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78"/>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 id="283" r:id="rId26"/>
    <p:sldId id="284" r:id="rId27"/>
    <p:sldId id="285" r:id="rId28"/>
    <p:sldId id="286" r:id="rId29"/>
    <p:sldId id="287" r:id="rId30"/>
    <p:sldId id="288" r:id="rId31"/>
    <p:sldId id="290" r:id="rId32"/>
    <p:sldId id="291" r:id="rId33"/>
    <p:sldId id="292" r:id="rId34"/>
    <p:sldId id="293" r:id="rId35"/>
    <p:sldId id="294" r:id="rId36"/>
    <p:sldId id="295" r:id="rId37"/>
    <p:sldId id="296" r:id="rId38"/>
    <p:sldId id="298" r:id="rId39"/>
    <p:sldId id="299" r:id="rId40"/>
    <p:sldId id="300" r:id="rId41"/>
    <p:sldId id="301" r:id="rId42"/>
    <p:sldId id="302"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9" r:id="rId58"/>
    <p:sldId id="320" r:id="rId59"/>
    <p:sldId id="321" r:id="rId60"/>
    <p:sldId id="322" r:id="rId61"/>
    <p:sldId id="323" r:id="rId62"/>
    <p:sldId id="341" r:id="rId63"/>
    <p:sldId id="325" r:id="rId64"/>
    <p:sldId id="326" r:id="rId65"/>
    <p:sldId id="327" r:id="rId66"/>
    <p:sldId id="328" r:id="rId67"/>
    <p:sldId id="329" r:id="rId68"/>
    <p:sldId id="330" r:id="rId69"/>
    <p:sldId id="331" r:id="rId70"/>
    <p:sldId id="333" r:id="rId71"/>
    <p:sldId id="334" r:id="rId72"/>
    <p:sldId id="335" r:id="rId73"/>
    <p:sldId id="336" r:id="rId74"/>
    <p:sldId id="337" r:id="rId75"/>
    <p:sldId id="338" r:id="rId76"/>
    <p:sldId id="339" r:id="rId77"/>
  </p:sldIdLst>
  <p:sldSz cx="12192000" cy="6858000"/>
  <p:notesSz cx="6858000" cy="9144000"/>
  <p:custDataLst>
    <p:tags r:id="rId7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334"/>
    <a:srgbClr val="10069F"/>
    <a:srgbClr val="4E2A84"/>
    <a:srgbClr val="582E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76" autoAdjust="0"/>
    <p:restoredTop sz="95897" autoAdjust="0"/>
  </p:normalViewPr>
  <p:slideViewPr>
    <p:cSldViewPr>
      <p:cViewPr varScale="1">
        <p:scale>
          <a:sx n="109" d="100"/>
          <a:sy n="109" d="100"/>
        </p:scale>
        <p:origin x="330" y="108"/>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Lst>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_rels/viewProps.xml.rels><?xml version="1.0" encoding="UTF-8" standalone="yes"?>
<Relationships xmlns="http://schemas.openxmlformats.org/package/2006/relationships"><Relationship Id="rId26" Type="http://schemas.openxmlformats.org/officeDocument/2006/relationships/slide" Target="slides/slide27.xml"/><Relationship Id="rId21" Type="http://schemas.openxmlformats.org/officeDocument/2006/relationships/slide" Target="slides/slide22.xml"/><Relationship Id="rId42" Type="http://schemas.openxmlformats.org/officeDocument/2006/relationships/slide" Target="slides/slide43.xml"/><Relationship Id="rId47" Type="http://schemas.openxmlformats.org/officeDocument/2006/relationships/slide" Target="slides/slide48.xml"/><Relationship Id="rId63" Type="http://schemas.openxmlformats.org/officeDocument/2006/relationships/slide" Target="slides/slide65.xml"/><Relationship Id="rId68" Type="http://schemas.openxmlformats.org/officeDocument/2006/relationships/slide" Target="slides/slide70.xml"/><Relationship Id="rId2" Type="http://schemas.openxmlformats.org/officeDocument/2006/relationships/slide" Target="slides/slide2.xml"/><Relationship Id="rId16" Type="http://schemas.openxmlformats.org/officeDocument/2006/relationships/slide" Target="slides/slide17.xml"/><Relationship Id="rId29" Type="http://schemas.openxmlformats.org/officeDocument/2006/relationships/slide" Target="slides/slide30.xml"/><Relationship Id="rId11" Type="http://schemas.openxmlformats.org/officeDocument/2006/relationships/slide" Target="slides/slide11.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3" Type="http://schemas.openxmlformats.org/officeDocument/2006/relationships/slide" Target="slides/slide54.xml"/><Relationship Id="rId58" Type="http://schemas.openxmlformats.org/officeDocument/2006/relationships/slide" Target="slides/slide59.xml"/><Relationship Id="rId66" Type="http://schemas.openxmlformats.org/officeDocument/2006/relationships/slide" Target="slides/slide68.xml"/><Relationship Id="rId74" Type="http://schemas.openxmlformats.org/officeDocument/2006/relationships/slide" Target="slides/slide76.xml"/><Relationship Id="rId5" Type="http://schemas.openxmlformats.org/officeDocument/2006/relationships/slide" Target="slides/slide5.xml"/><Relationship Id="rId61" Type="http://schemas.openxmlformats.org/officeDocument/2006/relationships/slide" Target="slides/slide63.xml"/><Relationship Id="rId19" Type="http://schemas.openxmlformats.org/officeDocument/2006/relationships/slide" Target="slides/slide2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49.xml"/><Relationship Id="rId56" Type="http://schemas.openxmlformats.org/officeDocument/2006/relationships/slide" Target="slides/slide57.xml"/><Relationship Id="rId64" Type="http://schemas.openxmlformats.org/officeDocument/2006/relationships/slide" Target="slides/slide66.xml"/><Relationship Id="rId69" Type="http://schemas.openxmlformats.org/officeDocument/2006/relationships/slide" Target="slides/slide71.xml"/><Relationship Id="rId8" Type="http://schemas.openxmlformats.org/officeDocument/2006/relationships/slide" Target="slides/slide8.xml"/><Relationship Id="rId51" Type="http://schemas.openxmlformats.org/officeDocument/2006/relationships/slide" Target="slides/slide52.xml"/><Relationship Id="rId72" Type="http://schemas.openxmlformats.org/officeDocument/2006/relationships/slide" Target="slides/slide74.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59" Type="http://schemas.openxmlformats.org/officeDocument/2006/relationships/slide" Target="slides/slide60.xml"/><Relationship Id="rId67" Type="http://schemas.openxmlformats.org/officeDocument/2006/relationships/slide" Target="slides/slide69.xml"/><Relationship Id="rId20" Type="http://schemas.openxmlformats.org/officeDocument/2006/relationships/slide" Target="slides/slide21.xml"/><Relationship Id="rId41" Type="http://schemas.openxmlformats.org/officeDocument/2006/relationships/slide" Target="slides/slide42.xml"/><Relationship Id="rId54" Type="http://schemas.openxmlformats.org/officeDocument/2006/relationships/slide" Target="slides/slide55.xml"/><Relationship Id="rId62" Type="http://schemas.openxmlformats.org/officeDocument/2006/relationships/slide" Target="slides/slide64.xml"/><Relationship Id="rId70" Type="http://schemas.openxmlformats.org/officeDocument/2006/relationships/slide" Target="slides/slide72.xml"/><Relationship Id="rId1" Type="http://schemas.openxmlformats.org/officeDocument/2006/relationships/slide" Target="slides/slide1.xml"/><Relationship Id="rId6"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0.xml"/><Relationship Id="rId57" Type="http://schemas.openxmlformats.org/officeDocument/2006/relationships/slide" Target="slides/slide58.xml"/><Relationship Id="rId10" Type="http://schemas.openxmlformats.org/officeDocument/2006/relationships/slide" Target="slides/slide10.xml"/><Relationship Id="rId31" Type="http://schemas.openxmlformats.org/officeDocument/2006/relationships/slide" Target="slides/slide32.xml"/><Relationship Id="rId44" Type="http://schemas.openxmlformats.org/officeDocument/2006/relationships/slide" Target="slides/slide45.xml"/><Relationship Id="rId52" Type="http://schemas.openxmlformats.org/officeDocument/2006/relationships/slide" Target="slides/slide53.xml"/><Relationship Id="rId60" Type="http://schemas.openxmlformats.org/officeDocument/2006/relationships/slide" Target="slides/slide61.xml"/><Relationship Id="rId65" Type="http://schemas.openxmlformats.org/officeDocument/2006/relationships/slide" Target="slides/slide67.xml"/><Relationship Id="rId73" Type="http://schemas.openxmlformats.org/officeDocument/2006/relationships/slide" Target="slides/slide75.xml"/><Relationship Id="rId4" Type="http://schemas.openxmlformats.org/officeDocument/2006/relationships/slide" Target="slides/slide4.xml"/><Relationship Id="rId9" Type="http://schemas.openxmlformats.org/officeDocument/2006/relationships/slide" Target="slides/slide9.xml"/><Relationship Id="rId13" Type="http://schemas.openxmlformats.org/officeDocument/2006/relationships/slide" Target="slides/slide13.xml"/><Relationship Id="rId18" Type="http://schemas.openxmlformats.org/officeDocument/2006/relationships/slide" Target="slides/slide19.xml"/><Relationship Id="rId39" Type="http://schemas.openxmlformats.org/officeDocument/2006/relationships/slide" Target="slides/slide40.xml"/><Relationship Id="rId34" Type="http://schemas.openxmlformats.org/officeDocument/2006/relationships/slide" Target="slides/slide35.xml"/><Relationship Id="rId50" Type="http://schemas.openxmlformats.org/officeDocument/2006/relationships/slide" Target="slides/slide51.xml"/><Relationship Id="rId55" Type="http://schemas.openxmlformats.org/officeDocument/2006/relationships/slide" Target="slides/slide56.xml"/><Relationship Id="rId7" Type="http://schemas.openxmlformats.org/officeDocument/2006/relationships/slide" Target="slides/slide7.xml"/><Relationship Id="rId71" Type="http://schemas.openxmlformats.org/officeDocument/2006/relationships/slide" Target="slides/slide7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PAI897online\publicgoodhomework5.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Total milk in liters as a function of</a:t>
            </a:r>
            <a:r>
              <a:rPr lang="en-US" sz="1400" baseline="0" dirty="0"/>
              <a:t> </a:t>
            </a:r>
            <a:r>
              <a:rPr lang="en-US" sz="1400" dirty="0"/>
              <a:t>total herd size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Total Milk in Liters</c:v>
                </c:pt>
              </c:strCache>
            </c:strRef>
          </c:tx>
          <c:spPr>
            <a:ln w="28575" cap="rnd">
              <a:solidFill>
                <a:schemeClr val="accent1"/>
              </a:solidFill>
              <a:round/>
            </a:ln>
            <a:effectLst/>
          </c:spPr>
          <c:marker>
            <c:symbol val="none"/>
          </c:marker>
          <c:cat>
            <c:numRef>
              <c:f>Sheet1!$A$2:$A$8</c:f>
              <c:numCache>
                <c:formatCode>General</c:formatCode>
                <c:ptCount val="7"/>
                <c:pt idx="0">
                  <c:v>0</c:v>
                </c:pt>
                <c:pt idx="1">
                  <c:v>5</c:v>
                </c:pt>
                <c:pt idx="2">
                  <c:v>10</c:v>
                </c:pt>
                <c:pt idx="3">
                  <c:v>15</c:v>
                </c:pt>
                <c:pt idx="4">
                  <c:v>20</c:v>
                </c:pt>
                <c:pt idx="5">
                  <c:v>25</c:v>
                </c:pt>
                <c:pt idx="6">
                  <c:v>30</c:v>
                </c:pt>
              </c:numCache>
            </c:numRef>
          </c:cat>
          <c:val>
            <c:numRef>
              <c:f>Sheet1!$B$2:$B$8</c:f>
              <c:numCache>
                <c:formatCode>General</c:formatCode>
                <c:ptCount val="7"/>
                <c:pt idx="0">
                  <c:v>0</c:v>
                </c:pt>
                <c:pt idx="1">
                  <c:v>10</c:v>
                </c:pt>
                <c:pt idx="2">
                  <c:v>20</c:v>
                </c:pt>
                <c:pt idx="3">
                  <c:v>30</c:v>
                </c:pt>
                <c:pt idx="4">
                  <c:v>36</c:v>
                </c:pt>
                <c:pt idx="5">
                  <c:v>40</c:v>
                </c:pt>
                <c:pt idx="6">
                  <c:v>44</c:v>
                </c:pt>
              </c:numCache>
            </c:numRef>
          </c:val>
          <c:smooth val="0"/>
          <c:extLst>
            <c:ext xmlns:c16="http://schemas.microsoft.com/office/drawing/2014/chart" uri="{C3380CC4-5D6E-409C-BE32-E72D297353CC}">
              <c16:uniqueId val="{00000000-B018-4D6D-B6D3-21F90B984AF9}"/>
            </c:ext>
          </c:extLst>
        </c:ser>
        <c:dLbls>
          <c:showLegendKey val="0"/>
          <c:showVal val="0"/>
          <c:showCatName val="0"/>
          <c:showSerName val="0"/>
          <c:showPercent val="0"/>
          <c:showBubbleSize val="0"/>
        </c:dLbls>
        <c:smooth val="0"/>
        <c:axId val="433415472"/>
        <c:axId val="427714800"/>
      </c:lineChart>
      <c:catAx>
        <c:axId val="433415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7714800"/>
        <c:crosses val="autoZero"/>
        <c:auto val="1"/>
        <c:lblAlgn val="ctr"/>
        <c:lblOffset val="100"/>
        <c:noMultiLvlLbl val="0"/>
      </c:catAx>
      <c:valAx>
        <c:axId val="427714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415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c:v>
                </c:pt>
              </c:strCache>
            </c:strRef>
          </c:tx>
          <c:spPr>
            <a:ln w="28575" cap="rnd">
              <a:solidFill>
                <a:schemeClr val="accent1"/>
              </a:solidFill>
              <a:round/>
            </a:ln>
            <a:effectLst/>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Sheet1!$B$2:$B$52</c:f>
              <c:numCache>
                <c:formatCode>General</c:formatCode>
                <c:ptCount val="5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numCache>
            </c:numRef>
          </c:val>
          <c:smooth val="0"/>
          <c:extLst>
            <c:ext xmlns:c16="http://schemas.microsoft.com/office/drawing/2014/chart" uri="{C3380CC4-5D6E-409C-BE32-E72D297353CC}">
              <c16:uniqueId val="{00000000-27EE-4FA7-8881-C6AE64C3F8FB}"/>
            </c:ext>
          </c:extLst>
        </c:ser>
        <c:ser>
          <c:idx val="1"/>
          <c:order val="1"/>
          <c:tx>
            <c:strRef>
              <c:f>Sheet1!$C$1</c:f>
              <c:strCache>
                <c:ptCount val="1"/>
                <c:pt idx="0">
                  <c:v>E</c:v>
                </c:pt>
              </c:strCache>
            </c:strRef>
          </c:tx>
          <c:spPr>
            <a:ln w="28575" cap="rnd">
              <a:solidFill>
                <a:schemeClr val="accent2"/>
              </a:solidFill>
              <a:round/>
            </a:ln>
            <a:effectLst/>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Sheet1!$C$2:$C$52</c:f>
              <c:numCache>
                <c:formatCode>General</c:formatCode>
                <c:ptCount val="51"/>
                <c:pt idx="0">
                  <c:v>32</c:v>
                </c:pt>
                <c:pt idx="1">
                  <c:v>30</c:v>
                </c:pt>
                <c:pt idx="2">
                  <c:v>28</c:v>
                </c:pt>
                <c:pt idx="3">
                  <c:v>26</c:v>
                </c:pt>
                <c:pt idx="4">
                  <c:v>24</c:v>
                </c:pt>
                <c:pt idx="5">
                  <c:v>22</c:v>
                </c:pt>
                <c:pt idx="6">
                  <c:v>20</c:v>
                </c:pt>
                <c:pt idx="7">
                  <c:v>18</c:v>
                </c:pt>
                <c:pt idx="8">
                  <c:v>16</c:v>
                </c:pt>
                <c:pt idx="9">
                  <c:v>14</c:v>
                </c:pt>
                <c:pt idx="10">
                  <c:v>12</c:v>
                </c:pt>
                <c:pt idx="11">
                  <c:v>10</c:v>
                </c:pt>
                <c:pt idx="12">
                  <c:v>8</c:v>
                </c:pt>
                <c:pt idx="13">
                  <c:v>6</c:v>
                </c:pt>
                <c:pt idx="14">
                  <c:v>4</c:v>
                </c:pt>
                <c:pt idx="15">
                  <c:v>2</c:v>
                </c:pt>
                <c:pt idx="16">
                  <c:v>0</c:v>
                </c:pt>
              </c:numCache>
            </c:numRef>
          </c:val>
          <c:smooth val="0"/>
          <c:extLst>
            <c:ext xmlns:c16="http://schemas.microsoft.com/office/drawing/2014/chart" uri="{C3380CC4-5D6E-409C-BE32-E72D297353CC}">
              <c16:uniqueId val="{00000001-27EE-4FA7-8881-C6AE64C3F8FB}"/>
            </c:ext>
          </c:extLst>
        </c:ser>
        <c:ser>
          <c:idx val="2"/>
          <c:order val="2"/>
          <c:tx>
            <c:strRef>
              <c:f>Sheet1!$D$1</c:f>
              <c:strCache>
                <c:ptCount val="1"/>
                <c:pt idx="0">
                  <c:v>M</c:v>
                </c:pt>
              </c:strCache>
            </c:strRef>
          </c:tx>
          <c:spPr>
            <a:ln w="28575" cap="rnd">
              <a:solidFill>
                <a:schemeClr val="accent3"/>
              </a:solidFill>
              <a:round/>
            </a:ln>
            <a:effectLst/>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Sheet1!$D$2:$D$52</c:f>
              <c:numCache>
                <c:formatCode>General</c:formatCode>
                <c:ptCount val="51"/>
                <c:pt idx="0">
                  <c:v>30</c:v>
                </c:pt>
                <c:pt idx="1">
                  <c:v>29</c:v>
                </c:pt>
                <c:pt idx="2">
                  <c:v>28</c:v>
                </c:pt>
                <c:pt idx="3">
                  <c:v>27</c:v>
                </c:pt>
                <c:pt idx="4">
                  <c:v>26</c:v>
                </c:pt>
                <c:pt idx="5">
                  <c:v>25</c:v>
                </c:pt>
                <c:pt idx="6">
                  <c:v>24</c:v>
                </c:pt>
                <c:pt idx="7">
                  <c:v>23</c:v>
                </c:pt>
                <c:pt idx="8">
                  <c:v>22</c:v>
                </c:pt>
                <c:pt idx="9">
                  <c:v>21</c:v>
                </c:pt>
                <c:pt idx="10">
                  <c:v>20</c:v>
                </c:pt>
                <c:pt idx="11">
                  <c:v>19</c:v>
                </c:pt>
                <c:pt idx="12">
                  <c:v>18</c:v>
                </c:pt>
                <c:pt idx="13">
                  <c:v>17</c:v>
                </c:pt>
                <c:pt idx="14">
                  <c:v>16</c:v>
                </c:pt>
                <c:pt idx="15">
                  <c:v>15</c:v>
                </c:pt>
                <c:pt idx="16">
                  <c:v>14</c:v>
                </c:pt>
                <c:pt idx="17">
                  <c:v>13</c:v>
                </c:pt>
                <c:pt idx="18">
                  <c:v>12</c:v>
                </c:pt>
                <c:pt idx="19">
                  <c:v>11</c:v>
                </c:pt>
                <c:pt idx="20">
                  <c:v>10</c:v>
                </c:pt>
                <c:pt idx="21">
                  <c:v>9</c:v>
                </c:pt>
                <c:pt idx="22">
                  <c:v>8</c:v>
                </c:pt>
                <c:pt idx="23">
                  <c:v>7</c:v>
                </c:pt>
                <c:pt idx="24">
                  <c:v>6</c:v>
                </c:pt>
                <c:pt idx="25">
                  <c:v>5</c:v>
                </c:pt>
                <c:pt idx="26">
                  <c:v>4</c:v>
                </c:pt>
                <c:pt idx="27">
                  <c:v>3</c:v>
                </c:pt>
                <c:pt idx="28">
                  <c:v>2</c:v>
                </c:pt>
                <c:pt idx="29">
                  <c:v>1</c:v>
                </c:pt>
                <c:pt idx="30">
                  <c:v>0</c:v>
                </c:pt>
              </c:numCache>
            </c:numRef>
          </c:val>
          <c:smooth val="0"/>
          <c:extLst>
            <c:ext xmlns:c16="http://schemas.microsoft.com/office/drawing/2014/chart" uri="{C3380CC4-5D6E-409C-BE32-E72D297353CC}">
              <c16:uniqueId val="{00000002-27EE-4FA7-8881-C6AE64C3F8FB}"/>
            </c:ext>
          </c:extLst>
        </c:ser>
        <c:ser>
          <c:idx val="3"/>
          <c:order val="3"/>
          <c:tx>
            <c:strRef>
              <c:f>Sheet1!$E$1</c:f>
              <c:strCache>
                <c:ptCount val="1"/>
                <c:pt idx="0">
                  <c:v>Social</c:v>
                </c:pt>
              </c:strCache>
            </c:strRef>
          </c:tx>
          <c:spPr>
            <a:ln w="28575" cap="rnd">
              <a:solidFill>
                <a:schemeClr val="accent4"/>
              </a:solidFill>
              <a:round/>
            </a:ln>
            <a:effectLst/>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Sheet1!$E$2:$E$52</c:f>
              <c:numCache>
                <c:formatCode>General</c:formatCode>
                <c:ptCount val="51"/>
                <c:pt idx="0">
                  <c:v>112</c:v>
                </c:pt>
                <c:pt idx="1">
                  <c:v>108</c:v>
                </c:pt>
                <c:pt idx="2">
                  <c:v>104</c:v>
                </c:pt>
                <c:pt idx="3">
                  <c:v>100</c:v>
                </c:pt>
                <c:pt idx="4">
                  <c:v>96</c:v>
                </c:pt>
                <c:pt idx="5">
                  <c:v>92</c:v>
                </c:pt>
                <c:pt idx="6">
                  <c:v>88</c:v>
                </c:pt>
                <c:pt idx="7">
                  <c:v>84</c:v>
                </c:pt>
                <c:pt idx="8">
                  <c:v>80</c:v>
                </c:pt>
                <c:pt idx="9">
                  <c:v>76</c:v>
                </c:pt>
                <c:pt idx="10">
                  <c:v>72</c:v>
                </c:pt>
                <c:pt idx="11">
                  <c:v>68</c:v>
                </c:pt>
                <c:pt idx="12">
                  <c:v>64</c:v>
                </c:pt>
                <c:pt idx="13">
                  <c:v>60</c:v>
                </c:pt>
                <c:pt idx="14">
                  <c:v>56</c:v>
                </c:pt>
                <c:pt idx="15">
                  <c:v>52</c:v>
                </c:pt>
                <c:pt idx="16">
                  <c:v>48</c:v>
                </c:pt>
                <c:pt idx="17">
                  <c:v>46</c:v>
                </c:pt>
                <c:pt idx="18">
                  <c:v>44</c:v>
                </c:pt>
                <c:pt idx="19">
                  <c:v>42</c:v>
                </c:pt>
                <c:pt idx="20">
                  <c:v>40</c:v>
                </c:pt>
                <c:pt idx="21">
                  <c:v>38</c:v>
                </c:pt>
                <c:pt idx="22">
                  <c:v>36</c:v>
                </c:pt>
                <c:pt idx="23">
                  <c:v>34</c:v>
                </c:pt>
                <c:pt idx="24">
                  <c:v>32</c:v>
                </c:pt>
                <c:pt idx="25">
                  <c:v>30</c:v>
                </c:pt>
                <c:pt idx="26">
                  <c:v>28</c:v>
                </c:pt>
                <c:pt idx="27">
                  <c:v>26</c:v>
                </c:pt>
                <c:pt idx="28">
                  <c:v>24</c:v>
                </c:pt>
                <c:pt idx="29">
                  <c:v>22</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numCache>
            </c:numRef>
          </c:val>
          <c:smooth val="0"/>
          <c:extLst>
            <c:ext xmlns:c16="http://schemas.microsoft.com/office/drawing/2014/chart" uri="{C3380CC4-5D6E-409C-BE32-E72D297353CC}">
              <c16:uniqueId val="{00000003-27EE-4FA7-8881-C6AE64C3F8FB}"/>
            </c:ext>
          </c:extLst>
        </c:ser>
        <c:ser>
          <c:idx val="4"/>
          <c:order val="4"/>
          <c:tx>
            <c:strRef>
              <c:f>Sheet1!$F$1</c:f>
              <c:strCache>
                <c:ptCount val="1"/>
                <c:pt idx="0">
                  <c:v>MC</c:v>
                </c:pt>
              </c:strCache>
            </c:strRef>
          </c:tx>
          <c:spPr>
            <a:ln w="28575" cap="rnd">
              <a:solidFill>
                <a:schemeClr val="accent5"/>
              </a:solidFill>
              <a:round/>
            </a:ln>
            <a:effectLst/>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Sheet1!$F$2:$F$52</c:f>
              <c:numCache>
                <c:formatCode>General</c:formatCode>
                <c:ptCount val="51"/>
                <c:pt idx="0">
                  <c:v>48</c:v>
                </c:pt>
                <c:pt idx="1">
                  <c:v>48</c:v>
                </c:pt>
                <c:pt idx="2">
                  <c:v>48</c:v>
                </c:pt>
                <c:pt idx="3">
                  <c:v>48</c:v>
                </c:pt>
                <c:pt idx="4">
                  <c:v>48</c:v>
                </c:pt>
                <c:pt idx="5">
                  <c:v>48</c:v>
                </c:pt>
                <c:pt idx="6">
                  <c:v>48</c:v>
                </c:pt>
                <c:pt idx="7">
                  <c:v>48</c:v>
                </c:pt>
                <c:pt idx="8">
                  <c:v>48</c:v>
                </c:pt>
                <c:pt idx="9">
                  <c:v>48</c:v>
                </c:pt>
                <c:pt idx="10">
                  <c:v>48</c:v>
                </c:pt>
                <c:pt idx="11">
                  <c:v>48</c:v>
                </c:pt>
                <c:pt idx="12">
                  <c:v>48</c:v>
                </c:pt>
                <c:pt idx="13">
                  <c:v>48</c:v>
                </c:pt>
                <c:pt idx="14">
                  <c:v>48</c:v>
                </c:pt>
                <c:pt idx="15">
                  <c:v>48</c:v>
                </c:pt>
                <c:pt idx="16">
                  <c:v>48</c:v>
                </c:pt>
                <c:pt idx="17">
                  <c:v>48</c:v>
                </c:pt>
                <c:pt idx="18">
                  <c:v>48</c:v>
                </c:pt>
                <c:pt idx="19">
                  <c:v>48</c:v>
                </c:pt>
                <c:pt idx="20">
                  <c:v>48</c:v>
                </c:pt>
                <c:pt idx="21">
                  <c:v>48</c:v>
                </c:pt>
                <c:pt idx="22">
                  <c:v>48</c:v>
                </c:pt>
                <c:pt idx="23">
                  <c:v>48</c:v>
                </c:pt>
                <c:pt idx="24">
                  <c:v>48</c:v>
                </c:pt>
                <c:pt idx="25">
                  <c:v>48</c:v>
                </c:pt>
                <c:pt idx="26">
                  <c:v>48</c:v>
                </c:pt>
                <c:pt idx="27">
                  <c:v>48</c:v>
                </c:pt>
                <c:pt idx="28">
                  <c:v>48</c:v>
                </c:pt>
                <c:pt idx="29">
                  <c:v>48</c:v>
                </c:pt>
                <c:pt idx="30">
                  <c:v>48</c:v>
                </c:pt>
                <c:pt idx="31">
                  <c:v>48</c:v>
                </c:pt>
                <c:pt idx="32">
                  <c:v>48</c:v>
                </c:pt>
                <c:pt idx="33">
                  <c:v>48</c:v>
                </c:pt>
                <c:pt idx="34">
                  <c:v>48</c:v>
                </c:pt>
                <c:pt idx="35">
                  <c:v>48</c:v>
                </c:pt>
                <c:pt idx="36">
                  <c:v>48</c:v>
                </c:pt>
                <c:pt idx="37">
                  <c:v>48</c:v>
                </c:pt>
                <c:pt idx="38">
                  <c:v>48</c:v>
                </c:pt>
                <c:pt idx="39">
                  <c:v>48</c:v>
                </c:pt>
                <c:pt idx="40">
                  <c:v>48</c:v>
                </c:pt>
                <c:pt idx="41">
                  <c:v>48</c:v>
                </c:pt>
                <c:pt idx="42">
                  <c:v>48</c:v>
                </c:pt>
                <c:pt idx="43">
                  <c:v>48</c:v>
                </c:pt>
                <c:pt idx="44">
                  <c:v>48</c:v>
                </c:pt>
                <c:pt idx="45">
                  <c:v>48</c:v>
                </c:pt>
                <c:pt idx="46">
                  <c:v>48</c:v>
                </c:pt>
                <c:pt idx="47">
                  <c:v>48</c:v>
                </c:pt>
                <c:pt idx="48">
                  <c:v>48</c:v>
                </c:pt>
                <c:pt idx="49">
                  <c:v>48</c:v>
                </c:pt>
                <c:pt idx="50">
                  <c:v>48</c:v>
                </c:pt>
              </c:numCache>
            </c:numRef>
          </c:val>
          <c:smooth val="0"/>
          <c:extLst>
            <c:ext xmlns:c16="http://schemas.microsoft.com/office/drawing/2014/chart" uri="{C3380CC4-5D6E-409C-BE32-E72D297353CC}">
              <c16:uniqueId val="{00000004-27EE-4FA7-8881-C6AE64C3F8FB}"/>
            </c:ext>
          </c:extLst>
        </c:ser>
        <c:dLbls>
          <c:showLegendKey val="0"/>
          <c:showVal val="0"/>
          <c:showCatName val="0"/>
          <c:showSerName val="0"/>
          <c:showPercent val="0"/>
          <c:showBubbleSize val="0"/>
        </c:dLbls>
        <c:smooth val="0"/>
        <c:axId val="1628589727"/>
        <c:axId val="1628815823"/>
      </c:lineChart>
      <c:catAx>
        <c:axId val="1628589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8815823"/>
        <c:crosses val="autoZero"/>
        <c:auto val="1"/>
        <c:lblAlgn val="ctr"/>
        <c:lblOffset val="100"/>
        <c:noMultiLvlLbl val="0"/>
      </c:catAx>
      <c:valAx>
        <c:axId val="16288158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8589727"/>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0.22917</cdr:x>
      <cdr:y>0.30305</cdr:y>
    </cdr:from>
    <cdr:to>
      <cdr:x>0.29433</cdr:x>
      <cdr:y>0.36583</cdr:y>
    </cdr:to>
    <cdr:sp macro="" textlink="">
      <cdr:nvSpPr>
        <cdr:cNvPr id="2" name="TextBox 1">
          <a:extLst xmlns:a="http://schemas.openxmlformats.org/drawingml/2006/main">
            <a:ext uri="{FF2B5EF4-FFF2-40B4-BE49-F238E27FC236}">
              <a16:creationId xmlns:a16="http://schemas.microsoft.com/office/drawing/2014/main" id="{20270D15-8386-4FB3-9986-9018731EA40B}"/>
            </a:ext>
          </a:extLst>
        </cdr:cNvPr>
        <cdr:cNvSpPr txBox="1"/>
      </cdr:nvSpPr>
      <cdr:spPr>
        <a:xfrm xmlns:a="http://schemas.openxmlformats.org/drawingml/2006/main">
          <a:off x="2514600" y="1371600"/>
          <a:ext cx="714988" cy="2841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112 − 4 * q</a:t>
          </a:r>
        </a:p>
      </cdr:txBody>
    </cdr:sp>
  </cdr:relSizeAnchor>
  <cdr:relSizeAnchor xmlns:cdr="http://schemas.openxmlformats.org/drawingml/2006/chartDrawing">
    <cdr:from>
      <cdr:x>0.50116</cdr:x>
      <cdr:y>0.6061</cdr:y>
    </cdr:from>
    <cdr:to>
      <cdr:x>0.59113</cdr:x>
      <cdr:y>0.66087</cdr:y>
    </cdr:to>
    <cdr:sp macro="" textlink="">
      <cdr:nvSpPr>
        <cdr:cNvPr id="3" name="TextBox 2">
          <a:extLst xmlns:a="http://schemas.openxmlformats.org/drawingml/2006/main">
            <a:ext uri="{FF2B5EF4-FFF2-40B4-BE49-F238E27FC236}">
              <a16:creationId xmlns:a16="http://schemas.microsoft.com/office/drawing/2014/main" id="{738DB96C-65BE-4504-AFD3-B1B4ABA8973C}"/>
            </a:ext>
          </a:extLst>
        </cdr:cNvPr>
        <cdr:cNvSpPr txBox="1"/>
      </cdr:nvSpPr>
      <cdr:spPr>
        <a:xfrm xmlns:a="http://schemas.openxmlformats.org/drawingml/2006/main">
          <a:off x="5499100" y="2743200"/>
          <a:ext cx="987222" cy="2478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80 − 2 * q</a:t>
          </a:r>
        </a:p>
      </cdr:txBody>
    </cdr:sp>
  </cdr:relSizeAnchor>
  <cdr:relSizeAnchor xmlns:cdr="http://schemas.openxmlformats.org/drawingml/2006/chartDrawing">
    <cdr:from>
      <cdr:x>0.75</cdr:x>
      <cdr:y>0.74079</cdr:y>
    </cdr:from>
    <cdr:to>
      <cdr:x>0.80393</cdr:x>
      <cdr:y>0.80826</cdr:y>
    </cdr:to>
    <cdr:sp macro="" textlink="">
      <cdr:nvSpPr>
        <cdr:cNvPr id="4" name="TextBox 3">
          <a:extLst xmlns:a="http://schemas.openxmlformats.org/drawingml/2006/main">
            <a:ext uri="{FF2B5EF4-FFF2-40B4-BE49-F238E27FC236}">
              <a16:creationId xmlns:a16="http://schemas.microsoft.com/office/drawing/2014/main" id="{59836BC2-F94B-4962-B4B2-B4F3FD4BF90E}"/>
            </a:ext>
          </a:extLst>
        </cdr:cNvPr>
        <cdr:cNvSpPr txBox="1"/>
      </cdr:nvSpPr>
      <cdr:spPr>
        <a:xfrm xmlns:a="http://schemas.openxmlformats.org/drawingml/2006/main">
          <a:off x="8229600" y="3352800"/>
          <a:ext cx="591763" cy="3053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50-q</a:t>
          </a:r>
        </a:p>
      </cdr:txBody>
    </cdr:sp>
  </cdr:relSizeAnchor>
  <cdr:relSizeAnchor xmlns:cdr="http://schemas.openxmlformats.org/drawingml/2006/chartDrawing">
    <cdr:from>
      <cdr:x>0.58644</cdr:x>
      <cdr:y>0.50619</cdr:y>
    </cdr:from>
    <cdr:to>
      <cdr:x>0.66667</cdr:x>
      <cdr:y>0.55278</cdr:y>
    </cdr:to>
    <cdr:sp macro="" textlink="">
      <cdr:nvSpPr>
        <cdr:cNvPr id="5" name="TextBox 4">
          <a:extLst xmlns:a="http://schemas.openxmlformats.org/drawingml/2006/main">
            <a:ext uri="{FF2B5EF4-FFF2-40B4-BE49-F238E27FC236}">
              <a16:creationId xmlns:a16="http://schemas.microsoft.com/office/drawing/2014/main" id="{BFF1D36A-28EC-41B3-A500-8CA8241F7474}"/>
            </a:ext>
          </a:extLst>
        </cdr:cNvPr>
        <cdr:cNvSpPr txBox="1"/>
      </cdr:nvSpPr>
      <cdr:spPr>
        <a:xfrm xmlns:a="http://schemas.openxmlformats.org/drawingml/2006/main">
          <a:off x="6434889" y="2291015"/>
          <a:ext cx="880348" cy="21086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S , MC = 48</a:t>
          </a:r>
        </a:p>
      </cdr:txBody>
    </cdr:sp>
  </cdr:relSizeAnchor>
  <cdr:relSizeAnchor xmlns:cdr="http://schemas.openxmlformats.org/drawingml/2006/chartDrawing">
    <cdr:from>
      <cdr:x>0.23005</cdr:x>
      <cdr:y>0.59469</cdr:y>
    </cdr:from>
    <cdr:to>
      <cdr:x>0.35771</cdr:x>
      <cdr:y>0.75921</cdr:y>
    </cdr:to>
    <cdr:sp macro="" textlink="">
      <cdr:nvSpPr>
        <cdr:cNvPr id="6" name="TextBox 5">
          <a:extLst xmlns:a="http://schemas.openxmlformats.org/drawingml/2006/main">
            <a:ext uri="{FF2B5EF4-FFF2-40B4-BE49-F238E27FC236}">
              <a16:creationId xmlns:a16="http://schemas.microsoft.com/office/drawing/2014/main" id="{68FC7CE6-7C7B-4AB4-9AEF-5EB9D5862818}"/>
            </a:ext>
          </a:extLst>
        </cdr:cNvPr>
        <cdr:cNvSpPr txBox="1"/>
      </cdr:nvSpPr>
      <cdr:spPr>
        <a:xfrm xmlns:a="http://schemas.openxmlformats.org/drawingml/2006/main">
          <a:off x="1647825" y="33051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50 − q</a:t>
          </a:r>
        </a:p>
      </cdr:txBody>
    </cdr:sp>
  </cdr:relSizeAnchor>
  <cdr:relSizeAnchor xmlns:cdr="http://schemas.openxmlformats.org/drawingml/2006/chartDrawing">
    <cdr:from>
      <cdr:x>0.3521</cdr:x>
      <cdr:y>0.78477</cdr:y>
    </cdr:from>
    <cdr:to>
      <cdr:x>0.47976</cdr:x>
      <cdr:y>0.84537</cdr:y>
    </cdr:to>
    <cdr:sp macro="" textlink="">
      <cdr:nvSpPr>
        <cdr:cNvPr id="7" name="TextBox 6">
          <a:extLst xmlns:a="http://schemas.openxmlformats.org/drawingml/2006/main">
            <a:ext uri="{FF2B5EF4-FFF2-40B4-BE49-F238E27FC236}">
              <a16:creationId xmlns:a16="http://schemas.microsoft.com/office/drawing/2014/main" id="{E17360AA-9AD4-4D6D-AD35-FE79F2CFD8DB}"/>
            </a:ext>
          </a:extLst>
        </cdr:cNvPr>
        <cdr:cNvSpPr txBox="1"/>
      </cdr:nvSpPr>
      <cdr:spPr>
        <a:xfrm xmlns:a="http://schemas.openxmlformats.org/drawingml/2006/main">
          <a:off x="3863474" y="3551831"/>
          <a:ext cx="1400788" cy="2742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30 − q</a:t>
          </a:r>
        </a:p>
      </cdr:txBody>
    </cdr:sp>
  </cdr:relSizeAnchor>
  <cdr:relSizeAnchor xmlns:cdr="http://schemas.openxmlformats.org/drawingml/2006/chartDrawing">
    <cdr:from>
      <cdr:x>0.29255</cdr:x>
      <cdr:y>0.83119</cdr:y>
    </cdr:from>
    <cdr:to>
      <cdr:x>0.42021</cdr:x>
      <cdr:y>0.90915</cdr:y>
    </cdr:to>
    <cdr:sp macro="" textlink="">
      <cdr:nvSpPr>
        <cdr:cNvPr id="8" name="TextBox 7">
          <a:extLst xmlns:a="http://schemas.openxmlformats.org/drawingml/2006/main">
            <a:ext uri="{FF2B5EF4-FFF2-40B4-BE49-F238E27FC236}">
              <a16:creationId xmlns:a16="http://schemas.microsoft.com/office/drawing/2014/main" id="{CC88016D-4390-47A8-8DAD-52C9E828D477}"/>
            </a:ext>
          </a:extLst>
        </cdr:cNvPr>
        <cdr:cNvSpPr txBox="1"/>
      </cdr:nvSpPr>
      <cdr:spPr>
        <a:xfrm xmlns:a="http://schemas.openxmlformats.org/drawingml/2006/main">
          <a:off x="3210093" y="3761935"/>
          <a:ext cx="1400787" cy="35286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32 − 2 * q</a:t>
          </a:r>
        </a:p>
      </cdr:txBody>
    </cdr:sp>
  </cdr:relSizeAnchor>
  <cdr:relSizeAnchor xmlns:cdr="http://schemas.openxmlformats.org/drawingml/2006/chartDrawing">
    <cdr:from>
      <cdr:x>0.05448</cdr:x>
      <cdr:y>0.37987</cdr:y>
    </cdr:from>
    <cdr:to>
      <cdr:x>0.12856</cdr:x>
      <cdr:y>0.53139</cdr:y>
    </cdr:to>
    <cdr:sp macro="" textlink="">
      <cdr:nvSpPr>
        <cdr:cNvPr id="10" name="TextBox 9">
          <a:extLst xmlns:a="http://schemas.openxmlformats.org/drawingml/2006/main">
            <a:ext uri="{FF2B5EF4-FFF2-40B4-BE49-F238E27FC236}">
              <a16:creationId xmlns:a16="http://schemas.microsoft.com/office/drawing/2014/main" id="{F5314A3C-C721-4D89-9BAA-DF1FD8464F6C}"/>
            </a:ext>
          </a:extLst>
        </cdr:cNvPr>
        <cdr:cNvSpPr txBox="1"/>
      </cdr:nvSpPr>
      <cdr:spPr>
        <a:xfrm xmlns:a="http://schemas.openxmlformats.org/drawingml/2006/main">
          <a:off x="597761" y="1719262"/>
          <a:ext cx="812865" cy="6857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Free </a:t>
          </a:r>
        </a:p>
        <a:p xmlns:a="http://schemas.openxmlformats.org/drawingml/2006/main">
          <a:r>
            <a:rPr lang="en-US" sz="1200" dirty="0"/>
            <a:t>rider</a:t>
          </a:r>
        </a:p>
        <a:p xmlns:a="http://schemas.openxmlformats.org/drawingml/2006/main">
          <a:r>
            <a:rPr lang="en-US" sz="1200" dirty="0"/>
            <a:t>outcome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570D6A-FB49-A14C-9B03-21B3417100CD}" type="datetimeFigureOut">
              <a:rPr lang="en-US" smtClean="0"/>
              <a:t>10/12/2022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CB6C83-B894-2740-9986-97D8BB6F6D98}" type="slidenum">
              <a:rPr lang="en-US" smtClean="0"/>
              <a:t>‹#›</a:t>
            </a:fld>
            <a:endParaRPr lang="en-US"/>
          </a:p>
        </p:txBody>
      </p:sp>
    </p:spTree>
    <p:extLst>
      <p:ext uri="{BB962C8B-B14F-4D97-AF65-F5344CB8AC3E}">
        <p14:creationId xmlns:p14="http://schemas.microsoft.com/office/powerpoint/2010/main" val="18016698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630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3749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3332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7910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1056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676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5602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0323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5127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9848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2239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8153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6285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7712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4444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5291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327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828800"/>
            <a:ext cx="10363200" cy="900546"/>
          </a:xfrm>
        </p:spPr>
        <p:txBody>
          <a:bodyPr anchor="b"/>
          <a:lstStyle>
            <a:lvl1pPr algn="l">
              <a:defRPr/>
            </a:lvl1pPr>
          </a:lstStyle>
          <a:p>
            <a:r>
              <a:rPr lang="en-US" dirty="0"/>
              <a:t>Click To Edit Title</a:t>
            </a:r>
          </a:p>
        </p:txBody>
      </p:sp>
      <p:cxnSp>
        <p:nvCxnSpPr>
          <p:cNvPr id="8" name="Straight Connector 7"/>
          <p:cNvCxnSpPr/>
          <p:nvPr userDrawn="1"/>
        </p:nvCxnSpPr>
        <p:spPr>
          <a:xfrm>
            <a:off x="914400" y="2819400"/>
            <a:ext cx="10363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914400" y="2895600"/>
            <a:ext cx="10363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pic>
        <p:nvPicPr>
          <p:cNvPr id="9" name="Picture 8">
            <a:extLst>
              <a:ext uri="{FF2B5EF4-FFF2-40B4-BE49-F238E27FC236}">
                <a16:creationId xmlns:a16="http://schemas.microsoft.com/office/drawing/2014/main" id="{46C8AC51-4B65-7043-B0CE-19EAB96CF72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4162" y="6311357"/>
            <a:ext cx="2215839" cy="360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40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cxnSp>
        <p:nvCxnSpPr>
          <p:cNvPr id="8" name="Straight Connector 7"/>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p:txBody>
          <a:bodyPr>
            <a:no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320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0" cap="none"/>
            </a:lvl1pPr>
          </a:lstStyle>
          <a:p>
            <a:r>
              <a:rPr lang="en-US" dirty="0"/>
              <a:t>Click To Edit Title</a:t>
            </a:r>
          </a:p>
        </p:txBody>
      </p:sp>
      <p:sp>
        <p:nvSpPr>
          <p:cNvPr id="3" name="Text Placeholder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cxnSp>
        <p:nvCxnSpPr>
          <p:cNvPr id="7" name="Straight Connector 6"/>
          <p:cNvCxnSpPr/>
          <p:nvPr userDrawn="1"/>
        </p:nvCxnSpPr>
        <p:spPr>
          <a:xfrm>
            <a:off x="963084" y="4406900"/>
            <a:ext cx="10363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29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964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Text Placeholder 2"/>
          <p:cNvSpPr>
            <a:spLocks noGrp="1"/>
          </p:cNvSpPr>
          <p:nvPr>
            <p:ph type="body" idx="1" hasCustomPrompt="1"/>
          </p:nvPr>
        </p:nvSpPr>
        <p:spPr>
          <a:xfrm>
            <a:off x="609600" y="1417638"/>
            <a:ext cx="5386917" cy="9064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609600" y="259080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93368" y="1417638"/>
            <a:ext cx="5389033" cy="9064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6222642" y="259080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68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53028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with Horizontal Ru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cxnSp>
        <p:nvCxnSpPr>
          <p:cNvPr id="3" name="Straight Connector 2"/>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5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4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F76294-103E-B94F-8D88-01DAC0ED3E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333073" y="2833948"/>
            <a:ext cx="5525854" cy="89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593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09600" y="228600"/>
            <a:ext cx="10972800" cy="1143000"/>
          </a:xfrm>
          <a:prstGeom prst="rect">
            <a:avLst/>
          </a:prstGeom>
        </p:spPr>
        <p:txBody>
          <a:bodyPr vert="horz" lIns="91440" tIns="45720" rIns="91440" bIns="45720" rtlCol="0" anchor="ctr">
            <a:noAutofit/>
          </a:bodyPr>
          <a:lstStyle/>
          <a:p>
            <a:r>
              <a:rPr lang="en-US" dirty="0"/>
              <a:t>Click To Edit Title</a:t>
            </a:r>
          </a:p>
        </p:txBody>
      </p:sp>
      <p:sp>
        <p:nvSpPr>
          <p:cNvPr id="6" name="Rectangle 5"/>
          <p:cNvSpPr/>
          <p:nvPr userDrawn="1"/>
        </p:nvSpPr>
        <p:spPr>
          <a:xfrm rot="10800000">
            <a:off x="0" y="0"/>
            <a:ext cx="12192000" cy="358236"/>
          </a:xfrm>
          <a:prstGeom prst="rect">
            <a:avLst/>
          </a:prstGeom>
          <a:solidFill>
            <a:srgbClr val="3E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7" name="Rectangle 6"/>
          <p:cNvSpPr/>
          <p:nvPr userDrawn="1"/>
        </p:nvSpPr>
        <p:spPr>
          <a:xfrm>
            <a:off x="0" y="6803560"/>
            <a:ext cx="12192000" cy="91440"/>
          </a:xfrm>
          <a:prstGeom prst="rect">
            <a:avLst/>
          </a:prstGeom>
          <a:solidFill>
            <a:srgbClr val="3E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Tree>
    <p:extLst>
      <p:ext uri="{BB962C8B-B14F-4D97-AF65-F5344CB8AC3E}">
        <p14:creationId xmlns:p14="http://schemas.microsoft.com/office/powerpoint/2010/main" val="159939622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703" r:id="rId9"/>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colbycriminaljustice.wikidot.com/criminal-investigations-2013" TargetMode="External"/><Relationship Id="rId5" Type="http://schemas.openxmlformats.org/officeDocument/2006/relationships/image" Target="../media/image16.jpeg"/><Relationship Id="rId4" Type="http://schemas.openxmlformats.org/officeDocument/2006/relationships/hyperlink" Target="http://pngimg.com/download/5005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www.flickr.com/photos/skinnylawyer/8081701407"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http://wccftech.com/american-airlines-plans-rid-slow-internet-connection/" TargetMode="Externa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hyperlink" Target="http://commons.wikimedia.org/wiki/File:Baby_goats_jan_2007_crop.jpg"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2.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3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63.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79.png"/><Relationship Id="rId5" Type="http://schemas.openxmlformats.org/officeDocument/2006/relationships/image" Target="../media/image77.png"/><Relationship Id="rId10" Type="http://schemas.openxmlformats.org/officeDocument/2006/relationships/image" Target="../media/image64.png"/><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230.png"/><Relationship Id="rId7"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7" Type="http://schemas.openxmlformats.org/officeDocument/2006/relationships/image" Target="../media/image86.png"/><Relationship Id="rId12" Type="http://schemas.openxmlformats.org/officeDocument/2006/relationships/image" Target="../media/image230.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5.png"/><Relationship Id="rId11" Type="http://schemas.openxmlformats.org/officeDocument/2006/relationships/image" Target="../media/image28.png"/><Relationship Id="rId5" Type="http://schemas.openxmlformats.org/officeDocument/2006/relationships/image" Target="../media/image84.png"/><Relationship Id="rId10" Type="http://schemas.openxmlformats.org/officeDocument/2006/relationships/image" Target="../media/image610.png"/><Relationship Id="rId4" Type="http://schemas.openxmlformats.org/officeDocument/2006/relationships/image" Target="../media/image83.png"/><Relationship Id="rId9" Type="http://schemas.openxmlformats.org/officeDocument/2006/relationships/image" Target="../media/image88.png"/></Relationships>
</file>

<file path=ppt/slides/_rels/slide41.xml.rels><?xml version="1.0" encoding="UTF-8" standalone="yes"?>
<Relationships xmlns="http://schemas.openxmlformats.org/package/2006/relationships"><Relationship Id="rId18" Type="http://schemas.openxmlformats.org/officeDocument/2006/relationships/image" Target="../media/image92.png"/><Relationship Id="rId26" Type="http://schemas.openxmlformats.org/officeDocument/2006/relationships/image" Target="../media/image100.png"/><Relationship Id="rId21" Type="http://schemas.openxmlformats.org/officeDocument/2006/relationships/image" Target="../media/image95.png"/><Relationship Id="rId17" Type="http://schemas.openxmlformats.org/officeDocument/2006/relationships/image" Target="../media/image91.png"/><Relationship Id="rId25" Type="http://schemas.openxmlformats.org/officeDocument/2006/relationships/image" Target="../media/image99.png"/><Relationship Id="rId16" Type="http://schemas.openxmlformats.org/officeDocument/2006/relationships/image" Target="../media/image90.png"/><Relationship Id="rId20" Type="http://schemas.openxmlformats.org/officeDocument/2006/relationships/image" Target="../media/image94.png"/><Relationship Id="rId29" Type="http://schemas.openxmlformats.org/officeDocument/2006/relationships/image" Target="../media/image103.png"/><Relationship Id="rId1" Type="http://schemas.openxmlformats.org/officeDocument/2006/relationships/slideLayout" Target="../slideLayouts/slideLayout7.xml"/><Relationship Id="rId24" Type="http://schemas.openxmlformats.org/officeDocument/2006/relationships/image" Target="../media/image98.png"/><Relationship Id="rId15" Type="http://schemas.openxmlformats.org/officeDocument/2006/relationships/image" Target="../media/image104.png"/><Relationship Id="rId23" Type="http://schemas.openxmlformats.org/officeDocument/2006/relationships/image" Target="../media/image97.png"/><Relationship Id="rId28" Type="http://schemas.openxmlformats.org/officeDocument/2006/relationships/image" Target="../media/image102.png"/><Relationship Id="rId19" Type="http://schemas.openxmlformats.org/officeDocument/2006/relationships/image" Target="../media/image93.png"/><Relationship Id="rId22" Type="http://schemas.openxmlformats.org/officeDocument/2006/relationships/image" Target="../media/image96.png"/><Relationship Id="rId27" Type="http://schemas.openxmlformats.org/officeDocument/2006/relationships/image" Target="../media/image10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8.png"/></Relationships>
</file>

<file path=ppt/slides/_rels/slide55.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tulupusesmilupus.com/2015/06/24/doctors-2-0-you-patient-opinion-leaders-pharma/" TargetMode="External"/><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hyperlink" Target="http://cinemagia.wordpress.com/2009/01/03/hollywood-bons-filmes-e-ingressos-caros" TargetMode="External"/><Relationship Id="rId4" Type="http://schemas.openxmlformats.org/officeDocument/2006/relationships/image" Target="../media/image30.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5.png"/><Relationship Id="rId7" Type="http://schemas.openxmlformats.org/officeDocument/2006/relationships/hyperlink" Target="https://commons.wikimedia.org/wiki/File:George_Washington_bridge_approach.jpg" TargetMode="External"/><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111.png"/><Relationship Id="rId4" Type="http://schemas.openxmlformats.org/officeDocument/2006/relationships/image" Target="../media/image10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image" Target="../media/image1130.png"/></Relationships>
</file>

<file path=ppt/slides/_rels/slide67.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7.xml"/><Relationship Id="rId4" Type="http://schemas.openxmlformats.org/officeDocument/2006/relationships/image" Target="../media/image124.png"/></Relationships>
</file>

<file path=ppt/slides/_rels/slide68.xml.rels><?xml version="1.0" encoding="UTF-8" standalone="yes"?>
<Relationships xmlns="http://schemas.openxmlformats.org/package/2006/relationships"><Relationship Id="rId2" Type="http://schemas.openxmlformats.org/officeDocument/2006/relationships/image" Target="../media/image89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Violating Perfect </a:t>
            </a:r>
            <a:br>
              <a:rPr lang="en-US" dirty="0"/>
            </a:br>
            <a:r>
              <a:rPr lang="en-US" dirty="0"/>
              <a:t>Market Assumption 1</a:t>
            </a:r>
          </a:p>
        </p:txBody>
      </p:sp>
      <p:sp>
        <p:nvSpPr>
          <p:cNvPr id="5" name="Subtitle 1"/>
          <p:cNvSpPr>
            <a:spLocks noGrp="1"/>
          </p:cNvSpPr>
          <p:nvPr>
            <p:ph type="subTitle" idx="1"/>
          </p:nvPr>
        </p:nvSpPr>
        <p:spPr/>
        <p:txBody>
          <a:bodyPr/>
          <a:lstStyle/>
          <a:p>
            <a:r>
              <a:rPr lang="en-US" dirty="0"/>
              <a:t>Monopoly</a:t>
            </a:r>
          </a:p>
        </p:txBody>
      </p:sp>
    </p:spTree>
    <p:extLst>
      <p:ext uri="{BB962C8B-B14F-4D97-AF65-F5344CB8AC3E}">
        <p14:creationId xmlns:p14="http://schemas.microsoft.com/office/powerpoint/2010/main" val="4192400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E71A74-B841-4048-8801-561AC4C092B3}"/>
              </a:ext>
            </a:extLst>
          </p:cNvPr>
          <p:cNvSpPr>
            <a:spLocks noGrp="1"/>
          </p:cNvSpPr>
          <p:nvPr>
            <p:ph idx="1"/>
          </p:nvPr>
        </p:nvSpPr>
        <p:spPr/>
        <p:txBody>
          <a:bodyPr/>
          <a:lstStyle/>
          <a:p>
            <a:r>
              <a:rPr lang="en-US" dirty="0"/>
              <a:t>Monopoly with a single seller of a good</a:t>
            </a:r>
          </a:p>
          <a:p>
            <a:r>
              <a:rPr lang="en-US" dirty="0"/>
              <a:t>Monopsony is when there is a single buyer of a good</a:t>
            </a:r>
          </a:p>
          <a:p>
            <a:pPr lvl="1"/>
            <a:r>
              <a:rPr lang="en-US" dirty="0"/>
              <a:t>Agricultural marketing board</a:t>
            </a:r>
          </a:p>
          <a:p>
            <a:pPr lvl="1"/>
            <a:r>
              <a:rPr lang="en-US" dirty="0"/>
              <a:t>Only employer in a town</a:t>
            </a:r>
          </a:p>
          <a:p>
            <a:pPr lvl="1"/>
            <a:r>
              <a:rPr lang="en-US" dirty="0"/>
              <a:t>Certain kinds of military equipment</a:t>
            </a:r>
          </a:p>
        </p:txBody>
      </p:sp>
      <p:sp>
        <p:nvSpPr>
          <p:cNvPr id="2" name="Title 1">
            <a:extLst>
              <a:ext uri="{FF2B5EF4-FFF2-40B4-BE49-F238E27FC236}">
                <a16:creationId xmlns:a16="http://schemas.microsoft.com/office/drawing/2014/main" id="{CE07BF96-0959-4B21-B6B2-3F755D01F5F2}"/>
              </a:ext>
            </a:extLst>
          </p:cNvPr>
          <p:cNvSpPr>
            <a:spLocks noGrp="1"/>
          </p:cNvSpPr>
          <p:nvPr>
            <p:ph type="title"/>
          </p:nvPr>
        </p:nvSpPr>
        <p:spPr/>
        <p:txBody>
          <a:bodyPr/>
          <a:lstStyle/>
          <a:p>
            <a:r>
              <a:rPr lang="en-US" dirty="0"/>
              <a:t>Contrast Monopoly with Monopsony</a:t>
            </a:r>
          </a:p>
        </p:txBody>
      </p:sp>
    </p:spTree>
    <p:extLst>
      <p:ext uri="{BB962C8B-B14F-4D97-AF65-F5344CB8AC3E}">
        <p14:creationId xmlns:p14="http://schemas.microsoft.com/office/powerpoint/2010/main" val="2937400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Violating Perfect </a:t>
            </a:r>
            <a:br>
              <a:rPr lang="en-US" dirty="0"/>
            </a:br>
            <a:r>
              <a:rPr lang="en-US" dirty="0"/>
              <a:t>Market Condition 1</a:t>
            </a:r>
          </a:p>
        </p:txBody>
      </p:sp>
      <p:sp>
        <p:nvSpPr>
          <p:cNvPr id="5" name="Subtitle 1"/>
          <p:cNvSpPr>
            <a:spLocks noGrp="1"/>
          </p:cNvSpPr>
          <p:nvPr>
            <p:ph type="subTitle" idx="1"/>
          </p:nvPr>
        </p:nvSpPr>
        <p:spPr/>
        <p:txBody>
          <a:bodyPr/>
          <a:lstStyle/>
          <a:p>
            <a:r>
              <a:rPr lang="en-US" dirty="0"/>
              <a:t>Oligopoly and Game Theory</a:t>
            </a:r>
          </a:p>
        </p:txBody>
      </p:sp>
    </p:spTree>
    <p:extLst>
      <p:ext uri="{BB962C8B-B14F-4D97-AF65-F5344CB8AC3E}">
        <p14:creationId xmlns:p14="http://schemas.microsoft.com/office/powerpoint/2010/main" val="502164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800" dirty="0"/>
              <a:t>Strategic interactions</a:t>
            </a:r>
          </a:p>
          <a:p>
            <a:r>
              <a:rPr lang="en-US" sz="2800" dirty="0"/>
              <a:t>My outcome is not just a function of my decisions and aggregate outcomes, but changes based on your decisions</a:t>
            </a:r>
          </a:p>
          <a:p>
            <a:r>
              <a:rPr lang="en-US" sz="2800" dirty="0"/>
              <a:t>Solved by the concept of best response</a:t>
            </a:r>
          </a:p>
          <a:p>
            <a:pPr lvl="1"/>
            <a:r>
              <a:rPr lang="en-US" sz="2400" dirty="0"/>
              <a:t>If-then statements</a:t>
            </a:r>
          </a:p>
          <a:p>
            <a:pPr lvl="1"/>
            <a:r>
              <a:rPr lang="en-US" sz="2400" dirty="0"/>
              <a:t>If you do A, my best response from my options is C</a:t>
            </a:r>
          </a:p>
          <a:p>
            <a:pPr lvl="1"/>
            <a:r>
              <a:rPr lang="en-US" sz="2400" dirty="0"/>
              <a:t>If you do B, my best response from my options is D</a:t>
            </a:r>
          </a:p>
          <a:p>
            <a:r>
              <a:rPr lang="en-US" sz="2800" dirty="0"/>
              <a:t>The solution concept here is a Nash equilibrium</a:t>
            </a:r>
          </a:p>
          <a:p>
            <a:pPr lvl="1"/>
            <a:r>
              <a:rPr lang="en-US" sz="2400" dirty="0"/>
              <a:t>This is where we are playing best response to each other</a:t>
            </a:r>
          </a:p>
          <a:p>
            <a:pPr lvl="1"/>
            <a:r>
              <a:rPr lang="en-US" sz="2400" dirty="0"/>
              <a:t>It is an equilibrium in actions and outcomes</a:t>
            </a:r>
          </a:p>
          <a:p>
            <a:pPr lvl="1"/>
            <a:r>
              <a:rPr lang="en-US" sz="2400" dirty="0"/>
              <a:t>The name comes from John Nash (the movie “A Beautiful Mind”)</a:t>
            </a:r>
          </a:p>
        </p:txBody>
      </p:sp>
      <p:sp>
        <p:nvSpPr>
          <p:cNvPr id="2" name="Title 1"/>
          <p:cNvSpPr>
            <a:spLocks noGrp="1"/>
          </p:cNvSpPr>
          <p:nvPr>
            <p:ph type="title"/>
          </p:nvPr>
        </p:nvSpPr>
        <p:spPr/>
        <p:txBody>
          <a:bodyPr/>
          <a:lstStyle/>
          <a:p>
            <a:r>
              <a:rPr lang="en-US" dirty="0"/>
              <a:t>Game Theory</a:t>
            </a:r>
          </a:p>
        </p:txBody>
      </p:sp>
    </p:spTree>
    <p:extLst>
      <p:ext uri="{BB962C8B-B14F-4D97-AF65-F5344CB8AC3E}">
        <p14:creationId xmlns:p14="http://schemas.microsoft.com/office/powerpoint/2010/main" val="1113026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 Game in Normal Form: Prisoner’s Dilemma</a:t>
            </a:r>
          </a:p>
        </p:txBody>
      </p:sp>
      <p:graphicFrame>
        <p:nvGraphicFramePr>
          <p:cNvPr id="3" name="Table 3">
            <a:extLst>
              <a:ext uri="{FF2B5EF4-FFF2-40B4-BE49-F238E27FC236}">
                <a16:creationId xmlns:a16="http://schemas.microsoft.com/office/drawing/2014/main" id="{B53D9272-3333-4978-903B-9EEBF66E5E63}"/>
              </a:ext>
            </a:extLst>
          </p:cNvPr>
          <p:cNvGraphicFramePr>
            <a:graphicFrameLocks noGrp="1"/>
          </p:cNvGraphicFramePr>
          <p:nvPr>
            <p:extLst>
              <p:ext uri="{D42A27DB-BD31-4B8C-83A1-F6EECF244321}">
                <p14:modId xmlns:p14="http://schemas.microsoft.com/office/powerpoint/2010/main" val="2996660546"/>
              </p:ext>
            </p:extLst>
          </p:nvPr>
        </p:nvGraphicFramePr>
        <p:xfrm>
          <a:off x="3516126" y="1976098"/>
          <a:ext cx="5159749" cy="1219200"/>
        </p:xfrm>
        <a:graphic>
          <a:graphicData uri="http://schemas.openxmlformats.org/drawingml/2006/table">
            <a:tbl>
              <a:tblPr firstRow="1" bandRow="1">
                <a:tableStyleId>{5C22544A-7EE6-4342-B048-85BDC9FD1C3A}</a:tableStyleId>
              </a:tblPr>
              <a:tblGrid>
                <a:gridCol w="1235433">
                  <a:extLst>
                    <a:ext uri="{9D8B030D-6E8A-4147-A177-3AD203B41FA5}">
                      <a16:colId xmlns:a16="http://schemas.microsoft.com/office/drawing/2014/main" val="3919407545"/>
                    </a:ext>
                  </a:extLst>
                </a:gridCol>
                <a:gridCol w="1090088">
                  <a:extLst>
                    <a:ext uri="{9D8B030D-6E8A-4147-A177-3AD203B41FA5}">
                      <a16:colId xmlns:a16="http://schemas.microsoft.com/office/drawing/2014/main" val="3998359553"/>
                    </a:ext>
                  </a:extLst>
                </a:gridCol>
                <a:gridCol w="1526123">
                  <a:extLst>
                    <a:ext uri="{9D8B030D-6E8A-4147-A177-3AD203B41FA5}">
                      <a16:colId xmlns:a16="http://schemas.microsoft.com/office/drawing/2014/main" val="3587997789"/>
                    </a:ext>
                  </a:extLst>
                </a:gridCol>
                <a:gridCol w="1308105">
                  <a:extLst>
                    <a:ext uri="{9D8B030D-6E8A-4147-A177-3AD203B41FA5}">
                      <a16:colId xmlns:a16="http://schemas.microsoft.com/office/drawing/2014/main" val="3016173975"/>
                    </a:ext>
                  </a:extLst>
                </a:gridCol>
              </a:tblGrid>
              <a:tr h="281470">
                <a:tc rowSpan="2" gridSpan="2">
                  <a:txBody>
                    <a:bodyPr/>
                    <a:lstStyle/>
                    <a:p>
                      <a:r>
                        <a:rPr lang="en-US" sz="1400" dirty="0">
                          <a:solidFill>
                            <a:schemeClr val="tx1"/>
                          </a:solidFill>
                        </a:rPr>
                        <a:t>Prisoner’s dilemma</a:t>
                      </a:r>
                    </a:p>
                  </a:txBody>
                  <a:tcPr>
                    <a:noFill/>
                  </a:tcPr>
                </a:tc>
                <a:tc rowSpan="2" hMerge="1">
                  <a:txBody>
                    <a:bodyPr/>
                    <a:lstStyle/>
                    <a:p>
                      <a:endParaRPr lang="en-US" dirty="0"/>
                    </a:p>
                  </a:txBody>
                  <a:tcPr/>
                </a:tc>
                <a:tc gridSpan="2">
                  <a:txBody>
                    <a:bodyPr/>
                    <a:lstStyle/>
                    <a:p>
                      <a:pPr algn="ctr"/>
                      <a:r>
                        <a:rPr lang="en-US" sz="1400" dirty="0"/>
                        <a:t>Butch</a:t>
                      </a:r>
                    </a:p>
                  </a:txBody>
                  <a:tcPr/>
                </a:tc>
                <a:tc hMerge="1">
                  <a:txBody>
                    <a:bodyPr/>
                    <a:lstStyle/>
                    <a:p>
                      <a:endParaRPr lang="en-US" dirty="0"/>
                    </a:p>
                  </a:txBody>
                  <a:tcPr/>
                </a:tc>
                <a:extLst>
                  <a:ext uri="{0D108BD9-81ED-4DB2-BD59-A6C34878D82A}">
                    <a16:rowId xmlns:a16="http://schemas.microsoft.com/office/drawing/2014/main" val="3067949409"/>
                  </a:ext>
                </a:extLst>
              </a:tr>
              <a:tr h="281470">
                <a:tc gridSpan="2" vMerge="1">
                  <a:txBody>
                    <a:bodyPr/>
                    <a:lstStyle/>
                    <a:p>
                      <a:endParaRPr lang="en-US" dirty="0"/>
                    </a:p>
                  </a:txBody>
                  <a:tcPr/>
                </a:tc>
                <a:tc hMerge="1" vMerge="1">
                  <a:txBody>
                    <a:bodyPr/>
                    <a:lstStyle/>
                    <a:p>
                      <a:endParaRPr lang="en-US" dirty="0"/>
                    </a:p>
                  </a:txBody>
                  <a:tcPr/>
                </a:tc>
                <a:tc>
                  <a:txBody>
                    <a:bodyPr/>
                    <a:lstStyle/>
                    <a:p>
                      <a:pPr algn="ctr"/>
                      <a:r>
                        <a:rPr lang="en-US" sz="1400" dirty="0"/>
                        <a:t>Squeal</a:t>
                      </a:r>
                    </a:p>
                  </a:txBody>
                  <a:tcPr/>
                </a:tc>
                <a:tc>
                  <a:txBody>
                    <a:bodyPr/>
                    <a:lstStyle/>
                    <a:p>
                      <a:pPr algn="ctr"/>
                      <a:r>
                        <a:rPr lang="en-US" sz="1400" dirty="0"/>
                        <a:t>Quiet</a:t>
                      </a:r>
                    </a:p>
                  </a:txBody>
                  <a:tcPr/>
                </a:tc>
                <a:extLst>
                  <a:ext uri="{0D108BD9-81ED-4DB2-BD59-A6C34878D82A}">
                    <a16:rowId xmlns:a16="http://schemas.microsoft.com/office/drawing/2014/main" val="3569792517"/>
                  </a:ext>
                </a:extLst>
              </a:tr>
              <a:tr h="281470">
                <a:tc rowSpan="2">
                  <a:txBody>
                    <a:bodyPr/>
                    <a:lstStyle/>
                    <a:p>
                      <a:r>
                        <a:rPr lang="en-US" sz="1400" dirty="0">
                          <a:solidFill>
                            <a:schemeClr val="bg1"/>
                          </a:solidFill>
                        </a:rPr>
                        <a:t>Sundance</a:t>
                      </a:r>
                    </a:p>
                  </a:txBody>
                  <a:tcPr anchor="ctr">
                    <a:solidFill>
                      <a:schemeClr val="tx2">
                        <a:lumMod val="60000"/>
                        <a:lumOff val="40000"/>
                      </a:schemeClr>
                    </a:solidFill>
                  </a:tcPr>
                </a:tc>
                <a:tc>
                  <a:txBody>
                    <a:bodyPr/>
                    <a:lstStyle/>
                    <a:p>
                      <a:r>
                        <a:rPr lang="en-US" sz="1400" dirty="0"/>
                        <a:t>Squeal</a:t>
                      </a:r>
                    </a:p>
                  </a:txBody>
                  <a:tcPr>
                    <a:solidFill>
                      <a:schemeClr val="bg2">
                        <a:lumMod val="75000"/>
                      </a:schemeClr>
                    </a:solidFill>
                  </a:tcPr>
                </a:tc>
                <a:tc>
                  <a:txBody>
                    <a:bodyPr/>
                    <a:lstStyle/>
                    <a:p>
                      <a:r>
                        <a:rPr lang="en-US" sz="1400" b="1" i="1" dirty="0"/>
                        <a:t>−2            −2</a:t>
                      </a:r>
                    </a:p>
                  </a:txBody>
                  <a:tcPr>
                    <a:solidFill>
                      <a:schemeClr val="accent4">
                        <a:lumMod val="40000"/>
                        <a:lumOff val="60000"/>
                      </a:schemeClr>
                    </a:solidFill>
                  </a:tcPr>
                </a:tc>
                <a:tc>
                  <a:txBody>
                    <a:bodyPr/>
                    <a:lstStyle/>
                    <a:p>
                      <a:r>
                        <a:rPr lang="en-US" sz="1400" b="1" dirty="0"/>
                        <a:t> </a:t>
                      </a:r>
                      <a:r>
                        <a:rPr lang="en-US" sz="1400" b="1" i="1" dirty="0"/>
                        <a:t>0 </a:t>
                      </a:r>
                      <a:r>
                        <a:rPr lang="en-US" sz="1400" b="1" dirty="0"/>
                        <a:t>         </a:t>
                      </a:r>
                      <a:r>
                        <a:rPr lang="en-US" sz="1400" dirty="0"/>
                        <a:t>−4</a:t>
                      </a:r>
                    </a:p>
                  </a:txBody>
                  <a:tcPr>
                    <a:solidFill>
                      <a:schemeClr val="accent4">
                        <a:lumMod val="40000"/>
                        <a:lumOff val="60000"/>
                      </a:schemeClr>
                    </a:solidFill>
                  </a:tcPr>
                </a:tc>
                <a:extLst>
                  <a:ext uri="{0D108BD9-81ED-4DB2-BD59-A6C34878D82A}">
                    <a16:rowId xmlns:a16="http://schemas.microsoft.com/office/drawing/2014/main" val="2559339681"/>
                  </a:ext>
                </a:extLst>
              </a:tr>
              <a:tr h="281470">
                <a:tc vMerge="1">
                  <a:txBody>
                    <a:bodyPr/>
                    <a:lstStyle/>
                    <a:p>
                      <a:endParaRPr lang="en-US" dirty="0"/>
                    </a:p>
                  </a:txBody>
                  <a:tcPr/>
                </a:tc>
                <a:tc>
                  <a:txBody>
                    <a:bodyPr/>
                    <a:lstStyle/>
                    <a:p>
                      <a:r>
                        <a:rPr lang="en-US" sz="1400" dirty="0"/>
                        <a:t>Quiet</a:t>
                      </a:r>
                    </a:p>
                  </a:txBody>
                  <a:tcPr>
                    <a:solidFill>
                      <a:schemeClr val="bg2">
                        <a:lumMod val="75000"/>
                      </a:schemeClr>
                    </a:solidFill>
                  </a:tcPr>
                </a:tc>
                <a:tc>
                  <a:txBody>
                    <a:bodyPr/>
                    <a:lstStyle/>
                    <a:p>
                      <a:r>
                        <a:rPr lang="en-US" sz="1400" dirty="0"/>
                        <a:t>−4            </a:t>
                      </a:r>
                      <a:r>
                        <a:rPr lang="en-US" sz="1400" i="1" dirty="0"/>
                        <a:t> </a:t>
                      </a:r>
                      <a:r>
                        <a:rPr lang="en-US" sz="1400" b="1" i="1" dirty="0"/>
                        <a:t>0</a:t>
                      </a:r>
                    </a:p>
                  </a:txBody>
                  <a:tcPr>
                    <a:solidFill>
                      <a:schemeClr val="accent4">
                        <a:lumMod val="40000"/>
                        <a:lumOff val="60000"/>
                      </a:schemeClr>
                    </a:solidFill>
                  </a:tcPr>
                </a:tc>
                <a:tc>
                  <a:txBody>
                    <a:bodyPr/>
                    <a:lstStyle/>
                    <a:p>
                      <a:r>
                        <a:rPr lang="en-US" sz="1400" dirty="0"/>
                        <a:t>−1          −1</a:t>
                      </a:r>
                    </a:p>
                  </a:txBody>
                  <a:tcPr>
                    <a:solidFill>
                      <a:schemeClr val="accent4">
                        <a:lumMod val="40000"/>
                        <a:lumOff val="60000"/>
                      </a:schemeClr>
                    </a:solidFill>
                  </a:tcPr>
                </a:tc>
                <a:extLst>
                  <a:ext uri="{0D108BD9-81ED-4DB2-BD59-A6C34878D82A}">
                    <a16:rowId xmlns:a16="http://schemas.microsoft.com/office/drawing/2014/main" val="1524996961"/>
                  </a:ext>
                </a:extLst>
              </a:tr>
            </a:tbl>
          </a:graphicData>
        </a:graphic>
      </p:graphicFrame>
      <p:pic>
        <p:nvPicPr>
          <p:cNvPr id="10" name="Picture 9" descr="A close up of a logo&#10;&#10;Description automatically generated">
            <a:extLst>
              <a:ext uri="{FF2B5EF4-FFF2-40B4-BE49-F238E27FC236}">
                <a16:creationId xmlns:a16="http://schemas.microsoft.com/office/drawing/2014/main" id="{11692D5C-E9C6-4F04-8146-EE72D06E53F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48743" y="1368565"/>
            <a:ext cx="990457" cy="643407"/>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E1A1B1B3-32E5-4D4C-A514-A66027AE0D5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248043" y="2011972"/>
            <a:ext cx="952357" cy="905133"/>
          </a:xfrm>
          <a:prstGeom prst="rect">
            <a:avLst/>
          </a:prstGeom>
        </p:spPr>
      </p:pic>
      <p:sp>
        <p:nvSpPr>
          <p:cNvPr id="33" name="Rectangle 32">
            <a:extLst>
              <a:ext uri="{FF2B5EF4-FFF2-40B4-BE49-F238E27FC236}">
                <a16:creationId xmlns:a16="http://schemas.microsoft.com/office/drawing/2014/main" id="{D2692E66-F44B-4E67-B6E4-9B69596BB8B3}"/>
              </a:ext>
            </a:extLst>
          </p:cNvPr>
          <p:cNvSpPr/>
          <p:nvPr/>
        </p:nvSpPr>
        <p:spPr>
          <a:xfrm>
            <a:off x="3048000" y="1420231"/>
            <a:ext cx="3581400" cy="3467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Sundance payoff     Butch payoff</a:t>
            </a:r>
          </a:p>
        </p:txBody>
      </p:sp>
      <p:sp>
        <p:nvSpPr>
          <p:cNvPr id="39" name="TextBox 38">
            <a:extLst>
              <a:ext uri="{FF2B5EF4-FFF2-40B4-BE49-F238E27FC236}">
                <a16:creationId xmlns:a16="http://schemas.microsoft.com/office/drawing/2014/main" id="{8A1B5A3C-FF26-4AFF-BAC9-50CF59C13685}"/>
              </a:ext>
            </a:extLst>
          </p:cNvPr>
          <p:cNvSpPr txBox="1"/>
          <p:nvPr/>
        </p:nvSpPr>
        <p:spPr>
          <a:xfrm>
            <a:off x="8382000" y="4935596"/>
            <a:ext cx="3276600" cy="861774"/>
          </a:xfrm>
          <a:prstGeom prst="rect">
            <a:avLst/>
          </a:prstGeom>
          <a:solidFill>
            <a:schemeClr val="accent2">
              <a:lumMod val="20000"/>
              <a:lumOff val="80000"/>
            </a:schemeClr>
          </a:solidFill>
          <a:ln>
            <a:noFill/>
          </a:ln>
        </p:spPr>
        <p:txBody>
          <a:bodyPr wrap="square" rtlCol="0">
            <a:noAutofit/>
          </a:bodyPr>
          <a:lstStyle/>
          <a:p>
            <a:r>
              <a:rPr lang="en-US" sz="1600" dirty="0"/>
              <a:t>Nash equilibrium outcome</a:t>
            </a:r>
          </a:p>
          <a:p>
            <a:pPr marL="285750" indent="-285750">
              <a:buFont typeface="Arial" panose="020B0604020202020204" pitchFamily="34" charset="0"/>
              <a:buChar char="•"/>
            </a:pPr>
            <a:r>
              <a:rPr lang="en-US" sz="1600" dirty="0"/>
              <a:t>Butch squeals and gets −2</a:t>
            </a:r>
          </a:p>
          <a:p>
            <a:pPr marL="285750" indent="-285750">
              <a:buFont typeface="Arial" panose="020B0604020202020204" pitchFamily="34" charset="0"/>
              <a:buChar char="•"/>
            </a:pPr>
            <a:r>
              <a:rPr lang="en-US" sz="1600" dirty="0"/>
              <a:t>Sundance squeals and gets −2</a:t>
            </a:r>
          </a:p>
        </p:txBody>
      </p:sp>
      <p:sp>
        <p:nvSpPr>
          <p:cNvPr id="13" name="Content Placeholder 3"/>
          <p:cNvSpPr txBox="1">
            <a:spLocks/>
          </p:cNvSpPr>
          <p:nvPr/>
        </p:nvSpPr>
        <p:spPr>
          <a:xfrm>
            <a:off x="609600" y="3276601"/>
            <a:ext cx="10972800" cy="1295399"/>
          </a:xfrm>
          <a:prstGeom prst="rect">
            <a:avLst/>
          </a:prstGeom>
        </p:spPr>
        <p:txBody>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Both quiet: lesser charge, both go to jail for a year</a:t>
            </a:r>
          </a:p>
          <a:p>
            <a:r>
              <a:rPr lang="en-US" sz="1800" dirty="0"/>
              <a:t>One squeals, the other is quiet: the one who squeals plea bargains to get 0 jail time, quiet partner gets 4 years in jail. (0, −4) or (−4, 0)</a:t>
            </a:r>
          </a:p>
          <a:p>
            <a:r>
              <a:rPr lang="en-US" sz="1800" dirty="0"/>
              <a:t>Both squeal: higher charge but plea bargain, each goes to jail for 2 years</a:t>
            </a:r>
          </a:p>
        </p:txBody>
      </p:sp>
      <p:sp>
        <p:nvSpPr>
          <p:cNvPr id="15" name="Content Placeholder 3"/>
          <p:cNvSpPr txBox="1">
            <a:spLocks/>
          </p:cNvSpPr>
          <p:nvPr/>
        </p:nvSpPr>
        <p:spPr>
          <a:xfrm>
            <a:off x="973347" y="4745096"/>
            <a:ext cx="7484853" cy="1617604"/>
          </a:xfrm>
          <a:prstGeom prst="rect">
            <a:avLst/>
          </a:prstGeom>
        </p:spPr>
        <p:txBody>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1600" dirty="0"/>
              <a:t>If Butch plays squeal, Sundance can play squeal and get −2 or quiet and get −4</a:t>
            </a:r>
          </a:p>
          <a:p>
            <a:pPr>
              <a:spcBef>
                <a:spcPts val="0"/>
              </a:spcBef>
            </a:pPr>
            <a:r>
              <a:rPr lang="en-US" sz="1600" dirty="0"/>
              <a:t>BR is squeal</a:t>
            </a:r>
          </a:p>
          <a:p>
            <a:pPr marL="0" indent="0">
              <a:spcBef>
                <a:spcPts val="0"/>
              </a:spcBef>
              <a:buNone/>
            </a:pPr>
            <a:r>
              <a:rPr lang="en-US" sz="1600" dirty="0"/>
              <a:t>If Butch plays quiet, Sundance can play squeal and get 0 or quiet and get −1</a:t>
            </a:r>
          </a:p>
          <a:p>
            <a:pPr>
              <a:spcBef>
                <a:spcPts val="0"/>
              </a:spcBef>
            </a:pPr>
            <a:r>
              <a:rPr lang="en-US" sz="1600" dirty="0"/>
              <a:t>BR is squeal</a:t>
            </a:r>
          </a:p>
          <a:p>
            <a:pPr marL="0" indent="0">
              <a:spcBef>
                <a:spcPts val="0"/>
              </a:spcBef>
              <a:buNone/>
            </a:pPr>
            <a:r>
              <a:rPr lang="en-US" sz="1600" dirty="0"/>
              <a:t>If Sundance plays squeal, Butch can play squeal and get −2 or quiet and get −4</a:t>
            </a:r>
          </a:p>
          <a:p>
            <a:pPr>
              <a:spcBef>
                <a:spcPts val="0"/>
              </a:spcBef>
            </a:pPr>
            <a:r>
              <a:rPr lang="en-US" sz="1600" dirty="0"/>
              <a:t>BR is squeal</a:t>
            </a:r>
          </a:p>
          <a:p>
            <a:pPr marL="0" indent="0">
              <a:spcBef>
                <a:spcPts val="0"/>
              </a:spcBef>
              <a:buNone/>
            </a:pPr>
            <a:r>
              <a:rPr lang="en-US" sz="1600" dirty="0"/>
              <a:t>If Sundance plays quiet, Butch can play squeal and get 0 or quiet and get −1</a:t>
            </a:r>
          </a:p>
          <a:p>
            <a:pPr>
              <a:spcBef>
                <a:spcPts val="0"/>
              </a:spcBef>
            </a:pPr>
            <a:r>
              <a:rPr lang="en-US" sz="1600" dirty="0"/>
              <a:t>BR is squeal</a:t>
            </a:r>
          </a:p>
        </p:txBody>
      </p:sp>
    </p:spTree>
    <p:extLst>
      <p:ext uri="{BB962C8B-B14F-4D97-AF65-F5344CB8AC3E}">
        <p14:creationId xmlns:p14="http://schemas.microsoft.com/office/powerpoint/2010/main" val="309425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An Oligopoly Quantity Setting Game</a:t>
            </a:r>
          </a:p>
        </p:txBody>
      </p:sp>
      <p:sp>
        <p:nvSpPr>
          <p:cNvPr id="7" name="Content Placeholder 1"/>
          <p:cNvSpPr txBox="1">
            <a:spLocks/>
          </p:cNvSpPr>
          <p:nvPr/>
        </p:nvSpPr>
        <p:spPr>
          <a:xfrm>
            <a:off x="609600" y="3581400"/>
            <a:ext cx="10363200" cy="2286000"/>
          </a:xfrm>
          <a:prstGeom prst="rect">
            <a:avLst/>
          </a:prstGeom>
        </p:spPr>
        <p:txBody>
          <a:bodyPr vert="horz" lIns="91440" tIns="45720" rIns="91440" bIns="45720" rtlCol="0">
            <a:noAutofit/>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If AA chooses 64, UA’s best response is 64 and get 4.1 over 48 and get 3.8</a:t>
            </a:r>
          </a:p>
          <a:p>
            <a:pPr marL="0" indent="0">
              <a:buNone/>
            </a:pPr>
            <a:r>
              <a:rPr lang="en-US" sz="2000" dirty="0"/>
              <a:t>If AA chooses 48, UA’s best response is 64 and get 5.1 over 48 and get 4.6</a:t>
            </a:r>
          </a:p>
          <a:p>
            <a:pPr marL="0" indent="0">
              <a:spcBef>
                <a:spcPts val="1200"/>
              </a:spcBef>
              <a:buNone/>
            </a:pPr>
            <a:r>
              <a:rPr lang="en-US" sz="2000" dirty="0"/>
              <a:t>If UA chooses 64, AA’s best response is 64 and get 4.1 over 48 and get 3.8</a:t>
            </a:r>
          </a:p>
          <a:p>
            <a:pPr marL="0" indent="0">
              <a:buNone/>
            </a:pPr>
            <a:r>
              <a:rPr lang="en-US" sz="2000" dirty="0"/>
              <a:t>If UA chooses 48, AA’s best response is 64 and get 5.1 over 48 and get 4.6</a:t>
            </a:r>
          </a:p>
          <a:p>
            <a:pPr marL="0" indent="0">
              <a:spcBef>
                <a:spcPts val="1200"/>
              </a:spcBef>
              <a:buNone/>
            </a:pPr>
            <a:r>
              <a:rPr lang="en-US" sz="2000" dirty="0"/>
              <a:t>Nash equilibrium is United plays 64 and gets 4.1 and American plays 64 and gets 4.1</a:t>
            </a:r>
          </a:p>
          <a:p>
            <a:pPr marL="0" indent="0">
              <a:spcBef>
                <a:spcPts val="1200"/>
              </a:spcBef>
              <a:buNone/>
            </a:pPr>
            <a:r>
              <a:rPr lang="en-US" sz="2000" dirty="0"/>
              <a:t>Note that if they collude and restrict quantity, they are better off and get 4.6 each</a:t>
            </a:r>
          </a:p>
          <a:p>
            <a:pPr marL="0" indent="0">
              <a:spcBef>
                <a:spcPts val="1200"/>
              </a:spcBef>
              <a:buNone/>
            </a:pPr>
            <a:r>
              <a:rPr lang="en-US" sz="2000" dirty="0"/>
              <a:t>Consumers are worse off with 96 flights compared to 128 flights</a:t>
            </a:r>
          </a:p>
        </p:txBody>
      </p:sp>
      <mc:AlternateContent xmlns:mc="http://schemas.openxmlformats.org/markup-compatibility/2006" xmlns:a14="http://schemas.microsoft.com/office/drawing/2010/main">
        <mc:Choice Requires="a14">
          <p:graphicFrame>
            <p:nvGraphicFramePr>
              <p:cNvPr id="8" name="Table 4">
                <a:extLst>
                  <a:ext uri="{FF2B5EF4-FFF2-40B4-BE49-F238E27FC236}">
                    <a16:creationId xmlns:a16="http://schemas.microsoft.com/office/drawing/2014/main" id="{90FA7130-DAF3-4A9F-B444-B63B7008E28A}"/>
                  </a:ext>
                </a:extLst>
              </p:cNvPr>
              <p:cNvGraphicFramePr>
                <a:graphicFrameLocks/>
              </p:cNvGraphicFramePr>
              <p:nvPr/>
            </p:nvGraphicFramePr>
            <p:xfrm>
              <a:off x="1752600" y="1553166"/>
              <a:ext cx="8686800" cy="1799634"/>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4263685911"/>
                        </a:ext>
                      </a:extLst>
                    </a:gridCol>
                    <a:gridCol w="2171700">
                      <a:extLst>
                        <a:ext uri="{9D8B030D-6E8A-4147-A177-3AD203B41FA5}">
                          <a16:colId xmlns:a16="http://schemas.microsoft.com/office/drawing/2014/main" val="2104725324"/>
                        </a:ext>
                      </a:extLst>
                    </a:gridCol>
                    <a:gridCol w="2171700">
                      <a:extLst>
                        <a:ext uri="{9D8B030D-6E8A-4147-A177-3AD203B41FA5}">
                          <a16:colId xmlns:a16="http://schemas.microsoft.com/office/drawing/2014/main" val="1216624411"/>
                        </a:ext>
                      </a:extLst>
                    </a:gridCol>
                    <a:gridCol w="2171700">
                      <a:extLst>
                        <a:ext uri="{9D8B030D-6E8A-4147-A177-3AD203B41FA5}">
                          <a16:colId xmlns:a16="http://schemas.microsoft.com/office/drawing/2014/main" val="4276426836"/>
                        </a:ext>
                      </a:extLst>
                    </a:gridCol>
                  </a:tblGrid>
                  <a:tr h="562349">
                    <a:tc rowSpan="2" gridSpan="2">
                      <a:txBody>
                        <a:bodyPr/>
                        <a:lstStyle/>
                        <a:p>
                          <a:r>
                            <a:rPr lang="en-US" dirty="0">
                              <a:solidFill>
                                <a:schemeClr val="tx1"/>
                              </a:solidFill>
                              <a:latin typeface="+mn-lt"/>
                            </a:rPr>
                            <a:t>Cournot quantity setting game</a:t>
                          </a:r>
                        </a:p>
                      </a:txBody>
                      <a:tcPr>
                        <a:solidFill>
                          <a:schemeClr val="bg1"/>
                        </a:solidFill>
                      </a:tcPr>
                    </a:tc>
                    <a:tc rowSpan="2" hMerge="1">
                      <a:txBody>
                        <a:bodyPr/>
                        <a:lstStyle/>
                        <a:p>
                          <a:endParaRPr lang="en-US" dirty="0"/>
                        </a:p>
                      </a:txBody>
                      <a:tcPr/>
                    </a:tc>
                    <a:tc gridSpan="2">
                      <a:txBody>
                        <a:bodyPr/>
                        <a:lstStyle/>
                        <a:p>
                          <a:pPr marL="0" indent="631825" algn="l"/>
                          <a:r>
                            <a:rPr lang="en-US" dirty="0">
                              <a:latin typeface="+mn-lt"/>
                            </a:rPr>
                            <a:t>American Airlines</a:t>
                          </a:r>
                        </a:p>
                      </a:txBody>
                      <a:tcPr anchor="ctr"/>
                    </a:tc>
                    <a:tc hMerge="1">
                      <a:txBody>
                        <a:bodyPr/>
                        <a:lstStyle/>
                        <a:p>
                          <a:endParaRPr lang="en-US" dirty="0"/>
                        </a:p>
                      </a:txBody>
                      <a:tcPr/>
                    </a:tc>
                    <a:extLst>
                      <a:ext uri="{0D108BD9-81ED-4DB2-BD59-A6C34878D82A}">
                        <a16:rowId xmlns:a16="http://schemas.microsoft.com/office/drawing/2014/main" val="2565178867"/>
                      </a:ext>
                    </a:extLst>
                  </a:tr>
                  <a:tr h="421455">
                    <a:tc gridSpan="2" vMerge="1">
                      <a:txBody>
                        <a:bodyPr/>
                        <a:lstStyle/>
                        <a:p>
                          <a:endParaRPr lang="en-US"/>
                        </a:p>
                      </a:txBody>
                      <a:tcPr/>
                    </a:tc>
                    <a:tc hMerge="1" vMerge="1">
                      <a:txBody>
                        <a:bodyPr/>
                        <a:lstStyle/>
                        <a:p>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𝐴𝐴</m:t>
                                    </m:r>
                                  </m:sub>
                                </m:sSub>
                                <m:r>
                                  <a:rPr lang="en-US" b="0" i="1" smtClean="0">
                                    <a:latin typeface="Cambria Math" panose="02040503050406030204" pitchFamily="18" charset="0"/>
                                  </a:rPr>
                                  <m:t>=64</m:t>
                                </m:r>
                              </m:oMath>
                            </m:oMathPara>
                          </a14:m>
                          <a:endParaRPr lang="en-US"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𝐴𝐴</m:t>
                                    </m:r>
                                  </m:sub>
                                </m:sSub>
                                <m:r>
                                  <a:rPr lang="en-US" b="0" i="1" smtClean="0">
                                    <a:latin typeface="Cambria Math" panose="02040503050406030204" pitchFamily="18" charset="0"/>
                                  </a:rPr>
                                  <m:t>=48</m:t>
                                </m:r>
                              </m:oMath>
                            </m:oMathPara>
                          </a14:m>
                          <a:endParaRPr lang="en-US" dirty="0">
                            <a:latin typeface="+mn-lt"/>
                          </a:endParaRPr>
                        </a:p>
                      </a:txBody>
                      <a:tcPr/>
                    </a:tc>
                    <a:extLst>
                      <a:ext uri="{0D108BD9-81ED-4DB2-BD59-A6C34878D82A}">
                        <a16:rowId xmlns:a16="http://schemas.microsoft.com/office/drawing/2014/main" val="2705632637"/>
                      </a:ext>
                    </a:extLst>
                  </a:tr>
                  <a:tr h="407915">
                    <a:tc rowSpan="2">
                      <a:txBody>
                        <a:bodyPr/>
                        <a:lstStyle/>
                        <a:p>
                          <a:pPr algn="ctr"/>
                          <a:r>
                            <a:rPr lang="en-US" dirty="0">
                              <a:solidFill>
                                <a:schemeClr val="bg1"/>
                              </a:solidFill>
                              <a:latin typeface="+mn-lt"/>
                            </a:rPr>
                            <a:t>United Airlines</a:t>
                          </a:r>
                        </a:p>
                      </a:txBody>
                      <a:tcPr>
                        <a:solidFill>
                          <a:schemeClr val="accent5">
                            <a:lumMod val="25000"/>
                            <a:alpha val="50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𝑈𝐴</m:t>
                                    </m:r>
                                  </m:sub>
                                </m:sSub>
                                <m:r>
                                  <a:rPr lang="en-US" b="0" i="1" smtClean="0">
                                    <a:latin typeface="Cambria Math" panose="02040503050406030204" pitchFamily="18" charset="0"/>
                                  </a:rPr>
                                  <m:t>=64</m:t>
                                </m:r>
                              </m:oMath>
                            </m:oMathPara>
                          </a14:m>
                          <a:endParaRPr lang="en-US" dirty="0">
                            <a:latin typeface="+mn-lt"/>
                          </a:endParaRPr>
                        </a:p>
                      </a:txBody>
                      <a:tcPr/>
                    </a:tc>
                    <a:tc>
                      <a:txBody>
                        <a:bodyPr/>
                        <a:lstStyle/>
                        <a:p>
                          <a:r>
                            <a:rPr lang="en-US" b="1" i="1" dirty="0">
                              <a:latin typeface="+mn-lt"/>
                            </a:rPr>
                            <a:t>4.1            4.1</a:t>
                          </a:r>
                        </a:p>
                      </a:txBody>
                      <a:tcPr>
                        <a:noFill/>
                      </a:tcPr>
                    </a:tc>
                    <a:tc>
                      <a:txBody>
                        <a:bodyPr/>
                        <a:lstStyle/>
                        <a:p>
                          <a:r>
                            <a:rPr lang="en-US" b="1" i="1" dirty="0">
                              <a:latin typeface="+mn-lt"/>
                            </a:rPr>
                            <a:t>5.1</a:t>
                          </a:r>
                          <a:r>
                            <a:rPr lang="en-US" dirty="0">
                              <a:latin typeface="+mn-lt"/>
                            </a:rPr>
                            <a:t>            3.8</a:t>
                          </a:r>
                        </a:p>
                      </a:txBody>
                      <a:tcPr>
                        <a:noFill/>
                      </a:tcPr>
                    </a:tc>
                    <a:extLst>
                      <a:ext uri="{0D108BD9-81ED-4DB2-BD59-A6C34878D82A}">
                        <a16:rowId xmlns:a16="http://schemas.microsoft.com/office/drawing/2014/main" val="3374011313"/>
                      </a:ext>
                    </a:extLst>
                  </a:tr>
                  <a:tr h="407915">
                    <a:tc vMerge="1">
                      <a:txBody>
                        <a:bodyPr/>
                        <a:lstStyle/>
                        <a:p>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𝑈𝐴</m:t>
                                    </m:r>
                                  </m:sub>
                                </m:sSub>
                                <m:r>
                                  <a:rPr lang="en-US" b="0" i="1" smtClean="0">
                                    <a:latin typeface="Cambria Math" panose="02040503050406030204" pitchFamily="18" charset="0"/>
                                  </a:rPr>
                                  <m:t>=48</m:t>
                                </m:r>
                              </m:oMath>
                            </m:oMathPara>
                          </a14:m>
                          <a:endParaRPr lang="en-US" dirty="0">
                            <a:latin typeface="+mn-lt"/>
                          </a:endParaRPr>
                        </a:p>
                      </a:txBody>
                      <a:tcPr/>
                    </a:tc>
                    <a:tc>
                      <a:txBody>
                        <a:bodyPr/>
                        <a:lstStyle/>
                        <a:p>
                          <a:r>
                            <a:rPr lang="en-US" dirty="0">
                              <a:latin typeface="+mn-lt"/>
                            </a:rPr>
                            <a:t>3.8            </a:t>
                          </a:r>
                          <a:r>
                            <a:rPr lang="en-US" b="1" i="1" dirty="0">
                              <a:latin typeface="+mn-lt"/>
                            </a:rPr>
                            <a:t>5.1</a:t>
                          </a:r>
                        </a:p>
                      </a:txBody>
                      <a:tcPr>
                        <a:noFill/>
                      </a:tcPr>
                    </a:tc>
                    <a:tc>
                      <a:txBody>
                        <a:bodyPr/>
                        <a:lstStyle/>
                        <a:p>
                          <a:r>
                            <a:rPr lang="en-US" dirty="0">
                              <a:latin typeface="+mn-lt"/>
                            </a:rPr>
                            <a:t>4.6            4.6</a:t>
                          </a:r>
                        </a:p>
                      </a:txBody>
                      <a:tcPr>
                        <a:noFill/>
                      </a:tcPr>
                    </a:tc>
                    <a:extLst>
                      <a:ext uri="{0D108BD9-81ED-4DB2-BD59-A6C34878D82A}">
                        <a16:rowId xmlns:a16="http://schemas.microsoft.com/office/drawing/2014/main" val="4088884132"/>
                      </a:ext>
                    </a:extLst>
                  </a:tr>
                </a:tbl>
              </a:graphicData>
            </a:graphic>
          </p:graphicFrame>
        </mc:Choice>
        <mc:Fallback xmlns="">
          <p:graphicFrame>
            <p:nvGraphicFramePr>
              <p:cNvPr id="8" name="Table 4">
                <a:extLst>
                  <a:ext uri="{FF2B5EF4-FFF2-40B4-BE49-F238E27FC236}">
                    <a16:creationId xmlns:a16="http://schemas.microsoft.com/office/drawing/2014/main" id="{90FA7130-DAF3-4A9F-B444-B63B7008E28A}"/>
                  </a:ext>
                </a:extLst>
              </p:cNvPr>
              <p:cNvGraphicFramePr>
                <a:graphicFrameLocks/>
              </p:cNvGraphicFramePr>
              <p:nvPr>
                <p:extLst>
                  <p:ext uri="{D42A27DB-BD31-4B8C-83A1-F6EECF244321}">
                    <p14:modId xmlns:p14="http://schemas.microsoft.com/office/powerpoint/2010/main" val="4231402016"/>
                  </p:ext>
                </p:extLst>
              </p:nvPr>
            </p:nvGraphicFramePr>
            <p:xfrm>
              <a:off x="1752600" y="1553166"/>
              <a:ext cx="8686800" cy="1799634"/>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4263685911"/>
                        </a:ext>
                      </a:extLst>
                    </a:gridCol>
                    <a:gridCol w="2171700">
                      <a:extLst>
                        <a:ext uri="{9D8B030D-6E8A-4147-A177-3AD203B41FA5}">
                          <a16:colId xmlns:a16="http://schemas.microsoft.com/office/drawing/2014/main" val="2104725324"/>
                        </a:ext>
                      </a:extLst>
                    </a:gridCol>
                    <a:gridCol w="2171700">
                      <a:extLst>
                        <a:ext uri="{9D8B030D-6E8A-4147-A177-3AD203B41FA5}">
                          <a16:colId xmlns:a16="http://schemas.microsoft.com/office/drawing/2014/main" val="1216624411"/>
                        </a:ext>
                      </a:extLst>
                    </a:gridCol>
                    <a:gridCol w="2171700">
                      <a:extLst>
                        <a:ext uri="{9D8B030D-6E8A-4147-A177-3AD203B41FA5}">
                          <a16:colId xmlns:a16="http://schemas.microsoft.com/office/drawing/2014/main" val="4276426836"/>
                        </a:ext>
                      </a:extLst>
                    </a:gridCol>
                  </a:tblGrid>
                  <a:tr h="562349">
                    <a:tc rowSpan="2" gridSpan="2">
                      <a:txBody>
                        <a:bodyPr/>
                        <a:lstStyle/>
                        <a:p>
                          <a:r>
                            <a:rPr lang="en-US" dirty="0">
                              <a:solidFill>
                                <a:schemeClr val="tx1"/>
                              </a:solidFill>
                              <a:latin typeface="+mn-lt"/>
                            </a:rPr>
                            <a:t>Cournot quantity setting game</a:t>
                          </a:r>
                        </a:p>
                      </a:txBody>
                      <a:tcPr>
                        <a:solidFill>
                          <a:schemeClr val="bg1"/>
                        </a:solidFill>
                      </a:tcPr>
                    </a:tc>
                    <a:tc rowSpan="2" hMerge="1">
                      <a:txBody>
                        <a:bodyPr/>
                        <a:lstStyle/>
                        <a:p>
                          <a:endParaRPr lang="en-US" dirty="0"/>
                        </a:p>
                      </a:txBody>
                      <a:tcPr/>
                    </a:tc>
                    <a:tc gridSpan="2">
                      <a:txBody>
                        <a:bodyPr/>
                        <a:lstStyle/>
                        <a:p>
                          <a:pPr marL="0" indent="631825" algn="l"/>
                          <a:r>
                            <a:rPr lang="en-US" dirty="0" smtClean="0">
                              <a:latin typeface="+mn-lt"/>
                            </a:rPr>
                            <a:t>American </a:t>
                          </a:r>
                          <a:r>
                            <a:rPr lang="en-US" dirty="0">
                              <a:latin typeface="+mn-lt"/>
                            </a:rPr>
                            <a:t>Airlines</a:t>
                          </a:r>
                        </a:p>
                      </a:txBody>
                      <a:tcPr anchor="ctr"/>
                    </a:tc>
                    <a:tc hMerge="1">
                      <a:txBody>
                        <a:bodyPr/>
                        <a:lstStyle/>
                        <a:p>
                          <a:endParaRPr lang="en-US" dirty="0"/>
                        </a:p>
                      </a:txBody>
                      <a:tcPr/>
                    </a:tc>
                    <a:extLst>
                      <a:ext uri="{0D108BD9-81ED-4DB2-BD59-A6C34878D82A}">
                        <a16:rowId xmlns:a16="http://schemas.microsoft.com/office/drawing/2014/main" val="2565178867"/>
                      </a:ext>
                    </a:extLst>
                  </a:tr>
                  <a:tr h="421455">
                    <a:tc gridSpan="2" vMerge="1">
                      <a:txBody>
                        <a:bodyPr/>
                        <a:lstStyle/>
                        <a:p>
                          <a:endParaRPr lang="en-US"/>
                        </a:p>
                      </a:txBody>
                      <a:tcPr/>
                    </a:tc>
                    <a:tc hMerge="1" vMerge="1">
                      <a:txBody>
                        <a:bodyPr/>
                        <a:lstStyle/>
                        <a:p>
                          <a:endParaRPr lang="en-US" dirty="0"/>
                        </a:p>
                      </a:txBody>
                      <a:tcPr/>
                    </a:tc>
                    <a:tc>
                      <a:txBody>
                        <a:bodyPr/>
                        <a:lstStyle/>
                        <a:p>
                          <a:endParaRPr lang="en-US"/>
                        </a:p>
                      </a:txBody>
                      <a:tcPr>
                        <a:blipFill>
                          <a:blip r:embed="rId3"/>
                          <a:stretch>
                            <a:fillRect l="-200000" t="-138571" r="-100840" b="-204286"/>
                          </a:stretch>
                        </a:blipFill>
                      </a:tcPr>
                    </a:tc>
                    <a:tc>
                      <a:txBody>
                        <a:bodyPr/>
                        <a:lstStyle/>
                        <a:p>
                          <a:endParaRPr lang="en-US"/>
                        </a:p>
                      </a:txBody>
                      <a:tcPr>
                        <a:blipFill>
                          <a:blip r:embed="rId3"/>
                          <a:stretch>
                            <a:fillRect l="-300843" t="-138571" r="-1124" b="-204286"/>
                          </a:stretch>
                        </a:blipFill>
                      </a:tcPr>
                    </a:tc>
                    <a:extLst>
                      <a:ext uri="{0D108BD9-81ED-4DB2-BD59-A6C34878D82A}">
                        <a16:rowId xmlns:a16="http://schemas.microsoft.com/office/drawing/2014/main" val="2705632637"/>
                      </a:ext>
                    </a:extLst>
                  </a:tr>
                  <a:tr h="407915">
                    <a:tc rowSpan="2">
                      <a:txBody>
                        <a:bodyPr/>
                        <a:lstStyle/>
                        <a:p>
                          <a:pPr algn="ctr"/>
                          <a:r>
                            <a:rPr lang="en-US" dirty="0">
                              <a:solidFill>
                                <a:schemeClr val="bg1"/>
                              </a:solidFill>
                              <a:latin typeface="+mn-lt"/>
                            </a:rPr>
                            <a:t>United Airlines</a:t>
                          </a:r>
                        </a:p>
                      </a:txBody>
                      <a:tcPr>
                        <a:solidFill>
                          <a:schemeClr val="accent5">
                            <a:lumMod val="25000"/>
                            <a:alpha val="50000"/>
                          </a:schemeClr>
                        </a:solidFill>
                      </a:tcPr>
                    </a:tc>
                    <a:tc>
                      <a:txBody>
                        <a:bodyPr/>
                        <a:lstStyle/>
                        <a:p>
                          <a:endParaRPr lang="en-US"/>
                        </a:p>
                      </a:txBody>
                      <a:tcPr>
                        <a:blipFill>
                          <a:blip r:embed="rId3"/>
                          <a:stretch>
                            <a:fillRect l="-100562" t="-249254" r="-201404" b="-113433"/>
                          </a:stretch>
                        </a:blipFill>
                      </a:tcPr>
                    </a:tc>
                    <a:tc>
                      <a:txBody>
                        <a:bodyPr/>
                        <a:lstStyle/>
                        <a:p>
                          <a:r>
                            <a:rPr lang="en-US" b="1" i="1" dirty="0">
                              <a:latin typeface="+mn-lt"/>
                            </a:rPr>
                            <a:t>4.1            4.1</a:t>
                          </a:r>
                        </a:p>
                      </a:txBody>
                      <a:tcPr>
                        <a:noFill/>
                      </a:tcPr>
                    </a:tc>
                    <a:tc>
                      <a:txBody>
                        <a:bodyPr/>
                        <a:lstStyle/>
                        <a:p>
                          <a:r>
                            <a:rPr lang="en-US" b="1" i="1" dirty="0">
                              <a:latin typeface="+mn-lt"/>
                            </a:rPr>
                            <a:t>5.1</a:t>
                          </a:r>
                          <a:r>
                            <a:rPr lang="en-US" dirty="0">
                              <a:latin typeface="+mn-lt"/>
                            </a:rPr>
                            <a:t>            3.8</a:t>
                          </a:r>
                        </a:p>
                      </a:txBody>
                      <a:tcPr>
                        <a:noFill/>
                      </a:tcPr>
                    </a:tc>
                    <a:extLst>
                      <a:ext uri="{0D108BD9-81ED-4DB2-BD59-A6C34878D82A}">
                        <a16:rowId xmlns:a16="http://schemas.microsoft.com/office/drawing/2014/main" val="3374011313"/>
                      </a:ext>
                    </a:extLst>
                  </a:tr>
                  <a:tr h="407915">
                    <a:tc vMerge="1">
                      <a:txBody>
                        <a:bodyPr/>
                        <a:lstStyle/>
                        <a:p>
                          <a:endParaRPr lang="en-US" dirty="0"/>
                        </a:p>
                      </a:txBody>
                      <a:tcPr/>
                    </a:tc>
                    <a:tc>
                      <a:txBody>
                        <a:bodyPr/>
                        <a:lstStyle/>
                        <a:p>
                          <a:endParaRPr lang="en-US"/>
                        </a:p>
                      </a:txBody>
                      <a:tcPr>
                        <a:blipFill>
                          <a:blip r:embed="rId3"/>
                          <a:stretch>
                            <a:fillRect l="-100562" t="-349254" r="-201404" b="-13433"/>
                          </a:stretch>
                        </a:blipFill>
                      </a:tcPr>
                    </a:tc>
                    <a:tc>
                      <a:txBody>
                        <a:bodyPr/>
                        <a:lstStyle/>
                        <a:p>
                          <a:r>
                            <a:rPr lang="en-US" dirty="0">
                              <a:latin typeface="+mn-lt"/>
                            </a:rPr>
                            <a:t>3.8            </a:t>
                          </a:r>
                          <a:r>
                            <a:rPr lang="en-US" b="1" i="1" dirty="0">
                              <a:latin typeface="+mn-lt"/>
                            </a:rPr>
                            <a:t>5.1</a:t>
                          </a:r>
                        </a:p>
                      </a:txBody>
                      <a:tcPr>
                        <a:noFill/>
                      </a:tcPr>
                    </a:tc>
                    <a:tc>
                      <a:txBody>
                        <a:bodyPr/>
                        <a:lstStyle/>
                        <a:p>
                          <a:r>
                            <a:rPr lang="en-US" dirty="0">
                              <a:latin typeface="+mn-lt"/>
                            </a:rPr>
                            <a:t>4.6            4.6</a:t>
                          </a:r>
                        </a:p>
                      </a:txBody>
                      <a:tcPr>
                        <a:noFill/>
                      </a:tcPr>
                    </a:tc>
                    <a:extLst>
                      <a:ext uri="{0D108BD9-81ED-4DB2-BD59-A6C34878D82A}">
                        <a16:rowId xmlns:a16="http://schemas.microsoft.com/office/drawing/2014/main" val="4088884132"/>
                      </a:ext>
                    </a:extLst>
                  </a:tr>
                </a:tbl>
              </a:graphicData>
            </a:graphic>
          </p:graphicFrame>
        </mc:Fallback>
      </mc:AlternateContent>
      <p:pic>
        <p:nvPicPr>
          <p:cNvPr id="9" name="Picture 8" descr="A large air plane on a runway at an airport&#10;&#10;Description automatically generated">
            <a:extLst>
              <a:ext uri="{FF2B5EF4-FFF2-40B4-BE49-F238E27FC236}">
                <a16:creationId xmlns:a16="http://schemas.microsoft.com/office/drawing/2014/main" id="{E3BD5153-2712-45CB-8C0B-DA306F83CF45}"/>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162259" y="1572395"/>
            <a:ext cx="1258091" cy="507650"/>
          </a:xfrm>
          <a:prstGeom prst="rect">
            <a:avLst/>
          </a:prstGeom>
        </p:spPr>
      </p:pic>
      <p:pic>
        <p:nvPicPr>
          <p:cNvPr id="10" name="Picture 9" descr="A large passenger jet flying through a cloudy sky&#10;&#10;Description automatically generated">
            <a:extLst>
              <a:ext uri="{FF2B5EF4-FFF2-40B4-BE49-F238E27FC236}">
                <a16:creationId xmlns:a16="http://schemas.microsoft.com/office/drawing/2014/main" id="{573FDC0E-D940-4437-BF9D-4FC064CEED06}"/>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13095"/>
          <a:stretch/>
        </p:blipFill>
        <p:spPr>
          <a:xfrm>
            <a:off x="2438400" y="2863850"/>
            <a:ext cx="848466" cy="463550"/>
          </a:xfrm>
          <a:prstGeom prst="rect">
            <a:avLst/>
          </a:prstGeom>
        </p:spPr>
      </p:pic>
      <p:sp>
        <p:nvSpPr>
          <p:cNvPr id="2" name="Rectangle 1">
            <a:extLst>
              <a:ext uri="{FF2B5EF4-FFF2-40B4-BE49-F238E27FC236}">
                <a16:creationId xmlns:a16="http://schemas.microsoft.com/office/drawing/2014/main" id="{F071BE9A-471D-1C4D-A6D2-F914EBFC09D2}"/>
              </a:ext>
            </a:extLst>
          </p:cNvPr>
          <p:cNvSpPr/>
          <p:nvPr/>
        </p:nvSpPr>
        <p:spPr>
          <a:xfrm>
            <a:off x="9162259" y="6490900"/>
            <a:ext cx="2810834" cy="276999"/>
          </a:xfrm>
          <a:prstGeom prst="rect">
            <a:avLst/>
          </a:prstGeom>
        </p:spPr>
        <p:txBody>
          <a:bodyPr wrap="none">
            <a:spAutoFit/>
          </a:bodyPr>
          <a:lstStyle/>
          <a:p>
            <a:r>
              <a:rPr lang="en-US" sz="1200" dirty="0">
                <a:solidFill>
                  <a:schemeClr val="bg1">
                    <a:lumMod val="50000"/>
                  </a:schemeClr>
                </a:solidFill>
              </a:rPr>
              <a:t>Example from Perloff, Microeconomics</a:t>
            </a:r>
          </a:p>
        </p:txBody>
      </p:sp>
    </p:spTree>
    <p:extLst>
      <p:ext uri="{BB962C8B-B14F-4D97-AF65-F5344CB8AC3E}">
        <p14:creationId xmlns:p14="http://schemas.microsoft.com/office/powerpoint/2010/main" val="4216588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6824EE-3C6D-4A87-83B0-7D7FB48FED73}"/>
              </a:ext>
            </a:extLst>
          </p:cNvPr>
          <p:cNvSpPr>
            <a:spLocks noGrp="1"/>
          </p:cNvSpPr>
          <p:nvPr>
            <p:ph idx="1"/>
          </p:nvPr>
        </p:nvSpPr>
        <p:spPr>
          <a:xfrm>
            <a:off x="609600" y="1600201"/>
            <a:ext cx="10972800" cy="3107986"/>
          </a:xfrm>
        </p:spPr>
        <p:txBody>
          <a:bodyPr/>
          <a:lstStyle/>
          <a:p>
            <a:r>
              <a:rPr lang="en-US" sz="1800" dirty="0"/>
              <a:t>Tompkins County (Ithaca) and Broome County (Binghamton) each operate a county airport.</a:t>
            </a:r>
          </a:p>
          <a:p>
            <a:r>
              <a:rPr lang="en-US" sz="1800" dirty="0"/>
              <a:t>Currently Broome is earning $45,000 per day and Tompkins is earning $50,000 per day from their county airports.</a:t>
            </a:r>
          </a:p>
          <a:p>
            <a:r>
              <a:rPr lang="en-US" sz="1800" dirty="0"/>
              <a:t>If they both close their county airport and merge, they will share revenue equally from a southern tier regional airport between Tompkins and Broome.</a:t>
            </a:r>
          </a:p>
          <a:p>
            <a:pPr lvl="1"/>
            <a:r>
              <a:rPr lang="en-US" sz="1600" dirty="0"/>
              <a:t>Revenue will be $150,000 per day at the regional airport.</a:t>
            </a:r>
          </a:p>
          <a:p>
            <a:pPr lvl="1"/>
            <a:r>
              <a:rPr lang="en-US" sz="1600" dirty="0"/>
              <a:t>It will increase the airport revenue by having more flights per day than the current combined total for the county airports.</a:t>
            </a:r>
          </a:p>
          <a:p>
            <a:r>
              <a:rPr lang="en-US" sz="1800" dirty="0"/>
              <a:t>If one county closes the county airport and the other does not, the revenue from the county that closes will be diverted to the remaining open county airport.</a:t>
            </a:r>
          </a:p>
        </p:txBody>
      </p:sp>
      <p:sp>
        <p:nvSpPr>
          <p:cNvPr id="2" name="Title 1">
            <a:extLst>
              <a:ext uri="{FF2B5EF4-FFF2-40B4-BE49-F238E27FC236}">
                <a16:creationId xmlns:a16="http://schemas.microsoft.com/office/drawing/2014/main" id="{08C76344-C701-4A98-A3CD-426814858C3B}"/>
              </a:ext>
            </a:extLst>
          </p:cNvPr>
          <p:cNvSpPr>
            <a:spLocks noGrp="1"/>
          </p:cNvSpPr>
          <p:nvPr>
            <p:ph type="title"/>
          </p:nvPr>
        </p:nvSpPr>
        <p:spPr/>
        <p:txBody>
          <a:bodyPr/>
          <a:lstStyle/>
          <a:p>
            <a:r>
              <a:rPr lang="en-US" dirty="0"/>
              <a:t>Policy Example</a:t>
            </a:r>
          </a:p>
        </p:txBody>
      </p:sp>
      <p:graphicFrame>
        <p:nvGraphicFramePr>
          <p:cNvPr id="4" name="Table 4">
            <a:extLst>
              <a:ext uri="{FF2B5EF4-FFF2-40B4-BE49-F238E27FC236}">
                <a16:creationId xmlns:a16="http://schemas.microsoft.com/office/drawing/2014/main" id="{F09C359C-41FD-4319-8FD3-150AB59306FE}"/>
              </a:ext>
            </a:extLst>
          </p:cNvPr>
          <p:cNvGraphicFramePr>
            <a:graphicFrameLocks noGrp="1"/>
          </p:cNvGraphicFramePr>
          <p:nvPr>
            <p:extLst>
              <p:ext uri="{D42A27DB-BD31-4B8C-83A1-F6EECF244321}">
                <p14:modId xmlns:p14="http://schemas.microsoft.com/office/powerpoint/2010/main" val="122581178"/>
              </p:ext>
            </p:extLst>
          </p:nvPr>
        </p:nvGraphicFramePr>
        <p:xfrm>
          <a:off x="2743200" y="4800600"/>
          <a:ext cx="6705600" cy="13411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3667966252"/>
                    </a:ext>
                  </a:extLst>
                </a:gridCol>
                <a:gridCol w="1676400">
                  <a:extLst>
                    <a:ext uri="{9D8B030D-6E8A-4147-A177-3AD203B41FA5}">
                      <a16:colId xmlns:a16="http://schemas.microsoft.com/office/drawing/2014/main" val="2974156604"/>
                    </a:ext>
                  </a:extLst>
                </a:gridCol>
                <a:gridCol w="1676400">
                  <a:extLst>
                    <a:ext uri="{9D8B030D-6E8A-4147-A177-3AD203B41FA5}">
                      <a16:colId xmlns:a16="http://schemas.microsoft.com/office/drawing/2014/main" val="917163296"/>
                    </a:ext>
                  </a:extLst>
                </a:gridCol>
                <a:gridCol w="1676400">
                  <a:extLst>
                    <a:ext uri="{9D8B030D-6E8A-4147-A177-3AD203B41FA5}">
                      <a16:colId xmlns:a16="http://schemas.microsoft.com/office/drawing/2014/main" val="1543024525"/>
                    </a:ext>
                  </a:extLst>
                </a:gridCol>
              </a:tblGrid>
              <a:tr h="247650">
                <a:tc rowSpan="2" gridSpan="2">
                  <a:txBody>
                    <a:bodyPr/>
                    <a:lstStyle/>
                    <a:p>
                      <a:r>
                        <a:rPr lang="en-US" sz="1600" dirty="0">
                          <a:solidFill>
                            <a:schemeClr val="tx1"/>
                          </a:solidFill>
                        </a:rPr>
                        <a:t>Regional airport?</a:t>
                      </a:r>
                    </a:p>
                  </a:txBody>
                  <a:tcPr>
                    <a:noFill/>
                  </a:tcPr>
                </a:tc>
                <a:tc rowSpan="2" hMerge="1">
                  <a:txBody>
                    <a:bodyPr/>
                    <a:lstStyle/>
                    <a:p>
                      <a:endParaRPr lang="en-US" dirty="0"/>
                    </a:p>
                  </a:txBody>
                  <a:tcPr/>
                </a:tc>
                <a:tc gridSpan="2">
                  <a:txBody>
                    <a:bodyPr/>
                    <a:lstStyle/>
                    <a:p>
                      <a:pPr algn="ctr"/>
                      <a:r>
                        <a:rPr lang="en-US" sz="1600" dirty="0"/>
                        <a:t>Broome</a:t>
                      </a:r>
                    </a:p>
                  </a:txBody>
                  <a:tcPr/>
                </a:tc>
                <a:tc hMerge="1">
                  <a:txBody>
                    <a:bodyPr/>
                    <a:lstStyle/>
                    <a:p>
                      <a:endParaRPr lang="en-US" sz="1400" dirty="0"/>
                    </a:p>
                  </a:txBody>
                  <a:tcPr/>
                </a:tc>
                <a:extLst>
                  <a:ext uri="{0D108BD9-81ED-4DB2-BD59-A6C34878D82A}">
                    <a16:rowId xmlns:a16="http://schemas.microsoft.com/office/drawing/2014/main" val="1479797378"/>
                  </a:ext>
                </a:extLst>
              </a:tr>
              <a:tr h="247650">
                <a:tc gridSpan="2" vMerge="1">
                  <a:txBody>
                    <a:bodyPr/>
                    <a:lstStyle/>
                    <a:p>
                      <a:endParaRPr lang="en-US" dirty="0"/>
                    </a:p>
                  </a:txBody>
                  <a:tcPr/>
                </a:tc>
                <a:tc hMerge="1" vMerge="1">
                  <a:txBody>
                    <a:bodyPr/>
                    <a:lstStyle/>
                    <a:p>
                      <a:endParaRPr lang="en-US" dirty="0"/>
                    </a:p>
                  </a:txBody>
                  <a:tcPr/>
                </a:tc>
                <a:tc>
                  <a:txBody>
                    <a:bodyPr/>
                    <a:lstStyle/>
                    <a:p>
                      <a:pPr algn="ctr"/>
                      <a:r>
                        <a:rPr lang="en-US" sz="1600" dirty="0"/>
                        <a:t>Close-regional</a:t>
                      </a:r>
                    </a:p>
                  </a:txBody>
                  <a:tcPr/>
                </a:tc>
                <a:tc>
                  <a:txBody>
                    <a:bodyPr/>
                    <a:lstStyle/>
                    <a:p>
                      <a:pPr algn="ctr"/>
                      <a:r>
                        <a:rPr lang="en-US" sz="1600" dirty="0"/>
                        <a:t>Keep county</a:t>
                      </a:r>
                    </a:p>
                  </a:txBody>
                  <a:tcPr/>
                </a:tc>
                <a:extLst>
                  <a:ext uri="{0D108BD9-81ED-4DB2-BD59-A6C34878D82A}">
                    <a16:rowId xmlns:a16="http://schemas.microsoft.com/office/drawing/2014/main" val="2922957107"/>
                  </a:ext>
                </a:extLst>
              </a:tr>
              <a:tr h="247650">
                <a:tc rowSpan="2">
                  <a:txBody>
                    <a:bodyPr/>
                    <a:lstStyle/>
                    <a:p>
                      <a:r>
                        <a:rPr lang="en-US" sz="1600" dirty="0"/>
                        <a:t>Tompkins</a:t>
                      </a:r>
                    </a:p>
                  </a:txBody>
                  <a:tcPr anchor="ctr"/>
                </a:tc>
                <a:tc>
                  <a:txBody>
                    <a:bodyPr/>
                    <a:lstStyle/>
                    <a:p>
                      <a:r>
                        <a:rPr lang="en-US" sz="1600" dirty="0"/>
                        <a:t>Close-regional</a:t>
                      </a:r>
                    </a:p>
                  </a:txBody>
                  <a:tcPr/>
                </a:tc>
                <a:tc>
                  <a:txBody>
                    <a:bodyPr/>
                    <a:lstStyle/>
                    <a:p>
                      <a:pPr marL="342900" indent="-342900">
                        <a:buAutoNum type="arabicPlain" startAt="75"/>
                      </a:pPr>
                      <a:r>
                        <a:rPr lang="en-US" sz="1600" dirty="0"/>
                        <a:t>           75</a:t>
                      </a:r>
                    </a:p>
                  </a:txBody>
                  <a:tcPr/>
                </a:tc>
                <a:tc>
                  <a:txBody>
                    <a:bodyPr/>
                    <a:lstStyle/>
                    <a:p>
                      <a:r>
                        <a:rPr lang="en-US" sz="1600" dirty="0"/>
                        <a:t>0              </a:t>
                      </a:r>
                      <a:r>
                        <a:rPr lang="en-US" sz="1600" b="1" dirty="0"/>
                        <a:t>95</a:t>
                      </a:r>
                      <a:r>
                        <a:rPr lang="en-US" sz="1600" dirty="0"/>
                        <a:t> </a:t>
                      </a:r>
                    </a:p>
                  </a:txBody>
                  <a:tcPr/>
                </a:tc>
                <a:extLst>
                  <a:ext uri="{0D108BD9-81ED-4DB2-BD59-A6C34878D82A}">
                    <a16:rowId xmlns:a16="http://schemas.microsoft.com/office/drawing/2014/main" val="2842708400"/>
                  </a:ext>
                </a:extLst>
              </a:tr>
              <a:tr h="247650">
                <a:tc vMerge="1">
                  <a:txBody>
                    <a:bodyPr/>
                    <a:lstStyle/>
                    <a:p>
                      <a:endParaRPr lang="en-US" dirty="0"/>
                    </a:p>
                  </a:txBody>
                  <a:tcPr/>
                </a:tc>
                <a:tc>
                  <a:txBody>
                    <a:bodyPr/>
                    <a:lstStyle/>
                    <a:p>
                      <a:r>
                        <a:rPr lang="en-US" sz="1600" dirty="0"/>
                        <a:t>Keep county</a:t>
                      </a:r>
                    </a:p>
                  </a:txBody>
                  <a:tcPr/>
                </a:tc>
                <a:tc>
                  <a:txBody>
                    <a:bodyPr/>
                    <a:lstStyle/>
                    <a:p>
                      <a:pPr marL="0" indent="0">
                        <a:buNone/>
                      </a:pPr>
                      <a:r>
                        <a:rPr lang="en-US" sz="1600" b="1" dirty="0"/>
                        <a:t>95</a:t>
                      </a:r>
                      <a:r>
                        <a:rPr lang="en-US" sz="1600" dirty="0"/>
                        <a:t>              0</a:t>
                      </a:r>
                    </a:p>
                  </a:txBody>
                  <a:tcPr/>
                </a:tc>
                <a:tc>
                  <a:txBody>
                    <a:bodyPr/>
                    <a:lstStyle/>
                    <a:p>
                      <a:r>
                        <a:rPr lang="en-US" sz="1600" b="1" dirty="0"/>
                        <a:t>50</a:t>
                      </a:r>
                      <a:r>
                        <a:rPr lang="en-US" sz="1600" dirty="0"/>
                        <a:t>            </a:t>
                      </a:r>
                      <a:r>
                        <a:rPr lang="en-US" sz="1600" b="1" dirty="0"/>
                        <a:t>45</a:t>
                      </a:r>
                    </a:p>
                  </a:txBody>
                  <a:tcPr/>
                </a:tc>
                <a:extLst>
                  <a:ext uri="{0D108BD9-81ED-4DB2-BD59-A6C34878D82A}">
                    <a16:rowId xmlns:a16="http://schemas.microsoft.com/office/drawing/2014/main" val="1104335991"/>
                  </a:ext>
                </a:extLst>
              </a:tr>
            </a:tbl>
          </a:graphicData>
        </a:graphic>
      </p:graphicFrame>
      <p:sp>
        <p:nvSpPr>
          <p:cNvPr id="6" name="TextBox 5">
            <a:extLst>
              <a:ext uri="{FF2B5EF4-FFF2-40B4-BE49-F238E27FC236}">
                <a16:creationId xmlns:a16="http://schemas.microsoft.com/office/drawing/2014/main" id="{0F70D52F-6D12-439E-BA9E-3DC531CD2212}"/>
              </a:ext>
            </a:extLst>
          </p:cNvPr>
          <p:cNvSpPr txBox="1"/>
          <p:nvPr/>
        </p:nvSpPr>
        <p:spPr>
          <a:xfrm>
            <a:off x="2743200" y="6172200"/>
            <a:ext cx="6705600" cy="600164"/>
          </a:xfrm>
          <a:prstGeom prst="rect">
            <a:avLst/>
          </a:prstGeom>
          <a:noFill/>
        </p:spPr>
        <p:txBody>
          <a:bodyPr wrap="square" rtlCol="0">
            <a:noAutofit/>
          </a:bodyPr>
          <a:lstStyle/>
          <a:p>
            <a:r>
              <a:rPr lang="en-US" sz="1600" dirty="0"/>
              <a:t>If Tompkins closes, Broome keeps; if Tompkins keeps, Broome keeps</a:t>
            </a:r>
          </a:p>
          <a:p>
            <a:r>
              <a:rPr lang="en-US" sz="1600" dirty="0"/>
              <a:t>If Broome closes, Tompkins keeps; if Broome keeps, Tompkins keeps</a:t>
            </a:r>
          </a:p>
        </p:txBody>
      </p:sp>
    </p:spTree>
    <p:extLst>
      <p:ext uri="{BB962C8B-B14F-4D97-AF65-F5344CB8AC3E}">
        <p14:creationId xmlns:p14="http://schemas.microsoft.com/office/powerpoint/2010/main" val="860902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31C605-2BF1-4785-97C1-1E678AF48227}"/>
              </a:ext>
            </a:extLst>
          </p:cNvPr>
          <p:cNvSpPr>
            <a:spLocks noGrp="1"/>
          </p:cNvSpPr>
          <p:nvPr>
            <p:ph idx="1"/>
          </p:nvPr>
        </p:nvSpPr>
        <p:spPr>
          <a:xfrm>
            <a:off x="609600" y="1600202"/>
            <a:ext cx="10972800" cy="3730924"/>
          </a:xfrm>
        </p:spPr>
        <p:txBody>
          <a:bodyPr/>
          <a:lstStyle/>
          <a:p>
            <a:r>
              <a:rPr lang="en-US" sz="1800" dirty="0"/>
              <a:t>A ruler of a city state can offer security to a visiting merchant.</a:t>
            </a:r>
          </a:p>
          <a:p>
            <a:r>
              <a:rPr lang="en-US" sz="1800" dirty="0"/>
              <a:t>The ruler can protect the merchant from being robbed by the citizens of the city state at a cost of 1.</a:t>
            </a:r>
          </a:p>
          <a:p>
            <a:r>
              <a:rPr lang="en-US" sz="1800" dirty="0"/>
              <a:t>The merchant has goods that cost him 1 to obtain elsewhere and transport to the city state if he decides to come.</a:t>
            </a:r>
          </a:p>
          <a:p>
            <a:r>
              <a:rPr lang="en-US" sz="1800" dirty="0"/>
              <a:t>If they are sold in the city state, they earn revenue of 6, thus generating a profit of 5.</a:t>
            </a:r>
          </a:p>
          <a:p>
            <a:pPr lvl="1"/>
            <a:r>
              <a:rPr lang="en-US" sz="1600" dirty="0"/>
              <a:t>The deal is that if the merchant comes with goods that generate a profit of 5 the ruler gets 2, the merchant keeps 3. The ruler thus nets 1 after paying the security cost; [3 1].</a:t>
            </a:r>
          </a:p>
          <a:p>
            <a:pPr lvl="1"/>
            <a:r>
              <a:rPr lang="en-US" sz="1600" dirty="0"/>
              <a:t>If the merchant does not come, no security costs are incurred; no goods are bought elsewhere to be sold in the city state, the ruler and the merchant get zero; [0 0].</a:t>
            </a:r>
          </a:p>
          <a:p>
            <a:pPr lvl="1"/>
            <a:r>
              <a:rPr lang="en-US" sz="1600" dirty="0"/>
              <a:t>If the merchant comes and the ruler does not provide security, the ruler and his mob of citizens rob the stuff and sell it for profit of 6. The ruler keeps half (3), the mob keeps half (3). The merchant suffers a loss of −1; [−1  3].</a:t>
            </a:r>
          </a:p>
          <a:p>
            <a:pPr lvl="1"/>
            <a:r>
              <a:rPr lang="en-US" sz="1600" dirty="0"/>
              <a:t>If the ruler pays for protection but the merchant does not come, loss of −1; [0 −1].</a:t>
            </a:r>
          </a:p>
        </p:txBody>
      </p:sp>
      <p:sp>
        <p:nvSpPr>
          <p:cNvPr id="2" name="Title 1">
            <a:extLst>
              <a:ext uri="{FF2B5EF4-FFF2-40B4-BE49-F238E27FC236}">
                <a16:creationId xmlns:a16="http://schemas.microsoft.com/office/drawing/2014/main" id="{7FBA1822-D0DE-4266-9184-700B51C78682}"/>
              </a:ext>
            </a:extLst>
          </p:cNvPr>
          <p:cNvSpPr>
            <a:spLocks noGrp="1"/>
          </p:cNvSpPr>
          <p:nvPr>
            <p:ph type="title"/>
          </p:nvPr>
        </p:nvSpPr>
        <p:spPr/>
        <p:txBody>
          <a:bodyPr/>
          <a:lstStyle/>
          <a:p>
            <a:r>
              <a:rPr lang="en-US" dirty="0"/>
              <a:t>Commitment Problem  </a:t>
            </a:r>
            <a:r>
              <a:rPr lang="en-US" sz="1200" dirty="0"/>
              <a:t>based on Greif (2006)</a:t>
            </a:r>
            <a:endParaRPr lang="en-US" dirty="0"/>
          </a:p>
        </p:txBody>
      </p:sp>
      <p:graphicFrame>
        <p:nvGraphicFramePr>
          <p:cNvPr id="4" name="Table 4">
            <a:extLst>
              <a:ext uri="{FF2B5EF4-FFF2-40B4-BE49-F238E27FC236}">
                <a16:creationId xmlns:a16="http://schemas.microsoft.com/office/drawing/2014/main" id="{2043D9CE-4F67-4226-85AB-48A9EF6E7546}"/>
              </a:ext>
            </a:extLst>
          </p:cNvPr>
          <p:cNvGraphicFramePr>
            <a:graphicFrameLocks noGrp="1"/>
          </p:cNvGraphicFramePr>
          <p:nvPr>
            <p:extLst>
              <p:ext uri="{D42A27DB-BD31-4B8C-83A1-F6EECF244321}">
                <p14:modId xmlns:p14="http://schemas.microsoft.com/office/powerpoint/2010/main" val="1240042265"/>
              </p:ext>
            </p:extLst>
          </p:nvPr>
        </p:nvGraphicFramePr>
        <p:xfrm>
          <a:off x="3035997" y="5334001"/>
          <a:ext cx="6120007" cy="1341120"/>
        </p:xfrm>
        <a:graphic>
          <a:graphicData uri="http://schemas.openxmlformats.org/drawingml/2006/table">
            <a:tbl>
              <a:tblPr firstRow="1" bandRow="1">
                <a:tableStyleId>{5C22544A-7EE6-4342-B048-85BDC9FD1C3A}</a:tableStyleId>
              </a:tblPr>
              <a:tblGrid>
                <a:gridCol w="1530002">
                  <a:extLst>
                    <a:ext uri="{9D8B030D-6E8A-4147-A177-3AD203B41FA5}">
                      <a16:colId xmlns:a16="http://schemas.microsoft.com/office/drawing/2014/main" val="3059777921"/>
                    </a:ext>
                  </a:extLst>
                </a:gridCol>
                <a:gridCol w="1565174">
                  <a:extLst>
                    <a:ext uri="{9D8B030D-6E8A-4147-A177-3AD203B41FA5}">
                      <a16:colId xmlns:a16="http://schemas.microsoft.com/office/drawing/2014/main" val="2600573352"/>
                    </a:ext>
                  </a:extLst>
                </a:gridCol>
                <a:gridCol w="1494829">
                  <a:extLst>
                    <a:ext uri="{9D8B030D-6E8A-4147-A177-3AD203B41FA5}">
                      <a16:colId xmlns:a16="http://schemas.microsoft.com/office/drawing/2014/main" val="1066702745"/>
                    </a:ext>
                  </a:extLst>
                </a:gridCol>
                <a:gridCol w="1530002">
                  <a:extLst>
                    <a:ext uri="{9D8B030D-6E8A-4147-A177-3AD203B41FA5}">
                      <a16:colId xmlns:a16="http://schemas.microsoft.com/office/drawing/2014/main" val="686753683"/>
                    </a:ext>
                  </a:extLst>
                </a:gridCol>
              </a:tblGrid>
              <a:tr h="263950">
                <a:tc rowSpan="2" gridSpan="2">
                  <a:txBody>
                    <a:bodyPr/>
                    <a:lstStyle/>
                    <a:p>
                      <a:r>
                        <a:rPr lang="en-US" sz="1600" dirty="0"/>
                        <a:t>The commitment problem </a:t>
                      </a:r>
                    </a:p>
                  </a:txBody>
                  <a:tcPr/>
                </a:tc>
                <a:tc rowSpan="2" hMerge="1">
                  <a:txBody>
                    <a:bodyPr/>
                    <a:lstStyle/>
                    <a:p>
                      <a:endParaRPr lang="en-US"/>
                    </a:p>
                  </a:txBody>
                  <a:tcPr/>
                </a:tc>
                <a:tc gridSpan="2">
                  <a:txBody>
                    <a:bodyPr/>
                    <a:lstStyle/>
                    <a:p>
                      <a:pPr algn="ctr"/>
                      <a:r>
                        <a:rPr lang="en-US" sz="1600" dirty="0"/>
                        <a:t>Ruler</a:t>
                      </a:r>
                    </a:p>
                  </a:txBody>
                  <a:tcPr/>
                </a:tc>
                <a:tc hMerge="1">
                  <a:txBody>
                    <a:bodyPr/>
                    <a:lstStyle/>
                    <a:p>
                      <a:endParaRPr lang="en-US" dirty="0"/>
                    </a:p>
                  </a:txBody>
                  <a:tcPr/>
                </a:tc>
                <a:extLst>
                  <a:ext uri="{0D108BD9-81ED-4DB2-BD59-A6C34878D82A}">
                    <a16:rowId xmlns:a16="http://schemas.microsoft.com/office/drawing/2014/main" val="4272713465"/>
                  </a:ext>
                </a:extLst>
              </a:tr>
              <a:tr h="267616">
                <a:tc gridSpan="2" vMerge="1">
                  <a:txBody>
                    <a:bodyPr/>
                    <a:lstStyle/>
                    <a:p>
                      <a:endParaRPr lang="en-US"/>
                    </a:p>
                  </a:txBody>
                  <a:tcPr/>
                </a:tc>
                <a:tc hMerge="1" vMerge="1">
                  <a:txBody>
                    <a:bodyPr/>
                    <a:lstStyle/>
                    <a:p>
                      <a:endParaRPr lang="en-US" dirty="0"/>
                    </a:p>
                  </a:txBody>
                  <a:tcPr/>
                </a:tc>
                <a:tc>
                  <a:txBody>
                    <a:bodyPr/>
                    <a:lstStyle/>
                    <a:p>
                      <a:r>
                        <a:rPr lang="en-US" sz="1600" dirty="0"/>
                        <a:t>Protect</a:t>
                      </a:r>
                    </a:p>
                  </a:txBody>
                  <a:tcPr/>
                </a:tc>
                <a:tc>
                  <a:txBody>
                    <a:bodyPr/>
                    <a:lstStyle/>
                    <a:p>
                      <a:r>
                        <a:rPr lang="en-US" sz="1600" dirty="0"/>
                        <a:t>Don’t protect</a:t>
                      </a:r>
                    </a:p>
                  </a:txBody>
                  <a:tcPr/>
                </a:tc>
                <a:extLst>
                  <a:ext uri="{0D108BD9-81ED-4DB2-BD59-A6C34878D82A}">
                    <a16:rowId xmlns:a16="http://schemas.microsoft.com/office/drawing/2014/main" val="88084101"/>
                  </a:ext>
                </a:extLst>
              </a:tr>
              <a:tr h="267616">
                <a:tc rowSpan="2">
                  <a:txBody>
                    <a:bodyPr/>
                    <a:lstStyle/>
                    <a:p>
                      <a:r>
                        <a:rPr lang="en-US" sz="1600" dirty="0"/>
                        <a:t>Trader</a:t>
                      </a:r>
                    </a:p>
                  </a:txBody>
                  <a:tcPr/>
                </a:tc>
                <a:tc>
                  <a:txBody>
                    <a:bodyPr/>
                    <a:lstStyle/>
                    <a:p>
                      <a:r>
                        <a:rPr lang="en-US" sz="1600" dirty="0"/>
                        <a:t>Come</a:t>
                      </a:r>
                    </a:p>
                  </a:txBody>
                  <a:tcPr/>
                </a:tc>
                <a:tc>
                  <a:txBody>
                    <a:bodyPr/>
                    <a:lstStyle/>
                    <a:p>
                      <a:pPr algn="ctr"/>
                      <a:r>
                        <a:rPr lang="en-US" sz="1600" b="1" i="1" dirty="0"/>
                        <a:t>3</a:t>
                      </a:r>
                      <a:r>
                        <a:rPr lang="en-US" sz="1600" dirty="0"/>
                        <a:t>              1</a:t>
                      </a:r>
                    </a:p>
                  </a:txBody>
                  <a:tcPr/>
                </a:tc>
                <a:tc>
                  <a:txBody>
                    <a:bodyPr/>
                    <a:lstStyle/>
                    <a:p>
                      <a:pPr algn="ctr"/>
                      <a:r>
                        <a:rPr lang="en-US" sz="1600" dirty="0"/>
                        <a:t>−1           </a:t>
                      </a:r>
                      <a:r>
                        <a:rPr lang="en-US" sz="1600" b="1" i="1" dirty="0"/>
                        <a:t>3</a:t>
                      </a:r>
                    </a:p>
                  </a:txBody>
                  <a:tcPr/>
                </a:tc>
                <a:extLst>
                  <a:ext uri="{0D108BD9-81ED-4DB2-BD59-A6C34878D82A}">
                    <a16:rowId xmlns:a16="http://schemas.microsoft.com/office/drawing/2014/main" val="1310625162"/>
                  </a:ext>
                </a:extLst>
              </a:tr>
              <a:tr h="267616">
                <a:tc vMerge="1">
                  <a:txBody>
                    <a:bodyPr/>
                    <a:lstStyle/>
                    <a:p>
                      <a:endParaRPr lang="en-US" dirty="0"/>
                    </a:p>
                  </a:txBody>
                  <a:tcPr/>
                </a:tc>
                <a:tc>
                  <a:txBody>
                    <a:bodyPr/>
                    <a:lstStyle/>
                    <a:p>
                      <a:r>
                        <a:rPr lang="en-US" sz="1600" dirty="0"/>
                        <a:t>Don’t come</a:t>
                      </a:r>
                    </a:p>
                  </a:txBody>
                  <a:tcPr/>
                </a:tc>
                <a:tc>
                  <a:txBody>
                    <a:bodyPr/>
                    <a:lstStyle/>
                    <a:p>
                      <a:pPr algn="ctr"/>
                      <a:r>
                        <a:rPr lang="en-US" sz="1600" dirty="0"/>
                        <a:t>0             −1</a:t>
                      </a:r>
                    </a:p>
                  </a:txBody>
                  <a:tcPr/>
                </a:tc>
                <a:tc>
                  <a:txBody>
                    <a:bodyPr/>
                    <a:lstStyle/>
                    <a:p>
                      <a:pPr algn="ctr"/>
                      <a:r>
                        <a:rPr lang="en-US" sz="1600" b="1" i="1" dirty="0"/>
                        <a:t>0</a:t>
                      </a:r>
                      <a:r>
                        <a:rPr lang="en-US" sz="1600" i="1" dirty="0"/>
                        <a:t> </a:t>
                      </a:r>
                      <a:r>
                        <a:rPr lang="en-US" sz="1600" dirty="0"/>
                        <a:t>           </a:t>
                      </a:r>
                      <a:r>
                        <a:rPr lang="en-US" sz="1600" b="1" i="1" dirty="0"/>
                        <a:t>0</a:t>
                      </a:r>
                    </a:p>
                  </a:txBody>
                  <a:tcPr>
                    <a:solidFill>
                      <a:schemeClr val="accent4">
                        <a:lumMod val="40000"/>
                        <a:lumOff val="60000"/>
                      </a:schemeClr>
                    </a:solidFill>
                  </a:tcPr>
                </a:tc>
                <a:extLst>
                  <a:ext uri="{0D108BD9-81ED-4DB2-BD59-A6C34878D82A}">
                    <a16:rowId xmlns:a16="http://schemas.microsoft.com/office/drawing/2014/main" val="829722526"/>
                  </a:ext>
                </a:extLst>
              </a:tr>
            </a:tbl>
          </a:graphicData>
        </a:graphic>
      </p:graphicFrame>
    </p:spTree>
    <p:extLst>
      <p:ext uri="{BB962C8B-B14F-4D97-AF65-F5344CB8AC3E}">
        <p14:creationId xmlns:p14="http://schemas.microsoft.com/office/powerpoint/2010/main" val="3880005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Violating Perfect </a:t>
            </a:r>
            <a:br>
              <a:rPr lang="en-US" dirty="0"/>
            </a:br>
            <a:r>
              <a:rPr lang="en-US" dirty="0"/>
              <a:t>Market Condition 2</a:t>
            </a:r>
          </a:p>
        </p:txBody>
      </p:sp>
      <p:sp>
        <p:nvSpPr>
          <p:cNvPr id="5" name="Subtitle 1"/>
          <p:cNvSpPr>
            <a:spLocks noGrp="1"/>
          </p:cNvSpPr>
          <p:nvPr>
            <p:ph type="subTitle" idx="1"/>
          </p:nvPr>
        </p:nvSpPr>
        <p:spPr/>
        <p:txBody>
          <a:bodyPr/>
          <a:lstStyle/>
          <a:p>
            <a:r>
              <a:rPr lang="en-US" dirty="0"/>
              <a:t>Information Asymmetry</a:t>
            </a:r>
          </a:p>
        </p:txBody>
      </p:sp>
    </p:spTree>
    <p:extLst>
      <p:ext uri="{BB962C8B-B14F-4D97-AF65-F5344CB8AC3E}">
        <p14:creationId xmlns:p14="http://schemas.microsoft.com/office/powerpoint/2010/main" val="1654241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02D5C-1FFE-48D7-8F59-0CDCDA0AFF0A}"/>
              </a:ext>
            </a:extLst>
          </p:cNvPr>
          <p:cNvSpPr>
            <a:spLocks noGrp="1"/>
          </p:cNvSpPr>
          <p:nvPr>
            <p:ph type="title"/>
          </p:nvPr>
        </p:nvSpPr>
        <p:spPr/>
        <p:txBody>
          <a:bodyPr/>
          <a:lstStyle/>
          <a:p>
            <a:r>
              <a:rPr lang="en-US" dirty="0"/>
              <a:t>Incorrect Information</a:t>
            </a:r>
          </a:p>
        </p:txBody>
      </p:sp>
      <p:cxnSp>
        <p:nvCxnSpPr>
          <p:cNvPr id="5" name="Straight Connector 4">
            <a:extLst>
              <a:ext uri="{FF2B5EF4-FFF2-40B4-BE49-F238E27FC236}">
                <a16:creationId xmlns:a16="http://schemas.microsoft.com/office/drawing/2014/main" id="{5280CCD2-43DB-4735-BE1D-D8D77627C3D7}"/>
              </a:ext>
            </a:extLst>
          </p:cNvPr>
          <p:cNvCxnSpPr/>
          <p:nvPr/>
        </p:nvCxnSpPr>
        <p:spPr>
          <a:xfrm>
            <a:off x="2456481" y="2176301"/>
            <a:ext cx="0" cy="3733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B534C7-591F-4022-811D-F8D31CA268CF}"/>
              </a:ext>
            </a:extLst>
          </p:cNvPr>
          <p:cNvCxnSpPr/>
          <p:nvPr/>
        </p:nvCxnSpPr>
        <p:spPr>
          <a:xfrm flipH="1">
            <a:off x="2456481" y="5910101"/>
            <a:ext cx="533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04BE415-A672-4D57-9521-CB991B6778F5}"/>
              </a:ext>
            </a:extLst>
          </p:cNvPr>
          <p:cNvCxnSpPr/>
          <p:nvPr/>
        </p:nvCxnSpPr>
        <p:spPr>
          <a:xfrm>
            <a:off x="2456481" y="2176301"/>
            <a:ext cx="5334000" cy="3581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386461-0962-426F-8341-ED1B655D7BF3}"/>
              </a:ext>
            </a:extLst>
          </p:cNvPr>
          <p:cNvCxnSpPr/>
          <p:nvPr/>
        </p:nvCxnSpPr>
        <p:spPr>
          <a:xfrm>
            <a:off x="2532681" y="2938301"/>
            <a:ext cx="4191000" cy="289560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4E0613B-3080-4D8C-BDE6-8B6908EED9A3}"/>
              </a:ext>
            </a:extLst>
          </p:cNvPr>
          <p:cNvSpPr txBox="1"/>
          <p:nvPr/>
        </p:nvSpPr>
        <p:spPr>
          <a:xfrm>
            <a:off x="7110190" y="5008413"/>
            <a:ext cx="2274982" cy="369332"/>
          </a:xfrm>
          <a:prstGeom prst="rect">
            <a:avLst/>
          </a:prstGeom>
          <a:noFill/>
        </p:spPr>
        <p:txBody>
          <a:bodyPr wrap="none" rtlCol="0">
            <a:noAutofit/>
          </a:bodyPr>
          <a:lstStyle/>
          <a:p>
            <a:r>
              <a:rPr lang="en-US" dirty="0"/>
              <a:t>Uninformed demand</a:t>
            </a:r>
          </a:p>
        </p:txBody>
      </p:sp>
      <p:sp>
        <p:nvSpPr>
          <p:cNvPr id="16" name="TextBox 15">
            <a:extLst>
              <a:ext uri="{FF2B5EF4-FFF2-40B4-BE49-F238E27FC236}">
                <a16:creationId xmlns:a16="http://schemas.microsoft.com/office/drawing/2014/main" id="{68A2B0A2-BAAA-42B0-80F5-5CD2AE831E61}"/>
              </a:ext>
            </a:extLst>
          </p:cNvPr>
          <p:cNvSpPr txBox="1"/>
          <p:nvPr/>
        </p:nvSpPr>
        <p:spPr>
          <a:xfrm>
            <a:off x="6493137" y="5346523"/>
            <a:ext cx="1992853" cy="369332"/>
          </a:xfrm>
          <a:prstGeom prst="rect">
            <a:avLst/>
          </a:prstGeom>
          <a:noFill/>
        </p:spPr>
        <p:txBody>
          <a:bodyPr wrap="none" rtlCol="0">
            <a:noAutofit/>
          </a:bodyPr>
          <a:lstStyle/>
          <a:p>
            <a:r>
              <a:rPr lang="en-US" dirty="0"/>
              <a:t>Informed demand</a:t>
            </a:r>
          </a:p>
        </p:txBody>
      </p:sp>
      <p:sp>
        <p:nvSpPr>
          <p:cNvPr id="17" name="TextBox 16">
            <a:extLst>
              <a:ext uri="{FF2B5EF4-FFF2-40B4-BE49-F238E27FC236}">
                <a16:creationId xmlns:a16="http://schemas.microsoft.com/office/drawing/2014/main" id="{EED88570-8FBB-4D4E-B0C9-1F58DFBB20BF}"/>
              </a:ext>
            </a:extLst>
          </p:cNvPr>
          <p:cNvSpPr txBox="1"/>
          <p:nvPr/>
        </p:nvSpPr>
        <p:spPr>
          <a:xfrm>
            <a:off x="7638081" y="6031468"/>
            <a:ext cx="312906" cy="369332"/>
          </a:xfrm>
          <a:prstGeom prst="rect">
            <a:avLst/>
          </a:prstGeom>
          <a:noFill/>
        </p:spPr>
        <p:txBody>
          <a:bodyPr wrap="none" rtlCol="0">
            <a:noAutofit/>
          </a:bodyPr>
          <a:lstStyle/>
          <a:p>
            <a:pPr algn="ctr"/>
            <a:r>
              <a:rPr lang="en-US" dirty="0"/>
              <a:t>q</a:t>
            </a:r>
          </a:p>
        </p:txBody>
      </p:sp>
      <p:cxnSp>
        <p:nvCxnSpPr>
          <p:cNvPr id="19" name="Straight Connector 18">
            <a:extLst>
              <a:ext uri="{FF2B5EF4-FFF2-40B4-BE49-F238E27FC236}">
                <a16:creationId xmlns:a16="http://schemas.microsoft.com/office/drawing/2014/main" id="{5D98F308-0D8E-4042-999C-52787478ECFA}"/>
              </a:ext>
            </a:extLst>
          </p:cNvPr>
          <p:cNvCxnSpPr/>
          <p:nvPr/>
        </p:nvCxnSpPr>
        <p:spPr>
          <a:xfrm flipV="1">
            <a:off x="2532681" y="2176301"/>
            <a:ext cx="4724400" cy="358140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22C3A00-1009-41EF-94B6-73022B0D869A}"/>
              </a:ext>
            </a:extLst>
          </p:cNvPr>
          <p:cNvCxnSpPr>
            <a:cxnSpLocks/>
          </p:cNvCxnSpPr>
          <p:nvPr/>
        </p:nvCxnSpPr>
        <p:spPr>
          <a:xfrm flipH="1">
            <a:off x="2532681" y="3878797"/>
            <a:ext cx="2438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CED3132-C86C-46B6-B794-4847C643D96C}"/>
              </a:ext>
            </a:extLst>
          </p:cNvPr>
          <p:cNvCxnSpPr/>
          <p:nvPr/>
        </p:nvCxnSpPr>
        <p:spPr>
          <a:xfrm>
            <a:off x="4971081" y="3878797"/>
            <a:ext cx="0" cy="2031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BCA4A35-BC0C-4190-AB1B-9BD5CBDEDFE6}"/>
              </a:ext>
            </a:extLst>
          </p:cNvPr>
          <p:cNvSpPr txBox="1"/>
          <p:nvPr/>
        </p:nvSpPr>
        <p:spPr>
          <a:xfrm>
            <a:off x="4742481" y="5910101"/>
            <a:ext cx="1228221" cy="307777"/>
          </a:xfrm>
          <a:prstGeom prst="rect">
            <a:avLst/>
          </a:prstGeom>
          <a:noFill/>
        </p:spPr>
        <p:txBody>
          <a:bodyPr wrap="none" rtlCol="0">
            <a:noAutofit/>
          </a:bodyPr>
          <a:lstStyle/>
          <a:p>
            <a:r>
              <a:rPr lang="en-US" sz="1400" dirty="0"/>
              <a:t>q uninformed</a:t>
            </a:r>
          </a:p>
        </p:txBody>
      </p:sp>
      <p:cxnSp>
        <p:nvCxnSpPr>
          <p:cNvPr id="27" name="Straight Connector 26">
            <a:extLst>
              <a:ext uri="{FF2B5EF4-FFF2-40B4-BE49-F238E27FC236}">
                <a16:creationId xmlns:a16="http://schemas.microsoft.com/office/drawing/2014/main" id="{06809FE5-B90B-4CE5-BDE2-E672DEE0555D}"/>
              </a:ext>
            </a:extLst>
          </p:cNvPr>
          <p:cNvCxnSpPr/>
          <p:nvPr/>
        </p:nvCxnSpPr>
        <p:spPr>
          <a:xfrm>
            <a:off x="4476303" y="4309901"/>
            <a:ext cx="0" cy="16002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B98E4E-D9F6-4D2C-801C-A7D1170523BF}"/>
              </a:ext>
            </a:extLst>
          </p:cNvPr>
          <p:cNvCxnSpPr/>
          <p:nvPr/>
        </p:nvCxnSpPr>
        <p:spPr>
          <a:xfrm>
            <a:off x="2456481" y="4323471"/>
            <a:ext cx="20574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EF37C9B-CDEA-4ADB-B5CF-73118A60020D}"/>
              </a:ext>
            </a:extLst>
          </p:cNvPr>
          <p:cNvSpPr txBox="1"/>
          <p:nvPr/>
        </p:nvSpPr>
        <p:spPr>
          <a:xfrm>
            <a:off x="1237281" y="3700301"/>
            <a:ext cx="1219200" cy="307777"/>
          </a:xfrm>
          <a:prstGeom prst="rect">
            <a:avLst/>
          </a:prstGeom>
          <a:noFill/>
        </p:spPr>
        <p:txBody>
          <a:bodyPr wrap="square" rtlCol="0">
            <a:noAutofit/>
          </a:bodyPr>
          <a:lstStyle/>
          <a:p>
            <a:pPr algn="r"/>
            <a:r>
              <a:rPr lang="en-US" sz="1400" dirty="0"/>
              <a:t>p uninformed</a:t>
            </a:r>
          </a:p>
        </p:txBody>
      </p:sp>
      <p:sp>
        <p:nvSpPr>
          <p:cNvPr id="31" name="TextBox 30">
            <a:extLst>
              <a:ext uri="{FF2B5EF4-FFF2-40B4-BE49-F238E27FC236}">
                <a16:creationId xmlns:a16="http://schemas.microsoft.com/office/drawing/2014/main" id="{2CC5C915-CFD4-4AEF-A012-BD38EF2024EC}"/>
              </a:ext>
            </a:extLst>
          </p:cNvPr>
          <p:cNvSpPr txBox="1"/>
          <p:nvPr/>
        </p:nvSpPr>
        <p:spPr>
          <a:xfrm>
            <a:off x="1355145" y="4128442"/>
            <a:ext cx="1101335" cy="307777"/>
          </a:xfrm>
          <a:prstGeom prst="rect">
            <a:avLst/>
          </a:prstGeom>
          <a:noFill/>
        </p:spPr>
        <p:txBody>
          <a:bodyPr wrap="square" rtlCol="0">
            <a:noAutofit/>
          </a:bodyPr>
          <a:lstStyle/>
          <a:p>
            <a:pPr algn="r"/>
            <a:r>
              <a:rPr lang="en-US" sz="1400" dirty="0"/>
              <a:t>p informed</a:t>
            </a:r>
          </a:p>
        </p:txBody>
      </p:sp>
      <p:sp>
        <p:nvSpPr>
          <p:cNvPr id="32" name="TextBox 31">
            <a:extLst>
              <a:ext uri="{FF2B5EF4-FFF2-40B4-BE49-F238E27FC236}">
                <a16:creationId xmlns:a16="http://schemas.microsoft.com/office/drawing/2014/main" id="{BD8C9418-2566-49C5-A62E-652D3997118D}"/>
              </a:ext>
            </a:extLst>
          </p:cNvPr>
          <p:cNvSpPr txBox="1"/>
          <p:nvPr/>
        </p:nvSpPr>
        <p:spPr>
          <a:xfrm>
            <a:off x="3675681" y="5910101"/>
            <a:ext cx="1029449" cy="307777"/>
          </a:xfrm>
          <a:prstGeom prst="rect">
            <a:avLst/>
          </a:prstGeom>
          <a:noFill/>
        </p:spPr>
        <p:txBody>
          <a:bodyPr wrap="none" rtlCol="0">
            <a:noAutofit/>
          </a:bodyPr>
          <a:lstStyle/>
          <a:p>
            <a:r>
              <a:rPr lang="en-US" sz="1400" dirty="0"/>
              <a:t>q informed</a:t>
            </a:r>
          </a:p>
        </p:txBody>
      </p:sp>
      <p:sp>
        <p:nvSpPr>
          <p:cNvPr id="33" name="Isosceles Triangle 32">
            <a:extLst>
              <a:ext uri="{FF2B5EF4-FFF2-40B4-BE49-F238E27FC236}">
                <a16:creationId xmlns:a16="http://schemas.microsoft.com/office/drawing/2014/main" id="{F1DE7F88-A4EC-47D3-95F2-6AA39866FF8D}"/>
              </a:ext>
            </a:extLst>
          </p:cNvPr>
          <p:cNvSpPr/>
          <p:nvPr/>
        </p:nvSpPr>
        <p:spPr>
          <a:xfrm rot="1986017">
            <a:off x="4550987" y="3891828"/>
            <a:ext cx="682863" cy="635924"/>
          </a:xfrm>
          <a:prstGeom prst="triangle">
            <a:avLst>
              <a:gd name="adj" fmla="val 3862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Arrow Connector 34">
            <a:extLst>
              <a:ext uri="{FF2B5EF4-FFF2-40B4-BE49-F238E27FC236}">
                <a16:creationId xmlns:a16="http://schemas.microsoft.com/office/drawing/2014/main" id="{BAAB50B7-E892-4F9B-94B7-22614D8F3C3F}"/>
              </a:ext>
            </a:extLst>
          </p:cNvPr>
          <p:cNvCxnSpPr>
            <a:cxnSpLocks/>
          </p:cNvCxnSpPr>
          <p:nvPr/>
        </p:nvCxnSpPr>
        <p:spPr>
          <a:xfrm flipH="1" flipV="1">
            <a:off x="5018970" y="4235813"/>
            <a:ext cx="15659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8CE2018-5A14-47FB-A41A-720B81BF1A6D}"/>
              </a:ext>
            </a:extLst>
          </p:cNvPr>
          <p:cNvSpPr txBox="1"/>
          <p:nvPr/>
        </p:nvSpPr>
        <p:spPr>
          <a:xfrm>
            <a:off x="6627894" y="4043201"/>
            <a:ext cx="4326826" cy="369332"/>
          </a:xfrm>
          <a:prstGeom prst="rect">
            <a:avLst/>
          </a:prstGeom>
          <a:solidFill>
            <a:schemeClr val="accent2">
              <a:lumMod val="20000"/>
              <a:lumOff val="80000"/>
            </a:schemeClr>
          </a:solidFill>
          <a:ln>
            <a:noFill/>
          </a:ln>
        </p:spPr>
        <p:txBody>
          <a:bodyPr wrap="none" rtlCol="0">
            <a:noAutofit/>
          </a:bodyPr>
          <a:lstStyle/>
          <a:p>
            <a:r>
              <a:rPr lang="en-US" dirty="0"/>
              <a:t>Deadweight loss of uninformed demand</a:t>
            </a:r>
          </a:p>
        </p:txBody>
      </p:sp>
      <p:cxnSp>
        <p:nvCxnSpPr>
          <p:cNvPr id="40" name="Straight Connector 39">
            <a:extLst>
              <a:ext uri="{FF2B5EF4-FFF2-40B4-BE49-F238E27FC236}">
                <a16:creationId xmlns:a16="http://schemas.microsoft.com/office/drawing/2014/main" id="{9A4A2D65-51B5-4317-8570-68030B17773E}"/>
              </a:ext>
            </a:extLst>
          </p:cNvPr>
          <p:cNvCxnSpPr>
            <a:cxnSpLocks/>
            <a:endCxn id="33" idx="0"/>
          </p:cNvCxnSpPr>
          <p:nvPr/>
        </p:nvCxnSpPr>
        <p:spPr>
          <a:xfrm flipV="1">
            <a:off x="2456481" y="3901016"/>
            <a:ext cx="2544518" cy="855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3E4D8A6-7340-4712-9E8F-8858D5961A63}"/>
              </a:ext>
            </a:extLst>
          </p:cNvPr>
          <p:cNvCxnSpPr>
            <a:cxnSpLocks/>
          </p:cNvCxnSpPr>
          <p:nvPr/>
        </p:nvCxnSpPr>
        <p:spPr>
          <a:xfrm flipH="1">
            <a:off x="2482577" y="3864897"/>
            <a:ext cx="860" cy="44500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073AAF8-0ED4-4283-B221-46C89695F0E0}"/>
              </a:ext>
            </a:extLst>
          </p:cNvPr>
          <p:cNvCxnSpPr/>
          <p:nvPr/>
        </p:nvCxnSpPr>
        <p:spPr>
          <a:xfrm flipV="1">
            <a:off x="2449216" y="4297375"/>
            <a:ext cx="1965567" cy="2210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C8137BE-0B68-4C7D-B5CF-F21BEDEC0600}"/>
              </a:ext>
            </a:extLst>
          </p:cNvPr>
          <p:cNvCxnSpPr/>
          <p:nvPr/>
        </p:nvCxnSpPr>
        <p:spPr>
          <a:xfrm flipV="1">
            <a:off x="4389731" y="3864897"/>
            <a:ext cx="586217" cy="43247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10430A7-C4EB-483F-A751-AFAF08834A87}"/>
              </a:ext>
            </a:extLst>
          </p:cNvPr>
          <p:cNvSpPr txBox="1"/>
          <p:nvPr/>
        </p:nvSpPr>
        <p:spPr>
          <a:xfrm>
            <a:off x="2457034" y="3886336"/>
            <a:ext cx="1889366" cy="461665"/>
          </a:xfrm>
          <a:prstGeom prst="rect">
            <a:avLst/>
          </a:prstGeom>
          <a:noFill/>
        </p:spPr>
        <p:txBody>
          <a:bodyPr wrap="square" rtlCol="0">
            <a:noAutofit/>
          </a:bodyPr>
          <a:lstStyle/>
          <a:p>
            <a:r>
              <a:rPr lang="en-US" sz="1200" dirty="0">
                <a:solidFill>
                  <a:srgbClr val="00B050"/>
                </a:solidFill>
              </a:rPr>
              <a:t>Producer rent due to </a:t>
            </a:r>
          </a:p>
          <a:p>
            <a:r>
              <a:rPr lang="en-US" sz="1200" dirty="0">
                <a:solidFill>
                  <a:srgbClr val="00B050"/>
                </a:solidFill>
              </a:rPr>
              <a:t>uninformed demand</a:t>
            </a:r>
          </a:p>
        </p:txBody>
      </p:sp>
      <p:sp>
        <p:nvSpPr>
          <p:cNvPr id="49" name="TextBox 48">
            <a:extLst>
              <a:ext uri="{FF2B5EF4-FFF2-40B4-BE49-F238E27FC236}">
                <a16:creationId xmlns:a16="http://schemas.microsoft.com/office/drawing/2014/main" id="{CB42FEFB-4D47-4FDB-A16E-27D0248A2714}"/>
              </a:ext>
            </a:extLst>
          </p:cNvPr>
          <p:cNvSpPr txBox="1"/>
          <p:nvPr/>
        </p:nvSpPr>
        <p:spPr>
          <a:xfrm>
            <a:off x="7210321" y="1991635"/>
            <a:ext cx="338554" cy="369332"/>
          </a:xfrm>
          <a:prstGeom prst="rect">
            <a:avLst/>
          </a:prstGeom>
          <a:noFill/>
        </p:spPr>
        <p:txBody>
          <a:bodyPr wrap="none" rtlCol="0">
            <a:noAutofit/>
          </a:bodyPr>
          <a:lstStyle/>
          <a:p>
            <a:pPr algn="ctr"/>
            <a:r>
              <a:rPr lang="en-US" dirty="0">
                <a:solidFill>
                  <a:schemeClr val="bg2">
                    <a:lumMod val="50000"/>
                  </a:schemeClr>
                </a:solidFill>
              </a:rPr>
              <a:t>S</a:t>
            </a:r>
          </a:p>
        </p:txBody>
      </p:sp>
      <p:sp>
        <p:nvSpPr>
          <p:cNvPr id="34" name="Content Placeholder 2">
            <a:extLst>
              <a:ext uri="{FF2B5EF4-FFF2-40B4-BE49-F238E27FC236}">
                <a16:creationId xmlns:a16="http://schemas.microsoft.com/office/drawing/2014/main" id="{2FDEE9A3-74B7-4A4C-96C4-7E764D05EAA7}"/>
              </a:ext>
            </a:extLst>
          </p:cNvPr>
          <p:cNvSpPr txBox="1">
            <a:spLocks/>
          </p:cNvSpPr>
          <p:nvPr/>
        </p:nvSpPr>
        <p:spPr>
          <a:xfrm>
            <a:off x="1852412" y="2584606"/>
            <a:ext cx="340813" cy="384175"/>
          </a:xfrm>
          <a:prstGeom prst="rect">
            <a:avLst/>
          </a:prstGeom>
        </p:spPr>
        <p:txBody>
          <a:bodyPr vert="horz" lIns="91440" tIns="45720" rIns="91440" bIns="45720" rtlCol="0">
            <a:noAutofit/>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charset="0"/>
              <a:buNone/>
            </a:pPr>
            <a:r>
              <a:rPr lang="en-US" sz="1800" dirty="0"/>
              <a:t>p</a:t>
            </a:r>
          </a:p>
        </p:txBody>
      </p:sp>
    </p:spTree>
    <p:extLst>
      <p:ext uri="{BB962C8B-B14F-4D97-AF65-F5344CB8AC3E}">
        <p14:creationId xmlns:p14="http://schemas.microsoft.com/office/powerpoint/2010/main" val="944422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07E2A1-CB75-4DCB-80A1-B315B2D8CE89}"/>
              </a:ext>
            </a:extLst>
          </p:cNvPr>
          <p:cNvSpPr>
            <a:spLocks noGrp="1"/>
          </p:cNvSpPr>
          <p:nvPr>
            <p:ph idx="1"/>
          </p:nvPr>
        </p:nvSpPr>
        <p:spPr>
          <a:xfrm>
            <a:off x="609600" y="1600202"/>
            <a:ext cx="10972800" cy="473748"/>
          </a:xfrm>
        </p:spPr>
        <p:txBody>
          <a:bodyPr/>
          <a:lstStyle/>
          <a:p>
            <a:pPr marL="0" indent="0">
              <a:buNone/>
            </a:pPr>
            <a:r>
              <a:rPr lang="en-US" sz="2000" dirty="0"/>
              <a:t>Provision of insurance changes behavior to become more risky</a:t>
            </a:r>
          </a:p>
        </p:txBody>
      </p:sp>
      <p:sp>
        <p:nvSpPr>
          <p:cNvPr id="2" name="Title 1">
            <a:extLst>
              <a:ext uri="{FF2B5EF4-FFF2-40B4-BE49-F238E27FC236}">
                <a16:creationId xmlns:a16="http://schemas.microsoft.com/office/drawing/2014/main" id="{AC19ADE8-0D57-4E06-82A4-EE35ACB443B7}"/>
              </a:ext>
            </a:extLst>
          </p:cNvPr>
          <p:cNvSpPr>
            <a:spLocks noGrp="1"/>
          </p:cNvSpPr>
          <p:nvPr>
            <p:ph type="title"/>
          </p:nvPr>
        </p:nvSpPr>
        <p:spPr/>
        <p:txBody>
          <a:bodyPr/>
          <a:lstStyle/>
          <a:p>
            <a:r>
              <a:rPr lang="en-US" dirty="0"/>
              <a:t>Asymmetric Information: Moral Hazard</a:t>
            </a:r>
          </a:p>
        </p:txBody>
      </p:sp>
      <p:sp>
        <p:nvSpPr>
          <p:cNvPr id="127" name="TextBox 126">
            <a:extLst>
              <a:ext uri="{FF2B5EF4-FFF2-40B4-BE49-F238E27FC236}">
                <a16:creationId xmlns:a16="http://schemas.microsoft.com/office/drawing/2014/main" id="{7AD9DFE5-AC30-4F87-8316-BBF2F79EA66D}"/>
              </a:ext>
            </a:extLst>
          </p:cNvPr>
          <p:cNvSpPr txBox="1"/>
          <p:nvPr/>
        </p:nvSpPr>
        <p:spPr>
          <a:xfrm>
            <a:off x="2895600" y="2782226"/>
            <a:ext cx="5791191" cy="369332"/>
          </a:xfrm>
          <a:prstGeom prst="rect">
            <a:avLst/>
          </a:prstGeom>
          <a:noFill/>
        </p:spPr>
        <p:txBody>
          <a:bodyPr wrap="square" rtlCol="0">
            <a:noAutofit/>
          </a:bodyPr>
          <a:lstStyle/>
          <a:p>
            <a:r>
              <a:rPr lang="en-US" dirty="0">
                <a:solidFill>
                  <a:schemeClr val="bg2">
                    <a:lumMod val="50000"/>
                  </a:schemeClr>
                </a:solidFill>
              </a:rPr>
              <a:t>D for knee replacement surgery without insurance</a:t>
            </a:r>
          </a:p>
        </p:txBody>
      </p:sp>
      <p:sp>
        <p:nvSpPr>
          <p:cNvPr id="128" name="TextBox 127">
            <a:extLst>
              <a:ext uri="{FF2B5EF4-FFF2-40B4-BE49-F238E27FC236}">
                <a16:creationId xmlns:a16="http://schemas.microsoft.com/office/drawing/2014/main" id="{9DCD418C-335D-4F0B-930C-FD9B6085339A}"/>
              </a:ext>
            </a:extLst>
          </p:cNvPr>
          <p:cNvSpPr txBox="1"/>
          <p:nvPr/>
        </p:nvSpPr>
        <p:spPr>
          <a:xfrm>
            <a:off x="4054968" y="2329135"/>
            <a:ext cx="5791191" cy="369332"/>
          </a:xfrm>
          <a:prstGeom prst="rect">
            <a:avLst/>
          </a:prstGeom>
          <a:noFill/>
        </p:spPr>
        <p:txBody>
          <a:bodyPr wrap="square" rtlCol="0">
            <a:noAutofit/>
          </a:bodyPr>
          <a:lstStyle/>
          <a:p>
            <a:r>
              <a:rPr lang="en-US" dirty="0">
                <a:solidFill>
                  <a:schemeClr val="bg2">
                    <a:lumMod val="50000"/>
                  </a:schemeClr>
                </a:solidFill>
              </a:rPr>
              <a:t>D for knee replacement surgery with insurance</a:t>
            </a:r>
          </a:p>
        </p:txBody>
      </p:sp>
      <p:sp>
        <p:nvSpPr>
          <p:cNvPr id="129" name="TextBox 128">
            <a:extLst>
              <a:ext uri="{FF2B5EF4-FFF2-40B4-BE49-F238E27FC236}">
                <a16:creationId xmlns:a16="http://schemas.microsoft.com/office/drawing/2014/main" id="{2F351699-62A6-45C6-89C4-2F367131897B}"/>
              </a:ext>
            </a:extLst>
          </p:cNvPr>
          <p:cNvSpPr txBox="1"/>
          <p:nvPr/>
        </p:nvSpPr>
        <p:spPr>
          <a:xfrm>
            <a:off x="7454539" y="3938968"/>
            <a:ext cx="2806880" cy="954107"/>
          </a:xfrm>
          <a:prstGeom prst="rect">
            <a:avLst/>
          </a:prstGeom>
          <a:solidFill>
            <a:schemeClr val="accent2">
              <a:lumMod val="20000"/>
              <a:lumOff val="80000"/>
            </a:schemeClr>
          </a:solidFill>
          <a:ln>
            <a:noFill/>
          </a:ln>
        </p:spPr>
        <p:txBody>
          <a:bodyPr wrap="square" rtlCol="0">
            <a:noAutofit/>
          </a:bodyPr>
          <a:lstStyle/>
          <a:p>
            <a:r>
              <a:rPr lang="en-US" sz="1400" dirty="0"/>
              <a:t>Costs that occur in presence of insurance due to more risky behavior above the MWTP of the original demand curve</a:t>
            </a:r>
          </a:p>
        </p:txBody>
      </p:sp>
      <p:sp>
        <p:nvSpPr>
          <p:cNvPr id="131" name="TextBox 130">
            <a:extLst>
              <a:ext uri="{FF2B5EF4-FFF2-40B4-BE49-F238E27FC236}">
                <a16:creationId xmlns:a16="http://schemas.microsoft.com/office/drawing/2014/main" id="{3C96745C-CEDA-4C0F-9971-3D1C259C82C2}"/>
              </a:ext>
            </a:extLst>
          </p:cNvPr>
          <p:cNvSpPr txBox="1"/>
          <p:nvPr/>
        </p:nvSpPr>
        <p:spPr>
          <a:xfrm>
            <a:off x="6050158" y="3189072"/>
            <a:ext cx="4492669" cy="369332"/>
          </a:xfrm>
          <a:prstGeom prst="rect">
            <a:avLst/>
          </a:prstGeom>
          <a:noFill/>
        </p:spPr>
        <p:txBody>
          <a:bodyPr wrap="square" rtlCol="0">
            <a:noAutofit/>
          </a:bodyPr>
          <a:lstStyle/>
          <a:p>
            <a:r>
              <a:rPr lang="en-US" dirty="0">
                <a:solidFill>
                  <a:schemeClr val="accent4">
                    <a:lumMod val="60000"/>
                    <a:lumOff val="40000"/>
                  </a:schemeClr>
                </a:solidFill>
              </a:rPr>
              <a:t>S of knee replacement surgery</a:t>
            </a:r>
          </a:p>
        </p:txBody>
      </p:sp>
      <p:sp>
        <p:nvSpPr>
          <p:cNvPr id="132" name="TextBox 131">
            <a:extLst>
              <a:ext uri="{FF2B5EF4-FFF2-40B4-BE49-F238E27FC236}">
                <a16:creationId xmlns:a16="http://schemas.microsoft.com/office/drawing/2014/main" id="{D9F40101-EC27-45EC-97A3-5121FDDE7394}"/>
              </a:ext>
            </a:extLst>
          </p:cNvPr>
          <p:cNvSpPr txBox="1"/>
          <p:nvPr/>
        </p:nvSpPr>
        <p:spPr>
          <a:xfrm>
            <a:off x="7454539" y="5007803"/>
            <a:ext cx="2806880" cy="738664"/>
          </a:xfrm>
          <a:prstGeom prst="rect">
            <a:avLst/>
          </a:prstGeom>
          <a:solidFill>
            <a:schemeClr val="accent2">
              <a:lumMod val="20000"/>
              <a:lumOff val="80000"/>
            </a:schemeClr>
          </a:solidFill>
          <a:ln>
            <a:noFill/>
          </a:ln>
        </p:spPr>
        <p:txBody>
          <a:bodyPr wrap="square" rtlCol="0">
            <a:noAutofit/>
          </a:bodyPr>
          <a:lstStyle/>
          <a:p>
            <a:r>
              <a:rPr lang="en-US" sz="1400" dirty="0"/>
              <a:t>Costs of health care expenditure that would not have happened if behavior did not change</a:t>
            </a:r>
          </a:p>
        </p:txBody>
      </p:sp>
      <p:cxnSp>
        <p:nvCxnSpPr>
          <p:cNvPr id="133" name="Straight Arrow Connector 132">
            <a:extLst>
              <a:ext uri="{FF2B5EF4-FFF2-40B4-BE49-F238E27FC236}">
                <a16:creationId xmlns:a16="http://schemas.microsoft.com/office/drawing/2014/main" id="{00411DDA-EBD5-4EF1-A11C-123016839FA6}"/>
              </a:ext>
            </a:extLst>
          </p:cNvPr>
          <p:cNvCxnSpPr>
            <a:stCxn id="132" idx="1"/>
          </p:cNvCxnSpPr>
          <p:nvPr/>
        </p:nvCxnSpPr>
        <p:spPr>
          <a:xfrm flipH="1" flipV="1">
            <a:off x="5260859" y="5316348"/>
            <a:ext cx="21936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172AD12-7D31-4CB0-BA4F-D4F96E0FD7B5}"/>
              </a:ext>
            </a:extLst>
          </p:cNvPr>
          <p:cNvCxnSpPr/>
          <p:nvPr/>
        </p:nvCxnSpPr>
        <p:spPr>
          <a:xfrm>
            <a:off x="2669094" y="2850868"/>
            <a:ext cx="3733800" cy="2895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A3A94B06-8AFC-4651-AE7B-2225733B0865}"/>
              </a:ext>
            </a:extLst>
          </p:cNvPr>
          <p:cNvCxnSpPr/>
          <p:nvPr/>
        </p:nvCxnSpPr>
        <p:spPr>
          <a:xfrm>
            <a:off x="4040694" y="2546068"/>
            <a:ext cx="2590800" cy="3200399"/>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084F7A9-BAE0-4855-A016-4864A4908F4E}"/>
              </a:ext>
            </a:extLst>
          </p:cNvPr>
          <p:cNvCxnSpPr>
            <a:cxnSpLocks/>
          </p:cNvCxnSpPr>
          <p:nvPr/>
        </p:nvCxnSpPr>
        <p:spPr>
          <a:xfrm flipV="1">
            <a:off x="2669094" y="3400815"/>
            <a:ext cx="3349644" cy="2269453"/>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F9F23AE3-668C-4CDA-9B5A-666A71AE83C2}"/>
              </a:ext>
            </a:extLst>
          </p:cNvPr>
          <p:cNvCxnSpPr/>
          <p:nvPr/>
        </p:nvCxnSpPr>
        <p:spPr>
          <a:xfrm flipH="1">
            <a:off x="2440493" y="4374868"/>
            <a:ext cx="22098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23A1A9A8-EBEE-475C-B36E-6C171E26F1DB}"/>
              </a:ext>
            </a:extLst>
          </p:cNvPr>
          <p:cNvCxnSpPr>
            <a:cxnSpLocks/>
          </p:cNvCxnSpPr>
          <p:nvPr/>
        </p:nvCxnSpPr>
        <p:spPr>
          <a:xfrm flipH="1">
            <a:off x="2440494" y="3967772"/>
            <a:ext cx="27432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6EC149DB-D529-4793-96F8-DBC50C60E9B9}"/>
                  </a:ext>
                </a:extLst>
              </p:cNvPr>
              <p:cNvSpPr txBox="1"/>
              <p:nvPr/>
            </p:nvSpPr>
            <p:spPr>
              <a:xfrm>
                <a:off x="4208752" y="5938534"/>
                <a:ext cx="850939" cy="307777"/>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𝑞</m:t>
                          </m:r>
                        </m:e>
                        <m:sub>
                          <m:r>
                            <a:rPr lang="en-US" sz="1400" b="0" i="1" smtClean="0">
                              <a:latin typeface="Cambria Math" panose="02040503050406030204" pitchFamily="18" charset="0"/>
                            </a:rPr>
                            <m:t>𝑤𝑖𝑡h𝑜𝑢𝑡</m:t>
                          </m:r>
                        </m:sub>
                      </m:sSub>
                    </m:oMath>
                  </m:oMathPara>
                </a14:m>
                <a:endParaRPr lang="en-US" sz="1400" dirty="0"/>
              </a:p>
            </p:txBody>
          </p:sp>
        </mc:Choice>
        <mc:Fallback xmlns="">
          <p:sp>
            <p:nvSpPr>
              <p:cNvPr id="168" name="TextBox 167">
                <a:extLst>
                  <a:ext uri="{FF2B5EF4-FFF2-40B4-BE49-F238E27FC236}">
                    <a16:creationId xmlns:a16="http://schemas.microsoft.com/office/drawing/2014/main" id="{6EC149DB-D529-4793-96F8-DBC50C60E9B9}"/>
                  </a:ext>
                </a:extLst>
              </p:cNvPr>
              <p:cNvSpPr txBox="1">
                <a:spLocks noRot="1" noChangeAspect="1" noMove="1" noResize="1" noEditPoints="1" noAdjustHandles="1" noChangeArrowheads="1" noChangeShapeType="1" noTextEdit="1"/>
              </p:cNvSpPr>
              <p:nvPr/>
            </p:nvSpPr>
            <p:spPr>
              <a:xfrm>
                <a:off x="4208752" y="5938534"/>
                <a:ext cx="850939" cy="307777"/>
              </a:xfrm>
              <a:prstGeom prst="rect">
                <a:avLst/>
              </a:prstGeom>
              <a:blipFill>
                <a:blip r:embed="rId3"/>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TextBox 168">
                <a:extLst>
                  <a:ext uri="{FF2B5EF4-FFF2-40B4-BE49-F238E27FC236}">
                    <a16:creationId xmlns:a16="http://schemas.microsoft.com/office/drawing/2014/main" id="{8EED8F5E-F685-4D8B-8287-99C4640A3FC4}"/>
                  </a:ext>
                </a:extLst>
              </p:cNvPr>
              <p:cNvSpPr txBox="1"/>
              <p:nvPr/>
            </p:nvSpPr>
            <p:spPr>
              <a:xfrm>
                <a:off x="4824615" y="5940623"/>
                <a:ext cx="812104" cy="307777"/>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𝑞</m:t>
                          </m:r>
                        </m:e>
                        <m:sub>
                          <m:r>
                            <a:rPr lang="en-US" sz="1400" b="0" i="1" smtClean="0">
                              <a:latin typeface="Cambria Math" panose="02040503050406030204" pitchFamily="18" charset="0"/>
                            </a:rPr>
                            <m:t>𝑤𝑖𝑡h</m:t>
                          </m:r>
                        </m:sub>
                      </m:sSub>
                    </m:oMath>
                  </m:oMathPara>
                </a14:m>
                <a:endParaRPr lang="en-US" sz="1400" dirty="0"/>
              </a:p>
            </p:txBody>
          </p:sp>
        </mc:Choice>
        <mc:Fallback xmlns="">
          <p:sp>
            <p:nvSpPr>
              <p:cNvPr id="169" name="TextBox 168">
                <a:extLst>
                  <a:ext uri="{FF2B5EF4-FFF2-40B4-BE49-F238E27FC236}">
                    <a16:creationId xmlns:a16="http://schemas.microsoft.com/office/drawing/2014/main" id="{8EED8F5E-F685-4D8B-8287-99C4640A3FC4}"/>
                  </a:ext>
                </a:extLst>
              </p:cNvPr>
              <p:cNvSpPr txBox="1">
                <a:spLocks noRot="1" noChangeAspect="1" noMove="1" noResize="1" noEditPoints="1" noAdjustHandles="1" noChangeArrowheads="1" noChangeShapeType="1" noTextEdit="1"/>
              </p:cNvSpPr>
              <p:nvPr/>
            </p:nvSpPr>
            <p:spPr>
              <a:xfrm>
                <a:off x="4824615" y="5940623"/>
                <a:ext cx="812104" cy="307777"/>
              </a:xfrm>
              <a:prstGeom prst="rect">
                <a:avLst/>
              </a:prstGeom>
              <a:blipFill>
                <a:blip r:embed="rId4"/>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TextBox 169">
                <a:extLst>
                  <a:ext uri="{FF2B5EF4-FFF2-40B4-BE49-F238E27FC236}">
                    <a16:creationId xmlns:a16="http://schemas.microsoft.com/office/drawing/2014/main" id="{EC4AB185-DE42-43EF-B02E-845269066F5D}"/>
                  </a:ext>
                </a:extLst>
              </p:cNvPr>
              <p:cNvSpPr txBox="1"/>
              <p:nvPr/>
            </p:nvSpPr>
            <p:spPr>
              <a:xfrm>
                <a:off x="1702483" y="3768345"/>
                <a:ext cx="632160" cy="307777"/>
              </a:xfrm>
              <a:prstGeom prst="rect">
                <a:avLst/>
              </a:prstGeom>
              <a:noFill/>
            </p:spPr>
            <p:txBody>
              <a:bodyPr wrap="none" rtlCol="0">
                <a:noAutofit/>
              </a:bodyPr>
              <a:lstStyle/>
              <a:p>
                <a:pPr/>
                <a14:m>
                  <m:oMathPara xmlns:m="http://schemas.openxmlformats.org/officeDocument/2006/math">
                    <m:oMathParaPr>
                      <m:jc m:val="right"/>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𝑤𝑖𝑡h</m:t>
                          </m:r>
                        </m:sub>
                      </m:sSub>
                    </m:oMath>
                  </m:oMathPara>
                </a14:m>
                <a:endParaRPr lang="en-US" sz="1400" dirty="0"/>
              </a:p>
            </p:txBody>
          </p:sp>
        </mc:Choice>
        <mc:Fallback xmlns="">
          <p:sp>
            <p:nvSpPr>
              <p:cNvPr id="170" name="TextBox 169">
                <a:extLst>
                  <a:ext uri="{FF2B5EF4-FFF2-40B4-BE49-F238E27FC236}">
                    <a16:creationId xmlns:a16="http://schemas.microsoft.com/office/drawing/2014/main" id="{EC4AB185-DE42-43EF-B02E-845269066F5D}"/>
                  </a:ext>
                </a:extLst>
              </p:cNvPr>
              <p:cNvSpPr txBox="1">
                <a:spLocks noRot="1" noChangeAspect="1" noMove="1" noResize="1" noEditPoints="1" noAdjustHandles="1" noChangeArrowheads="1" noChangeShapeType="1" noTextEdit="1"/>
              </p:cNvSpPr>
              <p:nvPr/>
            </p:nvSpPr>
            <p:spPr>
              <a:xfrm>
                <a:off x="1702483" y="3768345"/>
                <a:ext cx="632160" cy="307777"/>
              </a:xfrm>
              <a:prstGeom prst="rect">
                <a:avLst/>
              </a:prstGeom>
              <a:blipFill>
                <a:blip r:embed="rId5"/>
                <a:stretch>
                  <a:fillRect b="-4000"/>
                </a:stretch>
              </a:blipFill>
            </p:spPr>
            <p:txBody>
              <a:bodyPr/>
              <a:lstStyle/>
              <a:p>
                <a:r>
                  <a:rPr lang="en-US">
                    <a:noFill/>
                  </a:rPr>
                  <a:t> </a:t>
                </a:r>
              </a:p>
            </p:txBody>
          </p:sp>
        </mc:Fallback>
      </mc:AlternateContent>
      <p:cxnSp>
        <p:nvCxnSpPr>
          <p:cNvPr id="173" name="Straight Connector 172">
            <a:extLst>
              <a:ext uri="{FF2B5EF4-FFF2-40B4-BE49-F238E27FC236}">
                <a16:creationId xmlns:a16="http://schemas.microsoft.com/office/drawing/2014/main" id="{FE50E7BE-D6B3-4956-9331-2808339DCDC9}"/>
              </a:ext>
            </a:extLst>
          </p:cNvPr>
          <p:cNvCxnSpPr/>
          <p:nvPr/>
        </p:nvCxnSpPr>
        <p:spPr>
          <a:xfrm flipH="1">
            <a:off x="4650294" y="3967772"/>
            <a:ext cx="508348" cy="40709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CB1EFE44-87B2-44E2-8468-E1307E820C8E}"/>
              </a:ext>
            </a:extLst>
          </p:cNvPr>
          <p:cNvCxnSpPr>
            <a:cxnSpLocks/>
          </p:cNvCxnSpPr>
          <p:nvPr/>
        </p:nvCxnSpPr>
        <p:spPr>
          <a:xfrm flipH="1">
            <a:off x="5229629" y="4551123"/>
            <a:ext cx="222491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311B1BA9-18AA-4452-AAD1-4BCCB8C1C6CB}"/>
                  </a:ext>
                </a:extLst>
              </p:cNvPr>
              <p:cNvSpPr txBox="1"/>
              <p:nvPr/>
            </p:nvSpPr>
            <p:spPr>
              <a:xfrm>
                <a:off x="1524001" y="4243346"/>
                <a:ext cx="822660" cy="307777"/>
              </a:xfrm>
              <a:prstGeom prst="rect">
                <a:avLst/>
              </a:prstGeom>
              <a:noFill/>
            </p:spPr>
            <p:txBody>
              <a:bodyPr wrap="square" rtlCol="0">
                <a:noAutofit/>
              </a:bodyPr>
              <a:lstStyle/>
              <a:p>
                <a:pPr/>
                <a14:m>
                  <m:oMathPara xmlns:m="http://schemas.openxmlformats.org/officeDocument/2006/math">
                    <m:oMathParaPr>
                      <m:jc m:val="right"/>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𝑤𝑖𝑡h𝑜𝑢𝑡</m:t>
                          </m:r>
                        </m:sub>
                      </m:sSub>
                    </m:oMath>
                  </m:oMathPara>
                </a14:m>
                <a:endParaRPr lang="en-US" sz="1400" dirty="0"/>
              </a:p>
            </p:txBody>
          </p:sp>
        </mc:Choice>
        <mc:Fallback xmlns="">
          <p:sp>
            <p:nvSpPr>
              <p:cNvPr id="178" name="TextBox 177">
                <a:extLst>
                  <a:ext uri="{FF2B5EF4-FFF2-40B4-BE49-F238E27FC236}">
                    <a16:creationId xmlns:a16="http://schemas.microsoft.com/office/drawing/2014/main" id="{311B1BA9-18AA-4452-AAD1-4BCCB8C1C6CB}"/>
                  </a:ext>
                </a:extLst>
              </p:cNvPr>
              <p:cNvSpPr txBox="1">
                <a:spLocks noRot="1" noChangeAspect="1" noMove="1" noResize="1" noEditPoints="1" noAdjustHandles="1" noChangeArrowheads="1" noChangeShapeType="1" noTextEdit="1"/>
              </p:cNvSpPr>
              <p:nvPr/>
            </p:nvSpPr>
            <p:spPr>
              <a:xfrm>
                <a:off x="1524001" y="4243346"/>
                <a:ext cx="822660" cy="307777"/>
              </a:xfrm>
              <a:prstGeom prst="rect">
                <a:avLst/>
              </a:prstGeom>
              <a:blipFill>
                <a:blip r:embed="rId6"/>
                <a:stretch>
                  <a:fillRect b="-8000"/>
                </a:stretch>
              </a:blipFill>
            </p:spPr>
            <p:txBody>
              <a:bodyPr/>
              <a:lstStyle/>
              <a:p>
                <a:r>
                  <a:rPr lang="en-US">
                    <a:noFill/>
                  </a:rPr>
                  <a:t> </a:t>
                </a:r>
              </a:p>
            </p:txBody>
          </p:sp>
        </mc:Fallback>
      </mc:AlternateContent>
      <p:grpSp>
        <p:nvGrpSpPr>
          <p:cNvPr id="193" name="Group 192"/>
          <p:cNvGrpSpPr/>
          <p:nvPr/>
        </p:nvGrpSpPr>
        <p:grpSpPr>
          <a:xfrm>
            <a:off x="4627475" y="3936303"/>
            <a:ext cx="704095" cy="1937513"/>
            <a:chOff x="2958230" y="4006087"/>
            <a:chExt cx="704095" cy="1937513"/>
          </a:xfrm>
        </p:grpSpPr>
        <p:cxnSp>
          <p:nvCxnSpPr>
            <p:cNvPr id="195" name="Straight Connector 194">
              <a:extLst>
                <a:ext uri="{FF2B5EF4-FFF2-40B4-BE49-F238E27FC236}">
                  <a16:creationId xmlns:a16="http://schemas.microsoft.com/office/drawing/2014/main" id="{B7F1214D-3F77-40A6-B74A-3ADEE26093C5}"/>
                </a:ext>
              </a:extLst>
            </p:cNvPr>
            <p:cNvCxnSpPr/>
            <p:nvPr/>
          </p:nvCxnSpPr>
          <p:spPr>
            <a:xfrm>
              <a:off x="2971800" y="4419600"/>
              <a:ext cx="0" cy="152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060AFA11-5193-417E-AD26-7C20102781C7}"/>
                </a:ext>
              </a:extLst>
            </p:cNvPr>
            <p:cNvCxnSpPr/>
            <p:nvPr/>
          </p:nvCxnSpPr>
          <p:spPr>
            <a:xfrm>
              <a:off x="3505200" y="4012504"/>
              <a:ext cx="0" cy="193109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392D51EF-BE8D-4C05-941E-7F54173BC561}"/>
                </a:ext>
              </a:extLst>
            </p:cNvPr>
            <p:cNvCxnSpPr/>
            <p:nvPr/>
          </p:nvCxnSpPr>
          <p:spPr>
            <a:xfrm>
              <a:off x="2971800" y="5906022"/>
              <a:ext cx="5334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2F6020EE-A3A3-4C06-9791-076B8F8C47FF}"/>
                </a:ext>
              </a:extLst>
            </p:cNvPr>
            <p:cNvCxnSpPr/>
            <p:nvPr/>
          </p:nvCxnSpPr>
          <p:spPr>
            <a:xfrm>
              <a:off x="3480148" y="4012504"/>
              <a:ext cx="0" cy="189351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FE50E7BE-D6B3-4956-9331-2808339DCDC9}"/>
                </a:ext>
              </a:extLst>
            </p:cNvPr>
            <p:cNvCxnSpPr/>
            <p:nvPr/>
          </p:nvCxnSpPr>
          <p:spPr>
            <a:xfrm flipH="1">
              <a:off x="2971800" y="4012504"/>
              <a:ext cx="508348" cy="40709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23F48D8-8E61-42EB-B743-AFBCF0C0075C}"/>
                </a:ext>
              </a:extLst>
            </p:cNvPr>
            <p:cNvCxnSpPr/>
            <p:nvPr/>
          </p:nvCxnSpPr>
          <p:spPr>
            <a:xfrm>
              <a:off x="2996852" y="4419600"/>
              <a:ext cx="0" cy="148642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01" name="Rectangle 200">
              <a:extLst>
                <a:ext uri="{FF2B5EF4-FFF2-40B4-BE49-F238E27FC236}">
                  <a16:creationId xmlns:a16="http://schemas.microsoft.com/office/drawing/2014/main" id="{3DDC5804-99F8-45B0-90F5-42DB131BD5D8}"/>
                </a:ext>
              </a:extLst>
            </p:cNvPr>
            <p:cNvSpPr/>
            <p:nvPr/>
          </p:nvSpPr>
          <p:spPr>
            <a:xfrm>
              <a:off x="2996851" y="4826695"/>
              <a:ext cx="505216" cy="1075149"/>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Isosceles Triangle 201">
              <a:extLst>
                <a:ext uri="{FF2B5EF4-FFF2-40B4-BE49-F238E27FC236}">
                  <a16:creationId xmlns:a16="http://schemas.microsoft.com/office/drawing/2014/main" id="{8FAB014F-105F-453E-99FB-815015A1E1D2}"/>
                </a:ext>
              </a:extLst>
            </p:cNvPr>
            <p:cNvSpPr/>
            <p:nvPr/>
          </p:nvSpPr>
          <p:spPr>
            <a:xfrm>
              <a:off x="2958230" y="4006087"/>
              <a:ext cx="534444" cy="431071"/>
            </a:xfrm>
            <a:prstGeom prst="triangle">
              <a:avLst>
                <a:gd name="adj" fmla="val 10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Isosceles Triangle 202">
              <a:extLst>
                <a:ext uri="{FF2B5EF4-FFF2-40B4-BE49-F238E27FC236}">
                  <a16:creationId xmlns:a16="http://schemas.microsoft.com/office/drawing/2014/main" id="{7CE1C92B-8CA9-4F09-9557-BFA826832F94}"/>
                </a:ext>
              </a:extLst>
            </p:cNvPr>
            <p:cNvSpPr/>
            <p:nvPr/>
          </p:nvSpPr>
          <p:spPr>
            <a:xfrm>
              <a:off x="2996851" y="4460754"/>
              <a:ext cx="554282" cy="451720"/>
            </a:xfrm>
            <a:prstGeom prst="triangle">
              <a:avLst>
                <a:gd name="adj"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Isosceles Triangle 203">
              <a:extLst>
                <a:ext uri="{FF2B5EF4-FFF2-40B4-BE49-F238E27FC236}">
                  <a16:creationId xmlns:a16="http://schemas.microsoft.com/office/drawing/2014/main" id="{0630830D-140C-4FDF-9475-A19BA137D5A1}"/>
                </a:ext>
              </a:extLst>
            </p:cNvPr>
            <p:cNvSpPr/>
            <p:nvPr/>
          </p:nvSpPr>
          <p:spPr>
            <a:xfrm rot="2479318">
              <a:off x="3080926" y="4299320"/>
              <a:ext cx="581399" cy="373451"/>
            </a:xfrm>
            <a:prstGeom prst="triangle">
              <a:avLst>
                <a:gd name="adj" fmla="val 5249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6" name="Content Placeholder 2">
            <a:extLst>
              <a:ext uri="{FF2B5EF4-FFF2-40B4-BE49-F238E27FC236}">
                <a16:creationId xmlns:a16="http://schemas.microsoft.com/office/drawing/2014/main" id="{2FDEE9A3-74B7-4A4C-96C4-7E764D05EAA7}"/>
              </a:ext>
            </a:extLst>
          </p:cNvPr>
          <p:cNvSpPr txBox="1">
            <a:spLocks/>
          </p:cNvSpPr>
          <p:nvPr/>
        </p:nvSpPr>
        <p:spPr>
          <a:xfrm>
            <a:off x="1852412" y="2560752"/>
            <a:ext cx="340813" cy="384175"/>
          </a:xfrm>
          <a:prstGeom prst="rect">
            <a:avLst/>
          </a:prstGeom>
        </p:spPr>
        <p:txBody>
          <a:bodyPr vert="horz" lIns="91440" tIns="45720" rIns="91440" bIns="45720" rtlCol="0">
            <a:noAutofit/>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charset="0"/>
              <a:buNone/>
            </a:pPr>
            <a:r>
              <a:rPr lang="en-US" sz="1800" dirty="0"/>
              <a:t>p</a:t>
            </a:r>
          </a:p>
        </p:txBody>
      </p:sp>
      <p:cxnSp>
        <p:nvCxnSpPr>
          <p:cNvPr id="35" name="Straight Connector 34">
            <a:extLst>
              <a:ext uri="{FF2B5EF4-FFF2-40B4-BE49-F238E27FC236}">
                <a16:creationId xmlns:a16="http://schemas.microsoft.com/office/drawing/2014/main" id="{5280CCD2-43DB-4735-BE1D-D8D77627C3D7}"/>
              </a:ext>
            </a:extLst>
          </p:cNvPr>
          <p:cNvCxnSpPr/>
          <p:nvPr/>
        </p:nvCxnSpPr>
        <p:spPr>
          <a:xfrm>
            <a:off x="2456481" y="2152447"/>
            <a:ext cx="0" cy="3733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CB534C7-591F-4022-811D-F8D31CA268CF}"/>
              </a:ext>
            </a:extLst>
          </p:cNvPr>
          <p:cNvCxnSpPr/>
          <p:nvPr/>
        </p:nvCxnSpPr>
        <p:spPr>
          <a:xfrm flipH="1">
            <a:off x="2456481" y="5886247"/>
            <a:ext cx="45591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055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800" dirty="0"/>
              <a:t>A monopoly exists when there is a single provider of a good for which there is no close substitute.</a:t>
            </a:r>
          </a:p>
          <a:p>
            <a:r>
              <a:rPr lang="en-US" sz="2800" dirty="0"/>
              <a:t>It can happen due to the nature of production.</a:t>
            </a:r>
          </a:p>
          <a:p>
            <a:pPr lvl="1"/>
            <a:r>
              <a:rPr lang="en-US" sz="2400" dirty="0"/>
              <a:t>Technology of production has increasing returns to scale</a:t>
            </a:r>
          </a:p>
          <a:p>
            <a:r>
              <a:rPr lang="en-US" sz="2800" dirty="0"/>
              <a:t>It can happen due to legal reasons.</a:t>
            </a:r>
          </a:p>
          <a:p>
            <a:pPr lvl="1"/>
            <a:r>
              <a:rPr lang="en-US" sz="2400" dirty="0"/>
              <a:t>Patents to allow rewards for R&amp;D</a:t>
            </a:r>
          </a:p>
          <a:p>
            <a:r>
              <a:rPr lang="en-US" sz="2800" dirty="0"/>
              <a:t>It can happen due to non-competitive behavior by the firm.</a:t>
            </a:r>
          </a:p>
          <a:p>
            <a:pPr lvl="1"/>
            <a:r>
              <a:rPr lang="en-US" sz="2400" dirty="0"/>
              <a:t>That is the kind we try to prevent</a:t>
            </a:r>
          </a:p>
          <a:p>
            <a:r>
              <a:rPr lang="en-US" sz="2800" dirty="0"/>
              <a:t>It can happen by policy due to the thing being produced.</a:t>
            </a:r>
          </a:p>
          <a:p>
            <a:pPr lvl="1"/>
            <a:r>
              <a:rPr lang="en-US" sz="2400" dirty="0"/>
              <a:t>Military</a:t>
            </a:r>
          </a:p>
        </p:txBody>
      </p:sp>
      <p:sp>
        <p:nvSpPr>
          <p:cNvPr id="2" name="Title 1"/>
          <p:cNvSpPr>
            <a:spLocks noGrp="1"/>
          </p:cNvSpPr>
          <p:nvPr>
            <p:ph type="title"/>
          </p:nvPr>
        </p:nvSpPr>
        <p:spPr/>
        <p:txBody>
          <a:bodyPr/>
          <a:lstStyle/>
          <a:p>
            <a:r>
              <a:rPr lang="en-US" dirty="0"/>
              <a:t>Monopoly</a:t>
            </a:r>
          </a:p>
        </p:txBody>
      </p:sp>
    </p:spTree>
    <p:extLst>
      <p:ext uri="{BB962C8B-B14F-4D97-AF65-F5344CB8AC3E}">
        <p14:creationId xmlns:p14="http://schemas.microsoft.com/office/powerpoint/2010/main" val="3942339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D98486-6173-4272-8238-09D76EE30CD3}"/>
              </a:ext>
            </a:extLst>
          </p:cNvPr>
          <p:cNvSpPr>
            <a:spLocks noGrp="1"/>
          </p:cNvSpPr>
          <p:nvPr>
            <p:ph idx="1"/>
          </p:nvPr>
        </p:nvSpPr>
        <p:spPr/>
        <p:txBody>
          <a:bodyPr/>
          <a:lstStyle/>
          <a:p>
            <a:r>
              <a:rPr lang="en-US" dirty="0"/>
              <a:t>Add to asymmetric information heterogeneity in the good</a:t>
            </a:r>
          </a:p>
          <a:p>
            <a:r>
              <a:rPr lang="en-US" dirty="0"/>
              <a:t>Example: demand for used cars where the seller knows things the buyer does not</a:t>
            </a:r>
          </a:p>
          <a:p>
            <a:r>
              <a:rPr lang="en-US" dirty="0"/>
              <a:t>Akerlof’s (1970) “lemons” model</a:t>
            </a:r>
          </a:p>
          <a:p>
            <a:r>
              <a:rPr lang="en-US" dirty="0"/>
              <a:t>Assume there are 1,000 bad used cars (lemons) worth $4,000 each</a:t>
            </a:r>
          </a:p>
          <a:p>
            <a:r>
              <a:rPr lang="en-US" dirty="0"/>
              <a:t>Assume there are 1,000 good used cars worth $8,000 each</a:t>
            </a:r>
          </a:p>
        </p:txBody>
      </p:sp>
      <p:sp>
        <p:nvSpPr>
          <p:cNvPr id="2" name="Title 1">
            <a:extLst>
              <a:ext uri="{FF2B5EF4-FFF2-40B4-BE49-F238E27FC236}">
                <a16:creationId xmlns:a16="http://schemas.microsoft.com/office/drawing/2014/main" id="{F24E4F24-7C62-41B6-BC54-A76848DA170C}"/>
              </a:ext>
            </a:extLst>
          </p:cNvPr>
          <p:cNvSpPr>
            <a:spLocks noGrp="1"/>
          </p:cNvSpPr>
          <p:nvPr>
            <p:ph type="title"/>
          </p:nvPr>
        </p:nvSpPr>
        <p:spPr/>
        <p:txBody>
          <a:bodyPr/>
          <a:lstStyle/>
          <a:p>
            <a:r>
              <a:rPr lang="en-US" dirty="0"/>
              <a:t>Asymmetric Information: Adverse Selection</a:t>
            </a:r>
          </a:p>
        </p:txBody>
      </p:sp>
    </p:spTree>
    <p:extLst>
      <p:ext uri="{BB962C8B-B14F-4D97-AF65-F5344CB8AC3E}">
        <p14:creationId xmlns:p14="http://schemas.microsoft.com/office/powerpoint/2010/main" val="4072235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7B8C-C05B-42D3-96D6-476308CE3DF1}"/>
              </a:ext>
            </a:extLst>
          </p:cNvPr>
          <p:cNvSpPr>
            <a:spLocks noGrp="1"/>
          </p:cNvSpPr>
          <p:nvPr>
            <p:ph type="title"/>
          </p:nvPr>
        </p:nvSpPr>
        <p:spPr/>
        <p:txBody>
          <a:bodyPr/>
          <a:lstStyle/>
          <a:p>
            <a:r>
              <a:rPr lang="en-US" sz="3600" dirty="0"/>
              <a:t>Akerlof’s Lemons Market </a:t>
            </a:r>
            <a:r>
              <a:rPr lang="en-US" sz="1200" dirty="0"/>
              <a:t>(Graphs from Perloff’s Microeconomics)</a:t>
            </a:r>
            <a:endParaRPr lang="en-US" sz="3600" dirty="0"/>
          </a:p>
        </p:txBody>
      </p:sp>
      <p:sp>
        <p:nvSpPr>
          <p:cNvPr id="41" name="TextBox 40">
            <a:extLst>
              <a:ext uri="{FF2B5EF4-FFF2-40B4-BE49-F238E27FC236}">
                <a16:creationId xmlns:a16="http://schemas.microsoft.com/office/drawing/2014/main" id="{4D6D23B4-CF0E-4155-84E7-41D8CA820FE2}"/>
              </a:ext>
            </a:extLst>
          </p:cNvPr>
          <p:cNvSpPr txBox="1"/>
          <p:nvPr/>
        </p:nvSpPr>
        <p:spPr>
          <a:xfrm>
            <a:off x="6629400" y="1600200"/>
            <a:ext cx="4936950" cy="1569660"/>
          </a:xfrm>
          <a:prstGeom prst="rect">
            <a:avLst/>
          </a:prstGeom>
          <a:solidFill>
            <a:schemeClr val="accent2">
              <a:lumMod val="20000"/>
              <a:lumOff val="80000"/>
            </a:schemeClr>
          </a:solidFill>
          <a:ln>
            <a:noFill/>
          </a:ln>
        </p:spPr>
        <p:txBody>
          <a:bodyPr wrap="square" rtlCol="0">
            <a:noAutofit/>
          </a:bodyPr>
          <a:lstStyle/>
          <a:p>
            <a:r>
              <a:rPr lang="en-US" sz="1600" dirty="0"/>
              <a:t>With full information by buyers, we could separate into the two equilibrium outcomes of </a:t>
            </a:r>
            <a:r>
              <a:rPr lang="en-US" sz="1600" dirty="0" err="1"/>
              <a:t>eL</a:t>
            </a:r>
            <a:r>
              <a:rPr lang="en-US" sz="1600" dirty="0"/>
              <a:t> and </a:t>
            </a:r>
            <a:r>
              <a:rPr lang="en-US" sz="1600" dirty="0" err="1"/>
              <a:t>eG.</a:t>
            </a:r>
            <a:endParaRPr lang="en-US" sz="1600" dirty="0"/>
          </a:p>
          <a:p>
            <a:pPr marL="285750" indent="-285750">
              <a:buFont typeface="Arial" panose="020B0604020202020204" pitchFamily="34" charset="0"/>
              <a:buChar char="•"/>
            </a:pPr>
            <a:r>
              <a:rPr lang="en-US" sz="1600" dirty="0"/>
              <a:t>Suppliers of L have a minimum acceptable price of $3,000.</a:t>
            </a:r>
          </a:p>
          <a:p>
            <a:pPr marL="285750" indent="-285750">
              <a:buFont typeface="Arial" panose="020B0604020202020204" pitchFamily="34" charset="0"/>
              <a:buChar char="•"/>
            </a:pPr>
            <a:r>
              <a:rPr lang="en-US" sz="1600" dirty="0"/>
              <a:t>Suppliers of G have a minimum acceptable price of $7,000.</a:t>
            </a:r>
          </a:p>
        </p:txBody>
      </p:sp>
      <p:sp>
        <p:nvSpPr>
          <p:cNvPr id="45" name="TextBox 44">
            <a:extLst>
              <a:ext uri="{FF2B5EF4-FFF2-40B4-BE49-F238E27FC236}">
                <a16:creationId xmlns:a16="http://schemas.microsoft.com/office/drawing/2014/main" id="{4EF5B282-9ECA-4336-B44D-C0E96C782777}"/>
              </a:ext>
            </a:extLst>
          </p:cNvPr>
          <p:cNvSpPr txBox="1"/>
          <p:nvPr/>
        </p:nvSpPr>
        <p:spPr>
          <a:xfrm>
            <a:off x="6629400" y="3505200"/>
            <a:ext cx="4952999" cy="1569660"/>
          </a:xfrm>
          <a:prstGeom prst="rect">
            <a:avLst/>
          </a:prstGeom>
          <a:solidFill>
            <a:schemeClr val="accent2">
              <a:lumMod val="20000"/>
              <a:lumOff val="80000"/>
            </a:schemeClr>
          </a:solidFill>
          <a:ln>
            <a:noFill/>
          </a:ln>
        </p:spPr>
        <p:txBody>
          <a:bodyPr wrap="square" rtlCol="0">
            <a:noAutofit/>
          </a:bodyPr>
          <a:lstStyle/>
          <a:p>
            <a:r>
              <a:rPr lang="en-US" sz="1600" dirty="0"/>
              <a:t>Without full information by buyers, they must assume they have a 50/50 chance of a good car and a lemon.</a:t>
            </a:r>
          </a:p>
          <a:p>
            <a:r>
              <a:rPr lang="en-US" sz="1600" dirty="0"/>
              <a:t>So a used car of uncertain quality is worth: .50*$4000 + .50*$8,000 = $6,000.</a:t>
            </a:r>
          </a:p>
        </p:txBody>
      </p:sp>
      <p:cxnSp>
        <p:nvCxnSpPr>
          <p:cNvPr id="27" name="Straight Connector 26">
            <a:extLst>
              <a:ext uri="{FF2B5EF4-FFF2-40B4-BE49-F238E27FC236}">
                <a16:creationId xmlns:a16="http://schemas.microsoft.com/office/drawing/2014/main" id="{76572347-389F-4B55-9884-5212B495092E}"/>
              </a:ext>
            </a:extLst>
          </p:cNvPr>
          <p:cNvCxnSpPr>
            <a:cxnSpLocks/>
          </p:cNvCxnSpPr>
          <p:nvPr/>
        </p:nvCxnSpPr>
        <p:spPr>
          <a:xfrm>
            <a:off x="4373766" y="2023835"/>
            <a:ext cx="163538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48A27B-635C-4A41-ADAE-754C52A44889}"/>
              </a:ext>
            </a:extLst>
          </p:cNvPr>
          <p:cNvCxnSpPr>
            <a:cxnSpLocks/>
          </p:cNvCxnSpPr>
          <p:nvPr/>
        </p:nvCxnSpPr>
        <p:spPr>
          <a:xfrm>
            <a:off x="4373766" y="2188389"/>
            <a:ext cx="13083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1B55471-8FFD-4F63-88B8-7AF69C45EAC1}"/>
              </a:ext>
            </a:extLst>
          </p:cNvPr>
          <p:cNvCxnSpPr/>
          <p:nvPr/>
        </p:nvCxnSpPr>
        <p:spPr>
          <a:xfrm>
            <a:off x="1208193" y="2572735"/>
            <a:ext cx="150455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B727102-16F3-4420-9DD7-43C4D164515D}"/>
              </a:ext>
            </a:extLst>
          </p:cNvPr>
          <p:cNvCxnSpPr/>
          <p:nvPr/>
        </p:nvCxnSpPr>
        <p:spPr>
          <a:xfrm>
            <a:off x="1208193" y="2731264"/>
            <a:ext cx="117747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FB587C9-6BAE-4ECC-A24A-0AD99C68CEDC}"/>
              </a:ext>
            </a:extLst>
          </p:cNvPr>
          <p:cNvCxnSpPr/>
          <p:nvPr/>
        </p:nvCxnSpPr>
        <p:spPr>
          <a:xfrm>
            <a:off x="1208193" y="1853167"/>
            <a:ext cx="0" cy="14391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FB34DDB-69FF-4299-A814-7F4C928F33B7}"/>
              </a:ext>
            </a:extLst>
          </p:cNvPr>
          <p:cNvCxnSpPr/>
          <p:nvPr/>
        </p:nvCxnSpPr>
        <p:spPr>
          <a:xfrm>
            <a:off x="1208193" y="3292302"/>
            <a:ext cx="15045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5B295AC-77AA-4C83-B10D-0D9073673AEA}"/>
                  </a:ext>
                </a:extLst>
              </p:cNvPr>
              <p:cNvSpPr txBox="1"/>
              <p:nvPr/>
            </p:nvSpPr>
            <p:spPr>
              <a:xfrm>
                <a:off x="2838450" y="2414205"/>
                <a:ext cx="430067" cy="31705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𝐿</m:t>
                          </m:r>
                        </m:sub>
                      </m:sSub>
                    </m:oMath>
                  </m:oMathPara>
                </a14:m>
                <a:endParaRPr lang="en-US" dirty="0"/>
              </a:p>
            </p:txBody>
          </p:sp>
        </mc:Choice>
        <mc:Fallback xmlns="">
          <p:sp>
            <p:nvSpPr>
              <p:cNvPr id="10" name="TextBox 9">
                <a:extLst>
                  <a:ext uri="{FF2B5EF4-FFF2-40B4-BE49-F238E27FC236}">
                    <a16:creationId xmlns:a16="http://schemas.microsoft.com/office/drawing/2014/main" id="{C5B295AC-77AA-4C83-B10D-0D9073673AEA}"/>
                  </a:ext>
                </a:extLst>
              </p:cNvPr>
              <p:cNvSpPr txBox="1">
                <a:spLocks noRot="1" noChangeAspect="1" noMove="1" noResize="1" noEditPoints="1" noAdjustHandles="1" noChangeArrowheads="1" noChangeShapeType="1" noTextEdit="1"/>
              </p:cNvSpPr>
              <p:nvPr/>
            </p:nvSpPr>
            <p:spPr>
              <a:xfrm>
                <a:off x="2838450" y="2414205"/>
                <a:ext cx="430067" cy="317059"/>
              </a:xfrm>
              <a:prstGeom prst="rect">
                <a:avLst/>
              </a:prstGeom>
              <a:blipFill>
                <a:blip r:embed="rId2"/>
                <a:stretch>
                  <a:fillRect b="-17308"/>
                </a:stretch>
              </a:blipFill>
            </p:spPr>
            <p:txBody>
              <a:bodyPr/>
              <a:lstStyle/>
              <a:p>
                <a:r>
                  <a:rPr lang="en-IN">
                    <a:noFill/>
                  </a:rPr>
                  <a:t> </a:t>
                </a:r>
              </a:p>
            </p:txBody>
          </p:sp>
        </mc:Fallback>
      </mc:AlternateContent>
      <p:cxnSp>
        <p:nvCxnSpPr>
          <p:cNvPr id="14" name="Straight Connector 13">
            <a:extLst>
              <a:ext uri="{FF2B5EF4-FFF2-40B4-BE49-F238E27FC236}">
                <a16:creationId xmlns:a16="http://schemas.microsoft.com/office/drawing/2014/main" id="{10649157-B70E-46FB-8924-76A3884F2156}"/>
              </a:ext>
            </a:extLst>
          </p:cNvPr>
          <p:cNvCxnSpPr/>
          <p:nvPr/>
        </p:nvCxnSpPr>
        <p:spPr>
          <a:xfrm flipV="1">
            <a:off x="2385667" y="1918583"/>
            <a:ext cx="0" cy="81268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F9D888A-DF48-4990-AC7A-91FB296D9092}"/>
              </a:ext>
            </a:extLst>
          </p:cNvPr>
          <p:cNvSpPr txBox="1"/>
          <p:nvPr/>
        </p:nvSpPr>
        <p:spPr>
          <a:xfrm>
            <a:off x="2189421" y="3334404"/>
            <a:ext cx="487424" cy="237795"/>
          </a:xfrm>
          <a:prstGeom prst="rect">
            <a:avLst/>
          </a:prstGeom>
          <a:noFill/>
        </p:spPr>
        <p:txBody>
          <a:bodyPr wrap="none" rtlCol="0">
            <a:noAutofit/>
          </a:bodyPr>
          <a:lstStyle/>
          <a:p>
            <a:r>
              <a:rPr lang="en-US" sz="1200" dirty="0"/>
              <a:t>1,000</a:t>
            </a:r>
          </a:p>
        </p:txBody>
      </p:sp>
      <p:sp>
        <p:nvSpPr>
          <p:cNvPr id="16" name="TextBox 15">
            <a:extLst>
              <a:ext uri="{FF2B5EF4-FFF2-40B4-BE49-F238E27FC236}">
                <a16:creationId xmlns:a16="http://schemas.microsoft.com/office/drawing/2014/main" id="{86D01199-8F22-447D-8C4D-D9FB90CD9174}"/>
              </a:ext>
            </a:extLst>
          </p:cNvPr>
          <p:cNvSpPr txBox="1"/>
          <p:nvPr/>
        </p:nvSpPr>
        <p:spPr>
          <a:xfrm>
            <a:off x="619457" y="2645240"/>
            <a:ext cx="652743" cy="276999"/>
          </a:xfrm>
          <a:prstGeom prst="rect">
            <a:avLst/>
          </a:prstGeom>
          <a:noFill/>
        </p:spPr>
        <p:txBody>
          <a:bodyPr wrap="none" rtlCol="0">
            <a:noAutofit/>
          </a:bodyPr>
          <a:lstStyle/>
          <a:p>
            <a:r>
              <a:rPr lang="en-US" sz="1200" dirty="0"/>
              <a:t>$3,000</a:t>
            </a:r>
          </a:p>
        </p:txBody>
      </p:sp>
      <p:sp>
        <p:nvSpPr>
          <p:cNvPr id="17" name="TextBox 16">
            <a:extLst>
              <a:ext uri="{FF2B5EF4-FFF2-40B4-BE49-F238E27FC236}">
                <a16:creationId xmlns:a16="http://schemas.microsoft.com/office/drawing/2014/main" id="{6451988D-3517-4774-B803-0D3E4AE4D253}"/>
              </a:ext>
            </a:extLst>
          </p:cNvPr>
          <p:cNvSpPr txBox="1"/>
          <p:nvPr/>
        </p:nvSpPr>
        <p:spPr>
          <a:xfrm>
            <a:off x="609600" y="2454452"/>
            <a:ext cx="652743" cy="276999"/>
          </a:xfrm>
          <a:prstGeom prst="rect">
            <a:avLst/>
          </a:prstGeom>
          <a:noFill/>
        </p:spPr>
        <p:txBody>
          <a:bodyPr wrap="none" rtlCol="0">
            <a:noAutofit/>
          </a:bodyPr>
          <a:lstStyle/>
          <a:p>
            <a:r>
              <a:rPr lang="en-US" sz="1200" dirty="0"/>
              <a:t>$4,000</a:t>
            </a:r>
          </a:p>
        </p:txBody>
      </p:sp>
      <p:sp>
        <p:nvSpPr>
          <p:cNvPr id="18" name="TextBox 17">
            <a:extLst>
              <a:ext uri="{FF2B5EF4-FFF2-40B4-BE49-F238E27FC236}">
                <a16:creationId xmlns:a16="http://schemas.microsoft.com/office/drawing/2014/main" id="{EEAA269D-0F01-4441-A9DD-C2D09282AD29}"/>
              </a:ext>
            </a:extLst>
          </p:cNvPr>
          <p:cNvSpPr txBox="1"/>
          <p:nvPr/>
        </p:nvSpPr>
        <p:spPr>
          <a:xfrm>
            <a:off x="881118" y="1722338"/>
            <a:ext cx="231465" cy="237795"/>
          </a:xfrm>
          <a:prstGeom prst="rect">
            <a:avLst/>
          </a:prstGeom>
          <a:noFill/>
        </p:spPr>
        <p:txBody>
          <a:bodyPr wrap="none" rtlCol="0">
            <a:noAutofit/>
          </a:bodyPr>
          <a:lstStyle/>
          <a:p>
            <a:r>
              <a:rPr lang="en-US" sz="1200" dirty="0"/>
              <a:t>p</a:t>
            </a:r>
          </a:p>
        </p:txBody>
      </p:sp>
      <p:sp>
        <p:nvSpPr>
          <p:cNvPr id="19" name="TextBox 18">
            <a:extLst>
              <a:ext uri="{FF2B5EF4-FFF2-40B4-BE49-F238E27FC236}">
                <a16:creationId xmlns:a16="http://schemas.microsoft.com/office/drawing/2014/main" id="{75695D97-0CBD-47AD-B1DF-A759E811ED06}"/>
              </a:ext>
            </a:extLst>
          </p:cNvPr>
          <p:cNvSpPr txBox="1"/>
          <p:nvPr/>
        </p:nvSpPr>
        <p:spPr>
          <a:xfrm>
            <a:off x="2632099" y="3423132"/>
            <a:ext cx="206995" cy="237795"/>
          </a:xfrm>
          <a:prstGeom prst="rect">
            <a:avLst/>
          </a:prstGeom>
          <a:noFill/>
        </p:spPr>
        <p:txBody>
          <a:bodyPr wrap="square" rtlCol="0">
            <a:noAutofit/>
          </a:bodyPr>
          <a:lstStyle/>
          <a:p>
            <a:r>
              <a:rPr lang="en-US" sz="1200" dirty="0"/>
              <a:t>q</a:t>
            </a:r>
          </a:p>
        </p:txBody>
      </p:sp>
      <p:cxnSp>
        <p:nvCxnSpPr>
          <p:cNvPr id="21" name="Straight Connector 20">
            <a:extLst>
              <a:ext uri="{FF2B5EF4-FFF2-40B4-BE49-F238E27FC236}">
                <a16:creationId xmlns:a16="http://schemas.microsoft.com/office/drawing/2014/main" id="{1F5654D1-6C5B-4085-8EDE-130EC7A221E1}"/>
              </a:ext>
            </a:extLst>
          </p:cNvPr>
          <p:cNvCxnSpPr/>
          <p:nvPr/>
        </p:nvCxnSpPr>
        <p:spPr>
          <a:xfrm>
            <a:off x="4373766" y="1828197"/>
            <a:ext cx="0" cy="1518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280DFCF-C8C8-4668-B77E-4AB0CDED16E3}"/>
              </a:ext>
            </a:extLst>
          </p:cNvPr>
          <p:cNvCxnSpPr/>
          <p:nvPr/>
        </p:nvCxnSpPr>
        <p:spPr>
          <a:xfrm>
            <a:off x="4373766" y="3346396"/>
            <a:ext cx="16353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E3410B4-A490-447A-A1BE-3A7DF00C4B27}"/>
              </a:ext>
            </a:extLst>
          </p:cNvPr>
          <p:cNvSpPr txBox="1"/>
          <p:nvPr/>
        </p:nvSpPr>
        <p:spPr>
          <a:xfrm>
            <a:off x="4075909" y="1709300"/>
            <a:ext cx="231465" cy="237795"/>
          </a:xfrm>
          <a:prstGeom prst="rect">
            <a:avLst/>
          </a:prstGeom>
          <a:noFill/>
        </p:spPr>
        <p:txBody>
          <a:bodyPr wrap="none" rtlCol="0">
            <a:noAutofit/>
          </a:bodyPr>
          <a:lstStyle/>
          <a:p>
            <a:r>
              <a:rPr lang="en-US" sz="1200" dirty="0"/>
              <a:t>p</a:t>
            </a:r>
          </a:p>
        </p:txBody>
      </p:sp>
      <p:sp>
        <p:nvSpPr>
          <p:cNvPr id="25" name="TextBox 24">
            <a:extLst>
              <a:ext uri="{FF2B5EF4-FFF2-40B4-BE49-F238E27FC236}">
                <a16:creationId xmlns:a16="http://schemas.microsoft.com/office/drawing/2014/main" id="{0FBACBC4-0CDB-4154-A2F3-EA619A86F3C5}"/>
              </a:ext>
            </a:extLst>
          </p:cNvPr>
          <p:cNvSpPr txBox="1"/>
          <p:nvPr/>
        </p:nvSpPr>
        <p:spPr>
          <a:xfrm>
            <a:off x="5951311" y="3326729"/>
            <a:ext cx="206995" cy="237795"/>
          </a:xfrm>
          <a:prstGeom prst="rect">
            <a:avLst/>
          </a:prstGeom>
          <a:noFill/>
        </p:spPr>
        <p:txBody>
          <a:bodyPr wrap="square" rtlCol="0">
            <a:noAutofit/>
          </a:bodyPr>
          <a:lstStyle/>
          <a:p>
            <a:r>
              <a:rPr lang="en-US" sz="1200" dirty="0"/>
              <a:t>q</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A85FD5B-8552-4AD9-AD63-9F85F534DC39}"/>
                  </a:ext>
                </a:extLst>
              </p:cNvPr>
              <p:cNvSpPr txBox="1"/>
              <p:nvPr/>
            </p:nvSpPr>
            <p:spPr>
              <a:xfrm>
                <a:off x="6027943" y="1797549"/>
                <a:ext cx="449057" cy="31705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𝐺</m:t>
                          </m:r>
                        </m:sub>
                      </m:sSub>
                    </m:oMath>
                  </m:oMathPara>
                </a14:m>
                <a:endParaRPr lang="en-US" dirty="0"/>
              </a:p>
            </p:txBody>
          </p:sp>
        </mc:Choice>
        <mc:Fallback xmlns="">
          <p:sp>
            <p:nvSpPr>
              <p:cNvPr id="28" name="TextBox 27">
                <a:extLst>
                  <a:ext uri="{FF2B5EF4-FFF2-40B4-BE49-F238E27FC236}">
                    <a16:creationId xmlns:a16="http://schemas.microsoft.com/office/drawing/2014/main" id="{2A85FD5B-8552-4AD9-AD63-9F85F534DC39}"/>
                  </a:ext>
                </a:extLst>
              </p:cNvPr>
              <p:cNvSpPr txBox="1">
                <a:spLocks noRot="1" noChangeAspect="1" noMove="1" noResize="1" noEditPoints="1" noAdjustHandles="1" noChangeArrowheads="1" noChangeShapeType="1" noTextEdit="1"/>
              </p:cNvSpPr>
              <p:nvPr/>
            </p:nvSpPr>
            <p:spPr>
              <a:xfrm>
                <a:off x="6027943" y="1797549"/>
                <a:ext cx="449057" cy="317059"/>
              </a:xfrm>
              <a:prstGeom prst="rect">
                <a:avLst/>
              </a:prstGeom>
              <a:blipFill>
                <a:blip r:embed="rId3"/>
                <a:stretch>
                  <a:fillRect b="-17308"/>
                </a:stretch>
              </a:blipFill>
            </p:spPr>
            <p:txBody>
              <a:bodyPr/>
              <a:lstStyle/>
              <a:p>
                <a:r>
                  <a:rPr lang="en-IN">
                    <a:noFill/>
                  </a:rPr>
                  <a:t> </a:t>
                </a:r>
              </a:p>
            </p:txBody>
          </p:sp>
        </mc:Fallback>
      </mc:AlternateContent>
      <p:cxnSp>
        <p:nvCxnSpPr>
          <p:cNvPr id="33" name="Straight Connector 32">
            <a:extLst>
              <a:ext uri="{FF2B5EF4-FFF2-40B4-BE49-F238E27FC236}">
                <a16:creationId xmlns:a16="http://schemas.microsoft.com/office/drawing/2014/main" id="{7DC88399-D1C0-43A5-B68F-0592C26DC540}"/>
              </a:ext>
            </a:extLst>
          </p:cNvPr>
          <p:cNvCxnSpPr/>
          <p:nvPr/>
        </p:nvCxnSpPr>
        <p:spPr>
          <a:xfrm flipV="1">
            <a:off x="5682070" y="1722337"/>
            <a:ext cx="0" cy="45883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7FD3AD8-7D5B-4856-9205-695DD0F5E336}"/>
                  </a:ext>
                </a:extLst>
              </p:cNvPr>
              <p:cNvSpPr txBox="1"/>
              <p:nvPr/>
            </p:nvSpPr>
            <p:spPr>
              <a:xfrm>
                <a:off x="2167309" y="1551992"/>
                <a:ext cx="399957" cy="31705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𝐿</m:t>
                          </m:r>
                        </m:sub>
                      </m:sSub>
                    </m:oMath>
                  </m:oMathPara>
                </a14:m>
                <a:endParaRPr lang="en-US" dirty="0"/>
              </a:p>
            </p:txBody>
          </p:sp>
        </mc:Choice>
        <mc:Fallback xmlns="">
          <p:sp>
            <p:nvSpPr>
              <p:cNvPr id="34" name="TextBox 33">
                <a:extLst>
                  <a:ext uri="{FF2B5EF4-FFF2-40B4-BE49-F238E27FC236}">
                    <a16:creationId xmlns:a16="http://schemas.microsoft.com/office/drawing/2014/main" id="{27FD3AD8-7D5B-4856-9205-695DD0F5E336}"/>
                  </a:ext>
                </a:extLst>
              </p:cNvPr>
              <p:cNvSpPr txBox="1">
                <a:spLocks noRot="1" noChangeAspect="1" noMove="1" noResize="1" noEditPoints="1" noAdjustHandles="1" noChangeArrowheads="1" noChangeShapeType="1" noTextEdit="1"/>
              </p:cNvSpPr>
              <p:nvPr/>
            </p:nvSpPr>
            <p:spPr>
              <a:xfrm>
                <a:off x="2167309" y="1551992"/>
                <a:ext cx="399957" cy="317059"/>
              </a:xfrm>
              <a:prstGeom prst="rect">
                <a:avLst/>
              </a:prstGeom>
              <a:blipFill>
                <a:blip r:embed="rId4"/>
                <a:stretch>
                  <a:fillRect b="-1730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DD37164-A8E6-42A9-8BA2-9D86CAEAE9C6}"/>
                  </a:ext>
                </a:extLst>
              </p:cNvPr>
              <p:cNvSpPr txBox="1"/>
              <p:nvPr/>
            </p:nvSpPr>
            <p:spPr>
              <a:xfrm>
                <a:off x="5467308" y="1401667"/>
                <a:ext cx="418948" cy="31705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𝐺</m:t>
                          </m:r>
                        </m:sub>
                      </m:sSub>
                    </m:oMath>
                  </m:oMathPara>
                </a14:m>
                <a:endParaRPr lang="en-US" dirty="0"/>
              </a:p>
            </p:txBody>
          </p:sp>
        </mc:Choice>
        <mc:Fallback xmlns="">
          <p:sp>
            <p:nvSpPr>
              <p:cNvPr id="35" name="TextBox 34">
                <a:extLst>
                  <a:ext uri="{FF2B5EF4-FFF2-40B4-BE49-F238E27FC236}">
                    <a16:creationId xmlns:a16="http://schemas.microsoft.com/office/drawing/2014/main" id="{4DD37164-A8E6-42A9-8BA2-9D86CAEAE9C6}"/>
                  </a:ext>
                </a:extLst>
              </p:cNvPr>
              <p:cNvSpPr txBox="1">
                <a:spLocks noRot="1" noChangeAspect="1" noMove="1" noResize="1" noEditPoints="1" noAdjustHandles="1" noChangeArrowheads="1" noChangeShapeType="1" noTextEdit="1"/>
              </p:cNvSpPr>
              <p:nvPr/>
            </p:nvSpPr>
            <p:spPr>
              <a:xfrm>
                <a:off x="5467308" y="1401667"/>
                <a:ext cx="418948" cy="317059"/>
              </a:xfrm>
              <a:prstGeom prst="rect">
                <a:avLst/>
              </a:prstGeom>
              <a:blipFill>
                <a:blip r:embed="rId5"/>
                <a:stretch>
                  <a:fillRect b="-17308"/>
                </a:stretch>
              </a:blipFill>
            </p:spPr>
            <p:txBody>
              <a:bodyPr/>
              <a:lstStyle/>
              <a:p>
                <a:r>
                  <a:rPr lang="en-IN">
                    <a:noFill/>
                  </a:rPr>
                  <a:t> </a:t>
                </a:r>
              </a:p>
            </p:txBody>
          </p:sp>
        </mc:Fallback>
      </mc:AlternateContent>
      <p:sp>
        <p:nvSpPr>
          <p:cNvPr id="36" name="TextBox 35">
            <a:extLst>
              <a:ext uri="{FF2B5EF4-FFF2-40B4-BE49-F238E27FC236}">
                <a16:creationId xmlns:a16="http://schemas.microsoft.com/office/drawing/2014/main" id="{E63F1C8B-2BDD-4F87-A579-DA2C07DF7597}"/>
              </a:ext>
            </a:extLst>
          </p:cNvPr>
          <p:cNvSpPr txBox="1"/>
          <p:nvPr/>
        </p:nvSpPr>
        <p:spPr>
          <a:xfrm>
            <a:off x="3775973" y="1876280"/>
            <a:ext cx="652743" cy="276999"/>
          </a:xfrm>
          <a:prstGeom prst="rect">
            <a:avLst/>
          </a:prstGeom>
          <a:noFill/>
        </p:spPr>
        <p:txBody>
          <a:bodyPr wrap="none" rtlCol="0">
            <a:noAutofit/>
          </a:bodyPr>
          <a:lstStyle/>
          <a:p>
            <a:r>
              <a:rPr lang="en-US" sz="1200" dirty="0"/>
              <a:t>$8,000</a:t>
            </a:r>
          </a:p>
        </p:txBody>
      </p:sp>
      <p:sp>
        <p:nvSpPr>
          <p:cNvPr id="37" name="TextBox 36">
            <a:extLst>
              <a:ext uri="{FF2B5EF4-FFF2-40B4-BE49-F238E27FC236}">
                <a16:creationId xmlns:a16="http://schemas.microsoft.com/office/drawing/2014/main" id="{9363D8C3-E831-44F2-BD62-7EF402C19553}"/>
              </a:ext>
            </a:extLst>
          </p:cNvPr>
          <p:cNvSpPr txBox="1"/>
          <p:nvPr/>
        </p:nvSpPr>
        <p:spPr>
          <a:xfrm>
            <a:off x="3775973" y="2070105"/>
            <a:ext cx="652743" cy="276999"/>
          </a:xfrm>
          <a:prstGeom prst="rect">
            <a:avLst/>
          </a:prstGeom>
          <a:noFill/>
        </p:spPr>
        <p:txBody>
          <a:bodyPr wrap="none" rtlCol="0">
            <a:noAutofit/>
          </a:bodyPr>
          <a:lstStyle/>
          <a:p>
            <a:r>
              <a:rPr lang="en-US" sz="1200" dirty="0"/>
              <a:t>$7,000</a:t>
            </a:r>
          </a:p>
        </p:txBody>
      </p:sp>
      <p:sp>
        <p:nvSpPr>
          <p:cNvPr id="38" name="Oval 37">
            <a:extLst>
              <a:ext uri="{FF2B5EF4-FFF2-40B4-BE49-F238E27FC236}">
                <a16:creationId xmlns:a16="http://schemas.microsoft.com/office/drawing/2014/main" id="{013C3A7D-E876-444F-94C6-247293DAFE7E}"/>
              </a:ext>
            </a:extLst>
          </p:cNvPr>
          <p:cNvSpPr/>
          <p:nvPr/>
        </p:nvSpPr>
        <p:spPr>
          <a:xfrm>
            <a:off x="2170605" y="2432944"/>
            <a:ext cx="430067" cy="2224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t>eL</a:t>
            </a:r>
            <a:endParaRPr lang="en-US" sz="800" dirty="0"/>
          </a:p>
        </p:txBody>
      </p:sp>
      <p:sp>
        <p:nvSpPr>
          <p:cNvPr id="39" name="Oval 38">
            <a:extLst>
              <a:ext uri="{FF2B5EF4-FFF2-40B4-BE49-F238E27FC236}">
                <a16:creationId xmlns:a16="http://schemas.microsoft.com/office/drawing/2014/main" id="{AC06521F-AE93-4C99-A716-E1094F1B1367}"/>
              </a:ext>
            </a:extLst>
          </p:cNvPr>
          <p:cNvSpPr/>
          <p:nvPr/>
        </p:nvSpPr>
        <p:spPr>
          <a:xfrm>
            <a:off x="5396118" y="1899012"/>
            <a:ext cx="505998" cy="1938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t>eG</a:t>
            </a:r>
            <a:endParaRPr lang="en-US" sz="800" dirty="0"/>
          </a:p>
        </p:txBody>
      </p:sp>
      <p:sp>
        <p:nvSpPr>
          <p:cNvPr id="42" name="TextBox 41">
            <a:extLst>
              <a:ext uri="{FF2B5EF4-FFF2-40B4-BE49-F238E27FC236}">
                <a16:creationId xmlns:a16="http://schemas.microsoft.com/office/drawing/2014/main" id="{1DFA1839-6ED9-40E1-9C66-D3B98691A3E3}"/>
              </a:ext>
            </a:extLst>
          </p:cNvPr>
          <p:cNvSpPr txBox="1"/>
          <p:nvPr/>
        </p:nvSpPr>
        <p:spPr>
          <a:xfrm>
            <a:off x="5467308" y="3381247"/>
            <a:ext cx="487424" cy="237795"/>
          </a:xfrm>
          <a:prstGeom prst="rect">
            <a:avLst/>
          </a:prstGeom>
          <a:noFill/>
        </p:spPr>
        <p:txBody>
          <a:bodyPr wrap="none" rtlCol="0">
            <a:noAutofit/>
          </a:bodyPr>
          <a:lstStyle/>
          <a:p>
            <a:r>
              <a:rPr lang="en-US" sz="1200" dirty="0"/>
              <a:t>1,000</a:t>
            </a:r>
          </a:p>
        </p:txBody>
      </p:sp>
      <p:sp>
        <p:nvSpPr>
          <p:cNvPr id="43" name="TextBox 42">
            <a:extLst>
              <a:ext uri="{FF2B5EF4-FFF2-40B4-BE49-F238E27FC236}">
                <a16:creationId xmlns:a16="http://schemas.microsoft.com/office/drawing/2014/main" id="{B0C66181-D703-477D-B09C-39DE29599766}"/>
              </a:ext>
            </a:extLst>
          </p:cNvPr>
          <p:cNvSpPr txBox="1"/>
          <p:nvPr/>
        </p:nvSpPr>
        <p:spPr>
          <a:xfrm>
            <a:off x="1218026" y="1429404"/>
            <a:ext cx="1422185" cy="276999"/>
          </a:xfrm>
          <a:prstGeom prst="rect">
            <a:avLst/>
          </a:prstGeom>
          <a:noFill/>
        </p:spPr>
        <p:txBody>
          <a:bodyPr wrap="none" rtlCol="0">
            <a:noAutofit/>
          </a:bodyPr>
          <a:lstStyle/>
          <a:p>
            <a:pPr algn="ctr"/>
            <a:r>
              <a:rPr lang="en-US" sz="1200" dirty="0"/>
              <a:t>Bad cars-lemons</a:t>
            </a:r>
          </a:p>
        </p:txBody>
      </p:sp>
      <p:sp>
        <p:nvSpPr>
          <p:cNvPr id="44" name="TextBox 43">
            <a:extLst>
              <a:ext uri="{FF2B5EF4-FFF2-40B4-BE49-F238E27FC236}">
                <a16:creationId xmlns:a16="http://schemas.microsoft.com/office/drawing/2014/main" id="{661FBDA2-CFA2-458C-B260-D7B8ED40B8D2}"/>
              </a:ext>
            </a:extLst>
          </p:cNvPr>
          <p:cNvSpPr txBox="1"/>
          <p:nvPr/>
        </p:nvSpPr>
        <p:spPr>
          <a:xfrm>
            <a:off x="4315902" y="1429404"/>
            <a:ext cx="885469" cy="276999"/>
          </a:xfrm>
          <a:prstGeom prst="rect">
            <a:avLst/>
          </a:prstGeom>
          <a:noFill/>
        </p:spPr>
        <p:txBody>
          <a:bodyPr wrap="square" rtlCol="0">
            <a:noAutofit/>
          </a:bodyPr>
          <a:lstStyle/>
          <a:p>
            <a:r>
              <a:rPr lang="en-US" sz="1200" dirty="0"/>
              <a:t>Good cars</a:t>
            </a:r>
          </a:p>
        </p:txBody>
      </p:sp>
      <p:cxnSp>
        <p:nvCxnSpPr>
          <p:cNvPr id="49" name="Straight Connector 48">
            <a:extLst>
              <a:ext uri="{FF2B5EF4-FFF2-40B4-BE49-F238E27FC236}">
                <a16:creationId xmlns:a16="http://schemas.microsoft.com/office/drawing/2014/main" id="{CB7B880B-345C-48F5-B846-34E45318B8D5}"/>
              </a:ext>
            </a:extLst>
          </p:cNvPr>
          <p:cNvCxnSpPr/>
          <p:nvPr/>
        </p:nvCxnSpPr>
        <p:spPr>
          <a:xfrm>
            <a:off x="1208193" y="5489103"/>
            <a:ext cx="15045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A9C2828-1434-4A6E-88C8-4B1B966331C8}"/>
              </a:ext>
            </a:extLst>
          </p:cNvPr>
          <p:cNvCxnSpPr/>
          <p:nvPr/>
        </p:nvCxnSpPr>
        <p:spPr>
          <a:xfrm>
            <a:off x="1195582" y="5096612"/>
            <a:ext cx="127126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705B0EB-BEFD-49F4-AFC1-7D562156E695}"/>
              </a:ext>
            </a:extLst>
          </p:cNvPr>
          <p:cNvCxnSpPr/>
          <p:nvPr/>
        </p:nvCxnSpPr>
        <p:spPr>
          <a:xfrm flipV="1">
            <a:off x="2451082" y="4049969"/>
            <a:ext cx="0" cy="104664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E361496-20CD-49C9-B6B9-B91727DD9976}"/>
              </a:ext>
            </a:extLst>
          </p:cNvPr>
          <p:cNvSpPr txBox="1"/>
          <p:nvPr/>
        </p:nvSpPr>
        <p:spPr>
          <a:xfrm>
            <a:off x="600407" y="4987587"/>
            <a:ext cx="652743" cy="276999"/>
          </a:xfrm>
          <a:prstGeom prst="rect">
            <a:avLst/>
          </a:prstGeom>
          <a:noFill/>
        </p:spPr>
        <p:txBody>
          <a:bodyPr wrap="none" rtlCol="0">
            <a:noAutofit/>
          </a:bodyPr>
          <a:lstStyle/>
          <a:p>
            <a:r>
              <a:rPr lang="en-US" sz="1200" dirty="0"/>
              <a:t>$3,000</a:t>
            </a:r>
          </a:p>
        </p:txBody>
      </p:sp>
      <p:cxnSp>
        <p:nvCxnSpPr>
          <p:cNvPr id="56" name="Straight Connector 55">
            <a:extLst>
              <a:ext uri="{FF2B5EF4-FFF2-40B4-BE49-F238E27FC236}">
                <a16:creationId xmlns:a16="http://schemas.microsoft.com/office/drawing/2014/main" id="{B74D7950-170D-4D3E-846D-18020D4DAB93}"/>
              </a:ext>
            </a:extLst>
          </p:cNvPr>
          <p:cNvCxnSpPr/>
          <p:nvPr/>
        </p:nvCxnSpPr>
        <p:spPr>
          <a:xfrm>
            <a:off x="1195581" y="4900366"/>
            <a:ext cx="1659278" cy="0"/>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5F75B3C-E8C9-47C9-AC35-FF3586D5F997}"/>
                  </a:ext>
                </a:extLst>
              </p:cNvPr>
              <p:cNvSpPr txBox="1"/>
              <p:nvPr/>
            </p:nvSpPr>
            <p:spPr>
              <a:xfrm>
                <a:off x="2819401" y="4741837"/>
                <a:ext cx="430067" cy="31705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𝐿</m:t>
                          </m:r>
                        </m:sub>
                      </m:sSub>
                    </m:oMath>
                  </m:oMathPara>
                </a14:m>
                <a:endParaRPr lang="en-US" dirty="0"/>
              </a:p>
            </p:txBody>
          </p:sp>
        </mc:Choice>
        <mc:Fallback xmlns="">
          <p:sp>
            <p:nvSpPr>
              <p:cNvPr id="57" name="TextBox 56">
                <a:extLst>
                  <a:ext uri="{FF2B5EF4-FFF2-40B4-BE49-F238E27FC236}">
                    <a16:creationId xmlns:a16="http://schemas.microsoft.com/office/drawing/2014/main" id="{55F75B3C-E8C9-47C9-AC35-FF3586D5F997}"/>
                  </a:ext>
                </a:extLst>
              </p:cNvPr>
              <p:cNvSpPr txBox="1">
                <a:spLocks noRot="1" noChangeAspect="1" noMove="1" noResize="1" noEditPoints="1" noAdjustHandles="1" noChangeArrowheads="1" noChangeShapeType="1" noTextEdit="1"/>
              </p:cNvSpPr>
              <p:nvPr/>
            </p:nvSpPr>
            <p:spPr>
              <a:xfrm>
                <a:off x="2819401" y="4741837"/>
                <a:ext cx="430067" cy="317059"/>
              </a:xfrm>
              <a:prstGeom prst="rect">
                <a:avLst/>
              </a:prstGeom>
              <a:blipFill>
                <a:blip r:embed="rId6"/>
                <a:stretch>
                  <a:fillRect b="-1730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5E2DCD6B-3DF1-49E6-9A25-DBB97814E61D}"/>
                  </a:ext>
                </a:extLst>
              </p:cNvPr>
              <p:cNvSpPr txBox="1"/>
              <p:nvPr/>
            </p:nvSpPr>
            <p:spPr>
              <a:xfrm>
                <a:off x="2289145" y="3657094"/>
                <a:ext cx="399957" cy="31705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𝐿</m:t>
                          </m:r>
                        </m:sub>
                      </m:sSub>
                    </m:oMath>
                  </m:oMathPara>
                </a14:m>
                <a:endParaRPr lang="en-US" dirty="0"/>
              </a:p>
            </p:txBody>
          </p:sp>
        </mc:Choice>
        <mc:Fallback xmlns="">
          <p:sp>
            <p:nvSpPr>
              <p:cNvPr id="58" name="TextBox 57">
                <a:extLst>
                  <a:ext uri="{FF2B5EF4-FFF2-40B4-BE49-F238E27FC236}">
                    <a16:creationId xmlns:a16="http://schemas.microsoft.com/office/drawing/2014/main" id="{5E2DCD6B-3DF1-49E6-9A25-DBB97814E61D}"/>
                  </a:ext>
                </a:extLst>
              </p:cNvPr>
              <p:cNvSpPr txBox="1">
                <a:spLocks noRot="1" noChangeAspect="1" noMove="1" noResize="1" noEditPoints="1" noAdjustHandles="1" noChangeArrowheads="1" noChangeShapeType="1" noTextEdit="1"/>
              </p:cNvSpPr>
              <p:nvPr/>
            </p:nvSpPr>
            <p:spPr>
              <a:xfrm>
                <a:off x="2289145" y="3657094"/>
                <a:ext cx="399957" cy="317059"/>
              </a:xfrm>
              <a:prstGeom prst="rect">
                <a:avLst/>
              </a:prstGeom>
              <a:blipFill>
                <a:blip r:embed="rId7"/>
                <a:stretch>
                  <a:fillRect b="-17308"/>
                </a:stretch>
              </a:blipFill>
            </p:spPr>
            <p:txBody>
              <a:bodyPr/>
              <a:lstStyle/>
              <a:p>
                <a:r>
                  <a:rPr lang="en-IN">
                    <a:noFill/>
                  </a:rPr>
                  <a:t> </a:t>
                </a:r>
              </a:p>
            </p:txBody>
          </p:sp>
        </mc:Fallback>
      </mc:AlternateContent>
      <p:sp>
        <p:nvSpPr>
          <p:cNvPr id="59" name="TextBox 58">
            <a:extLst>
              <a:ext uri="{FF2B5EF4-FFF2-40B4-BE49-F238E27FC236}">
                <a16:creationId xmlns:a16="http://schemas.microsoft.com/office/drawing/2014/main" id="{6AF8F235-C1E5-4170-A8C5-458F7F9B27B9}"/>
              </a:ext>
            </a:extLst>
          </p:cNvPr>
          <p:cNvSpPr txBox="1"/>
          <p:nvPr/>
        </p:nvSpPr>
        <p:spPr>
          <a:xfrm>
            <a:off x="2212827" y="5544533"/>
            <a:ext cx="487424" cy="237795"/>
          </a:xfrm>
          <a:prstGeom prst="rect">
            <a:avLst/>
          </a:prstGeom>
          <a:noFill/>
        </p:spPr>
        <p:txBody>
          <a:bodyPr wrap="none" rtlCol="0">
            <a:noAutofit/>
          </a:bodyPr>
          <a:lstStyle/>
          <a:p>
            <a:r>
              <a:rPr lang="en-US" sz="1200" dirty="0"/>
              <a:t>1,000</a:t>
            </a:r>
          </a:p>
        </p:txBody>
      </p:sp>
      <p:sp>
        <p:nvSpPr>
          <p:cNvPr id="61" name="TextBox 60">
            <a:extLst>
              <a:ext uri="{FF2B5EF4-FFF2-40B4-BE49-F238E27FC236}">
                <a16:creationId xmlns:a16="http://schemas.microsoft.com/office/drawing/2014/main" id="{96BE25B4-97FA-47E0-84F3-69860331B8B2}"/>
              </a:ext>
            </a:extLst>
          </p:cNvPr>
          <p:cNvSpPr txBox="1"/>
          <p:nvPr/>
        </p:nvSpPr>
        <p:spPr>
          <a:xfrm>
            <a:off x="2740970" y="5411755"/>
            <a:ext cx="231465" cy="237795"/>
          </a:xfrm>
          <a:prstGeom prst="rect">
            <a:avLst/>
          </a:prstGeom>
          <a:noFill/>
        </p:spPr>
        <p:txBody>
          <a:bodyPr wrap="none" rtlCol="0">
            <a:noAutofit/>
          </a:bodyPr>
          <a:lstStyle/>
          <a:p>
            <a:r>
              <a:rPr lang="en-US" sz="1200" dirty="0"/>
              <a:t>q</a:t>
            </a:r>
          </a:p>
        </p:txBody>
      </p:sp>
      <p:sp>
        <p:nvSpPr>
          <p:cNvPr id="62" name="TextBox 61">
            <a:extLst>
              <a:ext uri="{FF2B5EF4-FFF2-40B4-BE49-F238E27FC236}">
                <a16:creationId xmlns:a16="http://schemas.microsoft.com/office/drawing/2014/main" id="{C8AE9535-83FF-4417-8B6A-17034527D8FB}"/>
              </a:ext>
            </a:extLst>
          </p:cNvPr>
          <p:cNvSpPr txBox="1"/>
          <p:nvPr/>
        </p:nvSpPr>
        <p:spPr>
          <a:xfrm>
            <a:off x="611309" y="4769537"/>
            <a:ext cx="652743" cy="276999"/>
          </a:xfrm>
          <a:prstGeom prst="rect">
            <a:avLst/>
          </a:prstGeom>
          <a:noFill/>
        </p:spPr>
        <p:txBody>
          <a:bodyPr wrap="none" rtlCol="0">
            <a:noAutofit/>
          </a:bodyPr>
          <a:lstStyle/>
          <a:p>
            <a:r>
              <a:rPr lang="en-US" sz="1200" dirty="0"/>
              <a:t>$4,000</a:t>
            </a:r>
          </a:p>
        </p:txBody>
      </p:sp>
      <p:cxnSp>
        <p:nvCxnSpPr>
          <p:cNvPr id="64" name="Straight Connector 63">
            <a:extLst>
              <a:ext uri="{FF2B5EF4-FFF2-40B4-BE49-F238E27FC236}">
                <a16:creationId xmlns:a16="http://schemas.microsoft.com/office/drawing/2014/main" id="{3ED8C647-F078-4DEB-BDC4-7CEA7430EDC6}"/>
              </a:ext>
            </a:extLst>
          </p:cNvPr>
          <p:cNvCxnSpPr/>
          <p:nvPr/>
        </p:nvCxnSpPr>
        <p:spPr>
          <a:xfrm>
            <a:off x="1208194" y="4575352"/>
            <a:ext cx="1630900" cy="0"/>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49651240-D990-42AA-8F86-B19659BFAF28}"/>
                  </a:ext>
                </a:extLst>
              </p:cNvPr>
              <p:cNvSpPr txBox="1"/>
              <p:nvPr/>
            </p:nvSpPr>
            <p:spPr>
              <a:xfrm>
                <a:off x="2819400" y="4400913"/>
                <a:ext cx="834813" cy="26641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𝐷</m:t>
                          </m:r>
                        </m:e>
                        <m:sub>
                          <m:r>
                            <a:rPr lang="en-US" sz="1400" i="1">
                              <a:latin typeface="Cambria Math" panose="02040503050406030204" pitchFamily="18" charset="0"/>
                            </a:rPr>
                            <m:t>𝑐𝑎</m:t>
                          </m:r>
                          <m:sSup>
                            <m:sSupPr>
                              <m:ctrlPr>
                                <a:rPr lang="en-US" sz="1400" i="1">
                                  <a:latin typeface="Cambria Math" panose="02040503050406030204" pitchFamily="18" charset="0"/>
                                </a:rPr>
                              </m:ctrlPr>
                            </m:sSupPr>
                            <m:e>
                              <m:r>
                                <a:rPr lang="en-US" sz="1400" i="1">
                                  <a:latin typeface="Cambria Math" panose="02040503050406030204" pitchFamily="18" charset="0"/>
                                </a:rPr>
                                <m:t>𝑛</m:t>
                              </m:r>
                            </m:e>
                            <m:sup>
                              <m:r>
                                <a:rPr lang="en-US" sz="1400" i="1">
                                  <a:latin typeface="Cambria Math" panose="02040503050406030204" pitchFamily="18" charset="0"/>
                                </a:rPr>
                                <m:t>′</m:t>
                              </m:r>
                            </m:sup>
                          </m:sSup>
                          <m:r>
                            <a:rPr lang="en-US" sz="1400" i="1">
                              <a:latin typeface="Cambria Math" panose="02040503050406030204" pitchFamily="18" charset="0"/>
                            </a:rPr>
                            <m:t>𝑡</m:t>
                          </m:r>
                          <m:r>
                            <a:rPr lang="en-US" sz="1400" i="1">
                              <a:latin typeface="Cambria Math" panose="02040503050406030204" pitchFamily="18" charset="0"/>
                            </a:rPr>
                            <m:t> </m:t>
                          </m:r>
                          <m:r>
                            <a:rPr lang="en-US" sz="1400" i="1">
                              <a:latin typeface="Cambria Math" panose="02040503050406030204" pitchFamily="18" charset="0"/>
                            </a:rPr>
                            <m:t>𝑡𝑒𝑙𝑙</m:t>
                          </m:r>
                        </m:sub>
                      </m:sSub>
                    </m:oMath>
                  </m:oMathPara>
                </a14:m>
                <a:endParaRPr lang="en-US" sz="1400" dirty="0"/>
              </a:p>
            </p:txBody>
          </p:sp>
        </mc:Choice>
        <mc:Fallback xmlns="">
          <p:sp>
            <p:nvSpPr>
              <p:cNvPr id="65" name="TextBox 64">
                <a:extLst>
                  <a:ext uri="{FF2B5EF4-FFF2-40B4-BE49-F238E27FC236}">
                    <a16:creationId xmlns:a16="http://schemas.microsoft.com/office/drawing/2014/main" id="{49651240-D990-42AA-8F86-B19659BFAF28}"/>
                  </a:ext>
                </a:extLst>
              </p:cNvPr>
              <p:cNvSpPr txBox="1">
                <a:spLocks noRot="1" noChangeAspect="1" noMove="1" noResize="1" noEditPoints="1" noAdjustHandles="1" noChangeArrowheads="1" noChangeShapeType="1" noTextEdit="1"/>
              </p:cNvSpPr>
              <p:nvPr/>
            </p:nvSpPr>
            <p:spPr>
              <a:xfrm>
                <a:off x="2819400" y="4400913"/>
                <a:ext cx="834813" cy="266418"/>
              </a:xfrm>
              <a:prstGeom prst="rect">
                <a:avLst/>
              </a:prstGeom>
              <a:blipFill>
                <a:blip r:embed="rId8"/>
                <a:stretch>
                  <a:fillRect r="-2206" b="-13636"/>
                </a:stretch>
              </a:blipFill>
            </p:spPr>
            <p:txBody>
              <a:bodyPr/>
              <a:lstStyle/>
              <a:p>
                <a:r>
                  <a:rPr lang="en-IN">
                    <a:noFill/>
                  </a:rPr>
                  <a:t> </a:t>
                </a:r>
              </a:p>
            </p:txBody>
          </p:sp>
        </mc:Fallback>
      </mc:AlternateContent>
      <p:sp>
        <p:nvSpPr>
          <p:cNvPr id="66" name="TextBox 65">
            <a:extLst>
              <a:ext uri="{FF2B5EF4-FFF2-40B4-BE49-F238E27FC236}">
                <a16:creationId xmlns:a16="http://schemas.microsoft.com/office/drawing/2014/main" id="{308C7461-2208-43E0-8D56-3AB5F09E2E9A}"/>
              </a:ext>
            </a:extLst>
          </p:cNvPr>
          <p:cNvSpPr txBox="1"/>
          <p:nvPr/>
        </p:nvSpPr>
        <p:spPr>
          <a:xfrm>
            <a:off x="611310" y="4433620"/>
            <a:ext cx="652743" cy="276999"/>
          </a:xfrm>
          <a:prstGeom prst="rect">
            <a:avLst/>
          </a:prstGeom>
          <a:noFill/>
        </p:spPr>
        <p:txBody>
          <a:bodyPr wrap="none" rtlCol="0">
            <a:noAutofit/>
          </a:bodyPr>
          <a:lstStyle/>
          <a:p>
            <a:r>
              <a:rPr lang="en-US" sz="1200" dirty="0"/>
              <a:t>$6,000</a:t>
            </a:r>
          </a:p>
        </p:txBody>
      </p:sp>
      <p:cxnSp>
        <p:nvCxnSpPr>
          <p:cNvPr id="68" name="Straight Connector 67">
            <a:extLst>
              <a:ext uri="{FF2B5EF4-FFF2-40B4-BE49-F238E27FC236}">
                <a16:creationId xmlns:a16="http://schemas.microsoft.com/office/drawing/2014/main" id="{2B0ED600-18CD-4CA5-A8B6-032B7C43E12D}"/>
              </a:ext>
            </a:extLst>
          </p:cNvPr>
          <p:cNvCxnSpPr/>
          <p:nvPr/>
        </p:nvCxnSpPr>
        <p:spPr>
          <a:xfrm>
            <a:off x="4351959" y="3930460"/>
            <a:ext cx="0" cy="15586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B7F991E-E151-411B-B0DE-E6B01FE1DE3C}"/>
              </a:ext>
            </a:extLst>
          </p:cNvPr>
          <p:cNvCxnSpPr/>
          <p:nvPr/>
        </p:nvCxnSpPr>
        <p:spPr>
          <a:xfrm>
            <a:off x="4354716" y="5489102"/>
            <a:ext cx="16596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FA346B2-155C-427B-B16F-45DC306BB0AD}"/>
              </a:ext>
            </a:extLst>
          </p:cNvPr>
          <p:cNvCxnSpPr/>
          <p:nvPr/>
        </p:nvCxnSpPr>
        <p:spPr>
          <a:xfrm>
            <a:off x="4358000" y="4575352"/>
            <a:ext cx="1528350" cy="0"/>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D86E7116-D09C-4D5F-A2ED-66DB6574DB25}"/>
                  </a:ext>
                </a:extLst>
              </p:cNvPr>
              <p:cNvSpPr txBox="1"/>
              <p:nvPr/>
            </p:nvSpPr>
            <p:spPr>
              <a:xfrm>
                <a:off x="5568637" y="4531743"/>
                <a:ext cx="834813" cy="26641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𝐷</m:t>
                          </m:r>
                        </m:e>
                        <m:sub>
                          <m:r>
                            <a:rPr lang="en-US" sz="1400" i="1">
                              <a:latin typeface="Cambria Math" panose="02040503050406030204" pitchFamily="18" charset="0"/>
                            </a:rPr>
                            <m:t>𝑐𝑎</m:t>
                          </m:r>
                          <m:sSup>
                            <m:sSupPr>
                              <m:ctrlPr>
                                <a:rPr lang="en-US" sz="1400" i="1">
                                  <a:latin typeface="Cambria Math" panose="02040503050406030204" pitchFamily="18" charset="0"/>
                                </a:rPr>
                              </m:ctrlPr>
                            </m:sSupPr>
                            <m:e>
                              <m:r>
                                <a:rPr lang="en-US" sz="1400" i="1">
                                  <a:latin typeface="Cambria Math" panose="02040503050406030204" pitchFamily="18" charset="0"/>
                                </a:rPr>
                                <m:t>𝑛</m:t>
                              </m:r>
                            </m:e>
                            <m:sup>
                              <m:r>
                                <a:rPr lang="en-US" sz="1400" i="1">
                                  <a:latin typeface="Cambria Math" panose="02040503050406030204" pitchFamily="18" charset="0"/>
                                </a:rPr>
                                <m:t>′</m:t>
                              </m:r>
                            </m:sup>
                          </m:sSup>
                          <m:r>
                            <a:rPr lang="en-US" sz="1400" i="1">
                              <a:latin typeface="Cambria Math" panose="02040503050406030204" pitchFamily="18" charset="0"/>
                            </a:rPr>
                            <m:t>𝑡</m:t>
                          </m:r>
                          <m:r>
                            <a:rPr lang="en-US" sz="1400" i="1">
                              <a:latin typeface="Cambria Math" panose="02040503050406030204" pitchFamily="18" charset="0"/>
                            </a:rPr>
                            <m:t> </m:t>
                          </m:r>
                          <m:r>
                            <a:rPr lang="en-US" sz="1400" i="1">
                              <a:latin typeface="Cambria Math" panose="02040503050406030204" pitchFamily="18" charset="0"/>
                            </a:rPr>
                            <m:t>𝑡𝑒𝑙𝑙</m:t>
                          </m:r>
                        </m:sub>
                      </m:sSub>
                    </m:oMath>
                  </m:oMathPara>
                </a14:m>
                <a:endParaRPr lang="en-US" sz="1400" dirty="0"/>
              </a:p>
            </p:txBody>
          </p:sp>
        </mc:Choice>
        <mc:Fallback xmlns="">
          <p:sp>
            <p:nvSpPr>
              <p:cNvPr id="73" name="TextBox 72">
                <a:extLst>
                  <a:ext uri="{FF2B5EF4-FFF2-40B4-BE49-F238E27FC236}">
                    <a16:creationId xmlns:a16="http://schemas.microsoft.com/office/drawing/2014/main" id="{D86E7116-D09C-4D5F-A2ED-66DB6574DB25}"/>
                  </a:ext>
                </a:extLst>
              </p:cNvPr>
              <p:cNvSpPr txBox="1">
                <a:spLocks noRot="1" noChangeAspect="1" noMove="1" noResize="1" noEditPoints="1" noAdjustHandles="1" noChangeArrowheads="1" noChangeShapeType="1" noTextEdit="1"/>
              </p:cNvSpPr>
              <p:nvPr/>
            </p:nvSpPr>
            <p:spPr>
              <a:xfrm>
                <a:off x="5568637" y="4531743"/>
                <a:ext cx="834813" cy="266418"/>
              </a:xfrm>
              <a:prstGeom prst="rect">
                <a:avLst/>
              </a:prstGeom>
              <a:blipFill>
                <a:blip r:embed="rId9"/>
                <a:stretch>
                  <a:fillRect r="-2190" b="-13636"/>
                </a:stretch>
              </a:blipFill>
            </p:spPr>
            <p:txBody>
              <a:bodyPr/>
              <a:lstStyle/>
              <a:p>
                <a:r>
                  <a:rPr lang="en-IN">
                    <a:noFill/>
                  </a:rPr>
                  <a:t> </a:t>
                </a:r>
              </a:p>
            </p:txBody>
          </p:sp>
        </mc:Fallback>
      </mc:AlternateContent>
      <p:cxnSp>
        <p:nvCxnSpPr>
          <p:cNvPr id="75" name="Straight Connector 74">
            <a:extLst>
              <a:ext uri="{FF2B5EF4-FFF2-40B4-BE49-F238E27FC236}">
                <a16:creationId xmlns:a16="http://schemas.microsoft.com/office/drawing/2014/main" id="{4B18223D-2C5F-4013-BF7F-DE5966D691C9}"/>
              </a:ext>
            </a:extLst>
          </p:cNvPr>
          <p:cNvCxnSpPr/>
          <p:nvPr/>
        </p:nvCxnSpPr>
        <p:spPr>
          <a:xfrm>
            <a:off x="4358000" y="4294853"/>
            <a:ext cx="130830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23E338D-8A43-496C-973D-DAFCDD26EA16}"/>
              </a:ext>
            </a:extLst>
          </p:cNvPr>
          <p:cNvCxnSpPr/>
          <p:nvPr/>
        </p:nvCxnSpPr>
        <p:spPr>
          <a:xfrm flipV="1">
            <a:off x="5682070" y="3930460"/>
            <a:ext cx="0" cy="3643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995F95F1-FED4-41C7-83F1-EFBE4C8ACC1E}"/>
                  </a:ext>
                </a:extLst>
              </p:cNvPr>
              <p:cNvSpPr txBox="1"/>
              <p:nvPr/>
            </p:nvSpPr>
            <p:spPr>
              <a:xfrm>
                <a:off x="5322287" y="3588845"/>
                <a:ext cx="784983" cy="317059"/>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𝐺</m:t>
                          </m:r>
                        </m:sub>
                      </m:sSub>
                    </m:oMath>
                  </m:oMathPara>
                </a14:m>
                <a:endParaRPr lang="en-US" dirty="0"/>
              </a:p>
            </p:txBody>
          </p:sp>
        </mc:Choice>
        <mc:Fallback xmlns="">
          <p:sp>
            <p:nvSpPr>
              <p:cNvPr id="79" name="TextBox 78">
                <a:extLst>
                  <a:ext uri="{FF2B5EF4-FFF2-40B4-BE49-F238E27FC236}">
                    <a16:creationId xmlns:a16="http://schemas.microsoft.com/office/drawing/2014/main" id="{995F95F1-FED4-41C7-83F1-EFBE4C8ACC1E}"/>
                  </a:ext>
                </a:extLst>
              </p:cNvPr>
              <p:cNvSpPr txBox="1">
                <a:spLocks noRot="1" noChangeAspect="1" noMove="1" noResize="1" noEditPoints="1" noAdjustHandles="1" noChangeArrowheads="1" noChangeShapeType="1" noTextEdit="1"/>
              </p:cNvSpPr>
              <p:nvPr/>
            </p:nvSpPr>
            <p:spPr>
              <a:xfrm>
                <a:off x="5322287" y="3588845"/>
                <a:ext cx="784983" cy="317059"/>
              </a:xfrm>
              <a:prstGeom prst="rect">
                <a:avLst/>
              </a:prstGeom>
              <a:blipFill>
                <a:blip r:embed="rId10"/>
                <a:stretch>
                  <a:fillRect b="-17308"/>
                </a:stretch>
              </a:blipFill>
            </p:spPr>
            <p:txBody>
              <a:bodyPr/>
              <a:lstStyle/>
              <a:p>
                <a:r>
                  <a:rPr lang="en-IN">
                    <a:noFill/>
                  </a:rPr>
                  <a:t> </a:t>
                </a:r>
              </a:p>
            </p:txBody>
          </p:sp>
        </mc:Fallback>
      </mc:AlternateContent>
      <p:sp>
        <p:nvSpPr>
          <p:cNvPr id="80" name="TextBox 79">
            <a:extLst>
              <a:ext uri="{FF2B5EF4-FFF2-40B4-BE49-F238E27FC236}">
                <a16:creationId xmlns:a16="http://schemas.microsoft.com/office/drawing/2014/main" id="{D49D1D9B-371D-4FA0-9401-F250914A5FB3}"/>
              </a:ext>
            </a:extLst>
          </p:cNvPr>
          <p:cNvSpPr txBox="1"/>
          <p:nvPr/>
        </p:nvSpPr>
        <p:spPr>
          <a:xfrm>
            <a:off x="3737873" y="4171059"/>
            <a:ext cx="652743" cy="276999"/>
          </a:xfrm>
          <a:prstGeom prst="rect">
            <a:avLst/>
          </a:prstGeom>
          <a:noFill/>
        </p:spPr>
        <p:txBody>
          <a:bodyPr wrap="none" rtlCol="0">
            <a:noAutofit/>
          </a:bodyPr>
          <a:lstStyle/>
          <a:p>
            <a:r>
              <a:rPr lang="en-US" sz="1200" dirty="0"/>
              <a:t>$7,000</a:t>
            </a:r>
          </a:p>
        </p:txBody>
      </p:sp>
      <p:sp>
        <p:nvSpPr>
          <p:cNvPr id="81" name="TextBox 80">
            <a:extLst>
              <a:ext uri="{FF2B5EF4-FFF2-40B4-BE49-F238E27FC236}">
                <a16:creationId xmlns:a16="http://schemas.microsoft.com/office/drawing/2014/main" id="{D7983000-6A25-4930-A452-E70EB213E7D3}"/>
              </a:ext>
            </a:extLst>
          </p:cNvPr>
          <p:cNvSpPr txBox="1"/>
          <p:nvPr/>
        </p:nvSpPr>
        <p:spPr>
          <a:xfrm>
            <a:off x="3759678" y="4443622"/>
            <a:ext cx="652743" cy="276999"/>
          </a:xfrm>
          <a:prstGeom prst="rect">
            <a:avLst/>
          </a:prstGeom>
          <a:noFill/>
        </p:spPr>
        <p:txBody>
          <a:bodyPr wrap="none" rtlCol="0">
            <a:noAutofit/>
          </a:bodyPr>
          <a:lstStyle/>
          <a:p>
            <a:r>
              <a:rPr lang="en-US" sz="1200" dirty="0"/>
              <a:t>$6,000</a:t>
            </a:r>
          </a:p>
        </p:txBody>
      </p:sp>
      <p:sp>
        <p:nvSpPr>
          <p:cNvPr id="82" name="TextBox 81">
            <a:extLst>
              <a:ext uri="{FF2B5EF4-FFF2-40B4-BE49-F238E27FC236}">
                <a16:creationId xmlns:a16="http://schemas.microsoft.com/office/drawing/2014/main" id="{406976F1-29D2-425F-85ED-F20EB469F549}"/>
              </a:ext>
            </a:extLst>
          </p:cNvPr>
          <p:cNvSpPr txBox="1"/>
          <p:nvPr/>
        </p:nvSpPr>
        <p:spPr>
          <a:xfrm>
            <a:off x="5481416" y="5544532"/>
            <a:ext cx="487424" cy="237795"/>
          </a:xfrm>
          <a:prstGeom prst="rect">
            <a:avLst/>
          </a:prstGeom>
          <a:noFill/>
        </p:spPr>
        <p:txBody>
          <a:bodyPr wrap="none" rtlCol="0">
            <a:noAutofit/>
          </a:bodyPr>
          <a:lstStyle/>
          <a:p>
            <a:r>
              <a:rPr lang="en-US" sz="1200" dirty="0"/>
              <a:t>1,000</a:t>
            </a:r>
          </a:p>
        </p:txBody>
      </p:sp>
      <p:sp>
        <p:nvSpPr>
          <p:cNvPr id="83" name="TextBox 82">
            <a:extLst>
              <a:ext uri="{FF2B5EF4-FFF2-40B4-BE49-F238E27FC236}">
                <a16:creationId xmlns:a16="http://schemas.microsoft.com/office/drawing/2014/main" id="{6B2086AD-AE9E-4C18-8C2F-AF6864DA346C}"/>
              </a:ext>
            </a:extLst>
          </p:cNvPr>
          <p:cNvSpPr txBox="1"/>
          <p:nvPr/>
        </p:nvSpPr>
        <p:spPr>
          <a:xfrm>
            <a:off x="6009146" y="5419185"/>
            <a:ext cx="231465" cy="237795"/>
          </a:xfrm>
          <a:prstGeom prst="rect">
            <a:avLst/>
          </a:prstGeom>
          <a:noFill/>
        </p:spPr>
        <p:txBody>
          <a:bodyPr wrap="none" rtlCol="0">
            <a:noAutofit/>
          </a:bodyPr>
          <a:lstStyle/>
          <a:p>
            <a:r>
              <a:rPr lang="en-US" sz="1200" dirty="0"/>
              <a:t>q</a:t>
            </a:r>
          </a:p>
        </p:txBody>
      </p:sp>
      <p:sp>
        <p:nvSpPr>
          <p:cNvPr id="84" name="TextBox 83">
            <a:extLst>
              <a:ext uri="{FF2B5EF4-FFF2-40B4-BE49-F238E27FC236}">
                <a16:creationId xmlns:a16="http://schemas.microsoft.com/office/drawing/2014/main" id="{E6611039-AE3D-4305-8D27-FE7883ABB66F}"/>
              </a:ext>
            </a:extLst>
          </p:cNvPr>
          <p:cNvSpPr txBox="1"/>
          <p:nvPr/>
        </p:nvSpPr>
        <p:spPr>
          <a:xfrm>
            <a:off x="3981275" y="3815624"/>
            <a:ext cx="231465" cy="237795"/>
          </a:xfrm>
          <a:prstGeom prst="rect">
            <a:avLst/>
          </a:prstGeom>
          <a:noFill/>
        </p:spPr>
        <p:txBody>
          <a:bodyPr wrap="none" rtlCol="0">
            <a:noAutofit/>
          </a:bodyPr>
          <a:lstStyle/>
          <a:p>
            <a:r>
              <a:rPr lang="en-US" sz="1200" dirty="0"/>
              <a:t>p</a:t>
            </a:r>
          </a:p>
        </p:txBody>
      </p:sp>
      <p:sp>
        <p:nvSpPr>
          <p:cNvPr id="85" name="TextBox 84">
            <a:extLst>
              <a:ext uri="{FF2B5EF4-FFF2-40B4-BE49-F238E27FC236}">
                <a16:creationId xmlns:a16="http://schemas.microsoft.com/office/drawing/2014/main" id="{FE11A9B2-F8E3-4374-9CF9-90C270B869E1}"/>
              </a:ext>
            </a:extLst>
          </p:cNvPr>
          <p:cNvSpPr txBox="1"/>
          <p:nvPr/>
        </p:nvSpPr>
        <p:spPr>
          <a:xfrm>
            <a:off x="881118" y="3810360"/>
            <a:ext cx="231465" cy="237795"/>
          </a:xfrm>
          <a:prstGeom prst="rect">
            <a:avLst/>
          </a:prstGeom>
          <a:noFill/>
        </p:spPr>
        <p:txBody>
          <a:bodyPr wrap="none" rtlCol="0">
            <a:noAutofit/>
          </a:bodyPr>
          <a:lstStyle/>
          <a:p>
            <a:r>
              <a:rPr lang="en-US" sz="1200" dirty="0"/>
              <a:t>p</a:t>
            </a:r>
          </a:p>
        </p:txBody>
      </p:sp>
      <p:sp>
        <p:nvSpPr>
          <p:cNvPr id="86" name="Oval 85">
            <a:extLst>
              <a:ext uri="{FF2B5EF4-FFF2-40B4-BE49-F238E27FC236}">
                <a16:creationId xmlns:a16="http://schemas.microsoft.com/office/drawing/2014/main" id="{83F41279-6D89-46B4-AF37-C9C73DEC8203}"/>
              </a:ext>
            </a:extLst>
          </p:cNvPr>
          <p:cNvSpPr/>
          <p:nvPr/>
        </p:nvSpPr>
        <p:spPr>
          <a:xfrm>
            <a:off x="2410278" y="4507875"/>
            <a:ext cx="100761" cy="1148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F1F92E92-A35F-44A0-9491-EC82E2C33C60}"/>
              </a:ext>
            </a:extLst>
          </p:cNvPr>
          <p:cNvSpPr txBox="1"/>
          <p:nvPr/>
        </p:nvSpPr>
        <p:spPr>
          <a:xfrm>
            <a:off x="629814" y="5833764"/>
            <a:ext cx="6259718" cy="830997"/>
          </a:xfrm>
          <a:prstGeom prst="rect">
            <a:avLst/>
          </a:prstGeom>
          <a:solidFill>
            <a:schemeClr val="accent2">
              <a:lumMod val="20000"/>
              <a:lumOff val="80000"/>
            </a:schemeClr>
          </a:solidFill>
          <a:ln>
            <a:noFill/>
          </a:ln>
        </p:spPr>
        <p:txBody>
          <a:bodyPr wrap="square" rtlCol="0">
            <a:noAutofit/>
          </a:bodyPr>
          <a:lstStyle/>
          <a:p>
            <a:r>
              <a:rPr lang="en-US" sz="1600" dirty="0"/>
              <a:t>Only lemons are sold, no good cars are sold.</a:t>
            </a:r>
          </a:p>
          <a:p>
            <a:r>
              <a:rPr lang="en-US" sz="1600" dirty="0"/>
              <a:t>The expectation becomes that if a used car is for sale it is a lemon.</a:t>
            </a:r>
          </a:p>
          <a:p>
            <a:r>
              <a:rPr lang="en-US" sz="1600" dirty="0"/>
              <a:t>There is no good used car market and we move to </a:t>
            </a:r>
            <a:r>
              <a:rPr lang="en-US" sz="1600" dirty="0" err="1"/>
              <a:t>eL.</a:t>
            </a:r>
            <a:endParaRPr lang="en-US" sz="1600" dirty="0"/>
          </a:p>
        </p:txBody>
      </p:sp>
      <p:cxnSp>
        <p:nvCxnSpPr>
          <p:cNvPr id="47" name="Straight Connector 46">
            <a:extLst>
              <a:ext uri="{FF2B5EF4-FFF2-40B4-BE49-F238E27FC236}">
                <a16:creationId xmlns:a16="http://schemas.microsoft.com/office/drawing/2014/main" id="{1212C3F8-56FA-45B2-B930-F5A6857E996C}"/>
              </a:ext>
            </a:extLst>
          </p:cNvPr>
          <p:cNvCxnSpPr/>
          <p:nvPr/>
        </p:nvCxnSpPr>
        <p:spPr>
          <a:xfrm>
            <a:off x="1208193" y="3930460"/>
            <a:ext cx="0" cy="15586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549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B9D03D-23AE-488F-BCB5-D24B0F227DBE}"/>
              </a:ext>
            </a:extLst>
          </p:cNvPr>
          <p:cNvSpPr>
            <a:spLocks noGrp="1"/>
          </p:cNvSpPr>
          <p:nvPr>
            <p:ph idx="1"/>
          </p:nvPr>
        </p:nvSpPr>
        <p:spPr/>
        <p:txBody>
          <a:bodyPr/>
          <a:lstStyle/>
          <a:p>
            <a:pPr marL="0" indent="0">
              <a:buNone/>
            </a:pPr>
            <a:r>
              <a:rPr lang="en-US" dirty="0"/>
              <a:t>If we add in that trying to resolve the information asymmetry requires costs of research, we can add in a violation of assumption 4 (no transaction costs)</a:t>
            </a:r>
          </a:p>
          <a:p>
            <a:r>
              <a:rPr lang="en-US" dirty="0"/>
              <a:t>Pay mechanic to inspect</a:t>
            </a:r>
          </a:p>
          <a:p>
            <a:r>
              <a:rPr lang="en-US" dirty="0"/>
              <a:t>Pay for a Carfax report</a:t>
            </a:r>
          </a:p>
          <a:p>
            <a:r>
              <a:rPr lang="en-US" dirty="0"/>
              <a:t>In real estate, paying for a house inspection</a:t>
            </a:r>
          </a:p>
        </p:txBody>
      </p:sp>
      <p:sp>
        <p:nvSpPr>
          <p:cNvPr id="2" name="Title 1">
            <a:extLst>
              <a:ext uri="{FF2B5EF4-FFF2-40B4-BE49-F238E27FC236}">
                <a16:creationId xmlns:a16="http://schemas.microsoft.com/office/drawing/2014/main" id="{D34AE8DA-76D2-424B-99DA-28063A3F92BA}"/>
              </a:ext>
            </a:extLst>
          </p:cNvPr>
          <p:cNvSpPr>
            <a:spLocks noGrp="1"/>
          </p:cNvSpPr>
          <p:nvPr>
            <p:ph type="title"/>
          </p:nvPr>
        </p:nvSpPr>
        <p:spPr/>
        <p:txBody>
          <a:bodyPr/>
          <a:lstStyle/>
          <a:p>
            <a:r>
              <a:rPr lang="en-US" sz="3200" dirty="0"/>
              <a:t>This Example Violates</a:t>
            </a:r>
            <a:br>
              <a:rPr lang="en-US" sz="3200" dirty="0"/>
            </a:br>
            <a:r>
              <a:rPr lang="en-US" sz="3200" dirty="0"/>
              <a:t>Assumptions 2 (Information) and 3 (Homogeneity)</a:t>
            </a:r>
          </a:p>
        </p:txBody>
      </p:sp>
    </p:spTree>
    <p:extLst>
      <p:ext uri="{BB962C8B-B14F-4D97-AF65-F5344CB8AC3E}">
        <p14:creationId xmlns:p14="http://schemas.microsoft.com/office/powerpoint/2010/main" val="3634247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B26D5A-CD08-4548-957B-465C7E0FDB68}"/>
              </a:ext>
            </a:extLst>
          </p:cNvPr>
          <p:cNvSpPr>
            <a:spLocks noGrp="1"/>
          </p:cNvSpPr>
          <p:nvPr>
            <p:ph idx="1"/>
          </p:nvPr>
        </p:nvSpPr>
        <p:spPr/>
        <p:txBody>
          <a:bodyPr/>
          <a:lstStyle/>
          <a:p>
            <a:r>
              <a:rPr lang="en-US" dirty="0"/>
              <a:t>The principal commissions the agent to act.</a:t>
            </a:r>
          </a:p>
          <a:p>
            <a:r>
              <a:rPr lang="en-US" dirty="0"/>
              <a:t>There is information known by the agent that the principal can’t observe.</a:t>
            </a:r>
          </a:p>
          <a:p>
            <a:r>
              <a:rPr lang="en-US" dirty="0"/>
              <a:t>Example: I am a teacher (the principal) trying to interpret outcomes on a quiz by students (the agents).</a:t>
            </a:r>
          </a:p>
          <a:p>
            <a:pPr lvl="1"/>
            <a:r>
              <a:rPr lang="en-US" dirty="0"/>
              <a:t>Outcomes could be influenced by student study effort level.</a:t>
            </a:r>
          </a:p>
          <a:p>
            <a:pPr lvl="1"/>
            <a:r>
              <a:rPr lang="en-US" dirty="0"/>
              <a:t>Outcomes could be influenced by whether the student had a good exam day or a bad exam day.</a:t>
            </a:r>
          </a:p>
        </p:txBody>
      </p:sp>
      <p:sp>
        <p:nvSpPr>
          <p:cNvPr id="2" name="Title 1">
            <a:extLst>
              <a:ext uri="{FF2B5EF4-FFF2-40B4-BE49-F238E27FC236}">
                <a16:creationId xmlns:a16="http://schemas.microsoft.com/office/drawing/2014/main" id="{6CFD76D6-048B-4598-B186-862BC48B11DF}"/>
              </a:ext>
            </a:extLst>
          </p:cNvPr>
          <p:cNvSpPr>
            <a:spLocks noGrp="1"/>
          </p:cNvSpPr>
          <p:nvPr>
            <p:ph type="title"/>
          </p:nvPr>
        </p:nvSpPr>
        <p:spPr/>
        <p:txBody>
          <a:bodyPr/>
          <a:lstStyle/>
          <a:p>
            <a:r>
              <a:rPr lang="en-US" dirty="0"/>
              <a:t>Principal: Agent Problems</a:t>
            </a:r>
          </a:p>
        </p:txBody>
      </p:sp>
    </p:spTree>
    <p:extLst>
      <p:ext uri="{BB962C8B-B14F-4D97-AF65-F5344CB8AC3E}">
        <p14:creationId xmlns:p14="http://schemas.microsoft.com/office/powerpoint/2010/main" val="3830168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736E9-B615-40D1-AE05-8BD70B80DF51}"/>
              </a:ext>
            </a:extLst>
          </p:cNvPr>
          <p:cNvSpPr>
            <a:spLocks noGrp="1"/>
          </p:cNvSpPr>
          <p:nvPr>
            <p:ph type="title"/>
          </p:nvPr>
        </p:nvSpPr>
        <p:spPr/>
        <p:txBody>
          <a:bodyPr/>
          <a:lstStyle/>
          <a:p>
            <a:r>
              <a:rPr lang="en-US" dirty="0"/>
              <a:t>Numerical Example</a:t>
            </a:r>
          </a:p>
        </p:txBody>
      </p:sp>
      <p:sp>
        <p:nvSpPr>
          <p:cNvPr id="6" name="TextBox 5">
            <a:extLst>
              <a:ext uri="{FF2B5EF4-FFF2-40B4-BE49-F238E27FC236}">
                <a16:creationId xmlns:a16="http://schemas.microsoft.com/office/drawing/2014/main" id="{33929E11-DEB5-4459-B1AE-3717FEA9C5B0}"/>
              </a:ext>
            </a:extLst>
          </p:cNvPr>
          <p:cNvSpPr txBox="1"/>
          <p:nvPr/>
        </p:nvSpPr>
        <p:spPr>
          <a:xfrm>
            <a:off x="2457450" y="4495800"/>
            <a:ext cx="7277100" cy="830997"/>
          </a:xfrm>
          <a:prstGeom prst="rect">
            <a:avLst/>
          </a:prstGeom>
          <a:solidFill>
            <a:schemeClr val="accent2">
              <a:lumMod val="20000"/>
              <a:lumOff val="80000"/>
            </a:schemeClr>
          </a:solidFill>
          <a:ln>
            <a:noFill/>
          </a:ln>
        </p:spPr>
        <p:txBody>
          <a:bodyPr wrap="square" rtlCol="0">
            <a:noAutofit/>
          </a:bodyPr>
          <a:lstStyle/>
          <a:p>
            <a:r>
              <a:rPr lang="en-US" sz="2400" dirty="0"/>
              <a:t>Optimal design of contracts to try to make incentives of agents compatible with objectives of principals</a:t>
            </a:r>
          </a:p>
        </p:txBody>
      </p:sp>
      <p:graphicFrame>
        <p:nvGraphicFramePr>
          <p:cNvPr id="7" name="Table 4">
            <a:extLst>
              <a:ext uri="{FF2B5EF4-FFF2-40B4-BE49-F238E27FC236}">
                <a16:creationId xmlns:a16="http://schemas.microsoft.com/office/drawing/2014/main" id="{3821E639-18BD-45CE-B42F-20152B6880EA}"/>
              </a:ext>
            </a:extLst>
          </p:cNvPr>
          <p:cNvGraphicFramePr>
            <a:graphicFrameLocks/>
          </p:cNvGraphicFramePr>
          <p:nvPr/>
        </p:nvGraphicFramePr>
        <p:xfrm>
          <a:off x="1409700" y="2049362"/>
          <a:ext cx="9372600" cy="1828800"/>
        </p:xfrm>
        <a:graphic>
          <a:graphicData uri="http://schemas.openxmlformats.org/drawingml/2006/table">
            <a:tbl>
              <a:tblPr firstRow="1" bandRow="1">
                <a:tableStyleId>{5C22544A-7EE6-4342-B048-85BDC9FD1C3A}</a:tableStyleId>
              </a:tblPr>
              <a:tblGrid>
                <a:gridCol w="2343150">
                  <a:extLst>
                    <a:ext uri="{9D8B030D-6E8A-4147-A177-3AD203B41FA5}">
                      <a16:colId xmlns:a16="http://schemas.microsoft.com/office/drawing/2014/main" val="3423155853"/>
                    </a:ext>
                  </a:extLst>
                </a:gridCol>
                <a:gridCol w="2343150">
                  <a:extLst>
                    <a:ext uri="{9D8B030D-6E8A-4147-A177-3AD203B41FA5}">
                      <a16:colId xmlns:a16="http://schemas.microsoft.com/office/drawing/2014/main" val="1893814449"/>
                    </a:ext>
                  </a:extLst>
                </a:gridCol>
                <a:gridCol w="2343150">
                  <a:extLst>
                    <a:ext uri="{9D8B030D-6E8A-4147-A177-3AD203B41FA5}">
                      <a16:colId xmlns:a16="http://schemas.microsoft.com/office/drawing/2014/main" val="2129917195"/>
                    </a:ext>
                  </a:extLst>
                </a:gridCol>
                <a:gridCol w="2343150">
                  <a:extLst>
                    <a:ext uri="{9D8B030D-6E8A-4147-A177-3AD203B41FA5}">
                      <a16:colId xmlns:a16="http://schemas.microsoft.com/office/drawing/2014/main" val="2125558758"/>
                    </a:ext>
                  </a:extLst>
                </a:gridCol>
              </a:tblGrid>
              <a:tr h="370840">
                <a:tc rowSpan="2" gridSpan="2">
                  <a:txBody>
                    <a:bodyPr/>
                    <a:lstStyle/>
                    <a:p>
                      <a:r>
                        <a:rPr lang="en-US" sz="2400" dirty="0">
                          <a:solidFill>
                            <a:schemeClr val="tx1"/>
                          </a:solidFill>
                        </a:rPr>
                        <a:t>Principal-agent problem</a:t>
                      </a:r>
                    </a:p>
                  </a:txBody>
                  <a:tcPr>
                    <a:noFill/>
                  </a:tcPr>
                </a:tc>
                <a:tc rowSpan="2" hMerge="1">
                  <a:txBody>
                    <a:bodyPr/>
                    <a:lstStyle/>
                    <a:p>
                      <a:endParaRPr lang="en-US" dirty="0"/>
                    </a:p>
                  </a:txBody>
                  <a:tcPr/>
                </a:tc>
                <a:tc gridSpan="2">
                  <a:txBody>
                    <a:bodyPr/>
                    <a:lstStyle/>
                    <a:p>
                      <a:pPr algn="ctr"/>
                      <a:r>
                        <a:rPr lang="en-US" sz="2400" dirty="0">
                          <a:solidFill>
                            <a:schemeClr val="tx1"/>
                          </a:solidFill>
                        </a:rPr>
                        <a:t>Study effort</a:t>
                      </a:r>
                    </a:p>
                  </a:txBody>
                  <a:tcPr>
                    <a:solidFill>
                      <a:schemeClr val="accent1">
                        <a:lumMod val="20000"/>
                        <a:lumOff val="80000"/>
                      </a:schemeClr>
                    </a:solidFill>
                  </a:tcPr>
                </a:tc>
                <a:tc hMerge="1">
                  <a:txBody>
                    <a:bodyPr/>
                    <a:lstStyle/>
                    <a:p>
                      <a:endParaRPr lang="en-US" dirty="0"/>
                    </a:p>
                  </a:txBody>
                  <a:tcPr/>
                </a:tc>
                <a:extLst>
                  <a:ext uri="{0D108BD9-81ED-4DB2-BD59-A6C34878D82A}">
                    <a16:rowId xmlns:a16="http://schemas.microsoft.com/office/drawing/2014/main" val="2005663890"/>
                  </a:ext>
                </a:extLst>
              </a:tr>
              <a:tr h="370840">
                <a:tc gridSpan="2" vMerge="1">
                  <a:txBody>
                    <a:bodyPr/>
                    <a:lstStyle/>
                    <a:p>
                      <a:endParaRPr lang="en-US" dirty="0"/>
                    </a:p>
                  </a:txBody>
                  <a:tcPr/>
                </a:tc>
                <a:tc hMerge="1" vMerge="1">
                  <a:txBody>
                    <a:bodyPr/>
                    <a:lstStyle/>
                    <a:p>
                      <a:endParaRPr lang="en-US" dirty="0"/>
                    </a:p>
                  </a:txBody>
                  <a:tcPr/>
                </a:tc>
                <a:tc>
                  <a:txBody>
                    <a:bodyPr/>
                    <a:lstStyle/>
                    <a:p>
                      <a:pPr algn="ctr"/>
                      <a:r>
                        <a:rPr lang="en-US" sz="2400" dirty="0"/>
                        <a:t>High effort</a:t>
                      </a:r>
                    </a:p>
                  </a:txBody>
                  <a:tcPr/>
                </a:tc>
                <a:tc>
                  <a:txBody>
                    <a:bodyPr/>
                    <a:lstStyle/>
                    <a:p>
                      <a:pPr algn="ctr"/>
                      <a:r>
                        <a:rPr lang="en-US" sz="2400" dirty="0"/>
                        <a:t>Low effort</a:t>
                      </a:r>
                    </a:p>
                  </a:txBody>
                  <a:tcPr/>
                </a:tc>
                <a:extLst>
                  <a:ext uri="{0D108BD9-81ED-4DB2-BD59-A6C34878D82A}">
                    <a16:rowId xmlns:a16="http://schemas.microsoft.com/office/drawing/2014/main" val="2593015445"/>
                  </a:ext>
                </a:extLst>
              </a:tr>
              <a:tr h="370840">
                <a:tc rowSpan="2">
                  <a:txBody>
                    <a:bodyPr/>
                    <a:lstStyle/>
                    <a:p>
                      <a:r>
                        <a:rPr lang="en-US" sz="2400" b="1" dirty="0"/>
                        <a:t>Luck</a:t>
                      </a:r>
                    </a:p>
                  </a:txBody>
                  <a:tcPr anchor="ctr"/>
                </a:tc>
                <a:tc>
                  <a:txBody>
                    <a:bodyPr/>
                    <a:lstStyle/>
                    <a:p>
                      <a:r>
                        <a:rPr lang="en-US" sz="2400" dirty="0"/>
                        <a:t>Good exam day</a:t>
                      </a:r>
                    </a:p>
                  </a:txBody>
                  <a:tcPr/>
                </a:tc>
                <a:tc>
                  <a:txBody>
                    <a:bodyPr/>
                    <a:lstStyle/>
                    <a:p>
                      <a:pPr algn="ctr"/>
                      <a:r>
                        <a:rPr lang="en-US" sz="2400" dirty="0"/>
                        <a:t>99</a:t>
                      </a:r>
                    </a:p>
                  </a:txBody>
                  <a:tcPr/>
                </a:tc>
                <a:tc>
                  <a:txBody>
                    <a:bodyPr/>
                    <a:lstStyle/>
                    <a:p>
                      <a:pPr algn="ctr"/>
                      <a:r>
                        <a:rPr lang="en-US" sz="2400" dirty="0"/>
                        <a:t>75</a:t>
                      </a:r>
                    </a:p>
                  </a:txBody>
                  <a:tcPr/>
                </a:tc>
                <a:extLst>
                  <a:ext uri="{0D108BD9-81ED-4DB2-BD59-A6C34878D82A}">
                    <a16:rowId xmlns:a16="http://schemas.microsoft.com/office/drawing/2014/main" val="1689770952"/>
                  </a:ext>
                </a:extLst>
              </a:tr>
              <a:tr h="370840">
                <a:tc vMerge="1">
                  <a:txBody>
                    <a:bodyPr/>
                    <a:lstStyle/>
                    <a:p>
                      <a:endParaRPr lang="en-US" dirty="0"/>
                    </a:p>
                  </a:txBody>
                  <a:tcPr/>
                </a:tc>
                <a:tc>
                  <a:txBody>
                    <a:bodyPr/>
                    <a:lstStyle/>
                    <a:p>
                      <a:r>
                        <a:rPr lang="en-US" sz="2400" dirty="0"/>
                        <a:t>Bad exam day</a:t>
                      </a:r>
                    </a:p>
                  </a:txBody>
                  <a:tcPr/>
                </a:tc>
                <a:tc>
                  <a:txBody>
                    <a:bodyPr/>
                    <a:lstStyle/>
                    <a:p>
                      <a:pPr algn="ctr"/>
                      <a:r>
                        <a:rPr lang="en-US" sz="2400" dirty="0"/>
                        <a:t>75</a:t>
                      </a:r>
                    </a:p>
                  </a:txBody>
                  <a:tcPr/>
                </a:tc>
                <a:tc>
                  <a:txBody>
                    <a:bodyPr/>
                    <a:lstStyle/>
                    <a:p>
                      <a:pPr algn="ctr"/>
                      <a:r>
                        <a:rPr lang="en-US" sz="2400" dirty="0"/>
                        <a:t>60</a:t>
                      </a:r>
                    </a:p>
                  </a:txBody>
                  <a:tcPr/>
                </a:tc>
                <a:extLst>
                  <a:ext uri="{0D108BD9-81ED-4DB2-BD59-A6C34878D82A}">
                    <a16:rowId xmlns:a16="http://schemas.microsoft.com/office/drawing/2014/main" val="3580999129"/>
                  </a:ext>
                </a:extLst>
              </a:tr>
            </a:tbl>
          </a:graphicData>
        </a:graphic>
      </p:graphicFrame>
    </p:spTree>
    <p:extLst>
      <p:ext uri="{BB962C8B-B14F-4D97-AF65-F5344CB8AC3E}">
        <p14:creationId xmlns:p14="http://schemas.microsoft.com/office/powerpoint/2010/main" val="4009900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Externalities</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19024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2B8154-0421-4BF4-93CD-4B5ED2C0AB75}"/>
                  </a:ext>
                </a:extLst>
              </p:cNvPr>
              <p:cNvSpPr>
                <a:spLocks noGrp="1"/>
              </p:cNvSpPr>
              <p:nvPr>
                <p:ph idx="1"/>
              </p:nvPr>
            </p:nvSpPr>
            <p:spPr>
              <a:xfrm>
                <a:off x="609600" y="1524000"/>
                <a:ext cx="10972800" cy="4525963"/>
              </a:xfrm>
            </p:spPr>
            <p:txBody>
              <a:bodyPr/>
              <a:lstStyle/>
              <a:p>
                <a:r>
                  <a:rPr lang="en-US" sz="2800" dirty="0"/>
                  <a:t>A harm that is imposed that is not reflected in the market is a negative externality.</a:t>
                </a:r>
              </a:p>
              <a:p>
                <a:pPr lvl="1"/>
                <a:r>
                  <a:rPr lang="en-US" sz="2400" dirty="0"/>
                  <a:t> 	</a:t>
                </a:r>
                <a14:m>
                  <m:oMath xmlns:m="http://schemas.openxmlformats.org/officeDocument/2006/math">
                    <m:sSub>
                      <m:sSubPr>
                        <m:ctrlPr>
                          <a:rPr lang="en-US" sz="2400" i="1" smtClean="0">
                            <a:latin typeface="Cambria Math" panose="02040503050406030204" pitchFamily="18" charset="0"/>
                          </a:rPr>
                        </m:ctrlPr>
                      </m:sSubPr>
                      <m:e>
                        <m:r>
                          <m:rPr>
                            <m:sty m:val="p"/>
                          </m:rPr>
                          <a:rPr lang="en-US" sz="2400" smtClean="0">
                            <a:latin typeface="Cambria Math" panose="02040503050406030204" pitchFamily="18" charset="0"/>
                          </a:rPr>
                          <m:t>MC</m:t>
                        </m:r>
                      </m:e>
                      <m:sub>
                        <m:r>
                          <m:rPr>
                            <m:sty m:val="p"/>
                          </m:rPr>
                          <a:rPr lang="en-US" sz="2400" smtClean="0">
                            <a:latin typeface="Cambria Math" panose="02040503050406030204" pitchFamily="18" charset="0"/>
                          </a:rPr>
                          <m:t>E</m:t>
                        </m:r>
                      </m:sub>
                    </m:sSub>
                    <m:r>
                      <a:rPr lang="en-US" sz="2400" smtClean="0">
                        <a:latin typeface="Cambria Math" panose="02040503050406030204" pitchFamily="18" charset="0"/>
                      </a:rPr>
                      <m:t> </m:t>
                    </m:r>
                    <m:r>
                      <m:rPr>
                        <m:sty m:val="p"/>
                      </m:rPr>
                      <a:rPr lang="en-US" sz="2400" smtClean="0">
                        <a:latin typeface="Cambria Math" panose="02040503050406030204" pitchFamily="18" charset="0"/>
                      </a:rPr>
                      <m:t>marginal</m:t>
                    </m:r>
                    <m:r>
                      <a:rPr lang="en-US" sz="2400" smtClean="0">
                        <a:latin typeface="Cambria Math" panose="02040503050406030204" pitchFamily="18" charset="0"/>
                      </a:rPr>
                      <m:t> </m:t>
                    </m:r>
                    <m:r>
                      <m:rPr>
                        <m:sty m:val="p"/>
                      </m:rPr>
                      <a:rPr lang="en-US" sz="2400" smtClean="0">
                        <a:latin typeface="Cambria Math" panose="02040503050406030204" pitchFamily="18" charset="0"/>
                      </a:rPr>
                      <m:t>cost</m:t>
                    </m:r>
                    <m:r>
                      <a:rPr lang="en-US" sz="2400" smtClean="0">
                        <a:latin typeface="Cambria Math" panose="02040503050406030204" pitchFamily="18" charset="0"/>
                      </a:rPr>
                      <m:t> </m:t>
                    </m:r>
                    <m:r>
                      <m:rPr>
                        <m:sty m:val="p"/>
                      </m:rPr>
                      <a:rPr lang="en-US" sz="2400" smtClean="0">
                        <a:latin typeface="Cambria Math" panose="02040503050406030204" pitchFamily="18" charset="0"/>
                      </a:rPr>
                      <m:t>of</m:t>
                    </m:r>
                    <m:r>
                      <a:rPr lang="en-US" sz="2400" smtClean="0">
                        <a:latin typeface="Cambria Math" panose="02040503050406030204" pitchFamily="18" charset="0"/>
                      </a:rPr>
                      <m:t> </m:t>
                    </m:r>
                    <m:r>
                      <m:rPr>
                        <m:sty m:val="p"/>
                      </m:rPr>
                      <a:rPr lang="en-US" sz="2400" smtClean="0">
                        <a:latin typeface="Cambria Math" panose="02040503050406030204" pitchFamily="18" charset="0"/>
                      </a:rPr>
                      <m:t>the</m:t>
                    </m:r>
                    <m:r>
                      <a:rPr lang="en-US" sz="2400" smtClean="0">
                        <a:latin typeface="Cambria Math" panose="02040503050406030204" pitchFamily="18" charset="0"/>
                      </a:rPr>
                      <m:t> </m:t>
                    </m:r>
                    <m:r>
                      <m:rPr>
                        <m:sty m:val="p"/>
                      </m:rPr>
                      <a:rPr lang="en-US" sz="2400" smtClean="0">
                        <a:latin typeface="Cambria Math" panose="02040503050406030204" pitchFamily="18" charset="0"/>
                      </a:rPr>
                      <m:t>negative</m:t>
                    </m:r>
                    <m:r>
                      <a:rPr lang="en-US" sz="2400" smtClean="0">
                        <a:latin typeface="Cambria Math" panose="02040503050406030204" pitchFamily="18" charset="0"/>
                      </a:rPr>
                      <m:t> </m:t>
                    </m:r>
                    <m:r>
                      <m:rPr>
                        <m:sty m:val="p"/>
                      </m:rPr>
                      <a:rPr lang="en-US" sz="2400" smtClean="0">
                        <a:latin typeface="Cambria Math" panose="02040503050406030204" pitchFamily="18" charset="0"/>
                      </a:rPr>
                      <m:t>externality</m:t>
                    </m:r>
                    <m:r>
                      <a:rPr lang="en-US" sz="2400" smtClean="0">
                        <a:latin typeface="Cambria Math" panose="02040503050406030204" pitchFamily="18" charset="0"/>
                      </a:rPr>
                      <m:t>.</m:t>
                    </m:r>
                  </m:oMath>
                </a14:m>
                <a:endParaRPr lang="en-US" sz="2400" dirty="0"/>
              </a:p>
              <a:p>
                <a:r>
                  <a:rPr lang="en-US" sz="2800" dirty="0"/>
                  <a:t>A benefit conferred that is not reflected in the market is a positive externality.</a:t>
                </a:r>
              </a:p>
              <a:p>
                <a:pPr lvl="1"/>
                <a:r>
                  <a:rPr lang="en-US" sz="2400" dirty="0"/>
                  <a:t> </a:t>
                </a:r>
                <a14:m>
                  <m:oMath xmlns:m="http://schemas.openxmlformats.org/officeDocument/2006/math">
                    <m:sSub>
                      <m:sSubPr>
                        <m:ctrlPr>
                          <a:rPr lang="en-US" sz="2400" i="1" smtClean="0">
                            <a:latin typeface="Cambria Math" panose="02040503050406030204" pitchFamily="18" charset="0"/>
                          </a:rPr>
                        </m:ctrlPr>
                      </m:sSubPr>
                      <m:e>
                        <m:r>
                          <m:rPr>
                            <m:sty m:val="p"/>
                          </m:rPr>
                          <a:rPr lang="en-US" sz="2400" smtClean="0">
                            <a:latin typeface="Cambria Math" panose="02040503050406030204" pitchFamily="18" charset="0"/>
                          </a:rPr>
                          <m:t>MB</m:t>
                        </m:r>
                      </m:e>
                      <m:sub>
                        <m:r>
                          <m:rPr>
                            <m:sty m:val="p"/>
                          </m:rPr>
                          <a:rPr lang="en-US" sz="2400" smtClean="0">
                            <a:latin typeface="Cambria Math" panose="02040503050406030204" pitchFamily="18" charset="0"/>
                          </a:rPr>
                          <m:t>E</m:t>
                        </m:r>
                      </m:sub>
                    </m:sSub>
                    <m:r>
                      <a:rPr lang="en-US" sz="2400" smtClean="0">
                        <a:latin typeface="Cambria Math" panose="02040503050406030204" pitchFamily="18" charset="0"/>
                      </a:rPr>
                      <m:t> </m:t>
                    </m:r>
                  </m:oMath>
                </a14:m>
                <a:r>
                  <a:rPr lang="en-US" sz="2400" dirty="0"/>
                  <a:t>marginal benefit of the positive externality.</a:t>
                </a:r>
              </a:p>
              <a:p>
                <a:r>
                  <a:rPr lang="en-US" sz="2800" dirty="0"/>
                  <a:t>Externalities can be present in consumption.</a:t>
                </a:r>
              </a:p>
              <a:p>
                <a:r>
                  <a:rPr lang="en-US" sz="2800" dirty="0"/>
                  <a:t>Externalities can be present in production.</a:t>
                </a:r>
              </a:p>
              <a:p>
                <a:r>
                  <a:rPr lang="en-US" sz="2800" dirty="0"/>
                  <a:t>Negative externality for one person might be positive for another: Wind chimes! Frog ponds!</a:t>
                </a:r>
              </a:p>
            </p:txBody>
          </p:sp>
        </mc:Choice>
        <mc:Fallback xmlns="">
          <p:sp>
            <p:nvSpPr>
              <p:cNvPr id="3" name="Content Placeholder 2">
                <a:extLst>
                  <a:ext uri="{FF2B5EF4-FFF2-40B4-BE49-F238E27FC236}">
                    <a16:creationId xmlns:a16="http://schemas.microsoft.com/office/drawing/2014/main" id="{2E2B8154-0421-4BF4-93CD-4B5ED2C0AB75}"/>
                  </a:ext>
                </a:extLst>
              </p:cNvPr>
              <p:cNvSpPr>
                <a:spLocks noGrp="1" noRot="1" noChangeAspect="1" noMove="1" noResize="1" noEditPoints="1" noAdjustHandles="1" noChangeArrowheads="1" noChangeShapeType="1" noTextEdit="1"/>
              </p:cNvSpPr>
              <p:nvPr>
                <p:ph idx="1"/>
              </p:nvPr>
            </p:nvSpPr>
            <p:spPr>
              <a:xfrm>
                <a:off x="609600" y="1524000"/>
                <a:ext cx="10972800" cy="4525963"/>
              </a:xfrm>
              <a:blipFill>
                <a:blip r:embed="rId2"/>
                <a:stretch>
                  <a:fillRect l="-1000" t="-1348" b="-7547"/>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1E88AD35-6503-4FF8-B642-42C9B9742031}"/>
              </a:ext>
            </a:extLst>
          </p:cNvPr>
          <p:cNvSpPr>
            <a:spLocks noGrp="1"/>
          </p:cNvSpPr>
          <p:nvPr>
            <p:ph type="title"/>
          </p:nvPr>
        </p:nvSpPr>
        <p:spPr/>
        <p:txBody>
          <a:bodyPr/>
          <a:lstStyle/>
          <a:p>
            <a:r>
              <a:rPr lang="en-US" dirty="0"/>
              <a:t>An Externality Can Be Positive or Negative</a:t>
            </a:r>
          </a:p>
        </p:txBody>
      </p:sp>
    </p:spTree>
    <p:extLst>
      <p:ext uri="{BB962C8B-B14F-4D97-AF65-F5344CB8AC3E}">
        <p14:creationId xmlns:p14="http://schemas.microsoft.com/office/powerpoint/2010/main" val="3677577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700B-9B46-4772-BB4E-DD1D564C9D31}"/>
              </a:ext>
            </a:extLst>
          </p:cNvPr>
          <p:cNvSpPr>
            <a:spLocks noGrp="1"/>
          </p:cNvSpPr>
          <p:nvPr>
            <p:ph type="title"/>
          </p:nvPr>
        </p:nvSpPr>
        <p:spPr/>
        <p:txBody>
          <a:bodyPr/>
          <a:lstStyle/>
          <a:p>
            <a:r>
              <a:rPr lang="en-US" dirty="0"/>
              <a:t>Negative Externality</a:t>
            </a:r>
          </a:p>
        </p:txBody>
      </p:sp>
      <p:grpSp>
        <p:nvGrpSpPr>
          <p:cNvPr id="14" name="Group 13"/>
          <p:cNvGrpSpPr/>
          <p:nvPr/>
        </p:nvGrpSpPr>
        <p:grpSpPr>
          <a:xfrm>
            <a:off x="1752600" y="1659059"/>
            <a:ext cx="8664700" cy="4600319"/>
            <a:chOff x="1715260" y="1494991"/>
            <a:chExt cx="8664700" cy="4600319"/>
          </a:xfrm>
        </p:grpSpPr>
        <p:cxnSp>
          <p:nvCxnSpPr>
            <p:cNvPr id="5" name="Straight Connector 4">
              <a:extLst>
                <a:ext uri="{FF2B5EF4-FFF2-40B4-BE49-F238E27FC236}">
                  <a16:creationId xmlns:a16="http://schemas.microsoft.com/office/drawing/2014/main" id="{A6B00F98-354F-49A5-9A78-416BA24F38AD}"/>
                </a:ext>
              </a:extLst>
            </p:cNvPr>
            <p:cNvCxnSpPr/>
            <p:nvPr/>
          </p:nvCxnSpPr>
          <p:spPr>
            <a:xfrm>
              <a:off x="2514600" y="1905000"/>
              <a:ext cx="0" cy="3733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1FB9DB-A831-4C67-B9B0-1C7C9A01E273}"/>
                </a:ext>
              </a:extLst>
            </p:cNvPr>
            <p:cNvCxnSpPr/>
            <p:nvPr/>
          </p:nvCxnSpPr>
          <p:spPr>
            <a:xfrm>
              <a:off x="2514600" y="5628362"/>
              <a:ext cx="464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22FA6F-8207-4F0D-9E6F-275F43F89F52}"/>
                </a:ext>
              </a:extLst>
            </p:cNvPr>
            <p:cNvCxnSpPr/>
            <p:nvPr/>
          </p:nvCxnSpPr>
          <p:spPr>
            <a:xfrm>
              <a:off x="2514600" y="2286000"/>
              <a:ext cx="4419600" cy="3200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29A165-AD51-4F31-A98C-52318E1CB22C}"/>
                </a:ext>
              </a:extLst>
            </p:cNvPr>
            <p:cNvCxnSpPr/>
            <p:nvPr/>
          </p:nvCxnSpPr>
          <p:spPr>
            <a:xfrm flipV="1">
              <a:off x="2514600" y="2286000"/>
              <a:ext cx="4267200" cy="3342362"/>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5C610BD-523E-4795-A009-90F1F3EDEA98}"/>
                    </a:ext>
                  </a:extLst>
                </p:cNvPr>
                <p:cNvSpPr txBox="1"/>
                <p:nvPr/>
              </p:nvSpPr>
              <p:spPr>
                <a:xfrm>
                  <a:off x="6909149" y="2029217"/>
                  <a:ext cx="1664111" cy="423338"/>
                </a:xfrm>
                <a:prstGeom prst="rect">
                  <a:avLst/>
                </a:prstGeom>
                <a:noFill/>
              </p:spPr>
              <p:txBody>
                <a:bodyPr wrap="square" rtlCol="0">
                  <a:noAutofit/>
                </a:bodyPr>
                <a:lstStyle/>
                <a:p>
                  <a:r>
                    <a:rPr lang="en-US" dirty="0"/>
                    <a:t>S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𝑝𝑟𝑖𝑣𝑎𝑡𝑒</m:t>
                          </m:r>
                        </m:sub>
                      </m:sSub>
                    </m:oMath>
                  </a14:m>
                  <a:endParaRPr lang="en-US" dirty="0"/>
                </a:p>
              </p:txBody>
            </p:sp>
          </mc:Choice>
          <mc:Fallback xmlns="">
            <p:sp>
              <p:nvSpPr>
                <p:cNvPr id="12" name="TextBox 11">
                  <a:extLst>
                    <a:ext uri="{FF2B5EF4-FFF2-40B4-BE49-F238E27FC236}">
                      <a16:creationId xmlns:a16="http://schemas.microsoft.com/office/drawing/2014/main" id="{25C610BD-523E-4795-A009-90F1F3EDEA98}"/>
                    </a:ext>
                  </a:extLst>
                </p:cNvPr>
                <p:cNvSpPr txBox="1">
                  <a:spLocks noRot="1" noChangeAspect="1" noMove="1" noResize="1" noEditPoints="1" noAdjustHandles="1" noChangeArrowheads="1" noChangeShapeType="1" noTextEdit="1"/>
                </p:cNvSpPr>
                <p:nvPr/>
              </p:nvSpPr>
              <p:spPr>
                <a:xfrm>
                  <a:off x="6909149" y="2029217"/>
                  <a:ext cx="1664111" cy="423338"/>
                </a:xfrm>
                <a:prstGeom prst="rect">
                  <a:avLst/>
                </a:prstGeom>
                <a:blipFill>
                  <a:blip r:embed="rId2"/>
                  <a:stretch>
                    <a:fillRect l="-3297" t="-8696" b="-10145"/>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B8C9E1AB-B040-41BE-985A-AE60C996AED1}"/>
                </a:ext>
              </a:extLst>
            </p:cNvPr>
            <p:cNvSpPr txBox="1"/>
            <p:nvPr/>
          </p:nvSpPr>
          <p:spPr>
            <a:xfrm>
              <a:off x="5844436" y="4435253"/>
              <a:ext cx="400830" cy="369332"/>
            </a:xfrm>
            <a:prstGeom prst="rect">
              <a:avLst/>
            </a:prstGeom>
            <a:noFill/>
          </p:spPr>
          <p:txBody>
            <a:bodyPr wrap="square" rtlCol="0">
              <a:noAutofit/>
            </a:bodyPr>
            <a:lstStyle/>
            <a:p>
              <a:r>
                <a:rPr lang="en-US" dirty="0">
                  <a:solidFill>
                    <a:srgbClr val="00B0F0"/>
                  </a:solidFill>
                </a:rPr>
                <a:t>D</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416124C-9FF3-4AEA-BB3C-E1803239CF7A}"/>
                    </a:ext>
                  </a:extLst>
                </p:cNvPr>
                <p:cNvSpPr txBox="1"/>
                <p:nvPr/>
              </p:nvSpPr>
              <p:spPr>
                <a:xfrm>
                  <a:off x="7401953" y="4498380"/>
                  <a:ext cx="1544141" cy="391261"/>
                </a:xfrm>
                <a:prstGeom prst="rect">
                  <a:avLst/>
                </a:prstGeom>
                <a:noFill/>
              </p:spPr>
              <p:txBody>
                <a:bodyPr wrap="none" rtlCol="0">
                  <a:noAutofit/>
                </a:bodyPr>
                <a:lstStyle/>
                <a:p>
                  <a:pPr/>
                  <a14:m>
                    <m:oMathPara xmlns:m="http://schemas.openxmlformats.org/officeDocument/2006/math">
                      <m:oMathParaPr>
                        <m:jc m:val="left"/>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𝑀𝐶</m:t>
                            </m:r>
                          </m:e>
                          <m:sub>
                            <m:r>
                              <a:rPr lang="en-US" i="1">
                                <a:solidFill>
                                  <a:srgbClr val="00B050"/>
                                </a:solidFill>
                                <a:latin typeface="Cambria Math" panose="02040503050406030204" pitchFamily="18" charset="0"/>
                              </a:rPr>
                              <m:t>𝑒𝑥𝑡𝑒𝑟𝑛𝑎𝑙𝑖𝑡𝑦</m:t>
                            </m:r>
                          </m:sub>
                        </m:sSub>
                      </m:oMath>
                    </m:oMathPara>
                  </a14:m>
                  <a:endParaRPr lang="en-US" dirty="0"/>
                </a:p>
              </p:txBody>
            </p:sp>
          </mc:Choice>
          <mc:Fallback xmlns="">
            <p:sp>
              <p:nvSpPr>
                <p:cNvPr id="17" name="TextBox 16">
                  <a:extLst>
                    <a:ext uri="{FF2B5EF4-FFF2-40B4-BE49-F238E27FC236}">
                      <a16:creationId xmlns:a16="http://schemas.microsoft.com/office/drawing/2014/main" id="{1416124C-9FF3-4AEA-BB3C-E1803239CF7A}"/>
                    </a:ext>
                  </a:extLst>
                </p:cNvPr>
                <p:cNvSpPr txBox="1">
                  <a:spLocks noRot="1" noChangeAspect="1" noMove="1" noResize="1" noEditPoints="1" noAdjustHandles="1" noChangeArrowheads="1" noChangeShapeType="1" noTextEdit="1"/>
                </p:cNvSpPr>
                <p:nvPr/>
              </p:nvSpPr>
              <p:spPr>
                <a:xfrm>
                  <a:off x="7401953" y="4498380"/>
                  <a:ext cx="1544141" cy="391261"/>
                </a:xfrm>
                <a:prstGeom prst="rect">
                  <a:avLst/>
                </a:prstGeom>
                <a:blipFill>
                  <a:blip r:embed="rId3"/>
                  <a:stretch>
                    <a:fillRect b="-7813"/>
                  </a:stretch>
                </a:blipFill>
              </p:spPr>
              <p:txBody>
                <a:bodyPr/>
                <a:lstStyle/>
                <a:p>
                  <a:r>
                    <a:rPr lang="en-IN">
                      <a:noFill/>
                    </a:rPr>
                    <a:t> </a:t>
                  </a:r>
                </a:p>
              </p:txBody>
            </p:sp>
          </mc:Fallback>
        </mc:AlternateContent>
        <p:cxnSp>
          <p:nvCxnSpPr>
            <p:cNvPr id="19" name="Straight Connector 18">
              <a:extLst>
                <a:ext uri="{FF2B5EF4-FFF2-40B4-BE49-F238E27FC236}">
                  <a16:creationId xmlns:a16="http://schemas.microsoft.com/office/drawing/2014/main" id="{29CDA1E1-8D2D-4642-B126-9DDF41D3726D}"/>
                </a:ext>
              </a:extLst>
            </p:cNvPr>
            <p:cNvCxnSpPr>
              <a:cxnSpLocks/>
            </p:cNvCxnSpPr>
            <p:nvPr/>
          </p:nvCxnSpPr>
          <p:spPr>
            <a:xfrm flipV="1">
              <a:off x="2514600" y="2029218"/>
              <a:ext cx="3480146" cy="359914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4B1401E-F7F7-4591-B02F-C9558B6C787A}"/>
                    </a:ext>
                  </a:extLst>
                </p:cNvPr>
                <p:cNvSpPr txBox="1"/>
                <p:nvPr/>
              </p:nvSpPr>
              <p:spPr>
                <a:xfrm>
                  <a:off x="5844437" y="1494991"/>
                  <a:ext cx="3905043" cy="39126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𝑀𝐶</m:t>
                            </m:r>
                          </m:e>
                          <m:sub>
                            <m:r>
                              <a:rPr lang="en-US" i="1">
                                <a:solidFill>
                                  <a:srgbClr val="FF0000"/>
                                </a:solidFill>
                                <a:latin typeface="Cambria Math" panose="02040503050406030204" pitchFamily="18" charset="0"/>
                              </a:rPr>
                              <m:t>𝑠𝑜𝑐𝑖𝑎𝑙</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𝑀𝐶</m:t>
                            </m:r>
                          </m:e>
                          <m:sub>
                            <m:r>
                              <a:rPr lang="en-US" i="1">
                                <a:solidFill>
                                  <a:srgbClr val="FF0000"/>
                                </a:solidFill>
                                <a:latin typeface="Cambria Math" panose="02040503050406030204" pitchFamily="18" charset="0"/>
                              </a:rPr>
                              <m:t>𝑝𝑟𝑖𝑣𝑎𝑡𝑒</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𝑀𝐶</m:t>
                            </m:r>
                          </m:e>
                          <m:sub>
                            <m:r>
                              <a:rPr lang="en-US" i="1">
                                <a:solidFill>
                                  <a:srgbClr val="FF0000"/>
                                </a:solidFill>
                                <a:latin typeface="Cambria Math" panose="02040503050406030204" pitchFamily="18" charset="0"/>
                              </a:rPr>
                              <m:t>𝑒𝑥𝑡𝑒𝑟𝑛𝑎𝑙𝑖𝑡𝑦</m:t>
                            </m:r>
                          </m:sub>
                        </m:sSub>
                      </m:oMath>
                    </m:oMathPara>
                  </a14:m>
                  <a:endParaRPr lang="en-US" dirty="0"/>
                </a:p>
              </p:txBody>
            </p:sp>
          </mc:Choice>
          <mc:Fallback xmlns="">
            <p:sp>
              <p:nvSpPr>
                <p:cNvPr id="20" name="TextBox 19">
                  <a:extLst>
                    <a:ext uri="{FF2B5EF4-FFF2-40B4-BE49-F238E27FC236}">
                      <a16:creationId xmlns:a16="http://schemas.microsoft.com/office/drawing/2014/main" id="{54B1401E-F7F7-4591-B02F-C9558B6C787A}"/>
                    </a:ext>
                  </a:extLst>
                </p:cNvPr>
                <p:cNvSpPr txBox="1">
                  <a:spLocks noRot="1" noChangeAspect="1" noMove="1" noResize="1" noEditPoints="1" noAdjustHandles="1" noChangeArrowheads="1" noChangeShapeType="1" noTextEdit="1"/>
                </p:cNvSpPr>
                <p:nvPr/>
              </p:nvSpPr>
              <p:spPr>
                <a:xfrm>
                  <a:off x="5844437" y="1494991"/>
                  <a:ext cx="3905043" cy="391261"/>
                </a:xfrm>
                <a:prstGeom prst="rect">
                  <a:avLst/>
                </a:prstGeom>
                <a:blipFill>
                  <a:blip r:embed="rId4"/>
                  <a:stretch>
                    <a:fillRect b="-9375"/>
                  </a:stretch>
                </a:blipFill>
              </p:spPr>
              <p:txBody>
                <a:bodyPr/>
                <a:lstStyle/>
                <a:p>
                  <a:r>
                    <a:rPr lang="en-IN">
                      <a:noFill/>
                    </a:rPr>
                    <a:t> </a:t>
                  </a:r>
                </a:p>
              </p:txBody>
            </p:sp>
          </mc:Fallback>
        </mc:AlternateContent>
        <p:cxnSp>
          <p:nvCxnSpPr>
            <p:cNvPr id="22" name="Straight Connector 21">
              <a:extLst>
                <a:ext uri="{FF2B5EF4-FFF2-40B4-BE49-F238E27FC236}">
                  <a16:creationId xmlns:a16="http://schemas.microsoft.com/office/drawing/2014/main" id="{965A0667-5344-4B91-A7A9-38A6D964CC7C}"/>
                </a:ext>
              </a:extLst>
            </p:cNvPr>
            <p:cNvCxnSpPr>
              <a:cxnSpLocks/>
              <a:stCxn id="31" idx="4"/>
            </p:cNvCxnSpPr>
            <p:nvPr/>
          </p:nvCxnSpPr>
          <p:spPr>
            <a:xfrm flipH="1">
              <a:off x="4455090" y="3720754"/>
              <a:ext cx="3132" cy="19180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C7D1193-041B-4556-B4C9-555E587C64EE}"/>
                </a:ext>
              </a:extLst>
            </p:cNvPr>
            <p:cNvCxnSpPr>
              <a:cxnSpLocks/>
            </p:cNvCxnSpPr>
            <p:nvPr/>
          </p:nvCxnSpPr>
          <p:spPr>
            <a:xfrm>
              <a:off x="2514600" y="3631504"/>
              <a:ext cx="17024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C0F70D-CA0C-4B31-A04C-9805227D2600}"/>
                </a:ext>
              </a:extLst>
            </p:cNvPr>
            <p:cNvCxnSpPr/>
            <p:nvPr/>
          </p:nvCxnSpPr>
          <p:spPr>
            <a:xfrm>
              <a:off x="4724400" y="3886200"/>
              <a:ext cx="0" cy="1752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073922-AA47-4D4D-935E-C84EF3E1D321}"/>
                </a:ext>
              </a:extLst>
            </p:cNvPr>
            <p:cNvCxnSpPr/>
            <p:nvPr/>
          </p:nvCxnSpPr>
          <p:spPr>
            <a:xfrm flipH="1">
              <a:off x="2514600" y="3886200"/>
              <a:ext cx="2209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03FB928-D593-4DDF-A988-49AF8D527205}"/>
                </a:ext>
              </a:extLst>
            </p:cNvPr>
            <p:cNvSpPr/>
            <p:nvPr/>
          </p:nvSpPr>
          <p:spPr>
            <a:xfrm>
              <a:off x="4491627" y="3782862"/>
              <a:ext cx="533399" cy="216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pc</a:t>
              </a:r>
            </a:p>
          </p:txBody>
        </p:sp>
        <p:sp>
          <p:nvSpPr>
            <p:cNvPr id="31" name="Oval 30">
              <a:extLst>
                <a:ext uri="{FF2B5EF4-FFF2-40B4-BE49-F238E27FC236}">
                  <a16:creationId xmlns:a16="http://schemas.microsoft.com/office/drawing/2014/main" id="{994766D1-365B-46FE-9FCF-E2B654895581}"/>
                </a:ext>
              </a:extLst>
            </p:cNvPr>
            <p:cNvSpPr/>
            <p:nvPr/>
          </p:nvSpPr>
          <p:spPr>
            <a:xfrm>
              <a:off x="4204570" y="3504702"/>
              <a:ext cx="507304" cy="2160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so</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CB3D794-4706-4766-8E10-E38F195BA9AA}"/>
                    </a:ext>
                  </a:extLst>
                </p:cNvPr>
                <p:cNvSpPr txBox="1"/>
                <p:nvPr/>
              </p:nvSpPr>
              <p:spPr>
                <a:xfrm>
                  <a:off x="1842605" y="3304286"/>
                  <a:ext cx="689747"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𝑠𝑜</m:t>
                            </m:r>
                          </m:sub>
                        </m:sSub>
                      </m:oMath>
                    </m:oMathPara>
                  </a14:m>
                  <a:endParaRPr lang="en-US" dirty="0"/>
                </a:p>
              </p:txBody>
            </p:sp>
          </mc:Choice>
          <mc:Fallback xmlns="">
            <p:sp>
              <p:nvSpPr>
                <p:cNvPr id="34" name="TextBox 33">
                  <a:extLst>
                    <a:ext uri="{FF2B5EF4-FFF2-40B4-BE49-F238E27FC236}">
                      <a16:creationId xmlns:a16="http://schemas.microsoft.com/office/drawing/2014/main" id="{0CB3D794-4706-4766-8E10-E38F195BA9AA}"/>
                    </a:ext>
                  </a:extLst>
                </p:cNvPr>
                <p:cNvSpPr txBox="1">
                  <a:spLocks noRot="1" noChangeAspect="1" noMove="1" noResize="1" noEditPoints="1" noAdjustHandles="1" noChangeArrowheads="1" noChangeShapeType="1" noTextEdit="1"/>
                </p:cNvSpPr>
                <p:nvPr/>
              </p:nvSpPr>
              <p:spPr>
                <a:xfrm>
                  <a:off x="1842605" y="3304286"/>
                  <a:ext cx="689747" cy="369332"/>
                </a:xfrm>
                <a:prstGeom prst="rect">
                  <a:avLst/>
                </a:prstGeom>
                <a:blipFill>
                  <a:blip r:embed="rId5"/>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C80A214-973E-4F67-8B3E-6EA8C07C853C}"/>
                    </a:ext>
                  </a:extLst>
                </p:cNvPr>
                <p:cNvSpPr txBox="1"/>
                <p:nvPr/>
              </p:nvSpPr>
              <p:spPr>
                <a:xfrm>
                  <a:off x="1715260" y="3673618"/>
                  <a:ext cx="929565"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𝑝𝑐</m:t>
                            </m:r>
                          </m:sub>
                        </m:sSub>
                      </m:oMath>
                    </m:oMathPara>
                  </a14:m>
                  <a:endParaRPr lang="en-US" dirty="0"/>
                </a:p>
              </p:txBody>
            </p:sp>
          </mc:Choice>
          <mc:Fallback xmlns="">
            <p:sp>
              <p:nvSpPr>
                <p:cNvPr id="35" name="TextBox 34">
                  <a:extLst>
                    <a:ext uri="{FF2B5EF4-FFF2-40B4-BE49-F238E27FC236}">
                      <a16:creationId xmlns:a16="http://schemas.microsoft.com/office/drawing/2014/main" id="{9C80A214-973E-4F67-8B3E-6EA8C07C853C}"/>
                    </a:ext>
                  </a:extLst>
                </p:cNvPr>
                <p:cNvSpPr txBox="1">
                  <a:spLocks noRot="1" noChangeAspect="1" noMove="1" noResize="1" noEditPoints="1" noAdjustHandles="1" noChangeArrowheads="1" noChangeShapeType="1" noTextEdit="1"/>
                </p:cNvSpPr>
                <p:nvPr/>
              </p:nvSpPr>
              <p:spPr>
                <a:xfrm>
                  <a:off x="1715260" y="3673618"/>
                  <a:ext cx="929565" cy="390748"/>
                </a:xfrm>
                <a:prstGeom prst="rect">
                  <a:avLst/>
                </a:prstGeom>
                <a:blipFill>
                  <a:blip r:embed="rId6"/>
                  <a:stretch>
                    <a:fillRect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8B10B27-0CBF-4B82-A3FD-2DE483463B50}"/>
                    </a:ext>
                  </a:extLst>
                </p:cNvPr>
                <p:cNvSpPr txBox="1"/>
                <p:nvPr/>
              </p:nvSpPr>
              <p:spPr>
                <a:xfrm>
                  <a:off x="4016680" y="5689947"/>
                  <a:ext cx="78078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𝑠𝑜</m:t>
                            </m:r>
                          </m:sub>
                        </m:sSub>
                      </m:oMath>
                    </m:oMathPara>
                  </a14:m>
                  <a:endParaRPr lang="en-US" dirty="0"/>
                </a:p>
              </p:txBody>
            </p:sp>
          </mc:Choice>
          <mc:Fallback xmlns="">
            <p:sp>
              <p:nvSpPr>
                <p:cNvPr id="36" name="TextBox 35">
                  <a:extLst>
                    <a:ext uri="{FF2B5EF4-FFF2-40B4-BE49-F238E27FC236}">
                      <a16:creationId xmlns:a16="http://schemas.microsoft.com/office/drawing/2014/main" id="{C8B10B27-0CBF-4B82-A3FD-2DE483463B50}"/>
                    </a:ext>
                  </a:extLst>
                </p:cNvPr>
                <p:cNvSpPr txBox="1">
                  <a:spLocks noRot="1" noChangeAspect="1" noMove="1" noResize="1" noEditPoints="1" noAdjustHandles="1" noChangeArrowheads="1" noChangeShapeType="1" noTextEdit="1"/>
                </p:cNvSpPr>
                <p:nvPr/>
              </p:nvSpPr>
              <p:spPr>
                <a:xfrm>
                  <a:off x="4016680" y="5689947"/>
                  <a:ext cx="780789" cy="369332"/>
                </a:xfrm>
                <a:prstGeom prst="rect">
                  <a:avLst/>
                </a:prstGeom>
                <a:blipFill>
                  <a:blip r:embed="rId7"/>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8409059-7FEF-45DA-BD96-BC829ACFA9A3}"/>
                    </a:ext>
                  </a:extLst>
                </p:cNvPr>
                <p:cNvSpPr txBox="1"/>
                <p:nvPr/>
              </p:nvSpPr>
              <p:spPr>
                <a:xfrm>
                  <a:off x="4574088" y="5704562"/>
                  <a:ext cx="574966" cy="39074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𝑝𝑐</m:t>
                            </m:r>
                          </m:sub>
                        </m:sSub>
                      </m:oMath>
                    </m:oMathPara>
                  </a14:m>
                  <a:endParaRPr lang="en-US" dirty="0"/>
                </a:p>
              </p:txBody>
            </p:sp>
          </mc:Choice>
          <mc:Fallback xmlns="">
            <p:sp>
              <p:nvSpPr>
                <p:cNvPr id="37" name="TextBox 36">
                  <a:extLst>
                    <a:ext uri="{FF2B5EF4-FFF2-40B4-BE49-F238E27FC236}">
                      <a16:creationId xmlns:a16="http://schemas.microsoft.com/office/drawing/2014/main" id="{98409059-7FEF-45DA-BD96-BC829ACFA9A3}"/>
                    </a:ext>
                  </a:extLst>
                </p:cNvPr>
                <p:cNvSpPr txBox="1">
                  <a:spLocks noRot="1" noChangeAspect="1" noMove="1" noResize="1" noEditPoints="1" noAdjustHandles="1" noChangeArrowheads="1" noChangeShapeType="1" noTextEdit="1"/>
                </p:cNvSpPr>
                <p:nvPr/>
              </p:nvSpPr>
              <p:spPr>
                <a:xfrm>
                  <a:off x="4574088" y="5704562"/>
                  <a:ext cx="574966" cy="390748"/>
                </a:xfrm>
                <a:prstGeom prst="rect">
                  <a:avLst/>
                </a:prstGeom>
                <a:blipFill>
                  <a:blip r:embed="rId8"/>
                  <a:stretch>
                    <a:fillRect b="-3125"/>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1498E68A-B05E-426F-962E-0CC1286D3FF3}"/>
                </a:ext>
              </a:extLst>
            </p:cNvPr>
            <p:cNvSpPr txBox="1"/>
            <p:nvPr/>
          </p:nvSpPr>
          <p:spPr>
            <a:xfrm>
              <a:off x="7044561" y="5661538"/>
              <a:ext cx="312906" cy="369332"/>
            </a:xfrm>
            <a:prstGeom prst="rect">
              <a:avLst/>
            </a:prstGeom>
            <a:noFill/>
          </p:spPr>
          <p:txBody>
            <a:bodyPr wrap="none" rtlCol="0">
              <a:noAutofit/>
            </a:bodyPr>
            <a:lstStyle/>
            <a:p>
              <a:r>
                <a:rPr lang="en-US" dirty="0"/>
                <a:t>q</a:t>
              </a:r>
            </a:p>
          </p:txBody>
        </p:sp>
        <p:cxnSp>
          <p:nvCxnSpPr>
            <p:cNvPr id="40" name="Straight Connector 39">
              <a:extLst>
                <a:ext uri="{FF2B5EF4-FFF2-40B4-BE49-F238E27FC236}">
                  <a16:creationId xmlns:a16="http://schemas.microsoft.com/office/drawing/2014/main" id="{4EBA1800-13FA-4935-854C-1635D5D4CB4B}"/>
                </a:ext>
              </a:extLst>
            </p:cNvPr>
            <p:cNvCxnSpPr/>
            <p:nvPr/>
          </p:nvCxnSpPr>
          <p:spPr>
            <a:xfrm>
              <a:off x="5149054" y="2945704"/>
              <a:ext cx="0" cy="60910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894F4F4-48B7-4F1D-907F-F1C256A4AB54}"/>
                </a:ext>
              </a:extLst>
            </p:cNvPr>
            <p:cNvCxnSpPr>
              <a:cxnSpLocks/>
            </p:cNvCxnSpPr>
            <p:nvPr/>
          </p:nvCxnSpPr>
          <p:spPr>
            <a:xfrm>
              <a:off x="5174106" y="5105400"/>
              <a:ext cx="0" cy="52296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E9D10F6-8874-4C7B-AF8D-BA0A94D162D6}"/>
                    </a:ext>
                  </a:extLst>
                </p:cNvPr>
                <p:cNvSpPr txBox="1"/>
                <p:nvPr/>
              </p:nvSpPr>
              <p:spPr>
                <a:xfrm>
                  <a:off x="5134920" y="5169074"/>
                  <a:ext cx="847540"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𝐸𝑞</m:t>
                            </m:r>
                            <m:r>
                              <a:rPr lang="en-US" i="1">
                                <a:latin typeface="Cambria Math" panose="02040503050406030204" pitchFamily="18" charset="0"/>
                              </a:rPr>
                              <m:t>′</m:t>
                            </m:r>
                          </m:sub>
                        </m:sSub>
                      </m:oMath>
                    </m:oMathPara>
                  </a14:m>
                  <a:endParaRPr lang="en-US" dirty="0"/>
                </a:p>
              </p:txBody>
            </p:sp>
          </mc:Choice>
          <mc:Fallback xmlns="">
            <p:sp>
              <p:nvSpPr>
                <p:cNvPr id="49" name="TextBox 48">
                  <a:extLst>
                    <a:ext uri="{FF2B5EF4-FFF2-40B4-BE49-F238E27FC236}">
                      <a16:creationId xmlns:a16="http://schemas.microsoft.com/office/drawing/2014/main" id="{2E9D10F6-8874-4C7B-AF8D-BA0A94D162D6}"/>
                    </a:ext>
                  </a:extLst>
                </p:cNvPr>
                <p:cNvSpPr txBox="1">
                  <a:spLocks noRot="1" noChangeAspect="1" noMove="1" noResize="1" noEditPoints="1" noAdjustHandles="1" noChangeArrowheads="1" noChangeShapeType="1" noTextEdit="1"/>
                </p:cNvSpPr>
                <p:nvPr/>
              </p:nvSpPr>
              <p:spPr>
                <a:xfrm>
                  <a:off x="5134920" y="5169074"/>
                  <a:ext cx="847540" cy="390748"/>
                </a:xfrm>
                <a:prstGeom prst="rect">
                  <a:avLst/>
                </a:prstGeom>
                <a:blipFill>
                  <a:blip r:embed="rId9"/>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906ED768-52D9-4395-BFC9-E8749F3F00C6}"/>
                    </a:ext>
                  </a:extLst>
                </p:cNvPr>
                <p:cNvSpPr txBox="1"/>
                <p:nvPr/>
              </p:nvSpPr>
              <p:spPr>
                <a:xfrm>
                  <a:off x="5068060" y="2731532"/>
                  <a:ext cx="847540"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𝐸𝑞</m:t>
                            </m:r>
                            <m:r>
                              <a:rPr lang="en-US" i="1">
                                <a:latin typeface="Cambria Math" panose="02040503050406030204" pitchFamily="18" charset="0"/>
                              </a:rPr>
                              <m:t>′</m:t>
                            </m:r>
                          </m:sub>
                        </m:sSub>
                      </m:oMath>
                    </m:oMathPara>
                  </a14:m>
                  <a:endParaRPr lang="en-US" dirty="0"/>
                </a:p>
              </p:txBody>
            </p:sp>
          </mc:Choice>
          <mc:Fallback xmlns="">
            <p:sp>
              <p:nvSpPr>
                <p:cNvPr id="50" name="TextBox 49">
                  <a:extLst>
                    <a:ext uri="{FF2B5EF4-FFF2-40B4-BE49-F238E27FC236}">
                      <a16:creationId xmlns:a16="http://schemas.microsoft.com/office/drawing/2014/main" id="{906ED768-52D9-4395-BFC9-E8749F3F00C6}"/>
                    </a:ext>
                  </a:extLst>
                </p:cNvPr>
                <p:cNvSpPr txBox="1">
                  <a:spLocks noRot="1" noChangeAspect="1" noMove="1" noResize="1" noEditPoints="1" noAdjustHandles="1" noChangeArrowheads="1" noChangeShapeType="1" noTextEdit="1"/>
                </p:cNvSpPr>
                <p:nvPr/>
              </p:nvSpPr>
              <p:spPr>
                <a:xfrm>
                  <a:off x="5068060" y="2731532"/>
                  <a:ext cx="847540" cy="390748"/>
                </a:xfrm>
                <a:prstGeom prst="rect">
                  <a:avLst/>
                </a:prstGeom>
                <a:blipFill>
                  <a:blip r:embed="rId10"/>
                  <a:stretch>
                    <a:fillRect b="-625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8607987B-9793-4479-B8CA-DF3BF7ED1748}"/>
                    </a:ext>
                  </a:extLst>
                </p:cNvPr>
                <p:cNvSpPr txBox="1"/>
                <p:nvPr/>
              </p:nvSpPr>
              <p:spPr>
                <a:xfrm>
                  <a:off x="4948638" y="5697976"/>
                  <a:ext cx="449674"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m:t>
                            </m:r>
                          </m:sup>
                        </m:sSup>
                      </m:oMath>
                    </m:oMathPara>
                  </a14:m>
                  <a:endParaRPr lang="en-US" dirty="0"/>
                </a:p>
              </p:txBody>
            </p:sp>
          </mc:Choice>
          <mc:Fallback xmlns="">
            <p:sp>
              <p:nvSpPr>
                <p:cNvPr id="51" name="TextBox 50">
                  <a:extLst>
                    <a:ext uri="{FF2B5EF4-FFF2-40B4-BE49-F238E27FC236}">
                      <a16:creationId xmlns:a16="http://schemas.microsoft.com/office/drawing/2014/main" id="{8607987B-9793-4479-B8CA-DF3BF7ED1748}"/>
                    </a:ext>
                  </a:extLst>
                </p:cNvPr>
                <p:cNvSpPr txBox="1">
                  <a:spLocks noRot="1" noChangeAspect="1" noMove="1" noResize="1" noEditPoints="1" noAdjustHandles="1" noChangeArrowheads="1" noChangeShapeType="1" noTextEdit="1"/>
                </p:cNvSpPr>
                <p:nvPr/>
              </p:nvSpPr>
              <p:spPr>
                <a:xfrm>
                  <a:off x="4948638" y="5697976"/>
                  <a:ext cx="449674" cy="369332"/>
                </a:xfrm>
                <a:prstGeom prst="rect">
                  <a:avLst/>
                </a:prstGeom>
                <a:blipFill>
                  <a:blip r:embed="rId11"/>
                  <a:stretch>
                    <a:fillRect b="-833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03EC085D-C58F-4A10-AE52-F9C29FADC164}"/>
                </a:ext>
              </a:extLst>
            </p:cNvPr>
            <p:cNvSpPr txBox="1"/>
            <p:nvPr/>
          </p:nvSpPr>
          <p:spPr>
            <a:xfrm>
              <a:off x="6146109" y="3668043"/>
              <a:ext cx="4233851" cy="584775"/>
            </a:xfrm>
            <a:prstGeom prst="rect">
              <a:avLst/>
            </a:prstGeom>
            <a:noFill/>
          </p:spPr>
          <p:txBody>
            <a:bodyPr wrap="square" rtlCol="0">
              <a:noAutofit/>
            </a:bodyPr>
            <a:lstStyle/>
            <a:p>
              <a:r>
                <a:rPr lang="en-US" sz="1600" dirty="0"/>
                <a:t>The perfectly competitive price is too low</a:t>
              </a:r>
            </a:p>
            <a:p>
              <a:r>
                <a:rPr lang="en-US" sz="1600" dirty="0"/>
                <a:t>The perfectly competitive quantity is too high</a:t>
              </a:r>
            </a:p>
          </p:txBody>
        </p:sp>
        <p:sp>
          <p:nvSpPr>
            <p:cNvPr id="10" name="Rectangle 9"/>
            <p:cNvSpPr/>
            <p:nvPr/>
          </p:nvSpPr>
          <p:spPr>
            <a:xfrm>
              <a:off x="2132859" y="1585967"/>
              <a:ext cx="327660" cy="646331"/>
            </a:xfrm>
            <a:prstGeom prst="rect">
              <a:avLst/>
            </a:prstGeom>
          </p:spPr>
          <p:txBody>
            <a:bodyPr wrap="square">
              <a:noAutofit/>
            </a:bodyPr>
            <a:lstStyle/>
            <a:p>
              <a:r>
                <a:rPr lang="en-US" dirty="0"/>
                <a:t>p</a:t>
              </a:r>
            </a:p>
            <a:p>
              <a:endParaRPr lang="en-US" dirty="0"/>
            </a:p>
          </p:txBody>
        </p:sp>
      </p:grpSp>
      <p:cxnSp>
        <p:nvCxnSpPr>
          <p:cNvPr id="72" name="Straight Connector 71">
            <a:extLst>
              <a:ext uri="{FF2B5EF4-FFF2-40B4-BE49-F238E27FC236}">
                <a16:creationId xmlns:a16="http://schemas.microsoft.com/office/drawing/2014/main" id="{5ED8B894-461C-4B9E-A0DA-C0AD04A65EA6}"/>
              </a:ext>
            </a:extLst>
          </p:cNvPr>
          <p:cNvCxnSpPr>
            <a:cxnSpLocks/>
          </p:cNvCxnSpPr>
          <p:nvPr/>
        </p:nvCxnSpPr>
        <p:spPr>
          <a:xfrm flipV="1">
            <a:off x="2569897" y="4826269"/>
            <a:ext cx="4801956" cy="94709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329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700B-9B46-4772-BB4E-DD1D564C9D31}"/>
              </a:ext>
            </a:extLst>
          </p:cNvPr>
          <p:cNvSpPr>
            <a:spLocks noGrp="1"/>
          </p:cNvSpPr>
          <p:nvPr>
            <p:ph type="title"/>
          </p:nvPr>
        </p:nvSpPr>
        <p:spPr/>
        <p:txBody>
          <a:bodyPr/>
          <a:lstStyle/>
          <a:p>
            <a:r>
              <a:rPr lang="en-US" dirty="0"/>
              <a:t>Positive Externality</a:t>
            </a:r>
          </a:p>
        </p:txBody>
      </p:sp>
      <p:cxnSp>
        <p:nvCxnSpPr>
          <p:cNvPr id="104" name="Straight Connector 103">
            <a:extLst>
              <a:ext uri="{FF2B5EF4-FFF2-40B4-BE49-F238E27FC236}">
                <a16:creationId xmlns:a16="http://schemas.microsoft.com/office/drawing/2014/main" id="{A6B00F98-354F-49A5-9A78-416BA24F38AD}"/>
              </a:ext>
            </a:extLst>
          </p:cNvPr>
          <p:cNvCxnSpPr/>
          <p:nvPr/>
        </p:nvCxnSpPr>
        <p:spPr>
          <a:xfrm>
            <a:off x="2553350" y="2069068"/>
            <a:ext cx="0" cy="3733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81FB9DB-A831-4C67-B9B0-1C7C9A01E273}"/>
              </a:ext>
            </a:extLst>
          </p:cNvPr>
          <p:cNvCxnSpPr/>
          <p:nvPr/>
        </p:nvCxnSpPr>
        <p:spPr>
          <a:xfrm>
            <a:off x="2553350" y="5792430"/>
            <a:ext cx="464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922FA6F-8207-4F0D-9E6F-275F43F89F52}"/>
              </a:ext>
            </a:extLst>
          </p:cNvPr>
          <p:cNvCxnSpPr/>
          <p:nvPr/>
        </p:nvCxnSpPr>
        <p:spPr>
          <a:xfrm>
            <a:off x="2553350" y="2450068"/>
            <a:ext cx="4419600" cy="3200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D29A165-AD51-4F31-A98C-52318E1CB22C}"/>
              </a:ext>
            </a:extLst>
          </p:cNvPr>
          <p:cNvCxnSpPr/>
          <p:nvPr/>
        </p:nvCxnSpPr>
        <p:spPr>
          <a:xfrm flipV="1">
            <a:off x="2553350" y="2450068"/>
            <a:ext cx="4267200" cy="3342362"/>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B8C9E1AB-B040-41BE-985A-AE60C996AED1}"/>
                  </a:ext>
                </a:extLst>
              </p:cNvPr>
              <p:cNvSpPr txBox="1"/>
              <p:nvPr/>
            </p:nvSpPr>
            <p:spPr>
              <a:xfrm>
                <a:off x="6696335" y="5225351"/>
                <a:ext cx="400830"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𝑀𝐵</m:t>
                          </m:r>
                        </m:e>
                        <m:sub>
                          <m:r>
                            <a:rPr lang="en-US" b="0" i="1" smtClean="0">
                              <a:solidFill>
                                <a:srgbClr val="00B0F0"/>
                              </a:solidFill>
                              <a:latin typeface="Cambria Math" panose="02040503050406030204" pitchFamily="18" charset="0"/>
                            </a:rPr>
                            <m:t>𝑝𝑟𝑖𝑣𝑎𝑡𝑒</m:t>
                          </m:r>
                        </m:sub>
                      </m:sSub>
                    </m:oMath>
                  </m:oMathPara>
                </a14:m>
                <a:endParaRPr lang="en-US" dirty="0">
                  <a:solidFill>
                    <a:srgbClr val="00B0F0"/>
                  </a:solidFill>
                </a:endParaRPr>
              </a:p>
            </p:txBody>
          </p:sp>
        </mc:Choice>
        <mc:Fallback xmlns="">
          <p:sp>
            <p:nvSpPr>
              <p:cNvPr id="109" name="TextBox 108">
                <a:extLst>
                  <a:ext uri="{FF2B5EF4-FFF2-40B4-BE49-F238E27FC236}">
                    <a16:creationId xmlns:a16="http://schemas.microsoft.com/office/drawing/2014/main" id="{B8C9E1AB-B040-41BE-985A-AE60C996AED1}"/>
                  </a:ext>
                </a:extLst>
              </p:cNvPr>
              <p:cNvSpPr txBox="1">
                <a:spLocks noRot="1" noChangeAspect="1" noMove="1" noResize="1" noEditPoints="1" noAdjustHandles="1" noChangeArrowheads="1" noChangeShapeType="1" noTextEdit="1"/>
              </p:cNvSpPr>
              <p:nvPr/>
            </p:nvSpPr>
            <p:spPr>
              <a:xfrm>
                <a:off x="6696335" y="5225351"/>
                <a:ext cx="400830" cy="390748"/>
              </a:xfrm>
              <a:prstGeom prst="rect">
                <a:avLst/>
              </a:prstGeom>
              <a:blipFill>
                <a:blip r:embed="rId2"/>
                <a:stretch>
                  <a:fillRect r="-180303" b="-9375"/>
                </a:stretch>
              </a:blipFill>
            </p:spPr>
            <p:txBody>
              <a:bodyPr/>
              <a:lstStyle/>
              <a:p>
                <a:r>
                  <a:rPr lang="en-IN">
                    <a:noFill/>
                  </a:rPr>
                  <a:t> </a:t>
                </a:r>
              </a:p>
            </p:txBody>
          </p:sp>
        </mc:Fallback>
      </mc:AlternateContent>
      <p:cxnSp>
        <p:nvCxnSpPr>
          <p:cNvPr id="110" name="Straight Connector 109">
            <a:extLst>
              <a:ext uri="{FF2B5EF4-FFF2-40B4-BE49-F238E27FC236}">
                <a16:creationId xmlns:a16="http://schemas.microsoft.com/office/drawing/2014/main" id="{5ED8B894-461C-4B9E-A0DA-C0AD04A65EA6}"/>
              </a:ext>
            </a:extLst>
          </p:cNvPr>
          <p:cNvCxnSpPr>
            <a:cxnSpLocks/>
          </p:cNvCxnSpPr>
          <p:nvPr/>
        </p:nvCxnSpPr>
        <p:spPr>
          <a:xfrm flipV="1">
            <a:off x="2569897" y="4826269"/>
            <a:ext cx="4801956" cy="94709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65A0667-5344-4B91-A7A9-38A6D964CC7C}"/>
              </a:ext>
            </a:extLst>
          </p:cNvPr>
          <p:cNvCxnSpPr>
            <a:cxnSpLocks/>
          </p:cNvCxnSpPr>
          <p:nvPr/>
        </p:nvCxnSpPr>
        <p:spPr>
          <a:xfrm>
            <a:off x="5220521" y="3719574"/>
            <a:ext cx="0" cy="20856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C7D1193-041B-4556-B4C9-555E587C64EE}"/>
              </a:ext>
            </a:extLst>
          </p:cNvPr>
          <p:cNvCxnSpPr>
            <a:cxnSpLocks/>
          </p:cNvCxnSpPr>
          <p:nvPr/>
        </p:nvCxnSpPr>
        <p:spPr>
          <a:xfrm>
            <a:off x="2569897" y="3715429"/>
            <a:ext cx="25826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9C0F70D-CA0C-4B31-A04C-9805227D2600}"/>
              </a:ext>
            </a:extLst>
          </p:cNvPr>
          <p:cNvCxnSpPr/>
          <p:nvPr/>
        </p:nvCxnSpPr>
        <p:spPr>
          <a:xfrm>
            <a:off x="4763150" y="4050268"/>
            <a:ext cx="0" cy="1752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B073922-AA47-4D4D-935E-C84EF3E1D321}"/>
              </a:ext>
            </a:extLst>
          </p:cNvPr>
          <p:cNvCxnSpPr/>
          <p:nvPr/>
        </p:nvCxnSpPr>
        <p:spPr>
          <a:xfrm flipH="1">
            <a:off x="2553350" y="4050268"/>
            <a:ext cx="2209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203FB928-D593-4DDF-A988-49AF8D527205}"/>
              </a:ext>
            </a:extLst>
          </p:cNvPr>
          <p:cNvSpPr/>
          <p:nvPr/>
        </p:nvSpPr>
        <p:spPr>
          <a:xfrm>
            <a:off x="4530376" y="3946930"/>
            <a:ext cx="533399" cy="216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pc</a:t>
            </a:r>
          </a:p>
        </p:txBody>
      </p:sp>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C8B10B27-0CBF-4B82-A3FD-2DE483463B50}"/>
                  </a:ext>
                </a:extLst>
              </p:cNvPr>
              <p:cNvSpPr txBox="1"/>
              <p:nvPr/>
            </p:nvSpPr>
            <p:spPr>
              <a:xfrm>
                <a:off x="4844567" y="5854015"/>
                <a:ext cx="78078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𝑠𝑜</m:t>
                          </m:r>
                        </m:sub>
                      </m:sSub>
                    </m:oMath>
                  </m:oMathPara>
                </a14:m>
                <a:endParaRPr lang="en-US" dirty="0"/>
              </a:p>
            </p:txBody>
          </p:sp>
        </mc:Choice>
        <mc:Fallback xmlns="">
          <p:sp>
            <p:nvSpPr>
              <p:cNvPr id="119" name="TextBox 118">
                <a:extLst>
                  <a:ext uri="{FF2B5EF4-FFF2-40B4-BE49-F238E27FC236}">
                    <a16:creationId xmlns:a16="http://schemas.microsoft.com/office/drawing/2014/main" id="{C8B10B27-0CBF-4B82-A3FD-2DE483463B50}"/>
                  </a:ext>
                </a:extLst>
              </p:cNvPr>
              <p:cNvSpPr txBox="1">
                <a:spLocks noRot="1" noChangeAspect="1" noMove="1" noResize="1" noEditPoints="1" noAdjustHandles="1" noChangeArrowheads="1" noChangeShapeType="1" noTextEdit="1"/>
              </p:cNvSpPr>
              <p:nvPr/>
            </p:nvSpPr>
            <p:spPr>
              <a:xfrm>
                <a:off x="4844567" y="5854015"/>
                <a:ext cx="780789" cy="369332"/>
              </a:xfrm>
              <a:prstGeom prst="rect">
                <a:avLst/>
              </a:prstGeom>
              <a:blipFill>
                <a:blip r:embed="rId3"/>
                <a:stretch>
                  <a:fillRect b="-8197"/>
                </a:stretch>
              </a:blipFill>
            </p:spPr>
            <p:txBody>
              <a:bodyPr/>
              <a:lstStyle/>
              <a:p>
                <a:r>
                  <a:rPr lang="en-IN">
                    <a:noFill/>
                  </a:rPr>
                  <a:t> </a:t>
                </a:r>
              </a:p>
            </p:txBody>
          </p:sp>
        </mc:Fallback>
      </mc:AlternateContent>
      <p:cxnSp>
        <p:nvCxnSpPr>
          <p:cNvPr id="122" name="Straight Connector 121">
            <a:extLst>
              <a:ext uri="{FF2B5EF4-FFF2-40B4-BE49-F238E27FC236}">
                <a16:creationId xmlns:a16="http://schemas.microsoft.com/office/drawing/2014/main" id="{4EBA1800-13FA-4935-854C-1635D5D4CB4B}"/>
              </a:ext>
            </a:extLst>
          </p:cNvPr>
          <p:cNvCxnSpPr>
            <a:cxnSpLocks/>
          </p:cNvCxnSpPr>
          <p:nvPr/>
        </p:nvCxnSpPr>
        <p:spPr>
          <a:xfrm>
            <a:off x="5715126" y="3965949"/>
            <a:ext cx="0" cy="78516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894F4F4-48B7-4F1D-907F-F1C256A4AB54}"/>
              </a:ext>
            </a:extLst>
          </p:cNvPr>
          <p:cNvCxnSpPr>
            <a:cxnSpLocks/>
          </p:cNvCxnSpPr>
          <p:nvPr/>
        </p:nvCxnSpPr>
        <p:spPr>
          <a:xfrm>
            <a:off x="5715126" y="5142120"/>
            <a:ext cx="0" cy="63124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8607987B-9793-4479-B8CA-DF3BF7ED1748}"/>
                  </a:ext>
                </a:extLst>
              </p:cNvPr>
              <p:cNvSpPr txBox="1"/>
              <p:nvPr/>
            </p:nvSpPr>
            <p:spPr>
              <a:xfrm>
                <a:off x="5520376" y="5825312"/>
                <a:ext cx="449674"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m:t>
                          </m:r>
                        </m:sup>
                      </m:sSup>
                    </m:oMath>
                  </m:oMathPara>
                </a14:m>
                <a:endParaRPr lang="en-US" dirty="0"/>
              </a:p>
            </p:txBody>
          </p:sp>
        </mc:Choice>
        <mc:Fallback xmlns="">
          <p:sp>
            <p:nvSpPr>
              <p:cNvPr id="124" name="TextBox 123">
                <a:extLst>
                  <a:ext uri="{FF2B5EF4-FFF2-40B4-BE49-F238E27FC236}">
                    <a16:creationId xmlns:a16="http://schemas.microsoft.com/office/drawing/2014/main" id="{8607987B-9793-4479-B8CA-DF3BF7ED1748}"/>
                  </a:ext>
                </a:extLst>
              </p:cNvPr>
              <p:cNvSpPr txBox="1">
                <a:spLocks noRot="1" noChangeAspect="1" noMove="1" noResize="1" noEditPoints="1" noAdjustHandles="1" noChangeArrowheads="1" noChangeShapeType="1" noTextEdit="1"/>
              </p:cNvSpPr>
              <p:nvPr/>
            </p:nvSpPr>
            <p:spPr>
              <a:xfrm>
                <a:off x="5520376" y="5825312"/>
                <a:ext cx="449674" cy="369332"/>
              </a:xfrm>
              <a:prstGeom prst="rect">
                <a:avLst/>
              </a:prstGeom>
              <a:blipFill>
                <a:blip r:embed="rId4"/>
                <a:stretch>
                  <a:fillRect b="-8333"/>
                </a:stretch>
              </a:blipFill>
            </p:spPr>
            <p:txBody>
              <a:bodyPr/>
              <a:lstStyle/>
              <a:p>
                <a:r>
                  <a:rPr lang="en-IN">
                    <a:noFill/>
                  </a:rPr>
                  <a:t> </a:t>
                </a:r>
              </a:p>
            </p:txBody>
          </p:sp>
        </mc:Fallback>
      </mc:AlternateContent>
      <p:sp>
        <p:nvSpPr>
          <p:cNvPr id="125" name="TextBox 124">
            <a:extLst>
              <a:ext uri="{FF2B5EF4-FFF2-40B4-BE49-F238E27FC236}">
                <a16:creationId xmlns:a16="http://schemas.microsoft.com/office/drawing/2014/main" id="{03EC085D-C58F-4A10-AE52-F9C29FADC164}"/>
              </a:ext>
            </a:extLst>
          </p:cNvPr>
          <p:cNvSpPr txBox="1"/>
          <p:nvPr/>
        </p:nvSpPr>
        <p:spPr>
          <a:xfrm>
            <a:off x="6322644" y="3381174"/>
            <a:ext cx="4233851" cy="584775"/>
          </a:xfrm>
          <a:prstGeom prst="rect">
            <a:avLst/>
          </a:prstGeom>
          <a:noFill/>
        </p:spPr>
        <p:txBody>
          <a:bodyPr wrap="square" rtlCol="0">
            <a:noAutofit/>
          </a:bodyPr>
          <a:lstStyle/>
          <a:p>
            <a:r>
              <a:rPr lang="en-US" sz="1600" dirty="0"/>
              <a:t>The perfectly competitive price is too low</a:t>
            </a:r>
          </a:p>
          <a:p>
            <a:r>
              <a:rPr lang="en-US" sz="1600" dirty="0"/>
              <a:t>The perfectly competitive quantity is too low</a:t>
            </a:r>
          </a:p>
        </p:txBody>
      </p:sp>
      <p:cxnSp>
        <p:nvCxnSpPr>
          <p:cNvPr id="126" name="Straight Connector 125">
            <a:extLst>
              <a:ext uri="{FF2B5EF4-FFF2-40B4-BE49-F238E27FC236}">
                <a16:creationId xmlns:a16="http://schemas.microsoft.com/office/drawing/2014/main" id="{ED939EAE-74A9-4622-BEFF-C49DD2337511}"/>
              </a:ext>
            </a:extLst>
          </p:cNvPr>
          <p:cNvCxnSpPr/>
          <p:nvPr/>
        </p:nvCxnSpPr>
        <p:spPr>
          <a:xfrm>
            <a:off x="2523237" y="2455382"/>
            <a:ext cx="4504649" cy="21335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5F32B0EA-B8B7-430D-A98F-1D498EC2F245}"/>
                  </a:ext>
                </a:extLst>
              </p:cNvPr>
              <p:cNvSpPr txBox="1"/>
              <p:nvPr/>
            </p:nvSpPr>
            <p:spPr>
              <a:xfrm>
                <a:off x="6295496" y="3971885"/>
                <a:ext cx="3632918" cy="39126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𝐷</m:t>
                          </m:r>
                        </m:e>
                        <m:sub>
                          <m:r>
                            <a:rPr lang="en-US" b="0" i="1" smtClean="0">
                              <a:solidFill>
                                <a:srgbClr val="FF0000"/>
                              </a:solidFill>
                              <a:latin typeface="Cambria Math" panose="02040503050406030204" pitchFamily="18" charset="0"/>
                            </a:rPr>
                            <m:t>𝑠𝑜𝑐𝑖𝑒𝑡𝑦</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𝑀𝐵</m:t>
                          </m:r>
                        </m:e>
                        <m:sub>
                          <m:r>
                            <a:rPr lang="en-US" b="0" i="1" smtClean="0">
                              <a:solidFill>
                                <a:srgbClr val="FF0000"/>
                              </a:solidFill>
                              <a:latin typeface="Cambria Math" panose="02040503050406030204" pitchFamily="18" charset="0"/>
                            </a:rPr>
                            <m:t>𝑝𝑟𝑖𝑣𝑎𝑡𝑒</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𝑀𝐵</m:t>
                          </m:r>
                        </m:e>
                        <m:sub>
                          <m:r>
                            <a:rPr lang="en-US" b="0" i="1" smtClean="0">
                              <a:solidFill>
                                <a:srgbClr val="FF0000"/>
                              </a:solidFill>
                              <a:latin typeface="Cambria Math" panose="02040503050406030204" pitchFamily="18" charset="0"/>
                            </a:rPr>
                            <m:t>𝑒𝑥𝑡𝑒𝑟𝑛𝑎𝑙</m:t>
                          </m:r>
                        </m:sub>
                      </m:sSub>
                    </m:oMath>
                  </m:oMathPara>
                </a14:m>
                <a:endParaRPr lang="en-US" dirty="0"/>
              </a:p>
            </p:txBody>
          </p:sp>
        </mc:Choice>
        <mc:Fallback xmlns="">
          <p:sp>
            <p:nvSpPr>
              <p:cNvPr id="127" name="TextBox 126">
                <a:extLst>
                  <a:ext uri="{FF2B5EF4-FFF2-40B4-BE49-F238E27FC236}">
                    <a16:creationId xmlns:a16="http://schemas.microsoft.com/office/drawing/2014/main" id="{5F32B0EA-B8B7-430D-A98F-1D498EC2F245}"/>
                  </a:ext>
                </a:extLst>
              </p:cNvPr>
              <p:cNvSpPr txBox="1">
                <a:spLocks noRot="1" noChangeAspect="1" noMove="1" noResize="1" noEditPoints="1" noAdjustHandles="1" noChangeArrowheads="1" noChangeShapeType="1" noTextEdit="1"/>
              </p:cNvSpPr>
              <p:nvPr/>
            </p:nvSpPr>
            <p:spPr>
              <a:xfrm>
                <a:off x="6295496" y="3971885"/>
                <a:ext cx="3632918" cy="391261"/>
              </a:xfrm>
              <a:prstGeom prst="rect">
                <a:avLst/>
              </a:prstGeom>
              <a:blipFill>
                <a:blip r:embed="rId5"/>
                <a:stretch>
                  <a:fillRect b="-7813"/>
                </a:stretch>
              </a:blipFill>
            </p:spPr>
            <p:txBody>
              <a:bodyPr/>
              <a:lstStyle/>
              <a:p>
                <a:r>
                  <a:rPr lang="en-IN">
                    <a:noFill/>
                  </a:rPr>
                  <a:t> </a:t>
                </a:r>
              </a:p>
            </p:txBody>
          </p:sp>
        </mc:Fallback>
      </mc:AlternateContent>
      <p:sp>
        <p:nvSpPr>
          <p:cNvPr id="128" name="Oval 127">
            <a:extLst>
              <a:ext uri="{FF2B5EF4-FFF2-40B4-BE49-F238E27FC236}">
                <a16:creationId xmlns:a16="http://schemas.microsoft.com/office/drawing/2014/main" id="{2006B624-64CE-4939-ABBF-6C1D899C6BC6}"/>
              </a:ext>
            </a:extLst>
          </p:cNvPr>
          <p:cNvSpPr/>
          <p:nvPr/>
        </p:nvSpPr>
        <p:spPr>
          <a:xfrm>
            <a:off x="4980214" y="3605507"/>
            <a:ext cx="518959" cy="252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so</a:t>
            </a:r>
          </a:p>
        </p:txBody>
      </p:sp>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92092283-13D2-42A2-AB93-5D2B0CC17B8C}"/>
                  </a:ext>
                </a:extLst>
              </p:cNvPr>
              <p:cNvSpPr txBox="1"/>
              <p:nvPr/>
            </p:nvSpPr>
            <p:spPr>
              <a:xfrm>
                <a:off x="5639160" y="4360287"/>
                <a:ext cx="1523640"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𝑀𝐵</m:t>
                          </m:r>
                        </m:e>
                        <m:sub>
                          <m:r>
                            <a:rPr lang="en-US" b="0" i="1" smtClean="0">
                              <a:latin typeface="Cambria Math" panose="02040503050406030204" pitchFamily="18" charset="0"/>
                            </a:rPr>
                            <m:t>𝑒𝑥𝑡𝑒𝑟𝑛𝑎𝑙𝑞</m:t>
                          </m:r>
                          <m:r>
                            <a:rPr lang="en-US" b="0" i="1" smtClean="0">
                              <a:latin typeface="Cambria Math" panose="02040503050406030204" pitchFamily="18" charset="0"/>
                            </a:rPr>
                            <m:t>′</m:t>
                          </m:r>
                        </m:sub>
                      </m:sSub>
                    </m:oMath>
                  </m:oMathPara>
                </a14:m>
                <a:endParaRPr lang="en-US" dirty="0"/>
              </a:p>
            </p:txBody>
          </p:sp>
        </mc:Choice>
        <mc:Fallback xmlns="">
          <p:sp>
            <p:nvSpPr>
              <p:cNvPr id="129" name="TextBox 128">
                <a:extLst>
                  <a:ext uri="{FF2B5EF4-FFF2-40B4-BE49-F238E27FC236}">
                    <a16:creationId xmlns:a16="http://schemas.microsoft.com/office/drawing/2014/main" id="{92092283-13D2-42A2-AB93-5D2B0CC17B8C}"/>
                  </a:ext>
                </a:extLst>
              </p:cNvPr>
              <p:cNvSpPr txBox="1">
                <a:spLocks noRot="1" noChangeAspect="1" noMove="1" noResize="1" noEditPoints="1" noAdjustHandles="1" noChangeArrowheads="1" noChangeShapeType="1" noTextEdit="1"/>
              </p:cNvSpPr>
              <p:nvPr/>
            </p:nvSpPr>
            <p:spPr>
              <a:xfrm>
                <a:off x="5639160" y="4360287"/>
                <a:ext cx="1523640" cy="390748"/>
              </a:xfrm>
              <a:prstGeom prst="rect">
                <a:avLst/>
              </a:prstGeom>
              <a:blipFill>
                <a:blip r:embed="rId6"/>
                <a:stretch>
                  <a:fillRect b="-781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B51AD5CF-5854-4AB9-B42E-53AF48572C3E}"/>
                  </a:ext>
                </a:extLst>
              </p:cNvPr>
              <p:cNvSpPr txBox="1"/>
              <p:nvPr/>
            </p:nvSpPr>
            <p:spPr>
              <a:xfrm>
                <a:off x="5691350" y="5423109"/>
                <a:ext cx="1461011"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𝑀𝐵</m:t>
                          </m:r>
                        </m:e>
                        <m:sub>
                          <m:r>
                            <a:rPr lang="en-US" b="0" i="1" smtClean="0">
                              <a:latin typeface="Cambria Math" panose="02040503050406030204" pitchFamily="18" charset="0"/>
                            </a:rPr>
                            <m:t>𝑒𝑥𝑡𝑒𝑟𝑛𝑎𝑙𝑞</m:t>
                          </m:r>
                          <m:r>
                            <a:rPr lang="en-US" b="0" i="1" smtClean="0">
                              <a:latin typeface="Cambria Math" panose="02040503050406030204" pitchFamily="18" charset="0"/>
                            </a:rPr>
                            <m:t>′</m:t>
                          </m:r>
                        </m:sub>
                      </m:sSub>
                    </m:oMath>
                  </m:oMathPara>
                </a14:m>
                <a:endParaRPr lang="en-US" dirty="0"/>
              </a:p>
            </p:txBody>
          </p:sp>
        </mc:Choice>
        <mc:Fallback xmlns="">
          <p:sp>
            <p:nvSpPr>
              <p:cNvPr id="130" name="TextBox 129">
                <a:extLst>
                  <a:ext uri="{FF2B5EF4-FFF2-40B4-BE49-F238E27FC236}">
                    <a16:creationId xmlns:a16="http://schemas.microsoft.com/office/drawing/2014/main" id="{B51AD5CF-5854-4AB9-B42E-53AF48572C3E}"/>
                  </a:ext>
                </a:extLst>
              </p:cNvPr>
              <p:cNvSpPr txBox="1">
                <a:spLocks noRot="1" noChangeAspect="1" noMove="1" noResize="1" noEditPoints="1" noAdjustHandles="1" noChangeArrowheads="1" noChangeShapeType="1" noTextEdit="1"/>
              </p:cNvSpPr>
              <p:nvPr/>
            </p:nvSpPr>
            <p:spPr>
              <a:xfrm>
                <a:off x="5691350" y="5423109"/>
                <a:ext cx="1461011" cy="390748"/>
              </a:xfrm>
              <a:prstGeom prst="rect">
                <a:avLst/>
              </a:prstGeom>
              <a:blipFill>
                <a:blip r:embed="rId7"/>
                <a:stretch>
                  <a:fillRect b="-781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416124C-9FF3-4AEA-BB3C-E1803239CF7A}"/>
                  </a:ext>
                </a:extLst>
              </p:cNvPr>
              <p:cNvSpPr txBox="1"/>
              <p:nvPr/>
            </p:nvSpPr>
            <p:spPr>
              <a:xfrm>
                <a:off x="7439293" y="4662448"/>
                <a:ext cx="1544141" cy="391261"/>
              </a:xfrm>
              <a:prstGeom prst="rect">
                <a:avLst/>
              </a:prstGeom>
              <a:noFill/>
            </p:spPr>
            <p:txBody>
              <a:bodyPr wrap="none" rtlCol="0">
                <a:no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𝑀</m:t>
                          </m:r>
                          <m:r>
                            <a:rPr lang="en-US" b="0" i="1" smtClean="0">
                              <a:solidFill>
                                <a:srgbClr val="00B050"/>
                              </a:solidFill>
                              <a:latin typeface="Cambria Math" panose="02040503050406030204" pitchFamily="18" charset="0"/>
                            </a:rPr>
                            <m:t>𝐵</m:t>
                          </m:r>
                        </m:e>
                        <m:sub>
                          <m:r>
                            <a:rPr lang="en-US" i="1">
                              <a:solidFill>
                                <a:srgbClr val="00B050"/>
                              </a:solidFill>
                              <a:latin typeface="Cambria Math" panose="02040503050406030204" pitchFamily="18" charset="0"/>
                            </a:rPr>
                            <m:t>𝑒𝑥𝑡𝑒𝑟𝑛𝑎𝑙</m:t>
                          </m:r>
                        </m:sub>
                      </m:sSub>
                    </m:oMath>
                  </m:oMathPara>
                </a14:m>
                <a:endParaRPr lang="en-US" dirty="0"/>
              </a:p>
            </p:txBody>
          </p:sp>
        </mc:Choice>
        <mc:Fallback xmlns="">
          <p:sp>
            <p:nvSpPr>
              <p:cNvPr id="32" name="TextBox 31">
                <a:extLst>
                  <a:ext uri="{FF2B5EF4-FFF2-40B4-BE49-F238E27FC236}">
                    <a16:creationId xmlns:a16="http://schemas.microsoft.com/office/drawing/2014/main" id="{1416124C-9FF3-4AEA-BB3C-E1803239CF7A}"/>
                  </a:ext>
                </a:extLst>
              </p:cNvPr>
              <p:cNvSpPr txBox="1">
                <a:spLocks noRot="1" noChangeAspect="1" noMove="1" noResize="1" noEditPoints="1" noAdjustHandles="1" noChangeArrowheads="1" noChangeShapeType="1" noTextEdit="1"/>
              </p:cNvSpPr>
              <p:nvPr/>
            </p:nvSpPr>
            <p:spPr>
              <a:xfrm>
                <a:off x="7439293" y="4662448"/>
                <a:ext cx="1544141" cy="391261"/>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5C610BD-523E-4795-A009-90F1F3EDEA98}"/>
                  </a:ext>
                </a:extLst>
              </p:cNvPr>
              <p:cNvSpPr txBox="1"/>
              <p:nvPr/>
            </p:nvSpPr>
            <p:spPr>
              <a:xfrm>
                <a:off x="6946489" y="2193285"/>
                <a:ext cx="1664111" cy="423338"/>
              </a:xfrm>
              <a:prstGeom prst="rect">
                <a:avLst/>
              </a:prstGeom>
              <a:noFill/>
            </p:spPr>
            <p:txBody>
              <a:bodyPr wrap="square" rtlCol="0">
                <a:noAutofit/>
              </a:bodyPr>
              <a:lstStyle/>
              <a:p>
                <a:r>
                  <a:rPr lang="en-US" dirty="0"/>
                  <a:t>S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sSub>
                  </m:oMath>
                </a14:m>
                <a:endParaRPr lang="en-US" dirty="0"/>
              </a:p>
            </p:txBody>
          </p:sp>
        </mc:Choice>
        <mc:Fallback xmlns="">
          <p:sp>
            <p:nvSpPr>
              <p:cNvPr id="33" name="TextBox 32">
                <a:extLst>
                  <a:ext uri="{FF2B5EF4-FFF2-40B4-BE49-F238E27FC236}">
                    <a16:creationId xmlns:a16="http://schemas.microsoft.com/office/drawing/2014/main" id="{25C610BD-523E-4795-A009-90F1F3EDEA98}"/>
                  </a:ext>
                </a:extLst>
              </p:cNvPr>
              <p:cNvSpPr txBox="1">
                <a:spLocks noRot="1" noChangeAspect="1" noMove="1" noResize="1" noEditPoints="1" noAdjustHandles="1" noChangeArrowheads="1" noChangeShapeType="1" noTextEdit="1"/>
              </p:cNvSpPr>
              <p:nvPr/>
            </p:nvSpPr>
            <p:spPr>
              <a:xfrm>
                <a:off x="6946489" y="2193285"/>
                <a:ext cx="1664111" cy="423338"/>
              </a:xfrm>
              <a:prstGeom prst="rect">
                <a:avLst/>
              </a:prstGeom>
              <a:blipFill>
                <a:blip r:embed="rId9"/>
                <a:stretch>
                  <a:fillRect l="-3297" t="-8696" b="-1014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CB3D794-4706-4766-8E10-E38F195BA9AA}"/>
                  </a:ext>
                </a:extLst>
              </p:cNvPr>
              <p:cNvSpPr txBox="1"/>
              <p:nvPr/>
            </p:nvSpPr>
            <p:spPr>
              <a:xfrm>
                <a:off x="1879945" y="3468354"/>
                <a:ext cx="689747"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𝑠𝑜</m:t>
                          </m:r>
                        </m:sub>
                      </m:sSub>
                    </m:oMath>
                  </m:oMathPara>
                </a14:m>
                <a:endParaRPr lang="en-US" dirty="0"/>
              </a:p>
            </p:txBody>
          </p:sp>
        </mc:Choice>
        <mc:Fallback xmlns="">
          <p:sp>
            <p:nvSpPr>
              <p:cNvPr id="34" name="TextBox 33">
                <a:extLst>
                  <a:ext uri="{FF2B5EF4-FFF2-40B4-BE49-F238E27FC236}">
                    <a16:creationId xmlns:a16="http://schemas.microsoft.com/office/drawing/2014/main" id="{0CB3D794-4706-4766-8E10-E38F195BA9AA}"/>
                  </a:ext>
                </a:extLst>
              </p:cNvPr>
              <p:cNvSpPr txBox="1">
                <a:spLocks noRot="1" noChangeAspect="1" noMove="1" noResize="1" noEditPoints="1" noAdjustHandles="1" noChangeArrowheads="1" noChangeShapeType="1" noTextEdit="1"/>
              </p:cNvSpPr>
              <p:nvPr/>
            </p:nvSpPr>
            <p:spPr>
              <a:xfrm>
                <a:off x="1879945" y="3468354"/>
                <a:ext cx="689747" cy="369332"/>
              </a:xfrm>
              <a:prstGeom prst="rect">
                <a:avLst/>
              </a:prstGeom>
              <a:blipFill>
                <a:blip r:embed="rId10"/>
                <a:stretch>
                  <a:fillRect b="-655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C80A214-973E-4F67-8B3E-6EA8C07C853C}"/>
                  </a:ext>
                </a:extLst>
              </p:cNvPr>
              <p:cNvSpPr txBox="1"/>
              <p:nvPr/>
            </p:nvSpPr>
            <p:spPr>
              <a:xfrm>
                <a:off x="1752600" y="3837686"/>
                <a:ext cx="929565"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𝑝𝑐</m:t>
                          </m:r>
                        </m:sub>
                      </m:sSub>
                    </m:oMath>
                  </m:oMathPara>
                </a14:m>
                <a:endParaRPr lang="en-US" dirty="0"/>
              </a:p>
            </p:txBody>
          </p:sp>
        </mc:Choice>
        <mc:Fallback xmlns="">
          <p:sp>
            <p:nvSpPr>
              <p:cNvPr id="35" name="TextBox 34">
                <a:extLst>
                  <a:ext uri="{FF2B5EF4-FFF2-40B4-BE49-F238E27FC236}">
                    <a16:creationId xmlns:a16="http://schemas.microsoft.com/office/drawing/2014/main" id="{9C80A214-973E-4F67-8B3E-6EA8C07C853C}"/>
                  </a:ext>
                </a:extLst>
              </p:cNvPr>
              <p:cNvSpPr txBox="1">
                <a:spLocks noRot="1" noChangeAspect="1" noMove="1" noResize="1" noEditPoints="1" noAdjustHandles="1" noChangeArrowheads="1" noChangeShapeType="1" noTextEdit="1"/>
              </p:cNvSpPr>
              <p:nvPr/>
            </p:nvSpPr>
            <p:spPr>
              <a:xfrm>
                <a:off x="1752600" y="3837686"/>
                <a:ext cx="929565" cy="390748"/>
              </a:xfrm>
              <a:prstGeom prst="rect">
                <a:avLst/>
              </a:prstGeom>
              <a:blipFill>
                <a:blip r:embed="rId11"/>
                <a:stretch>
                  <a:fillRect b="-3125"/>
                </a:stretch>
              </a:blipFill>
            </p:spPr>
            <p:txBody>
              <a:bodyPr/>
              <a:lstStyle/>
              <a:p>
                <a:r>
                  <a:rPr lang="en-IN">
                    <a:noFill/>
                  </a:rPr>
                  <a:t> </a:t>
                </a:r>
              </a:p>
            </p:txBody>
          </p:sp>
        </mc:Fallback>
      </mc:AlternateContent>
      <p:sp>
        <p:nvSpPr>
          <p:cNvPr id="36" name="TextBox 35">
            <a:extLst>
              <a:ext uri="{FF2B5EF4-FFF2-40B4-BE49-F238E27FC236}">
                <a16:creationId xmlns:a16="http://schemas.microsoft.com/office/drawing/2014/main" id="{1498E68A-B05E-426F-962E-0CC1286D3FF3}"/>
              </a:ext>
            </a:extLst>
          </p:cNvPr>
          <p:cNvSpPr txBox="1"/>
          <p:nvPr/>
        </p:nvSpPr>
        <p:spPr>
          <a:xfrm>
            <a:off x="7081901" y="5825606"/>
            <a:ext cx="312906" cy="369332"/>
          </a:xfrm>
          <a:prstGeom prst="rect">
            <a:avLst/>
          </a:prstGeom>
          <a:noFill/>
        </p:spPr>
        <p:txBody>
          <a:bodyPr wrap="none" rtlCol="0">
            <a:noAutofit/>
          </a:bodyPr>
          <a:lstStyle/>
          <a:p>
            <a:r>
              <a:rPr lang="en-US" dirty="0"/>
              <a:t>q</a:t>
            </a:r>
          </a:p>
        </p:txBody>
      </p:sp>
      <p:sp>
        <p:nvSpPr>
          <p:cNvPr id="37" name="Rectangle 36"/>
          <p:cNvSpPr/>
          <p:nvPr/>
        </p:nvSpPr>
        <p:spPr>
          <a:xfrm>
            <a:off x="2170199" y="1750035"/>
            <a:ext cx="327660" cy="646331"/>
          </a:xfrm>
          <a:prstGeom prst="rect">
            <a:avLst/>
          </a:prstGeom>
        </p:spPr>
        <p:txBody>
          <a:bodyPr wrap="square">
            <a:noAutofit/>
          </a:bodyPr>
          <a:lstStyle/>
          <a:p>
            <a:r>
              <a:rPr lang="en-US" dirty="0"/>
              <a:t>p</a:t>
            </a:r>
          </a:p>
          <a:p>
            <a:endParaRPr lang="en-US" dirty="0"/>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98409059-7FEF-45DA-BD96-BC829ACFA9A3}"/>
                  </a:ext>
                </a:extLst>
              </p:cNvPr>
              <p:cNvSpPr txBox="1"/>
              <p:nvPr/>
            </p:nvSpPr>
            <p:spPr>
              <a:xfrm>
                <a:off x="4611428" y="5868630"/>
                <a:ext cx="574966" cy="39074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𝑝𝑐</m:t>
                          </m:r>
                        </m:sub>
                      </m:sSub>
                    </m:oMath>
                  </m:oMathPara>
                </a14:m>
                <a:endParaRPr lang="en-US" dirty="0"/>
              </a:p>
            </p:txBody>
          </p:sp>
        </mc:Choice>
        <mc:Fallback xmlns="">
          <p:sp>
            <p:nvSpPr>
              <p:cNvPr id="38" name="TextBox 37">
                <a:extLst>
                  <a:ext uri="{FF2B5EF4-FFF2-40B4-BE49-F238E27FC236}">
                    <a16:creationId xmlns:a16="http://schemas.microsoft.com/office/drawing/2014/main" id="{98409059-7FEF-45DA-BD96-BC829ACFA9A3}"/>
                  </a:ext>
                </a:extLst>
              </p:cNvPr>
              <p:cNvSpPr txBox="1">
                <a:spLocks noRot="1" noChangeAspect="1" noMove="1" noResize="1" noEditPoints="1" noAdjustHandles="1" noChangeArrowheads="1" noChangeShapeType="1" noTextEdit="1"/>
              </p:cNvSpPr>
              <p:nvPr/>
            </p:nvSpPr>
            <p:spPr>
              <a:xfrm>
                <a:off x="4611428" y="5868630"/>
                <a:ext cx="574966" cy="390748"/>
              </a:xfrm>
              <a:prstGeom prst="rect">
                <a:avLst/>
              </a:prstGeom>
              <a:blipFill>
                <a:blip r:embed="rId12"/>
                <a:stretch>
                  <a:fillRect b="-3125"/>
                </a:stretch>
              </a:blipFill>
            </p:spPr>
            <p:txBody>
              <a:bodyPr/>
              <a:lstStyle/>
              <a:p>
                <a:r>
                  <a:rPr lang="en-IN">
                    <a:noFill/>
                  </a:rPr>
                  <a:t> </a:t>
                </a:r>
              </a:p>
            </p:txBody>
          </p:sp>
        </mc:Fallback>
      </mc:AlternateContent>
    </p:spTree>
    <p:extLst>
      <p:ext uri="{BB962C8B-B14F-4D97-AF65-F5344CB8AC3E}">
        <p14:creationId xmlns:p14="http://schemas.microsoft.com/office/powerpoint/2010/main" val="3393890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E587FE-0EB9-4185-B2EA-F9F2709D490C}"/>
              </a:ext>
            </a:extLst>
          </p:cNvPr>
          <p:cNvSpPr>
            <a:spLocks noGrp="1"/>
          </p:cNvSpPr>
          <p:nvPr>
            <p:ph idx="1"/>
          </p:nvPr>
        </p:nvSpPr>
        <p:spPr>
          <a:xfrm>
            <a:off x="609600" y="1600201"/>
            <a:ext cx="8686800" cy="4525963"/>
          </a:xfrm>
        </p:spPr>
        <p:txBody>
          <a:bodyPr/>
          <a:lstStyle/>
          <a:p>
            <a:pPr marL="0" indent="0">
              <a:buNone/>
            </a:pPr>
            <a:r>
              <a:rPr lang="en-US" dirty="0"/>
              <a:t>Following </a:t>
            </a:r>
            <a:r>
              <a:rPr lang="en-US" dirty="0" err="1"/>
              <a:t>Ostrom</a:t>
            </a:r>
            <a:r>
              <a:rPr lang="en-US" dirty="0"/>
              <a:t>, we can think of two categories of negative externalities.</a:t>
            </a:r>
          </a:p>
          <a:p>
            <a:r>
              <a:rPr lang="en-US" dirty="0"/>
              <a:t>Appropriation externality; this occurs at a given point of time.</a:t>
            </a:r>
          </a:p>
          <a:p>
            <a:pPr lvl="1"/>
            <a:r>
              <a:rPr lang="en-US" dirty="0"/>
              <a:t>If your goats eat that grass, my goats can’t eat that grass during this rainy season.</a:t>
            </a:r>
          </a:p>
          <a:p>
            <a:r>
              <a:rPr lang="en-US" dirty="0"/>
              <a:t>Provision externality; this occurs over time.</a:t>
            </a:r>
          </a:p>
          <a:p>
            <a:pPr lvl="1"/>
            <a:r>
              <a:rPr lang="en-US" dirty="0"/>
              <a:t>If my goats eat this grass, they will tear up the root structure so there will be less grass here next rainy season for us both.</a:t>
            </a:r>
          </a:p>
        </p:txBody>
      </p:sp>
      <p:sp>
        <p:nvSpPr>
          <p:cNvPr id="2" name="Title 1">
            <a:extLst>
              <a:ext uri="{FF2B5EF4-FFF2-40B4-BE49-F238E27FC236}">
                <a16:creationId xmlns:a16="http://schemas.microsoft.com/office/drawing/2014/main" id="{AABE044F-DDC6-4E1D-BADA-9BFC49862F2A}"/>
              </a:ext>
            </a:extLst>
          </p:cNvPr>
          <p:cNvSpPr>
            <a:spLocks noGrp="1"/>
          </p:cNvSpPr>
          <p:nvPr>
            <p:ph type="title"/>
          </p:nvPr>
        </p:nvSpPr>
        <p:spPr/>
        <p:txBody>
          <a:bodyPr/>
          <a:lstStyle/>
          <a:p>
            <a:r>
              <a:rPr lang="en-US" dirty="0"/>
              <a:t>Temporal Distinction</a:t>
            </a:r>
          </a:p>
        </p:txBody>
      </p:sp>
      <p:pic>
        <p:nvPicPr>
          <p:cNvPr id="5" name="Picture 4" descr="A group of sheep standing on top of a dry grass field&#10;&#10;Description automatically generated">
            <a:extLst>
              <a:ext uri="{FF2B5EF4-FFF2-40B4-BE49-F238E27FC236}">
                <a16:creationId xmlns:a16="http://schemas.microsoft.com/office/drawing/2014/main" id="{D3CBBF57-0E85-45FC-84F1-2126C6108A68}"/>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601" t="3377" r="25199"/>
          <a:stretch/>
        </p:blipFill>
        <p:spPr>
          <a:xfrm>
            <a:off x="9525000" y="1600202"/>
            <a:ext cx="2057400" cy="2346758"/>
          </a:xfrm>
          <a:prstGeom prst="rect">
            <a:avLst/>
          </a:prstGeom>
        </p:spPr>
      </p:pic>
    </p:spTree>
    <p:extLst>
      <p:ext uri="{BB962C8B-B14F-4D97-AF65-F5344CB8AC3E}">
        <p14:creationId xmlns:p14="http://schemas.microsoft.com/office/powerpoint/2010/main" val="3396611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Decision Facing a Monopolist</a:t>
            </a:r>
          </a:p>
        </p:txBody>
      </p:sp>
      <p:grpSp>
        <p:nvGrpSpPr>
          <p:cNvPr id="3" name="Group 2"/>
          <p:cNvGrpSpPr/>
          <p:nvPr/>
        </p:nvGrpSpPr>
        <p:grpSpPr>
          <a:xfrm>
            <a:off x="1907137" y="1464987"/>
            <a:ext cx="8377727" cy="5106353"/>
            <a:chOff x="2119300" y="1464987"/>
            <a:chExt cx="8377727" cy="5106353"/>
          </a:xfrm>
        </p:grpSpPr>
        <p:cxnSp>
          <p:nvCxnSpPr>
            <p:cNvPr id="5" name="Straight Connector 4">
              <a:extLst>
                <a:ext uri="{FF2B5EF4-FFF2-40B4-BE49-F238E27FC236}">
                  <a16:creationId xmlns:a16="http://schemas.microsoft.com/office/drawing/2014/main" id="{C3508C64-9B50-48BF-9194-1EE56F37B4E8}"/>
                </a:ext>
              </a:extLst>
            </p:cNvPr>
            <p:cNvCxnSpPr/>
            <p:nvPr/>
          </p:nvCxnSpPr>
          <p:spPr>
            <a:xfrm>
              <a:off x="2590800" y="1752600"/>
              <a:ext cx="0" cy="434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E12D9E2-0672-401D-A448-C80B743EDBA2}"/>
                </a:ext>
              </a:extLst>
            </p:cNvPr>
            <p:cNvCxnSpPr/>
            <p:nvPr/>
          </p:nvCxnSpPr>
          <p:spPr>
            <a:xfrm>
              <a:off x="2590800" y="6096000"/>
              <a:ext cx="487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8189972-E731-4C9E-886A-E121CEEF1537}"/>
                </a:ext>
              </a:extLst>
            </p:cNvPr>
            <p:cNvSpPr txBox="1"/>
            <p:nvPr/>
          </p:nvSpPr>
          <p:spPr>
            <a:xfrm>
              <a:off x="2119300" y="1887789"/>
              <a:ext cx="312906" cy="369332"/>
            </a:xfrm>
            <a:prstGeom prst="rect">
              <a:avLst/>
            </a:prstGeom>
            <a:noFill/>
          </p:spPr>
          <p:txBody>
            <a:bodyPr wrap="none" rtlCol="0">
              <a:noAutofit/>
            </a:bodyPr>
            <a:lstStyle/>
            <a:p>
              <a:pPr algn="ctr"/>
              <a:r>
                <a:rPr lang="en-US" dirty="0"/>
                <a:t>p</a:t>
              </a:r>
            </a:p>
          </p:txBody>
        </p:sp>
        <p:sp>
          <p:nvSpPr>
            <p:cNvPr id="9" name="TextBox 8">
              <a:extLst>
                <a:ext uri="{FF2B5EF4-FFF2-40B4-BE49-F238E27FC236}">
                  <a16:creationId xmlns:a16="http://schemas.microsoft.com/office/drawing/2014/main" id="{F2B43812-E1C6-487B-95AD-F1E1239C86F6}"/>
                </a:ext>
              </a:extLst>
            </p:cNvPr>
            <p:cNvSpPr txBox="1"/>
            <p:nvPr/>
          </p:nvSpPr>
          <p:spPr>
            <a:xfrm>
              <a:off x="7352940" y="6202008"/>
              <a:ext cx="312906" cy="369332"/>
            </a:xfrm>
            <a:prstGeom prst="rect">
              <a:avLst/>
            </a:prstGeom>
            <a:noFill/>
          </p:spPr>
          <p:txBody>
            <a:bodyPr wrap="none" rtlCol="0">
              <a:noAutofit/>
            </a:bodyPr>
            <a:lstStyle/>
            <a:p>
              <a:pPr algn="ctr"/>
              <a:r>
                <a:rPr lang="en-US" dirty="0"/>
                <a:t>q</a:t>
              </a:r>
            </a:p>
          </p:txBody>
        </p:sp>
        <p:cxnSp>
          <p:nvCxnSpPr>
            <p:cNvPr id="11" name="Straight Connector 10">
              <a:extLst>
                <a:ext uri="{FF2B5EF4-FFF2-40B4-BE49-F238E27FC236}">
                  <a16:creationId xmlns:a16="http://schemas.microsoft.com/office/drawing/2014/main" id="{7784AF24-2EB8-4654-BA2E-AA8F3D007CC3}"/>
                </a:ext>
              </a:extLst>
            </p:cNvPr>
            <p:cNvCxnSpPr/>
            <p:nvPr/>
          </p:nvCxnSpPr>
          <p:spPr>
            <a:xfrm>
              <a:off x="2590800" y="2133600"/>
              <a:ext cx="4572000" cy="3886200"/>
            </a:xfrm>
            <a:prstGeom prst="line">
              <a:avLst/>
            </a:prstGeom>
            <a:ln w="28575">
              <a:solidFill>
                <a:srgbClr val="2181C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38C9BA7-67BD-436A-ABA0-95141F224DEB}"/>
                </a:ext>
              </a:extLst>
            </p:cNvPr>
            <p:cNvSpPr txBox="1"/>
            <p:nvPr/>
          </p:nvSpPr>
          <p:spPr>
            <a:xfrm>
              <a:off x="7010400" y="5410200"/>
              <a:ext cx="351378" cy="369332"/>
            </a:xfrm>
            <a:prstGeom prst="rect">
              <a:avLst/>
            </a:prstGeom>
            <a:solidFill>
              <a:schemeClr val="bg1"/>
            </a:solidFill>
          </p:spPr>
          <p:txBody>
            <a:bodyPr wrap="none" rtlCol="0">
              <a:noAutofit/>
            </a:bodyPr>
            <a:lstStyle/>
            <a:p>
              <a:pPr algn="ctr"/>
              <a:r>
                <a:rPr lang="en-US" dirty="0">
                  <a:solidFill>
                    <a:srgbClr val="2181C5"/>
                  </a:solidFill>
                </a:rPr>
                <a:t>D</a:t>
              </a:r>
            </a:p>
          </p:txBody>
        </p:sp>
        <p:cxnSp>
          <p:nvCxnSpPr>
            <p:cNvPr id="14" name="Straight Connector 13">
              <a:extLst>
                <a:ext uri="{FF2B5EF4-FFF2-40B4-BE49-F238E27FC236}">
                  <a16:creationId xmlns:a16="http://schemas.microsoft.com/office/drawing/2014/main" id="{E701960E-DF13-459B-9363-771D3DB72152}"/>
                </a:ext>
              </a:extLst>
            </p:cNvPr>
            <p:cNvCxnSpPr/>
            <p:nvPr/>
          </p:nvCxnSpPr>
          <p:spPr>
            <a:xfrm>
              <a:off x="2590800" y="3962400"/>
              <a:ext cx="2133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9467855-1434-40BF-96E5-174E0AA440A7}"/>
                </a:ext>
              </a:extLst>
            </p:cNvPr>
            <p:cNvCxnSpPr/>
            <p:nvPr/>
          </p:nvCxnSpPr>
          <p:spPr>
            <a:xfrm flipV="1">
              <a:off x="4724400" y="3962400"/>
              <a:ext cx="0" cy="2133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86C1425-9C70-4581-86FA-80F09C3ACC1A}"/>
                    </a:ext>
                  </a:extLst>
                </p:cNvPr>
                <p:cNvSpPr txBox="1"/>
                <p:nvPr/>
              </p:nvSpPr>
              <p:spPr>
                <a:xfrm>
                  <a:off x="2164788" y="3777734"/>
                  <a:ext cx="471732" cy="369332"/>
                </a:xfrm>
                <a:prstGeom prst="rect">
                  <a:avLst/>
                </a:prstGeom>
                <a:noFill/>
              </p:spPr>
              <p:txBody>
                <a:bodyPr wrap="none" rtlCol="0">
                  <a:no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oMath>
                    </m:oMathPara>
                  </a14:m>
                  <a:endParaRPr lang="en-US" dirty="0"/>
                </a:p>
              </p:txBody>
            </p:sp>
          </mc:Choice>
          <mc:Fallback xmlns="">
            <p:sp>
              <p:nvSpPr>
                <p:cNvPr id="17" name="TextBox 16">
                  <a:extLst>
                    <a:ext uri="{FF2B5EF4-FFF2-40B4-BE49-F238E27FC236}">
                      <a16:creationId xmlns:a16="http://schemas.microsoft.com/office/drawing/2014/main" id="{386C1425-9C70-4581-86FA-80F09C3ACC1A}"/>
                    </a:ext>
                  </a:extLst>
                </p:cNvPr>
                <p:cNvSpPr txBox="1">
                  <a:spLocks noRot="1" noChangeAspect="1" noMove="1" noResize="1" noEditPoints="1" noAdjustHandles="1" noChangeArrowheads="1" noChangeShapeType="1" noTextEdit="1"/>
                </p:cNvSpPr>
                <p:nvPr/>
              </p:nvSpPr>
              <p:spPr>
                <a:xfrm>
                  <a:off x="2164788" y="3777734"/>
                  <a:ext cx="471732" cy="369332"/>
                </a:xfrm>
                <a:prstGeom prst="rect">
                  <a:avLst/>
                </a:prstGeom>
                <a:blipFill>
                  <a:blip r:embed="rId3"/>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250EE69-F963-4B48-8201-43ABD49F0B1A}"/>
                    </a:ext>
                  </a:extLst>
                </p:cNvPr>
                <p:cNvSpPr txBox="1"/>
                <p:nvPr/>
              </p:nvSpPr>
              <p:spPr>
                <a:xfrm>
                  <a:off x="4545452" y="6019800"/>
                  <a:ext cx="471347" cy="369332"/>
                </a:xfrm>
                <a:prstGeom prst="rect">
                  <a:avLst/>
                </a:prstGeom>
                <a:noFill/>
              </p:spPr>
              <p:txBody>
                <a:bodyPr wrap="none" rtlCol="0">
                  <a:no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oMath>
                    </m:oMathPara>
                  </a14:m>
                  <a:endParaRPr lang="en-US" dirty="0"/>
                </a:p>
              </p:txBody>
            </p:sp>
          </mc:Choice>
          <mc:Fallback xmlns="">
            <p:sp>
              <p:nvSpPr>
                <p:cNvPr id="18" name="TextBox 17">
                  <a:extLst>
                    <a:ext uri="{FF2B5EF4-FFF2-40B4-BE49-F238E27FC236}">
                      <a16:creationId xmlns:a16="http://schemas.microsoft.com/office/drawing/2014/main" id="{C250EE69-F963-4B48-8201-43ABD49F0B1A}"/>
                    </a:ext>
                  </a:extLst>
                </p:cNvPr>
                <p:cNvSpPr txBox="1">
                  <a:spLocks noRot="1" noChangeAspect="1" noMove="1" noResize="1" noEditPoints="1" noAdjustHandles="1" noChangeArrowheads="1" noChangeShapeType="1" noTextEdit="1"/>
                </p:cNvSpPr>
                <p:nvPr/>
              </p:nvSpPr>
              <p:spPr>
                <a:xfrm>
                  <a:off x="4545452" y="6019800"/>
                  <a:ext cx="471347" cy="369332"/>
                </a:xfrm>
                <a:prstGeom prst="rect">
                  <a:avLst/>
                </a:prstGeom>
                <a:blipFill>
                  <a:blip r:embed="rId4"/>
                  <a:stretch>
                    <a:fillRect b="-8333"/>
                  </a:stretch>
                </a:blipFill>
              </p:spPr>
              <p:txBody>
                <a:bodyPr/>
                <a:lstStyle/>
                <a:p>
                  <a:r>
                    <a:rPr lang="en-US">
                      <a:noFill/>
                    </a:rPr>
                    <a:t> </a:t>
                  </a:r>
                </a:p>
              </p:txBody>
            </p:sp>
          </mc:Fallback>
        </mc:AlternateContent>
        <p:sp>
          <p:nvSpPr>
            <p:cNvPr id="19" name="Oval 18">
              <a:extLst>
                <a:ext uri="{FF2B5EF4-FFF2-40B4-BE49-F238E27FC236}">
                  <a16:creationId xmlns:a16="http://schemas.microsoft.com/office/drawing/2014/main" id="{0703C42E-68D9-4A59-8C75-6CB7DC8DAECD}"/>
                </a:ext>
              </a:extLst>
            </p:cNvPr>
            <p:cNvSpPr/>
            <p:nvPr/>
          </p:nvSpPr>
          <p:spPr>
            <a:xfrm>
              <a:off x="4661769" y="3762927"/>
              <a:ext cx="156568" cy="369332"/>
            </a:xfrm>
            <a:prstGeom prst="ellipse">
              <a:avLst/>
            </a:prstGeom>
            <a:solidFill>
              <a:schemeClr val="accent1"/>
            </a:solidFill>
            <a:ln w="12700">
              <a:solidFill>
                <a:srgbClr val="19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21" name="Straight Connector 20">
              <a:extLst>
                <a:ext uri="{FF2B5EF4-FFF2-40B4-BE49-F238E27FC236}">
                  <a16:creationId xmlns:a16="http://schemas.microsoft.com/office/drawing/2014/main" id="{AE01AED6-6EFA-4F45-B2D2-524D69491BE0}"/>
                </a:ext>
              </a:extLst>
            </p:cNvPr>
            <p:cNvCxnSpPr/>
            <p:nvPr/>
          </p:nvCxnSpPr>
          <p:spPr>
            <a:xfrm>
              <a:off x="2590800" y="4267200"/>
              <a:ext cx="2438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47CA3AC-027F-4A47-BB69-C7F18446D8C8}"/>
                </a:ext>
              </a:extLst>
            </p:cNvPr>
            <p:cNvCxnSpPr/>
            <p:nvPr/>
          </p:nvCxnSpPr>
          <p:spPr>
            <a:xfrm>
              <a:off x="5029200" y="4267200"/>
              <a:ext cx="0" cy="1828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E051355E-C2A5-4EBD-973A-5EA997ACF9EA}"/>
                </a:ext>
              </a:extLst>
            </p:cNvPr>
            <p:cNvSpPr/>
            <p:nvPr/>
          </p:nvSpPr>
          <p:spPr>
            <a:xfrm>
              <a:off x="4965330" y="4143258"/>
              <a:ext cx="221670" cy="228996"/>
            </a:xfrm>
            <a:prstGeom prst="ellipse">
              <a:avLst/>
            </a:prstGeom>
            <a:solidFill>
              <a:schemeClr val="accent1"/>
            </a:solidFill>
            <a:ln w="12700">
              <a:solidFill>
                <a:srgbClr val="19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78A2D39-4C03-4AF2-8EF3-91CCD640D27A}"/>
                    </a:ext>
                  </a:extLst>
                </p:cNvPr>
                <p:cNvSpPr txBox="1"/>
                <p:nvPr/>
              </p:nvSpPr>
              <p:spPr>
                <a:xfrm>
                  <a:off x="2159466" y="4028255"/>
                  <a:ext cx="477054" cy="369332"/>
                </a:xfrm>
                <a:prstGeom prst="rect">
                  <a:avLst/>
                </a:prstGeom>
                <a:noFill/>
              </p:spPr>
              <p:txBody>
                <a:bodyPr wrap="none" rtlCol="0">
                  <a:no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m:t>
                            </m:r>
                          </m:sub>
                        </m:sSub>
                      </m:oMath>
                    </m:oMathPara>
                  </a14:m>
                  <a:endParaRPr lang="en-US" dirty="0"/>
                </a:p>
              </p:txBody>
            </p:sp>
          </mc:Choice>
          <mc:Fallback xmlns="">
            <p:sp>
              <p:nvSpPr>
                <p:cNvPr id="25" name="TextBox 24">
                  <a:extLst>
                    <a:ext uri="{FF2B5EF4-FFF2-40B4-BE49-F238E27FC236}">
                      <a16:creationId xmlns:a16="http://schemas.microsoft.com/office/drawing/2014/main" id="{078A2D39-4C03-4AF2-8EF3-91CCD640D27A}"/>
                    </a:ext>
                  </a:extLst>
                </p:cNvPr>
                <p:cNvSpPr txBox="1">
                  <a:spLocks noRot="1" noChangeAspect="1" noMove="1" noResize="1" noEditPoints="1" noAdjustHandles="1" noChangeArrowheads="1" noChangeShapeType="1" noTextEdit="1"/>
                </p:cNvSpPr>
                <p:nvPr/>
              </p:nvSpPr>
              <p:spPr>
                <a:xfrm>
                  <a:off x="2159466" y="4028255"/>
                  <a:ext cx="477054" cy="369332"/>
                </a:xfrm>
                <a:prstGeom prst="rect">
                  <a:avLst/>
                </a:prstGeom>
                <a:blipFill>
                  <a:blip r:embed="rId5"/>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81D8A43-69CD-4AB8-B317-361C59A07C1E}"/>
                    </a:ext>
                  </a:extLst>
                </p:cNvPr>
                <p:cNvSpPr txBox="1"/>
                <p:nvPr/>
              </p:nvSpPr>
              <p:spPr>
                <a:xfrm>
                  <a:off x="4857331" y="6019800"/>
                  <a:ext cx="476669" cy="369332"/>
                </a:xfrm>
                <a:prstGeom prst="rect">
                  <a:avLst/>
                </a:prstGeom>
                <a:noFill/>
              </p:spPr>
              <p:txBody>
                <a:bodyPr wrap="none" rtlCol="0">
                  <a:no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2</m:t>
                            </m:r>
                          </m:sub>
                        </m:sSub>
                      </m:oMath>
                    </m:oMathPara>
                  </a14:m>
                  <a:endParaRPr lang="en-US" dirty="0"/>
                </a:p>
              </p:txBody>
            </p:sp>
          </mc:Choice>
          <mc:Fallback xmlns="">
            <p:sp>
              <p:nvSpPr>
                <p:cNvPr id="26" name="TextBox 25">
                  <a:extLst>
                    <a:ext uri="{FF2B5EF4-FFF2-40B4-BE49-F238E27FC236}">
                      <a16:creationId xmlns:a16="http://schemas.microsoft.com/office/drawing/2014/main" id="{E81D8A43-69CD-4AB8-B317-361C59A07C1E}"/>
                    </a:ext>
                  </a:extLst>
                </p:cNvPr>
                <p:cNvSpPr txBox="1">
                  <a:spLocks noRot="1" noChangeAspect="1" noMove="1" noResize="1" noEditPoints="1" noAdjustHandles="1" noChangeArrowheads="1" noChangeShapeType="1" noTextEdit="1"/>
                </p:cNvSpPr>
                <p:nvPr/>
              </p:nvSpPr>
              <p:spPr>
                <a:xfrm>
                  <a:off x="4857331" y="6019800"/>
                  <a:ext cx="476669" cy="369332"/>
                </a:xfrm>
                <a:prstGeom prst="rect">
                  <a:avLst/>
                </a:prstGeom>
                <a:blipFill>
                  <a:blip r:embed="rId6"/>
                  <a:stretch>
                    <a:fillRect b="-8333"/>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E12E37E3-F2B5-44E2-8876-45FB2EF0722E}"/>
                </a:ext>
              </a:extLst>
            </p:cNvPr>
            <p:cNvSpPr/>
            <p:nvPr/>
          </p:nvSpPr>
          <p:spPr>
            <a:xfrm>
              <a:off x="2611073" y="3962400"/>
              <a:ext cx="2098812" cy="316468"/>
            </a:xfrm>
            <a:prstGeom prst="rect">
              <a:avLst/>
            </a:prstGeom>
            <a:solidFill>
              <a:srgbClr val="FFC300">
                <a:alpha val="49804"/>
              </a:srgbClr>
            </a:solidFill>
            <a:ln w="12700">
              <a:solidFill>
                <a:srgbClr val="19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Loss</a:t>
              </a:r>
            </a:p>
          </p:txBody>
        </p:sp>
        <p:sp>
          <p:nvSpPr>
            <p:cNvPr id="28" name="Rectangle 27">
              <a:extLst>
                <a:ext uri="{FF2B5EF4-FFF2-40B4-BE49-F238E27FC236}">
                  <a16:creationId xmlns:a16="http://schemas.microsoft.com/office/drawing/2014/main" id="{F9DB2416-6572-43CE-886E-2A9D5E6DEC0A}"/>
                </a:ext>
              </a:extLst>
            </p:cNvPr>
            <p:cNvSpPr/>
            <p:nvPr/>
          </p:nvSpPr>
          <p:spPr>
            <a:xfrm>
              <a:off x="4724399" y="4297758"/>
              <a:ext cx="304798" cy="1798243"/>
            </a:xfrm>
            <a:prstGeom prst="rect">
              <a:avLst/>
            </a:prstGeom>
            <a:solidFill>
              <a:srgbClr val="00B050">
                <a:alpha val="48235"/>
              </a:srgbClr>
            </a:solidFill>
            <a:ln w="12700">
              <a:solidFill>
                <a:srgbClr val="19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Gain</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D10EC21-39DE-4B58-B090-B3E369D92BD3}"/>
                    </a:ext>
                  </a:extLst>
                </p:cNvPr>
                <p:cNvSpPr txBox="1"/>
                <p:nvPr/>
              </p:nvSpPr>
              <p:spPr>
                <a:xfrm>
                  <a:off x="5791200" y="2439860"/>
                  <a:ext cx="1455976" cy="369332"/>
                </a:xfrm>
                <a:prstGeom prst="rect">
                  <a:avLst/>
                </a:prstGeom>
                <a:solidFill>
                  <a:schemeClr val="accent2">
                    <a:lumMod val="20000"/>
                    <a:lumOff val="80000"/>
                  </a:schemeClr>
                </a:solidFill>
                <a:ln>
                  <a:noFill/>
                </a:ln>
              </p:spPr>
              <p:txBody>
                <a:bodyPr wrap="none" rtlCol="0" anchor="ctr">
                  <a:noAutofit/>
                </a:bodyPr>
                <a:lstStyle/>
                <a:p>
                  <a:pPr/>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oMath>
                    </m:oMathPara>
                  </a14:m>
                  <a:endParaRPr lang="en-US" dirty="0"/>
                </a:p>
              </p:txBody>
            </p:sp>
          </mc:Choice>
          <mc:Fallback xmlns="">
            <p:sp>
              <p:nvSpPr>
                <p:cNvPr id="29" name="TextBox 28">
                  <a:extLst>
                    <a:ext uri="{FF2B5EF4-FFF2-40B4-BE49-F238E27FC236}">
                      <a16:creationId xmlns:a16="http://schemas.microsoft.com/office/drawing/2014/main" id="{BD10EC21-39DE-4B58-B090-B3E369D92BD3}"/>
                    </a:ext>
                  </a:extLst>
                </p:cNvPr>
                <p:cNvSpPr txBox="1">
                  <a:spLocks noRot="1" noChangeAspect="1" noMove="1" noResize="1" noEditPoints="1" noAdjustHandles="1" noChangeArrowheads="1" noChangeShapeType="1" noTextEdit="1"/>
                </p:cNvSpPr>
                <p:nvPr/>
              </p:nvSpPr>
              <p:spPr>
                <a:xfrm>
                  <a:off x="5791200" y="2439860"/>
                  <a:ext cx="1455976" cy="369332"/>
                </a:xfrm>
                <a:prstGeom prst="rect">
                  <a:avLst/>
                </a:prstGeom>
                <a:blipFill>
                  <a:blip r:embed="rId7"/>
                  <a:stretch>
                    <a:fillRect b="-8197"/>
                  </a:stretch>
                </a:blipFill>
                <a:ln>
                  <a:noFill/>
                </a:ln>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A80D1E40-3E28-4540-9142-B9AB80769ECF}"/>
                </a:ext>
              </a:extLst>
            </p:cNvPr>
            <p:cNvCxnSpPr>
              <a:stCxn id="29" idx="1"/>
              <a:endCxn id="19" idx="0"/>
            </p:cNvCxnSpPr>
            <p:nvPr/>
          </p:nvCxnSpPr>
          <p:spPr>
            <a:xfrm flipH="1">
              <a:off x="4740053" y="2624526"/>
              <a:ext cx="1051147" cy="1138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E30C5EE-D680-4B48-AA3A-0ADA5A6A1F43}"/>
                    </a:ext>
                  </a:extLst>
                </p:cNvPr>
                <p:cNvSpPr txBox="1"/>
                <p:nvPr/>
              </p:nvSpPr>
              <p:spPr>
                <a:xfrm>
                  <a:off x="5791201" y="4065508"/>
                  <a:ext cx="1471941" cy="369332"/>
                </a:xfrm>
                <a:prstGeom prst="rect">
                  <a:avLst/>
                </a:prstGeom>
                <a:solidFill>
                  <a:schemeClr val="accent2">
                    <a:lumMod val="20000"/>
                    <a:lumOff val="80000"/>
                  </a:schemeClr>
                </a:solidFill>
                <a:ln>
                  <a:noFill/>
                </a:ln>
              </p:spPr>
              <p:txBody>
                <a:bodyPr wrap="none" rtlCol="0" anchor="ctr">
                  <a:noAutofit/>
                </a:bodyPr>
                <a:lstStyle/>
                <a:p>
                  <a:pPr/>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2</m:t>
                            </m:r>
                          </m:sub>
                        </m:sSub>
                      </m:oMath>
                    </m:oMathPara>
                  </a14:m>
                  <a:endParaRPr lang="en-US" dirty="0"/>
                </a:p>
              </p:txBody>
            </p:sp>
          </mc:Choice>
          <mc:Fallback xmlns="">
            <p:sp>
              <p:nvSpPr>
                <p:cNvPr id="32" name="TextBox 31">
                  <a:extLst>
                    <a:ext uri="{FF2B5EF4-FFF2-40B4-BE49-F238E27FC236}">
                      <a16:creationId xmlns:a16="http://schemas.microsoft.com/office/drawing/2014/main" id="{EE30C5EE-D680-4B48-AA3A-0ADA5A6A1F43}"/>
                    </a:ext>
                  </a:extLst>
                </p:cNvPr>
                <p:cNvSpPr txBox="1">
                  <a:spLocks noRot="1" noChangeAspect="1" noMove="1" noResize="1" noEditPoints="1" noAdjustHandles="1" noChangeArrowheads="1" noChangeShapeType="1" noTextEdit="1"/>
                </p:cNvSpPr>
                <p:nvPr/>
              </p:nvSpPr>
              <p:spPr>
                <a:xfrm>
                  <a:off x="5791201" y="4065508"/>
                  <a:ext cx="1471941" cy="369332"/>
                </a:xfrm>
                <a:prstGeom prst="rect">
                  <a:avLst/>
                </a:prstGeom>
                <a:blipFill>
                  <a:blip r:embed="rId8"/>
                  <a:stretch>
                    <a:fillRect b="-8197"/>
                  </a:stretch>
                </a:blipFill>
                <a:ln>
                  <a:noFill/>
                </a:ln>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C788002D-BD0E-4595-BE1F-1A31250C8C93}"/>
                </a:ext>
              </a:extLst>
            </p:cNvPr>
            <p:cNvCxnSpPr>
              <a:endCxn id="24" idx="6"/>
            </p:cNvCxnSpPr>
            <p:nvPr/>
          </p:nvCxnSpPr>
          <p:spPr>
            <a:xfrm flipH="1" flipV="1">
              <a:off x="5187000" y="4257756"/>
              <a:ext cx="60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E35ACF6-1B1E-44BE-85B4-BB240ADCA9B7}"/>
                    </a:ext>
                  </a:extLst>
                </p:cNvPr>
                <p:cNvSpPr txBox="1"/>
                <p:nvPr/>
              </p:nvSpPr>
              <p:spPr>
                <a:xfrm>
                  <a:off x="5705729" y="2895600"/>
                  <a:ext cx="3965829" cy="1230914"/>
                </a:xfrm>
                <a:prstGeom prst="rect">
                  <a:avLst/>
                </a:prstGeom>
                <a:noFill/>
              </p:spPr>
              <p:txBody>
                <a:bodyPr wrap="none" rtlCol="0">
                  <a:noAutofit/>
                </a:bodyPr>
                <a:lstStyle/>
                <a:p>
                  <a:pPr>
                    <a:spcBef>
                      <a:spcPts val="600"/>
                    </a:spcBef>
                  </a:pPr>
                  <a:r>
                    <a:rPr lang="en-US" dirty="0"/>
                    <a:t>Marginal revenue</a:t>
                  </a:r>
                </a:p>
                <a:p>
                  <a:pPr>
                    <a:spcBef>
                      <a:spcPts val="600"/>
                    </a:spcBef>
                  </a:pPr>
                  <a:r>
                    <a:rPr lang="en-US" dirty="0"/>
                    <a:t>The change in revenue from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𝑡𝑜</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oMath>
                  </a14:m>
                  <a:endParaRPr lang="en-US" dirty="0"/>
                </a:p>
                <a:p>
                  <a:pPr>
                    <a:spcBef>
                      <a:spcPts val="600"/>
                    </a:spcBef>
                  </a:pPr>
                  <a:r>
                    <a:rPr lang="en-US" dirty="0"/>
                    <a:t>∆R. MR. MR(q). </a:t>
                  </a:r>
                  <a14:m>
                    <m:oMath xmlns:m="http://schemas.openxmlformats.org/officeDocument/2006/math">
                      <m:r>
                        <a:rPr lang="en-US" i="1">
                          <a:latin typeface="Cambria Math" panose="02040503050406030204" pitchFamily="18" charset="0"/>
                        </a:rPr>
                        <m:t>𝑀𝑅</m:t>
                      </m:r>
                      <m:d>
                        <m:dPr>
                          <m:ctrlPr>
                            <a:rPr lang="en-US" i="1">
                              <a:latin typeface="Cambria Math" panose="02040503050406030204" pitchFamily="18" charset="0"/>
                            </a:rPr>
                          </m:ctrlPr>
                        </m:dPr>
                        <m:e>
                          <m:r>
                            <a:rPr lang="en-US" i="1">
                              <a:latin typeface="Cambria Math" panose="02040503050406030204" pitchFamily="18" charset="0"/>
                            </a:rPr>
                            <m:t>𝑞</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den>
                      </m:f>
                    </m:oMath>
                  </a14:m>
                  <a:endParaRPr lang="en-US" dirty="0"/>
                </a:p>
              </p:txBody>
            </p:sp>
          </mc:Choice>
          <mc:Fallback xmlns="">
            <p:sp>
              <p:nvSpPr>
                <p:cNvPr id="35" name="TextBox 34">
                  <a:extLst>
                    <a:ext uri="{FF2B5EF4-FFF2-40B4-BE49-F238E27FC236}">
                      <a16:creationId xmlns:a16="http://schemas.microsoft.com/office/drawing/2014/main" id="{5E35ACF6-1B1E-44BE-85B4-BB240ADCA9B7}"/>
                    </a:ext>
                  </a:extLst>
                </p:cNvPr>
                <p:cNvSpPr txBox="1">
                  <a:spLocks noRot="1" noChangeAspect="1" noMove="1" noResize="1" noEditPoints="1" noAdjustHandles="1" noChangeArrowheads="1" noChangeShapeType="1" noTextEdit="1"/>
                </p:cNvSpPr>
                <p:nvPr/>
              </p:nvSpPr>
              <p:spPr>
                <a:xfrm>
                  <a:off x="5705729" y="2895600"/>
                  <a:ext cx="3965829" cy="1230914"/>
                </a:xfrm>
                <a:prstGeom prst="rect">
                  <a:avLst/>
                </a:prstGeom>
                <a:blipFill>
                  <a:blip r:embed="rId9"/>
                  <a:stretch>
                    <a:fillRect l="-1229" t="-2475"/>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D941EE2F-9ECF-4110-AA70-7F8BEEAE4E93}"/>
                </a:ext>
              </a:extLst>
            </p:cNvPr>
            <p:cNvSpPr txBox="1"/>
            <p:nvPr/>
          </p:nvSpPr>
          <p:spPr>
            <a:xfrm>
              <a:off x="3246606" y="1464987"/>
              <a:ext cx="7250413" cy="646331"/>
            </a:xfrm>
            <a:prstGeom prst="rect">
              <a:avLst/>
            </a:prstGeom>
            <a:solidFill>
              <a:schemeClr val="accent2">
                <a:lumMod val="20000"/>
                <a:lumOff val="80000"/>
              </a:schemeClr>
            </a:solidFill>
            <a:ln>
              <a:noFill/>
            </a:ln>
          </p:spPr>
          <p:txBody>
            <a:bodyPr wrap="square" rtlCol="0" anchor="ctr">
              <a:noAutofit/>
            </a:bodyPr>
            <a:lstStyle/>
            <a:p>
              <a:r>
                <a:rPr lang="en-US" dirty="0"/>
                <a:t>In perfect competition, the profit maximizing firm chose q in response to the market signal of p.</a:t>
              </a:r>
            </a:p>
          </p:txBody>
        </p:sp>
        <p:sp>
          <p:nvSpPr>
            <p:cNvPr id="37" name="TextBox 36">
              <a:extLst>
                <a:ext uri="{FF2B5EF4-FFF2-40B4-BE49-F238E27FC236}">
                  <a16:creationId xmlns:a16="http://schemas.microsoft.com/office/drawing/2014/main" id="{B5005726-55B2-48DC-AB48-2D1A11416FD3}"/>
                </a:ext>
              </a:extLst>
            </p:cNvPr>
            <p:cNvSpPr txBox="1"/>
            <p:nvPr/>
          </p:nvSpPr>
          <p:spPr>
            <a:xfrm>
              <a:off x="7601426" y="4212922"/>
              <a:ext cx="2895601" cy="1985159"/>
            </a:xfrm>
            <a:prstGeom prst="rect">
              <a:avLst/>
            </a:prstGeom>
            <a:solidFill>
              <a:schemeClr val="accent2">
                <a:lumMod val="20000"/>
                <a:lumOff val="80000"/>
              </a:schemeClr>
            </a:solidFill>
            <a:ln>
              <a:noFill/>
            </a:ln>
          </p:spPr>
          <p:txBody>
            <a:bodyPr wrap="square" rtlCol="0" anchor="ctr">
              <a:noAutofit/>
            </a:bodyPr>
            <a:lstStyle/>
            <a:p>
              <a:pPr>
                <a:spcBef>
                  <a:spcPts val="1800"/>
                </a:spcBef>
              </a:pPr>
              <a:r>
                <a:rPr lang="en-US" dirty="0"/>
                <a:t>In contrast, the monopolist chooses the (p, q) pair from the demand curve.</a:t>
              </a:r>
            </a:p>
            <a:p>
              <a:pPr>
                <a:spcBef>
                  <a:spcPts val="1800"/>
                </a:spcBef>
              </a:pPr>
              <a:r>
                <a:rPr lang="en-US" dirty="0"/>
                <a:t>They are the only firm that supplies the good for which there is demand.</a:t>
              </a:r>
            </a:p>
          </p:txBody>
        </p:sp>
      </p:grpSp>
    </p:spTree>
    <p:extLst>
      <p:ext uri="{BB962C8B-B14F-4D97-AF65-F5344CB8AC3E}">
        <p14:creationId xmlns:p14="http://schemas.microsoft.com/office/powerpoint/2010/main" val="3808513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C832C1-70BF-4F3E-B3A3-1E592F4EFDA1}"/>
              </a:ext>
            </a:extLst>
          </p:cNvPr>
          <p:cNvSpPr>
            <a:spLocks noGrp="1"/>
          </p:cNvSpPr>
          <p:nvPr>
            <p:ph idx="1"/>
          </p:nvPr>
        </p:nvSpPr>
        <p:spPr/>
        <p:txBody>
          <a:bodyPr/>
          <a:lstStyle/>
          <a:p>
            <a:r>
              <a:rPr lang="en-US" dirty="0"/>
              <a:t>If there is an externality, the perfectly competitive market will </a:t>
            </a:r>
            <a:r>
              <a:rPr lang="en-US" b="1" dirty="0"/>
              <a:t>not</a:t>
            </a:r>
            <a:r>
              <a:rPr lang="en-US" dirty="0"/>
              <a:t> take us to the socially optimal outcome.</a:t>
            </a:r>
          </a:p>
          <a:p>
            <a:r>
              <a:rPr lang="en-US" dirty="0"/>
              <a:t>Public policy is called for to correct for this kind of market failure.</a:t>
            </a:r>
          </a:p>
          <a:p>
            <a:r>
              <a:rPr lang="en-US" dirty="0"/>
              <a:t>So let us turn to that next.</a:t>
            </a:r>
          </a:p>
        </p:txBody>
      </p:sp>
      <p:sp>
        <p:nvSpPr>
          <p:cNvPr id="2" name="Title 1">
            <a:extLst>
              <a:ext uri="{FF2B5EF4-FFF2-40B4-BE49-F238E27FC236}">
                <a16:creationId xmlns:a16="http://schemas.microsoft.com/office/drawing/2014/main" id="{73F2F52E-7285-491A-A852-2B8E4ED243F7}"/>
              </a:ext>
            </a:extLst>
          </p:cNvPr>
          <p:cNvSpPr>
            <a:spLocks noGrp="1"/>
          </p:cNvSpPr>
          <p:nvPr>
            <p:ph type="title"/>
          </p:nvPr>
        </p:nvSpPr>
        <p:spPr/>
        <p:txBody>
          <a:bodyPr/>
          <a:lstStyle/>
          <a:p>
            <a:r>
              <a:rPr lang="en-US" dirty="0"/>
              <a:t>Addressing Externalities</a:t>
            </a:r>
          </a:p>
        </p:txBody>
      </p:sp>
    </p:spTree>
    <p:extLst>
      <p:ext uri="{BB962C8B-B14F-4D97-AF65-F5344CB8AC3E}">
        <p14:creationId xmlns:p14="http://schemas.microsoft.com/office/powerpoint/2010/main" val="1657041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Negative Externality Policies</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39474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2B8154-0421-4BF4-93CD-4B5ED2C0AB75}"/>
                  </a:ext>
                </a:extLst>
              </p:cNvPr>
              <p:cNvSpPr>
                <a:spLocks noGrp="1"/>
              </p:cNvSpPr>
              <p:nvPr>
                <p:ph idx="1"/>
              </p:nvPr>
            </p:nvSpPr>
            <p:spPr/>
            <p:txBody>
              <a:bodyPr/>
              <a:lstStyle/>
              <a:p>
                <a:r>
                  <a:rPr lang="en-US" sz="2800" dirty="0"/>
                  <a:t>Regulatory control of the cause of the negative externality</a:t>
                </a:r>
              </a:p>
              <a:p>
                <a:pPr lvl="1"/>
                <a:r>
                  <a:rPr lang="en-US" sz="2400" dirty="0"/>
                  <a:t>EPA rules on allowable levels of </a:t>
                </a:r>
                <a14:m>
                  <m:oMath xmlns:m="http://schemas.openxmlformats.org/officeDocument/2006/math">
                    <m:sSub>
                      <m:sSubPr>
                        <m:ctrlPr>
                          <a:rPr lang="en-US" sz="2400" i="1">
                            <a:latin typeface="Cambria Math" panose="02040503050406030204" pitchFamily="18" charset="0"/>
                          </a:rPr>
                        </m:ctrlPr>
                      </m:sSubPr>
                      <m:e>
                        <m:r>
                          <a:rPr lang="en-US" sz="2400">
                            <a:latin typeface="Cambria Math" panose="02040503050406030204" pitchFamily="18" charset="0"/>
                          </a:rPr>
                          <m:t>𝑆𝑂</m:t>
                        </m:r>
                      </m:e>
                      <m:sub>
                        <m:r>
                          <a:rPr lang="en-US" sz="2400">
                            <a:latin typeface="Cambria Math" panose="02040503050406030204" pitchFamily="18" charset="0"/>
                          </a:rPr>
                          <m:t>2</m:t>
                        </m:r>
                      </m:sub>
                    </m:sSub>
                  </m:oMath>
                </a14:m>
                <a:r>
                  <a:rPr lang="en-US" sz="2400" dirty="0"/>
                  <a:t>that can be released from the smokestack</a:t>
                </a:r>
              </a:p>
              <a:p>
                <a:pPr lvl="1"/>
                <a:r>
                  <a:rPr lang="en-US" sz="2400" dirty="0"/>
                  <a:t>EPA rules on the maximum quantity that can be produced since a negative externality results from production</a:t>
                </a:r>
              </a:p>
              <a:p>
                <a:r>
                  <a:rPr lang="en-US" sz="2800" dirty="0"/>
                  <a:t>Taxation to increase the costs of production to reflect the externality</a:t>
                </a:r>
              </a:p>
              <a:p>
                <a:pPr lvl="1"/>
                <a:r>
                  <a:rPr lang="en-US" sz="2400" dirty="0"/>
                  <a:t>A specific tax on output</a:t>
                </a:r>
              </a:p>
              <a:p>
                <a:r>
                  <a:rPr lang="en-US" sz="2800" dirty="0"/>
                  <a:t>Clarifying the rights and allowing negotiation over compensation</a:t>
                </a:r>
              </a:p>
              <a:p>
                <a:pPr lvl="1"/>
                <a:r>
                  <a:rPr lang="en-US" sz="2400" dirty="0"/>
                  <a:t>Externalities arise when there is ambiguity in rights</a:t>
                </a:r>
              </a:p>
              <a:p>
                <a:pPr lvl="2"/>
                <a:r>
                  <a:rPr lang="en-US" sz="2000" dirty="0"/>
                  <a:t>Do producers have the right to emit smoke from smokestacks? Do citizens have a right to air free from smoke from smokestacks?</a:t>
                </a:r>
              </a:p>
            </p:txBody>
          </p:sp>
        </mc:Choice>
        <mc:Fallback xmlns="">
          <p:sp>
            <p:nvSpPr>
              <p:cNvPr id="3" name="Content Placeholder 2">
                <a:extLst>
                  <a:ext uri="{FF2B5EF4-FFF2-40B4-BE49-F238E27FC236}">
                    <a16:creationId xmlns:a16="http://schemas.microsoft.com/office/drawing/2014/main" id="{2E2B8154-0421-4BF4-93CD-4B5ED2C0AB75}"/>
                  </a:ext>
                </a:extLst>
              </p:cNvPr>
              <p:cNvSpPr>
                <a:spLocks noGrp="1" noRot="1" noChangeAspect="1" noMove="1" noResize="1" noEditPoints="1" noAdjustHandles="1" noChangeArrowheads="1" noChangeShapeType="1" noTextEdit="1"/>
              </p:cNvSpPr>
              <p:nvPr>
                <p:ph idx="1"/>
              </p:nvPr>
            </p:nvSpPr>
            <p:spPr>
              <a:blipFill>
                <a:blip r:embed="rId3"/>
                <a:stretch>
                  <a:fillRect l="-1000" t="-1482" b="-15903"/>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1E88AD35-6503-4FF8-B642-42C9B9742031}"/>
              </a:ext>
            </a:extLst>
          </p:cNvPr>
          <p:cNvSpPr>
            <a:spLocks noGrp="1"/>
          </p:cNvSpPr>
          <p:nvPr>
            <p:ph type="title"/>
          </p:nvPr>
        </p:nvSpPr>
        <p:spPr/>
        <p:txBody>
          <a:bodyPr/>
          <a:lstStyle/>
          <a:p>
            <a:r>
              <a:rPr lang="en-US" dirty="0"/>
              <a:t>There Are a Variety of Options</a:t>
            </a:r>
          </a:p>
        </p:txBody>
      </p:sp>
    </p:spTree>
    <p:extLst>
      <p:ext uri="{BB962C8B-B14F-4D97-AF65-F5344CB8AC3E}">
        <p14:creationId xmlns:p14="http://schemas.microsoft.com/office/powerpoint/2010/main" val="3492109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700B-9B46-4772-BB4E-DD1D564C9D31}"/>
              </a:ext>
            </a:extLst>
          </p:cNvPr>
          <p:cNvSpPr>
            <a:spLocks noGrp="1"/>
          </p:cNvSpPr>
          <p:nvPr>
            <p:ph type="title"/>
          </p:nvPr>
        </p:nvSpPr>
        <p:spPr/>
        <p:txBody>
          <a:bodyPr/>
          <a:lstStyle/>
          <a:p>
            <a:r>
              <a:rPr lang="en-US" dirty="0"/>
              <a:t>Negative Externality Regulation</a:t>
            </a:r>
          </a:p>
        </p:txBody>
      </p:sp>
      <p:grpSp>
        <p:nvGrpSpPr>
          <p:cNvPr id="8" name="Group 7"/>
          <p:cNvGrpSpPr/>
          <p:nvPr/>
        </p:nvGrpSpPr>
        <p:grpSpPr>
          <a:xfrm>
            <a:off x="2571749" y="1600200"/>
            <a:ext cx="7154491" cy="4864583"/>
            <a:chOff x="1542788" y="1300620"/>
            <a:chExt cx="8330100" cy="5663917"/>
          </a:xfrm>
        </p:grpSpPr>
        <p:cxnSp>
          <p:nvCxnSpPr>
            <p:cNvPr id="5" name="Straight Connector 4">
              <a:extLst>
                <a:ext uri="{FF2B5EF4-FFF2-40B4-BE49-F238E27FC236}">
                  <a16:creationId xmlns:a16="http://schemas.microsoft.com/office/drawing/2014/main" id="{A6B00F98-354F-49A5-9A78-416BA24F38AD}"/>
                </a:ext>
              </a:extLst>
            </p:cNvPr>
            <p:cNvCxnSpPr/>
            <p:nvPr/>
          </p:nvCxnSpPr>
          <p:spPr>
            <a:xfrm>
              <a:off x="2514600" y="1905000"/>
              <a:ext cx="0" cy="3733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1FB9DB-A831-4C67-B9B0-1C7C9A01E273}"/>
                </a:ext>
              </a:extLst>
            </p:cNvPr>
            <p:cNvCxnSpPr/>
            <p:nvPr/>
          </p:nvCxnSpPr>
          <p:spPr>
            <a:xfrm>
              <a:off x="2514600" y="5628362"/>
              <a:ext cx="464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22FA6F-8207-4F0D-9E6F-275F43F89F52}"/>
                </a:ext>
              </a:extLst>
            </p:cNvPr>
            <p:cNvCxnSpPr/>
            <p:nvPr/>
          </p:nvCxnSpPr>
          <p:spPr>
            <a:xfrm>
              <a:off x="2514600" y="2286000"/>
              <a:ext cx="4419600" cy="3200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29A165-AD51-4F31-A98C-52318E1CB22C}"/>
                </a:ext>
              </a:extLst>
            </p:cNvPr>
            <p:cNvCxnSpPr/>
            <p:nvPr/>
          </p:nvCxnSpPr>
          <p:spPr>
            <a:xfrm flipV="1">
              <a:off x="2514600" y="2286000"/>
              <a:ext cx="4267200" cy="3342362"/>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5C610BD-523E-4795-A009-90F1F3EDEA98}"/>
                    </a:ext>
                  </a:extLst>
                </p:cNvPr>
                <p:cNvSpPr txBox="1"/>
                <p:nvPr/>
              </p:nvSpPr>
              <p:spPr>
                <a:xfrm>
                  <a:off x="6909149" y="2083141"/>
                  <a:ext cx="1872623" cy="401030"/>
                </a:xfrm>
                <a:prstGeom prst="rect">
                  <a:avLst/>
                </a:prstGeom>
                <a:noFill/>
              </p:spPr>
              <p:txBody>
                <a:bodyPr wrap="square" rtlCol="0">
                  <a:noAutofit/>
                </a:bodyPr>
                <a:lstStyle/>
                <a:p>
                  <a:r>
                    <a:rPr lang="en-US" dirty="0"/>
                    <a:t>S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𝑝𝑟𝑖𝑣𝑎𝑡𝑒</m:t>
                          </m:r>
                        </m:sub>
                      </m:sSub>
                    </m:oMath>
                  </a14:m>
                  <a:endParaRPr lang="en-US" dirty="0"/>
                </a:p>
              </p:txBody>
            </p:sp>
          </mc:Choice>
          <mc:Fallback xmlns="">
            <p:sp>
              <p:nvSpPr>
                <p:cNvPr id="12" name="TextBox 11">
                  <a:extLst>
                    <a:ext uri="{FF2B5EF4-FFF2-40B4-BE49-F238E27FC236}">
                      <a16:creationId xmlns:a16="http://schemas.microsoft.com/office/drawing/2014/main" id="{25C610BD-523E-4795-A009-90F1F3EDEA98}"/>
                    </a:ext>
                  </a:extLst>
                </p:cNvPr>
                <p:cNvSpPr txBox="1">
                  <a:spLocks noRot="1" noChangeAspect="1" noMove="1" noResize="1" noEditPoints="1" noAdjustHandles="1" noChangeArrowheads="1" noChangeShapeType="1" noTextEdit="1"/>
                </p:cNvSpPr>
                <p:nvPr/>
              </p:nvSpPr>
              <p:spPr>
                <a:xfrm>
                  <a:off x="6909149" y="2083141"/>
                  <a:ext cx="1872623" cy="401030"/>
                </a:xfrm>
                <a:prstGeom prst="rect">
                  <a:avLst/>
                </a:prstGeom>
                <a:blipFill>
                  <a:blip r:embed="rId3"/>
                  <a:stretch>
                    <a:fillRect l="-3409" t="-10714" b="-35714"/>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B8C9E1AB-B040-41BE-985A-AE60C996AED1}"/>
                </a:ext>
              </a:extLst>
            </p:cNvPr>
            <p:cNvSpPr txBox="1"/>
            <p:nvPr/>
          </p:nvSpPr>
          <p:spPr>
            <a:xfrm>
              <a:off x="5806859" y="4310252"/>
              <a:ext cx="400830" cy="369332"/>
            </a:xfrm>
            <a:prstGeom prst="rect">
              <a:avLst/>
            </a:prstGeom>
            <a:noFill/>
          </p:spPr>
          <p:txBody>
            <a:bodyPr wrap="square" rtlCol="0">
              <a:noAutofit/>
            </a:bodyPr>
            <a:lstStyle/>
            <a:p>
              <a:r>
                <a:rPr lang="en-US" dirty="0">
                  <a:solidFill>
                    <a:srgbClr val="00B0F0"/>
                  </a:solidFill>
                </a:rPr>
                <a:t>D</a:t>
              </a:r>
            </a:p>
          </p:txBody>
        </p:sp>
        <p:cxnSp>
          <p:nvCxnSpPr>
            <p:cNvPr id="15" name="Straight Connector 14">
              <a:extLst>
                <a:ext uri="{FF2B5EF4-FFF2-40B4-BE49-F238E27FC236}">
                  <a16:creationId xmlns:a16="http://schemas.microsoft.com/office/drawing/2014/main" id="{5ED8B894-461C-4B9E-A0DA-C0AD04A65EA6}"/>
                </a:ext>
              </a:extLst>
            </p:cNvPr>
            <p:cNvCxnSpPr>
              <a:cxnSpLocks/>
            </p:cNvCxnSpPr>
            <p:nvPr/>
          </p:nvCxnSpPr>
          <p:spPr>
            <a:xfrm flipV="1">
              <a:off x="2590800" y="4648200"/>
              <a:ext cx="4876800" cy="98016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416124C-9FF3-4AEA-BB3C-E1803239CF7A}"/>
                    </a:ext>
                  </a:extLst>
                </p:cNvPr>
                <p:cNvSpPr txBox="1"/>
                <p:nvPr/>
              </p:nvSpPr>
              <p:spPr>
                <a:xfrm>
                  <a:off x="7532319" y="4437348"/>
                  <a:ext cx="1544141" cy="39126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𝑀𝐶</m:t>
                            </m:r>
                          </m:e>
                          <m:sub>
                            <m:r>
                              <a:rPr lang="en-US" i="1">
                                <a:solidFill>
                                  <a:srgbClr val="00B050"/>
                                </a:solidFill>
                                <a:latin typeface="Cambria Math" panose="02040503050406030204" pitchFamily="18" charset="0"/>
                              </a:rPr>
                              <m:t>𝑒𝑥𝑡𝑒𝑟𝑛𝑎𝑙𝑖𝑡𝑦</m:t>
                            </m:r>
                          </m:sub>
                        </m:sSub>
                      </m:oMath>
                    </m:oMathPara>
                  </a14:m>
                  <a:endParaRPr lang="en-US" dirty="0"/>
                </a:p>
              </p:txBody>
            </p:sp>
          </mc:Choice>
          <mc:Fallback xmlns="">
            <p:sp>
              <p:nvSpPr>
                <p:cNvPr id="17" name="TextBox 16">
                  <a:extLst>
                    <a:ext uri="{FF2B5EF4-FFF2-40B4-BE49-F238E27FC236}">
                      <a16:creationId xmlns:a16="http://schemas.microsoft.com/office/drawing/2014/main" id="{1416124C-9FF3-4AEA-BB3C-E1803239CF7A}"/>
                    </a:ext>
                  </a:extLst>
                </p:cNvPr>
                <p:cNvSpPr txBox="1">
                  <a:spLocks noRot="1" noChangeAspect="1" noMove="1" noResize="1" noEditPoints="1" noAdjustHandles="1" noChangeArrowheads="1" noChangeShapeType="1" noTextEdit="1"/>
                </p:cNvSpPr>
                <p:nvPr/>
              </p:nvSpPr>
              <p:spPr>
                <a:xfrm>
                  <a:off x="7532319" y="4437348"/>
                  <a:ext cx="1544141" cy="391261"/>
                </a:xfrm>
                <a:prstGeom prst="rect">
                  <a:avLst/>
                </a:prstGeom>
                <a:blipFill>
                  <a:blip r:embed="rId4"/>
                  <a:stretch>
                    <a:fillRect r="-9217" b="-25000"/>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29CDA1E1-8D2D-4642-B126-9DDF41D3726D}"/>
                </a:ext>
              </a:extLst>
            </p:cNvPr>
            <p:cNvCxnSpPr>
              <a:cxnSpLocks/>
            </p:cNvCxnSpPr>
            <p:nvPr/>
          </p:nvCxnSpPr>
          <p:spPr>
            <a:xfrm flipV="1">
              <a:off x="2514600" y="2029218"/>
              <a:ext cx="3480146" cy="359914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4B1401E-F7F7-4591-B02F-C9558B6C787A}"/>
                    </a:ext>
                  </a:extLst>
                </p:cNvPr>
                <p:cNvSpPr txBox="1"/>
                <p:nvPr/>
              </p:nvSpPr>
              <p:spPr>
                <a:xfrm>
                  <a:off x="5967845" y="1623340"/>
                  <a:ext cx="3905043" cy="39126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𝑀𝐶</m:t>
                            </m:r>
                          </m:e>
                          <m:sub>
                            <m:r>
                              <a:rPr lang="en-US" i="1">
                                <a:solidFill>
                                  <a:srgbClr val="FF0000"/>
                                </a:solidFill>
                                <a:latin typeface="Cambria Math" panose="02040503050406030204" pitchFamily="18" charset="0"/>
                              </a:rPr>
                              <m:t>𝑠𝑜𝑐𝑖𝑎𝑙</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𝑀𝐶</m:t>
                            </m:r>
                          </m:e>
                          <m:sub>
                            <m:r>
                              <a:rPr lang="en-US" i="1">
                                <a:solidFill>
                                  <a:srgbClr val="FF0000"/>
                                </a:solidFill>
                                <a:latin typeface="Cambria Math" panose="02040503050406030204" pitchFamily="18" charset="0"/>
                              </a:rPr>
                              <m:t>𝑝𝑟𝑖𝑣𝑎𝑡𝑒</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𝑀𝐶</m:t>
                            </m:r>
                          </m:e>
                          <m:sub>
                            <m:r>
                              <a:rPr lang="en-US" i="1">
                                <a:solidFill>
                                  <a:srgbClr val="FF0000"/>
                                </a:solidFill>
                                <a:latin typeface="Cambria Math" panose="02040503050406030204" pitchFamily="18" charset="0"/>
                              </a:rPr>
                              <m:t>𝑒𝑥𝑡𝑒𝑟𝑛𝑎𝑙𝑖𝑡𝑦</m:t>
                            </m:r>
                          </m:sub>
                        </m:sSub>
                      </m:oMath>
                    </m:oMathPara>
                  </a14:m>
                  <a:endParaRPr lang="en-US" dirty="0"/>
                </a:p>
              </p:txBody>
            </p:sp>
          </mc:Choice>
          <mc:Fallback xmlns="">
            <p:sp>
              <p:nvSpPr>
                <p:cNvPr id="20" name="TextBox 19">
                  <a:extLst>
                    <a:ext uri="{FF2B5EF4-FFF2-40B4-BE49-F238E27FC236}">
                      <a16:creationId xmlns:a16="http://schemas.microsoft.com/office/drawing/2014/main" id="{54B1401E-F7F7-4591-B02F-C9558B6C787A}"/>
                    </a:ext>
                  </a:extLst>
                </p:cNvPr>
                <p:cNvSpPr txBox="1">
                  <a:spLocks noRot="1" noChangeAspect="1" noMove="1" noResize="1" noEditPoints="1" noAdjustHandles="1" noChangeArrowheads="1" noChangeShapeType="1" noTextEdit="1"/>
                </p:cNvSpPr>
                <p:nvPr/>
              </p:nvSpPr>
              <p:spPr>
                <a:xfrm>
                  <a:off x="5967845" y="1623340"/>
                  <a:ext cx="3905043" cy="391261"/>
                </a:xfrm>
                <a:prstGeom prst="rect">
                  <a:avLst/>
                </a:prstGeom>
                <a:blipFill>
                  <a:blip r:embed="rId5"/>
                  <a:stretch>
                    <a:fillRect r="-12704" b="-25455"/>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965A0667-5344-4B91-A7A9-38A6D964CC7C}"/>
                </a:ext>
              </a:extLst>
            </p:cNvPr>
            <p:cNvCxnSpPr>
              <a:cxnSpLocks/>
            </p:cNvCxnSpPr>
            <p:nvPr/>
          </p:nvCxnSpPr>
          <p:spPr>
            <a:xfrm flipH="1">
              <a:off x="4387052" y="3683177"/>
              <a:ext cx="3132" cy="19180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C7D1193-041B-4556-B4C9-555E587C64EE}"/>
                </a:ext>
              </a:extLst>
            </p:cNvPr>
            <p:cNvCxnSpPr>
              <a:cxnSpLocks/>
            </p:cNvCxnSpPr>
            <p:nvPr/>
          </p:nvCxnSpPr>
          <p:spPr>
            <a:xfrm>
              <a:off x="2514601" y="3631504"/>
              <a:ext cx="189247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C0F70D-CA0C-4B31-A04C-9805227D2600}"/>
                </a:ext>
              </a:extLst>
            </p:cNvPr>
            <p:cNvCxnSpPr/>
            <p:nvPr/>
          </p:nvCxnSpPr>
          <p:spPr>
            <a:xfrm>
              <a:off x="4724400" y="3886200"/>
              <a:ext cx="0" cy="1752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073922-AA47-4D4D-935E-C84EF3E1D321}"/>
                </a:ext>
              </a:extLst>
            </p:cNvPr>
            <p:cNvCxnSpPr/>
            <p:nvPr/>
          </p:nvCxnSpPr>
          <p:spPr>
            <a:xfrm flipH="1">
              <a:off x="2514600" y="3886200"/>
              <a:ext cx="2209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CB3D794-4706-4766-8E10-E38F195BA9AA}"/>
                    </a:ext>
                  </a:extLst>
                </p:cNvPr>
                <p:cNvSpPr txBox="1"/>
                <p:nvPr/>
              </p:nvSpPr>
              <p:spPr>
                <a:xfrm>
                  <a:off x="1869756" y="3304285"/>
                  <a:ext cx="689747" cy="430020"/>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𝑠𝑜</m:t>
                            </m:r>
                          </m:sub>
                        </m:sSub>
                      </m:oMath>
                    </m:oMathPara>
                  </a14:m>
                  <a:endParaRPr lang="en-US" dirty="0"/>
                </a:p>
              </p:txBody>
            </p:sp>
          </mc:Choice>
          <mc:Fallback xmlns="">
            <p:sp>
              <p:nvSpPr>
                <p:cNvPr id="34" name="TextBox 33">
                  <a:extLst>
                    <a:ext uri="{FF2B5EF4-FFF2-40B4-BE49-F238E27FC236}">
                      <a16:creationId xmlns:a16="http://schemas.microsoft.com/office/drawing/2014/main" id="{0CB3D794-4706-4766-8E10-E38F195BA9AA}"/>
                    </a:ext>
                  </a:extLst>
                </p:cNvPr>
                <p:cNvSpPr txBox="1">
                  <a:spLocks noRot="1" noChangeAspect="1" noMove="1" noResize="1" noEditPoints="1" noAdjustHandles="1" noChangeArrowheads="1" noChangeShapeType="1" noTextEdit="1"/>
                </p:cNvSpPr>
                <p:nvPr/>
              </p:nvSpPr>
              <p:spPr>
                <a:xfrm>
                  <a:off x="1869756" y="3304285"/>
                  <a:ext cx="689747" cy="430020"/>
                </a:xfrm>
                <a:prstGeom prst="rect">
                  <a:avLst/>
                </a:prstGeom>
                <a:blipFill>
                  <a:blip r:embed="rId6"/>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C80A214-973E-4F67-8B3E-6EA8C07C853C}"/>
                    </a:ext>
                  </a:extLst>
                </p:cNvPr>
                <p:cNvSpPr txBox="1"/>
                <p:nvPr/>
              </p:nvSpPr>
              <p:spPr>
                <a:xfrm>
                  <a:off x="1742411" y="3673619"/>
                  <a:ext cx="929565" cy="454955"/>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𝑝𝑐</m:t>
                            </m:r>
                          </m:sub>
                        </m:sSub>
                      </m:oMath>
                    </m:oMathPara>
                  </a14:m>
                  <a:endParaRPr lang="en-US" dirty="0"/>
                </a:p>
              </p:txBody>
            </p:sp>
          </mc:Choice>
          <mc:Fallback xmlns="">
            <p:sp>
              <p:nvSpPr>
                <p:cNvPr id="35" name="TextBox 34">
                  <a:extLst>
                    <a:ext uri="{FF2B5EF4-FFF2-40B4-BE49-F238E27FC236}">
                      <a16:creationId xmlns:a16="http://schemas.microsoft.com/office/drawing/2014/main" id="{9C80A214-973E-4F67-8B3E-6EA8C07C853C}"/>
                    </a:ext>
                  </a:extLst>
                </p:cNvPr>
                <p:cNvSpPr txBox="1">
                  <a:spLocks noRot="1" noChangeAspect="1" noMove="1" noResize="1" noEditPoints="1" noAdjustHandles="1" noChangeArrowheads="1" noChangeShapeType="1" noTextEdit="1"/>
                </p:cNvSpPr>
                <p:nvPr/>
              </p:nvSpPr>
              <p:spPr>
                <a:xfrm>
                  <a:off x="1742411" y="3673619"/>
                  <a:ext cx="929565" cy="454955"/>
                </a:xfrm>
                <a:prstGeom prst="rect">
                  <a:avLst/>
                </a:prstGeom>
                <a:blipFill>
                  <a:blip r:embed="rId7"/>
                  <a:stretch>
                    <a:fillRect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8B10B27-0CBF-4B82-A3FD-2DE483463B50}"/>
                    </a:ext>
                  </a:extLst>
                </p:cNvPr>
                <p:cNvSpPr txBox="1"/>
                <p:nvPr/>
              </p:nvSpPr>
              <p:spPr>
                <a:xfrm>
                  <a:off x="4016680" y="5689947"/>
                  <a:ext cx="78078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𝑠𝑜</m:t>
                            </m:r>
                          </m:sub>
                        </m:sSub>
                      </m:oMath>
                    </m:oMathPara>
                  </a14:m>
                  <a:endParaRPr lang="en-US" dirty="0"/>
                </a:p>
              </p:txBody>
            </p:sp>
          </mc:Choice>
          <mc:Fallback xmlns="">
            <p:sp>
              <p:nvSpPr>
                <p:cNvPr id="36" name="TextBox 35">
                  <a:extLst>
                    <a:ext uri="{FF2B5EF4-FFF2-40B4-BE49-F238E27FC236}">
                      <a16:creationId xmlns:a16="http://schemas.microsoft.com/office/drawing/2014/main" id="{C8B10B27-0CBF-4B82-A3FD-2DE483463B50}"/>
                    </a:ext>
                  </a:extLst>
                </p:cNvPr>
                <p:cNvSpPr txBox="1">
                  <a:spLocks noRot="1" noChangeAspect="1" noMove="1" noResize="1" noEditPoints="1" noAdjustHandles="1" noChangeArrowheads="1" noChangeShapeType="1" noTextEdit="1"/>
                </p:cNvSpPr>
                <p:nvPr/>
              </p:nvSpPr>
              <p:spPr>
                <a:xfrm>
                  <a:off x="4016680" y="5689947"/>
                  <a:ext cx="780789" cy="369332"/>
                </a:xfrm>
                <a:prstGeom prst="rect">
                  <a:avLst/>
                </a:prstGeom>
                <a:blipFill>
                  <a:blip r:embed="rId8"/>
                  <a:stretch>
                    <a:fillRect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8409059-7FEF-45DA-BD96-BC829ACFA9A3}"/>
                    </a:ext>
                  </a:extLst>
                </p:cNvPr>
                <p:cNvSpPr txBox="1"/>
                <p:nvPr/>
              </p:nvSpPr>
              <p:spPr>
                <a:xfrm>
                  <a:off x="4574088" y="5704562"/>
                  <a:ext cx="574966" cy="39074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𝑝𝑐</m:t>
                            </m:r>
                          </m:sub>
                        </m:sSub>
                      </m:oMath>
                    </m:oMathPara>
                  </a14:m>
                  <a:endParaRPr lang="en-US" dirty="0"/>
                </a:p>
              </p:txBody>
            </p:sp>
          </mc:Choice>
          <mc:Fallback xmlns="">
            <p:sp>
              <p:nvSpPr>
                <p:cNvPr id="37" name="TextBox 36">
                  <a:extLst>
                    <a:ext uri="{FF2B5EF4-FFF2-40B4-BE49-F238E27FC236}">
                      <a16:creationId xmlns:a16="http://schemas.microsoft.com/office/drawing/2014/main" id="{98409059-7FEF-45DA-BD96-BC829ACFA9A3}"/>
                    </a:ext>
                  </a:extLst>
                </p:cNvPr>
                <p:cNvSpPr txBox="1">
                  <a:spLocks noRot="1" noChangeAspect="1" noMove="1" noResize="1" noEditPoints="1" noAdjustHandles="1" noChangeArrowheads="1" noChangeShapeType="1" noTextEdit="1"/>
                </p:cNvSpPr>
                <p:nvPr/>
              </p:nvSpPr>
              <p:spPr>
                <a:xfrm>
                  <a:off x="4574088" y="5704562"/>
                  <a:ext cx="574966" cy="390748"/>
                </a:xfrm>
                <a:prstGeom prst="rect">
                  <a:avLst/>
                </a:prstGeom>
                <a:blipFill>
                  <a:blip r:embed="rId9"/>
                  <a:stretch>
                    <a:fillRect b="-20000"/>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1498E68A-B05E-426F-962E-0CC1286D3FF3}"/>
                </a:ext>
              </a:extLst>
            </p:cNvPr>
            <p:cNvSpPr txBox="1"/>
            <p:nvPr/>
          </p:nvSpPr>
          <p:spPr>
            <a:xfrm>
              <a:off x="6934200" y="5736669"/>
              <a:ext cx="312906" cy="369332"/>
            </a:xfrm>
            <a:prstGeom prst="rect">
              <a:avLst/>
            </a:prstGeom>
            <a:noFill/>
          </p:spPr>
          <p:txBody>
            <a:bodyPr wrap="none" rtlCol="0">
              <a:noAutofit/>
            </a:bodyPr>
            <a:lstStyle/>
            <a:p>
              <a:r>
                <a:rPr lang="en-US" dirty="0"/>
                <a:t>q</a:t>
              </a:r>
            </a:p>
          </p:txBody>
        </p:sp>
        <p:cxnSp>
          <p:nvCxnSpPr>
            <p:cNvPr id="40" name="Straight Connector 39">
              <a:extLst>
                <a:ext uri="{FF2B5EF4-FFF2-40B4-BE49-F238E27FC236}">
                  <a16:creationId xmlns:a16="http://schemas.microsoft.com/office/drawing/2014/main" id="{4EBA1800-13FA-4935-854C-1635D5D4CB4B}"/>
                </a:ext>
              </a:extLst>
            </p:cNvPr>
            <p:cNvCxnSpPr/>
            <p:nvPr/>
          </p:nvCxnSpPr>
          <p:spPr>
            <a:xfrm>
              <a:off x="5149054" y="2945704"/>
              <a:ext cx="0" cy="60910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894F4F4-48B7-4F1D-907F-F1C256A4AB54}"/>
                </a:ext>
              </a:extLst>
            </p:cNvPr>
            <p:cNvCxnSpPr>
              <a:cxnSpLocks/>
            </p:cNvCxnSpPr>
            <p:nvPr/>
          </p:nvCxnSpPr>
          <p:spPr>
            <a:xfrm>
              <a:off x="5174106" y="5105400"/>
              <a:ext cx="0" cy="52296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E9D10F6-8874-4C7B-AF8D-BA0A94D162D6}"/>
                    </a:ext>
                  </a:extLst>
                </p:cNvPr>
                <p:cNvSpPr txBox="1"/>
                <p:nvPr/>
              </p:nvSpPr>
              <p:spPr>
                <a:xfrm>
                  <a:off x="5153478" y="5169073"/>
                  <a:ext cx="847540"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𝐸𝑞</m:t>
                            </m:r>
                            <m:r>
                              <a:rPr lang="en-US" i="1">
                                <a:latin typeface="Cambria Math" panose="02040503050406030204" pitchFamily="18" charset="0"/>
                              </a:rPr>
                              <m:t>′</m:t>
                            </m:r>
                          </m:sub>
                        </m:sSub>
                      </m:oMath>
                    </m:oMathPara>
                  </a14:m>
                  <a:endParaRPr lang="en-US" dirty="0"/>
                </a:p>
              </p:txBody>
            </p:sp>
          </mc:Choice>
          <mc:Fallback xmlns="">
            <p:sp>
              <p:nvSpPr>
                <p:cNvPr id="49" name="TextBox 48">
                  <a:extLst>
                    <a:ext uri="{FF2B5EF4-FFF2-40B4-BE49-F238E27FC236}">
                      <a16:creationId xmlns:a16="http://schemas.microsoft.com/office/drawing/2014/main" id="{2E9D10F6-8874-4C7B-AF8D-BA0A94D162D6}"/>
                    </a:ext>
                  </a:extLst>
                </p:cNvPr>
                <p:cNvSpPr txBox="1">
                  <a:spLocks noRot="1" noChangeAspect="1" noMove="1" noResize="1" noEditPoints="1" noAdjustHandles="1" noChangeArrowheads="1" noChangeShapeType="1" noTextEdit="1"/>
                </p:cNvSpPr>
                <p:nvPr/>
              </p:nvSpPr>
              <p:spPr>
                <a:xfrm>
                  <a:off x="5153478" y="5169073"/>
                  <a:ext cx="847540" cy="390748"/>
                </a:xfrm>
                <a:prstGeom prst="rect">
                  <a:avLst/>
                </a:prstGeom>
                <a:blipFill>
                  <a:blip r:embed="rId10"/>
                  <a:stretch>
                    <a:fillRect r="-4202"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906ED768-52D9-4395-BFC9-E8749F3F00C6}"/>
                    </a:ext>
                  </a:extLst>
                </p:cNvPr>
                <p:cNvSpPr txBox="1"/>
                <p:nvPr/>
              </p:nvSpPr>
              <p:spPr>
                <a:xfrm>
                  <a:off x="5130514" y="2828800"/>
                  <a:ext cx="847540"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𝐸𝑞</m:t>
                            </m:r>
                            <m:r>
                              <a:rPr lang="en-US" i="1">
                                <a:latin typeface="Cambria Math" panose="02040503050406030204" pitchFamily="18" charset="0"/>
                              </a:rPr>
                              <m:t>′</m:t>
                            </m:r>
                          </m:sub>
                        </m:sSub>
                      </m:oMath>
                    </m:oMathPara>
                  </a14:m>
                  <a:endParaRPr lang="en-US" dirty="0"/>
                </a:p>
              </p:txBody>
            </p:sp>
          </mc:Choice>
          <mc:Fallback xmlns="">
            <p:sp>
              <p:nvSpPr>
                <p:cNvPr id="50" name="TextBox 49">
                  <a:extLst>
                    <a:ext uri="{FF2B5EF4-FFF2-40B4-BE49-F238E27FC236}">
                      <a16:creationId xmlns:a16="http://schemas.microsoft.com/office/drawing/2014/main" id="{906ED768-52D9-4395-BFC9-E8749F3F00C6}"/>
                    </a:ext>
                  </a:extLst>
                </p:cNvPr>
                <p:cNvSpPr txBox="1">
                  <a:spLocks noRot="1" noChangeAspect="1" noMove="1" noResize="1" noEditPoints="1" noAdjustHandles="1" noChangeArrowheads="1" noChangeShapeType="1" noTextEdit="1"/>
                </p:cNvSpPr>
                <p:nvPr/>
              </p:nvSpPr>
              <p:spPr>
                <a:xfrm>
                  <a:off x="5130514" y="2828800"/>
                  <a:ext cx="847540" cy="390748"/>
                </a:xfrm>
                <a:prstGeom prst="rect">
                  <a:avLst/>
                </a:prstGeom>
                <a:blipFill>
                  <a:blip r:embed="rId11"/>
                  <a:stretch>
                    <a:fillRect r="-3333"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8607987B-9793-4479-B8CA-DF3BF7ED1748}"/>
                    </a:ext>
                  </a:extLst>
                </p:cNvPr>
                <p:cNvSpPr txBox="1"/>
                <p:nvPr/>
              </p:nvSpPr>
              <p:spPr>
                <a:xfrm>
                  <a:off x="4948638" y="5697976"/>
                  <a:ext cx="449674"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m:t>
                            </m:r>
                          </m:sup>
                        </m:sSup>
                      </m:oMath>
                    </m:oMathPara>
                  </a14:m>
                  <a:endParaRPr lang="en-US" dirty="0"/>
                </a:p>
              </p:txBody>
            </p:sp>
          </mc:Choice>
          <mc:Fallback xmlns="">
            <p:sp>
              <p:nvSpPr>
                <p:cNvPr id="51" name="TextBox 50">
                  <a:extLst>
                    <a:ext uri="{FF2B5EF4-FFF2-40B4-BE49-F238E27FC236}">
                      <a16:creationId xmlns:a16="http://schemas.microsoft.com/office/drawing/2014/main" id="{8607987B-9793-4479-B8CA-DF3BF7ED1748}"/>
                    </a:ext>
                  </a:extLst>
                </p:cNvPr>
                <p:cNvSpPr txBox="1">
                  <a:spLocks noRot="1" noChangeAspect="1" noMove="1" noResize="1" noEditPoints="1" noAdjustHandles="1" noChangeArrowheads="1" noChangeShapeType="1" noTextEdit="1"/>
                </p:cNvSpPr>
                <p:nvPr/>
              </p:nvSpPr>
              <p:spPr>
                <a:xfrm>
                  <a:off x="4948638" y="5697976"/>
                  <a:ext cx="449674" cy="369332"/>
                </a:xfrm>
                <a:prstGeom prst="rect">
                  <a:avLst/>
                </a:prstGeom>
                <a:blipFill>
                  <a:blip r:embed="rId12"/>
                  <a:stretch>
                    <a:fillRect b="-26923"/>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0A80C5A0-C601-4DA7-97CD-2C6302F76F0C}"/>
                </a:ext>
              </a:extLst>
            </p:cNvPr>
            <p:cNvCxnSpPr>
              <a:cxnSpLocks/>
            </p:cNvCxnSpPr>
            <p:nvPr/>
          </p:nvCxnSpPr>
          <p:spPr>
            <a:xfrm>
              <a:off x="4394548" y="3681609"/>
              <a:ext cx="287911" cy="22964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548A7A7-0368-4682-87AB-3AB7A58F8204}"/>
                </a:ext>
              </a:extLst>
            </p:cNvPr>
            <p:cNvCxnSpPr/>
            <p:nvPr/>
          </p:nvCxnSpPr>
          <p:spPr>
            <a:xfrm flipH="1">
              <a:off x="4431835" y="3440962"/>
              <a:ext cx="241127" cy="24217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B3D85C7-BA68-4B91-9200-2D2157B3E7C5}"/>
                </a:ext>
              </a:extLst>
            </p:cNvPr>
            <p:cNvCxnSpPr>
              <a:cxnSpLocks/>
            </p:cNvCxnSpPr>
            <p:nvPr/>
          </p:nvCxnSpPr>
          <p:spPr>
            <a:xfrm>
              <a:off x="4432125" y="3694134"/>
              <a:ext cx="0" cy="471814"/>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9E1DC4F-A9C6-4F26-B23B-692EAECA2D55}"/>
                </a:ext>
              </a:extLst>
            </p:cNvPr>
            <p:cNvCxnSpPr>
              <a:cxnSpLocks/>
            </p:cNvCxnSpPr>
            <p:nvPr/>
          </p:nvCxnSpPr>
          <p:spPr>
            <a:xfrm flipH="1" flipV="1">
              <a:off x="4797468" y="3663363"/>
              <a:ext cx="1819405" cy="0"/>
            </a:xfrm>
            <a:prstGeom prst="straightConnector1">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7B215E4-E303-47FA-B17F-1B5D6311F005}"/>
                </a:ext>
              </a:extLst>
            </p:cNvPr>
            <p:cNvSpPr txBox="1"/>
            <p:nvPr/>
          </p:nvSpPr>
          <p:spPr>
            <a:xfrm>
              <a:off x="6658546" y="3445718"/>
              <a:ext cx="2980035" cy="430020"/>
            </a:xfrm>
            <a:prstGeom prst="rect">
              <a:avLst/>
            </a:prstGeom>
            <a:noFill/>
            <a:ln>
              <a:solidFill>
                <a:schemeClr val="accent4"/>
              </a:solidFill>
            </a:ln>
          </p:spPr>
          <p:txBody>
            <a:bodyPr wrap="square" rtlCol="0">
              <a:noAutofit/>
            </a:bodyPr>
            <a:lstStyle/>
            <a:p>
              <a:pPr algn="ctr"/>
              <a:r>
                <a:rPr lang="en-US" dirty="0">
                  <a:solidFill>
                    <a:schemeClr val="accent4"/>
                  </a:solidFill>
                </a:rPr>
                <a:t>Deadweight loss of PC</a:t>
              </a:r>
            </a:p>
          </p:txBody>
        </p:sp>
        <p:cxnSp>
          <p:nvCxnSpPr>
            <p:cNvPr id="46" name="Straight Connector 45">
              <a:extLst>
                <a:ext uri="{FF2B5EF4-FFF2-40B4-BE49-F238E27FC236}">
                  <a16:creationId xmlns:a16="http://schemas.microsoft.com/office/drawing/2014/main" id="{40A6E182-6760-46F1-B51E-C2E79E397AC7}"/>
                </a:ext>
              </a:extLst>
            </p:cNvPr>
            <p:cNvCxnSpPr>
              <a:cxnSpLocks/>
              <a:stCxn id="36" idx="0"/>
              <a:endCxn id="47" idx="2"/>
            </p:cNvCxnSpPr>
            <p:nvPr/>
          </p:nvCxnSpPr>
          <p:spPr>
            <a:xfrm flipV="1">
              <a:off x="4407075" y="2065999"/>
              <a:ext cx="0" cy="362394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8DCD6969-7747-47A8-89E3-D1694CE1D79B}"/>
                    </a:ext>
                  </a:extLst>
                </p:cNvPr>
                <p:cNvSpPr txBox="1"/>
                <p:nvPr/>
              </p:nvSpPr>
              <p:spPr>
                <a:xfrm>
                  <a:off x="3632026" y="1696666"/>
                  <a:ext cx="1644746" cy="369332"/>
                </a:xfrm>
                <a:prstGeom prst="rect">
                  <a:avLst/>
                </a:prstGeom>
                <a:noFill/>
              </p:spPr>
              <p:txBody>
                <a:bodyPr wrap="none" rtlCol="0">
                  <a:noAutofit/>
                </a:bodyPr>
                <a:lstStyle/>
                <a:p>
                  <a:r>
                    <a:rPr lang="en-US" dirty="0">
                      <a:solidFill>
                        <a:srgbClr val="00B0F0"/>
                      </a:solidFill>
                    </a:rPr>
                    <a:t>Quota </a:t>
                  </a:r>
                  <a14:m>
                    <m:oMath xmlns:m="http://schemas.openxmlformats.org/officeDocument/2006/math">
                      <m:bar>
                        <m:barPr>
                          <m:pos m:val="top"/>
                          <m:ctrlPr>
                            <a:rPr lang="en-US" i="1">
                              <a:solidFill>
                                <a:srgbClr val="00B0F0"/>
                              </a:solidFill>
                              <a:latin typeface="Cambria Math" panose="02040503050406030204" pitchFamily="18" charset="0"/>
                            </a:rPr>
                          </m:ctrlPr>
                        </m:barPr>
                        <m:e>
                          <m:r>
                            <a:rPr lang="en-US" i="1">
                              <a:solidFill>
                                <a:srgbClr val="00B0F0"/>
                              </a:solidFill>
                              <a:latin typeface="Cambria Math" panose="02040503050406030204" pitchFamily="18" charset="0"/>
                            </a:rPr>
                            <m:t>𝑞</m:t>
                          </m:r>
                        </m:e>
                      </m:bar>
                    </m:oMath>
                  </a14:m>
                  <a:r>
                    <a:rPr lang="en-US" dirty="0"/>
                    <a:t>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𝑠𝑜</m:t>
                          </m:r>
                        </m:sub>
                      </m:sSub>
                    </m:oMath>
                  </a14:m>
                  <a:endParaRPr lang="en-US" dirty="0"/>
                </a:p>
              </p:txBody>
            </p:sp>
          </mc:Choice>
          <mc:Fallback xmlns="">
            <p:sp>
              <p:nvSpPr>
                <p:cNvPr id="47" name="TextBox 46">
                  <a:extLst>
                    <a:ext uri="{FF2B5EF4-FFF2-40B4-BE49-F238E27FC236}">
                      <a16:creationId xmlns:a16="http://schemas.microsoft.com/office/drawing/2014/main" id="{8DCD6969-7747-47A8-89E3-D1694CE1D79B}"/>
                    </a:ext>
                  </a:extLst>
                </p:cNvPr>
                <p:cNvSpPr txBox="1">
                  <a:spLocks noRot="1" noChangeAspect="1" noMove="1" noResize="1" noEditPoints="1" noAdjustHandles="1" noChangeArrowheads="1" noChangeShapeType="1" noTextEdit="1"/>
                </p:cNvSpPr>
                <p:nvPr/>
              </p:nvSpPr>
              <p:spPr>
                <a:xfrm>
                  <a:off x="3632026" y="1696666"/>
                  <a:ext cx="1644746" cy="369332"/>
                </a:xfrm>
                <a:prstGeom prst="rect">
                  <a:avLst/>
                </a:prstGeom>
                <a:blipFill>
                  <a:blip r:embed="rId13"/>
                  <a:stretch>
                    <a:fillRect l="-3448" t="-9615" r="-11207" b="-46154"/>
                  </a:stretch>
                </a:blipFill>
              </p:spPr>
              <p:txBody>
                <a:bodyPr/>
                <a:lstStyle/>
                <a:p>
                  <a:r>
                    <a:rPr lang="en-US">
                      <a:noFill/>
                    </a:rPr>
                    <a:t> </a:t>
                  </a:r>
                </a:p>
              </p:txBody>
            </p:sp>
          </mc:Fallback>
        </mc:AlternateContent>
        <p:cxnSp>
          <p:nvCxnSpPr>
            <p:cNvPr id="52" name="Straight Connector 51">
              <a:extLst>
                <a:ext uri="{FF2B5EF4-FFF2-40B4-BE49-F238E27FC236}">
                  <a16:creationId xmlns:a16="http://schemas.microsoft.com/office/drawing/2014/main" id="{85C773F7-8D09-4E45-B8EA-84EB539428D1}"/>
                </a:ext>
              </a:extLst>
            </p:cNvPr>
            <p:cNvCxnSpPr>
              <a:cxnSpLocks/>
            </p:cNvCxnSpPr>
            <p:nvPr/>
          </p:nvCxnSpPr>
          <p:spPr>
            <a:xfrm>
              <a:off x="4343400" y="5236491"/>
              <a:ext cx="13570" cy="41587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6A7E195-8065-4375-AA9B-2B075F4EF1BA}"/>
                </a:ext>
              </a:extLst>
            </p:cNvPr>
            <p:cNvCxnSpPr/>
            <p:nvPr/>
          </p:nvCxnSpPr>
          <p:spPr>
            <a:xfrm flipH="1">
              <a:off x="2653953" y="5297250"/>
              <a:ext cx="1656900" cy="32589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3B9EE75-669B-42E6-BFD5-CAE9F9F55F7A}"/>
                </a:ext>
              </a:extLst>
            </p:cNvPr>
            <p:cNvCxnSpPr>
              <a:cxnSpLocks/>
            </p:cNvCxnSpPr>
            <p:nvPr/>
          </p:nvCxnSpPr>
          <p:spPr>
            <a:xfrm flipV="1">
              <a:off x="2564133" y="5609238"/>
              <a:ext cx="1842941" cy="433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EC420B6-99D2-4CC0-83E6-AEEE5930692A}"/>
                </a:ext>
              </a:extLst>
            </p:cNvPr>
            <p:cNvCxnSpPr>
              <a:cxnSpLocks/>
            </p:cNvCxnSpPr>
            <p:nvPr/>
          </p:nvCxnSpPr>
          <p:spPr>
            <a:xfrm flipV="1">
              <a:off x="4011013" y="5647947"/>
              <a:ext cx="2444" cy="8119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8196EC4-D699-4474-8460-037B4548D649}"/>
                </a:ext>
              </a:extLst>
            </p:cNvPr>
            <p:cNvSpPr txBox="1"/>
            <p:nvPr/>
          </p:nvSpPr>
          <p:spPr>
            <a:xfrm>
              <a:off x="2509417" y="6534517"/>
              <a:ext cx="3044867" cy="430020"/>
            </a:xfrm>
            <a:prstGeom prst="rect">
              <a:avLst/>
            </a:prstGeom>
            <a:noFill/>
            <a:ln w="50800">
              <a:solidFill>
                <a:srgbClr val="FF0000"/>
              </a:solidFill>
            </a:ln>
          </p:spPr>
          <p:txBody>
            <a:bodyPr wrap="square" rtlCol="0">
              <a:noAutofit/>
            </a:bodyPr>
            <a:lstStyle/>
            <a:p>
              <a:pPr algn="ctr"/>
              <a:r>
                <a:rPr lang="en-US" dirty="0"/>
                <a:t>Regulate the emission</a:t>
              </a:r>
            </a:p>
          </p:txBody>
        </p:sp>
        <p:sp>
          <p:nvSpPr>
            <p:cNvPr id="69" name="TextBox 68">
              <a:extLst>
                <a:ext uri="{FF2B5EF4-FFF2-40B4-BE49-F238E27FC236}">
                  <a16:creationId xmlns:a16="http://schemas.microsoft.com/office/drawing/2014/main" id="{2C834D51-BAC3-478E-BEBB-8AE49F666F93}"/>
                </a:ext>
              </a:extLst>
            </p:cNvPr>
            <p:cNvSpPr txBox="1"/>
            <p:nvPr/>
          </p:nvSpPr>
          <p:spPr>
            <a:xfrm>
              <a:off x="1542788" y="1300620"/>
              <a:ext cx="4124954" cy="430020"/>
            </a:xfrm>
            <a:prstGeom prst="rect">
              <a:avLst/>
            </a:prstGeom>
            <a:noFill/>
            <a:ln w="50800">
              <a:solidFill>
                <a:srgbClr val="00B0F0"/>
              </a:solidFill>
            </a:ln>
          </p:spPr>
          <p:txBody>
            <a:bodyPr wrap="square" rtlCol="0">
              <a:noAutofit/>
            </a:bodyPr>
            <a:lstStyle/>
            <a:p>
              <a:pPr algn="ctr"/>
              <a:r>
                <a:rPr lang="en-US" dirty="0"/>
                <a:t>Regulate the quantity produced</a:t>
              </a:r>
            </a:p>
          </p:txBody>
        </p:sp>
        <p:cxnSp>
          <p:nvCxnSpPr>
            <p:cNvPr id="72" name="Straight Arrow Connector 71">
              <a:extLst>
                <a:ext uri="{FF2B5EF4-FFF2-40B4-BE49-F238E27FC236}">
                  <a16:creationId xmlns:a16="http://schemas.microsoft.com/office/drawing/2014/main" id="{671D1789-E73B-4AF9-90C6-502E11A187B9}"/>
                </a:ext>
              </a:extLst>
            </p:cNvPr>
            <p:cNvCxnSpPr>
              <a:cxnSpLocks/>
            </p:cNvCxnSpPr>
            <p:nvPr/>
          </p:nvCxnSpPr>
          <p:spPr>
            <a:xfrm>
              <a:off x="2691295" y="1708839"/>
              <a:ext cx="968155" cy="201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CF5CFD9-3A5F-4002-8572-F3D0E6083B69}"/>
                </a:ext>
              </a:extLst>
            </p:cNvPr>
            <p:cNvCxnSpPr>
              <a:cxnSpLocks/>
            </p:cNvCxnSpPr>
            <p:nvPr/>
          </p:nvCxnSpPr>
          <p:spPr>
            <a:xfrm>
              <a:off x="4682459" y="3429923"/>
              <a:ext cx="16143" cy="42628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996776" y="1750035"/>
              <a:ext cx="327660" cy="646331"/>
            </a:xfrm>
            <a:prstGeom prst="rect">
              <a:avLst/>
            </a:prstGeom>
          </p:spPr>
          <p:txBody>
            <a:bodyPr wrap="square">
              <a:noAutofit/>
            </a:bodyPr>
            <a:lstStyle/>
            <a:p>
              <a:r>
                <a:rPr lang="en-US" dirty="0"/>
                <a:t>p</a:t>
              </a:r>
            </a:p>
            <a:p>
              <a:endParaRPr lang="en-US" dirty="0"/>
            </a:p>
          </p:txBody>
        </p:sp>
      </p:grpSp>
    </p:spTree>
    <p:extLst>
      <p:ext uri="{BB962C8B-B14F-4D97-AF65-F5344CB8AC3E}">
        <p14:creationId xmlns:p14="http://schemas.microsoft.com/office/powerpoint/2010/main" val="3035853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700B-9B46-4772-BB4E-DD1D564C9D31}"/>
              </a:ext>
            </a:extLst>
          </p:cNvPr>
          <p:cNvSpPr>
            <a:spLocks noGrp="1"/>
          </p:cNvSpPr>
          <p:nvPr>
            <p:ph type="title"/>
          </p:nvPr>
        </p:nvSpPr>
        <p:spPr/>
        <p:txBody>
          <a:bodyPr/>
          <a:lstStyle/>
          <a:p>
            <a:r>
              <a:rPr lang="en-US" dirty="0"/>
              <a:t>Negative Externality Taxation</a:t>
            </a:r>
          </a:p>
        </p:txBody>
      </p:sp>
      <p:sp>
        <p:nvSpPr>
          <p:cNvPr id="25" name="TextBox 24">
            <a:extLst>
              <a:ext uri="{FF2B5EF4-FFF2-40B4-BE49-F238E27FC236}">
                <a16:creationId xmlns:a16="http://schemas.microsoft.com/office/drawing/2014/main" id="{A81A3260-67D5-4CD4-99ED-3D0998ABE3E6}"/>
              </a:ext>
            </a:extLst>
          </p:cNvPr>
          <p:cNvSpPr txBox="1"/>
          <p:nvPr/>
        </p:nvSpPr>
        <p:spPr>
          <a:xfrm>
            <a:off x="609600" y="5867400"/>
            <a:ext cx="10972800" cy="830997"/>
          </a:xfrm>
          <a:prstGeom prst="rect">
            <a:avLst/>
          </a:prstGeom>
          <a:noFill/>
        </p:spPr>
        <p:txBody>
          <a:bodyPr wrap="square" rtlCol="0">
            <a:noAutofit/>
          </a:bodyPr>
          <a:lstStyle/>
          <a:p>
            <a:pPr>
              <a:spcBef>
                <a:spcPts val="600"/>
              </a:spcBef>
            </a:pPr>
            <a:r>
              <a:rPr lang="en-US" sz="2400" dirty="0"/>
              <a:t>A Pigouvian tax is one that internalizes the externality and takes you to the socially optimal outcome</a:t>
            </a:r>
          </a:p>
        </p:txBody>
      </p:sp>
      <p:grpSp>
        <p:nvGrpSpPr>
          <p:cNvPr id="39" name="Group 38"/>
          <p:cNvGrpSpPr/>
          <p:nvPr/>
        </p:nvGrpSpPr>
        <p:grpSpPr>
          <a:xfrm>
            <a:off x="2743200" y="1739754"/>
            <a:ext cx="6877050" cy="3978592"/>
            <a:chOff x="1743263" y="1463459"/>
            <a:chExt cx="8006217" cy="4631851"/>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8B10B27-0CBF-4B82-A3FD-2DE483463B50}"/>
                    </a:ext>
                  </a:extLst>
                </p:cNvPr>
                <p:cNvSpPr txBox="1"/>
                <p:nvPr/>
              </p:nvSpPr>
              <p:spPr>
                <a:xfrm>
                  <a:off x="4016680" y="5689947"/>
                  <a:ext cx="78078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𝑠𝑜</m:t>
                            </m:r>
                          </m:sub>
                        </m:sSub>
                      </m:oMath>
                    </m:oMathPara>
                  </a14:m>
                  <a:endParaRPr lang="en-US" dirty="0"/>
                </a:p>
              </p:txBody>
            </p:sp>
          </mc:Choice>
          <mc:Fallback xmlns="">
            <p:sp>
              <p:nvSpPr>
                <p:cNvPr id="40" name="TextBox 39">
                  <a:extLst>
                    <a:ext uri="{FF2B5EF4-FFF2-40B4-BE49-F238E27FC236}">
                      <a16:creationId xmlns:a16="http://schemas.microsoft.com/office/drawing/2014/main" id="{C8B10B27-0CBF-4B82-A3FD-2DE483463B50}"/>
                    </a:ext>
                  </a:extLst>
                </p:cNvPr>
                <p:cNvSpPr txBox="1">
                  <a:spLocks noRot="1" noChangeAspect="1" noMove="1" noResize="1" noEditPoints="1" noAdjustHandles="1" noChangeArrowheads="1" noChangeShapeType="1" noTextEdit="1"/>
                </p:cNvSpPr>
                <p:nvPr/>
              </p:nvSpPr>
              <p:spPr>
                <a:xfrm>
                  <a:off x="4016680" y="5689947"/>
                  <a:ext cx="780789" cy="369332"/>
                </a:xfrm>
                <a:prstGeom prst="rect">
                  <a:avLst/>
                </a:prstGeom>
                <a:blipFill>
                  <a:blip r:embed="rId2"/>
                  <a:stretch>
                    <a:fillRect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8409059-7FEF-45DA-BD96-BC829ACFA9A3}"/>
                    </a:ext>
                  </a:extLst>
                </p:cNvPr>
                <p:cNvSpPr txBox="1"/>
                <p:nvPr/>
              </p:nvSpPr>
              <p:spPr>
                <a:xfrm>
                  <a:off x="4574088" y="5704562"/>
                  <a:ext cx="574966" cy="39074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𝑝𝑐</m:t>
                            </m:r>
                          </m:sub>
                        </m:sSub>
                      </m:oMath>
                    </m:oMathPara>
                  </a14:m>
                  <a:endParaRPr lang="en-US" dirty="0"/>
                </a:p>
              </p:txBody>
            </p:sp>
          </mc:Choice>
          <mc:Fallback xmlns="">
            <p:sp>
              <p:nvSpPr>
                <p:cNvPr id="44" name="TextBox 43">
                  <a:extLst>
                    <a:ext uri="{FF2B5EF4-FFF2-40B4-BE49-F238E27FC236}">
                      <a16:creationId xmlns:a16="http://schemas.microsoft.com/office/drawing/2014/main" id="{98409059-7FEF-45DA-BD96-BC829ACFA9A3}"/>
                    </a:ext>
                  </a:extLst>
                </p:cNvPr>
                <p:cNvSpPr txBox="1">
                  <a:spLocks noRot="1" noChangeAspect="1" noMove="1" noResize="1" noEditPoints="1" noAdjustHandles="1" noChangeArrowheads="1" noChangeShapeType="1" noTextEdit="1"/>
                </p:cNvSpPr>
                <p:nvPr/>
              </p:nvSpPr>
              <p:spPr>
                <a:xfrm>
                  <a:off x="4574088" y="5704562"/>
                  <a:ext cx="574966" cy="390748"/>
                </a:xfrm>
                <a:prstGeom prst="rect">
                  <a:avLst/>
                </a:prstGeom>
                <a:blipFill>
                  <a:blip r:embed="rId3"/>
                  <a:stretch>
                    <a:fillRect b="-20000"/>
                  </a:stretch>
                </a:blipFill>
              </p:spPr>
              <p:txBody>
                <a:bodyPr/>
                <a:lstStyle/>
                <a:p>
                  <a:r>
                    <a:rPr lang="en-US">
                      <a:noFill/>
                    </a:rPr>
                    <a:t> </a:t>
                  </a:r>
                </a:p>
              </p:txBody>
            </p:sp>
          </mc:Fallback>
        </mc:AlternateContent>
        <p:grpSp>
          <p:nvGrpSpPr>
            <p:cNvPr id="45" name="Group 44"/>
            <p:cNvGrpSpPr/>
            <p:nvPr/>
          </p:nvGrpSpPr>
          <p:grpSpPr>
            <a:xfrm>
              <a:off x="1743263" y="1463459"/>
              <a:ext cx="8006217" cy="4175341"/>
              <a:chOff x="1743263" y="1463459"/>
              <a:chExt cx="8006217" cy="4175341"/>
            </a:xfrm>
          </p:grpSpPr>
          <p:cxnSp>
            <p:nvCxnSpPr>
              <p:cNvPr id="46" name="Straight Connector 45">
                <a:extLst>
                  <a:ext uri="{FF2B5EF4-FFF2-40B4-BE49-F238E27FC236}">
                    <a16:creationId xmlns:a16="http://schemas.microsoft.com/office/drawing/2014/main" id="{A6B00F98-354F-49A5-9A78-416BA24F38AD}"/>
                  </a:ext>
                </a:extLst>
              </p:cNvPr>
              <p:cNvCxnSpPr/>
              <p:nvPr/>
            </p:nvCxnSpPr>
            <p:spPr>
              <a:xfrm>
                <a:off x="2514600" y="1905000"/>
                <a:ext cx="0" cy="3733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81FB9DB-A831-4C67-B9B0-1C7C9A01E273}"/>
                  </a:ext>
                </a:extLst>
              </p:cNvPr>
              <p:cNvCxnSpPr/>
              <p:nvPr/>
            </p:nvCxnSpPr>
            <p:spPr>
              <a:xfrm>
                <a:off x="2514600" y="5628362"/>
                <a:ext cx="464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922FA6F-8207-4F0D-9E6F-275F43F89F52}"/>
                  </a:ext>
                </a:extLst>
              </p:cNvPr>
              <p:cNvCxnSpPr/>
              <p:nvPr/>
            </p:nvCxnSpPr>
            <p:spPr>
              <a:xfrm>
                <a:off x="2514600" y="2286000"/>
                <a:ext cx="4419600" cy="3200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D29A165-AD51-4F31-A98C-52318E1CB22C}"/>
                  </a:ext>
                </a:extLst>
              </p:cNvPr>
              <p:cNvCxnSpPr/>
              <p:nvPr/>
            </p:nvCxnSpPr>
            <p:spPr>
              <a:xfrm flipV="1">
                <a:off x="2514600" y="2251103"/>
                <a:ext cx="4267200" cy="3342362"/>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ED8B894-461C-4B9E-A0DA-C0AD04A65EA6}"/>
                  </a:ext>
                </a:extLst>
              </p:cNvPr>
              <p:cNvCxnSpPr>
                <a:cxnSpLocks/>
              </p:cNvCxnSpPr>
              <p:nvPr/>
            </p:nvCxnSpPr>
            <p:spPr>
              <a:xfrm flipV="1">
                <a:off x="2590800" y="4648200"/>
                <a:ext cx="4876800" cy="98016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9CDA1E1-8D2D-4642-B126-9DDF41D3726D}"/>
                  </a:ext>
                </a:extLst>
              </p:cNvPr>
              <p:cNvCxnSpPr>
                <a:cxnSpLocks/>
              </p:cNvCxnSpPr>
              <p:nvPr/>
            </p:nvCxnSpPr>
            <p:spPr>
              <a:xfrm flipV="1">
                <a:off x="2514600" y="2029218"/>
                <a:ext cx="3480146" cy="35991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4B1401E-F7F7-4591-B02F-C9558B6C787A}"/>
                      </a:ext>
                    </a:extLst>
                  </p:cNvPr>
                  <p:cNvSpPr txBox="1"/>
                  <p:nvPr/>
                </p:nvSpPr>
                <p:spPr>
                  <a:xfrm>
                    <a:off x="5844437" y="1463459"/>
                    <a:ext cx="3905043" cy="39126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𝑀𝐶</m:t>
                              </m:r>
                            </m:e>
                            <m:sub>
                              <m:r>
                                <a:rPr lang="en-US" i="1">
                                  <a:solidFill>
                                    <a:srgbClr val="FF0000"/>
                                  </a:solidFill>
                                  <a:latin typeface="Cambria Math" panose="02040503050406030204" pitchFamily="18" charset="0"/>
                                </a:rPr>
                                <m:t>𝑠𝑜𝑐𝑖𝑎𝑙</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𝑀𝐶</m:t>
                              </m:r>
                            </m:e>
                            <m:sub>
                              <m:r>
                                <a:rPr lang="en-US" i="1">
                                  <a:solidFill>
                                    <a:srgbClr val="FF0000"/>
                                  </a:solidFill>
                                  <a:latin typeface="Cambria Math" panose="02040503050406030204" pitchFamily="18" charset="0"/>
                                </a:rPr>
                                <m:t>𝑝𝑟𝑖𝑣𝑎𝑡𝑒</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𝑀𝐶</m:t>
                              </m:r>
                            </m:e>
                            <m:sub>
                              <m:r>
                                <a:rPr lang="en-US" i="1">
                                  <a:solidFill>
                                    <a:srgbClr val="FF0000"/>
                                  </a:solidFill>
                                  <a:latin typeface="Cambria Math" panose="02040503050406030204" pitchFamily="18" charset="0"/>
                                </a:rPr>
                                <m:t>𝑒𝑥𝑡𝑒𝑟𝑛𝑎𝑙𝑖𝑡𝑦</m:t>
                              </m:r>
                            </m:sub>
                          </m:sSub>
                        </m:oMath>
                      </m:oMathPara>
                    </a14:m>
                    <a:endParaRPr lang="en-US" dirty="0"/>
                  </a:p>
                </p:txBody>
              </p:sp>
            </mc:Choice>
            <mc:Fallback xmlns="">
              <p:sp>
                <p:nvSpPr>
                  <p:cNvPr id="55" name="TextBox 54">
                    <a:extLst>
                      <a:ext uri="{FF2B5EF4-FFF2-40B4-BE49-F238E27FC236}">
                        <a16:creationId xmlns:a16="http://schemas.microsoft.com/office/drawing/2014/main" id="{54B1401E-F7F7-4591-B02F-C9558B6C787A}"/>
                      </a:ext>
                    </a:extLst>
                  </p:cNvPr>
                  <p:cNvSpPr txBox="1">
                    <a:spLocks noRot="1" noChangeAspect="1" noMove="1" noResize="1" noEditPoints="1" noAdjustHandles="1" noChangeArrowheads="1" noChangeShapeType="1" noTextEdit="1"/>
                  </p:cNvSpPr>
                  <p:nvPr/>
                </p:nvSpPr>
                <p:spPr>
                  <a:xfrm>
                    <a:off x="5844437" y="1463459"/>
                    <a:ext cx="3905043" cy="391261"/>
                  </a:xfrm>
                  <a:prstGeom prst="rect">
                    <a:avLst/>
                  </a:prstGeom>
                  <a:blipFill>
                    <a:blip r:embed="rId4"/>
                    <a:stretch>
                      <a:fillRect r="-12909" b="-25000"/>
                    </a:stretch>
                  </a:blipFill>
                </p:spPr>
                <p:txBody>
                  <a:bodyPr/>
                  <a:lstStyle/>
                  <a:p>
                    <a:r>
                      <a:rPr lang="en-US">
                        <a:noFill/>
                      </a:rPr>
                      <a:t> </a:t>
                    </a:r>
                  </a:p>
                </p:txBody>
              </p:sp>
            </mc:Fallback>
          </mc:AlternateContent>
          <p:cxnSp>
            <p:nvCxnSpPr>
              <p:cNvPr id="56" name="Straight Connector 55">
                <a:extLst>
                  <a:ext uri="{FF2B5EF4-FFF2-40B4-BE49-F238E27FC236}">
                    <a16:creationId xmlns:a16="http://schemas.microsoft.com/office/drawing/2014/main" id="{965A0667-5344-4B91-A7A9-38A6D964CC7C}"/>
                  </a:ext>
                </a:extLst>
              </p:cNvPr>
              <p:cNvCxnSpPr>
                <a:cxnSpLocks/>
              </p:cNvCxnSpPr>
              <p:nvPr/>
            </p:nvCxnSpPr>
            <p:spPr>
              <a:xfrm flipH="1">
                <a:off x="4387052" y="3683177"/>
                <a:ext cx="3132" cy="19180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C7D1193-041B-4556-B4C9-555E587C64EE}"/>
                  </a:ext>
                </a:extLst>
              </p:cNvPr>
              <p:cNvCxnSpPr>
                <a:cxnSpLocks/>
              </p:cNvCxnSpPr>
              <p:nvPr/>
            </p:nvCxnSpPr>
            <p:spPr>
              <a:xfrm>
                <a:off x="2514601" y="3631504"/>
                <a:ext cx="189247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9C0F70D-CA0C-4B31-A04C-9805227D2600}"/>
                  </a:ext>
                </a:extLst>
              </p:cNvPr>
              <p:cNvCxnSpPr/>
              <p:nvPr/>
            </p:nvCxnSpPr>
            <p:spPr>
              <a:xfrm>
                <a:off x="4724400" y="3886200"/>
                <a:ext cx="0" cy="1752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B073922-AA47-4D4D-935E-C84EF3E1D321}"/>
                  </a:ext>
                </a:extLst>
              </p:cNvPr>
              <p:cNvCxnSpPr/>
              <p:nvPr/>
            </p:nvCxnSpPr>
            <p:spPr>
              <a:xfrm flipH="1">
                <a:off x="2514600" y="3886200"/>
                <a:ext cx="2209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0CB3D794-4706-4766-8E10-E38F195BA9AA}"/>
                      </a:ext>
                    </a:extLst>
                  </p:cNvPr>
                  <p:cNvSpPr txBox="1"/>
                  <p:nvPr/>
                </p:nvSpPr>
                <p:spPr>
                  <a:xfrm>
                    <a:off x="1870609" y="3304286"/>
                    <a:ext cx="689747" cy="429974"/>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𝑠𝑜</m:t>
                              </m:r>
                            </m:sub>
                          </m:sSub>
                        </m:oMath>
                      </m:oMathPara>
                    </a14:m>
                    <a:endParaRPr lang="en-US" dirty="0"/>
                  </a:p>
                </p:txBody>
              </p:sp>
            </mc:Choice>
            <mc:Fallback xmlns="">
              <p:sp>
                <p:nvSpPr>
                  <p:cNvPr id="60" name="TextBox 59">
                    <a:extLst>
                      <a:ext uri="{FF2B5EF4-FFF2-40B4-BE49-F238E27FC236}">
                        <a16:creationId xmlns:a16="http://schemas.microsoft.com/office/drawing/2014/main" id="{0CB3D794-4706-4766-8E10-E38F195BA9AA}"/>
                      </a:ext>
                    </a:extLst>
                  </p:cNvPr>
                  <p:cNvSpPr txBox="1">
                    <a:spLocks noRot="1" noChangeAspect="1" noMove="1" noResize="1" noEditPoints="1" noAdjustHandles="1" noChangeArrowheads="1" noChangeShapeType="1" noTextEdit="1"/>
                  </p:cNvSpPr>
                  <p:nvPr/>
                </p:nvSpPr>
                <p:spPr>
                  <a:xfrm>
                    <a:off x="1870609" y="3304286"/>
                    <a:ext cx="689747" cy="429974"/>
                  </a:xfrm>
                  <a:prstGeom prst="rect">
                    <a:avLst/>
                  </a:prstGeom>
                  <a:blipFill>
                    <a:blip r:embed="rId5"/>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C80A214-973E-4F67-8B3E-6EA8C07C853C}"/>
                      </a:ext>
                    </a:extLst>
                  </p:cNvPr>
                  <p:cNvSpPr txBox="1"/>
                  <p:nvPr/>
                </p:nvSpPr>
                <p:spPr>
                  <a:xfrm>
                    <a:off x="1743263" y="3673618"/>
                    <a:ext cx="929565" cy="454906"/>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𝑝𝑐</m:t>
                              </m:r>
                            </m:sub>
                          </m:sSub>
                        </m:oMath>
                      </m:oMathPara>
                    </a14:m>
                    <a:endParaRPr lang="en-US" dirty="0"/>
                  </a:p>
                </p:txBody>
              </p:sp>
            </mc:Choice>
            <mc:Fallback xmlns="">
              <p:sp>
                <p:nvSpPr>
                  <p:cNvPr id="61" name="TextBox 60">
                    <a:extLst>
                      <a:ext uri="{FF2B5EF4-FFF2-40B4-BE49-F238E27FC236}">
                        <a16:creationId xmlns:a16="http://schemas.microsoft.com/office/drawing/2014/main" id="{9C80A214-973E-4F67-8B3E-6EA8C07C853C}"/>
                      </a:ext>
                    </a:extLst>
                  </p:cNvPr>
                  <p:cNvSpPr txBox="1">
                    <a:spLocks noRot="1" noChangeAspect="1" noMove="1" noResize="1" noEditPoints="1" noAdjustHandles="1" noChangeArrowheads="1" noChangeShapeType="1" noTextEdit="1"/>
                  </p:cNvSpPr>
                  <p:nvPr/>
                </p:nvSpPr>
                <p:spPr>
                  <a:xfrm>
                    <a:off x="1743263" y="3673618"/>
                    <a:ext cx="929565" cy="454906"/>
                  </a:xfrm>
                  <a:prstGeom prst="rect">
                    <a:avLst/>
                  </a:prstGeom>
                  <a:blipFill>
                    <a:blip r:embed="rId6"/>
                    <a:stretch>
                      <a:fillRect b="-3125"/>
                    </a:stretch>
                  </a:blipFill>
                </p:spPr>
                <p:txBody>
                  <a:bodyPr/>
                  <a:lstStyle/>
                  <a:p>
                    <a:r>
                      <a:rPr lang="en-US">
                        <a:noFill/>
                      </a:rPr>
                      <a:t> </a:t>
                    </a:r>
                  </a:p>
                </p:txBody>
              </p:sp>
            </mc:Fallback>
          </mc:AlternateContent>
          <p:cxnSp>
            <p:nvCxnSpPr>
              <p:cNvPr id="63" name="Straight Connector 62">
                <a:extLst>
                  <a:ext uri="{FF2B5EF4-FFF2-40B4-BE49-F238E27FC236}">
                    <a16:creationId xmlns:a16="http://schemas.microsoft.com/office/drawing/2014/main" id="{0A80C5A0-C601-4DA7-97CD-2C6302F76F0C}"/>
                  </a:ext>
                </a:extLst>
              </p:cNvPr>
              <p:cNvCxnSpPr>
                <a:cxnSpLocks/>
              </p:cNvCxnSpPr>
              <p:nvPr/>
            </p:nvCxnSpPr>
            <p:spPr>
              <a:xfrm>
                <a:off x="4394548" y="3635805"/>
                <a:ext cx="287911" cy="229643"/>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548A7A7-0368-4682-87AB-3AB7A58F8204}"/>
                  </a:ext>
                </a:extLst>
              </p:cNvPr>
              <p:cNvCxnSpPr/>
              <p:nvPr/>
            </p:nvCxnSpPr>
            <p:spPr>
              <a:xfrm flipH="1">
                <a:off x="4421657" y="3398802"/>
                <a:ext cx="241127" cy="24217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B3D85C7-BA68-4B91-9200-2D2157B3E7C5}"/>
                  </a:ext>
                </a:extLst>
              </p:cNvPr>
              <p:cNvCxnSpPr>
                <a:cxnSpLocks/>
              </p:cNvCxnSpPr>
              <p:nvPr/>
            </p:nvCxnSpPr>
            <p:spPr>
              <a:xfrm>
                <a:off x="4723779" y="3402481"/>
                <a:ext cx="0" cy="471814"/>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52DE1D7-49B5-4553-925C-343BB4F65CE9}"/>
                  </a:ext>
                </a:extLst>
              </p:cNvPr>
              <p:cNvCxnSpPr>
                <a:cxnSpLocks/>
              </p:cNvCxnSpPr>
              <p:nvPr/>
            </p:nvCxnSpPr>
            <p:spPr>
              <a:xfrm flipV="1">
                <a:off x="2667000" y="2029218"/>
                <a:ext cx="3810000" cy="2987459"/>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963C7B09-E74D-4D1E-812B-A7BD6052ABBF}"/>
                      </a:ext>
                    </a:extLst>
                  </p:cNvPr>
                  <p:cNvSpPr txBox="1"/>
                  <p:nvPr/>
                </p:nvSpPr>
                <p:spPr>
                  <a:xfrm>
                    <a:off x="6418193" y="1753297"/>
                    <a:ext cx="2064411" cy="39074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𝑆</m:t>
                              </m:r>
                            </m:e>
                            <m:sub>
                              <m:r>
                                <a:rPr lang="en-US" i="1">
                                  <a:solidFill>
                                    <a:srgbClr val="7030A0"/>
                                  </a:solidFill>
                                  <a:latin typeface="Cambria Math" panose="02040503050406030204" pitchFamily="18" charset="0"/>
                                  <a:ea typeface="Cambria Math" panose="02040503050406030204" pitchFamily="18" charset="0"/>
                                </a:rPr>
                                <m:t>𝜏</m:t>
                              </m:r>
                            </m:sub>
                          </m:sSub>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m:t>
                              </m:r>
                              <m:r>
                                <a:rPr lang="en-US" i="1">
                                  <a:solidFill>
                                    <a:srgbClr val="7030A0"/>
                                  </a:solidFill>
                                  <a:latin typeface="Cambria Math" panose="02040503050406030204" pitchFamily="18" charset="0"/>
                                </a:rPr>
                                <m:t>𝑀𝐶</m:t>
                              </m:r>
                            </m:e>
                            <m:sub>
                              <m:r>
                                <a:rPr lang="en-US" i="1">
                                  <a:solidFill>
                                    <a:srgbClr val="7030A0"/>
                                  </a:solidFill>
                                  <a:latin typeface="Cambria Math" panose="02040503050406030204" pitchFamily="18" charset="0"/>
                                </a:rPr>
                                <m:t>𝑝𝑟𝑖𝑣𝑎𝑡𝑒</m:t>
                              </m:r>
                            </m:sub>
                          </m:sSub>
                          <m:r>
                            <a:rPr lang="en-US" i="1">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 </m:t>
                          </m:r>
                          <m:r>
                            <a:rPr lang="en-US" i="1">
                              <a:solidFill>
                                <a:srgbClr val="7030A0"/>
                              </a:solidFill>
                              <a:latin typeface="Cambria Math" panose="02040503050406030204" pitchFamily="18" charset="0"/>
                              <a:ea typeface="Cambria Math" panose="02040503050406030204" pitchFamily="18" charset="0"/>
                            </a:rPr>
                            <m:t>𝜏</m:t>
                          </m:r>
                        </m:oMath>
                      </m:oMathPara>
                    </a14:m>
                    <a:endParaRPr lang="en-US" dirty="0">
                      <a:solidFill>
                        <a:srgbClr val="7030A0"/>
                      </a:solidFill>
                    </a:endParaRPr>
                  </a:p>
                </p:txBody>
              </p:sp>
            </mc:Choice>
            <mc:Fallback xmlns="">
              <p:sp>
                <p:nvSpPr>
                  <p:cNvPr id="69" name="TextBox 68">
                    <a:extLst>
                      <a:ext uri="{FF2B5EF4-FFF2-40B4-BE49-F238E27FC236}">
                        <a16:creationId xmlns:a16="http://schemas.microsoft.com/office/drawing/2014/main" id="{963C7B09-E74D-4D1E-812B-A7BD6052ABBF}"/>
                      </a:ext>
                    </a:extLst>
                  </p:cNvPr>
                  <p:cNvSpPr txBox="1">
                    <a:spLocks noRot="1" noChangeAspect="1" noMove="1" noResize="1" noEditPoints="1" noAdjustHandles="1" noChangeArrowheads="1" noChangeShapeType="1" noTextEdit="1"/>
                  </p:cNvSpPr>
                  <p:nvPr/>
                </p:nvSpPr>
                <p:spPr>
                  <a:xfrm>
                    <a:off x="6418193" y="1753297"/>
                    <a:ext cx="2064411" cy="390748"/>
                  </a:xfrm>
                  <a:prstGeom prst="rect">
                    <a:avLst/>
                  </a:prstGeom>
                  <a:blipFill>
                    <a:blip r:embed="rId7"/>
                    <a:stretch>
                      <a:fillRect r="-12371" b="-27273"/>
                    </a:stretch>
                  </a:blipFill>
                </p:spPr>
                <p:txBody>
                  <a:bodyPr/>
                  <a:lstStyle/>
                  <a:p>
                    <a:r>
                      <a:rPr lang="en-US">
                        <a:noFill/>
                      </a:rPr>
                      <a:t> </a:t>
                    </a:r>
                  </a:p>
                </p:txBody>
              </p:sp>
            </mc:Fallback>
          </mc:AlternateContent>
          <p:cxnSp>
            <p:nvCxnSpPr>
              <p:cNvPr id="70" name="Straight Connector 69">
                <a:extLst>
                  <a:ext uri="{FF2B5EF4-FFF2-40B4-BE49-F238E27FC236}">
                    <a16:creationId xmlns:a16="http://schemas.microsoft.com/office/drawing/2014/main" id="{FF547FBC-4619-467E-AF62-620E693F45E6}"/>
                  </a:ext>
                </a:extLst>
              </p:cNvPr>
              <p:cNvCxnSpPr/>
              <p:nvPr/>
            </p:nvCxnSpPr>
            <p:spPr>
              <a:xfrm>
                <a:off x="5715000" y="2629422"/>
                <a:ext cx="0" cy="517382"/>
              </a:xfrm>
              <a:prstGeom prst="line">
                <a:avLst/>
              </a:prstGeom>
              <a:ln w="34925">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857922B6-3E81-4C08-8F2F-4666BC9ED61B}"/>
                      </a:ext>
                    </a:extLst>
                  </p:cNvPr>
                  <p:cNvSpPr txBox="1"/>
                  <p:nvPr/>
                </p:nvSpPr>
                <p:spPr>
                  <a:xfrm>
                    <a:off x="5708873" y="2637594"/>
                    <a:ext cx="2599045" cy="39126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m:rPr>
                              <m:sty m:val="p"/>
                            </m:rPr>
                            <a:rPr lang="en-US">
                              <a:solidFill>
                                <a:srgbClr val="7030A0"/>
                              </a:solidFill>
                              <a:latin typeface="Cambria Math" panose="02040503050406030204" pitchFamily="18" charset="0"/>
                              <a:ea typeface="Cambria Math" panose="02040503050406030204" pitchFamily="18" charset="0"/>
                            </a:rPr>
                            <m:t>τ</m:t>
                          </m:r>
                          <m:r>
                            <a:rPr lang="en-US">
                              <a:solidFill>
                                <a:srgbClr val="7030A0"/>
                              </a:solidFill>
                              <a:latin typeface="Cambria Math" panose="02040503050406030204" pitchFamily="18" charset="0"/>
                              <a:ea typeface="Cambria Math" panose="02040503050406030204" pitchFamily="18" charset="0"/>
                            </a:rPr>
                            <m:t>=</m:t>
                          </m:r>
                          <m:sSub>
                            <m:sSubPr>
                              <m:ctrlPr>
                                <a:rPr lang="en-US" i="1">
                                  <a:solidFill>
                                    <a:srgbClr val="7030A0"/>
                                  </a:solidFill>
                                  <a:latin typeface="Cambria Math" panose="02040503050406030204" pitchFamily="18" charset="0"/>
                                  <a:ea typeface="Cambria Math" panose="02040503050406030204" pitchFamily="18" charset="0"/>
                                </a:rPr>
                              </m:ctrlPr>
                            </m:sSubPr>
                            <m:e>
                              <m:r>
                                <m:rPr>
                                  <m:sty m:val="p"/>
                                </m:rPr>
                                <a:rPr lang="en-US">
                                  <a:solidFill>
                                    <a:srgbClr val="7030A0"/>
                                  </a:solidFill>
                                  <a:latin typeface="Cambria Math" panose="02040503050406030204" pitchFamily="18" charset="0"/>
                                  <a:ea typeface="Cambria Math" panose="02040503050406030204" pitchFamily="18" charset="0"/>
                                </a:rPr>
                                <m:t>MC</m:t>
                              </m:r>
                            </m:e>
                            <m:sub>
                              <m:r>
                                <m:rPr>
                                  <m:sty m:val="p"/>
                                </m:rPr>
                                <a:rPr lang="en-US">
                                  <a:solidFill>
                                    <a:srgbClr val="7030A0"/>
                                  </a:solidFill>
                                  <a:latin typeface="Cambria Math" panose="02040503050406030204" pitchFamily="18" charset="0"/>
                                  <a:ea typeface="Cambria Math" panose="02040503050406030204" pitchFamily="18" charset="0"/>
                                </a:rPr>
                                <m:t>externality</m:t>
                              </m:r>
                            </m:sub>
                          </m:sSub>
                          <m:r>
                            <a:rPr lang="en-US">
                              <a:solidFill>
                                <a:srgbClr val="7030A0"/>
                              </a:solidFill>
                              <a:latin typeface="Cambria Math" panose="02040503050406030204" pitchFamily="18" charset="0"/>
                              <a:ea typeface="Cambria Math" panose="02040503050406030204" pitchFamily="18" charset="0"/>
                            </a:rPr>
                            <m:t> </m:t>
                          </m:r>
                          <m:r>
                            <m:rPr>
                              <m:sty m:val="p"/>
                            </m:rPr>
                            <a:rPr lang="en-US">
                              <a:solidFill>
                                <a:srgbClr val="7030A0"/>
                              </a:solidFill>
                              <a:latin typeface="Cambria Math" panose="02040503050406030204" pitchFamily="18" charset="0"/>
                              <a:ea typeface="Cambria Math" panose="02040503050406030204" pitchFamily="18" charset="0"/>
                            </a:rPr>
                            <m:t>at</m:t>
                          </m:r>
                          <m:r>
                            <a:rPr lang="en-US">
                              <a:solidFill>
                                <a:srgbClr val="7030A0"/>
                              </a:solidFill>
                              <a:latin typeface="Cambria Math" panose="02040503050406030204" pitchFamily="18" charset="0"/>
                              <a:ea typeface="Cambria Math" panose="02040503050406030204" pitchFamily="18" charset="0"/>
                            </a:rPr>
                            <m:t> </m:t>
                          </m:r>
                          <m:sSub>
                            <m:sSubPr>
                              <m:ctrlPr>
                                <a:rPr lang="en-US" i="1">
                                  <a:solidFill>
                                    <a:srgbClr val="7030A0"/>
                                  </a:solidFill>
                                  <a:latin typeface="Cambria Math" panose="02040503050406030204" pitchFamily="18" charset="0"/>
                                  <a:ea typeface="Cambria Math" panose="02040503050406030204" pitchFamily="18" charset="0"/>
                                </a:rPr>
                              </m:ctrlPr>
                            </m:sSubPr>
                            <m:e>
                              <m:r>
                                <m:rPr>
                                  <m:sty m:val="p"/>
                                </m:rPr>
                                <a:rPr lang="en-US">
                                  <a:solidFill>
                                    <a:srgbClr val="7030A0"/>
                                  </a:solidFill>
                                  <a:latin typeface="Cambria Math" panose="02040503050406030204" pitchFamily="18" charset="0"/>
                                  <a:ea typeface="Cambria Math" panose="02040503050406030204" pitchFamily="18" charset="0"/>
                                </a:rPr>
                                <m:t>q</m:t>
                              </m:r>
                            </m:e>
                            <m:sub>
                              <m:r>
                                <m:rPr>
                                  <m:sty m:val="p"/>
                                </m:rPr>
                                <a:rPr lang="en-US">
                                  <a:solidFill>
                                    <a:srgbClr val="7030A0"/>
                                  </a:solidFill>
                                  <a:latin typeface="Cambria Math" panose="02040503050406030204" pitchFamily="18" charset="0"/>
                                  <a:ea typeface="Cambria Math" panose="02040503050406030204" pitchFamily="18" charset="0"/>
                                </a:rPr>
                                <m:t>so</m:t>
                              </m:r>
                            </m:sub>
                          </m:sSub>
                        </m:oMath>
                      </m:oMathPara>
                    </a14:m>
                    <a:endParaRPr lang="en-US" dirty="0">
                      <a:solidFill>
                        <a:srgbClr val="7030A0"/>
                      </a:solidFill>
                    </a:endParaRPr>
                  </a:p>
                </p:txBody>
              </p:sp>
            </mc:Choice>
            <mc:Fallback xmlns="">
              <p:sp>
                <p:nvSpPr>
                  <p:cNvPr id="71" name="TextBox 70">
                    <a:extLst>
                      <a:ext uri="{FF2B5EF4-FFF2-40B4-BE49-F238E27FC236}">
                        <a16:creationId xmlns:a16="http://schemas.microsoft.com/office/drawing/2014/main" id="{857922B6-3E81-4C08-8F2F-4666BC9ED61B}"/>
                      </a:ext>
                    </a:extLst>
                  </p:cNvPr>
                  <p:cNvSpPr txBox="1">
                    <a:spLocks noRot="1" noChangeAspect="1" noMove="1" noResize="1" noEditPoints="1" noAdjustHandles="1" noChangeArrowheads="1" noChangeShapeType="1" noTextEdit="1"/>
                  </p:cNvSpPr>
                  <p:nvPr/>
                </p:nvSpPr>
                <p:spPr>
                  <a:xfrm>
                    <a:off x="5708873" y="2637594"/>
                    <a:ext cx="2599045" cy="391261"/>
                  </a:xfrm>
                  <a:prstGeom prst="rect">
                    <a:avLst/>
                  </a:prstGeom>
                  <a:blipFill>
                    <a:blip r:embed="rId8"/>
                    <a:stretch>
                      <a:fillRect r="-5738" b="-29091"/>
                    </a:stretch>
                  </a:blipFill>
                </p:spPr>
                <p:txBody>
                  <a:bodyPr/>
                  <a:lstStyle/>
                  <a:p>
                    <a:r>
                      <a:rPr lang="en-US">
                        <a:noFill/>
                      </a:rPr>
                      <a:t> </a:t>
                    </a:r>
                  </a:p>
                </p:txBody>
              </p:sp>
            </mc:Fallback>
          </mc:AlternateContent>
        </p:grpSp>
      </p:grpSp>
      <p:sp>
        <p:nvSpPr>
          <p:cNvPr id="72" name="Rectangle 71"/>
          <p:cNvSpPr/>
          <p:nvPr/>
        </p:nvSpPr>
        <p:spPr>
          <a:xfrm>
            <a:off x="2961667" y="1986190"/>
            <a:ext cx="281418" cy="555116"/>
          </a:xfrm>
          <a:prstGeom prst="rect">
            <a:avLst/>
          </a:prstGeom>
        </p:spPr>
        <p:txBody>
          <a:bodyPr wrap="square">
            <a:noAutofit/>
          </a:bodyPr>
          <a:lstStyle/>
          <a:p>
            <a:r>
              <a:rPr lang="en-US" dirty="0"/>
              <a:t>p</a:t>
            </a:r>
          </a:p>
          <a:p>
            <a:endParaRPr lang="en-US" dirty="0"/>
          </a:p>
        </p:txBody>
      </p:sp>
      <p:sp>
        <p:nvSpPr>
          <p:cNvPr id="73" name="TextBox 72">
            <a:extLst>
              <a:ext uri="{FF2B5EF4-FFF2-40B4-BE49-F238E27FC236}">
                <a16:creationId xmlns:a16="http://schemas.microsoft.com/office/drawing/2014/main" id="{1498E68A-B05E-426F-962E-0CC1286D3FF3}"/>
              </a:ext>
            </a:extLst>
          </p:cNvPr>
          <p:cNvSpPr txBox="1"/>
          <p:nvPr/>
        </p:nvSpPr>
        <p:spPr>
          <a:xfrm>
            <a:off x="7202284" y="5410200"/>
            <a:ext cx="268746" cy="317209"/>
          </a:xfrm>
          <a:prstGeom prst="rect">
            <a:avLst/>
          </a:prstGeom>
          <a:noFill/>
        </p:spPr>
        <p:txBody>
          <a:bodyPr wrap="none" rtlCol="0">
            <a:noAutofit/>
          </a:bodyPr>
          <a:lstStyle/>
          <a:p>
            <a:r>
              <a:rPr lang="en-US" dirty="0"/>
              <a:t>q</a:t>
            </a:r>
          </a:p>
        </p:txBody>
      </p:sp>
      <p:cxnSp>
        <p:nvCxnSpPr>
          <p:cNvPr id="75" name="Straight Arrow Connector 74">
            <a:extLst>
              <a:ext uri="{FF2B5EF4-FFF2-40B4-BE49-F238E27FC236}">
                <a16:creationId xmlns:a16="http://schemas.microsoft.com/office/drawing/2014/main" id="{39E1DC4F-A9C6-4F26-B23B-692EAECA2D55}"/>
              </a:ext>
            </a:extLst>
          </p:cNvPr>
          <p:cNvCxnSpPr>
            <a:cxnSpLocks/>
          </p:cNvCxnSpPr>
          <p:nvPr/>
        </p:nvCxnSpPr>
        <p:spPr>
          <a:xfrm flipH="1" flipV="1">
            <a:off x="5367104" y="3645521"/>
            <a:ext cx="1562637" cy="0"/>
          </a:xfrm>
          <a:prstGeom prst="straightConnector1">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1416124C-9FF3-4AEA-BB3C-E1803239CF7A}"/>
                  </a:ext>
                </a:extLst>
              </p:cNvPr>
              <p:cNvSpPr txBox="1"/>
              <p:nvPr/>
            </p:nvSpPr>
            <p:spPr>
              <a:xfrm>
                <a:off x="7715991" y="4294250"/>
                <a:ext cx="1326220" cy="336043"/>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𝑀𝐶</m:t>
                          </m:r>
                        </m:e>
                        <m:sub>
                          <m:r>
                            <a:rPr lang="en-US" i="1">
                              <a:solidFill>
                                <a:srgbClr val="00B050"/>
                              </a:solidFill>
                              <a:latin typeface="Cambria Math" panose="02040503050406030204" pitchFamily="18" charset="0"/>
                            </a:rPr>
                            <m:t>𝑒𝑥𝑡𝑒𝑟𝑛𝑎𝑙𝑖𝑡𝑦</m:t>
                          </m:r>
                        </m:sub>
                      </m:sSub>
                    </m:oMath>
                  </m:oMathPara>
                </a14:m>
                <a:endParaRPr lang="en-US" dirty="0"/>
              </a:p>
            </p:txBody>
          </p:sp>
        </mc:Choice>
        <mc:Fallback xmlns="">
          <p:sp>
            <p:nvSpPr>
              <p:cNvPr id="78" name="TextBox 77">
                <a:extLst>
                  <a:ext uri="{FF2B5EF4-FFF2-40B4-BE49-F238E27FC236}">
                    <a16:creationId xmlns:a16="http://schemas.microsoft.com/office/drawing/2014/main" id="{1416124C-9FF3-4AEA-BB3C-E1803239CF7A}"/>
                  </a:ext>
                </a:extLst>
              </p:cNvPr>
              <p:cNvSpPr txBox="1">
                <a:spLocks noRot="1" noChangeAspect="1" noMove="1" noResize="1" noEditPoints="1" noAdjustHandles="1" noChangeArrowheads="1" noChangeShapeType="1" noTextEdit="1"/>
              </p:cNvSpPr>
              <p:nvPr/>
            </p:nvSpPr>
            <p:spPr>
              <a:xfrm>
                <a:off x="7715991" y="4294250"/>
                <a:ext cx="1326220" cy="336043"/>
              </a:xfrm>
              <a:prstGeom prst="rect">
                <a:avLst/>
              </a:prstGeom>
              <a:blipFill>
                <a:blip r:embed="rId10"/>
                <a:stretch>
                  <a:fillRect r="-9217" b="-25000"/>
                </a:stretch>
              </a:blipFill>
            </p:spPr>
            <p:txBody>
              <a:bodyPr/>
              <a:lstStyle/>
              <a:p>
                <a:r>
                  <a:rPr lang="en-US">
                    <a:noFill/>
                  </a:rPr>
                  <a:t> </a:t>
                </a:r>
              </a:p>
            </p:txBody>
          </p:sp>
        </mc:Fallback>
      </mc:AlternateContent>
      <p:sp>
        <p:nvSpPr>
          <p:cNvPr id="79" name="TextBox 78">
            <a:extLst>
              <a:ext uri="{FF2B5EF4-FFF2-40B4-BE49-F238E27FC236}">
                <a16:creationId xmlns:a16="http://schemas.microsoft.com/office/drawing/2014/main" id="{B8C9E1AB-B040-41BE-985A-AE60C996AED1}"/>
              </a:ext>
            </a:extLst>
          </p:cNvPr>
          <p:cNvSpPr txBox="1"/>
          <p:nvPr/>
        </p:nvSpPr>
        <p:spPr>
          <a:xfrm>
            <a:off x="6234041" y="4185090"/>
            <a:ext cx="344262" cy="317209"/>
          </a:xfrm>
          <a:prstGeom prst="rect">
            <a:avLst/>
          </a:prstGeom>
          <a:noFill/>
        </p:spPr>
        <p:txBody>
          <a:bodyPr wrap="square" rtlCol="0">
            <a:noAutofit/>
          </a:bodyPr>
          <a:lstStyle/>
          <a:p>
            <a:r>
              <a:rPr lang="en-US" dirty="0">
                <a:solidFill>
                  <a:srgbClr val="00B0F0"/>
                </a:solidFill>
              </a:rPr>
              <a:t>D</a:t>
            </a:r>
          </a:p>
        </p:txBody>
      </p:sp>
      <p:sp>
        <p:nvSpPr>
          <p:cNvPr id="35" name="TextBox 34">
            <a:extLst>
              <a:ext uri="{FF2B5EF4-FFF2-40B4-BE49-F238E27FC236}">
                <a16:creationId xmlns:a16="http://schemas.microsoft.com/office/drawing/2014/main" id="{77B215E4-E303-47FA-B17F-1B5D6311F005}"/>
              </a:ext>
            </a:extLst>
          </p:cNvPr>
          <p:cNvSpPr txBox="1"/>
          <p:nvPr/>
        </p:nvSpPr>
        <p:spPr>
          <a:xfrm>
            <a:off x="6965531" y="3447961"/>
            <a:ext cx="2559469" cy="369332"/>
          </a:xfrm>
          <a:prstGeom prst="rect">
            <a:avLst/>
          </a:prstGeom>
          <a:noFill/>
          <a:ln>
            <a:solidFill>
              <a:schemeClr val="accent4"/>
            </a:solidFill>
          </a:ln>
        </p:spPr>
        <p:txBody>
          <a:bodyPr wrap="square" rtlCol="0">
            <a:noAutofit/>
          </a:bodyPr>
          <a:lstStyle/>
          <a:p>
            <a:pPr algn="ctr"/>
            <a:r>
              <a:rPr lang="en-US" dirty="0">
                <a:solidFill>
                  <a:schemeClr val="accent4"/>
                </a:solidFill>
              </a:rPr>
              <a:t>Deadweight loss of PC</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5C610BD-523E-4795-A009-90F1F3EDEA98}"/>
                  </a:ext>
                </a:extLst>
              </p:cNvPr>
              <p:cNvSpPr txBox="1"/>
              <p:nvPr/>
            </p:nvSpPr>
            <p:spPr>
              <a:xfrm>
                <a:off x="7180767" y="2272286"/>
                <a:ext cx="1608344" cy="344434"/>
              </a:xfrm>
              <a:prstGeom prst="rect">
                <a:avLst/>
              </a:prstGeom>
              <a:noFill/>
            </p:spPr>
            <p:txBody>
              <a:bodyPr wrap="square" rtlCol="0">
                <a:noAutofit/>
              </a:bodyPr>
              <a:lstStyle/>
              <a:p>
                <a:r>
                  <a:rPr lang="en-US" dirty="0"/>
                  <a:t>S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𝑝𝑟𝑖𝑣𝑎𝑡𝑒</m:t>
                        </m:r>
                      </m:sub>
                    </m:sSub>
                  </m:oMath>
                </a14:m>
                <a:endParaRPr lang="en-US" dirty="0"/>
              </a:p>
            </p:txBody>
          </p:sp>
        </mc:Choice>
        <mc:Fallback xmlns="">
          <p:sp>
            <p:nvSpPr>
              <p:cNvPr id="36" name="TextBox 35">
                <a:extLst>
                  <a:ext uri="{FF2B5EF4-FFF2-40B4-BE49-F238E27FC236}">
                    <a16:creationId xmlns:a16="http://schemas.microsoft.com/office/drawing/2014/main" id="{25C610BD-523E-4795-A009-90F1F3EDEA98}"/>
                  </a:ext>
                </a:extLst>
              </p:cNvPr>
              <p:cNvSpPr txBox="1">
                <a:spLocks noRot="1" noChangeAspect="1" noMove="1" noResize="1" noEditPoints="1" noAdjustHandles="1" noChangeArrowheads="1" noChangeShapeType="1" noTextEdit="1"/>
              </p:cNvSpPr>
              <p:nvPr/>
            </p:nvSpPr>
            <p:spPr>
              <a:xfrm>
                <a:off x="7180767" y="2272286"/>
                <a:ext cx="1608344" cy="344434"/>
              </a:xfrm>
              <a:prstGeom prst="rect">
                <a:avLst/>
              </a:prstGeom>
              <a:blipFill>
                <a:blip r:embed="rId11"/>
                <a:stretch>
                  <a:fillRect l="-3409" t="-10714" b="-35714"/>
                </a:stretch>
              </a:blipFill>
            </p:spPr>
            <p:txBody>
              <a:bodyPr/>
              <a:lstStyle/>
              <a:p>
                <a:r>
                  <a:rPr lang="en-IN">
                    <a:noFill/>
                  </a:rPr>
                  <a:t> </a:t>
                </a:r>
              </a:p>
            </p:txBody>
          </p:sp>
        </mc:Fallback>
      </mc:AlternateContent>
    </p:spTree>
    <p:extLst>
      <p:ext uri="{BB962C8B-B14F-4D97-AF65-F5344CB8AC3E}">
        <p14:creationId xmlns:p14="http://schemas.microsoft.com/office/powerpoint/2010/main" val="3914513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3F32A-7211-46F6-B41E-CF8621783154}"/>
              </a:ext>
            </a:extLst>
          </p:cNvPr>
          <p:cNvSpPr>
            <a:spLocks noGrp="1"/>
          </p:cNvSpPr>
          <p:nvPr>
            <p:ph type="title"/>
          </p:nvPr>
        </p:nvSpPr>
        <p:spPr/>
        <p:txBody>
          <a:bodyPr/>
          <a:lstStyle/>
          <a:p>
            <a:r>
              <a:rPr lang="en-US" sz="3600" dirty="0"/>
              <a:t>Coasian Property Rights Solution </a:t>
            </a:r>
            <a:r>
              <a:rPr lang="en-US" sz="1200" dirty="0"/>
              <a:t>From Perloff, Microeconomics</a:t>
            </a:r>
            <a:endParaRPr lang="en-US" sz="3600" dirty="0"/>
          </a:p>
        </p:txBody>
      </p:sp>
      <p:graphicFrame>
        <p:nvGraphicFramePr>
          <p:cNvPr id="10" name="Table 4">
            <a:extLst>
              <a:ext uri="{FF2B5EF4-FFF2-40B4-BE49-F238E27FC236}">
                <a16:creationId xmlns:a16="http://schemas.microsoft.com/office/drawing/2014/main" id="{F67250D2-1E19-46F6-A93C-89E8E512DEAA}"/>
              </a:ext>
            </a:extLst>
          </p:cNvPr>
          <p:cNvGraphicFramePr>
            <a:graphicFrameLocks/>
          </p:cNvGraphicFramePr>
          <p:nvPr/>
        </p:nvGraphicFramePr>
        <p:xfrm>
          <a:off x="609598" y="4126280"/>
          <a:ext cx="10972800" cy="1817320"/>
        </p:xfrm>
        <a:graphic>
          <a:graphicData uri="http://schemas.openxmlformats.org/drawingml/2006/table">
            <a:tbl>
              <a:tblPr firstRow="1" bandRow="1">
                <a:tableStyleId>{5C22544A-7EE6-4342-B048-85BDC9FD1C3A}</a:tableStyleId>
              </a:tblPr>
              <a:tblGrid>
                <a:gridCol w="1314882">
                  <a:extLst>
                    <a:ext uri="{9D8B030D-6E8A-4147-A177-3AD203B41FA5}">
                      <a16:colId xmlns:a16="http://schemas.microsoft.com/office/drawing/2014/main" val="3416359171"/>
                    </a:ext>
                  </a:extLst>
                </a:gridCol>
                <a:gridCol w="3094748">
                  <a:extLst>
                    <a:ext uri="{9D8B030D-6E8A-4147-A177-3AD203B41FA5}">
                      <a16:colId xmlns:a16="http://schemas.microsoft.com/office/drawing/2014/main" val="273257507"/>
                    </a:ext>
                  </a:extLst>
                </a:gridCol>
                <a:gridCol w="2133030">
                  <a:extLst>
                    <a:ext uri="{9D8B030D-6E8A-4147-A177-3AD203B41FA5}">
                      <a16:colId xmlns:a16="http://schemas.microsoft.com/office/drawing/2014/main" val="740881554"/>
                    </a:ext>
                  </a:extLst>
                </a:gridCol>
                <a:gridCol w="2215070">
                  <a:extLst>
                    <a:ext uri="{9D8B030D-6E8A-4147-A177-3AD203B41FA5}">
                      <a16:colId xmlns:a16="http://schemas.microsoft.com/office/drawing/2014/main" val="53118000"/>
                    </a:ext>
                  </a:extLst>
                </a:gridCol>
                <a:gridCol w="2215070">
                  <a:extLst>
                    <a:ext uri="{9D8B030D-6E8A-4147-A177-3AD203B41FA5}">
                      <a16:colId xmlns:a16="http://schemas.microsoft.com/office/drawing/2014/main" val="1147425344"/>
                    </a:ext>
                  </a:extLst>
                </a:gridCol>
              </a:tblGrid>
              <a:tr h="363464">
                <a:tc rowSpan="2" gridSpan="2">
                  <a:txBody>
                    <a:bodyPr/>
                    <a:lstStyle/>
                    <a:p>
                      <a:r>
                        <a:rPr lang="en-US" sz="1400" dirty="0">
                          <a:solidFill>
                            <a:schemeClr val="tx1"/>
                          </a:solidFill>
                        </a:rPr>
                        <a:t>Shared lake, BC right to a clean lake, compensate $7 per ton</a:t>
                      </a:r>
                    </a:p>
                  </a:txBody>
                  <a:tcPr>
                    <a:noFill/>
                  </a:tcPr>
                </a:tc>
                <a:tc rowSpan="2" hMerge="1">
                  <a:txBody>
                    <a:bodyPr/>
                    <a:lstStyle/>
                    <a:p>
                      <a:endParaRPr lang="en-US" dirty="0"/>
                    </a:p>
                  </a:txBody>
                  <a:tcPr/>
                </a:tc>
                <a:tc gridSpan="3">
                  <a:txBody>
                    <a:bodyPr/>
                    <a:lstStyle/>
                    <a:p>
                      <a:pPr algn="ctr"/>
                      <a:r>
                        <a:rPr lang="en-US" sz="1400" b="0" dirty="0">
                          <a:solidFill>
                            <a:schemeClr val="tx1"/>
                          </a:solidFill>
                        </a:rPr>
                        <a:t>Boat company (BC)</a:t>
                      </a:r>
                    </a:p>
                  </a:txBody>
                  <a:tcPr>
                    <a:solidFill>
                      <a:schemeClr val="accent2">
                        <a:lumMod val="40000"/>
                        <a:lumOff val="6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19302619"/>
                  </a:ext>
                </a:extLst>
              </a:tr>
              <a:tr h="363464">
                <a:tc gridSpan="2" vMerge="1">
                  <a:txBody>
                    <a:bodyPr/>
                    <a:lstStyle/>
                    <a:p>
                      <a:endParaRPr lang="en-US" dirty="0"/>
                    </a:p>
                  </a:txBody>
                  <a:tcPr/>
                </a:tc>
                <a:tc hMerge="1" vMerge="1">
                  <a:txBody>
                    <a:bodyPr/>
                    <a:lstStyle/>
                    <a:p>
                      <a:endParaRPr lang="en-US" dirty="0"/>
                    </a:p>
                  </a:txBody>
                  <a:tcPr/>
                </a:tc>
                <a:tc>
                  <a:txBody>
                    <a:bodyPr/>
                    <a:lstStyle/>
                    <a:p>
                      <a:r>
                        <a:rPr lang="en-US" sz="1400" dirty="0"/>
                        <a:t>0 boats</a:t>
                      </a:r>
                    </a:p>
                  </a:txBody>
                  <a:tcPr/>
                </a:tc>
                <a:tc>
                  <a:txBody>
                    <a:bodyPr/>
                    <a:lstStyle/>
                    <a:p>
                      <a:r>
                        <a:rPr lang="en-US" sz="1400" dirty="0"/>
                        <a:t>1 boat</a:t>
                      </a:r>
                    </a:p>
                  </a:txBody>
                  <a:tcPr/>
                </a:tc>
                <a:tc>
                  <a:txBody>
                    <a:bodyPr/>
                    <a:lstStyle/>
                    <a:p>
                      <a:r>
                        <a:rPr lang="en-US" sz="1400" dirty="0"/>
                        <a:t>2 boats</a:t>
                      </a:r>
                    </a:p>
                  </a:txBody>
                  <a:tcPr/>
                </a:tc>
                <a:extLst>
                  <a:ext uri="{0D108BD9-81ED-4DB2-BD59-A6C34878D82A}">
                    <a16:rowId xmlns:a16="http://schemas.microsoft.com/office/drawing/2014/main" val="2877891995"/>
                  </a:ext>
                </a:extLst>
              </a:tr>
              <a:tr h="363464">
                <a:tc rowSpan="3">
                  <a:txBody>
                    <a:bodyPr/>
                    <a:lstStyle/>
                    <a:p>
                      <a:r>
                        <a:rPr lang="en-US" sz="1400" dirty="0"/>
                        <a:t>Chemical</a:t>
                      </a:r>
                      <a:br>
                        <a:rPr lang="en-US" sz="1400" dirty="0"/>
                      </a:br>
                      <a:r>
                        <a:rPr lang="en-US" sz="1400" dirty="0"/>
                        <a:t>firm (CF)</a:t>
                      </a:r>
                    </a:p>
                  </a:txBody>
                  <a:tcPr anchor="ctr">
                    <a:solidFill>
                      <a:schemeClr val="bg2">
                        <a:lumMod val="75000"/>
                      </a:schemeClr>
                    </a:solidFill>
                  </a:tcPr>
                </a:tc>
                <a:tc>
                  <a:txBody>
                    <a:bodyPr/>
                    <a:lstStyle/>
                    <a:p>
                      <a:r>
                        <a:rPr lang="en-US" sz="1400" dirty="0"/>
                        <a:t>0 production 0 tons dumped</a:t>
                      </a:r>
                    </a:p>
                  </a:txBody>
                  <a:tcPr>
                    <a:solidFill>
                      <a:schemeClr val="accent5"/>
                    </a:solidFill>
                  </a:tcPr>
                </a:tc>
                <a:tc>
                  <a:txBody>
                    <a:bodyPr/>
                    <a:lstStyle/>
                    <a:p>
                      <a:pPr algn="ctr"/>
                      <a:r>
                        <a:rPr lang="en-US" sz="1400" dirty="0"/>
                        <a:t>0             0</a:t>
                      </a:r>
                    </a:p>
                  </a:txBody>
                  <a:tcPr/>
                </a:tc>
                <a:tc>
                  <a:txBody>
                    <a:bodyPr/>
                    <a:lstStyle/>
                    <a:p>
                      <a:pPr algn="ctr"/>
                      <a:r>
                        <a:rPr lang="en-US" sz="1400" dirty="0"/>
                        <a:t>0             14</a:t>
                      </a:r>
                    </a:p>
                  </a:txBody>
                  <a:tcPr/>
                </a:tc>
                <a:tc>
                  <a:txBody>
                    <a:bodyPr/>
                    <a:lstStyle/>
                    <a:p>
                      <a:pPr algn="ctr"/>
                      <a:r>
                        <a:rPr lang="en-US" sz="1400" dirty="0"/>
                        <a:t>0             15</a:t>
                      </a:r>
                    </a:p>
                  </a:txBody>
                  <a:tcPr/>
                </a:tc>
                <a:extLst>
                  <a:ext uri="{0D108BD9-81ED-4DB2-BD59-A6C34878D82A}">
                    <a16:rowId xmlns:a16="http://schemas.microsoft.com/office/drawing/2014/main" val="335077458"/>
                  </a:ext>
                </a:extLst>
              </a:tr>
              <a:tr h="363464">
                <a:tc vMerge="1">
                  <a:txBody>
                    <a:bodyPr/>
                    <a:lstStyle/>
                    <a:p>
                      <a:endParaRPr lang="en-US" dirty="0"/>
                    </a:p>
                  </a:txBody>
                  <a:tcPr/>
                </a:tc>
                <a:tc>
                  <a:txBody>
                    <a:bodyPr/>
                    <a:lstStyle/>
                    <a:p>
                      <a:r>
                        <a:rPr lang="en-US" sz="1400" dirty="0"/>
                        <a:t>Low production 1 ton dumped</a:t>
                      </a:r>
                    </a:p>
                  </a:txBody>
                  <a:tcPr>
                    <a:solidFill>
                      <a:schemeClr val="accent5"/>
                    </a:solidFill>
                  </a:tcPr>
                </a:tc>
                <a:tc>
                  <a:txBody>
                    <a:bodyPr/>
                    <a:lstStyle/>
                    <a:p>
                      <a:pPr marL="342900" indent="-342900" algn="ctr">
                        <a:buAutoNum type="arabicPlain" startAt="3"/>
                      </a:pPr>
                      <a:r>
                        <a:rPr lang="en-US" sz="1400" dirty="0"/>
                        <a:t>          7</a:t>
                      </a:r>
                    </a:p>
                  </a:txBody>
                  <a:tcPr/>
                </a:tc>
                <a:tc>
                  <a:txBody>
                    <a:bodyPr/>
                    <a:lstStyle/>
                    <a:p>
                      <a:pPr marL="0" indent="0" algn="ctr">
                        <a:buNone/>
                      </a:pPr>
                      <a:r>
                        <a:rPr lang="en-US" sz="1400" dirty="0"/>
                        <a:t>3             17</a:t>
                      </a:r>
                    </a:p>
                  </a:txBody>
                  <a:tcPr>
                    <a:solidFill>
                      <a:schemeClr val="accent4">
                        <a:lumMod val="60000"/>
                        <a:lumOff val="40000"/>
                      </a:schemeClr>
                    </a:solidFill>
                  </a:tcPr>
                </a:tc>
                <a:tc>
                  <a:txBody>
                    <a:bodyPr/>
                    <a:lstStyle/>
                    <a:p>
                      <a:pPr marL="0" indent="0" algn="ctr">
                        <a:buNone/>
                      </a:pPr>
                      <a:r>
                        <a:rPr lang="en-US" sz="1400" dirty="0"/>
                        <a:t>3            12</a:t>
                      </a:r>
                    </a:p>
                  </a:txBody>
                  <a:tcPr/>
                </a:tc>
                <a:extLst>
                  <a:ext uri="{0D108BD9-81ED-4DB2-BD59-A6C34878D82A}">
                    <a16:rowId xmlns:a16="http://schemas.microsoft.com/office/drawing/2014/main" val="3769264997"/>
                  </a:ext>
                </a:extLst>
              </a:tr>
              <a:tr h="363464">
                <a:tc vMerge="1">
                  <a:txBody>
                    <a:bodyPr/>
                    <a:lstStyle/>
                    <a:p>
                      <a:endParaRPr lang="en-US" dirty="0"/>
                    </a:p>
                  </a:txBody>
                  <a:tcPr/>
                </a:tc>
                <a:tc>
                  <a:txBody>
                    <a:bodyPr/>
                    <a:lstStyle/>
                    <a:p>
                      <a:r>
                        <a:rPr lang="en-US" sz="1400" dirty="0"/>
                        <a:t>High production 2 tons dumped</a:t>
                      </a:r>
                    </a:p>
                  </a:txBody>
                  <a:tcPr>
                    <a:solidFill>
                      <a:schemeClr val="accent5"/>
                    </a:solidFill>
                  </a:tcPr>
                </a:tc>
                <a:tc>
                  <a:txBody>
                    <a:bodyPr/>
                    <a:lstStyle/>
                    <a:p>
                      <a:pPr marL="342900" indent="-342900" algn="ctr">
                        <a:buAutoNum type="arabicPlain"/>
                      </a:pPr>
                      <a:r>
                        <a:rPr lang="en-US" sz="1400" dirty="0"/>
                        <a:t>        14</a:t>
                      </a:r>
                    </a:p>
                  </a:txBody>
                  <a:tcPr/>
                </a:tc>
                <a:tc>
                  <a:txBody>
                    <a:bodyPr/>
                    <a:lstStyle/>
                    <a:p>
                      <a:pPr marL="0" indent="0" algn="ctr">
                        <a:buNone/>
                      </a:pPr>
                      <a:r>
                        <a:rPr lang="en-US" sz="1400" dirty="0"/>
                        <a:t>1             16</a:t>
                      </a:r>
                    </a:p>
                  </a:txBody>
                  <a:tcPr/>
                </a:tc>
                <a:tc>
                  <a:txBody>
                    <a:bodyPr/>
                    <a:lstStyle/>
                    <a:p>
                      <a:pPr algn="ctr"/>
                      <a:r>
                        <a:rPr lang="en-US" sz="1400" dirty="0"/>
                        <a:t>1             11</a:t>
                      </a:r>
                    </a:p>
                  </a:txBody>
                  <a:tcPr/>
                </a:tc>
                <a:extLst>
                  <a:ext uri="{0D108BD9-81ED-4DB2-BD59-A6C34878D82A}">
                    <a16:rowId xmlns:a16="http://schemas.microsoft.com/office/drawing/2014/main" val="252307563"/>
                  </a:ext>
                </a:extLst>
              </a:tr>
            </a:tbl>
          </a:graphicData>
        </a:graphic>
      </p:graphicFrame>
      <p:sp>
        <p:nvSpPr>
          <p:cNvPr id="11" name="TextBox 10">
            <a:extLst>
              <a:ext uri="{FF2B5EF4-FFF2-40B4-BE49-F238E27FC236}">
                <a16:creationId xmlns:a16="http://schemas.microsoft.com/office/drawing/2014/main" id="{562F5AA3-4CD6-4E9B-85EC-90BEA8A749FD}"/>
              </a:ext>
            </a:extLst>
          </p:cNvPr>
          <p:cNvSpPr txBox="1"/>
          <p:nvPr/>
        </p:nvSpPr>
        <p:spPr>
          <a:xfrm>
            <a:off x="1556360" y="3236893"/>
            <a:ext cx="9101203" cy="954107"/>
          </a:xfrm>
          <a:prstGeom prst="rect">
            <a:avLst/>
          </a:prstGeom>
          <a:noFill/>
        </p:spPr>
        <p:txBody>
          <a:bodyPr wrap="square" rtlCol="0">
            <a:noAutofit/>
          </a:bodyPr>
          <a:lstStyle/>
          <a:p>
            <a:r>
              <a:rPr lang="en-US" sz="1400" dirty="0"/>
              <a:t>If BC 0, CF high          If CF 0, BC 2               </a:t>
            </a:r>
            <a:r>
              <a:rPr lang="en-US" sz="1400" i="1" dirty="0"/>
              <a:t>Nash equilibrium outcome:                         </a:t>
            </a:r>
            <a:r>
              <a:rPr lang="en-US" sz="1400" b="1" dirty="0"/>
              <a:t>Not Pareto optimal</a:t>
            </a:r>
            <a:r>
              <a:rPr lang="en-US" sz="1400" i="1" dirty="0"/>
              <a:t> </a:t>
            </a:r>
          </a:p>
          <a:p>
            <a:r>
              <a:rPr lang="en-US" sz="1400" dirty="0"/>
              <a:t>If BC 1, CF high          If CF low, BC 1            </a:t>
            </a:r>
            <a:r>
              <a:rPr lang="en-US" sz="1400" i="1" dirty="0"/>
              <a:t>CF plays high gets 15,BC plays 1 gets 2</a:t>
            </a:r>
            <a:r>
              <a:rPr lang="en-US" sz="1400" dirty="0"/>
              <a:t> </a:t>
            </a:r>
          </a:p>
          <a:p>
            <a:r>
              <a:rPr lang="en-US" sz="1400" dirty="0"/>
              <a:t>If BC 2, CF high          If CF high, BC 1          </a:t>
            </a:r>
            <a:r>
              <a:rPr lang="en-US" sz="1400" i="1" dirty="0"/>
              <a:t>Total payoff of 17</a:t>
            </a:r>
          </a:p>
          <a:p>
            <a:endParaRPr lang="en-US" sz="1400" dirty="0"/>
          </a:p>
        </p:txBody>
      </p:sp>
      <p:sp>
        <p:nvSpPr>
          <p:cNvPr id="12" name="TextBox 11">
            <a:extLst>
              <a:ext uri="{FF2B5EF4-FFF2-40B4-BE49-F238E27FC236}">
                <a16:creationId xmlns:a16="http://schemas.microsoft.com/office/drawing/2014/main" id="{1D8095EF-AF87-49DC-8A26-D585653C31C5}"/>
              </a:ext>
            </a:extLst>
          </p:cNvPr>
          <p:cNvSpPr txBox="1"/>
          <p:nvPr/>
        </p:nvSpPr>
        <p:spPr>
          <a:xfrm>
            <a:off x="1556360" y="6019800"/>
            <a:ext cx="9085544" cy="738664"/>
          </a:xfrm>
          <a:prstGeom prst="rect">
            <a:avLst/>
          </a:prstGeom>
          <a:noFill/>
        </p:spPr>
        <p:txBody>
          <a:bodyPr wrap="square" rtlCol="0">
            <a:noAutofit/>
          </a:bodyPr>
          <a:lstStyle/>
          <a:p>
            <a:r>
              <a:rPr lang="en-US" sz="1400" dirty="0"/>
              <a:t>If BC 0, CF low          If CF 0, BC 2               </a:t>
            </a:r>
            <a:r>
              <a:rPr lang="en-US" sz="1400" i="1" dirty="0"/>
              <a:t>Nash equilibrium outcome:                        </a:t>
            </a:r>
            <a:r>
              <a:rPr lang="en-US" sz="1400" b="1" dirty="0"/>
              <a:t>Pareto optimal</a:t>
            </a:r>
            <a:endParaRPr lang="en-US" sz="1400" i="1" dirty="0"/>
          </a:p>
          <a:p>
            <a:r>
              <a:rPr lang="en-US" sz="1400" dirty="0"/>
              <a:t>If BC 1, CF low          If CF low, BC 1            </a:t>
            </a:r>
            <a:r>
              <a:rPr lang="en-US" sz="1400" i="1" dirty="0"/>
              <a:t>CF plays low gets 3, BC plays 1 gets 17   </a:t>
            </a:r>
            <a:r>
              <a:rPr lang="en-US" sz="1400" b="1" dirty="0"/>
              <a:t>Not Pareto improving</a:t>
            </a:r>
            <a:endParaRPr lang="en-US" sz="1400" i="1" dirty="0"/>
          </a:p>
          <a:p>
            <a:r>
              <a:rPr lang="en-US" sz="1400" dirty="0"/>
              <a:t>If BC 2, CF low          If CF high, BC 1          </a:t>
            </a:r>
            <a:r>
              <a:rPr lang="en-US" sz="1400" i="1" dirty="0"/>
              <a:t>Total payoff of 20</a:t>
            </a:r>
          </a:p>
        </p:txBody>
      </p:sp>
      <p:graphicFrame>
        <p:nvGraphicFramePr>
          <p:cNvPr id="13" name="Table 4">
            <a:extLst>
              <a:ext uri="{FF2B5EF4-FFF2-40B4-BE49-F238E27FC236}">
                <a16:creationId xmlns:a16="http://schemas.microsoft.com/office/drawing/2014/main" id="{0C76F64A-17F6-4CC9-AE60-3BEC33EE04F6}"/>
              </a:ext>
            </a:extLst>
          </p:cNvPr>
          <p:cNvGraphicFramePr>
            <a:graphicFrameLocks/>
          </p:cNvGraphicFramePr>
          <p:nvPr/>
        </p:nvGraphicFramePr>
        <p:xfrm>
          <a:off x="609599" y="1524000"/>
          <a:ext cx="10972801" cy="1647172"/>
        </p:xfrm>
        <a:graphic>
          <a:graphicData uri="http://schemas.openxmlformats.org/drawingml/2006/table">
            <a:tbl>
              <a:tblPr firstRow="1" bandRow="1">
                <a:tableStyleId>{5C22544A-7EE6-4342-B048-85BDC9FD1C3A}</a:tableStyleId>
              </a:tblPr>
              <a:tblGrid>
                <a:gridCol w="1314883">
                  <a:extLst>
                    <a:ext uri="{9D8B030D-6E8A-4147-A177-3AD203B41FA5}">
                      <a16:colId xmlns:a16="http://schemas.microsoft.com/office/drawing/2014/main" val="3416359171"/>
                    </a:ext>
                  </a:extLst>
                </a:gridCol>
                <a:gridCol w="3094748">
                  <a:extLst>
                    <a:ext uri="{9D8B030D-6E8A-4147-A177-3AD203B41FA5}">
                      <a16:colId xmlns:a16="http://schemas.microsoft.com/office/drawing/2014/main" val="273257507"/>
                    </a:ext>
                  </a:extLst>
                </a:gridCol>
                <a:gridCol w="2133030">
                  <a:extLst>
                    <a:ext uri="{9D8B030D-6E8A-4147-A177-3AD203B41FA5}">
                      <a16:colId xmlns:a16="http://schemas.microsoft.com/office/drawing/2014/main" val="740881554"/>
                    </a:ext>
                  </a:extLst>
                </a:gridCol>
                <a:gridCol w="2215070">
                  <a:extLst>
                    <a:ext uri="{9D8B030D-6E8A-4147-A177-3AD203B41FA5}">
                      <a16:colId xmlns:a16="http://schemas.microsoft.com/office/drawing/2014/main" val="53118000"/>
                    </a:ext>
                  </a:extLst>
                </a:gridCol>
                <a:gridCol w="2215070">
                  <a:extLst>
                    <a:ext uri="{9D8B030D-6E8A-4147-A177-3AD203B41FA5}">
                      <a16:colId xmlns:a16="http://schemas.microsoft.com/office/drawing/2014/main" val="1147425344"/>
                    </a:ext>
                  </a:extLst>
                </a:gridCol>
              </a:tblGrid>
              <a:tr h="307100">
                <a:tc rowSpan="2" gridSpan="2">
                  <a:txBody>
                    <a:bodyPr/>
                    <a:lstStyle/>
                    <a:p>
                      <a:r>
                        <a:rPr lang="en-US" sz="1400" dirty="0">
                          <a:solidFill>
                            <a:schemeClr val="tx1"/>
                          </a:solidFill>
                        </a:rPr>
                        <a:t>Shared lake</a:t>
                      </a:r>
                    </a:p>
                    <a:p>
                      <a:r>
                        <a:rPr lang="en-US" sz="1400" dirty="0">
                          <a:solidFill>
                            <a:schemeClr val="tx1"/>
                          </a:solidFill>
                        </a:rPr>
                        <a:t>Payoff CF BC</a:t>
                      </a:r>
                    </a:p>
                  </a:txBody>
                  <a:tcPr>
                    <a:noFill/>
                  </a:tcPr>
                </a:tc>
                <a:tc rowSpan="2" hMerge="1">
                  <a:txBody>
                    <a:bodyPr/>
                    <a:lstStyle/>
                    <a:p>
                      <a:endParaRPr lang="en-US" dirty="0"/>
                    </a:p>
                  </a:txBody>
                  <a:tcPr/>
                </a:tc>
                <a:tc gridSpan="3">
                  <a:txBody>
                    <a:bodyPr/>
                    <a:lstStyle/>
                    <a:p>
                      <a:pPr algn="ctr"/>
                      <a:r>
                        <a:rPr lang="en-US" sz="1400" b="0" dirty="0">
                          <a:solidFill>
                            <a:schemeClr val="tx1"/>
                          </a:solidFill>
                        </a:rPr>
                        <a:t>Boat company (BC)</a:t>
                      </a:r>
                    </a:p>
                  </a:txBody>
                  <a:tcPr>
                    <a:solidFill>
                      <a:schemeClr val="accent2">
                        <a:lumMod val="40000"/>
                        <a:lumOff val="6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19302619"/>
                  </a:ext>
                </a:extLst>
              </a:tr>
              <a:tr h="335018">
                <a:tc gridSpan="2" vMerge="1">
                  <a:txBody>
                    <a:bodyPr/>
                    <a:lstStyle/>
                    <a:p>
                      <a:endParaRPr lang="en-US" dirty="0"/>
                    </a:p>
                  </a:txBody>
                  <a:tcPr/>
                </a:tc>
                <a:tc hMerge="1" vMerge="1">
                  <a:txBody>
                    <a:bodyPr/>
                    <a:lstStyle/>
                    <a:p>
                      <a:endParaRPr lang="en-US" dirty="0"/>
                    </a:p>
                  </a:txBody>
                  <a:tcPr/>
                </a:tc>
                <a:tc>
                  <a:txBody>
                    <a:bodyPr/>
                    <a:lstStyle/>
                    <a:p>
                      <a:r>
                        <a:rPr lang="en-US" sz="1400" dirty="0"/>
                        <a:t>0 boats</a:t>
                      </a:r>
                    </a:p>
                  </a:txBody>
                  <a:tcPr/>
                </a:tc>
                <a:tc>
                  <a:txBody>
                    <a:bodyPr/>
                    <a:lstStyle/>
                    <a:p>
                      <a:r>
                        <a:rPr lang="en-US" sz="1400" dirty="0"/>
                        <a:t>1 boat</a:t>
                      </a:r>
                    </a:p>
                  </a:txBody>
                  <a:tcPr/>
                </a:tc>
                <a:tc>
                  <a:txBody>
                    <a:bodyPr/>
                    <a:lstStyle/>
                    <a:p>
                      <a:r>
                        <a:rPr lang="en-US" sz="1400" dirty="0"/>
                        <a:t>2 boats</a:t>
                      </a:r>
                    </a:p>
                  </a:txBody>
                  <a:tcPr/>
                </a:tc>
                <a:extLst>
                  <a:ext uri="{0D108BD9-81ED-4DB2-BD59-A6C34878D82A}">
                    <a16:rowId xmlns:a16="http://schemas.microsoft.com/office/drawing/2014/main" val="2877891995"/>
                  </a:ext>
                </a:extLst>
              </a:tr>
              <a:tr h="335018">
                <a:tc rowSpan="3">
                  <a:txBody>
                    <a:bodyPr/>
                    <a:lstStyle/>
                    <a:p>
                      <a:r>
                        <a:rPr lang="en-US" sz="1400" dirty="0"/>
                        <a:t>Chemical</a:t>
                      </a:r>
                      <a:br>
                        <a:rPr lang="en-US" sz="1400" dirty="0"/>
                      </a:br>
                      <a:r>
                        <a:rPr lang="en-US" sz="1400" dirty="0"/>
                        <a:t>firm (CF)</a:t>
                      </a:r>
                    </a:p>
                  </a:txBody>
                  <a:tcPr anchor="ctr">
                    <a:solidFill>
                      <a:schemeClr val="bg2">
                        <a:lumMod val="75000"/>
                      </a:schemeClr>
                    </a:solidFill>
                  </a:tcPr>
                </a:tc>
                <a:tc>
                  <a:txBody>
                    <a:bodyPr/>
                    <a:lstStyle/>
                    <a:p>
                      <a:r>
                        <a:rPr lang="en-US" sz="1400" dirty="0"/>
                        <a:t>0 production 0 tons dumped</a:t>
                      </a:r>
                    </a:p>
                  </a:txBody>
                  <a:tcPr>
                    <a:solidFill>
                      <a:schemeClr val="accent5"/>
                    </a:solidFill>
                  </a:tcPr>
                </a:tc>
                <a:tc>
                  <a:txBody>
                    <a:bodyPr/>
                    <a:lstStyle/>
                    <a:p>
                      <a:pPr algn="ctr"/>
                      <a:r>
                        <a:rPr lang="en-US" sz="1400" dirty="0"/>
                        <a:t>0             0</a:t>
                      </a:r>
                    </a:p>
                  </a:txBody>
                  <a:tcPr/>
                </a:tc>
                <a:tc>
                  <a:txBody>
                    <a:bodyPr/>
                    <a:lstStyle/>
                    <a:p>
                      <a:pPr algn="ctr"/>
                      <a:r>
                        <a:rPr lang="en-US" sz="1400" dirty="0"/>
                        <a:t>0             14</a:t>
                      </a:r>
                    </a:p>
                  </a:txBody>
                  <a:tcPr/>
                </a:tc>
                <a:tc>
                  <a:txBody>
                    <a:bodyPr/>
                    <a:lstStyle/>
                    <a:p>
                      <a:pPr algn="ctr"/>
                      <a:r>
                        <a:rPr lang="en-US" sz="1400" dirty="0"/>
                        <a:t>0             15</a:t>
                      </a:r>
                    </a:p>
                  </a:txBody>
                  <a:tcPr/>
                </a:tc>
                <a:extLst>
                  <a:ext uri="{0D108BD9-81ED-4DB2-BD59-A6C34878D82A}">
                    <a16:rowId xmlns:a16="http://schemas.microsoft.com/office/drawing/2014/main" val="335077458"/>
                  </a:ext>
                </a:extLst>
              </a:tr>
              <a:tr h="335018">
                <a:tc vMerge="1">
                  <a:txBody>
                    <a:bodyPr/>
                    <a:lstStyle/>
                    <a:p>
                      <a:endParaRPr lang="en-US" dirty="0"/>
                    </a:p>
                  </a:txBody>
                  <a:tcPr/>
                </a:tc>
                <a:tc>
                  <a:txBody>
                    <a:bodyPr/>
                    <a:lstStyle/>
                    <a:p>
                      <a:r>
                        <a:rPr lang="en-US" sz="1400" dirty="0"/>
                        <a:t>Low production 1 ton dumped</a:t>
                      </a:r>
                    </a:p>
                  </a:txBody>
                  <a:tcPr>
                    <a:solidFill>
                      <a:schemeClr val="accent5"/>
                    </a:solidFill>
                  </a:tcPr>
                </a:tc>
                <a:tc>
                  <a:txBody>
                    <a:bodyPr/>
                    <a:lstStyle/>
                    <a:p>
                      <a:pPr marL="342900" indent="-342900" algn="ctr">
                        <a:buAutoNum type="arabicPlain" startAt="10"/>
                      </a:pPr>
                      <a:r>
                        <a:rPr lang="en-US" sz="1400" dirty="0"/>
                        <a:t>        0</a:t>
                      </a:r>
                    </a:p>
                  </a:txBody>
                  <a:tcPr/>
                </a:tc>
                <a:tc>
                  <a:txBody>
                    <a:bodyPr/>
                    <a:lstStyle/>
                    <a:p>
                      <a:pPr marL="342900" indent="-342900" algn="ctr">
                        <a:buAutoNum type="arabicPlain" startAt="10"/>
                      </a:pPr>
                      <a:r>
                        <a:rPr lang="en-US" sz="1400" dirty="0"/>
                        <a:t>           10</a:t>
                      </a:r>
                    </a:p>
                  </a:txBody>
                  <a:tcPr/>
                </a:tc>
                <a:tc>
                  <a:txBody>
                    <a:bodyPr/>
                    <a:lstStyle/>
                    <a:p>
                      <a:pPr marL="342900" indent="-342900" algn="ctr">
                        <a:buAutoNum type="arabicPlain" startAt="10"/>
                      </a:pPr>
                      <a:r>
                        <a:rPr lang="en-US" sz="1400" dirty="0"/>
                        <a:t>           5</a:t>
                      </a:r>
                    </a:p>
                  </a:txBody>
                  <a:tcPr/>
                </a:tc>
                <a:extLst>
                  <a:ext uri="{0D108BD9-81ED-4DB2-BD59-A6C34878D82A}">
                    <a16:rowId xmlns:a16="http://schemas.microsoft.com/office/drawing/2014/main" val="3769264997"/>
                  </a:ext>
                </a:extLst>
              </a:tr>
              <a:tr h="335018">
                <a:tc vMerge="1">
                  <a:txBody>
                    <a:bodyPr/>
                    <a:lstStyle/>
                    <a:p>
                      <a:endParaRPr lang="en-US" dirty="0"/>
                    </a:p>
                  </a:txBody>
                  <a:tcPr/>
                </a:tc>
                <a:tc>
                  <a:txBody>
                    <a:bodyPr/>
                    <a:lstStyle/>
                    <a:p>
                      <a:r>
                        <a:rPr lang="en-US" sz="1400" dirty="0"/>
                        <a:t>High production 2 tons dumped</a:t>
                      </a:r>
                    </a:p>
                  </a:txBody>
                  <a:tcPr>
                    <a:solidFill>
                      <a:schemeClr val="accent5"/>
                    </a:solidFill>
                  </a:tcPr>
                </a:tc>
                <a:tc>
                  <a:txBody>
                    <a:bodyPr/>
                    <a:lstStyle/>
                    <a:p>
                      <a:pPr algn="ctr"/>
                      <a:r>
                        <a:rPr lang="en-US" sz="1400" dirty="0"/>
                        <a:t>15            0</a:t>
                      </a:r>
                    </a:p>
                  </a:txBody>
                  <a:tcPr/>
                </a:tc>
                <a:tc>
                  <a:txBody>
                    <a:bodyPr/>
                    <a:lstStyle/>
                    <a:p>
                      <a:pPr marL="342900" indent="-342900" algn="ctr">
                        <a:buAutoNum type="arabicPlain" startAt="15"/>
                      </a:pPr>
                      <a:r>
                        <a:rPr lang="en-US" sz="1400" dirty="0"/>
                        <a:t>             2</a:t>
                      </a:r>
                    </a:p>
                  </a:txBody>
                  <a:tcPr>
                    <a:solidFill>
                      <a:schemeClr val="accent4">
                        <a:lumMod val="60000"/>
                        <a:lumOff val="40000"/>
                      </a:schemeClr>
                    </a:solidFill>
                  </a:tcPr>
                </a:tc>
                <a:tc>
                  <a:txBody>
                    <a:bodyPr/>
                    <a:lstStyle/>
                    <a:p>
                      <a:pPr algn="ctr"/>
                      <a:r>
                        <a:rPr lang="en-US" sz="1400" dirty="0"/>
                        <a:t>15            −3</a:t>
                      </a:r>
                    </a:p>
                  </a:txBody>
                  <a:tcPr/>
                </a:tc>
                <a:extLst>
                  <a:ext uri="{0D108BD9-81ED-4DB2-BD59-A6C34878D82A}">
                    <a16:rowId xmlns:a16="http://schemas.microsoft.com/office/drawing/2014/main" val="252307563"/>
                  </a:ext>
                </a:extLst>
              </a:tr>
            </a:tbl>
          </a:graphicData>
        </a:graphic>
      </p:graphicFrame>
    </p:spTree>
    <p:extLst>
      <p:ext uri="{BB962C8B-B14F-4D97-AF65-F5344CB8AC3E}">
        <p14:creationId xmlns:p14="http://schemas.microsoft.com/office/powerpoint/2010/main" val="2637472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3F32A-7211-46F6-B41E-CF8621783154}"/>
              </a:ext>
            </a:extLst>
          </p:cNvPr>
          <p:cNvSpPr>
            <a:spLocks noGrp="1"/>
          </p:cNvSpPr>
          <p:nvPr>
            <p:ph type="title"/>
          </p:nvPr>
        </p:nvSpPr>
        <p:spPr/>
        <p:txBody>
          <a:bodyPr/>
          <a:lstStyle/>
          <a:p>
            <a:r>
              <a:rPr lang="en-US" sz="3600" dirty="0"/>
              <a:t>Coasian Property Rights Solution (cont.)</a:t>
            </a:r>
          </a:p>
        </p:txBody>
      </p:sp>
      <p:graphicFrame>
        <p:nvGraphicFramePr>
          <p:cNvPr id="7" name="Table 4">
            <a:extLst>
              <a:ext uri="{FF2B5EF4-FFF2-40B4-BE49-F238E27FC236}">
                <a16:creationId xmlns:a16="http://schemas.microsoft.com/office/drawing/2014/main" id="{F67250D2-1E19-46F6-A93C-89E8E512DEAA}"/>
              </a:ext>
            </a:extLst>
          </p:cNvPr>
          <p:cNvGraphicFramePr>
            <a:graphicFrameLocks/>
          </p:cNvGraphicFramePr>
          <p:nvPr/>
        </p:nvGraphicFramePr>
        <p:xfrm>
          <a:off x="609598" y="4126280"/>
          <a:ext cx="10972800" cy="1817320"/>
        </p:xfrm>
        <a:graphic>
          <a:graphicData uri="http://schemas.openxmlformats.org/drawingml/2006/table">
            <a:tbl>
              <a:tblPr firstRow="1" bandRow="1">
                <a:tableStyleId>{5C22544A-7EE6-4342-B048-85BDC9FD1C3A}</a:tableStyleId>
              </a:tblPr>
              <a:tblGrid>
                <a:gridCol w="1314882">
                  <a:extLst>
                    <a:ext uri="{9D8B030D-6E8A-4147-A177-3AD203B41FA5}">
                      <a16:colId xmlns:a16="http://schemas.microsoft.com/office/drawing/2014/main" val="3416359171"/>
                    </a:ext>
                  </a:extLst>
                </a:gridCol>
                <a:gridCol w="3094748">
                  <a:extLst>
                    <a:ext uri="{9D8B030D-6E8A-4147-A177-3AD203B41FA5}">
                      <a16:colId xmlns:a16="http://schemas.microsoft.com/office/drawing/2014/main" val="273257507"/>
                    </a:ext>
                  </a:extLst>
                </a:gridCol>
                <a:gridCol w="2133030">
                  <a:extLst>
                    <a:ext uri="{9D8B030D-6E8A-4147-A177-3AD203B41FA5}">
                      <a16:colId xmlns:a16="http://schemas.microsoft.com/office/drawing/2014/main" val="740881554"/>
                    </a:ext>
                  </a:extLst>
                </a:gridCol>
                <a:gridCol w="2215070">
                  <a:extLst>
                    <a:ext uri="{9D8B030D-6E8A-4147-A177-3AD203B41FA5}">
                      <a16:colId xmlns:a16="http://schemas.microsoft.com/office/drawing/2014/main" val="53118000"/>
                    </a:ext>
                  </a:extLst>
                </a:gridCol>
                <a:gridCol w="2215070">
                  <a:extLst>
                    <a:ext uri="{9D8B030D-6E8A-4147-A177-3AD203B41FA5}">
                      <a16:colId xmlns:a16="http://schemas.microsoft.com/office/drawing/2014/main" val="1147425344"/>
                    </a:ext>
                  </a:extLst>
                </a:gridCol>
              </a:tblGrid>
              <a:tr h="363464">
                <a:tc rowSpan="2" gridSpan="2">
                  <a:txBody>
                    <a:bodyPr/>
                    <a:lstStyle/>
                    <a:p>
                      <a:r>
                        <a:rPr lang="en-US" sz="1400" dirty="0">
                          <a:solidFill>
                            <a:schemeClr val="tx1"/>
                          </a:solidFill>
                        </a:rPr>
                        <a:t>Shared lake, CF right to dump 2 tons, compensate $6 per ton reduced</a:t>
                      </a:r>
                    </a:p>
                  </a:txBody>
                  <a:tcPr>
                    <a:noFill/>
                  </a:tcPr>
                </a:tc>
                <a:tc rowSpan="2" hMerge="1">
                  <a:txBody>
                    <a:bodyPr/>
                    <a:lstStyle/>
                    <a:p>
                      <a:endParaRPr lang="en-US" dirty="0"/>
                    </a:p>
                  </a:txBody>
                  <a:tcPr/>
                </a:tc>
                <a:tc gridSpan="3">
                  <a:txBody>
                    <a:bodyPr/>
                    <a:lstStyle/>
                    <a:p>
                      <a:pPr algn="ctr"/>
                      <a:r>
                        <a:rPr lang="en-US" sz="1400" b="0" dirty="0">
                          <a:solidFill>
                            <a:schemeClr val="tx1"/>
                          </a:solidFill>
                        </a:rPr>
                        <a:t>Boat company (BC)</a:t>
                      </a:r>
                    </a:p>
                  </a:txBody>
                  <a:tcPr>
                    <a:solidFill>
                      <a:schemeClr val="accent2">
                        <a:lumMod val="40000"/>
                        <a:lumOff val="6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19302619"/>
                  </a:ext>
                </a:extLst>
              </a:tr>
              <a:tr h="363464">
                <a:tc gridSpan="2" vMerge="1">
                  <a:txBody>
                    <a:bodyPr/>
                    <a:lstStyle/>
                    <a:p>
                      <a:endParaRPr lang="en-US" dirty="0"/>
                    </a:p>
                  </a:txBody>
                  <a:tcPr/>
                </a:tc>
                <a:tc hMerge="1" vMerge="1">
                  <a:txBody>
                    <a:bodyPr/>
                    <a:lstStyle/>
                    <a:p>
                      <a:endParaRPr lang="en-US" dirty="0"/>
                    </a:p>
                  </a:txBody>
                  <a:tcPr/>
                </a:tc>
                <a:tc>
                  <a:txBody>
                    <a:bodyPr/>
                    <a:lstStyle/>
                    <a:p>
                      <a:r>
                        <a:rPr lang="en-US" sz="1400" dirty="0"/>
                        <a:t>0 boats</a:t>
                      </a:r>
                    </a:p>
                  </a:txBody>
                  <a:tcPr/>
                </a:tc>
                <a:tc>
                  <a:txBody>
                    <a:bodyPr/>
                    <a:lstStyle/>
                    <a:p>
                      <a:r>
                        <a:rPr lang="en-US" sz="1400" dirty="0"/>
                        <a:t>1 boat</a:t>
                      </a:r>
                    </a:p>
                  </a:txBody>
                  <a:tcPr/>
                </a:tc>
                <a:tc>
                  <a:txBody>
                    <a:bodyPr/>
                    <a:lstStyle/>
                    <a:p>
                      <a:r>
                        <a:rPr lang="en-US" sz="1400" dirty="0"/>
                        <a:t>2 boats</a:t>
                      </a:r>
                    </a:p>
                  </a:txBody>
                  <a:tcPr/>
                </a:tc>
                <a:extLst>
                  <a:ext uri="{0D108BD9-81ED-4DB2-BD59-A6C34878D82A}">
                    <a16:rowId xmlns:a16="http://schemas.microsoft.com/office/drawing/2014/main" val="2877891995"/>
                  </a:ext>
                </a:extLst>
              </a:tr>
              <a:tr h="363464">
                <a:tc rowSpan="3">
                  <a:txBody>
                    <a:bodyPr/>
                    <a:lstStyle/>
                    <a:p>
                      <a:r>
                        <a:rPr lang="en-US" sz="1400" dirty="0"/>
                        <a:t>Chemical</a:t>
                      </a:r>
                      <a:br>
                        <a:rPr lang="en-US" sz="1400" dirty="0"/>
                      </a:br>
                      <a:r>
                        <a:rPr lang="en-US" sz="1400" dirty="0"/>
                        <a:t>firm (CF)</a:t>
                      </a:r>
                    </a:p>
                  </a:txBody>
                  <a:tcPr anchor="ctr">
                    <a:solidFill>
                      <a:schemeClr val="bg2">
                        <a:lumMod val="75000"/>
                      </a:schemeClr>
                    </a:solidFill>
                  </a:tcPr>
                </a:tc>
                <a:tc>
                  <a:txBody>
                    <a:bodyPr/>
                    <a:lstStyle/>
                    <a:p>
                      <a:r>
                        <a:rPr lang="en-US" sz="1400" dirty="0"/>
                        <a:t>0 production 0 tons dumped</a:t>
                      </a:r>
                    </a:p>
                  </a:txBody>
                  <a:tcPr>
                    <a:solidFill>
                      <a:schemeClr val="accent5"/>
                    </a:solidFill>
                  </a:tcPr>
                </a:tc>
                <a:tc>
                  <a:txBody>
                    <a:bodyPr/>
                    <a:lstStyle/>
                    <a:p>
                      <a:pPr algn="ctr"/>
                      <a:r>
                        <a:rPr lang="en-US" sz="1400" dirty="0"/>
                        <a:t>12        −12</a:t>
                      </a:r>
                    </a:p>
                  </a:txBody>
                  <a:tcPr/>
                </a:tc>
                <a:tc>
                  <a:txBody>
                    <a:bodyPr/>
                    <a:lstStyle/>
                    <a:p>
                      <a:pPr marL="342900" indent="-342900" algn="ctr">
                        <a:buAutoNum type="arabicPlain" startAt="12"/>
                      </a:pPr>
                      <a:r>
                        <a:rPr lang="en-US" sz="1400" dirty="0"/>
                        <a:t>           2</a:t>
                      </a:r>
                    </a:p>
                  </a:txBody>
                  <a:tcPr/>
                </a:tc>
                <a:tc>
                  <a:txBody>
                    <a:bodyPr/>
                    <a:lstStyle/>
                    <a:p>
                      <a:pPr marL="342900" indent="-342900" algn="ctr">
                        <a:buAutoNum type="arabicPlain" startAt="12"/>
                      </a:pPr>
                      <a:r>
                        <a:rPr lang="en-US" sz="1400" dirty="0"/>
                        <a:t>           3</a:t>
                      </a:r>
                    </a:p>
                  </a:txBody>
                  <a:tcPr/>
                </a:tc>
                <a:extLst>
                  <a:ext uri="{0D108BD9-81ED-4DB2-BD59-A6C34878D82A}">
                    <a16:rowId xmlns:a16="http://schemas.microsoft.com/office/drawing/2014/main" val="335077458"/>
                  </a:ext>
                </a:extLst>
              </a:tr>
              <a:tr h="363464">
                <a:tc vMerge="1">
                  <a:txBody>
                    <a:bodyPr/>
                    <a:lstStyle/>
                    <a:p>
                      <a:endParaRPr lang="en-US" dirty="0"/>
                    </a:p>
                  </a:txBody>
                  <a:tcPr/>
                </a:tc>
                <a:tc>
                  <a:txBody>
                    <a:bodyPr/>
                    <a:lstStyle/>
                    <a:p>
                      <a:r>
                        <a:rPr lang="en-US" sz="1400" dirty="0"/>
                        <a:t>Low production 1 ton dumped</a:t>
                      </a:r>
                    </a:p>
                  </a:txBody>
                  <a:tcPr>
                    <a:solidFill>
                      <a:schemeClr val="accent5"/>
                    </a:solidFill>
                  </a:tcPr>
                </a:tc>
                <a:tc>
                  <a:txBody>
                    <a:bodyPr/>
                    <a:lstStyle/>
                    <a:p>
                      <a:pPr marL="0" indent="0" algn="ctr">
                        <a:buNone/>
                      </a:pPr>
                      <a:r>
                        <a:rPr lang="en-US" sz="1400" dirty="0"/>
                        <a:t>16          −6</a:t>
                      </a:r>
                    </a:p>
                  </a:txBody>
                  <a:tcPr/>
                </a:tc>
                <a:tc>
                  <a:txBody>
                    <a:bodyPr/>
                    <a:lstStyle/>
                    <a:p>
                      <a:pPr marL="342900" indent="-342900" algn="ctr">
                        <a:buAutoNum type="arabicPlain" startAt="16"/>
                      </a:pPr>
                      <a:r>
                        <a:rPr lang="en-US" sz="1400" dirty="0"/>
                        <a:t>           4</a:t>
                      </a:r>
                    </a:p>
                  </a:txBody>
                  <a:tcPr>
                    <a:solidFill>
                      <a:schemeClr val="accent4">
                        <a:lumMod val="60000"/>
                        <a:lumOff val="40000"/>
                      </a:schemeClr>
                    </a:solidFill>
                  </a:tcPr>
                </a:tc>
                <a:tc>
                  <a:txBody>
                    <a:bodyPr/>
                    <a:lstStyle/>
                    <a:p>
                      <a:pPr marL="0" indent="0" algn="ctr">
                        <a:buNone/>
                      </a:pPr>
                      <a:r>
                        <a:rPr lang="en-US" sz="1400" dirty="0"/>
                        <a:t>16            −1</a:t>
                      </a:r>
                    </a:p>
                  </a:txBody>
                  <a:tcPr/>
                </a:tc>
                <a:extLst>
                  <a:ext uri="{0D108BD9-81ED-4DB2-BD59-A6C34878D82A}">
                    <a16:rowId xmlns:a16="http://schemas.microsoft.com/office/drawing/2014/main" val="3769264997"/>
                  </a:ext>
                </a:extLst>
              </a:tr>
              <a:tr h="363464">
                <a:tc vMerge="1">
                  <a:txBody>
                    <a:bodyPr/>
                    <a:lstStyle/>
                    <a:p>
                      <a:endParaRPr lang="en-US" dirty="0"/>
                    </a:p>
                  </a:txBody>
                  <a:tcPr/>
                </a:tc>
                <a:tc>
                  <a:txBody>
                    <a:bodyPr/>
                    <a:lstStyle/>
                    <a:p>
                      <a:r>
                        <a:rPr lang="en-US" sz="1400" dirty="0"/>
                        <a:t>High production 2 tons dumped</a:t>
                      </a:r>
                    </a:p>
                  </a:txBody>
                  <a:tcPr>
                    <a:solidFill>
                      <a:schemeClr val="accent5"/>
                    </a:solidFill>
                  </a:tcPr>
                </a:tc>
                <a:tc>
                  <a:txBody>
                    <a:bodyPr/>
                    <a:lstStyle/>
                    <a:p>
                      <a:pPr marL="0" indent="0" algn="ctr">
                        <a:buNone/>
                      </a:pPr>
                      <a:r>
                        <a:rPr lang="en-US" sz="1400" dirty="0"/>
                        <a:t>15           0</a:t>
                      </a:r>
                    </a:p>
                  </a:txBody>
                  <a:tcPr/>
                </a:tc>
                <a:tc>
                  <a:txBody>
                    <a:bodyPr/>
                    <a:lstStyle/>
                    <a:p>
                      <a:pPr marL="0" indent="0" algn="ctr">
                        <a:buNone/>
                      </a:pPr>
                      <a:r>
                        <a:rPr lang="en-US" sz="1400" dirty="0"/>
                        <a:t>15             2</a:t>
                      </a:r>
                    </a:p>
                  </a:txBody>
                  <a:tcPr/>
                </a:tc>
                <a:tc>
                  <a:txBody>
                    <a:bodyPr/>
                    <a:lstStyle/>
                    <a:p>
                      <a:pPr algn="ctr"/>
                      <a:r>
                        <a:rPr lang="en-US" sz="1400" dirty="0"/>
                        <a:t>15             −3</a:t>
                      </a:r>
                    </a:p>
                  </a:txBody>
                  <a:tcPr/>
                </a:tc>
                <a:extLst>
                  <a:ext uri="{0D108BD9-81ED-4DB2-BD59-A6C34878D82A}">
                    <a16:rowId xmlns:a16="http://schemas.microsoft.com/office/drawing/2014/main" val="252307563"/>
                  </a:ext>
                </a:extLst>
              </a:tr>
            </a:tbl>
          </a:graphicData>
        </a:graphic>
      </p:graphicFrame>
      <p:sp>
        <p:nvSpPr>
          <p:cNvPr id="8" name="TextBox 7">
            <a:extLst>
              <a:ext uri="{FF2B5EF4-FFF2-40B4-BE49-F238E27FC236}">
                <a16:creationId xmlns:a16="http://schemas.microsoft.com/office/drawing/2014/main" id="{562F5AA3-4CD6-4E9B-85EC-90BEA8A749FD}"/>
              </a:ext>
            </a:extLst>
          </p:cNvPr>
          <p:cNvSpPr txBox="1"/>
          <p:nvPr/>
        </p:nvSpPr>
        <p:spPr>
          <a:xfrm>
            <a:off x="1556360" y="3236893"/>
            <a:ext cx="9101203" cy="954107"/>
          </a:xfrm>
          <a:prstGeom prst="rect">
            <a:avLst/>
          </a:prstGeom>
          <a:noFill/>
        </p:spPr>
        <p:txBody>
          <a:bodyPr wrap="square" rtlCol="0">
            <a:noAutofit/>
          </a:bodyPr>
          <a:lstStyle/>
          <a:p>
            <a:r>
              <a:rPr lang="en-US" sz="1400" dirty="0"/>
              <a:t>If BC 0, CF high          If CF 0, BC 2               </a:t>
            </a:r>
            <a:r>
              <a:rPr lang="en-US" sz="1400" i="1" dirty="0"/>
              <a:t>Nash equilibrium outcome:                         </a:t>
            </a:r>
            <a:r>
              <a:rPr lang="en-US" sz="1400" b="1" dirty="0"/>
              <a:t>Not Pareto optimal</a:t>
            </a:r>
            <a:r>
              <a:rPr lang="en-US" sz="1400" i="1" dirty="0"/>
              <a:t> </a:t>
            </a:r>
          </a:p>
          <a:p>
            <a:r>
              <a:rPr lang="en-US" sz="1400" dirty="0"/>
              <a:t>If BC 1, CF high          If CF low, BC 1            </a:t>
            </a:r>
            <a:r>
              <a:rPr lang="en-US" sz="1400" i="1" dirty="0"/>
              <a:t>CF plays high gets 15,BC plays 1 gets 2</a:t>
            </a:r>
            <a:r>
              <a:rPr lang="en-US" sz="1400" dirty="0"/>
              <a:t>. </a:t>
            </a:r>
          </a:p>
          <a:p>
            <a:r>
              <a:rPr lang="en-US" sz="1400" dirty="0"/>
              <a:t>If BC 2, CF high          If CF high, BC 1          </a:t>
            </a:r>
            <a:r>
              <a:rPr lang="en-US" sz="1400" i="1" dirty="0"/>
              <a:t>Total payoff of 17</a:t>
            </a:r>
          </a:p>
          <a:p>
            <a:endParaRPr lang="en-US" sz="1400" dirty="0"/>
          </a:p>
        </p:txBody>
      </p:sp>
      <p:sp>
        <p:nvSpPr>
          <p:cNvPr id="9" name="TextBox 8">
            <a:extLst>
              <a:ext uri="{FF2B5EF4-FFF2-40B4-BE49-F238E27FC236}">
                <a16:creationId xmlns:a16="http://schemas.microsoft.com/office/drawing/2014/main" id="{1D8095EF-AF87-49DC-8A26-D585653C31C5}"/>
              </a:ext>
            </a:extLst>
          </p:cNvPr>
          <p:cNvSpPr txBox="1"/>
          <p:nvPr/>
        </p:nvSpPr>
        <p:spPr>
          <a:xfrm>
            <a:off x="1556360" y="6019800"/>
            <a:ext cx="9085544" cy="738664"/>
          </a:xfrm>
          <a:prstGeom prst="rect">
            <a:avLst/>
          </a:prstGeom>
          <a:noFill/>
        </p:spPr>
        <p:txBody>
          <a:bodyPr wrap="square" rtlCol="0">
            <a:noAutofit/>
          </a:bodyPr>
          <a:lstStyle/>
          <a:p>
            <a:r>
              <a:rPr lang="en-US" sz="1400" dirty="0"/>
              <a:t>If BC 0, CF low          If CF 0, BC 2               </a:t>
            </a:r>
            <a:r>
              <a:rPr lang="en-US" sz="1400" i="1" dirty="0"/>
              <a:t>Nash equilibrium outcome:                        </a:t>
            </a:r>
            <a:r>
              <a:rPr lang="en-US" sz="1400" b="1" dirty="0"/>
              <a:t>Pareto optimal</a:t>
            </a:r>
            <a:endParaRPr lang="en-US" sz="1400" i="1" dirty="0"/>
          </a:p>
          <a:p>
            <a:r>
              <a:rPr lang="en-US" sz="1400" dirty="0"/>
              <a:t>If BC 1, CF low          If CF low, BC 1            </a:t>
            </a:r>
            <a:r>
              <a:rPr lang="en-US" sz="1400" i="1" dirty="0"/>
              <a:t>CF plays low gets 16, BC plays 1 gets 4   </a:t>
            </a:r>
            <a:r>
              <a:rPr lang="en-US" sz="1400" b="1" dirty="0"/>
              <a:t>Pareto improving</a:t>
            </a:r>
            <a:endParaRPr lang="en-US" sz="1400" i="1" dirty="0"/>
          </a:p>
          <a:p>
            <a:r>
              <a:rPr lang="en-US" sz="1400" dirty="0"/>
              <a:t>If BC 2, CF low          If CF high, BC 1          </a:t>
            </a:r>
            <a:r>
              <a:rPr lang="en-US" sz="1400" i="1" dirty="0"/>
              <a:t>Total payoff of 20</a:t>
            </a:r>
          </a:p>
        </p:txBody>
      </p:sp>
      <p:graphicFrame>
        <p:nvGraphicFramePr>
          <p:cNvPr id="10" name="Table 4">
            <a:extLst>
              <a:ext uri="{FF2B5EF4-FFF2-40B4-BE49-F238E27FC236}">
                <a16:creationId xmlns:a16="http://schemas.microsoft.com/office/drawing/2014/main" id="{0C76F64A-17F6-4CC9-AE60-3BEC33EE04F6}"/>
              </a:ext>
            </a:extLst>
          </p:cNvPr>
          <p:cNvGraphicFramePr>
            <a:graphicFrameLocks/>
          </p:cNvGraphicFramePr>
          <p:nvPr/>
        </p:nvGraphicFramePr>
        <p:xfrm>
          <a:off x="609599" y="1524000"/>
          <a:ext cx="10972801" cy="1647172"/>
        </p:xfrm>
        <a:graphic>
          <a:graphicData uri="http://schemas.openxmlformats.org/drawingml/2006/table">
            <a:tbl>
              <a:tblPr firstRow="1" bandRow="1">
                <a:tableStyleId>{5C22544A-7EE6-4342-B048-85BDC9FD1C3A}</a:tableStyleId>
              </a:tblPr>
              <a:tblGrid>
                <a:gridCol w="1314883">
                  <a:extLst>
                    <a:ext uri="{9D8B030D-6E8A-4147-A177-3AD203B41FA5}">
                      <a16:colId xmlns:a16="http://schemas.microsoft.com/office/drawing/2014/main" val="3416359171"/>
                    </a:ext>
                  </a:extLst>
                </a:gridCol>
                <a:gridCol w="3094748">
                  <a:extLst>
                    <a:ext uri="{9D8B030D-6E8A-4147-A177-3AD203B41FA5}">
                      <a16:colId xmlns:a16="http://schemas.microsoft.com/office/drawing/2014/main" val="273257507"/>
                    </a:ext>
                  </a:extLst>
                </a:gridCol>
                <a:gridCol w="2133030">
                  <a:extLst>
                    <a:ext uri="{9D8B030D-6E8A-4147-A177-3AD203B41FA5}">
                      <a16:colId xmlns:a16="http://schemas.microsoft.com/office/drawing/2014/main" val="740881554"/>
                    </a:ext>
                  </a:extLst>
                </a:gridCol>
                <a:gridCol w="2215070">
                  <a:extLst>
                    <a:ext uri="{9D8B030D-6E8A-4147-A177-3AD203B41FA5}">
                      <a16:colId xmlns:a16="http://schemas.microsoft.com/office/drawing/2014/main" val="53118000"/>
                    </a:ext>
                  </a:extLst>
                </a:gridCol>
                <a:gridCol w="2215070">
                  <a:extLst>
                    <a:ext uri="{9D8B030D-6E8A-4147-A177-3AD203B41FA5}">
                      <a16:colId xmlns:a16="http://schemas.microsoft.com/office/drawing/2014/main" val="1147425344"/>
                    </a:ext>
                  </a:extLst>
                </a:gridCol>
              </a:tblGrid>
              <a:tr h="307100">
                <a:tc rowSpan="2" gridSpan="2">
                  <a:txBody>
                    <a:bodyPr/>
                    <a:lstStyle/>
                    <a:p>
                      <a:r>
                        <a:rPr lang="en-US" sz="1400" dirty="0">
                          <a:solidFill>
                            <a:schemeClr val="tx1"/>
                          </a:solidFill>
                        </a:rPr>
                        <a:t>Shared lake</a:t>
                      </a:r>
                    </a:p>
                    <a:p>
                      <a:r>
                        <a:rPr lang="en-US" sz="1400" dirty="0">
                          <a:solidFill>
                            <a:schemeClr val="tx1"/>
                          </a:solidFill>
                        </a:rPr>
                        <a:t>Payoff CF BC</a:t>
                      </a:r>
                    </a:p>
                  </a:txBody>
                  <a:tcPr>
                    <a:noFill/>
                  </a:tcPr>
                </a:tc>
                <a:tc rowSpan="2" hMerge="1">
                  <a:txBody>
                    <a:bodyPr/>
                    <a:lstStyle/>
                    <a:p>
                      <a:endParaRPr lang="en-US" dirty="0"/>
                    </a:p>
                  </a:txBody>
                  <a:tcPr/>
                </a:tc>
                <a:tc gridSpan="3">
                  <a:txBody>
                    <a:bodyPr/>
                    <a:lstStyle/>
                    <a:p>
                      <a:pPr algn="ctr"/>
                      <a:r>
                        <a:rPr lang="en-US" sz="1400" b="0" dirty="0">
                          <a:solidFill>
                            <a:schemeClr val="tx1"/>
                          </a:solidFill>
                        </a:rPr>
                        <a:t>Boat company (BC)</a:t>
                      </a:r>
                    </a:p>
                  </a:txBody>
                  <a:tcPr>
                    <a:solidFill>
                      <a:schemeClr val="accent2">
                        <a:lumMod val="40000"/>
                        <a:lumOff val="6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19302619"/>
                  </a:ext>
                </a:extLst>
              </a:tr>
              <a:tr h="335018">
                <a:tc gridSpan="2" vMerge="1">
                  <a:txBody>
                    <a:bodyPr/>
                    <a:lstStyle/>
                    <a:p>
                      <a:endParaRPr lang="en-US" dirty="0"/>
                    </a:p>
                  </a:txBody>
                  <a:tcPr/>
                </a:tc>
                <a:tc hMerge="1" vMerge="1">
                  <a:txBody>
                    <a:bodyPr/>
                    <a:lstStyle/>
                    <a:p>
                      <a:endParaRPr lang="en-US" dirty="0"/>
                    </a:p>
                  </a:txBody>
                  <a:tcPr/>
                </a:tc>
                <a:tc>
                  <a:txBody>
                    <a:bodyPr/>
                    <a:lstStyle/>
                    <a:p>
                      <a:r>
                        <a:rPr lang="en-US" sz="1400" dirty="0"/>
                        <a:t>0 boats</a:t>
                      </a:r>
                    </a:p>
                  </a:txBody>
                  <a:tcPr/>
                </a:tc>
                <a:tc>
                  <a:txBody>
                    <a:bodyPr/>
                    <a:lstStyle/>
                    <a:p>
                      <a:r>
                        <a:rPr lang="en-US" sz="1400" dirty="0"/>
                        <a:t>1 boat</a:t>
                      </a:r>
                    </a:p>
                  </a:txBody>
                  <a:tcPr/>
                </a:tc>
                <a:tc>
                  <a:txBody>
                    <a:bodyPr/>
                    <a:lstStyle/>
                    <a:p>
                      <a:r>
                        <a:rPr lang="en-US" sz="1400" dirty="0"/>
                        <a:t>2 boats</a:t>
                      </a:r>
                    </a:p>
                  </a:txBody>
                  <a:tcPr/>
                </a:tc>
                <a:extLst>
                  <a:ext uri="{0D108BD9-81ED-4DB2-BD59-A6C34878D82A}">
                    <a16:rowId xmlns:a16="http://schemas.microsoft.com/office/drawing/2014/main" val="2877891995"/>
                  </a:ext>
                </a:extLst>
              </a:tr>
              <a:tr h="335018">
                <a:tc rowSpan="3">
                  <a:txBody>
                    <a:bodyPr/>
                    <a:lstStyle/>
                    <a:p>
                      <a:r>
                        <a:rPr lang="en-US" sz="1400" dirty="0"/>
                        <a:t>Chemical</a:t>
                      </a:r>
                      <a:br>
                        <a:rPr lang="en-US" sz="1400" dirty="0"/>
                      </a:br>
                      <a:r>
                        <a:rPr lang="en-US" sz="1400" dirty="0"/>
                        <a:t>firm (CF)</a:t>
                      </a:r>
                    </a:p>
                  </a:txBody>
                  <a:tcPr anchor="ctr">
                    <a:solidFill>
                      <a:schemeClr val="bg2">
                        <a:lumMod val="75000"/>
                      </a:schemeClr>
                    </a:solidFill>
                  </a:tcPr>
                </a:tc>
                <a:tc>
                  <a:txBody>
                    <a:bodyPr/>
                    <a:lstStyle/>
                    <a:p>
                      <a:r>
                        <a:rPr lang="en-US" sz="1400" dirty="0"/>
                        <a:t>0 production 0 tons dumped</a:t>
                      </a:r>
                    </a:p>
                  </a:txBody>
                  <a:tcPr>
                    <a:solidFill>
                      <a:schemeClr val="accent5"/>
                    </a:solidFill>
                  </a:tcPr>
                </a:tc>
                <a:tc>
                  <a:txBody>
                    <a:bodyPr/>
                    <a:lstStyle/>
                    <a:p>
                      <a:pPr algn="ctr"/>
                      <a:r>
                        <a:rPr lang="en-US" sz="1400" dirty="0"/>
                        <a:t>0             0</a:t>
                      </a:r>
                    </a:p>
                  </a:txBody>
                  <a:tcPr/>
                </a:tc>
                <a:tc>
                  <a:txBody>
                    <a:bodyPr/>
                    <a:lstStyle/>
                    <a:p>
                      <a:pPr algn="ctr"/>
                      <a:r>
                        <a:rPr lang="en-US" sz="1400" dirty="0"/>
                        <a:t>0             14</a:t>
                      </a:r>
                    </a:p>
                  </a:txBody>
                  <a:tcPr/>
                </a:tc>
                <a:tc>
                  <a:txBody>
                    <a:bodyPr/>
                    <a:lstStyle/>
                    <a:p>
                      <a:pPr algn="ctr"/>
                      <a:r>
                        <a:rPr lang="en-US" sz="1400" dirty="0"/>
                        <a:t>0             15</a:t>
                      </a:r>
                    </a:p>
                  </a:txBody>
                  <a:tcPr/>
                </a:tc>
                <a:extLst>
                  <a:ext uri="{0D108BD9-81ED-4DB2-BD59-A6C34878D82A}">
                    <a16:rowId xmlns:a16="http://schemas.microsoft.com/office/drawing/2014/main" val="335077458"/>
                  </a:ext>
                </a:extLst>
              </a:tr>
              <a:tr h="335018">
                <a:tc vMerge="1">
                  <a:txBody>
                    <a:bodyPr/>
                    <a:lstStyle/>
                    <a:p>
                      <a:endParaRPr lang="en-US" dirty="0"/>
                    </a:p>
                  </a:txBody>
                  <a:tcPr/>
                </a:tc>
                <a:tc>
                  <a:txBody>
                    <a:bodyPr/>
                    <a:lstStyle/>
                    <a:p>
                      <a:r>
                        <a:rPr lang="en-US" sz="1400" dirty="0"/>
                        <a:t>Low production 1 ton dumped</a:t>
                      </a:r>
                    </a:p>
                  </a:txBody>
                  <a:tcPr>
                    <a:solidFill>
                      <a:schemeClr val="accent5"/>
                    </a:solidFill>
                  </a:tcPr>
                </a:tc>
                <a:tc>
                  <a:txBody>
                    <a:bodyPr/>
                    <a:lstStyle/>
                    <a:p>
                      <a:pPr marL="342900" indent="-342900" algn="ctr">
                        <a:buAutoNum type="arabicPlain" startAt="10"/>
                      </a:pPr>
                      <a:r>
                        <a:rPr lang="en-US" sz="1400" dirty="0"/>
                        <a:t>        0</a:t>
                      </a:r>
                    </a:p>
                  </a:txBody>
                  <a:tcPr/>
                </a:tc>
                <a:tc>
                  <a:txBody>
                    <a:bodyPr/>
                    <a:lstStyle/>
                    <a:p>
                      <a:pPr marL="342900" indent="-342900" algn="ctr">
                        <a:buAutoNum type="arabicPlain" startAt="10"/>
                      </a:pPr>
                      <a:r>
                        <a:rPr lang="en-US" sz="1400" dirty="0"/>
                        <a:t>           10</a:t>
                      </a:r>
                    </a:p>
                  </a:txBody>
                  <a:tcPr/>
                </a:tc>
                <a:tc>
                  <a:txBody>
                    <a:bodyPr/>
                    <a:lstStyle/>
                    <a:p>
                      <a:pPr marL="342900" indent="-342900" algn="ctr">
                        <a:buAutoNum type="arabicPlain" startAt="10"/>
                      </a:pPr>
                      <a:r>
                        <a:rPr lang="en-US" sz="1400" dirty="0"/>
                        <a:t>           5</a:t>
                      </a:r>
                    </a:p>
                  </a:txBody>
                  <a:tcPr/>
                </a:tc>
                <a:extLst>
                  <a:ext uri="{0D108BD9-81ED-4DB2-BD59-A6C34878D82A}">
                    <a16:rowId xmlns:a16="http://schemas.microsoft.com/office/drawing/2014/main" val="3769264997"/>
                  </a:ext>
                </a:extLst>
              </a:tr>
              <a:tr h="335018">
                <a:tc vMerge="1">
                  <a:txBody>
                    <a:bodyPr/>
                    <a:lstStyle/>
                    <a:p>
                      <a:endParaRPr lang="en-US" dirty="0"/>
                    </a:p>
                  </a:txBody>
                  <a:tcPr/>
                </a:tc>
                <a:tc>
                  <a:txBody>
                    <a:bodyPr/>
                    <a:lstStyle/>
                    <a:p>
                      <a:r>
                        <a:rPr lang="en-US" sz="1400" dirty="0"/>
                        <a:t>High production 2 tons dumped</a:t>
                      </a:r>
                    </a:p>
                  </a:txBody>
                  <a:tcPr>
                    <a:solidFill>
                      <a:schemeClr val="accent5"/>
                    </a:solidFill>
                  </a:tcPr>
                </a:tc>
                <a:tc>
                  <a:txBody>
                    <a:bodyPr/>
                    <a:lstStyle/>
                    <a:p>
                      <a:pPr algn="ctr"/>
                      <a:r>
                        <a:rPr lang="en-US" sz="1400" dirty="0"/>
                        <a:t>15            0</a:t>
                      </a:r>
                    </a:p>
                  </a:txBody>
                  <a:tcPr/>
                </a:tc>
                <a:tc>
                  <a:txBody>
                    <a:bodyPr/>
                    <a:lstStyle/>
                    <a:p>
                      <a:pPr marL="342900" indent="-342900" algn="ctr">
                        <a:buAutoNum type="arabicPlain" startAt="15"/>
                      </a:pPr>
                      <a:r>
                        <a:rPr lang="en-US" sz="1400" dirty="0"/>
                        <a:t>             2</a:t>
                      </a:r>
                    </a:p>
                  </a:txBody>
                  <a:tcPr>
                    <a:solidFill>
                      <a:schemeClr val="accent4">
                        <a:lumMod val="60000"/>
                        <a:lumOff val="40000"/>
                      </a:schemeClr>
                    </a:solidFill>
                  </a:tcPr>
                </a:tc>
                <a:tc>
                  <a:txBody>
                    <a:bodyPr/>
                    <a:lstStyle/>
                    <a:p>
                      <a:pPr algn="ctr"/>
                      <a:r>
                        <a:rPr lang="en-US" sz="1400" dirty="0"/>
                        <a:t>15            −3</a:t>
                      </a:r>
                    </a:p>
                  </a:txBody>
                  <a:tcPr/>
                </a:tc>
                <a:extLst>
                  <a:ext uri="{0D108BD9-81ED-4DB2-BD59-A6C34878D82A}">
                    <a16:rowId xmlns:a16="http://schemas.microsoft.com/office/drawing/2014/main" val="252307563"/>
                  </a:ext>
                </a:extLst>
              </a:tr>
            </a:tbl>
          </a:graphicData>
        </a:graphic>
      </p:graphicFrame>
    </p:spTree>
    <p:extLst>
      <p:ext uri="{BB962C8B-B14F-4D97-AF65-F5344CB8AC3E}">
        <p14:creationId xmlns:p14="http://schemas.microsoft.com/office/powerpoint/2010/main" val="2508095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C832C1-70BF-4F3E-B3A3-1E592F4EFDA1}"/>
              </a:ext>
            </a:extLst>
          </p:cNvPr>
          <p:cNvSpPr>
            <a:spLocks noGrp="1"/>
          </p:cNvSpPr>
          <p:nvPr>
            <p:ph idx="1"/>
          </p:nvPr>
        </p:nvSpPr>
        <p:spPr/>
        <p:txBody>
          <a:bodyPr/>
          <a:lstStyle/>
          <a:p>
            <a:r>
              <a:rPr lang="en-US" dirty="0"/>
              <a:t>There are a variety of policies that can be used to address negative externality problems.</a:t>
            </a:r>
          </a:p>
          <a:p>
            <a:r>
              <a:rPr lang="en-US" dirty="0"/>
              <a:t>The choice of which one to select is context-specific.</a:t>
            </a:r>
          </a:p>
          <a:p>
            <a:r>
              <a:rPr lang="en-US" dirty="0"/>
              <a:t>All can improve </a:t>
            </a:r>
            <a:r>
              <a:rPr lang="en-US" i="1" dirty="0"/>
              <a:t>total social welfare = consumer surplus + producer surplus − externality </a:t>
            </a:r>
            <a:r>
              <a:rPr lang="en-US" dirty="0"/>
              <a:t>from the perfectly competitive outcome.</a:t>
            </a:r>
          </a:p>
          <a:p>
            <a:r>
              <a:rPr lang="en-US" dirty="0"/>
              <a:t>In no case do we eliminate the externality completely.</a:t>
            </a:r>
          </a:p>
          <a:p>
            <a:pPr lvl="1"/>
            <a:r>
              <a:rPr lang="en-US" dirty="0"/>
              <a:t>The externality is reduced.</a:t>
            </a:r>
          </a:p>
        </p:txBody>
      </p:sp>
      <p:sp>
        <p:nvSpPr>
          <p:cNvPr id="2" name="Title 1">
            <a:extLst>
              <a:ext uri="{FF2B5EF4-FFF2-40B4-BE49-F238E27FC236}">
                <a16:creationId xmlns:a16="http://schemas.microsoft.com/office/drawing/2014/main" id="{73F2F52E-7285-491A-A852-2B8E4ED243F7}"/>
              </a:ext>
            </a:extLst>
          </p:cNvPr>
          <p:cNvSpPr>
            <a:spLocks noGrp="1"/>
          </p:cNvSpPr>
          <p:nvPr>
            <p:ph type="title"/>
          </p:nvPr>
        </p:nvSpPr>
        <p:spPr/>
        <p:txBody>
          <a:bodyPr/>
          <a:lstStyle/>
          <a:p>
            <a:r>
              <a:rPr lang="en-US" dirty="0"/>
              <a:t>Negative Externality Policies</a:t>
            </a:r>
          </a:p>
        </p:txBody>
      </p:sp>
    </p:spTree>
    <p:extLst>
      <p:ext uri="{BB962C8B-B14F-4D97-AF65-F5344CB8AC3E}">
        <p14:creationId xmlns:p14="http://schemas.microsoft.com/office/powerpoint/2010/main" val="1592683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Positive Externality Policies</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75396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5D29A165-AD51-4F31-A98C-52318E1CB22C}"/>
              </a:ext>
            </a:extLst>
          </p:cNvPr>
          <p:cNvCxnSpPr/>
          <p:nvPr/>
        </p:nvCxnSpPr>
        <p:spPr>
          <a:xfrm flipV="1">
            <a:off x="2738841" y="2286000"/>
            <a:ext cx="4267200" cy="3342362"/>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ED8B894-461C-4B9E-A0DA-C0AD04A65EA6}"/>
              </a:ext>
            </a:extLst>
          </p:cNvPr>
          <p:cNvCxnSpPr>
            <a:cxnSpLocks/>
          </p:cNvCxnSpPr>
          <p:nvPr/>
        </p:nvCxnSpPr>
        <p:spPr>
          <a:xfrm flipV="1">
            <a:off x="2758440" y="4662202"/>
            <a:ext cx="4798904" cy="96135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B17700B-9B46-4772-BB4E-DD1D564C9D31}"/>
              </a:ext>
            </a:extLst>
          </p:cNvPr>
          <p:cNvSpPr>
            <a:spLocks noGrp="1"/>
          </p:cNvSpPr>
          <p:nvPr>
            <p:ph type="title"/>
          </p:nvPr>
        </p:nvSpPr>
        <p:spPr/>
        <p:txBody>
          <a:bodyPr/>
          <a:lstStyle/>
          <a:p>
            <a:r>
              <a:rPr lang="en-US" dirty="0"/>
              <a:t>Positive Externality DWL</a:t>
            </a:r>
          </a:p>
        </p:txBody>
      </p:sp>
      <p:cxnSp>
        <p:nvCxnSpPr>
          <p:cNvPr id="5" name="Straight Connector 4">
            <a:extLst>
              <a:ext uri="{FF2B5EF4-FFF2-40B4-BE49-F238E27FC236}">
                <a16:creationId xmlns:a16="http://schemas.microsoft.com/office/drawing/2014/main" id="{A6B00F98-354F-49A5-9A78-416BA24F38AD}"/>
              </a:ext>
            </a:extLst>
          </p:cNvPr>
          <p:cNvCxnSpPr/>
          <p:nvPr/>
        </p:nvCxnSpPr>
        <p:spPr>
          <a:xfrm>
            <a:off x="2738841" y="1905000"/>
            <a:ext cx="0" cy="3733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1FB9DB-A831-4C67-B9B0-1C7C9A01E273}"/>
              </a:ext>
            </a:extLst>
          </p:cNvPr>
          <p:cNvCxnSpPr/>
          <p:nvPr/>
        </p:nvCxnSpPr>
        <p:spPr>
          <a:xfrm>
            <a:off x="2738841" y="5628362"/>
            <a:ext cx="464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22FA6F-8207-4F0D-9E6F-275F43F89F52}"/>
              </a:ext>
            </a:extLst>
          </p:cNvPr>
          <p:cNvCxnSpPr/>
          <p:nvPr/>
        </p:nvCxnSpPr>
        <p:spPr>
          <a:xfrm>
            <a:off x="2738841" y="2286000"/>
            <a:ext cx="4419600" cy="32004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5C610BD-523E-4795-A009-90F1F3EDEA98}"/>
              </a:ext>
            </a:extLst>
          </p:cNvPr>
          <p:cNvSpPr txBox="1"/>
          <p:nvPr/>
        </p:nvSpPr>
        <p:spPr>
          <a:xfrm>
            <a:off x="7133390" y="2029217"/>
            <a:ext cx="1454063" cy="369332"/>
          </a:xfrm>
          <a:prstGeom prst="rect">
            <a:avLst/>
          </a:prstGeom>
          <a:noFill/>
        </p:spPr>
        <p:txBody>
          <a:bodyPr wrap="square" rtlCol="0">
            <a:noAutofit/>
          </a:bodyPr>
          <a:lstStyle/>
          <a:p>
            <a:r>
              <a:rPr lang="en-US" dirty="0"/>
              <a:t>S = MC</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8C9E1AB-B040-41BE-985A-AE60C996AED1}"/>
                  </a:ext>
                </a:extLst>
              </p:cNvPr>
              <p:cNvSpPr txBox="1"/>
              <p:nvPr/>
            </p:nvSpPr>
            <p:spPr>
              <a:xfrm>
                <a:off x="6896967" y="4971259"/>
                <a:ext cx="1132888"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𝑀𝐵</m:t>
                          </m:r>
                        </m:e>
                        <m:sub>
                          <m:r>
                            <a:rPr lang="en-US" i="1">
                              <a:solidFill>
                                <a:srgbClr val="00B0F0"/>
                              </a:solidFill>
                              <a:latin typeface="Cambria Math" panose="02040503050406030204" pitchFamily="18" charset="0"/>
                            </a:rPr>
                            <m:t>𝑝𝑟𝑖𝑣𝑎𝑡𝑒</m:t>
                          </m:r>
                        </m:sub>
                      </m:sSub>
                    </m:oMath>
                  </m:oMathPara>
                </a14:m>
                <a:endParaRPr lang="en-US" dirty="0">
                  <a:solidFill>
                    <a:srgbClr val="00B0F0"/>
                  </a:solidFill>
                </a:endParaRPr>
              </a:p>
            </p:txBody>
          </p:sp>
        </mc:Choice>
        <mc:Fallback xmlns="">
          <p:sp>
            <p:nvSpPr>
              <p:cNvPr id="13" name="TextBox 12">
                <a:extLst>
                  <a:ext uri="{FF2B5EF4-FFF2-40B4-BE49-F238E27FC236}">
                    <a16:creationId xmlns:a16="http://schemas.microsoft.com/office/drawing/2014/main" id="{B8C9E1AB-B040-41BE-985A-AE60C996AED1}"/>
                  </a:ext>
                </a:extLst>
              </p:cNvPr>
              <p:cNvSpPr txBox="1">
                <a:spLocks noRot="1" noChangeAspect="1" noMove="1" noResize="1" noEditPoints="1" noAdjustHandles="1" noChangeArrowheads="1" noChangeShapeType="1" noTextEdit="1"/>
              </p:cNvSpPr>
              <p:nvPr/>
            </p:nvSpPr>
            <p:spPr>
              <a:xfrm>
                <a:off x="6896967" y="4971259"/>
                <a:ext cx="1132888" cy="390748"/>
              </a:xfrm>
              <a:prstGeom prst="rect">
                <a:avLst/>
              </a:prstGeom>
              <a:blipFill>
                <a:blip r:embed="rId2"/>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416124C-9FF3-4AEA-BB3C-E1803239CF7A}"/>
                  </a:ext>
                </a:extLst>
              </p:cNvPr>
              <p:cNvSpPr txBox="1"/>
              <p:nvPr/>
            </p:nvSpPr>
            <p:spPr>
              <a:xfrm>
                <a:off x="7625336" y="4477536"/>
                <a:ext cx="1323183"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𝑀𝐵</m:t>
                          </m:r>
                        </m:e>
                        <m:sub>
                          <m:r>
                            <a:rPr lang="en-US" i="1">
                              <a:solidFill>
                                <a:srgbClr val="00B050"/>
                              </a:solidFill>
                              <a:latin typeface="Cambria Math" panose="02040503050406030204" pitchFamily="18" charset="0"/>
                            </a:rPr>
                            <m:t>𝑒𝑥𝑡𝑒𝑟𝑛𝑎𝑙</m:t>
                          </m:r>
                        </m:sub>
                      </m:sSub>
                    </m:oMath>
                  </m:oMathPara>
                </a14:m>
                <a:endParaRPr lang="en-US" dirty="0"/>
              </a:p>
            </p:txBody>
          </p:sp>
        </mc:Choice>
        <mc:Fallback xmlns="">
          <p:sp>
            <p:nvSpPr>
              <p:cNvPr id="17" name="TextBox 16">
                <a:extLst>
                  <a:ext uri="{FF2B5EF4-FFF2-40B4-BE49-F238E27FC236}">
                    <a16:creationId xmlns:a16="http://schemas.microsoft.com/office/drawing/2014/main" id="{1416124C-9FF3-4AEA-BB3C-E1803239CF7A}"/>
                  </a:ext>
                </a:extLst>
              </p:cNvPr>
              <p:cNvSpPr txBox="1">
                <a:spLocks noRot="1" noChangeAspect="1" noMove="1" noResize="1" noEditPoints="1" noAdjustHandles="1" noChangeArrowheads="1" noChangeShapeType="1" noTextEdit="1"/>
              </p:cNvSpPr>
              <p:nvPr/>
            </p:nvSpPr>
            <p:spPr>
              <a:xfrm>
                <a:off x="7625336" y="4477536"/>
                <a:ext cx="1323183" cy="369332"/>
              </a:xfrm>
              <a:prstGeom prst="rect">
                <a:avLst/>
              </a:prstGeom>
              <a:blipFill>
                <a:blip r:embed="rId3"/>
                <a:stretch>
                  <a:fillRect b="-1667"/>
                </a:stretch>
              </a:blipFill>
            </p:spPr>
            <p:txBody>
              <a:bodyPr/>
              <a:lstStyle/>
              <a:p>
                <a:r>
                  <a:rPr lang="en-IN">
                    <a:noFill/>
                  </a:rPr>
                  <a:t> </a:t>
                </a:r>
              </a:p>
            </p:txBody>
          </p:sp>
        </mc:Fallback>
      </mc:AlternateContent>
      <p:cxnSp>
        <p:nvCxnSpPr>
          <p:cNvPr id="22" name="Straight Connector 21">
            <a:extLst>
              <a:ext uri="{FF2B5EF4-FFF2-40B4-BE49-F238E27FC236}">
                <a16:creationId xmlns:a16="http://schemas.microsoft.com/office/drawing/2014/main" id="{965A0667-5344-4B91-A7A9-38A6D964CC7C}"/>
              </a:ext>
            </a:extLst>
          </p:cNvPr>
          <p:cNvCxnSpPr>
            <a:cxnSpLocks/>
          </p:cNvCxnSpPr>
          <p:nvPr/>
        </p:nvCxnSpPr>
        <p:spPr>
          <a:xfrm>
            <a:off x="5406012" y="3584534"/>
            <a:ext cx="0" cy="205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C0F70D-CA0C-4B31-A04C-9805227D2600}"/>
              </a:ext>
            </a:extLst>
          </p:cNvPr>
          <p:cNvCxnSpPr/>
          <p:nvPr/>
        </p:nvCxnSpPr>
        <p:spPr>
          <a:xfrm>
            <a:off x="4948641" y="3886200"/>
            <a:ext cx="0" cy="1752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073922-AA47-4D4D-935E-C84EF3E1D321}"/>
              </a:ext>
            </a:extLst>
          </p:cNvPr>
          <p:cNvCxnSpPr/>
          <p:nvPr/>
        </p:nvCxnSpPr>
        <p:spPr>
          <a:xfrm flipH="1">
            <a:off x="2738841" y="3886200"/>
            <a:ext cx="2209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CB3D794-4706-4766-8E10-E38F195BA9AA}"/>
                  </a:ext>
                </a:extLst>
              </p:cNvPr>
              <p:cNvSpPr txBox="1"/>
              <p:nvPr/>
            </p:nvSpPr>
            <p:spPr>
              <a:xfrm>
                <a:off x="2108545" y="3304286"/>
                <a:ext cx="689747"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𝑠𝑜</m:t>
                          </m:r>
                        </m:sub>
                      </m:sSub>
                    </m:oMath>
                  </m:oMathPara>
                </a14:m>
                <a:endParaRPr lang="en-US" dirty="0"/>
              </a:p>
            </p:txBody>
          </p:sp>
        </mc:Choice>
        <mc:Fallback xmlns="">
          <p:sp>
            <p:nvSpPr>
              <p:cNvPr id="34" name="TextBox 33">
                <a:extLst>
                  <a:ext uri="{FF2B5EF4-FFF2-40B4-BE49-F238E27FC236}">
                    <a16:creationId xmlns:a16="http://schemas.microsoft.com/office/drawing/2014/main" id="{0CB3D794-4706-4766-8E10-E38F195BA9AA}"/>
                  </a:ext>
                </a:extLst>
              </p:cNvPr>
              <p:cNvSpPr txBox="1">
                <a:spLocks noRot="1" noChangeAspect="1" noMove="1" noResize="1" noEditPoints="1" noAdjustHandles="1" noChangeArrowheads="1" noChangeShapeType="1" noTextEdit="1"/>
              </p:cNvSpPr>
              <p:nvPr/>
            </p:nvSpPr>
            <p:spPr>
              <a:xfrm>
                <a:off x="2108545" y="3304286"/>
                <a:ext cx="689747" cy="369332"/>
              </a:xfrm>
              <a:prstGeom prst="rect">
                <a:avLst/>
              </a:prstGeom>
              <a:blipFill>
                <a:blip r:embed="rId4"/>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C80A214-973E-4F67-8B3E-6EA8C07C853C}"/>
                  </a:ext>
                </a:extLst>
              </p:cNvPr>
              <p:cNvSpPr txBox="1"/>
              <p:nvPr/>
            </p:nvSpPr>
            <p:spPr>
              <a:xfrm>
                <a:off x="1981200" y="3673618"/>
                <a:ext cx="929565"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𝑝𝑐</m:t>
                          </m:r>
                        </m:sub>
                      </m:sSub>
                    </m:oMath>
                  </m:oMathPara>
                </a14:m>
                <a:endParaRPr lang="en-US" dirty="0"/>
              </a:p>
            </p:txBody>
          </p:sp>
        </mc:Choice>
        <mc:Fallback xmlns="">
          <p:sp>
            <p:nvSpPr>
              <p:cNvPr id="35" name="TextBox 34">
                <a:extLst>
                  <a:ext uri="{FF2B5EF4-FFF2-40B4-BE49-F238E27FC236}">
                    <a16:creationId xmlns:a16="http://schemas.microsoft.com/office/drawing/2014/main" id="{9C80A214-973E-4F67-8B3E-6EA8C07C853C}"/>
                  </a:ext>
                </a:extLst>
              </p:cNvPr>
              <p:cNvSpPr txBox="1">
                <a:spLocks noRot="1" noChangeAspect="1" noMove="1" noResize="1" noEditPoints="1" noAdjustHandles="1" noChangeArrowheads="1" noChangeShapeType="1" noTextEdit="1"/>
              </p:cNvSpPr>
              <p:nvPr/>
            </p:nvSpPr>
            <p:spPr>
              <a:xfrm>
                <a:off x="1981200" y="3673618"/>
                <a:ext cx="929565" cy="390748"/>
              </a:xfrm>
              <a:prstGeom prst="rect">
                <a:avLst/>
              </a:prstGeom>
              <a:blipFill>
                <a:blip r:embed="rId5"/>
                <a:stretch>
                  <a:fillRect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8B10B27-0CBF-4B82-A3FD-2DE483463B50}"/>
                  </a:ext>
                </a:extLst>
              </p:cNvPr>
              <p:cNvSpPr txBox="1"/>
              <p:nvPr/>
            </p:nvSpPr>
            <p:spPr>
              <a:xfrm>
                <a:off x="5030059" y="5689947"/>
                <a:ext cx="78078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𝑠𝑜</m:t>
                          </m:r>
                        </m:sub>
                      </m:sSub>
                    </m:oMath>
                  </m:oMathPara>
                </a14:m>
                <a:endParaRPr lang="en-US" dirty="0"/>
              </a:p>
            </p:txBody>
          </p:sp>
        </mc:Choice>
        <mc:Fallback xmlns="">
          <p:sp>
            <p:nvSpPr>
              <p:cNvPr id="36" name="TextBox 35">
                <a:extLst>
                  <a:ext uri="{FF2B5EF4-FFF2-40B4-BE49-F238E27FC236}">
                    <a16:creationId xmlns:a16="http://schemas.microsoft.com/office/drawing/2014/main" id="{C8B10B27-0CBF-4B82-A3FD-2DE483463B50}"/>
                  </a:ext>
                </a:extLst>
              </p:cNvPr>
              <p:cNvSpPr txBox="1">
                <a:spLocks noRot="1" noChangeAspect="1" noMove="1" noResize="1" noEditPoints="1" noAdjustHandles="1" noChangeArrowheads="1" noChangeShapeType="1" noTextEdit="1"/>
              </p:cNvSpPr>
              <p:nvPr/>
            </p:nvSpPr>
            <p:spPr>
              <a:xfrm>
                <a:off x="5030059" y="5689947"/>
                <a:ext cx="780789" cy="369332"/>
              </a:xfrm>
              <a:prstGeom prst="rect">
                <a:avLst/>
              </a:prstGeom>
              <a:blipFill>
                <a:blip r:embed="rId6"/>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8409059-7FEF-45DA-BD96-BC829ACFA9A3}"/>
                  </a:ext>
                </a:extLst>
              </p:cNvPr>
              <p:cNvSpPr txBox="1"/>
              <p:nvPr/>
            </p:nvSpPr>
            <p:spPr>
              <a:xfrm>
                <a:off x="4798329" y="5704562"/>
                <a:ext cx="574966" cy="39074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𝑝𝑐</m:t>
                          </m:r>
                        </m:sub>
                      </m:sSub>
                    </m:oMath>
                  </m:oMathPara>
                </a14:m>
                <a:endParaRPr lang="en-US" dirty="0"/>
              </a:p>
            </p:txBody>
          </p:sp>
        </mc:Choice>
        <mc:Fallback xmlns="">
          <p:sp>
            <p:nvSpPr>
              <p:cNvPr id="37" name="TextBox 36">
                <a:extLst>
                  <a:ext uri="{FF2B5EF4-FFF2-40B4-BE49-F238E27FC236}">
                    <a16:creationId xmlns:a16="http://schemas.microsoft.com/office/drawing/2014/main" id="{98409059-7FEF-45DA-BD96-BC829ACFA9A3}"/>
                  </a:ext>
                </a:extLst>
              </p:cNvPr>
              <p:cNvSpPr txBox="1">
                <a:spLocks noRot="1" noChangeAspect="1" noMove="1" noResize="1" noEditPoints="1" noAdjustHandles="1" noChangeArrowheads="1" noChangeShapeType="1" noTextEdit="1"/>
              </p:cNvSpPr>
              <p:nvPr/>
            </p:nvSpPr>
            <p:spPr>
              <a:xfrm>
                <a:off x="4798329" y="5704562"/>
                <a:ext cx="574966" cy="390748"/>
              </a:xfrm>
              <a:prstGeom prst="rect">
                <a:avLst/>
              </a:prstGeom>
              <a:blipFill>
                <a:blip r:embed="rId7"/>
                <a:stretch>
                  <a:fillRect b="-3125"/>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1498E68A-B05E-426F-962E-0CC1286D3FF3}"/>
              </a:ext>
            </a:extLst>
          </p:cNvPr>
          <p:cNvSpPr txBox="1"/>
          <p:nvPr/>
        </p:nvSpPr>
        <p:spPr>
          <a:xfrm>
            <a:off x="7158441" y="5867400"/>
            <a:ext cx="312906" cy="369332"/>
          </a:xfrm>
          <a:prstGeom prst="rect">
            <a:avLst/>
          </a:prstGeom>
          <a:noFill/>
        </p:spPr>
        <p:txBody>
          <a:bodyPr wrap="none" rtlCol="0">
            <a:noAutofit/>
          </a:bodyPr>
          <a:lstStyle/>
          <a:p>
            <a:r>
              <a:rPr lang="en-US" dirty="0"/>
              <a:t>q</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8607987B-9793-4479-B8CA-DF3BF7ED1748}"/>
                  </a:ext>
                </a:extLst>
              </p:cNvPr>
              <p:cNvSpPr txBox="1"/>
              <p:nvPr/>
            </p:nvSpPr>
            <p:spPr>
              <a:xfrm>
                <a:off x="5705867" y="5661244"/>
                <a:ext cx="449674"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m:t>
                          </m:r>
                        </m:sup>
                      </m:sSup>
                    </m:oMath>
                  </m:oMathPara>
                </a14:m>
                <a:endParaRPr lang="en-US" dirty="0"/>
              </a:p>
            </p:txBody>
          </p:sp>
        </mc:Choice>
        <mc:Fallback xmlns="">
          <p:sp>
            <p:nvSpPr>
              <p:cNvPr id="51" name="TextBox 50">
                <a:extLst>
                  <a:ext uri="{FF2B5EF4-FFF2-40B4-BE49-F238E27FC236}">
                    <a16:creationId xmlns:a16="http://schemas.microsoft.com/office/drawing/2014/main" id="{8607987B-9793-4479-B8CA-DF3BF7ED1748}"/>
                  </a:ext>
                </a:extLst>
              </p:cNvPr>
              <p:cNvSpPr txBox="1">
                <a:spLocks noRot="1" noChangeAspect="1" noMove="1" noResize="1" noEditPoints="1" noAdjustHandles="1" noChangeArrowheads="1" noChangeShapeType="1" noTextEdit="1"/>
              </p:cNvSpPr>
              <p:nvPr/>
            </p:nvSpPr>
            <p:spPr>
              <a:xfrm>
                <a:off x="5705867" y="5661244"/>
                <a:ext cx="449674" cy="369332"/>
              </a:xfrm>
              <a:prstGeom prst="rect">
                <a:avLst/>
              </a:prstGeom>
              <a:blipFill>
                <a:blip r:embed="rId8"/>
                <a:stretch>
                  <a:fillRect b="-8333"/>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ED939EAE-74A9-4622-BEFF-C49DD2337511}"/>
              </a:ext>
            </a:extLst>
          </p:cNvPr>
          <p:cNvCxnSpPr/>
          <p:nvPr/>
        </p:nvCxnSpPr>
        <p:spPr>
          <a:xfrm>
            <a:off x="2738841" y="2266223"/>
            <a:ext cx="4474537" cy="215869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F32B0EA-B8B7-430D-A98F-1D498EC2F245}"/>
                  </a:ext>
                </a:extLst>
              </p:cNvPr>
              <p:cNvSpPr txBox="1"/>
              <p:nvPr/>
            </p:nvSpPr>
            <p:spPr>
              <a:xfrm>
                <a:off x="6480987" y="3807818"/>
                <a:ext cx="3632918" cy="39126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𝐷</m:t>
                          </m:r>
                        </m:e>
                        <m:sub>
                          <m:r>
                            <a:rPr lang="en-US" i="1">
                              <a:solidFill>
                                <a:srgbClr val="FF0000"/>
                              </a:solidFill>
                              <a:latin typeface="Cambria Math" panose="02040503050406030204" pitchFamily="18" charset="0"/>
                            </a:rPr>
                            <m:t>𝑠𝑜𝑐𝑖𝑒𝑡𝑦</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𝑀𝐵</m:t>
                          </m:r>
                        </m:e>
                        <m:sub>
                          <m:r>
                            <a:rPr lang="en-US" i="1">
                              <a:solidFill>
                                <a:srgbClr val="FF0000"/>
                              </a:solidFill>
                              <a:latin typeface="Cambria Math" panose="02040503050406030204" pitchFamily="18" charset="0"/>
                            </a:rPr>
                            <m:t>𝑝𝑟𝑖𝑣𝑎𝑡𝑒</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𝑀𝐵</m:t>
                          </m:r>
                        </m:e>
                        <m:sub>
                          <m:r>
                            <a:rPr lang="en-US" i="1">
                              <a:solidFill>
                                <a:srgbClr val="FF0000"/>
                              </a:solidFill>
                              <a:latin typeface="Cambria Math" panose="02040503050406030204" pitchFamily="18" charset="0"/>
                            </a:rPr>
                            <m:t>𝑒𝑥𝑡𝑒𝑟𝑛𝑎𝑙</m:t>
                          </m:r>
                        </m:sub>
                      </m:sSub>
                    </m:oMath>
                  </m:oMathPara>
                </a14:m>
                <a:endParaRPr lang="en-US" dirty="0"/>
              </a:p>
            </p:txBody>
          </p:sp>
        </mc:Choice>
        <mc:Fallback xmlns="">
          <p:sp>
            <p:nvSpPr>
              <p:cNvPr id="16" name="TextBox 15">
                <a:extLst>
                  <a:ext uri="{FF2B5EF4-FFF2-40B4-BE49-F238E27FC236}">
                    <a16:creationId xmlns:a16="http://schemas.microsoft.com/office/drawing/2014/main" id="{5F32B0EA-B8B7-430D-A98F-1D498EC2F245}"/>
                  </a:ext>
                </a:extLst>
              </p:cNvPr>
              <p:cNvSpPr txBox="1">
                <a:spLocks noRot="1" noChangeAspect="1" noMove="1" noResize="1" noEditPoints="1" noAdjustHandles="1" noChangeArrowheads="1" noChangeShapeType="1" noTextEdit="1"/>
              </p:cNvSpPr>
              <p:nvPr/>
            </p:nvSpPr>
            <p:spPr>
              <a:xfrm>
                <a:off x="6480987" y="3807818"/>
                <a:ext cx="3632918" cy="391261"/>
              </a:xfrm>
              <a:prstGeom prst="rect">
                <a:avLst/>
              </a:prstGeom>
              <a:blipFill>
                <a:blip r:embed="rId9"/>
                <a:stretch>
                  <a:fillRect b="-7813"/>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E12404DC-C634-4AE4-B3D9-50718FA27917}"/>
              </a:ext>
            </a:extLst>
          </p:cNvPr>
          <p:cNvCxnSpPr/>
          <p:nvPr/>
        </p:nvCxnSpPr>
        <p:spPr>
          <a:xfrm flipV="1">
            <a:off x="4973693" y="3609586"/>
            <a:ext cx="424654" cy="30166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AB6130-8D14-4672-B11A-2EA031F0EC52}"/>
              </a:ext>
            </a:extLst>
          </p:cNvPr>
          <p:cNvCxnSpPr>
            <a:cxnSpLocks/>
          </p:cNvCxnSpPr>
          <p:nvPr/>
        </p:nvCxnSpPr>
        <p:spPr>
          <a:xfrm>
            <a:off x="4973693" y="3345568"/>
            <a:ext cx="388645" cy="20579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910FE7-2093-4C47-8978-0A8A49ECFA0C}"/>
              </a:ext>
            </a:extLst>
          </p:cNvPr>
          <p:cNvCxnSpPr/>
          <p:nvPr/>
        </p:nvCxnSpPr>
        <p:spPr>
          <a:xfrm>
            <a:off x="4973693" y="3304286"/>
            <a:ext cx="0" cy="61454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129241" y="1752600"/>
            <a:ext cx="281418" cy="555116"/>
          </a:xfrm>
          <a:prstGeom prst="rect">
            <a:avLst/>
          </a:prstGeom>
        </p:spPr>
        <p:txBody>
          <a:bodyPr wrap="square">
            <a:noAutofit/>
          </a:bodyPr>
          <a:lstStyle/>
          <a:p>
            <a:r>
              <a:rPr lang="en-US" dirty="0"/>
              <a:t>p</a:t>
            </a:r>
          </a:p>
          <a:p>
            <a:endParaRPr lang="en-US" dirty="0"/>
          </a:p>
        </p:txBody>
      </p:sp>
      <p:cxnSp>
        <p:nvCxnSpPr>
          <p:cNvPr id="39" name="Straight Arrow Connector 38">
            <a:extLst>
              <a:ext uri="{FF2B5EF4-FFF2-40B4-BE49-F238E27FC236}">
                <a16:creationId xmlns:a16="http://schemas.microsoft.com/office/drawing/2014/main" id="{39E1DC4F-A9C6-4F26-B23B-692EAECA2D55}"/>
              </a:ext>
            </a:extLst>
          </p:cNvPr>
          <p:cNvCxnSpPr>
            <a:cxnSpLocks/>
          </p:cNvCxnSpPr>
          <p:nvPr/>
        </p:nvCxnSpPr>
        <p:spPr>
          <a:xfrm flipH="1" flipV="1">
            <a:off x="5514738" y="3575827"/>
            <a:ext cx="1562637" cy="0"/>
          </a:xfrm>
          <a:prstGeom prst="straightConnector1">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77B215E4-E303-47FA-B17F-1B5D6311F005}"/>
              </a:ext>
            </a:extLst>
          </p:cNvPr>
          <p:cNvSpPr txBox="1"/>
          <p:nvPr/>
        </p:nvSpPr>
        <p:spPr>
          <a:xfrm>
            <a:off x="7081416" y="3390967"/>
            <a:ext cx="2494384" cy="359544"/>
          </a:xfrm>
          <a:prstGeom prst="rect">
            <a:avLst/>
          </a:prstGeom>
          <a:noFill/>
          <a:ln>
            <a:solidFill>
              <a:schemeClr val="accent4"/>
            </a:solidFill>
          </a:ln>
        </p:spPr>
        <p:txBody>
          <a:bodyPr wrap="square" rtlCol="0">
            <a:noAutofit/>
          </a:bodyPr>
          <a:lstStyle/>
          <a:p>
            <a:r>
              <a:rPr lang="en-US" dirty="0">
                <a:solidFill>
                  <a:schemeClr val="accent4"/>
                </a:solidFill>
              </a:rPr>
              <a:t>Deadweight loss of PC</a:t>
            </a:r>
          </a:p>
        </p:txBody>
      </p:sp>
      <p:cxnSp>
        <p:nvCxnSpPr>
          <p:cNvPr id="42" name="Straight Connector 41">
            <a:extLst>
              <a:ext uri="{FF2B5EF4-FFF2-40B4-BE49-F238E27FC236}">
                <a16:creationId xmlns:a16="http://schemas.microsoft.com/office/drawing/2014/main" id="{EC7D1193-041B-4556-B4C9-555E587C64EE}"/>
              </a:ext>
            </a:extLst>
          </p:cNvPr>
          <p:cNvCxnSpPr>
            <a:cxnSpLocks/>
          </p:cNvCxnSpPr>
          <p:nvPr/>
        </p:nvCxnSpPr>
        <p:spPr>
          <a:xfrm>
            <a:off x="2743200" y="3551362"/>
            <a:ext cx="2736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024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4587-918F-4508-A360-39A5080F3E62}"/>
              </a:ext>
            </a:extLst>
          </p:cNvPr>
          <p:cNvSpPr>
            <a:spLocks noGrp="1"/>
          </p:cNvSpPr>
          <p:nvPr>
            <p:ph type="title"/>
          </p:nvPr>
        </p:nvSpPr>
        <p:spPr/>
        <p:txBody>
          <a:bodyPr/>
          <a:lstStyle/>
          <a:p>
            <a:r>
              <a:rPr lang="en-US" dirty="0"/>
              <a:t>Demand and Marginal Revenue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D8CEDA1-626A-45F7-8BED-C62794283F89}"/>
                  </a:ext>
                </a:extLst>
              </p:cNvPr>
              <p:cNvSpPr txBox="1"/>
              <p:nvPr/>
            </p:nvSpPr>
            <p:spPr>
              <a:xfrm>
                <a:off x="1295401" y="5867400"/>
                <a:ext cx="7620000" cy="884794"/>
              </a:xfrm>
              <a:prstGeom prst="rect">
                <a:avLst/>
              </a:prstGeom>
              <a:noFill/>
            </p:spPr>
            <p:txBody>
              <a:bodyPr wrap="square" rtlCol="0">
                <a:noAutofit/>
              </a:bodyPr>
              <a:lstStyle/>
              <a:p>
                <a:pPr>
                  <a:spcBef>
                    <a:spcPts val="600"/>
                  </a:spcBef>
                </a:pPr>
                <a:r>
                  <a:rPr lang="en-US" dirty="0"/>
                  <a:t>Inverse demand curve equation p = $11 − q; R = p * q</a:t>
                </a:r>
              </a:p>
              <a:p>
                <a:pPr>
                  <a:spcBef>
                    <a:spcPts val="600"/>
                  </a:spcBef>
                </a:pPr>
                <a:r>
                  <a:rPr lang="en-US" dirty="0"/>
                  <a:t> </a:t>
                </a:r>
                <a14:m>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$11−</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 </m:t>
                    </m:r>
                    <m:r>
                      <a:rPr lang="en-US" i="1">
                        <a:latin typeface="Cambria Math" panose="02040503050406030204" pitchFamily="18" charset="0"/>
                      </a:rPr>
                      <m:t>𝑅</m:t>
                    </m:r>
                    <m:r>
                      <a:rPr lang="en-US" i="1">
                        <a:latin typeface="Cambria Math" panose="02040503050406030204" pitchFamily="18" charset="0"/>
                      </a:rPr>
                      <m:t>=$11∗</m:t>
                    </m:r>
                    <m:r>
                      <a:rPr lang="en-US" i="1">
                        <a:latin typeface="Cambria Math" panose="02040503050406030204" pitchFamily="18" charset="0"/>
                      </a:rPr>
                      <m:t>𝑞</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2</m:t>
                        </m:r>
                      </m:sup>
                    </m:sSup>
                    <m:r>
                      <a:rPr lang="en-US" i="1">
                        <a:latin typeface="Cambria Math" panose="02040503050406030204" pitchFamily="18" charset="0"/>
                      </a:rPr>
                      <m:t>, </m:t>
                    </m:r>
                    <m:f>
                      <m:fPr>
                        <m:ctrlPr>
                          <a:rPr lang="en-US" b="1" i="1">
                            <a:latin typeface="Cambria Math" panose="02040503050406030204" pitchFamily="18" charset="0"/>
                          </a:rPr>
                        </m:ctrlPr>
                      </m:fPr>
                      <m:num>
                        <m:r>
                          <a:rPr lang="en-US" b="1" i="1">
                            <a:latin typeface="Cambria Math" panose="02040503050406030204" pitchFamily="18" charset="0"/>
                          </a:rPr>
                          <m:t>𝒅𝑹</m:t>
                        </m:r>
                      </m:num>
                      <m:den>
                        <m:r>
                          <a:rPr lang="en-US" b="1" i="1">
                            <a:latin typeface="Cambria Math" panose="02040503050406030204" pitchFamily="18" charset="0"/>
                          </a:rPr>
                          <m:t>𝒅𝒒</m:t>
                        </m:r>
                      </m:den>
                    </m:f>
                    <m:r>
                      <a:rPr lang="en-US" b="1" i="1">
                        <a:latin typeface="Cambria Math" panose="02040503050406030204" pitchFamily="18" charset="0"/>
                      </a:rPr>
                      <m:t>=$</m:t>
                    </m:r>
                    <m:r>
                      <a:rPr lang="en-US" b="1" i="1">
                        <a:latin typeface="Cambria Math" panose="02040503050406030204" pitchFamily="18" charset="0"/>
                      </a:rPr>
                      <m:t>𝟏𝟏</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𝒒</m:t>
                    </m:r>
                    <m:r>
                      <a:rPr lang="en-US" b="1" i="0" smtClean="0">
                        <a:latin typeface="Cambria Math" panose="02040503050406030204" pitchFamily="18" charset="0"/>
                      </a:rPr>
                      <m:t>;</m:t>
                    </m:r>
                  </m:oMath>
                </a14:m>
                <a:r>
                  <a:rPr lang="en-US" b="1" dirty="0"/>
                  <a:t> </a:t>
                </a:r>
                <a:r>
                  <a:rPr lang="en-US" dirty="0"/>
                  <a:t>Bisection rule</a:t>
                </a:r>
                <a:endParaRPr lang="en-US" b="1" dirty="0"/>
              </a:p>
            </p:txBody>
          </p:sp>
        </mc:Choice>
        <mc:Fallback xmlns="">
          <p:sp>
            <p:nvSpPr>
              <p:cNvPr id="6" name="TextBox 5">
                <a:extLst>
                  <a:ext uri="{FF2B5EF4-FFF2-40B4-BE49-F238E27FC236}">
                    <a16:creationId xmlns:a16="http://schemas.microsoft.com/office/drawing/2014/main" id="{3D8CEDA1-626A-45F7-8BED-C62794283F89}"/>
                  </a:ext>
                </a:extLst>
              </p:cNvPr>
              <p:cNvSpPr txBox="1">
                <a:spLocks noRot="1" noChangeAspect="1" noMove="1" noResize="1" noEditPoints="1" noAdjustHandles="1" noChangeArrowheads="1" noChangeShapeType="1" noTextEdit="1"/>
              </p:cNvSpPr>
              <p:nvPr/>
            </p:nvSpPr>
            <p:spPr>
              <a:xfrm>
                <a:off x="1295401" y="5867400"/>
                <a:ext cx="7620000" cy="884794"/>
              </a:xfrm>
              <a:prstGeom prst="rect">
                <a:avLst/>
              </a:prstGeom>
              <a:blipFill>
                <a:blip r:embed="rId2"/>
                <a:stretch>
                  <a:fillRect l="-720" t="-4138" b="-3448"/>
                </a:stretch>
              </a:blipFill>
            </p:spPr>
            <p:txBody>
              <a:bodyPr/>
              <a:lstStyle/>
              <a:p>
                <a:r>
                  <a:rPr lang="en-US">
                    <a:noFill/>
                  </a:rPr>
                  <a:t> </a:t>
                </a:r>
              </a:p>
            </p:txBody>
          </p:sp>
        </mc:Fallback>
      </mc:AlternateContent>
      <p:graphicFrame>
        <p:nvGraphicFramePr>
          <p:cNvPr id="7" name="Table 4">
            <a:extLst>
              <a:ext uri="{FF2B5EF4-FFF2-40B4-BE49-F238E27FC236}">
                <a16:creationId xmlns:a16="http://schemas.microsoft.com/office/drawing/2014/main" id="{A29E6328-B5F1-45A2-B8D8-33C0BCB682D0}"/>
              </a:ext>
            </a:extLst>
          </p:cNvPr>
          <p:cNvGraphicFramePr>
            <a:graphicFrameLocks/>
          </p:cNvGraphicFramePr>
          <p:nvPr/>
        </p:nvGraphicFramePr>
        <p:xfrm>
          <a:off x="1295400" y="1447801"/>
          <a:ext cx="9601200" cy="43586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4031693122"/>
                    </a:ext>
                  </a:extLst>
                </a:gridCol>
                <a:gridCol w="1920240">
                  <a:extLst>
                    <a:ext uri="{9D8B030D-6E8A-4147-A177-3AD203B41FA5}">
                      <a16:colId xmlns:a16="http://schemas.microsoft.com/office/drawing/2014/main" val="2569749617"/>
                    </a:ext>
                  </a:extLst>
                </a:gridCol>
                <a:gridCol w="1920240">
                  <a:extLst>
                    <a:ext uri="{9D8B030D-6E8A-4147-A177-3AD203B41FA5}">
                      <a16:colId xmlns:a16="http://schemas.microsoft.com/office/drawing/2014/main" val="904852227"/>
                    </a:ext>
                  </a:extLst>
                </a:gridCol>
                <a:gridCol w="1920240">
                  <a:extLst>
                    <a:ext uri="{9D8B030D-6E8A-4147-A177-3AD203B41FA5}">
                      <a16:colId xmlns:a16="http://schemas.microsoft.com/office/drawing/2014/main" val="719111452"/>
                    </a:ext>
                  </a:extLst>
                </a:gridCol>
                <a:gridCol w="1920240">
                  <a:extLst>
                    <a:ext uri="{9D8B030D-6E8A-4147-A177-3AD203B41FA5}">
                      <a16:colId xmlns:a16="http://schemas.microsoft.com/office/drawing/2014/main" val="1084924987"/>
                    </a:ext>
                  </a:extLst>
                </a:gridCol>
              </a:tblGrid>
              <a:tr h="310662">
                <a:tc>
                  <a:txBody>
                    <a:bodyPr/>
                    <a:lstStyle/>
                    <a:p>
                      <a:pPr algn="ctr"/>
                      <a:r>
                        <a:rPr lang="en-US" sz="1600" dirty="0"/>
                        <a:t>Price</a:t>
                      </a:r>
                    </a:p>
                  </a:txBody>
                  <a:tcPr/>
                </a:tc>
                <a:tc>
                  <a:txBody>
                    <a:bodyPr/>
                    <a:lstStyle/>
                    <a:p>
                      <a:pPr algn="ctr"/>
                      <a:r>
                        <a:rPr lang="en-US" sz="1600" dirty="0"/>
                        <a:t>Quantity</a:t>
                      </a:r>
                    </a:p>
                  </a:txBody>
                  <a:tcPr/>
                </a:tc>
                <a:tc>
                  <a:txBody>
                    <a:bodyPr/>
                    <a:lstStyle/>
                    <a:p>
                      <a:pPr algn="ctr"/>
                      <a:r>
                        <a:rPr lang="en-US" sz="1600" dirty="0"/>
                        <a:t>Revenue</a:t>
                      </a:r>
                    </a:p>
                  </a:txBody>
                  <a:tcPr/>
                </a:tc>
                <a:tc>
                  <a:txBody>
                    <a:bodyPr/>
                    <a:lstStyle/>
                    <a:p>
                      <a:pPr algn="ctr"/>
                      <a:r>
                        <a:rPr lang="en-US" sz="1600" dirty="0"/>
                        <a:t>Discrete MR</a:t>
                      </a:r>
                    </a:p>
                  </a:txBody>
                  <a:tcPr/>
                </a:tc>
                <a:tc>
                  <a:txBody>
                    <a:bodyPr/>
                    <a:lstStyle/>
                    <a:p>
                      <a:pPr algn="ctr"/>
                      <a:r>
                        <a:rPr lang="en-US" sz="1600" dirty="0"/>
                        <a:t>Bisection MR</a:t>
                      </a:r>
                    </a:p>
                  </a:txBody>
                  <a:tcPr/>
                </a:tc>
                <a:extLst>
                  <a:ext uri="{0D108BD9-81ED-4DB2-BD59-A6C34878D82A}">
                    <a16:rowId xmlns:a16="http://schemas.microsoft.com/office/drawing/2014/main" val="1253776272"/>
                  </a:ext>
                </a:extLst>
              </a:tr>
              <a:tr h="310662">
                <a:tc>
                  <a:txBody>
                    <a:bodyPr/>
                    <a:lstStyle/>
                    <a:p>
                      <a:pPr algn="ctr"/>
                      <a:r>
                        <a:rPr lang="en-US" sz="1600" dirty="0"/>
                        <a:t>$11</a:t>
                      </a:r>
                    </a:p>
                  </a:txBody>
                  <a:tcPr/>
                </a:tc>
                <a:tc>
                  <a:txBody>
                    <a:bodyPr/>
                    <a:lstStyle/>
                    <a:p>
                      <a:pPr algn="ctr"/>
                      <a:r>
                        <a:rPr lang="en-US" sz="1600" dirty="0"/>
                        <a:t>0</a:t>
                      </a:r>
                    </a:p>
                  </a:txBody>
                  <a:tcPr/>
                </a:tc>
                <a:tc>
                  <a:txBody>
                    <a:bodyPr/>
                    <a:lstStyle/>
                    <a:p>
                      <a:pPr algn="ctr"/>
                      <a:r>
                        <a:rPr lang="en-US" sz="1600" dirty="0"/>
                        <a:t>$0</a:t>
                      </a:r>
                    </a:p>
                  </a:txBody>
                  <a:tcPr/>
                </a:tc>
                <a:tc>
                  <a:txBody>
                    <a:bodyPr/>
                    <a:lstStyle/>
                    <a:p>
                      <a:pPr algn="ctr"/>
                      <a:r>
                        <a:rPr lang="en-US" sz="1600" dirty="0"/>
                        <a:t> NA</a:t>
                      </a:r>
                    </a:p>
                  </a:txBody>
                  <a:tcPr/>
                </a:tc>
                <a:tc>
                  <a:txBody>
                    <a:bodyPr/>
                    <a:lstStyle/>
                    <a:p>
                      <a:pPr algn="ctr"/>
                      <a:r>
                        <a:rPr lang="en-US" sz="1600" dirty="0"/>
                        <a:t> $11</a:t>
                      </a:r>
                    </a:p>
                  </a:txBody>
                  <a:tcPr/>
                </a:tc>
                <a:extLst>
                  <a:ext uri="{0D108BD9-81ED-4DB2-BD59-A6C34878D82A}">
                    <a16:rowId xmlns:a16="http://schemas.microsoft.com/office/drawing/2014/main" val="1864512733"/>
                  </a:ext>
                </a:extLst>
              </a:tr>
              <a:tr h="310662">
                <a:tc>
                  <a:txBody>
                    <a:bodyPr/>
                    <a:lstStyle/>
                    <a:p>
                      <a:pPr algn="ctr"/>
                      <a:r>
                        <a:rPr lang="en-US" sz="1600" dirty="0"/>
                        <a:t>$10</a:t>
                      </a:r>
                    </a:p>
                  </a:txBody>
                  <a:tcPr/>
                </a:tc>
                <a:tc>
                  <a:txBody>
                    <a:bodyPr/>
                    <a:lstStyle/>
                    <a:p>
                      <a:pPr algn="ctr"/>
                      <a:r>
                        <a:rPr lang="en-US" sz="1600" dirty="0"/>
                        <a:t>1</a:t>
                      </a:r>
                    </a:p>
                  </a:txBody>
                  <a:tcPr/>
                </a:tc>
                <a:tc>
                  <a:txBody>
                    <a:bodyPr/>
                    <a:lstStyle/>
                    <a:p>
                      <a:pPr algn="ctr"/>
                      <a:r>
                        <a:rPr lang="en-US" sz="1600" dirty="0"/>
                        <a:t>$10</a:t>
                      </a:r>
                    </a:p>
                  </a:txBody>
                  <a:tcPr/>
                </a:tc>
                <a:tc>
                  <a:txBody>
                    <a:bodyPr/>
                    <a:lstStyle/>
                    <a:p>
                      <a:pPr algn="ctr"/>
                      <a:r>
                        <a:rPr lang="en-US" sz="1600" dirty="0"/>
                        <a:t> $10</a:t>
                      </a:r>
                    </a:p>
                  </a:txBody>
                  <a:tcPr/>
                </a:tc>
                <a:tc>
                  <a:txBody>
                    <a:bodyPr/>
                    <a:lstStyle/>
                    <a:p>
                      <a:pPr algn="ctr"/>
                      <a:r>
                        <a:rPr lang="en-US" sz="1600" dirty="0"/>
                        <a:t> $9</a:t>
                      </a:r>
                    </a:p>
                  </a:txBody>
                  <a:tcPr/>
                </a:tc>
                <a:extLst>
                  <a:ext uri="{0D108BD9-81ED-4DB2-BD59-A6C34878D82A}">
                    <a16:rowId xmlns:a16="http://schemas.microsoft.com/office/drawing/2014/main" val="1339672018"/>
                  </a:ext>
                </a:extLst>
              </a:tr>
              <a:tr h="310662">
                <a:tc>
                  <a:txBody>
                    <a:bodyPr/>
                    <a:lstStyle/>
                    <a:p>
                      <a:pPr algn="ctr"/>
                      <a:r>
                        <a:rPr lang="en-US" sz="1600" dirty="0"/>
                        <a:t> $9</a:t>
                      </a:r>
                    </a:p>
                  </a:txBody>
                  <a:tcPr/>
                </a:tc>
                <a:tc>
                  <a:txBody>
                    <a:bodyPr/>
                    <a:lstStyle/>
                    <a:p>
                      <a:pPr algn="ctr"/>
                      <a:r>
                        <a:rPr lang="en-US" sz="1600" dirty="0"/>
                        <a:t>2</a:t>
                      </a:r>
                    </a:p>
                  </a:txBody>
                  <a:tcPr/>
                </a:tc>
                <a:tc>
                  <a:txBody>
                    <a:bodyPr/>
                    <a:lstStyle/>
                    <a:p>
                      <a:pPr algn="ctr"/>
                      <a:r>
                        <a:rPr lang="en-US" sz="1600" dirty="0"/>
                        <a:t>$18</a:t>
                      </a:r>
                    </a:p>
                  </a:txBody>
                  <a:tcPr/>
                </a:tc>
                <a:tc>
                  <a:txBody>
                    <a:bodyPr/>
                    <a:lstStyle/>
                    <a:p>
                      <a:pPr algn="ctr"/>
                      <a:r>
                        <a:rPr lang="en-US" sz="1600" dirty="0"/>
                        <a:t> $8</a:t>
                      </a:r>
                    </a:p>
                  </a:txBody>
                  <a:tcPr/>
                </a:tc>
                <a:tc>
                  <a:txBody>
                    <a:bodyPr/>
                    <a:lstStyle/>
                    <a:p>
                      <a:pPr algn="ctr"/>
                      <a:r>
                        <a:rPr lang="en-US" sz="1600" dirty="0"/>
                        <a:t> $7</a:t>
                      </a:r>
                    </a:p>
                  </a:txBody>
                  <a:tcPr/>
                </a:tc>
                <a:extLst>
                  <a:ext uri="{0D108BD9-81ED-4DB2-BD59-A6C34878D82A}">
                    <a16:rowId xmlns:a16="http://schemas.microsoft.com/office/drawing/2014/main" val="3505903903"/>
                  </a:ext>
                </a:extLst>
              </a:tr>
              <a:tr h="310662">
                <a:tc>
                  <a:txBody>
                    <a:bodyPr/>
                    <a:lstStyle/>
                    <a:p>
                      <a:pPr algn="ctr"/>
                      <a:r>
                        <a:rPr lang="en-US" sz="1600" dirty="0"/>
                        <a:t> $8</a:t>
                      </a:r>
                    </a:p>
                  </a:txBody>
                  <a:tcPr/>
                </a:tc>
                <a:tc>
                  <a:txBody>
                    <a:bodyPr/>
                    <a:lstStyle/>
                    <a:p>
                      <a:pPr algn="ctr"/>
                      <a:r>
                        <a:rPr lang="en-US" sz="1600" dirty="0"/>
                        <a:t>3</a:t>
                      </a:r>
                    </a:p>
                  </a:txBody>
                  <a:tcPr/>
                </a:tc>
                <a:tc>
                  <a:txBody>
                    <a:bodyPr/>
                    <a:lstStyle/>
                    <a:p>
                      <a:pPr algn="ctr"/>
                      <a:r>
                        <a:rPr lang="en-US" sz="1600" dirty="0"/>
                        <a:t>$24</a:t>
                      </a:r>
                    </a:p>
                  </a:txBody>
                  <a:tcPr/>
                </a:tc>
                <a:tc>
                  <a:txBody>
                    <a:bodyPr/>
                    <a:lstStyle/>
                    <a:p>
                      <a:pPr algn="ctr"/>
                      <a:r>
                        <a:rPr lang="en-US" sz="1600" dirty="0"/>
                        <a:t> $6</a:t>
                      </a:r>
                    </a:p>
                  </a:txBody>
                  <a:tcPr/>
                </a:tc>
                <a:tc>
                  <a:txBody>
                    <a:bodyPr/>
                    <a:lstStyle/>
                    <a:p>
                      <a:pPr algn="ctr"/>
                      <a:r>
                        <a:rPr lang="en-US" sz="1600" dirty="0"/>
                        <a:t> $5</a:t>
                      </a:r>
                    </a:p>
                  </a:txBody>
                  <a:tcPr/>
                </a:tc>
                <a:extLst>
                  <a:ext uri="{0D108BD9-81ED-4DB2-BD59-A6C34878D82A}">
                    <a16:rowId xmlns:a16="http://schemas.microsoft.com/office/drawing/2014/main" val="1037717705"/>
                  </a:ext>
                </a:extLst>
              </a:tr>
              <a:tr h="310662">
                <a:tc>
                  <a:txBody>
                    <a:bodyPr/>
                    <a:lstStyle/>
                    <a:p>
                      <a:pPr algn="ctr"/>
                      <a:r>
                        <a:rPr lang="en-US" sz="1600" dirty="0"/>
                        <a:t> $7</a:t>
                      </a:r>
                    </a:p>
                  </a:txBody>
                  <a:tcPr/>
                </a:tc>
                <a:tc>
                  <a:txBody>
                    <a:bodyPr/>
                    <a:lstStyle/>
                    <a:p>
                      <a:pPr algn="ctr"/>
                      <a:r>
                        <a:rPr lang="en-US" sz="1600" dirty="0"/>
                        <a:t>4</a:t>
                      </a:r>
                    </a:p>
                  </a:txBody>
                  <a:tcPr/>
                </a:tc>
                <a:tc>
                  <a:txBody>
                    <a:bodyPr/>
                    <a:lstStyle/>
                    <a:p>
                      <a:pPr algn="ctr"/>
                      <a:r>
                        <a:rPr lang="en-US" sz="1600" dirty="0"/>
                        <a:t>$28</a:t>
                      </a:r>
                    </a:p>
                  </a:txBody>
                  <a:tcPr/>
                </a:tc>
                <a:tc>
                  <a:txBody>
                    <a:bodyPr/>
                    <a:lstStyle/>
                    <a:p>
                      <a:pPr algn="ctr"/>
                      <a:r>
                        <a:rPr lang="en-US" sz="1600" dirty="0"/>
                        <a:t> $4</a:t>
                      </a:r>
                    </a:p>
                  </a:txBody>
                  <a:tcPr/>
                </a:tc>
                <a:tc>
                  <a:txBody>
                    <a:bodyPr/>
                    <a:lstStyle/>
                    <a:p>
                      <a:pPr algn="ctr"/>
                      <a:r>
                        <a:rPr lang="en-US" sz="1600" dirty="0"/>
                        <a:t> $3</a:t>
                      </a:r>
                    </a:p>
                  </a:txBody>
                  <a:tcPr/>
                </a:tc>
                <a:extLst>
                  <a:ext uri="{0D108BD9-81ED-4DB2-BD59-A6C34878D82A}">
                    <a16:rowId xmlns:a16="http://schemas.microsoft.com/office/drawing/2014/main" val="4101273163"/>
                  </a:ext>
                </a:extLst>
              </a:tr>
              <a:tr h="310662">
                <a:tc>
                  <a:txBody>
                    <a:bodyPr/>
                    <a:lstStyle/>
                    <a:p>
                      <a:pPr algn="ctr"/>
                      <a:r>
                        <a:rPr lang="en-US" sz="1600" dirty="0"/>
                        <a:t> $6</a:t>
                      </a:r>
                    </a:p>
                  </a:txBody>
                  <a:tcPr/>
                </a:tc>
                <a:tc>
                  <a:txBody>
                    <a:bodyPr/>
                    <a:lstStyle/>
                    <a:p>
                      <a:pPr algn="ctr"/>
                      <a:r>
                        <a:rPr lang="en-US" sz="1600" dirty="0"/>
                        <a:t>5</a:t>
                      </a:r>
                    </a:p>
                  </a:txBody>
                  <a:tcPr/>
                </a:tc>
                <a:tc>
                  <a:txBody>
                    <a:bodyPr/>
                    <a:lstStyle/>
                    <a:p>
                      <a:pPr algn="ctr"/>
                      <a:r>
                        <a:rPr lang="en-US" sz="1600" dirty="0"/>
                        <a:t>$30</a:t>
                      </a:r>
                    </a:p>
                  </a:txBody>
                  <a:tcPr/>
                </a:tc>
                <a:tc>
                  <a:txBody>
                    <a:bodyPr/>
                    <a:lstStyle/>
                    <a:p>
                      <a:pPr algn="ctr"/>
                      <a:r>
                        <a:rPr lang="en-US" sz="1600" dirty="0"/>
                        <a:t> $2</a:t>
                      </a:r>
                    </a:p>
                  </a:txBody>
                  <a:tcPr/>
                </a:tc>
                <a:tc>
                  <a:txBody>
                    <a:bodyPr/>
                    <a:lstStyle/>
                    <a:p>
                      <a:pPr algn="ctr"/>
                      <a:r>
                        <a:rPr lang="en-US" sz="1600" dirty="0"/>
                        <a:t> $1</a:t>
                      </a:r>
                    </a:p>
                  </a:txBody>
                  <a:tcPr/>
                </a:tc>
                <a:extLst>
                  <a:ext uri="{0D108BD9-81ED-4DB2-BD59-A6C34878D82A}">
                    <a16:rowId xmlns:a16="http://schemas.microsoft.com/office/drawing/2014/main" val="3613652943"/>
                  </a:ext>
                </a:extLst>
              </a:tr>
              <a:tr h="310662">
                <a:tc>
                  <a:txBody>
                    <a:bodyPr/>
                    <a:lstStyle/>
                    <a:p>
                      <a:pPr algn="ctr"/>
                      <a:r>
                        <a:rPr lang="en-US" sz="1600" dirty="0"/>
                        <a:t> $5</a:t>
                      </a:r>
                    </a:p>
                  </a:txBody>
                  <a:tcPr/>
                </a:tc>
                <a:tc>
                  <a:txBody>
                    <a:bodyPr/>
                    <a:lstStyle/>
                    <a:p>
                      <a:pPr algn="ctr"/>
                      <a:r>
                        <a:rPr lang="en-US" sz="1600" dirty="0"/>
                        <a:t>6</a:t>
                      </a:r>
                    </a:p>
                  </a:txBody>
                  <a:tcPr/>
                </a:tc>
                <a:tc>
                  <a:txBody>
                    <a:bodyPr/>
                    <a:lstStyle/>
                    <a:p>
                      <a:pPr algn="ctr"/>
                      <a:r>
                        <a:rPr lang="en-US" sz="1600" dirty="0"/>
                        <a:t>$30</a:t>
                      </a:r>
                    </a:p>
                  </a:txBody>
                  <a:tcPr/>
                </a:tc>
                <a:tc>
                  <a:txBody>
                    <a:bodyPr/>
                    <a:lstStyle/>
                    <a:p>
                      <a:pPr algn="ctr"/>
                      <a:r>
                        <a:rPr lang="en-US" sz="1600" dirty="0"/>
                        <a:t> $0</a:t>
                      </a:r>
                    </a:p>
                  </a:txBody>
                  <a:tcPr/>
                </a:tc>
                <a:tc>
                  <a:txBody>
                    <a:bodyPr/>
                    <a:lstStyle/>
                    <a:p>
                      <a:pPr algn="ctr"/>
                      <a:r>
                        <a:rPr lang="en-US" sz="1600" dirty="0"/>
                        <a:t>-$1</a:t>
                      </a:r>
                    </a:p>
                  </a:txBody>
                  <a:tcPr/>
                </a:tc>
                <a:extLst>
                  <a:ext uri="{0D108BD9-81ED-4DB2-BD59-A6C34878D82A}">
                    <a16:rowId xmlns:a16="http://schemas.microsoft.com/office/drawing/2014/main" val="3238225814"/>
                  </a:ext>
                </a:extLst>
              </a:tr>
              <a:tr h="310662">
                <a:tc>
                  <a:txBody>
                    <a:bodyPr/>
                    <a:lstStyle/>
                    <a:p>
                      <a:pPr algn="ctr"/>
                      <a:r>
                        <a:rPr lang="en-US" sz="1600" dirty="0"/>
                        <a:t> $4</a:t>
                      </a:r>
                    </a:p>
                  </a:txBody>
                  <a:tcPr/>
                </a:tc>
                <a:tc>
                  <a:txBody>
                    <a:bodyPr/>
                    <a:lstStyle/>
                    <a:p>
                      <a:pPr algn="ctr"/>
                      <a:r>
                        <a:rPr lang="en-US" sz="1600" dirty="0"/>
                        <a:t>7</a:t>
                      </a:r>
                    </a:p>
                  </a:txBody>
                  <a:tcPr/>
                </a:tc>
                <a:tc>
                  <a:txBody>
                    <a:bodyPr/>
                    <a:lstStyle/>
                    <a:p>
                      <a:pPr algn="ctr"/>
                      <a:r>
                        <a:rPr lang="en-US" sz="1600" dirty="0"/>
                        <a:t>$28</a:t>
                      </a:r>
                    </a:p>
                  </a:txBody>
                  <a:tcPr/>
                </a:tc>
                <a:tc>
                  <a:txBody>
                    <a:bodyPr/>
                    <a:lstStyle/>
                    <a:p>
                      <a:pPr algn="ctr"/>
                      <a:r>
                        <a:rPr lang="en-US" sz="1600" dirty="0"/>
                        <a:t>-$2</a:t>
                      </a:r>
                    </a:p>
                  </a:txBody>
                  <a:tcPr/>
                </a:tc>
                <a:tc>
                  <a:txBody>
                    <a:bodyPr/>
                    <a:lstStyle/>
                    <a:p>
                      <a:pPr algn="ctr"/>
                      <a:r>
                        <a:rPr lang="en-US" sz="1600" dirty="0"/>
                        <a:t>-$3</a:t>
                      </a:r>
                    </a:p>
                  </a:txBody>
                  <a:tcPr/>
                </a:tc>
                <a:extLst>
                  <a:ext uri="{0D108BD9-81ED-4DB2-BD59-A6C34878D82A}">
                    <a16:rowId xmlns:a16="http://schemas.microsoft.com/office/drawing/2014/main" val="3339565794"/>
                  </a:ext>
                </a:extLst>
              </a:tr>
              <a:tr h="310662">
                <a:tc>
                  <a:txBody>
                    <a:bodyPr/>
                    <a:lstStyle/>
                    <a:p>
                      <a:pPr algn="ctr"/>
                      <a:r>
                        <a:rPr lang="en-US" sz="1600" dirty="0"/>
                        <a:t> $3</a:t>
                      </a:r>
                    </a:p>
                  </a:txBody>
                  <a:tcPr/>
                </a:tc>
                <a:tc>
                  <a:txBody>
                    <a:bodyPr/>
                    <a:lstStyle/>
                    <a:p>
                      <a:pPr algn="ctr"/>
                      <a:r>
                        <a:rPr lang="en-US" sz="1600" dirty="0"/>
                        <a:t>8</a:t>
                      </a:r>
                    </a:p>
                  </a:txBody>
                  <a:tcPr/>
                </a:tc>
                <a:tc>
                  <a:txBody>
                    <a:bodyPr/>
                    <a:lstStyle/>
                    <a:p>
                      <a:pPr algn="ctr"/>
                      <a:r>
                        <a:rPr lang="en-US" sz="1600" dirty="0"/>
                        <a:t>$24</a:t>
                      </a:r>
                    </a:p>
                  </a:txBody>
                  <a:tcPr/>
                </a:tc>
                <a:tc>
                  <a:txBody>
                    <a:bodyPr/>
                    <a:lstStyle/>
                    <a:p>
                      <a:pPr algn="ctr"/>
                      <a:r>
                        <a:rPr lang="en-US" sz="1600" dirty="0"/>
                        <a:t>-$4</a:t>
                      </a:r>
                    </a:p>
                  </a:txBody>
                  <a:tcPr/>
                </a:tc>
                <a:tc>
                  <a:txBody>
                    <a:bodyPr/>
                    <a:lstStyle/>
                    <a:p>
                      <a:pPr algn="ctr"/>
                      <a:r>
                        <a:rPr lang="en-US" sz="1600" dirty="0"/>
                        <a:t>-$5</a:t>
                      </a:r>
                    </a:p>
                  </a:txBody>
                  <a:tcPr/>
                </a:tc>
                <a:extLst>
                  <a:ext uri="{0D108BD9-81ED-4DB2-BD59-A6C34878D82A}">
                    <a16:rowId xmlns:a16="http://schemas.microsoft.com/office/drawing/2014/main" val="985014873"/>
                  </a:ext>
                </a:extLst>
              </a:tr>
              <a:tr h="310662">
                <a:tc>
                  <a:txBody>
                    <a:bodyPr/>
                    <a:lstStyle/>
                    <a:p>
                      <a:pPr algn="ctr"/>
                      <a:r>
                        <a:rPr lang="en-US" sz="1600" dirty="0"/>
                        <a:t> $2</a:t>
                      </a:r>
                    </a:p>
                  </a:txBody>
                  <a:tcPr/>
                </a:tc>
                <a:tc>
                  <a:txBody>
                    <a:bodyPr/>
                    <a:lstStyle/>
                    <a:p>
                      <a:pPr algn="ctr"/>
                      <a:r>
                        <a:rPr lang="en-US" sz="1600" dirty="0"/>
                        <a:t>9</a:t>
                      </a:r>
                    </a:p>
                  </a:txBody>
                  <a:tcPr/>
                </a:tc>
                <a:tc>
                  <a:txBody>
                    <a:bodyPr/>
                    <a:lstStyle/>
                    <a:p>
                      <a:pPr algn="ctr"/>
                      <a:r>
                        <a:rPr lang="en-US" sz="1600" dirty="0"/>
                        <a:t>$18</a:t>
                      </a:r>
                    </a:p>
                  </a:txBody>
                  <a:tcPr/>
                </a:tc>
                <a:tc>
                  <a:txBody>
                    <a:bodyPr/>
                    <a:lstStyle/>
                    <a:p>
                      <a:pPr algn="ctr"/>
                      <a:r>
                        <a:rPr lang="en-US" sz="1600" dirty="0"/>
                        <a:t>-$6</a:t>
                      </a:r>
                    </a:p>
                  </a:txBody>
                  <a:tcPr/>
                </a:tc>
                <a:tc>
                  <a:txBody>
                    <a:bodyPr/>
                    <a:lstStyle/>
                    <a:p>
                      <a:pPr algn="ctr"/>
                      <a:r>
                        <a:rPr lang="en-US" sz="1600" dirty="0"/>
                        <a:t>-$7</a:t>
                      </a:r>
                    </a:p>
                  </a:txBody>
                  <a:tcPr/>
                </a:tc>
                <a:extLst>
                  <a:ext uri="{0D108BD9-81ED-4DB2-BD59-A6C34878D82A}">
                    <a16:rowId xmlns:a16="http://schemas.microsoft.com/office/drawing/2014/main" val="925357809"/>
                  </a:ext>
                </a:extLst>
              </a:tr>
              <a:tr h="310662">
                <a:tc>
                  <a:txBody>
                    <a:bodyPr/>
                    <a:lstStyle/>
                    <a:p>
                      <a:pPr algn="ctr"/>
                      <a:r>
                        <a:rPr lang="en-US" sz="1600" dirty="0"/>
                        <a:t> $1</a:t>
                      </a:r>
                    </a:p>
                  </a:txBody>
                  <a:tcPr/>
                </a:tc>
                <a:tc>
                  <a:txBody>
                    <a:bodyPr/>
                    <a:lstStyle/>
                    <a:p>
                      <a:pPr algn="ctr"/>
                      <a:r>
                        <a:rPr lang="en-US" sz="1600" dirty="0"/>
                        <a:t>10</a:t>
                      </a:r>
                    </a:p>
                  </a:txBody>
                  <a:tcPr/>
                </a:tc>
                <a:tc>
                  <a:txBody>
                    <a:bodyPr/>
                    <a:lstStyle/>
                    <a:p>
                      <a:pPr algn="ctr"/>
                      <a:r>
                        <a:rPr lang="en-US" sz="1600" dirty="0"/>
                        <a:t>$10</a:t>
                      </a:r>
                    </a:p>
                  </a:txBody>
                  <a:tcPr/>
                </a:tc>
                <a:tc>
                  <a:txBody>
                    <a:bodyPr/>
                    <a:lstStyle/>
                    <a:p>
                      <a:pPr algn="ctr"/>
                      <a:r>
                        <a:rPr lang="en-US" sz="1600" dirty="0"/>
                        <a:t>-$8</a:t>
                      </a:r>
                    </a:p>
                  </a:txBody>
                  <a:tcPr/>
                </a:tc>
                <a:tc>
                  <a:txBody>
                    <a:bodyPr/>
                    <a:lstStyle/>
                    <a:p>
                      <a:pPr algn="ctr"/>
                      <a:r>
                        <a:rPr lang="en-US" sz="1600" dirty="0"/>
                        <a:t>-$9</a:t>
                      </a:r>
                    </a:p>
                  </a:txBody>
                  <a:tcPr/>
                </a:tc>
                <a:extLst>
                  <a:ext uri="{0D108BD9-81ED-4DB2-BD59-A6C34878D82A}">
                    <a16:rowId xmlns:a16="http://schemas.microsoft.com/office/drawing/2014/main" val="1526477855"/>
                  </a:ext>
                </a:extLst>
              </a:tr>
              <a:tr h="310662">
                <a:tc>
                  <a:txBody>
                    <a:bodyPr/>
                    <a:lstStyle/>
                    <a:p>
                      <a:pPr algn="ctr"/>
                      <a:r>
                        <a:rPr lang="en-US" sz="1600" dirty="0"/>
                        <a:t> $0</a:t>
                      </a:r>
                    </a:p>
                  </a:txBody>
                  <a:tcPr/>
                </a:tc>
                <a:tc>
                  <a:txBody>
                    <a:bodyPr/>
                    <a:lstStyle/>
                    <a:p>
                      <a:pPr algn="ctr"/>
                      <a:r>
                        <a:rPr lang="en-US" sz="1600" dirty="0"/>
                        <a:t>11</a:t>
                      </a:r>
                    </a:p>
                  </a:txBody>
                  <a:tcPr/>
                </a:tc>
                <a:tc>
                  <a:txBody>
                    <a:bodyPr/>
                    <a:lstStyle/>
                    <a:p>
                      <a:pPr algn="ctr"/>
                      <a:r>
                        <a:rPr lang="en-US" sz="1600" dirty="0"/>
                        <a:t>$0</a:t>
                      </a:r>
                    </a:p>
                  </a:txBody>
                  <a:tcPr/>
                </a:tc>
                <a:tc>
                  <a:txBody>
                    <a:bodyPr/>
                    <a:lstStyle/>
                    <a:p>
                      <a:pPr algn="ctr"/>
                      <a:r>
                        <a:rPr lang="en-US" sz="1600" dirty="0"/>
                        <a:t>-$10</a:t>
                      </a:r>
                    </a:p>
                  </a:txBody>
                  <a:tcPr/>
                </a:tc>
                <a:tc>
                  <a:txBody>
                    <a:bodyPr/>
                    <a:lstStyle/>
                    <a:p>
                      <a:pPr algn="ctr"/>
                      <a:r>
                        <a:rPr lang="en-US" sz="1600" dirty="0"/>
                        <a:t>-$11</a:t>
                      </a:r>
                    </a:p>
                  </a:txBody>
                  <a:tcPr/>
                </a:tc>
                <a:extLst>
                  <a:ext uri="{0D108BD9-81ED-4DB2-BD59-A6C34878D82A}">
                    <a16:rowId xmlns:a16="http://schemas.microsoft.com/office/drawing/2014/main" val="1021494022"/>
                  </a:ext>
                </a:extLst>
              </a:tr>
            </a:tbl>
          </a:graphicData>
        </a:graphic>
      </p:graphicFrame>
    </p:spTree>
    <p:extLst>
      <p:ext uri="{BB962C8B-B14F-4D97-AF65-F5344CB8AC3E}">
        <p14:creationId xmlns:p14="http://schemas.microsoft.com/office/powerpoint/2010/main" val="3857289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700B-9B46-4772-BB4E-DD1D564C9D31}"/>
              </a:ext>
            </a:extLst>
          </p:cNvPr>
          <p:cNvSpPr>
            <a:spLocks noGrp="1"/>
          </p:cNvSpPr>
          <p:nvPr>
            <p:ph type="title"/>
          </p:nvPr>
        </p:nvSpPr>
        <p:spPr/>
        <p:txBody>
          <a:bodyPr/>
          <a:lstStyle/>
          <a:p>
            <a:r>
              <a:rPr lang="en-US" dirty="0"/>
              <a:t>Positive Externality Subsidy Value</a:t>
            </a:r>
          </a:p>
        </p:txBody>
      </p:sp>
      <p:cxnSp>
        <p:nvCxnSpPr>
          <p:cNvPr id="39" name="Straight Connector 38">
            <a:extLst>
              <a:ext uri="{FF2B5EF4-FFF2-40B4-BE49-F238E27FC236}">
                <a16:creationId xmlns:a16="http://schemas.microsoft.com/office/drawing/2014/main" id="{5D29A165-AD51-4F31-A98C-52318E1CB22C}"/>
              </a:ext>
            </a:extLst>
          </p:cNvPr>
          <p:cNvCxnSpPr/>
          <p:nvPr/>
        </p:nvCxnSpPr>
        <p:spPr>
          <a:xfrm flipV="1">
            <a:off x="2738841" y="2286000"/>
            <a:ext cx="4267200" cy="3342362"/>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ED8B894-461C-4B9E-A0DA-C0AD04A65EA6}"/>
              </a:ext>
            </a:extLst>
          </p:cNvPr>
          <p:cNvCxnSpPr>
            <a:cxnSpLocks/>
          </p:cNvCxnSpPr>
          <p:nvPr/>
        </p:nvCxnSpPr>
        <p:spPr>
          <a:xfrm flipV="1">
            <a:off x="2758440" y="4662202"/>
            <a:ext cx="4798904" cy="96135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6B00F98-354F-49A5-9A78-416BA24F38AD}"/>
              </a:ext>
            </a:extLst>
          </p:cNvPr>
          <p:cNvCxnSpPr/>
          <p:nvPr/>
        </p:nvCxnSpPr>
        <p:spPr>
          <a:xfrm>
            <a:off x="2738841" y="1905000"/>
            <a:ext cx="0" cy="3733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1FB9DB-A831-4C67-B9B0-1C7C9A01E273}"/>
              </a:ext>
            </a:extLst>
          </p:cNvPr>
          <p:cNvCxnSpPr/>
          <p:nvPr/>
        </p:nvCxnSpPr>
        <p:spPr>
          <a:xfrm>
            <a:off x="2738841" y="5628362"/>
            <a:ext cx="464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B8C9E1AB-B040-41BE-985A-AE60C996AED1}"/>
                  </a:ext>
                </a:extLst>
              </p:cNvPr>
              <p:cNvSpPr txBox="1"/>
              <p:nvPr/>
            </p:nvSpPr>
            <p:spPr>
              <a:xfrm>
                <a:off x="6896967" y="4971259"/>
                <a:ext cx="1132888"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𝑀𝐵</m:t>
                          </m:r>
                        </m:e>
                        <m:sub>
                          <m:r>
                            <a:rPr lang="en-US" i="1">
                              <a:solidFill>
                                <a:srgbClr val="00B0F0"/>
                              </a:solidFill>
                              <a:latin typeface="Cambria Math" panose="02040503050406030204" pitchFamily="18" charset="0"/>
                            </a:rPr>
                            <m:t>𝑝𝑟𝑖𝑣𝑎𝑡𝑒</m:t>
                          </m:r>
                        </m:sub>
                      </m:sSub>
                    </m:oMath>
                  </m:oMathPara>
                </a14:m>
                <a:endParaRPr lang="en-US" dirty="0">
                  <a:solidFill>
                    <a:srgbClr val="00B0F0"/>
                  </a:solidFill>
                </a:endParaRPr>
              </a:p>
            </p:txBody>
          </p:sp>
        </mc:Choice>
        <mc:Fallback xmlns="">
          <p:sp>
            <p:nvSpPr>
              <p:cNvPr id="45" name="TextBox 44">
                <a:extLst>
                  <a:ext uri="{FF2B5EF4-FFF2-40B4-BE49-F238E27FC236}">
                    <a16:creationId xmlns:a16="http://schemas.microsoft.com/office/drawing/2014/main" id="{B8C9E1AB-B040-41BE-985A-AE60C996AED1}"/>
                  </a:ext>
                </a:extLst>
              </p:cNvPr>
              <p:cNvSpPr txBox="1">
                <a:spLocks noRot="1" noChangeAspect="1" noMove="1" noResize="1" noEditPoints="1" noAdjustHandles="1" noChangeArrowheads="1" noChangeShapeType="1" noTextEdit="1"/>
              </p:cNvSpPr>
              <p:nvPr/>
            </p:nvSpPr>
            <p:spPr>
              <a:xfrm>
                <a:off x="6896967" y="4971259"/>
                <a:ext cx="1132888" cy="390748"/>
              </a:xfrm>
              <a:prstGeom prst="rect">
                <a:avLst/>
              </a:prstGeom>
              <a:blipFill>
                <a:blip r:embed="rId2"/>
                <a:stretch>
                  <a:fillRect b="-7692"/>
                </a:stretch>
              </a:blipFill>
            </p:spPr>
            <p:txBody>
              <a:bodyPr/>
              <a:lstStyle/>
              <a:p>
                <a:r>
                  <a:rPr lang="en-US">
                    <a:noFill/>
                  </a:rPr>
                  <a:t> </a:t>
                </a:r>
              </a:p>
            </p:txBody>
          </p:sp>
        </mc:Fallback>
      </mc:AlternateContent>
      <p:cxnSp>
        <p:nvCxnSpPr>
          <p:cNvPr id="48" name="Straight Connector 47">
            <a:extLst>
              <a:ext uri="{FF2B5EF4-FFF2-40B4-BE49-F238E27FC236}">
                <a16:creationId xmlns:a16="http://schemas.microsoft.com/office/drawing/2014/main" id="{EC7D1193-041B-4556-B4C9-555E587C64EE}"/>
              </a:ext>
            </a:extLst>
          </p:cNvPr>
          <p:cNvCxnSpPr>
            <a:cxnSpLocks/>
          </p:cNvCxnSpPr>
          <p:nvPr/>
        </p:nvCxnSpPr>
        <p:spPr>
          <a:xfrm>
            <a:off x="2743200" y="3551362"/>
            <a:ext cx="2736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9C0F70D-CA0C-4B31-A04C-9805227D2600}"/>
              </a:ext>
            </a:extLst>
          </p:cNvPr>
          <p:cNvCxnSpPr/>
          <p:nvPr/>
        </p:nvCxnSpPr>
        <p:spPr>
          <a:xfrm>
            <a:off x="4948641" y="3886200"/>
            <a:ext cx="0" cy="1752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B073922-AA47-4D4D-935E-C84EF3E1D321}"/>
              </a:ext>
            </a:extLst>
          </p:cNvPr>
          <p:cNvCxnSpPr/>
          <p:nvPr/>
        </p:nvCxnSpPr>
        <p:spPr>
          <a:xfrm flipH="1">
            <a:off x="2738841" y="3886200"/>
            <a:ext cx="2209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CB3D794-4706-4766-8E10-E38F195BA9AA}"/>
                  </a:ext>
                </a:extLst>
              </p:cNvPr>
              <p:cNvSpPr txBox="1"/>
              <p:nvPr/>
            </p:nvSpPr>
            <p:spPr>
              <a:xfrm>
                <a:off x="2108545" y="3304286"/>
                <a:ext cx="689747"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𝑠𝑜</m:t>
                          </m:r>
                        </m:sub>
                      </m:sSub>
                    </m:oMath>
                  </m:oMathPara>
                </a14:m>
                <a:endParaRPr lang="en-US" dirty="0"/>
              </a:p>
            </p:txBody>
          </p:sp>
        </mc:Choice>
        <mc:Fallback xmlns="">
          <p:sp>
            <p:nvSpPr>
              <p:cNvPr id="52" name="TextBox 51">
                <a:extLst>
                  <a:ext uri="{FF2B5EF4-FFF2-40B4-BE49-F238E27FC236}">
                    <a16:creationId xmlns:a16="http://schemas.microsoft.com/office/drawing/2014/main" id="{0CB3D794-4706-4766-8E10-E38F195BA9AA}"/>
                  </a:ext>
                </a:extLst>
              </p:cNvPr>
              <p:cNvSpPr txBox="1">
                <a:spLocks noRot="1" noChangeAspect="1" noMove="1" noResize="1" noEditPoints="1" noAdjustHandles="1" noChangeArrowheads="1" noChangeShapeType="1" noTextEdit="1"/>
              </p:cNvSpPr>
              <p:nvPr/>
            </p:nvSpPr>
            <p:spPr>
              <a:xfrm>
                <a:off x="2108545" y="3304286"/>
                <a:ext cx="689747" cy="369332"/>
              </a:xfrm>
              <a:prstGeom prst="rect">
                <a:avLst/>
              </a:prstGeom>
              <a:blipFill>
                <a:blip r:embed="rId4"/>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9C80A214-973E-4F67-8B3E-6EA8C07C853C}"/>
                  </a:ext>
                </a:extLst>
              </p:cNvPr>
              <p:cNvSpPr txBox="1"/>
              <p:nvPr/>
            </p:nvSpPr>
            <p:spPr>
              <a:xfrm>
                <a:off x="1981200" y="3673618"/>
                <a:ext cx="929565"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𝑝𝑐</m:t>
                          </m:r>
                        </m:sub>
                      </m:sSub>
                    </m:oMath>
                  </m:oMathPara>
                </a14:m>
                <a:endParaRPr lang="en-US" dirty="0"/>
              </a:p>
            </p:txBody>
          </p:sp>
        </mc:Choice>
        <mc:Fallback xmlns="">
          <p:sp>
            <p:nvSpPr>
              <p:cNvPr id="53" name="TextBox 52">
                <a:extLst>
                  <a:ext uri="{FF2B5EF4-FFF2-40B4-BE49-F238E27FC236}">
                    <a16:creationId xmlns:a16="http://schemas.microsoft.com/office/drawing/2014/main" id="{9C80A214-973E-4F67-8B3E-6EA8C07C853C}"/>
                  </a:ext>
                </a:extLst>
              </p:cNvPr>
              <p:cNvSpPr txBox="1">
                <a:spLocks noRot="1" noChangeAspect="1" noMove="1" noResize="1" noEditPoints="1" noAdjustHandles="1" noChangeArrowheads="1" noChangeShapeType="1" noTextEdit="1"/>
              </p:cNvSpPr>
              <p:nvPr/>
            </p:nvSpPr>
            <p:spPr>
              <a:xfrm>
                <a:off x="1981200" y="3673618"/>
                <a:ext cx="929565" cy="390748"/>
              </a:xfrm>
              <a:prstGeom prst="rect">
                <a:avLst/>
              </a:prstGeom>
              <a:blipFill>
                <a:blip r:embed="rId5"/>
                <a:stretch>
                  <a:fillRect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C8B10B27-0CBF-4B82-A3FD-2DE483463B50}"/>
                  </a:ext>
                </a:extLst>
              </p:cNvPr>
              <p:cNvSpPr txBox="1"/>
              <p:nvPr/>
            </p:nvSpPr>
            <p:spPr>
              <a:xfrm>
                <a:off x="5030059" y="5689947"/>
                <a:ext cx="78078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𝑠𝑜</m:t>
                          </m:r>
                        </m:sub>
                      </m:sSub>
                    </m:oMath>
                  </m:oMathPara>
                </a14:m>
                <a:endParaRPr lang="en-US" dirty="0"/>
              </a:p>
            </p:txBody>
          </p:sp>
        </mc:Choice>
        <mc:Fallback xmlns="">
          <p:sp>
            <p:nvSpPr>
              <p:cNvPr id="54" name="TextBox 53">
                <a:extLst>
                  <a:ext uri="{FF2B5EF4-FFF2-40B4-BE49-F238E27FC236}">
                    <a16:creationId xmlns:a16="http://schemas.microsoft.com/office/drawing/2014/main" id="{C8B10B27-0CBF-4B82-A3FD-2DE483463B50}"/>
                  </a:ext>
                </a:extLst>
              </p:cNvPr>
              <p:cNvSpPr txBox="1">
                <a:spLocks noRot="1" noChangeAspect="1" noMove="1" noResize="1" noEditPoints="1" noAdjustHandles="1" noChangeArrowheads="1" noChangeShapeType="1" noTextEdit="1"/>
              </p:cNvSpPr>
              <p:nvPr/>
            </p:nvSpPr>
            <p:spPr>
              <a:xfrm>
                <a:off x="5030059" y="5689947"/>
                <a:ext cx="780789" cy="369332"/>
              </a:xfrm>
              <a:prstGeom prst="rect">
                <a:avLst/>
              </a:prstGeom>
              <a:blipFill>
                <a:blip r:embed="rId6"/>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98409059-7FEF-45DA-BD96-BC829ACFA9A3}"/>
                  </a:ext>
                </a:extLst>
              </p:cNvPr>
              <p:cNvSpPr txBox="1"/>
              <p:nvPr/>
            </p:nvSpPr>
            <p:spPr>
              <a:xfrm>
                <a:off x="4798329" y="5704562"/>
                <a:ext cx="574966" cy="39074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𝑝𝑐</m:t>
                          </m:r>
                        </m:sub>
                      </m:sSub>
                    </m:oMath>
                  </m:oMathPara>
                </a14:m>
                <a:endParaRPr lang="en-US" dirty="0"/>
              </a:p>
            </p:txBody>
          </p:sp>
        </mc:Choice>
        <mc:Fallback xmlns="">
          <p:sp>
            <p:nvSpPr>
              <p:cNvPr id="55" name="TextBox 54">
                <a:extLst>
                  <a:ext uri="{FF2B5EF4-FFF2-40B4-BE49-F238E27FC236}">
                    <a16:creationId xmlns:a16="http://schemas.microsoft.com/office/drawing/2014/main" id="{98409059-7FEF-45DA-BD96-BC829ACFA9A3}"/>
                  </a:ext>
                </a:extLst>
              </p:cNvPr>
              <p:cNvSpPr txBox="1">
                <a:spLocks noRot="1" noChangeAspect="1" noMove="1" noResize="1" noEditPoints="1" noAdjustHandles="1" noChangeArrowheads="1" noChangeShapeType="1" noTextEdit="1"/>
              </p:cNvSpPr>
              <p:nvPr/>
            </p:nvSpPr>
            <p:spPr>
              <a:xfrm>
                <a:off x="4798329" y="5704562"/>
                <a:ext cx="574966" cy="390748"/>
              </a:xfrm>
              <a:prstGeom prst="rect">
                <a:avLst/>
              </a:prstGeom>
              <a:blipFill>
                <a:blip r:embed="rId7"/>
                <a:stretch>
                  <a:fillRect b="-3125"/>
                </a:stretch>
              </a:blipFill>
            </p:spPr>
            <p:txBody>
              <a:bodyPr/>
              <a:lstStyle/>
              <a:p>
                <a:r>
                  <a:rPr lang="en-US">
                    <a:noFill/>
                  </a:rPr>
                  <a:t> </a:t>
                </a:r>
              </a:p>
            </p:txBody>
          </p:sp>
        </mc:Fallback>
      </mc:AlternateContent>
      <p:sp>
        <p:nvSpPr>
          <p:cNvPr id="56" name="TextBox 55">
            <a:extLst>
              <a:ext uri="{FF2B5EF4-FFF2-40B4-BE49-F238E27FC236}">
                <a16:creationId xmlns:a16="http://schemas.microsoft.com/office/drawing/2014/main" id="{1498E68A-B05E-426F-962E-0CC1286D3FF3}"/>
              </a:ext>
            </a:extLst>
          </p:cNvPr>
          <p:cNvSpPr txBox="1"/>
          <p:nvPr/>
        </p:nvSpPr>
        <p:spPr>
          <a:xfrm>
            <a:off x="7158441" y="5867400"/>
            <a:ext cx="312906" cy="369332"/>
          </a:xfrm>
          <a:prstGeom prst="rect">
            <a:avLst/>
          </a:prstGeom>
          <a:noFill/>
        </p:spPr>
        <p:txBody>
          <a:bodyPr wrap="none" rtlCol="0">
            <a:noAutofit/>
          </a:bodyPr>
          <a:lstStyle/>
          <a:p>
            <a:r>
              <a:rPr lang="en-US" dirty="0"/>
              <a:t>q</a:t>
            </a:r>
          </a:p>
        </p:txBody>
      </p:sp>
      <p:cxnSp>
        <p:nvCxnSpPr>
          <p:cNvPr id="58" name="Straight Connector 57">
            <a:extLst>
              <a:ext uri="{FF2B5EF4-FFF2-40B4-BE49-F238E27FC236}">
                <a16:creationId xmlns:a16="http://schemas.microsoft.com/office/drawing/2014/main" id="{ED939EAE-74A9-4622-BEFF-C49DD2337511}"/>
              </a:ext>
            </a:extLst>
          </p:cNvPr>
          <p:cNvCxnSpPr/>
          <p:nvPr/>
        </p:nvCxnSpPr>
        <p:spPr>
          <a:xfrm>
            <a:off x="2738841" y="2266223"/>
            <a:ext cx="4474537" cy="215869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F32B0EA-B8B7-430D-A98F-1D498EC2F245}"/>
                  </a:ext>
                </a:extLst>
              </p:cNvPr>
              <p:cNvSpPr txBox="1"/>
              <p:nvPr/>
            </p:nvSpPr>
            <p:spPr>
              <a:xfrm>
                <a:off x="6480987" y="3807818"/>
                <a:ext cx="3632918" cy="39126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𝐷</m:t>
                          </m:r>
                        </m:e>
                        <m:sub>
                          <m:r>
                            <a:rPr lang="en-US" i="1">
                              <a:solidFill>
                                <a:srgbClr val="FF0000"/>
                              </a:solidFill>
                              <a:latin typeface="Cambria Math" panose="02040503050406030204" pitchFamily="18" charset="0"/>
                            </a:rPr>
                            <m:t>𝑠𝑜𝑐𝑖𝑒𝑡𝑦</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𝑀𝐵</m:t>
                          </m:r>
                        </m:e>
                        <m:sub>
                          <m:r>
                            <a:rPr lang="en-US" i="1">
                              <a:solidFill>
                                <a:srgbClr val="FF0000"/>
                              </a:solidFill>
                              <a:latin typeface="Cambria Math" panose="02040503050406030204" pitchFamily="18" charset="0"/>
                            </a:rPr>
                            <m:t>𝑝𝑟𝑖𝑣𝑎𝑡𝑒</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𝑀𝐵</m:t>
                          </m:r>
                        </m:e>
                        <m:sub>
                          <m:r>
                            <a:rPr lang="en-US" i="1">
                              <a:solidFill>
                                <a:srgbClr val="FF0000"/>
                              </a:solidFill>
                              <a:latin typeface="Cambria Math" panose="02040503050406030204" pitchFamily="18" charset="0"/>
                            </a:rPr>
                            <m:t>𝑒𝑥𝑡𝑒𝑟𝑛𝑎𝑙</m:t>
                          </m:r>
                        </m:sub>
                      </m:sSub>
                    </m:oMath>
                  </m:oMathPara>
                </a14:m>
                <a:endParaRPr lang="en-US" dirty="0"/>
              </a:p>
            </p:txBody>
          </p:sp>
        </mc:Choice>
        <mc:Fallback xmlns="">
          <p:sp>
            <p:nvSpPr>
              <p:cNvPr id="59" name="TextBox 58">
                <a:extLst>
                  <a:ext uri="{FF2B5EF4-FFF2-40B4-BE49-F238E27FC236}">
                    <a16:creationId xmlns:a16="http://schemas.microsoft.com/office/drawing/2014/main" id="{5F32B0EA-B8B7-430D-A98F-1D498EC2F245}"/>
                  </a:ext>
                </a:extLst>
              </p:cNvPr>
              <p:cNvSpPr txBox="1">
                <a:spLocks noRot="1" noChangeAspect="1" noMove="1" noResize="1" noEditPoints="1" noAdjustHandles="1" noChangeArrowheads="1" noChangeShapeType="1" noTextEdit="1"/>
              </p:cNvSpPr>
              <p:nvPr/>
            </p:nvSpPr>
            <p:spPr>
              <a:xfrm>
                <a:off x="6480987" y="3807818"/>
                <a:ext cx="3632918" cy="391261"/>
              </a:xfrm>
              <a:prstGeom prst="rect">
                <a:avLst/>
              </a:prstGeom>
              <a:blipFill>
                <a:blip r:embed="rId9"/>
                <a:stretch>
                  <a:fillRect b="-7813"/>
                </a:stretch>
              </a:blipFill>
            </p:spPr>
            <p:txBody>
              <a:bodyPr/>
              <a:lstStyle/>
              <a:p>
                <a:r>
                  <a:rPr lang="en-US">
                    <a:noFill/>
                  </a:rPr>
                  <a:t> </a:t>
                </a:r>
              </a:p>
            </p:txBody>
          </p:sp>
        </mc:Fallback>
      </mc:AlternateContent>
      <p:cxnSp>
        <p:nvCxnSpPr>
          <p:cNvPr id="60" name="Straight Connector 59">
            <a:extLst>
              <a:ext uri="{FF2B5EF4-FFF2-40B4-BE49-F238E27FC236}">
                <a16:creationId xmlns:a16="http://schemas.microsoft.com/office/drawing/2014/main" id="{E12404DC-C634-4AE4-B3D9-50718FA27917}"/>
              </a:ext>
            </a:extLst>
          </p:cNvPr>
          <p:cNvCxnSpPr/>
          <p:nvPr/>
        </p:nvCxnSpPr>
        <p:spPr>
          <a:xfrm flipV="1">
            <a:off x="4940357" y="3576724"/>
            <a:ext cx="424654" cy="30166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0AB6130-8D14-4672-B11A-2EA031F0EC52}"/>
              </a:ext>
            </a:extLst>
          </p:cNvPr>
          <p:cNvCxnSpPr>
            <a:cxnSpLocks/>
          </p:cNvCxnSpPr>
          <p:nvPr/>
        </p:nvCxnSpPr>
        <p:spPr>
          <a:xfrm>
            <a:off x="4917306" y="3270124"/>
            <a:ext cx="423988" cy="2737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1910FE7-2093-4C47-8978-0A8A49ECFA0C}"/>
              </a:ext>
            </a:extLst>
          </p:cNvPr>
          <p:cNvCxnSpPr/>
          <p:nvPr/>
        </p:nvCxnSpPr>
        <p:spPr>
          <a:xfrm>
            <a:off x="4948641" y="3304286"/>
            <a:ext cx="0" cy="61454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2129241" y="1752600"/>
            <a:ext cx="281418" cy="555116"/>
          </a:xfrm>
          <a:prstGeom prst="rect">
            <a:avLst/>
          </a:prstGeom>
        </p:spPr>
        <p:txBody>
          <a:bodyPr wrap="square">
            <a:noAutofit/>
          </a:bodyPr>
          <a:lstStyle/>
          <a:p>
            <a:r>
              <a:rPr lang="en-US" dirty="0"/>
              <a:t>p</a:t>
            </a:r>
          </a:p>
          <a:p>
            <a:endParaRPr lang="en-US" dirty="0"/>
          </a:p>
        </p:txBody>
      </p:sp>
      <p:cxnSp>
        <p:nvCxnSpPr>
          <p:cNvPr id="64" name="Straight Arrow Connector 63">
            <a:extLst>
              <a:ext uri="{FF2B5EF4-FFF2-40B4-BE49-F238E27FC236}">
                <a16:creationId xmlns:a16="http://schemas.microsoft.com/office/drawing/2014/main" id="{39E1DC4F-A9C6-4F26-B23B-692EAECA2D55}"/>
              </a:ext>
            </a:extLst>
          </p:cNvPr>
          <p:cNvCxnSpPr>
            <a:cxnSpLocks/>
          </p:cNvCxnSpPr>
          <p:nvPr/>
        </p:nvCxnSpPr>
        <p:spPr>
          <a:xfrm flipH="1" flipV="1">
            <a:off x="5514738" y="3575827"/>
            <a:ext cx="1562637" cy="0"/>
          </a:xfrm>
          <a:prstGeom prst="straightConnector1">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3B44CFA7-BF97-4807-9598-2629C5F55131}"/>
                  </a:ext>
                </a:extLst>
              </p:cNvPr>
              <p:cNvSpPr txBox="1"/>
              <p:nvPr/>
            </p:nvSpPr>
            <p:spPr>
              <a:xfrm>
                <a:off x="5422715" y="5246805"/>
                <a:ext cx="2135648" cy="353943"/>
              </a:xfrm>
              <a:prstGeom prst="rect">
                <a:avLst/>
              </a:prstGeom>
              <a:noFill/>
            </p:spPr>
            <p:txBody>
              <a:bodyPr wrap="none" rtlCol="0">
                <a:noAutofit/>
              </a:bodyPr>
              <a:lstStyle/>
              <a:p>
                <a:pPr/>
                <a14:m>
                  <m:oMathPara xmlns:m="http://schemas.openxmlformats.org/officeDocument/2006/math">
                    <m:oMathParaPr>
                      <m:jc m:val="left"/>
                    </m:oMathParaPr>
                    <m:oMath xmlns:m="http://schemas.openxmlformats.org/officeDocument/2006/math">
                      <m:r>
                        <a:rPr lang="en-US" i="1" smtClean="0">
                          <a:solidFill>
                            <a:srgbClr val="7030A0"/>
                          </a:solidFill>
                          <a:latin typeface="Cambria Math" panose="02040503050406030204" pitchFamily="18" charset="0"/>
                          <a:ea typeface="Cambria Math" panose="02040503050406030204" pitchFamily="18" charset="0"/>
                        </a:rPr>
                        <m:t>𝜎</m:t>
                      </m:r>
                      <m:r>
                        <a:rPr lang="en-US" b="0" i="1" smtClean="0">
                          <a:solidFill>
                            <a:srgbClr val="7030A0"/>
                          </a:solidFill>
                          <a:latin typeface="Cambria Math" panose="02040503050406030204" pitchFamily="18" charset="0"/>
                          <a:ea typeface="Cambria Math" panose="02040503050406030204" pitchFamily="18" charset="0"/>
                        </a:rPr>
                        <m:t>=</m:t>
                      </m:r>
                      <m:sSub>
                        <m:sSubPr>
                          <m:ctrlPr>
                            <a:rPr lang="en-US" b="0" i="1" smtClean="0">
                              <a:solidFill>
                                <a:srgbClr val="7030A0"/>
                              </a:solidFill>
                              <a:latin typeface="Cambria Math" panose="02040503050406030204" pitchFamily="18" charset="0"/>
                              <a:ea typeface="Cambria Math" panose="02040503050406030204" pitchFamily="18" charset="0"/>
                            </a:rPr>
                          </m:ctrlPr>
                        </m:sSubPr>
                        <m:e>
                          <m:r>
                            <a:rPr lang="en-US" b="0" i="1" smtClean="0">
                              <a:solidFill>
                                <a:srgbClr val="7030A0"/>
                              </a:solidFill>
                              <a:latin typeface="Cambria Math" panose="02040503050406030204" pitchFamily="18" charset="0"/>
                              <a:ea typeface="Cambria Math" panose="02040503050406030204" pitchFamily="18" charset="0"/>
                            </a:rPr>
                            <m:t>𝑀𝐵</m:t>
                          </m:r>
                        </m:e>
                        <m:sub>
                          <m:r>
                            <a:rPr lang="en-US" b="0" i="1" smtClean="0">
                              <a:solidFill>
                                <a:srgbClr val="7030A0"/>
                              </a:solidFill>
                              <a:latin typeface="Cambria Math" panose="02040503050406030204" pitchFamily="18" charset="0"/>
                              <a:ea typeface="Cambria Math" panose="02040503050406030204" pitchFamily="18" charset="0"/>
                            </a:rPr>
                            <m:t>𝑒𝑥𝑡𝑒𝑟𝑛𝑎𝑙</m:t>
                          </m:r>
                        </m:sub>
                      </m:sSub>
                      <m:r>
                        <a:rPr lang="en-US" b="0" i="1" smtClean="0">
                          <a:solidFill>
                            <a:srgbClr val="7030A0"/>
                          </a:solidFill>
                          <a:latin typeface="Cambria Math" panose="02040503050406030204" pitchFamily="18" charset="0"/>
                          <a:ea typeface="Cambria Math" panose="02040503050406030204" pitchFamily="18" charset="0"/>
                        </a:rPr>
                        <m:t>(</m:t>
                      </m:r>
                      <m:sSub>
                        <m:sSubPr>
                          <m:ctrlPr>
                            <a:rPr lang="en-US" b="0" i="1" smtClean="0">
                              <a:solidFill>
                                <a:srgbClr val="7030A0"/>
                              </a:solidFill>
                              <a:latin typeface="Cambria Math" panose="02040503050406030204" pitchFamily="18" charset="0"/>
                              <a:ea typeface="Cambria Math" panose="02040503050406030204" pitchFamily="18" charset="0"/>
                            </a:rPr>
                          </m:ctrlPr>
                        </m:sSubPr>
                        <m:e>
                          <m:r>
                            <a:rPr lang="en-US" b="0" i="1" smtClean="0">
                              <a:solidFill>
                                <a:srgbClr val="7030A0"/>
                              </a:solidFill>
                              <a:latin typeface="Cambria Math" panose="02040503050406030204" pitchFamily="18" charset="0"/>
                              <a:ea typeface="Cambria Math" panose="02040503050406030204" pitchFamily="18" charset="0"/>
                            </a:rPr>
                            <m:t>𝑞</m:t>
                          </m:r>
                        </m:e>
                        <m:sub>
                          <m:r>
                            <a:rPr lang="en-US" b="0" i="1" smtClean="0">
                              <a:solidFill>
                                <a:srgbClr val="7030A0"/>
                              </a:solidFill>
                              <a:latin typeface="Cambria Math" panose="02040503050406030204" pitchFamily="18" charset="0"/>
                              <a:ea typeface="Cambria Math" panose="02040503050406030204" pitchFamily="18" charset="0"/>
                            </a:rPr>
                            <m:t>𝑠𝑜</m:t>
                          </m:r>
                        </m:sub>
                      </m:sSub>
                      <m:r>
                        <a:rPr lang="en-US" b="0" i="1" smtClean="0">
                          <a:solidFill>
                            <a:srgbClr val="7030A0"/>
                          </a:solidFill>
                          <a:latin typeface="Cambria Math" panose="02040503050406030204" pitchFamily="18" charset="0"/>
                          <a:ea typeface="Cambria Math" panose="02040503050406030204" pitchFamily="18" charset="0"/>
                        </a:rPr>
                        <m:t>)</m:t>
                      </m:r>
                    </m:oMath>
                  </m:oMathPara>
                </a14:m>
                <a:endParaRPr lang="en-US" dirty="0">
                  <a:solidFill>
                    <a:srgbClr val="7030A0"/>
                  </a:solidFill>
                </a:endParaRPr>
              </a:p>
            </p:txBody>
          </p:sp>
        </mc:Choice>
        <mc:Fallback xmlns="">
          <p:sp>
            <p:nvSpPr>
              <p:cNvPr id="66" name="TextBox 65">
                <a:extLst>
                  <a:ext uri="{FF2B5EF4-FFF2-40B4-BE49-F238E27FC236}">
                    <a16:creationId xmlns:a16="http://schemas.microsoft.com/office/drawing/2014/main" id="{3B44CFA7-BF97-4807-9598-2629C5F55131}"/>
                  </a:ext>
                </a:extLst>
              </p:cNvPr>
              <p:cNvSpPr txBox="1">
                <a:spLocks noRot="1" noChangeAspect="1" noMove="1" noResize="1" noEditPoints="1" noAdjustHandles="1" noChangeArrowheads="1" noChangeShapeType="1" noTextEdit="1"/>
              </p:cNvSpPr>
              <p:nvPr/>
            </p:nvSpPr>
            <p:spPr>
              <a:xfrm>
                <a:off x="5422715" y="5246805"/>
                <a:ext cx="2135648" cy="353943"/>
              </a:xfrm>
              <a:prstGeom prst="rect">
                <a:avLst/>
              </a:prstGeom>
              <a:blipFill>
                <a:blip r:embed="rId10"/>
                <a:stretch>
                  <a:fillRect r="-3714" b="-18966"/>
                </a:stretch>
              </a:blipFill>
            </p:spPr>
            <p:txBody>
              <a:bodyPr/>
              <a:lstStyle/>
              <a:p>
                <a:r>
                  <a:rPr lang="en-US">
                    <a:noFill/>
                  </a:rPr>
                  <a:t> </a:t>
                </a:r>
              </a:p>
            </p:txBody>
          </p:sp>
        </mc:Fallback>
      </mc:AlternateContent>
      <p:cxnSp>
        <p:nvCxnSpPr>
          <p:cNvPr id="68" name="Straight Arrow Connector 67">
            <a:extLst>
              <a:ext uri="{FF2B5EF4-FFF2-40B4-BE49-F238E27FC236}">
                <a16:creationId xmlns:a16="http://schemas.microsoft.com/office/drawing/2014/main" id="{94FE1F0B-EEBF-4569-9F1B-2EBAD82E0A1A}"/>
              </a:ext>
            </a:extLst>
          </p:cNvPr>
          <p:cNvCxnSpPr>
            <a:cxnSpLocks/>
          </p:cNvCxnSpPr>
          <p:nvPr/>
        </p:nvCxnSpPr>
        <p:spPr>
          <a:xfrm flipH="1">
            <a:off x="7505701" y="5463980"/>
            <a:ext cx="1150619" cy="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11"/>
          <a:stretch>
            <a:fillRect/>
          </a:stretch>
        </p:blipFill>
        <p:spPr>
          <a:xfrm>
            <a:off x="5449314" y="5090904"/>
            <a:ext cx="22500" cy="540000"/>
          </a:xfrm>
          <a:prstGeom prst="rect">
            <a:avLst/>
          </a:prstGeom>
        </p:spPr>
      </p:pic>
      <p:cxnSp>
        <p:nvCxnSpPr>
          <p:cNvPr id="71" name="Straight Connector 70">
            <a:extLst>
              <a:ext uri="{FF2B5EF4-FFF2-40B4-BE49-F238E27FC236}">
                <a16:creationId xmlns:a16="http://schemas.microsoft.com/office/drawing/2014/main" id="{0922FA6F-8207-4F0D-9E6F-275F43F89F52}"/>
              </a:ext>
            </a:extLst>
          </p:cNvPr>
          <p:cNvCxnSpPr/>
          <p:nvPr/>
        </p:nvCxnSpPr>
        <p:spPr>
          <a:xfrm>
            <a:off x="2742181" y="2275563"/>
            <a:ext cx="4119159" cy="29870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5A0667-5344-4B91-A7A9-38A6D964CC7C}"/>
              </a:ext>
            </a:extLst>
          </p:cNvPr>
          <p:cNvCxnSpPr>
            <a:cxnSpLocks/>
          </p:cNvCxnSpPr>
          <p:nvPr/>
        </p:nvCxnSpPr>
        <p:spPr>
          <a:xfrm>
            <a:off x="5427681" y="3586800"/>
            <a:ext cx="0" cy="205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5C610BD-523E-4795-A009-90F1F3EDEA98}"/>
              </a:ext>
            </a:extLst>
          </p:cNvPr>
          <p:cNvSpPr txBox="1"/>
          <p:nvPr/>
        </p:nvSpPr>
        <p:spPr>
          <a:xfrm>
            <a:off x="7133390" y="2029217"/>
            <a:ext cx="1454063" cy="369332"/>
          </a:xfrm>
          <a:prstGeom prst="rect">
            <a:avLst/>
          </a:prstGeom>
          <a:noFill/>
        </p:spPr>
        <p:txBody>
          <a:bodyPr wrap="square" rtlCol="0">
            <a:noAutofit/>
          </a:bodyPr>
          <a:lstStyle/>
          <a:p>
            <a:r>
              <a:rPr lang="en-US" dirty="0"/>
              <a:t>S = MC</a:t>
            </a:r>
          </a:p>
        </p:txBody>
      </p:sp>
      <p:sp>
        <p:nvSpPr>
          <p:cNvPr id="36" name="TextBox 35">
            <a:extLst>
              <a:ext uri="{FF2B5EF4-FFF2-40B4-BE49-F238E27FC236}">
                <a16:creationId xmlns:a16="http://schemas.microsoft.com/office/drawing/2014/main" id="{77B215E4-E303-47FA-B17F-1B5D6311F005}"/>
              </a:ext>
            </a:extLst>
          </p:cNvPr>
          <p:cNvSpPr txBox="1"/>
          <p:nvPr/>
        </p:nvSpPr>
        <p:spPr>
          <a:xfrm>
            <a:off x="8657553" y="5277193"/>
            <a:ext cx="2265774" cy="369332"/>
          </a:xfrm>
          <a:prstGeom prst="rect">
            <a:avLst/>
          </a:prstGeom>
          <a:noFill/>
          <a:ln>
            <a:solidFill>
              <a:srgbClr val="7030A0"/>
            </a:solidFill>
          </a:ln>
        </p:spPr>
        <p:txBody>
          <a:bodyPr wrap="square" rtlCol="0">
            <a:noAutofit/>
          </a:bodyPr>
          <a:lstStyle/>
          <a:p>
            <a:pPr algn="ctr"/>
            <a:r>
              <a:rPr lang="en-US" b="1" dirty="0">
                <a:solidFill>
                  <a:srgbClr val="7030A0"/>
                </a:solidFill>
              </a:rPr>
              <a:t>Define the subsidy</a:t>
            </a:r>
          </a:p>
        </p:txBody>
      </p:sp>
      <p:sp>
        <p:nvSpPr>
          <p:cNvPr id="37" name="TextBox 36">
            <a:extLst>
              <a:ext uri="{FF2B5EF4-FFF2-40B4-BE49-F238E27FC236}">
                <a16:creationId xmlns:a16="http://schemas.microsoft.com/office/drawing/2014/main" id="{77B215E4-E303-47FA-B17F-1B5D6311F005}"/>
              </a:ext>
            </a:extLst>
          </p:cNvPr>
          <p:cNvSpPr txBox="1"/>
          <p:nvPr/>
        </p:nvSpPr>
        <p:spPr>
          <a:xfrm>
            <a:off x="7081416" y="3390967"/>
            <a:ext cx="1872084" cy="359544"/>
          </a:xfrm>
          <a:prstGeom prst="rect">
            <a:avLst/>
          </a:prstGeom>
          <a:noFill/>
          <a:ln>
            <a:solidFill>
              <a:schemeClr val="accent4"/>
            </a:solidFill>
          </a:ln>
        </p:spPr>
        <p:txBody>
          <a:bodyPr wrap="square" rtlCol="0">
            <a:noAutofit/>
          </a:bodyPr>
          <a:lstStyle/>
          <a:p>
            <a:r>
              <a:rPr lang="en-US" dirty="0">
                <a:solidFill>
                  <a:schemeClr val="accent4"/>
                </a:solidFill>
              </a:rPr>
              <a:t>Deadweight loss</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416124C-9FF3-4AEA-BB3C-E1803239CF7A}"/>
                  </a:ext>
                </a:extLst>
              </p:cNvPr>
              <p:cNvSpPr txBox="1"/>
              <p:nvPr/>
            </p:nvSpPr>
            <p:spPr>
              <a:xfrm>
                <a:off x="7625336" y="4477536"/>
                <a:ext cx="1323183"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𝑀𝐵</m:t>
                          </m:r>
                        </m:e>
                        <m:sub>
                          <m:r>
                            <a:rPr lang="en-US" i="1">
                              <a:solidFill>
                                <a:srgbClr val="00B050"/>
                              </a:solidFill>
                              <a:latin typeface="Cambria Math" panose="02040503050406030204" pitchFamily="18" charset="0"/>
                            </a:rPr>
                            <m:t>𝑒𝑥𝑡𝑒𝑟𝑛𝑎𝑙</m:t>
                          </m:r>
                        </m:sub>
                      </m:sSub>
                    </m:oMath>
                  </m:oMathPara>
                </a14:m>
                <a:endParaRPr lang="en-US" dirty="0"/>
              </a:p>
            </p:txBody>
          </p:sp>
        </mc:Choice>
        <mc:Fallback xmlns="">
          <p:sp>
            <p:nvSpPr>
              <p:cNvPr id="35" name="TextBox 34">
                <a:extLst>
                  <a:ext uri="{FF2B5EF4-FFF2-40B4-BE49-F238E27FC236}">
                    <a16:creationId xmlns:a16="http://schemas.microsoft.com/office/drawing/2014/main" id="{1416124C-9FF3-4AEA-BB3C-E1803239CF7A}"/>
                  </a:ext>
                </a:extLst>
              </p:cNvPr>
              <p:cNvSpPr txBox="1">
                <a:spLocks noRot="1" noChangeAspect="1" noMove="1" noResize="1" noEditPoints="1" noAdjustHandles="1" noChangeArrowheads="1" noChangeShapeType="1" noTextEdit="1"/>
              </p:cNvSpPr>
              <p:nvPr/>
            </p:nvSpPr>
            <p:spPr>
              <a:xfrm>
                <a:off x="7625336" y="4477536"/>
                <a:ext cx="1323183" cy="369332"/>
              </a:xfrm>
              <a:prstGeom prst="rect">
                <a:avLst/>
              </a:prstGeom>
              <a:blipFill>
                <a:blip r:embed="rId12"/>
                <a:stretch>
                  <a:fillRect b="-1667"/>
                </a:stretch>
              </a:blipFill>
            </p:spPr>
            <p:txBody>
              <a:bodyPr/>
              <a:lstStyle/>
              <a:p>
                <a:r>
                  <a:rPr lang="en-IN">
                    <a:noFill/>
                  </a:rPr>
                  <a:t> </a:t>
                </a:r>
              </a:p>
            </p:txBody>
          </p:sp>
        </mc:Fallback>
      </mc:AlternateContent>
    </p:spTree>
    <p:extLst>
      <p:ext uri="{BB962C8B-B14F-4D97-AF65-F5344CB8AC3E}">
        <p14:creationId xmlns:p14="http://schemas.microsoft.com/office/powerpoint/2010/main" val="342267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4615-5C1D-469F-BC44-D4CEC33B3493}"/>
              </a:ext>
            </a:extLst>
          </p:cNvPr>
          <p:cNvSpPr>
            <a:spLocks noGrp="1"/>
          </p:cNvSpPr>
          <p:nvPr>
            <p:ph type="title"/>
          </p:nvPr>
        </p:nvSpPr>
        <p:spPr/>
        <p:txBody>
          <a:bodyPr/>
          <a:lstStyle/>
          <a:p>
            <a:r>
              <a:rPr lang="en-US" sz="4000" dirty="0"/>
              <a:t>Subsidy to Get to Socially Optimal Outcome</a:t>
            </a:r>
          </a:p>
        </p:txBody>
      </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6506F5B3-45ED-4397-88E2-87C45D33F851}"/>
                  </a:ext>
                </a:extLst>
              </p:cNvPr>
              <p:cNvSpPr txBox="1"/>
              <p:nvPr/>
            </p:nvSpPr>
            <p:spPr>
              <a:xfrm>
                <a:off x="4540703" y="6260068"/>
                <a:ext cx="3110595"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𝑠</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𝑐</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i="1">
                              <a:latin typeface="Cambria Math" panose="02040503050406030204" pitchFamily="18" charset="0"/>
                              <a:ea typeface="Cambria Math" panose="02040503050406030204" pitchFamily="18" charset="0"/>
                            </a:rPr>
                            <m:t>𝑠</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i="1">
                              <a:latin typeface="Cambria Math" panose="02040503050406030204" pitchFamily="18" charset="0"/>
                              <a:ea typeface="Cambria Math" panose="02040503050406030204" pitchFamily="18" charset="0"/>
                            </a:rPr>
                            <m:t>𝑐</m:t>
                          </m:r>
                        </m:sub>
                      </m:sSub>
                    </m:oMath>
                  </m:oMathPara>
                </a14:m>
                <a:endParaRPr lang="en-US" dirty="0"/>
              </a:p>
            </p:txBody>
          </p:sp>
        </mc:Choice>
        <mc:Fallback xmlns="">
          <p:sp>
            <p:nvSpPr>
              <p:cNvPr id="86" name="TextBox 85">
                <a:extLst>
                  <a:ext uri="{FF2B5EF4-FFF2-40B4-BE49-F238E27FC236}">
                    <a16:creationId xmlns:a16="http://schemas.microsoft.com/office/drawing/2014/main" id="{6506F5B3-45ED-4397-88E2-87C45D33F851}"/>
                  </a:ext>
                </a:extLst>
              </p:cNvPr>
              <p:cNvSpPr txBox="1">
                <a:spLocks noRot="1" noChangeAspect="1" noMove="1" noResize="1" noEditPoints="1" noAdjustHandles="1" noChangeArrowheads="1" noChangeShapeType="1" noTextEdit="1"/>
              </p:cNvSpPr>
              <p:nvPr/>
            </p:nvSpPr>
            <p:spPr>
              <a:xfrm>
                <a:off x="4540703" y="6260068"/>
                <a:ext cx="3110595" cy="369332"/>
              </a:xfrm>
              <a:prstGeom prst="rect">
                <a:avLst/>
              </a:prstGeom>
              <a:blipFill>
                <a:blip r:embed="rId15"/>
                <a:stretch>
                  <a:fillRect b="-6557"/>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3D6D22C5-22BB-4A0F-BE45-22F004AF83AC}"/>
              </a:ext>
            </a:extLst>
          </p:cNvPr>
          <p:cNvCxnSpPr>
            <a:cxnSpLocks/>
          </p:cNvCxnSpPr>
          <p:nvPr/>
        </p:nvCxnSpPr>
        <p:spPr>
          <a:xfrm>
            <a:off x="1827218" y="1988692"/>
            <a:ext cx="0" cy="381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051CE49-FADF-4498-9172-20F512F6953B}"/>
              </a:ext>
            </a:extLst>
          </p:cNvPr>
          <p:cNvCxnSpPr/>
          <p:nvPr/>
        </p:nvCxnSpPr>
        <p:spPr>
          <a:xfrm>
            <a:off x="1827218" y="5798692"/>
            <a:ext cx="3352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36CC9F-6021-41E9-9C6A-5C59D5C4431B}"/>
              </a:ext>
            </a:extLst>
          </p:cNvPr>
          <p:cNvCxnSpPr/>
          <p:nvPr/>
        </p:nvCxnSpPr>
        <p:spPr>
          <a:xfrm>
            <a:off x="2180034" y="2293492"/>
            <a:ext cx="2895600" cy="3276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36F3BF-836E-4D20-AD79-71B065BFAEE2}"/>
              </a:ext>
            </a:extLst>
          </p:cNvPr>
          <p:cNvCxnSpPr/>
          <p:nvPr/>
        </p:nvCxnSpPr>
        <p:spPr>
          <a:xfrm flipV="1">
            <a:off x="1979618" y="2206854"/>
            <a:ext cx="2819400" cy="320040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C6A87D0-8B5D-4514-B6EA-D71679C0FD0B}"/>
              </a:ext>
            </a:extLst>
          </p:cNvPr>
          <p:cNvCxnSpPr/>
          <p:nvPr/>
        </p:nvCxnSpPr>
        <p:spPr>
          <a:xfrm>
            <a:off x="2513018" y="1990780"/>
            <a:ext cx="2819400" cy="3048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1521C2-70CE-46AA-8EFE-1F1E393E7251}"/>
              </a:ext>
            </a:extLst>
          </p:cNvPr>
          <p:cNvCxnSpPr/>
          <p:nvPr/>
        </p:nvCxnSpPr>
        <p:spPr>
          <a:xfrm>
            <a:off x="6856418" y="1988692"/>
            <a:ext cx="0" cy="381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A288440-31C0-46C1-9A67-C40A715AD6F6}"/>
              </a:ext>
            </a:extLst>
          </p:cNvPr>
          <p:cNvCxnSpPr/>
          <p:nvPr/>
        </p:nvCxnSpPr>
        <p:spPr>
          <a:xfrm>
            <a:off x="6856418" y="5798692"/>
            <a:ext cx="3733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8A3EAB-4119-4FA0-8D1C-29DB31C4E1F0}"/>
              </a:ext>
            </a:extLst>
          </p:cNvPr>
          <p:cNvCxnSpPr/>
          <p:nvPr/>
        </p:nvCxnSpPr>
        <p:spPr>
          <a:xfrm>
            <a:off x="7085018" y="2141092"/>
            <a:ext cx="3276600" cy="3429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69107A7-211F-4D08-B135-BEF0D2D07DAF}"/>
              </a:ext>
            </a:extLst>
          </p:cNvPr>
          <p:cNvCxnSpPr/>
          <p:nvPr/>
        </p:nvCxnSpPr>
        <p:spPr>
          <a:xfrm flipV="1">
            <a:off x="7085018" y="1988692"/>
            <a:ext cx="2971800" cy="342900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65662F7-2FFA-48DF-913E-3430F5870333}"/>
              </a:ext>
            </a:extLst>
          </p:cNvPr>
          <p:cNvCxnSpPr/>
          <p:nvPr/>
        </p:nvCxnSpPr>
        <p:spPr>
          <a:xfrm flipV="1">
            <a:off x="7618418" y="2293492"/>
            <a:ext cx="2819400" cy="3276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C34199-E92C-4FCB-BC15-9766E4560119}"/>
              </a:ext>
            </a:extLst>
          </p:cNvPr>
          <p:cNvCxnSpPr/>
          <p:nvPr/>
        </p:nvCxnSpPr>
        <p:spPr>
          <a:xfrm flipH="1">
            <a:off x="6856418" y="3677618"/>
            <a:ext cx="16764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FB8449E-DF0B-4191-A849-D4B8AE925B9F}"/>
              </a:ext>
            </a:extLst>
          </p:cNvPr>
          <p:cNvCxnSpPr/>
          <p:nvPr/>
        </p:nvCxnSpPr>
        <p:spPr>
          <a:xfrm flipH="1">
            <a:off x="1817181" y="3729810"/>
            <a:ext cx="16764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AFA0E13-6FB7-459E-B41A-438D5280AE17}"/>
              </a:ext>
            </a:extLst>
          </p:cNvPr>
          <p:cNvCxnSpPr/>
          <p:nvPr/>
        </p:nvCxnSpPr>
        <p:spPr>
          <a:xfrm>
            <a:off x="3465006" y="3729810"/>
            <a:ext cx="0" cy="206888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F0ED931-F114-446E-A421-14331E23B24B}"/>
              </a:ext>
            </a:extLst>
          </p:cNvPr>
          <p:cNvCxnSpPr/>
          <p:nvPr/>
        </p:nvCxnSpPr>
        <p:spPr>
          <a:xfrm>
            <a:off x="8532818" y="3677618"/>
            <a:ext cx="0" cy="2121074"/>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5D393C5-8C9F-416E-A259-FE64380A9F3F}"/>
              </a:ext>
            </a:extLst>
          </p:cNvPr>
          <p:cNvCxnSpPr/>
          <p:nvPr/>
        </p:nvCxnSpPr>
        <p:spPr>
          <a:xfrm flipH="1">
            <a:off x="1807656" y="3372818"/>
            <a:ext cx="19436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B7F4CFB-6AD0-4B1A-A2F5-FEB2EEC40953}"/>
              </a:ext>
            </a:extLst>
          </p:cNvPr>
          <p:cNvCxnSpPr>
            <a:cxnSpLocks/>
          </p:cNvCxnSpPr>
          <p:nvPr/>
        </p:nvCxnSpPr>
        <p:spPr>
          <a:xfrm flipH="1">
            <a:off x="6856418" y="3284092"/>
            <a:ext cx="206888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C2739FC-40C4-4E84-AFE0-70F81890BEA7}"/>
              </a:ext>
            </a:extLst>
          </p:cNvPr>
          <p:cNvCxnSpPr/>
          <p:nvPr/>
        </p:nvCxnSpPr>
        <p:spPr>
          <a:xfrm>
            <a:off x="8945133" y="3284092"/>
            <a:ext cx="0" cy="2514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4BB1AF6-ECDC-45C6-9ECB-26F46F566AD0}"/>
              </a:ext>
            </a:extLst>
          </p:cNvPr>
          <p:cNvCxnSpPr>
            <a:cxnSpLocks/>
          </p:cNvCxnSpPr>
          <p:nvPr/>
        </p:nvCxnSpPr>
        <p:spPr>
          <a:xfrm flipH="1">
            <a:off x="3782333" y="3373862"/>
            <a:ext cx="0" cy="24248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D6EBA30-BF63-45B6-AFA3-C183660EF8D7}"/>
              </a:ext>
            </a:extLst>
          </p:cNvPr>
          <p:cNvCxnSpPr/>
          <p:nvPr/>
        </p:nvCxnSpPr>
        <p:spPr>
          <a:xfrm flipH="1">
            <a:off x="6856418" y="4046092"/>
            <a:ext cx="206888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6D04082-F5DA-469B-BAE2-FB47DF8F352A}"/>
              </a:ext>
            </a:extLst>
          </p:cNvPr>
          <p:cNvCxnSpPr>
            <a:cxnSpLocks/>
          </p:cNvCxnSpPr>
          <p:nvPr/>
        </p:nvCxnSpPr>
        <p:spPr>
          <a:xfrm flipH="1">
            <a:off x="1827218" y="4123336"/>
            <a:ext cx="19551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A3AE114-7938-4B7E-94E5-C9554BC75C7B}"/>
                  </a:ext>
                </a:extLst>
              </p:cNvPr>
              <p:cNvSpPr txBox="1"/>
              <p:nvPr/>
            </p:nvSpPr>
            <p:spPr>
              <a:xfrm>
                <a:off x="1265988" y="3436492"/>
                <a:ext cx="462755" cy="390748"/>
              </a:xfrm>
              <a:prstGeom prst="rect">
                <a:avLst/>
              </a:prstGeom>
              <a:noFill/>
            </p:spPr>
            <p:txBody>
              <a:bodyPr wrap="square" rtlCol="0">
                <a:noAutofit/>
              </a:bodyPr>
              <a:lstStyle/>
              <a:p>
                <a:pPr algn="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𝑝𝑐</m:t>
                          </m:r>
                        </m:sub>
                      </m:sSub>
                    </m:oMath>
                  </m:oMathPara>
                </a14:m>
                <a:endParaRPr lang="en-US" dirty="0"/>
              </a:p>
            </p:txBody>
          </p:sp>
        </mc:Choice>
        <mc:Fallback xmlns="">
          <p:sp>
            <p:nvSpPr>
              <p:cNvPr id="47" name="TextBox 46">
                <a:extLst>
                  <a:ext uri="{FF2B5EF4-FFF2-40B4-BE49-F238E27FC236}">
                    <a16:creationId xmlns:a16="http://schemas.microsoft.com/office/drawing/2014/main" id="{7A3AE114-7938-4B7E-94E5-C9554BC75C7B}"/>
                  </a:ext>
                </a:extLst>
              </p:cNvPr>
              <p:cNvSpPr txBox="1">
                <a:spLocks noRot="1" noChangeAspect="1" noMove="1" noResize="1" noEditPoints="1" noAdjustHandles="1" noChangeArrowheads="1" noChangeShapeType="1" noTextEdit="1"/>
              </p:cNvSpPr>
              <p:nvPr/>
            </p:nvSpPr>
            <p:spPr>
              <a:xfrm>
                <a:off x="1265988" y="3436492"/>
                <a:ext cx="462755" cy="390748"/>
              </a:xfrm>
              <a:prstGeom prst="rect">
                <a:avLst/>
              </a:prstGeom>
              <a:blipFill>
                <a:blip r:embed="rId16"/>
                <a:stretch>
                  <a:fillRect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5B48246E-D656-4DC5-B04A-BA9059A62988}"/>
                  </a:ext>
                </a:extLst>
              </p:cNvPr>
              <p:cNvSpPr txBox="1"/>
              <p:nvPr/>
            </p:nvSpPr>
            <p:spPr>
              <a:xfrm>
                <a:off x="1268260" y="3901895"/>
                <a:ext cx="467820" cy="369332"/>
              </a:xfrm>
              <a:prstGeom prst="rect">
                <a:avLst/>
              </a:prstGeom>
              <a:noFill/>
            </p:spPr>
            <p:txBody>
              <a:bodyPr wrap="none" rtlCol="0">
                <a:noAutofit/>
              </a:bodyPr>
              <a:lstStyle/>
              <a:p>
                <a:pPr algn="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𝑐</m:t>
                          </m:r>
                        </m:sub>
                      </m:sSub>
                    </m:oMath>
                  </m:oMathPara>
                </a14:m>
                <a:endParaRPr lang="en-US" dirty="0"/>
              </a:p>
            </p:txBody>
          </p:sp>
        </mc:Choice>
        <mc:Fallback xmlns="">
          <p:sp>
            <p:nvSpPr>
              <p:cNvPr id="48" name="TextBox 47">
                <a:extLst>
                  <a:ext uri="{FF2B5EF4-FFF2-40B4-BE49-F238E27FC236}">
                    <a16:creationId xmlns:a16="http://schemas.microsoft.com/office/drawing/2014/main" id="{5B48246E-D656-4DC5-B04A-BA9059A62988}"/>
                  </a:ext>
                </a:extLst>
              </p:cNvPr>
              <p:cNvSpPr txBox="1">
                <a:spLocks noRot="1" noChangeAspect="1" noMove="1" noResize="1" noEditPoints="1" noAdjustHandles="1" noChangeArrowheads="1" noChangeShapeType="1" noTextEdit="1"/>
              </p:cNvSpPr>
              <p:nvPr/>
            </p:nvSpPr>
            <p:spPr>
              <a:xfrm>
                <a:off x="1268260" y="3901895"/>
                <a:ext cx="467820" cy="369332"/>
              </a:xfrm>
              <a:prstGeom prst="rect">
                <a:avLst/>
              </a:prstGeom>
              <a:blipFill>
                <a:blip r:embed="rId17"/>
                <a:stretch>
                  <a:fillRect b="-8197"/>
                </a:stretch>
              </a:blipFill>
            </p:spPr>
            <p:txBody>
              <a:bodyPr/>
              <a:lstStyle/>
              <a:p>
                <a:r>
                  <a:rPr lang="en-US">
                    <a:noFill/>
                  </a:rPr>
                  <a:t> </a:t>
                </a:r>
              </a:p>
            </p:txBody>
          </p:sp>
        </mc:Fallback>
      </mc:AlternateContent>
      <p:cxnSp>
        <p:nvCxnSpPr>
          <p:cNvPr id="51" name="Straight Connector 50">
            <a:extLst>
              <a:ext uri="{FF2B5EF4-FFF2-40B4-BE49-F238E27FC236}">
                <a16:creationId xmlns:a16="http://schemas.microsoft.com/office/drawing/2014/main" id="{1941A69A-38B0-4965-AB93-2C8AA391222D}"/>
              </a:ext>
            </a:extLst>
          </p:cNvPr>
          <p:cNvCxnSpPr>
            <a:cxnSpLocks/>
          </p:cNvCxnSpPr>
          <p:nvPr/>
        </p:nvCxnSpPr>
        <p:spPr>
          <a:xfrm>
            <a:off x="4474906" y="4124140"/>
            <a:ext cx="0" cy="71647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654A1CE-E7A2-4916-B69E-97951F917392}"/>
              </a:ext>
            </a:extLst>
          </p:cNvPr>
          <p:cNvCxnSpPr>
            <a:cxnSpLocks/>
          </p:cNvCxnSpPr>
          <p:nvPr/>
        </p:nvCxnSpPr>
        <p:spPr>
          <a:xfrm>
            <a:off x="3822789" y="3407667"/>
            <a:ext cx="0" cy="71647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7315962A-CB2B-4247-B339-ED23965FD0D5}"/>
                  </a:ext>
                </a:extLst>
              </p:cNvPr>
              <p:cNvSpPr txBox="1"/>
              <p:nvPr/>
            </p:nvSpPr>
            <p:spPr>
              <a:xfrm>
                <a:off x="3867148" y="3659959"/>
                <a:ext cx="204415" cy="276999"/>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r>
                        <a:rPr lang="en-US" i="1">
                          <a:solidFill>
                            <a:srgbClr val="7030A0"/>
                          </a:solidFill>
                          <a:latin typeface="Cambria Math" panose="02040503050406030204" pitchFamily="18" charset="0"/>
                          <a:ea typeface="Cambria Math" panose="02040503050406030204" pitchFamily="18" charset="0"/>
                        </a:rPr>
                        <m:t>𝜎</m:t>
                      </m:r>
                    </m:oMath>
                  </m:oMathPara>
                </a14:m>
                <a:endParaRPr lang="en-US" dirty="0">
                  <a:solidFill>
                    <a:srgbClr val="7030A0"/>
                  </a:solidFill>
                </a:endParaRPr>
              </a:p>
            </p:txBody>
          </p:sp>
        </mc:Choice>
        <mc:Fallback xmlns="">
          <p:sp>
            <p:nvSpPr>
              <p:cNvPr id="59" name="TextBox 58">
                <a:extLst>
                  <a:ext uri="{FF2B5EF4-FFF2-40B4-BE49-F238E27FC236}">
                    <a16:creationId xmlns:a16="http://schemas.microsoft.com/office/drawing/2014/main" id="{7315962A-CB2B-4247-B339-ED23965FD0D5}"/>
                  </a:ext>
                </a:extLst>
              </p:cNvPr>
              <p:cNvSpPr txBox="1">
                <a:spLocks noRot="1" noChangeAspect="1" noMove="1" noResize="1" noEditPoints="1" noAdjustHandles="1" noChangeArrowheads="1" noChangeShapeType="1" noTextEdit="1"/>
              </p:cNvSpPr>
              <p:nvPr/>
            </p:nvSpPr>
            <p:spPr>
              <a:xfrm>
                <a:off x="3867148" y="3659959"/>
                <a:ext cx="204415" cy="276999"/>
              </a:xfrm>
              <a:prstGeom prst="rect">
                <a:avLst/>
              </a:prstGeom>
              <a:blipFill>
                <a:blip r:embed="rId18"/>
                <a:stretch>
                  <a:fillRect l="-14706" r="-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2E6E4C41-E258-4F9E-AAB4-669B2DA582FE}"/>
                  </a:ext>
                </a:extLst>
              </p:cNvPr>
              <p:cNvSpPr txBox="1"/>
              <p:nvPr/>
            </p:nvSpPr>
            <p:spPr>
              <a:xfrm>
                <a:off x="4495961" y="4447778"/>
                <a:ext cx="204415" cy="276999"/>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r>
                        <a:rPr lang="en-US" i="1">
                          <a:solidFill>
                            <a:srgbClr val="7030A0"/>
                          </a:solidFill>
                          <a:latin typeface="Cambria Math" panose="02040503050406030204" pitchFamily="18" charset="0"/>
                          <a:ea typeface="Cambria Math" panose="02040503050406030204" pitchFamily="18" charset="0"/>
                        </a:rPr>
                        <m:t>𝜎</m:t>
                      </m:r>
                    </m:oMath>
                  </m:oMathPara>
                </a14:m>
                <a:endParaRPr lang="en-US" dirty="0">
                  <a:solidFill>
                    <a:srgbClr val="7030A0"/>
                  </a:solidFill>
                </a:endParaRPr>
              </a:p>
            </p:txBody>
          </p:sp>
        </mc:Choice>
        <mc:Fallback xmlns="">
          <p:sp>
            <p:nvSpPr>
              <p:cNvPr id="61" name="TextBox 60">
                <a:extLst>
                  <a:ext uri="{FF2B5EF4-FFF2-40B4-BE49-F238E27FC236}">
                    <a16:creationId xmlns:a16="http://schemas.microsoft.com/office/drawing/2014/main" id="{2E6E4C41-E258-4F9E-AAB4-669B2DA582FE}"/>
                  </a:ext>
                </a:extLst>
              </p:cNvPr>
              <p:cNvSpPr txBox="1">
                <a:spLocks noRot="1" noChangeAspect="1" noMove="1" noResize="1" noEditPoints="1" noAdjustHandles="1" noChangeArrowheads="1" noChangeShapeType="1" noTextEdit="1"/>
              </p:cNvSpPr>
              <p:nvPr/>
            </p:nvSpPr>
            <p:spPr>
              <a:xfrm>
                <a:off x="4495961" y="4447778"/>
                <a:ext cx="204415" cy="276999"/>
              </a:xfrm>
              <a:prstGeom prst="rect">
                <a:avLst/>
              </a:prstGeom>
              <a:blipFill>
                <a:blip r:embed="rId19"/>
                <a:stretch>
                  <a:fillRect l="-15152" r="-12121" b="-2222"/>
                </a:stretch>
              </a:blipFill>
            </p:spPr>
            <p:txBody>
              <a:bodyPr/>
              <a:lstStyle/>
              <a:p>
                <a:r>
                  <a:rPr lang="en-US">
                    <a:noFill/>
                  </a:rPr>
                  <a:t> </a:t>
                </a:r>
              </a:p>
            </p:txBody>
          </p:sp>
        </mc:Fallback>
      </mc:AlternateContent>
      <p:sp>
        <p:nvSpPr>
          <p:cNvPr id="62" name="TextBox 61">
            <a:extLst>
              <a:ext uri="{FF2B5EF4-FFF2-40B4-BE49-F238E27FC236}">
                <a16:creationId xmlns:a16="http://schemas.microsoft.com/office/drawing/2014/main" id="{CE48E20B-DDDD-464C-BD2F-0A5A9DCB6714}"/>
              </a:ext>
            </a:extLst>
          </p:cNvPr>
          <p:cNvSpPr txBox="1"/>
          <p:nvPr/>
        </p:nvSpPr>
        <p:spPr>
          <a:xfrm>
            <a:off x="4995132" y="5182265"/>
            <a:ext cx="351378" cy="369332"/>
          </a:xfrm>
          <a:prstGeom prst="rect">
            <a:avLst/>
          </a:prstGeom>
          <a:noFill/>
        </p:spPr>
        <p:txBody>
          <a:bodyPr wrap="none" rtlCol="0">
            <a:noAutofit/>
          </a:bodyPr>
          <a:lstStyle/>
          <a:p>
            <a:r>
              <a:rPr lang="en-US" dirty="0">
                <a:solidFill>
                  <a:srgbClr val="00B0F0"/>
                </a:solidFill>
              </a:rPr>
              <a:t>D</a:t>
            </a:r>
          </a:p>
        </p:txBody>
      </p:sp>
      <p:sp>
        <p:nvSpPr>
          <p:cNvPr id="63" name="TextBox 62">
            <a:extLst>
              <a:ext uri="{FF2B5EF4-FFF2-40B4-BE49-F238E27FC236}">
                <a16:creationId xmlns:a16="http://schemas.microsoft.com/office/drawing/2014/main" id="{7B40B0CE-FFDB-49A1-9587-73DC430820EF}"/>
              </a:ext>
            </a:extLst>
          </p:cNvPr>
          <p:cNvSpPr txBox="1"/>
          <p:nvPr/>
        </p:nvSpPr>
        <p:spPr>
          <a:xfrm>
            <a:off x="5211332" y="4678161"/>
            <a:ext cx="628698" cy="369332"/>
          </a:xfrm>
          <a:prstGeom prst="rect">
            <a:avLst/>
          </a:prstGeom>
          <a:noFill/>
        </p:spPr>
        <p:txBody>
          <a:bodyPr wrap="none" rtlCol="0">
            <a:noAutofit/>
          </a:bodyPr>
          <a:lstStyle/>
          <a:p>
            <a:r>
              <a:rPr lang="en-US" dirty="0">
                <a:solidFill>
                  <a:srgbClr val="FF0000"/>
                </a:solidFill>
              </a:rPr>
              <a:t>D + σ</a:t>
            </a:r>
          </a:p>
        </p:txBody>
      </p:sp>
      <p:sp>
        <p:nvSpPr>
          <p:cNvPr id="64" name="TextBox 63">
            <a:extLst>
              <a:ext uri="{FF2B5EF4-FFF2-40B4-BE49-F238E27FC236}">
                <a16:creationId xmlns:a16="http://schemas.microsoft.com/office/drawing/2014/main" id="{EEB4B3B9-1DE6-423F-90B0-959A2A6B50D1}"/>
              </a:ext>
            </a:extLst>
          </p:cNvPr>
          <p:cNvSpPr txBox="1"/>
          <p:nvPr/>
        </p:nvSpPr>
        <p:spPr>
          <a:xfrm>
            <a:off x="4804408" y="1999651"/>
            <a:ext cx="338554" cy="369332"/>
          </a:xfrm>
          <a:prstGeom prst="rect">
            <a:avLst/>
          </a:prstGeom>
          <a:noFill/>
        </p:spPr>
        <p:txBody>
          <a:bodyPr wrap="none" rtlCol="0">
            <a:noAutofit/>
          </a:bodyPr>
          <a:lstStyle/>
          <a:p>
            <a:r>
              <a:rPr lang="en-US" dirty="0"/>
              <a:t>S</a:t>
            </a:r>
          </a:p>
        </p:txBody>
      </p:sp>
      <p:cxnSp>
        <p:nvCxnSpPr>
          <p:cNvPr id="65" name="Straight Connector 64">
            <a:extLst>
              <a:ext uri="{FF2B5EF4-FFF2-40B4-BE49-F238E27FC236}">
                <a16:creationId xmlns:a16="http://schemas.microsoft.com/office/drawing/2014/main" id="{C675A5DB-AE7E-45D6-921B-FC4C00B4D06F}"/>
              </a:ext>
            </a:extLst>
          </p:cNvPr>
          <p:cNvCxnSpPr>
            <a:cxnSpLocks/>
          </p:cNvCxnSpPr>
          <p:nvPr/>
        </p:nvCxnSpPr>
        <p:spPr>
          <a:xfrm>
            <a:off x="9891883" y="2172408"/>
            <a:ext cx="0" cy="72338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30031EA-B631-4757-9A63-01516420F192}"/>
              </a:ext>
            </a:extLst>
          </p:cNvPr>
          <p:cNvCxnSpPr>
            <a:cxnSpLocks/>
          </p:cNvCxnSpPr>
          <p:nvPr/>
        </p:nvCxnSpPr>
        <p:spPr>
          <a:xfrm>
            <a:off x="8967047" y="3276784"/>
            <a:ext cx="0" cy="72338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4B3B3992-2A38-4868-9392-90F432CA3D88}"/>
              </a:ext>
            </a:extLst>
          </p:cNvPr>
          <p:cNvSpPr txBox="1"/>
          <p:nvPr/>
        </p:nvSpPr>
        <p:spPr>
          <a:xfrm>
            <a:off x="9892606" y="2278366"/>
            <a:ext cx="327334" cy="369332"/>
          </a:xfrm>
          <a:prstGeom prst="rect">
            <a:avLst/>
          </a:prstGeom>
          <a:noFill/>
        </p:spPr>
        <p:txBody>
          <a:bodyPr wrap="none" rtlCol="0">
            <a:noAutofit/>
          </a:bodyPr>
          <a:lstStyle/>
          <a:p>
            <a:r>
              <a:rPr lang="en-US" dirty="0">
                <a:solidFill>
                  <a:srgbClr val="7030A0"/>
                </a:solidFill>
              </a:rPr>
              <a:t>σ</a:t>
            </a:r>
          </a:p>
        </p:txBody>
      </p:sp>
      <p:sp>
        <p:nvSpPr>
          <p:cNvPr id="69" name="TextBox 68">
            <a:extLst>
              <a:ext uri="{FF2B5EF4-FFF2-40B4-BE49-F238E27FC236}">
                <a16:creationId xmlns:a16="http://schemas.microsoft.com/office/drawing/2014/main" id="{52C2B679-624E-47AC-9979-10CED4A0AF67}"/>
              </a:ext>
            </a:extLst>
          </p:cNvPr>
          <p:cNvSpPr txBox="1"/>
          <p:nvPr/>
        </p:nvSpPr>
        <p:spPr>
          <a:xfrm>
            <a:off x="8937094" y="3322739"/>
            <a:ext cx="327334" cy="369332"/>
          </a:xfrm>
          <a:prstGeom prst="rect">
            <a:avLst/>
          </a:prstGeom>
          <a:noFill/>
        </p:spPr>
        <p:txBody>
          <a:bodyPr wrap="none" rtlCol="0">
            <a:noAutofit/>
          </a:bodyPr>
          <a:lstStyle/>
          <a:p>
            <a:r>
              <a:rPr lang="en-US" dirty="0">
                <a:solidFill>
                  <a:srgbClr val="7030A0"/>
                </a:solidFill>
              </a:rPr>
              <a:t>σ</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C4EF8711-7260-4111-A99A-83057D140182}"/>
                  </a:ext>
                </a:extLst>
              </p:cNvPr>
              <p:cNvSpPr txBox="1"/>
              <p:nvPr/>
            </p:nvSpPr>
            <p:spPr>
              <a:xfrm>
                <a:off x="5965345" y="3060712"/>
                <a:ext cx="505544" cy="369332"/>
              </a:xfrm>
              <a:prstGeom prst="rect">
                <a:avLst/>
              </a:prstGeom>
              <a:noFill/>
            </p:spPr>
            <p:txBody>
              <a:bodyPr wrap="square" rtlCol="0">
                <a:noAutofit/>
              </a:bodyPr>
              <a:lstStyle/>
              <a:p>
                <a:pPr algn="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𝑠𝑜</m:t>
                              </m:r>
                              <m:r>
                                <a:rPr lang="en-US" b="0" i="1" smtClean="0">
                                  <a:latin typeface="Cambria Math" panose="02040503050406030204" pitchFamily="18" charset="0"/>
                                </a:rPr>
                                <m:t> </m:t>
                              </m:r>
                              <m:r>
                                <a:rPr lang="en-US" i="1">
                                  <a:latin typeface="Cambria Math" panose="02040503050406030204" pitchFamily="18" charset="0"/>
                                </a:rPr>
                                <m:t>=</m:t>
                              </m:r>
                              <m:r>
                                <a:rPr lang="en-US" b="0" i="1" smtClean="0">
                                  <a:latin typeface="Cambria Math" panose="02040503050406030204" pitchFamily="18" charset="0"/>
                                </a:rPr>
                                <m:t> </m:t>
                              </m:r>
                            </m:sub>
                          </m:sSub>
                          <m:r>
                            <a:rPr lang="en-US" i="1">
                              <a:latin typeface="Cambria Math" panose="02040503050406030204" pitchFamily="18" charset="0"/>
                            </a:rPr>
                            <m:t>𝑝</m:t>
                          </m:r>
                        </m:e>
                        <m:sub>
                          <m:r>
                            <a:rPr lang="en-US" i="1">
                              <a:latin typeface="Cambria Math" panose="02040503050406030204" pitchFamily="18" charset="0"/>
                            </a:rPr>
                            <m:t>𝑠</m:t>
                          </m:r>
                        </m:sub>
                      </m:sSub>
                    </m:oMath>
                  </m:oMathPara>
                </a14:m>
                <a:endParaRPr lang="en-US" dirty="0"/>
              </a:p>
            </p:txBody>
          </p:sp>
        </mc:Choice>
        <mc:Fallback xmlns="">
          <p:sp>
            <p:nvSpPr>
              <p:cNvPr id="71" name="TextBox 70">
                <a:extLst>
                  <a:ext uri="{FF2B5EF4-FFF2-40B4-BE49-F238E27FC236}">
                    <a16:creationId xmlns:a16="http://schemas.microsoft.com/office/drawing/2014/main" id="{C4EF8711-7260-4111-A99A-83057D140182}"/>
                  </a:ext>
                </a:extLst>
              </p:cNvPr>
              <p:cNvSpPr txBox="1">
                <a:spLocks noRot="1" noChangeAspect="1" noMove="1" noResize="1" noEditPoints="1" noAdjustHandles="1" noChangeArrowheads="1" noChangeShapeType="1" noTextEdit="1"/>
              </p:cNvSpPr>
              <p:nvPr/>
            </p:nvSpPr>
            <p:spPr>
              <a:xfrm>
                <a:off x="5965345" y="3060712"/>
                <a:ext cx="505544" cy="369332"/>
              </a:xfrm>
              <a:prstGeom prst="rect">
                <a:avLst/>
              </a:prstGeom>
              <a:blipFill>
                <a:blip r:embed="rId20"/>
                <a:stretch>
                  <a:fillRect r="-68293"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6187BA87-B76F-4EE4-A8D8-41568E0BC754}"/>
                  </a:ext>
                </a:extLst>
              </p:cNvPr>
              <p:cNvSpPr txBox="1"/>
              <p:nvPr/>
            </p:nvSpPr>
            <p:spPr>
              <a:xfrm>
                <a:off x="6260742" y="3426054"/>
                <a:ext cx="462755" cy="390748"/>
              </a:xfrm>
              <a:prstGeom prst="rect">
                <a:avLst/>
              </a:prstGeom>
              <a:noFill/>
            </p:spPr>
            <p:txBody>
              <a:bodyPr wrap="square" rtlCol="0">
                <a:noAutofit/>
              </a:bodyPr>
              <a:lstStyle/>
              <a:p>
                <a:pPr algn="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𝑝𝑐</m:t>
                          </m:r>
                        </m:sub>
                      </m:sSub>
                    </m:oMath>
                  </m:oMathPara>
                </a14:m>
                <a:endParaRPr lang="en-US" dirty="0"/>
              </a:p>
            </p:txBody>
          </p:sp>
        </mc:Choice>
        <mc:Fallback xmlns="">
          <p:sp>
            <p:nvSpPr>
              <p:cNvPr id="72" name="TextBox 71">
                <a:extLst>
                  <a:ext uri="{FF2B5EF4-FFF2-40B4-BE49-F238E27FC236}">
                    <a16:creationId xmlns:a16="http://schemas.microsoft.com/office/drawing/2014/main" id="{6187BA87-B76F-4EE4-A8D8-41568E0BC754}"/>
                  </a:ext>
                </a:extLst>
              </p:cNvPr>
              <p:cNvSpPr txBox="1">
                <a:spLocks noRot="1" noChangeAspect="1" noMove="1" noResize="1" noEditPoints="1" noAdjustHandles="1" noChangeArrowheads="1" noChangeShapeType="1" noTextEdit="1"/>
              </p:cNvSpPr>
              <p:nvPr/>
            </p:nvSpPr>
            <p:spPr>
              <a:xfrm>
                <a:off x="6260742" y="3426054"/>
                <a:ext cx="462755" cy="390748"/>
              </a:xfrm>
              <a:prstGeom prst="rect">
                <a:avLst/>
              </a:prstGeom>
              <a:blipFill>
                <a:blip r:embed="rId21"/>
                <a:stretch>
                  <a:fillRect b="-4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92D2E503-E912-4FA3-BE23-CBE2B789F5FC}"/>
                  </a:ext>
                </a:extLst>
              </p:cNvPr>
              <p:cNvSpPr txBox="1"/>
              <p:nvPr/>
            </p:nvSpPr>
            <p:spPr>
              <a:xfrm>
                <a:off x="6288066" y="3778723"/>
                <a:ext cx="467820" cy="369332"/>
              </a:xfrm>
              <a:prstGeom prst="rect">
                <a:avLst/>
              </a:prstGeom>
              <a:noFill/>
            </p:spPr>
            <p:txBody>
              <a:bodyPr wrap="none" rtlCol="0">
                <a:noAutofit/>
              </a:bodyPr>
              <a:lstStyle/>
              <a:p>
                <a:pPr algn="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𝑐</m:t>
                          </m:r>
                        </m:sub>
                      </m:sSub>
                    </m:oMath>
                  </m:oMathPara>
                </a14:m>
                <a:endParaRPr lang="en-US" dirty="0"/>
              </a:p>
            </p:txBody>
          </p:sp>
        </mc:Choice>
        <mc:Fallback xmlns="">
          <p:sp>
            <p:nvSpPr>
              <p:cNvPr id="73" name="TextBox 72">
                <a:extLst>
                  <a:ext uri="{FF2B5EF4-FFF2-40B4-BE49-F238E27FC236}">
                    <a16:creationId xmlns:a16="http://schemas.microsoft.com/office/drawing/2014/main" id="{92D2E503-E912-4FA3-BE23-CBE2B789F5FC}"/>
                  </a:ext>
                </a:extLst>
              </p:cNvPr>
              <p:cNvSpPr txBox="1">
                <a:spLocks noRot="1" noChangeAspect="1" noMove="1" noResize="1" noEditPoints="1" noAdjustHandles="1" noChangeArrowheads="1" noChangeShapeType="1" noTextEdit="1"/>
              </p:cNvSpPr>
              <p:nvPr/>
            </p:nvSpPr>
            <p:spPr>
              <a:xfrm>
                <a:off x="6288066" y="3778723"/>
                <a:ext cx="467820" cy="369332"/>
              </a:xfrm>
              <a:prstGeom prst="rect">
                <a:avLst/>
              </a:prstGeom>
              <a:blipFill>
                <a:blip r:embed="rId22"/>
                <a:stretch>
                  <a:fillRect b="-8333"/>
                </a:stretch>
              </a:blipFill>
            </p:spPr>
            <p:txBody>
              <a:bodyPr/>
              <a:lstStyle/>
              <a:p>
                <a:r>
                  <a:rPr lang="en-US">
                    <a:noFill/>
                  </a:rPr>
                  <a:t> </a:t>
                </a:r>
              </a:p>
            </p:txBody>
          </p:sp>
        </mc:Fallback>
      </mc:AlternateContent>
      <p:sp>
        <p:nvSpPr>
          <p:cNvPr id="74" name="TextBox 73">
            <a:extLst>
              <a:ext uri="{FF2B5EF4-FFF2-40B4-BE49-F238E27FC236}">
                <a16:creationId xmlns:a16="http://schemas.microsoft.com/office/drawing/2014/main" id="{00A1E894-F28C-4F1F-8BFD-1050D5A7F4A3}"/>
              </a:ext>
            </a:extLst>
          </p:cNvPr>
          <p:cNvSpPr txBox="1"/>
          <p:nvPr/>
        </p:nvSpPr>
        <p:spPr>
          <a:xfrm>
            <a:off x="10212377" y="5187367"/>
            <a:ext cx="351378" cy="369332"/>
          </a:xfrm>
          <a:prstGeom prst="rect">
            <a:avLst/>
          </a:prstGeom>
          <a:noFill/>
        </p:spPr>
        <p:txBody>
          <a:bodyPr wrap="none" rtlCol="0">
            <a:noAutofit/>
          </a:bodyPr>
          <a:lstStyle/>
          <a:p>
            <a:r>
              <a:rPr lang="en-US" dirty="0">
                <a:solidFill>
                  <a:srgbClr val="00B0F0"/>
                </a:solidFill>
              </a:rPr>
              <a:t>D</a:t>
            </a:r>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C6C727C-E472-4228-8C16-80448E9D4B02}"/>
                  </a:ext>
                </a:extLst>
              </p:cNvPr>
              <p:cNvSpPr txBox="1"/>
              <p:nvPr/>
            </p:nvSpPr>
            <p:spPr>
              <a:xfrm>
                <a:off x="10064287" y="1676063"/>
                <a:ext cx="1115369" cy="39074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𝑝</m:t>
                          </m:r>
                        </m:sub>
                      </m:sSub>
                    </m:oMath>
                  </m:oMathPara>
                </a14:m>
                <a:endParaRPr lang="en-US" dirty="0"/>
              </a:p>
            </p:txBody>
          </p:sp>
        </mc:Choice>
        <mc:Fallback xmlns="">
          <p:sp>
            <p:nvSpPr>
              <p:cNvPr id="75" name="TextBox 74">
                <a:extLst>
                  <a:ext uri="{FF2B5EF4-FFF2-40B4-BE49-F238E27FC236}">
                    <a16:creationId xmlns:a16="http://schemas.microsoft.com/office/drawing/2014/main" id="{DC6C727C-E472-4228-8C16-80448E9D4B02}"/>
                  </a:ext>
                </a:extLst>
              </p:cNvPr>
              <p:cNvSpPr txBox="1">
                <a:spLocks noRot="1" noChangeAspect="1" noMove="1" noResize="1" noEditPoints="1" noAdjustHandles="1" noChangeArrowheads="1" noChangeShapeType="1" noTextEdit="1"/>
              </p:cNvSpPr>
              <p:nvPr/>
            </p:nvSpPr>
            <p:spPr>
              <a:xfrm>
                <a:off x="10064287" y="1676063"/>
                <a:ext cx="1115369" cy="390748"/>
              </a:xfrm>
              <a:prstGeom prst="rect">
                <a:avLst/>
              </a:prstGeom>
              <a:blipFill>
                <a:blip r:embed="rId23"/>
                <a:stretch>
                  <a:fillRect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592F75A1-A572-447D-B2AB-BB744856AE53}"/>
                  </a:ext>
                </a:extLst>
              </p:cNvPr>
              <p:cNvSpPr txBox="1"/>
              <p:nvPr/>
            </p:nvSpPr>
            <p:spPr>
              <a:xfrm>
                <a:off x="9676742" y="2983054"/>
                <a:ext cx="1457194" cy="37420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rPr>
                        <m:t>𝑆</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𝑀𝐶</m:t>
                          </m:r>
                        </m:e>
                        <m:sub>
                          <m:r>
                            <a:rPr lang="en-US" i="1">
                              <a:solidFill>
                                <a:srgbClr val="FF0000"/>
                              </a:solidFill>
                              <a:latin typeface="Cambria Math" panose="02040503050406030204" pitchFamily="18" charset="0"/>
                            </a:rPr>
                            <m:t>𝑝</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𝜎</m:t>
                      </m:r>
                    </m:oMath>
                  </m:oMathPara>
                </a14:m>
                <a:endParaRPr lang="en-US" dirty="0">
                  <a:solidFill>
                    <a:srgbClr val="FF0000"/>
                  </a:solidFill>
                </a:endParaRPr>
              </a:p>
            </p:txBody>
          </p:sp>
        </mc:Choice>
        <mc:Fallback xmlns="">
          <p:sp>
            <p:nvSpPr>
              <p:cNvPr id="76" name="TextBox 75">
                <a:extLst>
                  <a:ext uri="{FF2B5EF4-FFF2-40B4-BE49-F238E27FC236}">
                    <a16:creationId xmlns:a16="http://schemas.microsoft.com/office/drawing/2014/main" id="{592F75A1-A572-447D-B2AB-BB744856AE53}"/>
                  </a:ext>
                </a:extLst>
              </p:cNvPr>
              <p:cNvSpPr txBox="1">
                <a:spLocks noRot="1" noChangeAspect="1" noMove="1" noResize="1" noEditPoints="1" noAdjustHandles="1" noChangeArrowheads="1" noChangeShapeType="1" noTextEdit="1"/>
              </p:cNvSpPr>
              <p:nvPr/>
            </p:nvSpPr>
            <p:spPr>
              <a:xfrm>
                <a:off x="9676742" y="2983054"/>
                <a:ext cx="1457194" cy="374205"/>
              </a:xfrm>
              <a:prstGeom prst="rect">
                <a:avLst/>
              </a:prstGeom>
              <a:blipFill>
                <a:blip r:embed="rId24"/>
                <a:stretch>
                  <a:fillRect b="-80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D5BE8B7D-E9DB-4768-9857-C5965C152C3E}"/>
                  </a:ext>
                </a:extLst>
              </p:cNvPr>
              <p:cNvSpPr txBox="1"/>
              <p:nvPr/>
            </p:nvSpPr>
            <p:spPr>
              <a:xfrm>
                <a:off x="8091271" y="5826869"/>
                <a:ext cx="964509"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𝑝𝑐</m:t>
                          </m:r>
                        </m:sub>
                      </m:sSub>
                    </m:oMath>
                  </m:oMathPara>
                </a14:m>
                <a:endParaRPr lang="en-US" dirty="0"/>
              </a:p>
            </p:txBody>
          </p:sp>
        </mc:Choice>
        <mc:Fallback xmlns="">
          <p:sp>
            <p:nvSpPr>
              <p:cNvPr id="77" name="TextBox 76">
                <a:extLst>
                  <a:ext uri="{FF2B5EF4-FFF2-40B4-BE49-F238E27FC236}">
                    <a16:creationId xmlns:a16="http://schemas.microsoft.com/office/drawing/2014/main" id="{D5BE8B7D-E9DB-4768-9857-C5965C152C3E}"/>
                  </a:ext>
                </a:extLst>
              </p:cNvPr>
              <p:cNvSpPr txBox="1">
                <a:spLocks noRot="1" noChangeAspect="1" noMove="1" noResize="1" noEditPoints="1" noAdjustHandles="1" noChangeArrowheads="1" noChangeShapeType="1" noTextEdit="1"/>
              </p:cNvSpPr>
              <p:nvPr/>
            </p:nvSpPr>
            <p:spPr>
              <a:xfrm>
                <a:off x="8091271" y="5826869"/>
                <a:ext cx="964509" cy="390748"/>
              </a:xfrm>
              <a:prstGeom prst="rect">
                <a:avLst/>
              </a:prstGeom>
              <a:blipFill>
                <a:blip r:embed="rId25"/>
                <a:stretch>
                  <a:fillRect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E9CA1634-93F7-4D34-82EF-050A814D9153}"/>
                  </a:ext>
                </a:extLst>
              </p:cNvPr>
              <p:cNvSpPr txBox="1"/>
              <p:nvPr/>
            </p:nvSpPr>
            <p:spPr>
              <a:xfrm>
                <a:off x="2973355" y="5841483"/>
                <a:ext cx="964509"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𝑝𝑐</m:t>
                          </m:r>
                        </m:sub>
                      </m:sSub>
                    </m:oMath>
                  </m:oMathPara>
                </a14:m>
                <a:endParaRPr lang="en-US" dirty="0"/>
              </a:p>
            </p:txBody>
          </p:sp>
        </mc:Choice>
        <mc:Fallback xmlns="">
          <p:sp>
            <p:nvSpPr>
              <p:cNvPr id="78" name="TextBox 77">
                <a:extLst>
                  <a:ext uri="{FF2B5EF4-FFF2-40B4-BE49-F238E27FC236}">
                    <a16:creationId xmlns:a16="http://schemas.microsoft.com/office/drawing/2014/main" id="{E9CA1634-93F7-4D34-82EF-050A814D9153}"/>
                  </a:ext>
                </a:extLst>
              </p:cNvPr>
              <p:cNvSpPr txBox="1">
                <a:spLocks noRot="1" noChangeAspect="1" noMove="1" noResize="1" noEditPoints="1" noAdjustHandles="1" noChangeArrowheads="1" noChangeShapeType="1" noTextEdit="1"/>
              </p:cNvSpPr>
              <p:nvPr/>
            </p:nvSpPr>
            <p:spPr>
              <a:xfrm>
                <a:off x="2973355" y="5841483"/>
                <a:ext cx="964509" cy="390748"/>
              </a:xfrm>
              <a:prstGeom prst="rect">
                <a:avLst/>
              </a:prstGeom>
              <a:blipFill>
                <a:blip r:embed="rId26"/>
                <a:stretch>
                  <a:fillRect b="-4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98931-6D09-49EF-8BCC-77358DB094AF}"/>
                  </a:ext>
                </a:extLst>
              </p:cNvPr>
              <p:cNvSpPr txBox="1"/>
              <p:nvPr/>
            </p:nvSpPr>
            <p:spPr>
              <a:xfrm>
                <a:off x="3301119" y="5831045"/>
                <a:ext cx="96450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𝑠𝑜</m:t>
                          </m:r>
                        </m:sub>
                      </m:sSub>
                    </m:oMath>
                  </m:oMathPara>
                </a14:m>
                <a:endParaRPr lang="en-US" dirty="0"/>
              </a:p>
            </p:txBody>
          </p:sp>
        </mc:Choice>
        <mc:Fallback xmlns="">
          <p:sp>
            <p:nvSpPr>
              <p:cNvPr id="79" name="TextBox 78">
                <a:extLst>
                  <a:ext uri="{FF2B5EF4-FFF2-40B4-BE49-F238E27FC236}">
                    <a16:creationId xmlns:a16="http://schemas.microsoft.com/office/drawing/2014/main" id="{7C998931-6D09-49EF-8BCC-77358DB094AF}"/>
                  </a:ext>
                </a:extLst>
              </p:cNvPr>
              <p:cNvSpPr txBox="1">
                <a:spLocks noRot="1" noChangeAspect="1" noMove="1" noResize="1" noEditPoints="1" noAdjustHandles="1" noChangeArrowheads="1" noChangeShapeType="1" noTextEdit="1"/>
              </p:cNvSpPr>
              <p:nvPr/>
            </p:nvSpPr>
            <p:spPr>
              <a:xfrm>
                <a:off x="3301119" y="5831045"/>
                <a:ext cx="964509" cy="369332"/>
              </a:xfrm>
              <a:prstGeom prst="rect">
                <a:avLst/>
              </a:prstGeom>
              <a:blipFill>
                <a:blip r:embed="rId27"/>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C759F2E7-4B32-4574-A120-AA3D5A9EE39B}"/>
                  </a:ext>
                </a:extLst>
              </p:cNvPr>
              <p:cNvSpPr txBox="1"/>
              <p:nvPr/>
            </p:nvSpPr>
            <p:spPr>
              <a:xfrm>
                <a:off x="8458701" y="5805993"/>
                <a:ext cx="96450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𝑠𝑜</m:t>
                          </m:r>
                        </m:sub>
                      </m:sSub>
                    </m:oMath>
                  </m:oMathPara>
                </a14:m>
                <a:endParaRPr lang="en-US" dirty="0"/>
              </a:p>
            </p:txBody>
          </p:sp>
        </mc:Choice>
        <mc:Fallback xmlns="">
          <p:sp>
            <p:nvSpPr>
              <p:cNvPr id="80" name="TextBox 79">
                <a:extLst>
                  <a:ext uri="{FF2B5EF4-FFF2-40B4-BE49-F238E27FC236}">
                    <a16:creationId xmlns:a16="http://schemas.microsoft.com/office/drawing/2014/main" id="{C759F2E7-4B32-4574-A120-AA3D5A9EE39B}"/>
                  </a:ext>
                </a:extLst>
              </p:cNvPr>
              <p:cNvSpPr txBox="1">
                <a:spLocks noRot="1" noChangeAspect="1" noMove="1" noResize="1" noEditPoints="1" noAdjustHandles="1" noChangeArrowheads="1" noChangeShapeType="1" noTextEdit="1"/>
              </p:cNvSpPr>
              <p:nvPr/>
            </p:nvSpPr>
            <p:spPr>
              <a:xfrm>
                <a:off x="8458701" y="5805993"/>
                <a:ext cx="964509" cy="369332"/>
              </a:xfrm>
              <a:prstGeom prst="rect">
                <a:avLst/>
              </a:prstGeom>
              <a:blipFill>
                <a:blip r:embed="rId28"/>
                <a:stretch>
                  <a:fillRect b="-8197"/>
                </a:stretch>
              </a:blipFill>
            </p:spPr>
            <p:txBody>
              <a:bodyPr/>
              <a:lstStyle/>
              <a:p>
                <a:r>
                  <a:rPr lang="en-US">
                    <a:noFill/>
                  </a:rPr>
                  <a:t> </a:t>
                </a:r>
              </a:p>
            </p:txBody>
          </p:sp>
        </mc:Fallback>
      </mc:AlternateContent>
      <p:sp>
        <p:nvSpPr>
          <p:cNvPr id="81" name="TextBox 80">
            <a:extLst>
              <a:ext uri="{FF2B5EF4-FFF2-40B4-BE49-F238E27FC236}">
                <a16:creationId xmlns:a16="http://schemas.microsoft.com/office/drawing/2014/main" id="{1782D68E-4E2F-4240-BDB1-2F618CD5E36C}"/>
              </a:ext>
            </a:extLst>
          </p:cNvPr>
          <p:cNvSpPr txBox="1"/>
          <p:nvPr/>
        </p:nvSpPr>
        <p:spPr>
          <a:xfrm>
            <a:off x="6494516" y="1999651"/>
            <a:ext cx="312906" cy="369332"/>
          </a:xfrm>
          <a:prstGeom prst="rect">
            <a:avLst/>
          </a:prstGeom>
          <a:noFill/>
        </p:spPr>
        <p:txBody>
          <a:bodyPr wrap="none" rtlCol="0">
            <a:noAutofit/>
          </a:bodyPr>
          <a:lstStyle/>
          <a:p>
            <a:r>
              <a:rPr lang="en-US" dirty="0"/>
              <a:t>p</a:t>
            </a:r>
          </a:p>
        </p:txBody>
      </p:sp>
      <p:sp>
        <p:nvSpPr>
          <p:cNvPr id="82" name="TextBox 81">
            <a:extLst>
              <a:ext uri="{FF2B5EF4-FFF2-40B4-BE49-F238E27FC236}">
                <a16:creationId xmlns:a16="http://schemas.microsoft.com/office/drawing/2014/main" id="{910461D5-8C8F-4CB6-B19A-89B119FDFA40}"/>
              </a:ext>
            </a:extLst>
          </p:cNvPr>
          <p:cNvSpPr txBox="1"/>
          <p:nvPr/>
        </p:nvSpPr>
        <p:spPr>
          <a:xfrm>
            <a:off x="1451756" y="2064369"/>
            <a:ext cx="312906" cy="369332"/>
          </a:xfrm>
          <a:prstGeom prst="rect">
            <a:avLst/>
          </a:prstGeom>
          <a:noFill/>
        </p:spPr>
        <p:txBody>
          <a:bodyPr wrap="none" rtlCol="0">
            <a:noAutofit/>
          </a:bodyPr>
          <a:lstStyle/>
          <a:p>
            <a:r>
              <a:rPr lang="en-US" dirty="0"/>
              <a:t>p</a:t>
            </a:r>
          </a:p>
        </p:txBody>
      </p:sp>
      <p:sp>
        <p:nvSpPr>
          <p:cNvPr id="83" name="TextBox 82">
            <a:extLst>
              <a:ext uri="{FF2B5EF4-FFF2-40B4-BE49-F238E27FC236}">
                <a16:creationId xmlns:a16="http://schemas.microsoft.com/office/drawing/2014/main" id="{F9910357-D6B8-4F48-B143-A3CFD7FD48E0}"/>
              </a:ext>
            </a:extLst>
          </p:cNvPr>
          <p:cNvSpPr txBox="1"/>
          <p:nvPr/>
        </p:nvSpPr>
        <p:spPr>
          <a:xfrm>
            <a:off x="4748182" y="5849309"/>
            <a:ext cx="312906" cy="369332"/>
          </a:xfrm>
          <a:prstGeom prst="rect">
            <a:avLst/>
          </a:prstGeom>
          <a:noFill/>
        </p:spPr>
        <p:txBody>
          <a:bodyPr wrap="none" rtlCol="0">
            <a:noAutofit/>
          </a:bodyPr>
          <a:lstStyle/>
          <a:p>
            <a:r>
              <a:rPr lang="en-US" dirty="0"/>
              <a:t>q</a:t>
            </a:r>
          </a:p>
        </p:txBody>
      </p:sp>
      <p:sp>
        <p:nvSpPr>
          <p:cNvPr id="84" name="TextBox 83">
            <a:extLst>
              <a:ext uri="{FF2B5EF4-FFF2-40B4-BE49-F238E27FC236}">
                <a16:creationId xmlns:a16="http://schemas.microsoft.com/office/drawing/2014/main" id="{D25ED39F-8A8C-4EBA-B8C7-D6FAE440CB92}"/>
              </a:ext>
            </a:extLst>
          </p:cNvPr>
          <p:cNvSpPr txBox="1"/>
          <p:nvPr/>
        </p:nvSpPr>
        <p:spPr>
          <a:xfrm>
            <a:off x="10083216" y="5813819"/>
            <a:ext cx="312906" cy="369332"/>
          </a:xfrm>
          <a:prstGeom prst="rect">
            <a:avLst/>
          </a:prstGeom>
          <a:noFill/>
        </p:spPr>
        <p:txBody>
          <a:bodyPr wrap="none" rtlCol="0">
            <a:noAutofit/>
          </a:bodyPr>
          <a:lstStyle/>
          <a:p>
            <a:r>
              <a:rPr lang="en-US" dirty="0"/>
              <a:t>q</a:t>
            </a:r>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5A3F0D60-ADCB-4A18-9E6D-E61A93FFB6D6}"/>
                  </a:ext>
                </a:extLst>
              </p:cNvPr>
              <p:cNvSpPr txBox="1"/>
              <p:nvPr/>
            </p:nvSpPr>
            <p:spPr>
              <a:xfrm>
                <a:off x="1012345" y="3150482"/>
                <a:ext cx="505544" cy="338554"/>
              </a:xfrm>
              <a:prstGeom prst="rect">
                <a:avLst/>
              </a:prstGeom>
              <a:noFill/>
            </p:spPr>
            <p:txBody>
              <a:bodyPr wrap="square" rtlCol="0">
                <a:noAutofit/>
              </a:bodyPr>
              <a:lstStyle/>
              <a:p>
                <a:pPr algn="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𝑠𝑜</m:t>
                              </m:r>
                              <m:r>
                                <a:rPr lang="en-US" sz="1600" b="0" i="1" smtClean="0">
                                  <a:latin typeface="Cambria Math" panose="02040503050406030204" pitchFamily="18" charset="0"/>
                                </a:rPr>
                                <m:t> </m:t>
                              </m:r>
                              <m:r>
                                <a:rPr lang="en-US" sz="1600" i="1">
                                  <a:latin typeface="Cambria Math" panose="02040503050406030204" pitchFamily="18" charset="0"/>
                                </a:rPr>
                                <m:t>=</m:t>
                              </m:r>
                              <m:r>
                                <a:rPr lang="en-US" sz="1600" b="0" i="1" smtClean="0">
                                  <a:latin typeface="Cambria Math" panose="02040503050406030204" pitchFamily="18" charset="0"/>
                                </a:rPr>
                                <m:t> </m:t>
                              </m:r>
                            </m:sub>
                          </m:sSub>
                          <m:r>
                            <a:rPr lang="en-US" sz="1600" i="1">
                              <a:latin typeface="Cambria Math" panose="02040503050406030204" pitchFamily="18" charset="0"/>
                            </a:rPr>
                            <m:t>𝑝</m:t>
                          </m:r>
                        </m:e>
                        <m:sub>
                          <m:r>
                            <a:rPr lang="en-US" sz="1600" i="1">
                              <a:latin typeface="Cambria Math" panose="02040503050406030204" pitchFamily="18" charset="0"/>
                            </a:rPr>
                            <m:t>𝑠</m:t>
                          </m:r>
                        </m:sub>
                      </m:sSub>
                    </m:oMath>
                  </m:oMathPara>
                </a14:m>
                <a:endParaRPr lang="en-US" sz="1600" dirty="0"/>
              </a:p>
            </p:txBody>
          </p:sp>
        </mc:Choice>
        <mc:Fallback xmlns="">
          <p:sp>
            <p:nvSpPr>
              <p:cNvPr id="87" name="TextBox 86">
                <a:extLst>
                  <a:ext uri="{FF2B5EF4-FFF2-40B4-BE49-F238E27FC236}">
                    <a16:creationId xmlns:a16="http://schemas.microsoft.com/office/drawing/2014/main" id="{5A3F0D60-ADCB-4A18-9E6D-E61A93FFB6D6}"/>
                  </a:ext>
                </a:extLst>
              </p:cNvPr>
              <p:cNvSpPr txBox="1">
                <a:spLocks noRot="1" noChangeAspect="1" noMove="1" noResize="1" noEditPoints="1" noAdjustHandles="1" noChangeArrowheads="1" noChangeShapeType="1" noTextEdit="1"/>
              </p:cNvSpPr>
              <p:nvPr/>
            </p:nvSpPr>
            <p:spPr>
              <a:xfrm>
                <a:off x="1012345" y="3150482"/>
                <a:ext cx="505544" cy="338554"/>
              </a:xfrm>
              <a:prstGeom prst="rect">
                <a:avLst/>
              </a:prstGeom>
              <a:blipFill>
                <a:blip r:embed="rId29"/>
                <a:stretch>
                  <a:fillRect r="-50602" b="-5455"/>
                </a:stretch>
              </a:blipFill>
            </p:spPr>
            <p:txBody>
              <a:bodyPr/>
              <a:lstStyle/>
              <a:p>
                <a:r>
                  <a:rPr lang="en-US">
                    <a:noFill/>
                  </a:rPr>
                  <a:t> </a:t>
                </a:r>
              </a:p>
            </p:txBody>
          </p:sp>
        </mc:Fallback>
      </mc:AlternateContent>
      <p:sp>
        <p:nvSpPr>
          <p:cNvPr id="88" name="TextBox 87">
            <a:extLst>
              <a:ext uri="{FF2B5EF4-FFF2-40B4-BE49-F238E27FC236}">
                <a16:creationId xmlns:a16="http://schemas.microsoft.com/office/drawing/2014/main" id="{189F0E29-43DB-43BC-A5A0-487D363E4ABC}"/>
              </a:ext>
            </a:extLst>
          </p:cNvPr>
          <p:cNvSpPr txBox="1"/>
          <p:nvPr/>
        </p:nvSpPr>
        <p:spPr>
          <a:xfrm>
            <a:off x="2436818" y="1455292"/>
            <a:ext cx="2313454" cy="369332"/>
          </a:xfrm>
          <a:prstGeom prst="rect">
            <a:avLst/>
          </a:prstGeom>
          <a:noFill/>
        </p:spPr>
        <p:txBody>
          <a:bodyPr wrap="none" rtlCol="0">
            <a:noAutofit/>
          </a:bodyPr>
          <a:lstStyle/>
          <a:p>
            <a:r>
              <a:rPr lang="en-US" dirty="0"/>
              <a:t>Subsidize consumer</a:t>
            </a:r>
          </a:p>
        </p:txBody>
      </p:sp>
      <p:sp>
        <p:nvSpPr>
          <p:cNvPr id="89" name="TextBox 88">
            <a:extLst>
              <a:ext uri="{FF2B5EF4-FFF2-40B4-BE49-F238E27FC236}">
                <a16:creationId xmlns:a16="http://schemas.microsoft.com/office/drawing/2014/main" id="{4B278012-DC72-4F61-A927-F32A5A364FA6}"/>
              </a:ext>
            </a:extLst>
          </p:cNvPr>
          <p:cNvSpPr txBox="1"/>
          <p:nvPr/>
        </p:nvSpPr>
        <p:spPr>
          <a:xfrm>
            <a:off x="7618418" y="1450595"/>
            <a:ext cx="2185214" cy="369332"/>
          </a:xfrm>
          <a:prstGeom prst="rect">
            <a:avLst/>
          </a:prstGeom>
          <a:noFill/>
        </p:spPr>
        <p:txBody>
          <a:bodyPr wrap="none" rtlCol="0">
            <a:noAutofit/>
          </a:bodyPr>
          <a:lstStyle/>
          <a:p>
            <a:r>
              <a:rPr lang="en-US" dirty="0"/>
              <a:t>Subsidize producer</a:t>
            </a:r>
          </a:p>
        </p:txBody>
      </p:sp>
    </p:spTree>
    <p:extLst>
      <p:ext uri="{BB962C8B-B14F-4D97-AF65-F5344CB8AC3E}">
        <p14:creationId xmlns:p14="http://schemas.microsoft.com/office/powerpoint/2010/main" val="1959989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C832C1-70BF-4F3E-B3A3-1E592F4EFDA1}"/>
              </a:ext>
            </a:extLst>
          </p:cNvPr>
          <p:cNvSpPr>
            <a:spLocks noGrp="1"/>
          </p:cNvSpPr>
          <p:nvPr>
            <p:ph idx="1"/>
          </p:nvPr>
        </p:nvSpPr>
        <p:spPr/>
        <p:txBody>
          <a:bodyPr/>
          <a:lstStyle/>
          <a:p>
            <a:r>
              <a:rPr lang="en-US" dirty="0"/>
              <a:t>The outcome is the same whether we subsidize the consumer or the producer</a:t>
            </a:r>
          </a:p>
          <a:p>
            <a:r>
              <a:rPr lang="en-US" dirty="0"/>
              <a:t>Choice of which is easier to implement</a:t>
            </a:r>
          </a:p>
        </p:txBody>
      </p:sp>
      <p:sp>
        <p:nvSpPr>
          <p:cNvPr id="2" name="Title 1">
            <a:extLst>
              <a:ext uri="{FF2B5EF4-FFF2-40B4-BE49-F238E27FC236}">
                <a16:creationId xmlns:a16="http://schemas.microsoft.com/office/drawing/2014/main" id="{73F2F52E-7285-491A-A852-2B8E4ED243F7}"/>
              </a:ext>
            </a:extLst>
          </p:cNvPr>
          <p:cNvSpPr>
            <a:spLocks noGrp="1"/>
          </p:cNvSpPr>
          <p:nvPr>
            <p:ph type="title"/>
          </p:nvPr>
        </p:nvSpPr>
        <p:spPr/>
        <p:txBody>
          <a:bodyPr/>
          <a:lstStyle/>
          <a:p>
            <a:r>
              <a:rPr lang="en-US" dirty="0"/>
              <a:t>Subsidy Outcome</a:t>
            </a:r>
          </a:p>
        </p:txBody>
      </p:sp>
    </p:spTree>
    <p:extLst>
      <p:ext uri="{BB962C8B-B14F-4D97-AF65-F5344CB8AC3E}">
        <p14:creationId xmlns:p14="http://schemas.microsoft.com/office/powerpoint/2010/main" val="120044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Tragedy of the Commons</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03334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5C0997-8912-41E0-B835-4B7B3F3A0AA8}"/>
              </a:ext>
            </a:extLst>
          </p:cNvPr>
          <p:cNvSpPr>
            <a:spLocks noGrp="1"/>
          </p:cNvSpPr>
          <p:nvPr>
            <p:ph idx="1"/>
          </p:nvPr>
        </p:nvSpPr>
        <p:spPr/>
        <p:txBody>
          <a:bodyPr/>
          <a:lstStyle/>
          <a:p>
            <a:r>
              <a:rPr lang="en-US" sz="2800" dirty="0"/>
              <a:t>A good can be termed as rival or non-rival.</a:t>
            </a:r>
          </a:p>
          <a:p>
            <a:pPr lvl="1"/>
            <a:r>
              <a:rPr lang="en-US" sz="2400" dirty="0"/>
              <a:t>Rival means consumption of a given unit of q by one individual precludes consumption of that same unit of q by another individual.</a:t>
            </a:r>
          </a:p>
          <a:p>
            <a:pPr lvl="1"/>
            <a:r>
              <a:rPr lang="en-US" sz="2400" dirty="0"/>
              <a:t>Non-rival means both individuals can benefit at the same time from the same unit of q.</a:t>
            </a:r>
          </a:p>
          <a:p>
            <a:pPr lvl="2"/>
            <a:r>
              <a:rPr lang="en-US" sz="2000" dirty="0"/>
              <a:t>Sometimes described as depletable or non-depletable</a:t>
            </a:r>
          </a:p>
          <a:p>
            <a:r>
              <a:rPr lang="en-US" sz="2800" dirty="0"/>
              <a:t>A good can be termed excludable or non-excludable.</a:t>
            </a:r>
          </a:p>
          <a:p>
            <a:pPr lvl="1"/>
            <a:r>
              <a:rPr lang="en-US" sz="2400" dirty="0"/>
              <a:t>Excludable means there is a means to control who has access to the good.</a:t>
            </a:r>
          </a:p>
          <a:p>
            <a:pPr lvl="1"/>
            <a:r>
              <a:rPr lang="en-US" sz="2400" dirty="0"/>
              <a:t>Non-excludable means there is no means to control who has access to the good.</a:t>
            </a:r>
          </a:p>
        </p:txBody>
      </p:sp>
      <p:sp>
        <p:nvSpPr>
          <p:cNvPr id="2" name="Title 1">
            <a:extLst>
              <a:ext uri="{FF2B5EF4-FFF2-40B4-BE49-F238E27FC236}">
                <a16:creationId xmlns:a16="http://schemas.microsoft.com/office/drawing/2014/main" id="{57B14A92-176D-4707-9C39-8E717EBE56BA}"/>
              </a:ext>
            </a:extLst>
          </p:cNvPr>
          <p:cNvSpPr>
            <a:spLocks noGrp="1"/>
          </p:cNvSpPr>
          <p:nvPr>
            <p:ph type="title"/>
          </p:nvPr>
        </p:nvSpPr>
        <p:spPr/>
        <p:txBody>
          <a:bodyPr/>
          <a:lstStyle/>
          <a:p>
            <a:r>
              <a:rPr lang="en-US" dirty="0"/>
              <a:t>Defining Types of Goods</a:t>
            </a:r>
          </a:p>
        </p:txBody>
      </p:sp>
    </p:spTree>
    <p:extLst>
      <p:ext uri="{BB962C8B-B14F-4D97-AF65-F5344CB8AC3E}">
        <p14:creationId xmlns:p14="http://schemas.microsoft.com/office/powerpoint/2010/main" val="499519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1AF5F-9C5B-441E-AD3F-A8D62F375D2A}"/>
              </a:ext>
            </a:extLst>
          </p:cNvPr>
          <p:cNvSpPr>
            <a:spLocks noGrp="1"/>
          </p:cNvSpPr>
          <p:nvPr>
            <p:ph type="title"/>
          </p:nvPr>
        </p:nvSpPr>
        <p:spPr/>
        <p:txBody>
          <a:bodyPr/>
          <a:lstStyle/>
          <a:p>
            <a:r>
              <a:rPr lang="en-US" dirty="0"/>
              <a:t>The Four Types of Goods</a:t>
            </a:r>
          </a:p>
        </p:txBody>
      </p:sp>
      <p:graphicFrame>
        <p:nvGraphicFramePr>
          <p:cNvPr id="8" name="Table 4">
            <a:extLst>
              <a:ext uri="{FF2B5EF4-FFF2-40B4-BE49-F238E27FC236}">
                <a16:creationId xmlns:a16="http://schemas.microsoft.com/office/drawing/2014/main" id="{577037DB-1236-41C9-A9F5-70422957A0FB}"/>
              </a:ext>
            </a:extLst>
          </p:cNvPr>
          <p:cNvGraphicFramePr>
            <a:graphicFrameLocks/>
          </p:cNvGraphicFramePr>
          <p:nvPr>
            <p:extLst>
              <p:ext uri="{D42A27DB-BD31-4B8C-83A1-F6EECF244321}">
                <p14:modId xmlns:p14="http://schemas.microsoft.com/office/powerpoint/2010/main" val="3803123347"/>
              </p:ext>
            </p:extLst>
          </p:nvPr>
        </p:nvGraphicFramePr>
        <p:xfrm>
          <a:off x="1581150" y="1828800"/>
          <a:ext cx="9029700" cy="1776618"/>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226005660"/>
                    </a:ext>
                  </a:extLst>
                </a:gridCol>
                <a:gridCol w="3124200">
                  <a:extLst>
                    <a:ext uri="{9D8B030D-6E8A-4147-A177-3AD203B41FA5}">
                      <a16:colId xmlns:a16="http://schemas.microsoft.com/office/drawing/2014/main" val="263269059"/>
                    </a:ext>
                  </a:extLst>
                </a:gridCol>
                <a:gridCol w="3238500">
                  <a:extLst>
                    <a:ext uri="{9D8B030D-6E8A-4147-A177-3AD203B41FA5}">
                      <a16:colId xmlns:a16="http://schemas.microsoft.com/office/drawing/2014/main" val="1912924217"/>
                    </a:ext>
                  </a:extLst>
                </a:gridCol>
              </a:tblGrid>
              <a:tr h="465978">
                <a:tc>
                  <a:txBody>
                    <a:bodyPr/>
                    <a:lstStyle/>
                    <a:p>
                      <a:r>
                        <a:rPr lang="en-US" sz="2000" dirty="0">
                          <a:solidFill>
                            <a:schemeClr val="tx1"/>
                          </a:solidFill>
                        </a:rPr>
                        <a:t>Types of goods</a:t>
                      </a:r>
                    </a:p>
                  </a:txBody>
                  <a:tcPr>
                    <a:noFill/>
                  </a:tcPr>
                </a:tc>
                <a:tc>
                  <a:txBody>
                    <a:bodyPr/>
                    <a:lstStyle/>
                    <a:p>
                      <a:r>
                        <a:rPr lang="en-US" sz="2000" dirty="0"/>
                        <a:t>Rival</a:t>
                      </a:r>
                    </a:p>
                  </a:txBody>
                  <a:tcPr/>
                </a:tc>
                <a:tc>
                  <a:txBody>
                    <a:bodyPr/>
                    <a:lstStyle/>
                    <a:p>
                      <a:r>
                        <a:rPr lang="en-US" sz="2000" dirty="0"/>
                        <a:t>Non-rival</a:t>
                      </a:r>
                    </a:p>
                  </a:txBody>
                  <a:tcPr/>
                </a:tc>
                <a:extLst>
                  <a:ext uri="{0D108BD9-81ED-4DB2-BD59-A6C34878D82A}">
                    <a16:rowId xmlns:a16="http://schemas.microsoft.com/office/drawing/2014/main" val="2265029485"/>
                  </a:ext>
                </a:extLst>
              </a:tr>
              <a:tr h="465978">
                <a:tc>
                  <a:txBody>
                    <a:bodyPr/>
                    <a:lstStyle/>
                    <a:p>
                      <a:r>
                        <a:rPr lang="en-US" sz="2000" dirty="0"/>
                        <a:t>Excludable</a:t>
                      </a:r>
                    </a:p>
                  </a:txBody>
                  <a:tcPr/>
                </a:tc>
                <a:tc>
                  <a:txBody>
                    <a:bodyPr/>
                    <a:lstStyle/>
                    <a:p>
                      <a:r>
                        <a:rPr lang="en-US" sz="2000" dirty="0"/>
                        <a:t>Private</a:t>
                      </a:r>
                    </a:p>
                  </a:txBody>
                  <a:tcPr/>
                </a:tc>
                <a:tc>
                  <a:txBody>
                    <a:bodyPr/>
                    <a:lstStyle/>
                    <a:p>
                      <a:r>
                        <a:rPr lang="en-US" sz="2000" dirty="0"/>
                        <a:t>Club</a:t>
                      </a:r>
                    </a:p>
                    <a:p>
                      <a:endParaRPr lang="en-US" sz="2000" dirty="0"/>
                    </a:p>
                  </a:txBody>
                  <a:tcPr/>
                </a:tc>
                <a:extLst>
                  <a:ext uri="{0D108BD9-81ED-4DB2-BD59-A6C34878D82A}">
                    <a16:rowId xmlns:a16="http://schemas.microsoft.com/office/drawing/2014/main" val="3778425713"/>
                  </a:ext>
                </a:extLst>
              </a:tr>
              <a:tr h="515843">
                <a:tc>
                  <a:txBody>
                    <a:bodyPr/>
                    <a:lstStyle/>
                    <a:p>
                      <a:r>
                        <a:rPr lang="en-US" sz="2000" dirty="0"/>
                        <a:t>Non-excludable</a:t>
                      </a:r>
                    </a:p>
                  </a:txBody>
                  <a:tcPr/>
                </a:tc>
                <a:tc>
                  <a:txBody>
                    <a:bodyPr/>
                    <a:lstStyle/>
                    <a:p>
                      <a:r>
                        <a:rPr lang="en-US" sz="1400" dirty="0"/>
                        <a:t>(common property)</a:t>
                      </a:r>
                    </a:p>
                    <a:p>
                      <a:r>
                        <a:rPr lang="en-US" sz="2000" dirty="0"/>
                        <a:t>Open access</a:t>
                      </a:r>
                    </a:p>
                  </a:txBody>
                  <a:tcPr/>
                </a:tc>
                <a:tc>
                  <a:txBody>
                    <a:bodyPr/>
                    <a:lstStyle/>
                    <a:p>
                      <a:r>
                        <a:rPr lang="en-US" sz="2000" dirty="0"/>
                        <a:t>Public</a:t>
                      </a:r>
                    </a:p>
                  </a:txBody>
                  <a:tcPr/>
                </a:tc>
                <a:extLst>
                  <a:ext uri="{0D108BD9-81ED-4DB2-BD59-A6C34878D82A}">
                    <a16:rowId xmlns:a16="http://schemas.microsoft.com/office/drawing/2014/main" val="4292253580"/>
                  </a:ext>
                </a:extLst>
              </a:tr>
            </a:tbl>
          </a:graphicData>
        </a:graphic>
      </p:graphicFrame>
      <p:graphicFrame>
        <p:nvGraphicFramePr>
          <p:cNvPr id="9" name="Table 4">
            <a:extLst>
              <a:ext uri="{FF2B5EF4-FFF2-40B4-BE49-F238E27FC236}">
                <a16:creationId xmlns:a16="http://schemas.microsoft.com/office/drawing/2014/main" id="{3330FB19-407D-4381-BBEC-5AC869473E8C}"/>
              </a:ext>
            </a:extLst>
          </p:cNvPr>
          <p:cNvGraphicFramePr>
            <a:graphicFrameLocks/>
          </p:cNvGraphicFramePr>
          <p:nvPr>
            <p:extLst>
              <p:ext uri="{D42A27DB-BD31-4B8C-83A1-F6EECF244321}">
                <p14:modId xmlns:p14="http://schemas.microsoft.com/office/powerpoint/2010/main" val="2278747175"/>
              </p:ext>
            </p:extLst>
          </p:nvPr>
        </p:nvGraphicFramePr>
        <p:xfrm>
          <a:off x="1581150" y="4038600"/>
          <a:ext cx="9029700" cy="193667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226005660"/>
                    </a:ext>
                  </a:extLst>
                </a:gridCol>
                <a:gridCol w="3124200">
                  <a:extLst>
                    <a:ext uri="{9D8B030D-6E8A-4147-A177-3AD203B41FA5}">
                      <a16:colId xmlns:a16="http://schemas.microsoft.com/office/drawing/2014/main" val="263269059"/>
                    </a:ext>
                  </a:extLst>
                </a:gridCol>
                <a:gridCol w="3238500">
                  <a:extLst>
                    <a:ext uri="{9D8B030D-6E8A-4147-A177-3AD203B41FA5}">
                      <a16:colId xmlns:a16="http://schemas.microsoft.com/office/drawing/2014/main" val="1912924217"/>
                    </a:ext>
                  </a:extLst>
                </a:gridCol>
              </a:tblGrid>
              <a:tr h="500743">
                <a:tc>
                  <a:txBody>
                    <a:bodyPr/>
                    <a:lstStyle/>
                    <a:p>
                      <a:r>
                        <a:rPr lang="en-US" sz="2000" dirty="0">
                          <a:solidFill>
                            <a:schemeClr val="tx1"/>
                          </a:solidFill>
                        </a:rPr>
                        <a:t>Examples of</a:t>
                      </a:r>
                      <a:r>
                        <a:rPr lang="en-US" sz="2000" baseline="0" dirty="0">
                          <a:solidFill>
                            <a:schemeClr val="tx1"/>
                          </a:solidFill>
                        </a:rPr>
                        <a:t> </a:t>
                      </a:r>
                      <a:r>
                        <a:rPr lang="en-US" sz="2000" dirty="0">
                          <a:solidFill>
                            <a:schemeClr val="tx1"/>
                          </a:solidFill>
                        </a:rPr>
                        <a:t>goods</a:t>
                      </a:r>
                    </a:p>
                  </a:txBody>
                  <a:tcPr>
                    <a:noFill/>
                  </a:tcPr>
                </a:tc>
                <a:tc>
                  <a:txBody>
                    <a:bodyPr/>
                    <a:lstStyle/>
                    <a:p>
                      <a:r>
                        <a:rPr lang="en-US" sz="2000" dirty="0"/>
                        <a:t>Rival</a:t>
                      </a:r>
                    </a:p>
                  </a:txBody>
                  <a:tcPr/>
                </a:tc>
                <a:tc>
                  <a:txBody>
                    <a:bodyPr/>
                    <a:lstStyle/>
                    <a:p>
                      <a:r>
                        <a:rPr lang="en-US" sz="2000" dirty="0"/>
                        <a:t>Non-rival</a:t>
                      </a:r>
                    </a:p>
                  </a:txBody>
                  <a:tcPr/>
                </a:tc>
                <a:extLst>
                  <a:ext uri="{0D108BD9-81ED-4DB2-BD59-A6C34878D82A}">
                    <a16:rowId xmlns:a16="http://schemas.microsoft.com/office/drawing/2014/main" val="2265029485"/>
                  </a:ext>
                </a:extLst>
              </a:tr>
              <a:tr h="521532">
                <a:tc>
                  <a:txBody>
                    <a:bodyPr/>
                    <a:lstStyle/>
                    <a:p>
                      <a:r>
                        <a:rPr lang="en-US" sz="2000" dirty="0"/>
                        <a:t>Excludable</a:t>
                      </a:r>
                    </a:p>
                  </a:txBody>
                  <a:tcPr/>
                </a:tc>
                <a:tc>
                  <a:txBody>
                    <a:bodyPr/>
                    <a:lstStyle/>
                    <a:p>
                      <a:r>
                        <a:rPr lang="en-US" sz="2000" dirty="0"/>
                        <a:t>Candy bar</a:t>
                      </a:r>
                    </a:p>
                  </a:txBody>
                  <a:tcPr/>
                </a:tc>
                <a:tc>
                  <a:txBody>
                    <a:bodyPr/>
                    <a:lstStyle/>
                    <a:p>
                      <a:r>
                        <a:rPr lang="en-US" sz="2000" dirty="0"/>
                        <a:t>Concert that is not sold out</a:t>
                      </a:r>
                    </a:p>
                  </a:txBody>
                  <a:tcPr/>
                </a:tc>
                <a:extLst>
                  <a:ext uri="{0D108BD9-81ED-4DB2-BD59-A6C34878D82A}">
                    <a16:rowId xmlns:a16="http://schemas.microsoft.com/office/drawing/2014/main" val="3778425713"/>
                  </a:ext>
                </a:extLst>
              </a:tr>
              <a:tr h="670541">
                <a:tc>
                  <a:txBody>
                    <a:bodyPr/>
                    <a:lstStyle/>
                    <a:p>
                      <a:r>
                        <a:rPr lang="en-US" sz="2000" dirty="0"/>
                        <a:t>Non-excludable</a:t>
                      </a:r>
                    </a:p>
                  </a:txBody>
                  <a:tcPr/>
                </a:tc>
                <a:tc>
                  <a:txBody>
                    <a:bodyPr/>
                    <a:lstStyle/>
                    <a:p>
                      <a:r>
                        <a:rPr lang="en-US" sz="1400" dirty="0"/>
                        <a:t>(rangeland for an ethnic group’s use)</a:t>
                      </a:r>
                    </a:p>
                    <a:p>
                      <a:r>
                        <a:rPr lang="en-US" sz="2000" dirty="0"/>
                        <a:t>Fish in international waters</a:t>
                      </a:r>
                    </a:p>
                  </a:txBody>
                  <a:tcPr/>
                </a:tc>
                <a:tc>
                  <a:txBody>
                    <a:bodyPr/>
                    <a:lstStyle/>
                    <a:p>
                      <a:r>
                        <a:rPr lang="en-US" sz="2000" dirty="0"/>
                        <a:t>Clean air</a:t>
                      </a:r>
                    </a:p>
                  </a:txBody>
                  <a:tcPr/>
                </a:tc>
                <a:extLst>
                  <a:ext uri="{0D108BD9-81ED-4DB2-BD59-A6C34878D82A}">
                    <a16:rowId xmlns:a16="http://schemas.microsoft.com/office/drawing/2014/main" val="4292253580"/>
                  </a:ext>
                </a:extLst>
              </a:tr>
            </a:tbl>
          </a:graphicData>
        </a:graphic>
      </p:graphicFrame>
    </p:spTree>
    <p:extLst>
      <p:ext uri="{BB962C8B-B14F-4D97-AF65-F5344CB8AC3E}">
        <p14:creationId xmlns:p14="http://schemas.microsoft.com/office/powerpoint/2010/main" val="1495889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7689F4-9DA4-4B98-A4D0-17539AA84AFD}"/>
              </a:ext>
            </a:extLst>
          </p:cNvPr>
          <p:cNvSpPr>
            <a:spLocks noGrp="1"/>
          </p:cNvSpPr>
          <p:nvPr>
            <p:ph idx="1"/>
          </p:nvPr>
        </p:nvSpPr>
        <p:spPr/>
        <p:txBody>
          <a:bodyPr/>
          <a:lstStyle/>
          <a:p>
            <a:r>
              <a:rPr lang="en-US" dirty="0"/>
              <a:t>In the tragedy of the commons, each herder considers the private cost of adding another animal to the commonly held pasture</a:t>
            </a:r>
          </a:p>
          <a:p>
            <a:r>
              <a:rPr lang="en-US" dirty="0"/>
              <a:t>They do not consider the marginal cost of the externality this imposes to the other users</a:t>
            </a:r>
          </a:p>
          <a:p>
            <a:r>
              <a:rPr lang="en-US" dirty="0"/>
              <a:t>At the center of the tragedy is the idea of negative externalities</a:t>
            </a:r>
          </a:p>
          <a:p>
            <a:r>
              <a:rPr lang="en-US" dirty="0"/>
              <a:t>In addition, it is critical that the pasture is rival and there is no exclusion</a:t>
            </a:r>
          </a:p>
        </p:txBody>
      </p:sp>
      <p:sp>
        <p:nvSpPr>
          <p:cNvPr id="2" name="Title 1">
            <a:extLst>
              <a:ext uri="{FF2B5EF4-FFF2-40B4-BE49-F238E27FC236}">
                <a16:creationId xmlns:a16="http://schemas.microsoft.com/office/drawing/2014/main" id="{B632BCF3-ED95-414D-9C57-6E4A3101B7EF}"/>
              </a:ext>
            </a:extLst>
          </p:cNvPr>
          <p:cNvSpPr>
            <a:spLocks noGrp="1"/>
          </p:cNvSpPr>
          <p:nvPr>
            <p:ph type="title"/>
          </p:nvPr>
        </p:nvSpPr>
        <p:spPr/>
        <p:txBody>
          <a:bodyPr/>
          <a:lstStyle/>
          <a:p>
            <a:r>
              <a:rPr lang="en-US" dirty="0"/>
              <a:t>Tragedy of the Commons</a:t>
            </a:r>
          </a:p>
        </p:txBody>
      </p:sp>
    </p:spTree>
    <p:extLst>
      <p:ext uri="{BB962C8B-B14F-4D97-AF65-F5344CB8AC3E}">
        <p14:creationId xmlns:p14="http://schemas.microsoft.com/office/powerpoint/2010/main" val="200908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1E559C-B98F-452F-9856-543CD83E611E}"/>
              </a:ext>
            </a:extLst>
          </p:cNvPr>
          <p:cNvSpPr>
            <a:spLocks noGrp="1"/>
          </p:cNvSpPr>
          <p:nvPr>
            <p:ph idx="1"/>
          </p:nvPr>
        </p:nvSpPr>
        <p:spPr/>
        <p:txBody>
          <a:bodyPr/>
          <a:lstStyle/>
          <a:p>
            <a:r>
              <a:rPr lang="en-US" dirty="0"/>
              <a:t>Forests</a:t>
            </a:r>
          </a:p>
          <a:p>
            <a:r>
              <a:rPr lang="en-US" dirty="0"/>
              <a:t>Rangelands</a:t>
            </a:r>
          </a:p>
          <a:p>
            <a:r>
              <a:rPr lang="en-US" dirty="0"/>
              <a:t>Roadways under congestion</a:t>
            </a:r>
          </a:p>
          <a:p>
            <a:r>
              <a:rPr lang="en-US" dirty="0"/>
              <a:t>Wi-Fi signals under capacity limitations</a:t>
            </a:r>
          </a:p>
          <a:p>
            <a:r>
              <a:rPr lang="en-US" dirty="0"/>
              <a:t>Water in an irrigation system</a:t>
            </a:r>
          </a:p>
          <a:p>
            <a:r>
              <a:rPr lang="en-US" dirty="0"/>
              <a:t>Water in rivers that cross multiple jurisdictions</a:t>
            </a:r>
          </a:p>
          <a:p>
            <a:r>
              <a:rPr lang="en-US" dirty="0"/>
              <a:t>Underground resources</a:t>
            </a:r>
          </a:p>
          <a:p>
            <a:r>
              <a:rPr lang="en-US" dirty="0"/>
              <a:t>Shared work and study areas</a:t>
            </a:r>
          </a:p>
        </p:txBody>
      </p:sp>
      <p:sp>
        <p:nvSpPr>
          <p:cNvPr id="2" name="Title 1">
            <a:extLst>
              <a:ext uri="{FF2B5EF4-FFF2-40B4-BE49-F238E27FC236}">
                <a16:creationId xmlns:a16="http://schemas.microsoft.com/office/drawing/2014/main" id="{795BAB81-55CB-496E-ACC0-8A9BBE9457A0}"/>
              </a:ext>
            </a:extLst>
          </p:cNvPr>
          <p:cNvSpPr>
            <a:spLocks noGrp="1"/>
          </p:cNvSpPr>
          <p:nvPr>
            <p:ph type="title"/>
          </p:nvPr>
        </p:nvSpPr>
        <p:spPr/>
        <p:txBody>
          <a:bodyPr/>
          <a:lstStyle/>
          <a:p>
            <a:r>
              <a:rPr lang="en-US" dirty="0"/>
              <a:t>Tragedy of the Commons (cont.)</a:t>
            </a:r>
          </a:p>
        </p:txBody>
      </p:sp>
    </p:spTree>
    <p:extLst>
      <p:ext uri="{BB962C8B-B14F-4D97-AF65-F5344CB8AC3E}">
        <p14:creationId xmlns:p14="http://schemas.microsoft.com/office/powerpoint/2010/main" val="3891955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B6FF74-B788-4A7F-8BFF-5DC21E777F3F}"/>
              </a:ext>
            </a:extLst>
          </p:cNvPr>
          <p:cNvSpPr>
            <a:spLocks noGrp="1"/>
          </p:cNvSpPr>
          <p:nvPr>
            <p:ph idx="1"/>
          </p:nvPr>
        </p:nvSpPr>
        <p:spPr/>
        <p:txBody>
          <a:bodyPr/>
          <a:lstStyle/>
          <a:p>
            <a:r>
              <a:rPr lang="en-US" dirty="0"/>
              <a:t>Think of the fixed input in production being the fixed extent of the pasture that the herders share</a:t>
            </a:r>
          </a:p>
          <a:p>
            <a:r>
              <a:rPr lang="en-US" dirty="0"/>
              <a:t>The variable input is the total herd size that is put on the pasture</a:t>
            </a:r>
          </a:p>
          <a:p>
            <a:r>
              <a:rPr lang="en-US" dirty="0"/>
              <a:t>The production function mixes pastureland and the size of the herd to generate the output—milk</a:t>
            </a:r>
          </a:p>
          <a:p>
            <a:pPr lvl="1"/>
            <a:r>
              <a:rPr lang="en-US" dirty="0"/>
              <a:t>Labor is also a variable input, but we assume it is in a fixed ratio to herd size so it can be ignored</a:t>
            </a:r>
          </a:p>
          <a:p>
            <a:r>
              <a:rPr lang="en-US" dirty="0"/>
              <a:t>Diminishing marginal returns to aggregate herd size in milk production</a:t>
            </a:r>
          </a:p>
        </p:txBody>
      </p:sp>
      <p:sp>
        <p:nvSpPr>
          <p:cNvPr id="2" name="Title 1">
            <a:extLst>
              <a:ext uri="{FF2B5EF4-FFF2-40B4-BE49-F238E27FC236}">
                <a16:creationId xmlns:a16="http://schemas.microsoft.com/office/drawing/2014/main" id="{5C2E797D-C03C-4593-97C9-8F3B1D4DDEE2}"/>
              </a:ext>
            </a:extLst>
          </p:cNvPr>
          <p:cNvSpPr>
            <a:spLocks noGrp="1"/>
          </p:cNvSpPr>
          <p:nvPr>
            <p:ph type="title"/>
          </p:nvPr>
        </p:nvSpPr>
        <p:spPr/>
        <p:txBody>
          <a:bodyPr/>
          <a:lstStyle/>
          <a:p>
            <a:r>
              <a:rPr lang="en-US" dirty="0"/>
              <a:t>The Nature of the Problem</a:t>
            </a:r>
          </a:p>
        </p:txBody>
      </p:sp>
    </p:spTree>
    <p:extLst>
      <p:ext uri="{BB962C8B-B14F-4D97-AF65-F5344CB8AC3E}">
        <p14:creationId xmlns:p14="http://schemas.microsoft.com/office/powerpoint/2010/main" val="34719193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DB3F8-03A0-45FA-A5B0-B52945418EDD}"/>
              </a:ext>
            </a:extLst>
          </p:cNvPr>
          <p:cNvSpPr>
            <a:spLocks noGrp="1"/>
          </p:cNvSpPr>
          <p:nvPr>
            <p:ph type="title"/>
          </p:nvPr>
        </p:nvSpPr>
        <p:spPr/>
        <p:txBody>
          <a:bodyPr/>
          <a:lstStyle/>
          <a:p>
            <a:r>
              <a:rPr lang="en-US" dirty="0"/>
              <a:t>Milk Production</a:t>
            </a:r>
          </a:p>
        </p:txBody>
      </p:sp>
      <p:graphicFrame>
        <p:nvGraphicFramePr>
          <p:cNvPr id="6" name="Chart 5">
            <a:extLst>
              <a:ext uri="{FF2B5EF4-FFF2-40B4-BE49-F238E27FC236}">
                <a16:creationId xmlns:a16="http://schemas.microsoft.com/office/drawing/2014/main" id="{EC43ACB4-D83A-4F89-9C19-CAA0152F6AAA}"/>
              </a:ext>
            </a:extLst>
          </p:cNvPr>
          <p:cNvGraphicFramePr>
            <a:graphicFrameLocks/>
          </p:cNvGraphicFramePr>
          <p:nvPr/>
        </p:nvGraphicFramePr>
        <p:xfrm>
          <a:off x="6211982" y="1619673"/>
          <a:ext cx="5370417"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05BC9D4-E06D-4CEE-80BE-E0A64881CDA3}"/>
              </a:ext>
            </a:extLst>
          </p:cNvPr>
          <p:cNvSpPr txBox="1"/>
          <p:nvPr/>
        </p:nvSpPr>
        <p:spPr>
          <a:xfrm>
            <a:off x="10175133" y="5643033"/>
            <a:ext cx="1338187" cy="307777"/>
          </a:xfrm>
          <a:prstGeom prst="rect">
            <a:avLst/>
          </a:prstGeom>
          <a:noFill/>
        </p:spPr>
        <p:txBody>
          <a:bodyPr wrap="none" rtlCol="0">
            <a:noAutofit/>
          </a:bodyPr>
          <a:lstStyle/>
          <a:p>
            <a:pPr algn="ctr"/>
            <a:r>
              <a:rPr lang="en-US" sz="1400" dirty="0"/>
              <a:t>Total herd size</a:t>
            </a:r>
          </a:p>
        </p:txBody>
      </p:sp>
      <p:sp>
        <p:nvSpPr>
          <p:cNvPr id="8" name="TextBox 7">
            <a:extLst>
              <a:ext uri="{FF2B5EF4-FFF2-40B4-BE49-F238E27FC236}">
                <a16:creationId xmlns:a16="http://schemas.microsoft.com/office/drawing/2014/main" id="{8A95D31F-815F-4887-AC23-61972173F759}"/>
              </a:ext>
            </a:extLst>
          </p:cNvPr>
          <p:cNvSpPr txBox="1"/>
          <p:nvPr/>
        </p:nvSpPr>
        <p:spPr>
          <a:xfrm>
            <a:off x="609599" y="5939135"/>
            <a:ext cx="10972799" cy="461665"/>
          </a:xfrm>
          <a:prstGeom prst="rect">
            <a:avLst/>
          </a:prstGeom>
          <a:noFill/>
        </p:spPr>
        <p:txBody>
          <a:bodyPr wrap="square" rtlCol="0">
            <a:noAutofit/>
          </a:bodyPr>
          <a:lstStyle/>
          <a:p>
            <a:r>
              <a:rPr lang="en-US" sz="2400" dirty="0"/>
              <a:t>Note diminishing marginal product sets in as the herd size passes 15</a:t>
            </a:r>
          </a:p>
        </p:txBody>
      </p:sp>
      <p:graphicFrame>
        <p:nvGraphicFramePr>
          <p:cNvPr id="9" name="Table 4">
            <a:extLst>
              <a:ext uri="{FF2B5EF4-FFF2-40B4-BE49-F238E27FC236}">
                <a16:creationId xmlns:a16="http://schemas.microsoft.com/office/drawing/2014/main" id="{3EE91329-6231-4AF3-9BD4-E77C64DCF820}"/>
              </a:ext>
            </a:extLst>
          </p:cNvPr>
          <p:cNvGraphicFramePr>
            <a:graphicFrameLocks/>
          </p:cNvGraphicFramePr>
          <p:nvPr/>
        </p:nvGraphicFramePr>
        <p:xfrm>
          <a:off x="609600" y="1619673"/>
          <a:ext cx="5334000" cy="40233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516677132"/>
                    </a:ext>
                  </a:extLst>
                </a:gridCol>
                <a:gridCol w="1778000">
                  <a:extLst>
                    <a:ext uri="{9D8B030D-6E8A-4147-A177-3AD203B41FA5}">
                      <a16:colId xmlns:a16="http://schemas.microsoft.com/office/drawing/2014/main" val="3914537251"/>
                    </a:ext>
                  </a:extLst>
                </a:gridCol>
                <a:gridCol w="1778000">
                  <a:extLst>
                    <a:ext uri="{9D8B030D-6E8A-4147-A177-3AD203B41FA5}">
                      <a16:colId xmlns:a16="http://schemas.microsoft.com/office/drawing/2014/main" val="2870580734"/>
                    </a:ext>
                  </a:extLst>
                </a:gridCol>
              </a:tblGrid>
              <a:tr h="370840">
                <a:tc>
                  <a:txBody>
                    <a:bodyPr/>
                    <a:lstStyle/>
                    <a:p>
                      <a:pPr algn="ctr"/>
                      <a:r>
                        <a:rPr lang="en-US" sz="2400" dirty="0"/>
                        <a:t>Total herd size</a:t>
                      </a:r>
                    </a:p>
                  </a:txBody>
                  <a:tcPr/>
                </a:tc>
                <a:tc>
                  <a:txBody>
                    <a:bodyPr/>
                    <a:lstStyle/>
                    <a:p>
                      <a:pPr algn="ctr"/>
                      <a:r>
                        <a:rPr lang="en-US" sz="2400" dirty="0"/>
                        <a:t>Total milk in liters</a:t>
                      </a:r>
                    </a:p>
                  </a:txBody>
                  <a:tcPr/>
                </a:tc>
                <a:tc>
                  <a:txBody>
                    <a:bodyPr/>
                    <a:lstStyle/>
                    <a:p>
                      <a:pPr algn="ctr"/>
                      <a:r>
                        <a:rPr lang="en-US" sz="2400" dirty="0"/>
                        <a:t>Total milk value in $</a:t>
                      </a:r>
                    </a:p>
                  </a:txBody>
                  <a:tcPr/>
                </a:tc>
                <a:extLst>
                  <a:ext uri="{0D108BD9-81ED-4DB2-BD59-A6C34878D82A}">
                    <a16:rowId xmlns:a16="http://schemas.microsoft.com/office/drawing/2014/main" val="4020626363"/>
                  </a:ext>
                </a:extLst>
              </a:tr>
              <a:tr h="370840">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extLst>
                  <a:ext uri="{0D108BD9-81ED-4DB2-BD59-A6C34878D82A}">
                    <a16:rowId xmlns:a16="http://schemas.microsoft.com/office/drawing/2014/main" val="629294115"/>
                  </a:ext>
                </a:extLst>
              </a:tr>
              <a:tr h="370840">
                <a:tc>
                  <a:txBody>
                    <a:bodyPr/>
                    <a:lstStyle/>
                    <a:p>
                      <a:pPr algn="ctr"/>
                      <a:r>
                        <a:rPr lang="en-US" sz="2400" dirty="0"/>
                        <a:t>5</a:t>
                      </a:r>
                    </a:p>
                  </a:txBody>
                  <a:tcPr/>
                </a:tc>
                <a:tc>
                  <a:txBody>
                    <a:bodyPr/>
                    <a:lstStyle/>
                    <a:p>
                      <a:pPr algn="ctr"/>
                      <a:r>
                        <a:rPr lang="en-US" sz="2400" dirty="0"/>
                        <a:t>10</a:t>
                      </a:r>
                    </a:p>
                  </a:txBody>
                  <a:tcPr/>
                </a:tc>
                <a:tc>
                  <a:txBody>
                    <a:bodyPr/>
                    <a:lstStyle/>
                    <a:p>
                      <a:pPr algn="ctr"/>
                      <a:r>
                        <a:rPr lang="en-US" sz="2400" dirty="0"/>
                        <a:t>$10</a:t>
                      </a:r>
                    </a:p>
                  </a:txBody>
                  <a:tcPr/>
                </a:tc>
                <a:extLst>
                  <a:ext uri="{0D108BD9-81ED-4DB2-BD59-A6C34878D82A}">
                    <a16:rowId xmlns:a16="http://schemas.microsoft.com/office/drawing/2014/main" val="2993043782"/>
                  </a:ext>
                </a:extLst>
              </a:tr>
              <a:tr h="370840">
                <a:tc>
                  <a:txBody>
                    <a:bodyPr/>
                    <a:lstStyle/>
                    <a:p>
                      <a:pPr algn="ctr"/>
                      <a:r>
                        <a:rPr lang="en-US" sz="2400" dirty="0"/>
                        <a:t>10</a:t>
                      </a:r>
                    </a:p>
                  </a:txBody>
                  <a:tcPr/>
                </a:tc>
                <a:tc>
                  <a:txBody>
                    <a:bodyPr/>
                    <a:lstStyle/>
                    <a:p>
                      <a:pPr algn="ctr"/>
                      <a:r>
                        <a:rPr lang="en-US" sz="2400" dirty="0"/>
                        <a:t>20</a:t>
                      </a:r>
                    </a:p>
                  </a:txBody>
                  <a:tcPr/>
                </a:tc>
                <a:tc>
                  <a:txBody>
                    <a:bodyPr/>
                    <a:lstStyle/>
                    <a:p>
                      <a:pPr algn="ctr"/>
                      <a:r>
                        <a:rPr lang="en-US" sz="2400" dirty="0"/>
                        <a:t>$20</a:t>
                      </a:r>
                    </a:p>
                  </a:txBody>
                  <a:tcPr/>
                </a:tc>
                <a:extLst>
                  <a:ext uri="{0D108BD9-81ED-4DB2-BD59-A6C34878D82A}">
                    <a16:rowId xmlns:a16="http://schemas.microsoft.com/office/drawing/2014/main" val="2842144671"/>
                  </a:ext>
                </a:extLst>
              </a:tr>
              <a:tr h="370840">
                <a:tc>
                  <a:txBody>
                    <a:bodyPr/>
                    <a:lstStyle/>
                    <a:p>
                      <a:pPr algn="ctr"/>
                      <a:r>
                        <a:rPr lang="en-US" sz="2400" dirty="0"/>
                        <a:t>15</a:t>
                      </a:r>
                    </a:p>
                  </a:txBody>
                  <a:tcPr/>
                </a:tc>
                <a:tc>
                  <a:txBody>
                    <a:bodyPr/>
                    <a:lstStyle/>
                    <a:p>
                      <a:pPr algn="ctr"/>
                      <a:r>
                        <a:rPr lang="en-US" sz="2400" dirty="0"/>
                        <a:t>30</a:t>
                      </a:r>
                    </a:p>
                  </a:txBody>
                  <a:tcPr/>
                </a:tc>
                <a:tc>
                  <a:txBody>
                    <a:bodyPr/>
                    <a:lstStyle/>
                    <a:p>
                      <a:pPr algn="ctr"/>
                      <a:r>
                        <a:rPr lang="en-US" sz="2400" dirty="0"/>
                        <a:t>$30</a:t>
                      </a:r>
                    </a:p>
                  </a:txBody>
                  <a:tcPr/>
                </a:tc>
                <a:extLst>
                  <a:ext uri="{0D108BD9-81ED-4DB2-BD59-A6C34878D82A}">
                    <a16:rowId xmlns:a16="http://schemas.microsoft.com/office/drawing/2014/main" val="563662318"/>
                  </a:ext>
                </a:extLst>
              </a:tr>
              <a:tr h="370840">
                <a:tc>
                  <a:txBody>
                    <a:bodyPr/>
                    <a:lstStyle/>
                    <a:p>
                      <a:pPr algn="ctr"/>
                      <a:r>
                        <a:rPr lang="en-US" sz="2400" dirty="0"/>
                        <a:t>20</a:t>
                      </a:r>
                    </a:p>
                  </a:txBody>
                  <a:tcPr/>
                </a:tc>
                <a:tc>
                  <a:txBody>
                    <a:bodyPr/>
                    <a:lstStyle/>
                    <a:p>
                      <a:pPr algn="ctr"/>
                      <a:r>
                        <a:rPr lang="en-US" sz="2400" dirty="0"/>
                        <a:t>36</a:t>
                      </a:r>
                    </a:p>
                  </a:txBody>
                  <a:tcPr/>
                </a:tc>
                <a:tc>
                  <a:txBody>
                    <a:bodyPr/>
                    <a:lstStyle/>
                    <a:p>
                      <a:pPr algn="ctr"/>
                      <a:r>
                        <a:rPr lang="en-US" sz="2400" dirty="0"/>
                        <a:t>$36</a:t>
                      </a:r>
                    </a:p>
                  </a:txBody>
                  <a:tcPr/>
                </a:tc>
                <a:extLst>
                  <a:ext uri="{0D108BD9-81ED-4DB2-BD59-A6C34878D82A}">
                    <a16:rowId xmlns:a16="http://schemas.microsoft.com/office/drawing/2014/main" val="1663380691"/>
                  </a:ext>
                </a:extLst>
              </a:tr>
              <a:tr h="370840">
                <a:tc>
                  <a:txBody>
                    <a:bodyPr/>
                    <a:lstStyle/>
                    <a:p>
                      <a:pPr algn="ctr"/>
                      <a:r>
                        <a:rPr lang="en-US" sz="2400" dirty="0"/>
                        <a:t>25</a:t>
                      </a:r>
                    </a:p>
                  </a:txBody>
                  <a:tcPr/>
                </a:tc>
                <a:tc>
                  <a:txBody>
                    <a:bodyPr/>
                    <a:lstStyle/>
                    <a:p>
                      <a:pPr algn="ctr"/>
                      <a:r>
                        <a:rPr lang="en-US" sz="2400" dirty="0"/>
                        <a:t>40</a:t>
                      </a:r>
                    </a:p>
                  </a:txBody>
                  <a:tcPr/>
                </a:tc>
                <a:tc>
                  <a:txBody>
                    <a:bodyPr/>
                    <a:lstStyle/>
                    <a:p>
                      <a:pPr algn="ctr"/>
                      <a:r>
                        <a:rPr lang="en-US" sz="2400" dirty="0"/>
                        <a:t>$40</a:t>
                      </a:r>
                    </a:p>
                  </a:txBody>
                  <a:tcPr/>
                </a:tc>
                <a:extLst>
                  <a:ext uri="{0D108BD9-81ED-4DB2-BD59-A6C34878D82A}">
                    <a16:rowId xmlns:a16="http://schemas.microsoft.com/office/drawing/2014/main" val="2698508905"/>
                  </a:ext>
                </a:extLst>
              </a:tr>
              <a:tr h="370840">
                <a:tc>
                  <a:txBody>
                    <a:bodyPr/>
                    <a:lstStyle/>
                    <a:p>
                      <a:pPr algn="ctr"/>
                      <a:r>
                        <a:rPr lang="en-US" sz="2400" dirty="0"/>
                        <a:t>30</a:t>
                      </a:r>
                    </a:p>
                  </a:txBody>
                  <a:tcPr/>
                </a:tc>
                <a:tc>
                  <a:txBody>
                    <a:bodyPr/>
                    <a:lstStyle/>
                    <a:p>
                      <a:pPr algn="ctr"/>
                      <a:r>
                        <a:rPr lang="en-US" sz="2400" dirty="0"/>
                        <a:t>44</a:t>
                      </a:r>
                    </a:p>
                  </a:txBody>
                  <a:tcPr/>
                </a:tc>
                <a:tc>
                  <a:txBody>
                    <a:bodyPr/>
                    <a:lstStyle/>
                    <a:p>
                      <a:pPr algn="ctr"/>
                      <a:r>
                        <a:rPr lang="en-US" sz="2400" dirty="0"/>
                        <a:t>$44</a:t>
                      </a:r>
                    </a:p>
                  </a:txBody>
                  <a:tcPr/>
                </a:tc>
                <a:extLst>
                  <a:ext uri="{0D108BD9-81ED-4DB2-BD59-A6C34878D82A}">
                    <a16:rowId xmlns:a16="http://schemas.microsoft.com/office/drawing/2014/main" val="3922242942"/>
                  </a:ext>
                </a:extLst>
              </a:tr>
            </a:tbl>
          </a:graphicData>
        </a:graphic>
      </p:graphicFrame>
    </p:spTree>
    <p:extLst>
      <p:ext uri="{BB962C8B-B14F-4D97-AF65-F5344CB8AC3E}">
        <p14:creationId xmlns:p14="http://schemas.microsoft.com/office/powerpoint/2010/main" val="3233765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47CFB-64E9-493F-B530-95A9A6538677}"/>
              </a:ext>
            </a:extLst>
          </p:cNvPr>
          <p:cNvSpPr>
            <a:spLocks noGrp="1"/>
          </p:cNvSpPr>
          <p:nvPr>
            <p:ph type="title"/>
          </p:nvPr>
        </p:nvSpPr>
        <p:spPr/>
        <p:txBody>
          <a:bodyPr/>
          <a:lstStyle/>
          <a:p>
            <a:r>
              <a:rPr lang="en-US" dirty="0"/>
              <a:t>Monopoly Contrast to Perfectly Competitive</a:t>
            </a:r>
          </a:p>
        </p:txBody>
      </p:sp>
      <p:grpSp>
        <p:nvGrpSpPr>
          <p:cNvPr id="18" name="Group 17"/>
          <p:cNvGrpSpPr/>
          <p:nvPr/>
        </p:nvGrpSpPr>
        <p:grpSpPr>
          <a:xfrm>
            <a:off x="609600" y="1781296"/>
            <a:ext cx="6770047" cy="4619504"/>
            <a:chOff x="1828801" y="1828800"/>
            <a:chExt cx="6770047" cy="4619504"/>
          </a:xfrm>
        </p:grpSpPr>
        <p:cxnSp>
          <p:nvCxnSpPr>
            <p:cNvPr id="5" name="Straight Connector 4">
              <a:extLst>
                <a:ext uri="{FF2B5EF4-FFF2-40B4-BE49-F238E27FC236}">
                  <a16:creationId xmlns:a16="http://schemas.microsoft.com/office/drawing/2014/main" id="{BFEE6415-A5C3-460E-8BAF-F327FFD943F2}"/>
                </a:ext>
              </a:extLst>
            </p:cNvPr>
            <p:cNvCxnSpPr/>
            <p:nvPr/>
          </p:nvCxnSpPr>
          <p:spPr>
            <a:xfrm>
              <a:off x="2514600" y="1828800"/>
              <a:ext cx="0" cy="396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8BF27C-B68B-4D35-A802-95FAF0F2CEB0}"/>
                </a:ext>
              </a:extLst>
            </p:cNvPr>
            <p:cNvCxnSpPr/>
            <p:nvPr/>
          </p:nvCxnSpPr>
          <p:spPr>
            <a:xfrm>
              <a:off x="2514600" y="5791200"/>
              <a:ext cx="5029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11CD2FD-E647-49D9-845F-DB6888FA7328}"/>
                </a:ext>
              </a:extLst>
            </p:cNvPr>
            <p:cNvCxnSpPr/>
            <p:nvPr/>
          </p:nvCxnSpPr>
          <p:spPr>
            <a:xfrm>
              <a:off x="2514600" y="2209800"/>
              <a:ext cx="4572000" cy="3581400"/>
            </a:xfrm>
            <a:prstGeom prst="line">
              <a:avLst/>
            </a:prstGeom>
            <a:ln w="28575">
              <a:solidFill>
                <a:srgbClr val="2183C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27497A4-D9FC-4D55-994B-95CB004B52FC}"/>
                </a:ext>
              </a:extLst>
            </p:cNvPr>
            <p:cNvSpPr txBox="1"/>
            <p:nvPr/>
          </p:nvSpPr>
          <p:spPr>
            <a:xfrm>
              <a:off x="2414393" y="5860832"/>
              <a:ext cx="4838691" cy="369332"/>
            </a:xfrm>
            <a:prstGeom prst="rect">
              <a:avLst/>
            </a:prstGeom>
            <a:noFill/>
          </p:spPr>
          <p:txBody>
            <a:bodyPr wrap="square" rtlCol="0">
              <a:noAutofit/>
            </a:bodyPr>
            <a:lstStyle/>
            <a:p>
              <a:r>
                <a:rPr lang="en-US" dirty="0"/>
                <a:t>0    1    2    3    4    5    6    7    8     9    10    11</a:t>
              </a:r>
            </a:p>
          </p:txBody>
        </p:sp>
        <p:cxnSp>
          <p:nvCxnSpPr>
            <p:cNvPr id="12" name="Straight Connector 11">
              <a:extLst>
                <a:ext uri="{FF2B5EF4-FFF2-40B4-BE49-F238E27FC236}">
                  <a16:creationId xmlns:a16="http://schemas.microsoft.com/office/drawing/2014/main" id="{77A2526B-E1D8-4EA1-A28D-B2B0E16C1C2F}"/>
                </a:ext>
              </a:extLst>
            </p:cNvPr>
            <p:cNvCxnSpPr/>
            <p:nvPr/>
          </p:nvCxnSpPr>
          <p:spPr>
            <a:xfrm>
              <a:off x="2514600" y="2209800"/>
              <a:ext cx="2133600" cy="3581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4C2DBDA-C24E-4A36-B8B0-7A7D9072EF92}"/>
                </a:ext>
              </a:extLst>
            </p:cNvPr>
            <p:cNvSpPr txBox="1"/>
            <p:nvPr/>
          </p:nvSpPr>
          <p:spPr>
            <a:xfrm>
              <a:off x="6858000" y="5334000"/>
              <a:ext cx="351378" cy="369332"/>
            </a:xfrm>
            <a:prstGeom prst="rect">
              <a:avLst/>
            </a:prstGeom>
            <a:noFill/>
          </p:spPr>
          <p:txBody>
            <a:bodyPr wrap="none" rtlCol="0">
              <a:noAutofit/>
            </a:bodyPr>
            <a:lstStyle/>
            <a:p>
              <a:pPr algn="ctr"/>
              <a:r>
                <a:rPr lang="en-US" dirty="0">
                  <a:solidFill>
                    <a:schemeClr val="accent1"/>
                  </a:solidFill>
                </a:rPr>
                <a:t>D</a:t>
              </a:r>
            </a:p>
          </p:txBody>
        </p:sp>
        <p:sp>
          <p:nvSpPr>
            <p:cNvPr id="14" name="TextBox 13">
              <a:extLst>
                <a:ext uri="{FF2B5EF4-FFF2-40B4-BE49-F238E27FC236}">
                  <a16:creationId xmlns:a16="http://schemas.microsoft.com/office/drawing/2014/main" id="{FEC54E99-DE8D-467D-AED6-6813EEB52226}"/>
                </a:ext>
              </a:extLst>
            </p:cNvPr>
            <p:cNvSpPr txBox="1"/>
            <p:nvPr/>
          </p:nvSpPr>
          <p:spPr>
            <a:xfrm>
              <a:off x="4147161" y="4772418"/>
              <a:ext cx="543739" cy="369332"/>
            </a:xfrm>
            <a:prstGeom prst="rect">
              <a:avLst/>
            </a:prstGeom>
            <a:noFill/>
          </p:spPr>
          <p:txBody>
            <a:bodyPr wrap="none" rtlCol="0">
              <a:noAutofit/>
            </a:bodyPr>
            <a:lstStyle/>
            <a:p>
              <a:pPr algn="ctr"/>
              <a:r>
                <a:rPr lang="en-US" dirty="0">
                  <a:solidFill>
                    <a:srgbClr val="FF0000"/>
                  </a:solidFill>
                </a:rPr>
                <a:t>MR</a:t>
              </a:r>
            </a:p>
          </p:txBody>
        </p:sp>
        <p:cxnSp>
          <p:nvCxnSpPr>
            <p:cNvPr id="16" name="Straight Connector 15">
              <a:extLst>
                <a:ext uri="{FF2B5EF4-FFF2-40B4-BE49-F238E27FC236}">
                  <a16:creationId xmlns:a16="http://schemas.microsoft.com/office/drawing/2014/main" id="{B8E6117F-34A9-4AB5-87A3-57D9F2080673}"/>
                </a:ext>
              </a:extLst>
            </p:cNvPr>
            <p:cNvCxnSpPr>
              <a:cxnSpLocks/>
            </p:cNvCxnSpPr>
            <p:nvPr/>
          </p:nvCxnSpPr>
          <p:spPr>
            <a:xfrm flipV="1">
              <a:off x="2540607" y="3364879"/>
              <a:ext cx="5635394" cy="1059777"/>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63EEA5A-92D1-4A7C-B848-CBAF829C030B}"/>
                </a:ext>
              </a:extLst>
            </p:cNvPr>
            <p:cNvSpPr txBox="1"/>
            <p:nvPr/>
          </p:nvSpPr>
          <p:spPr>
            <a:xfrm>
              <a:off x="8260294" y="2983439"/>
              <a:ext cx="338554" cy="369332"/>
            </a:xfrm>
            <a:prstGeom prst="rect">
              <a:avLst/>
            </a:prstGeom>
            <a:noFill/>
            <a:ln>
              <a:noFill/>
            </a:ln>
          </p:spPr>
          <p:txBody>
            <a:bodyPr wrap="none" rtlCol="0">
              <a:noAutofit/>
            </a:bodyPr>
            <a:lstStyle/>
            <a:p>
              <a:pPr algn="ctr"/>
              <a:r>
                <a:rPr lang="en-US" dirty="0">
                  <a:solidFill>
                    <a:schemeClr val="bg2">
                      <a:lumMod val="50000"/>
                    </a:schemeClr>
                  </a:solidFill>
                </a:rPr>
                <a:t>S</a:t>
              </a:r>
            </a:p>
          </p:txBody>
        </p:sp>
        <p:cxnSp>
          <p:nvCxnSpPr>
            <p:cNvPr id="19" name="Straight Connector 18">
              <a:extLst>
                <a:ext uri="{FF2B5EF4-FFF2-40B4-BE49-F238E27FC236}">
                  <a16:creationId xmlns:a16="http://schemas.microsoft.com/office/drawing/2014/main" id="{FA80EEB9-F0A3-4E89-80E4-46AB050296F4}"/>
                </a:ext>
              </a:extLst>
            </p:cNvPr>
            <p:cNvCxnSpPr>
              <a:cxnSpLocks/>
            </p:cNvCxnSpPr>
            <p:nvPr/>
          </p:nvCxnSpPr>
          <p:spPr>
            <a:xfrm flipH="1">
              <a:off x="2514601" y="4012504"/>
              <a:ext cx="2347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57707CC-F5E0-4CC8-98F5-FF557B452639}"/>
                </a:ext>
              </a:extLst>
            </p:cNvPr>
            <p:cNvCxnSpPr/>
            <p:nvPr/>
          </p:nvCxnSpPr>
          <p:spPr>
            <a:xfrm>
              <a:off x="4846263" y="3975448"/>
              <a:ext cx="0" cy="1790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EB31FA6-3D5B-4BF5-B5A8-65A3B8880546}"/>
                    </a:ext>
                  </a:extLst>
                </p:cNvPr>
                <p:cNvSpPr txBox="1"/>
                <p:nvPr/>
              </p:nvSpPr>
              <p:spPr>
                <a:xfrm>
                  <a:off x="1828801" y="3975448"/>
                  <a:ext cx="573619" cy="39074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𝑝𝑐</m:t>
                            </m:r>
                          </m:sub>
                        </m:sSub>
                      </m:oMath>
                    </m:oMathPara>
                  </a14:m>
                  <a:endParaRPr lang="en-US" dirty="0"/>
                </a:p>
              </p:txBody>
            </p:sp>
          </mc:Choice>
          <mc:Fallback xmlns="">
            <p:sp>
              <p:nvSpPr>
                <p:cNvPr id="24" name="TextBox 23">
                  <a:extLst>
                    <a:ext uri="{FF2B5EF4-FFF2-40B4-BE49-F238E27FC236}">
                      <a16:creationId xmlns:a16="http://schemas.microsoft.com/office/drawing/2014/main" id="{FEB31FA6-3D5B-4BF5-B5A8-65A3B8880546}"/>
                    </a:ext>
                  </a:extLst>
                </p:cNvPr>
                <p:cNvSpPr txBox="1">
                  <a:spLocks noRot="1" noChangeAspect="1" noMove="1" noResize="1" noEditPoints="1" noAdjustHandles="1" noChangeArrowheads="1" noChangeShapeType="1" noTextEdit="1"/>
                </p:cNvSpPr>
                <p:nvPr/>
              </p:nvSpPr>
              <p:spPr>
                <a:xfrm>
                  <a:off x="1828801" y="3975448"/>
                  <a:ext cx="573619" cy="390748"/>
                </a:xfrm>
                <a:prstGeom prst="rect">
                  <a:avLst/>
                </a:prstGeom>
                <a:blipFill>
                  <a:blip r:embed="rId3"/>
                  <a:stretch>
                    <a:fillRect b="-4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1035DFF-A7FA-47DF-9812-A4D99BDC86A9}"/>
                    </a:ext>
                  </a:extLst>
                </p:cNvPr>
                <p:cNvSpPr txBox="1"/>
                <p:nvPr/>
              </p:nvSpPr>
              <p:spPr>
                <a:xfrm>
                  <a:off x="4600184" y="6057556"/>
                  <a:ext cx="574966" cy="390748"/>
                </a:xfrm>
                <a:prstGeom prst="rect">
                  <a:avLst/>
                </a:prstGeom>
                <a:noFill/>
              </p:spPr>
              <p:txBody>
                <a:bodyPr wrap="none" rtlCol="0">
                  <a:no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𝑝𝑐</m:t>
                            </m:r>
                          </m:sub>
                        </m:sSub>
                      </m:oMath>
                    </m:oMathPara>
                  </a14:m>
                  <a:endParaRPr lang="en-US" dirty="0"/>
                </a:p>
              </p:txBody>
            </p:sp>
          </mc:Choice>
          <mc:Fallback xmlns="">
            <p:sp>
              <p:nvSpPr>
                <p:cNvPr id="25" name="TextBox 24">
                  <a:extLst>
                    <a:ext uri="{FF2B5EF4-FFF2-40B4-BE49-F238E27FC236}">
                      <a16:creationId xmlns:a16="http://schemas.microsoft.com/office/drawing/2014/main" id="{51035DFF-A7FA-47DF-9812-A4D99BDC86A9}"/>
                    </a:ext>
                  </a:extLst>
                </p:cNvPr>
                <p:cNvSpPr txBox="1">
                  <a:spLocks noRot="1" noChangeAspect="1" noMove="1" noResize="1" noEditPoints="1" noAdjustHandles="1" noChangeArrowheads="1" noChangeShapeType="1" noTextEdit="1"/>
                </p:cNvSpPr>
                <p:nvPr/>
              </p:nvSpPr>
              <p:spPr>
                <a:xfrm>
                  <a:off x="4600184" y="6057556"/>
                  <a:ext cx="574966" cy="390748"/>
                </a:xfrm>
                <a:prstGeom prst="rect">
                  <a:avLst/>
                </a:prstGeom>
                <a:blipFill>
                  <a:blip r:embed="rId4"/>
                  <a:stretch>
                    <a:fillRect b="-3125"/>
                  </a:stretch>
                </a:blipFill>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46A7AD10-0460-4828-97A4-9E3E41420D9F}"/>
                </a:ext>
              </a:extLst>
            </p:cNvPr>
            <p:cNvCxnSpPr>
              <a:cxnSpLocks/>
            </p:cNvCxnSpPr>
            <p:nvPr/>
          </p:nvCxnSpPr>
          <p:spPr>
            <a:xfrm flipV="1">
              <a:off x="3688295" y="3124200"/>
              <a:ext cx="0" cy="2667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A605E40-4CAD-4E23-9AF4-468B25A22EF4}"/>
                </a:ext>
              </a:extLst>
            </p:cNvPr>
            <p:cNvCxnSpPr/>
            <p:nvPr/>
          </p:nvCxnSpPr>
          <p:spPr>
            <a:xfrm flipH="1">
              <a:off x="2514600" y="3124200"/>
              <a:ext cx="119832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66D2267-C408-403D-9958-26D7A3C17605}"/>
                    </a:ext>
                  </a:extLst>
                </p:cNvPr>
                <p:cNvSpPr txBox="1"/>
                <p:nvPr/>
              </p:nvSpPr>
              <p:spPr>
                <a:xfrm>
                  <a:off x="1860349" y="2898732"/>
                  <a:ext cx="542071"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𝑚</m:t>
                            </m:r>
                          </m:sub>
                        </m:sSub>
                      </m:oMath>
                    </m:oMathPara>
                  </a14:m>
                  <a:endParaRPr lang="en-US" dirty="0"/>
                </a:p>
              </p:txBody>
            </p:sp>
          </mc:Choice>
          <mc:Fallback xmlns="">
            <p:sp>
              <p:nvSpPr>
                <p:cNvPr id="38" name="TextBox 37">
                  <a:extLst>
                    <a:ext uri="{FF2B5EF4-FFF2-40B4-BE49-F238E27FC236}">
                      <a16:creationId xmlns:a16="http://schemas.microsoft.com/office/drawing/2014/main" id="{D66D2267-C408-403D-9958-26D7A3C17605}"/>
                    </a:ext>
                  </a:extLst>
                </p:cNvPr>
                <p:cNvSpPr txBox="1">
                  <a:spLocks noRot="1" noChangeAspect="1" noMove="1" noResize="1" noEditPoints="1" noAdjustHandles="1" noChangeArrowheads="1" noChangeShapeType="1" noTextEdit="1"/>
                </p:cNvSpPr>
                <p:nvPr/>
              </p:nvSpPr>
              <p:spPr>
                <a:xfrm>
                  <a:off x="1860349" y="2898732"/>
                  <a:ext cx="542071" cy="369332"/>
                </a:xfrm>
                <a:prstGeom prst="rect">
                  <a:avLst/>
                </a:prstGeom>
                <a:blipFill>
                  <a:blip r:embed="rId5"/>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4B3E08C-F544-4828-ADFB-566745F8E82F}"/>
                    </a:ext>
                  </a:extLst>
                </p:cNvPr>
                <p:cNvSpPr txBox="1"/>
                <p:nvPr/>
              </p:nvSpPr>
              <p:spPr>
                <a:xfrm>
                  <a:off x="3418563" y="6057556"/>
                  <a:ext cx="538865" cy="369332"/>
                </a:xfrm>
                <a:prstGeom prst="rect">
                  <a:avLst/>
                </a:prstGeom>
                <a:noFill/>
              </p:spPr>
              <p:txBody>
                <a:bodyPr wrap="none" rtlCol="0">
                  <a:noAutofit/>
                </a:bodyPr>
                <a:lstStyle/>
                <a:p>
                  <a:pPr algn="ctr"/>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𝑚</m:t>
                            </m:r>
                          </m:sub>
                        </m:sSub>
                      </m:oMath>
                    </m:oMathPara>
                  </a14:m>
                  <a:endParaRPr lang="en-US" dirty="0"/>
                </a:p>
              </p:txBody>
            </p:sp>
          </mc:Choice>
          <mc:Fallback xmlns="">
            <p:sp>
              <p:nvSpPr>
                <p:cNvPr id="39" name="TextBox 38">
                  <a:extLst>
                    <a:ext uri="{FF2B5EF4-FFF2-40B4-BE49-F238E27FC236}">
                      <a16:creationId xmlns:a16="http://schemas.microsoft.com/office/drawing/2014/main" id="{A4B3E08C-F544-4828-ADFB-566745F8E82F}"/>
                    </a:ext>
                  </a:extLst>
                </p:cNvPr>
                <p:cNvSpPr txBox="1">
                  <a:spLocks noRot="1" noChangeAspect="1" noMove="1" noResize="1" noEditPoints="1" noAdjustHandles="1" noChangeArrowheads="1" noChangeShapeType="1" noTextEdit="1"/>
                </p:cNvSpPr>
                <p:nvPr/>
              </p:nvSpPr>
              <p:spPr>
                <a:xfrm>
                  <a:off x="3418563" y="6057556"/>
                  <a:ext cx="538865" cy="369332"/>
                </a:xfrm>
                <a:prstGeom prst="rect">
                  <a:avLst/>
                </a:prstGeom>
                <a:blipFill>
                  <a:blip r:embed="rId6"/>
                  <a:stretch>
                    <a:fillRect b="-8333"/>
                  </a:stretch>
                </a:blipFill>
              </p:spPr>
              <p:txBody>
                <a:bodyPr/>
                <a:lstStyle/>
                <a:p>
                  <a:r>
                    <a:rPr lang="en-US">
                      <a:noFill/>
                    </a:rPr>
                    <a:t> </a:t>
                  </a:r>
                </a:p>
              </p:txBody>
            </p:sp>
          </mc:Fallback>
        </mc:AlternateContent>
        <p:sp>
          <p:nvSpPr>
            <p:cNvPr id="43" name="Oval 42">
              <a:extLst>
                <a:ext uri="{FF2B5EF4-FFF2-40B4-BE49-F238E27FC236}">
                  <a16:creationId xmlns:a16="http://schemas.microsoft.com/office/drawing/2014/main" id="{C0BE3B41-75AA-4BDF-A82D-6F942ECCF2AA}"/>
                </a:ext>
              </a:extLst>
            </p:cNvPr>
            <p:cNvSpPr/>
            <p:nvPr/>
          </p:nvSpPr>
          <p:spPr>
            <a:xfrm>
              <a:off x="3537983" y="3029916"/>
              <a:ext cx="328384" cy="189272"/>
            </a:xfrm>
            <a:prstGeom prst="ellipse">
              <a:avLst/>
            </a:prstGeom>
            <a:solidFill>
              <a:srgbClr val="2683C6"/>
            </a:solidFill>
            <a:ln w="19050">
              <a:solidFill>
                <a:srgbClr val="19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44" name="Oval 43">
              <a:extLst>
                <a:ext uri="{FF2B5EF4-FFF2-40B4-BE49-F238E27FC236}">
                  <a16:creationId xmlns:a16="http://schemas.microsoft.com/office/drawing/2014/main" id="{A221B4E1-692D-4E2D-95F7-8A21896B9BFB}"/>
                </a:ext>
              </a:extLst>
            </p:cNvPr>
            <p:cNvSpPr/>
            <p:nvPr/>
          </p:nvSpPr>
          <p:spPr>
            <a:xfrm>
              <a:off x="4586525" y="3898299"/>
              <a:ext cx="583583" cy="326308"/>
            </a:xfrm>
            <a:prstGeom prst="ellipse">
              <a:avLst/>
            </a:prstGeom>
            <a:solidFill>
              <a:srgbClr val="2683C6"/>
            </a:solidFill>
            <a:ln w="19050">
              <a:solidFill>
                <a:srgbClr val="19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PC</a:t>
              </a:r>
            </a:p>
          </p:txBody>
        </p:sp>
        <p:sp>
          <p:nvSpPr>
            <p:cNvPr id="4" name="TextBox 3">
              <a:extLst>
                <a:ext uri="{FF2B5EF4-FFF2-40B4-BE49-F238E27FC236}">
                  <a16:creationId xmlns:a16="http://schemas.microsoft.com/office/drawing/2014/main" id="{287C5D19-8C53-4505-928F-338233A94B2C}"/>
                </a:ext>
              </a:extLst>
            </p:cNvPr>
            <p:cNvSpPr txBox="1"/>
            <p:nvPr/>
          </p:nvSpPr>
          <p:spPr>
            <a:xfrm>
              <a:off x="1905000" y="1981200"/>
              <a:ext cx="312906" cy="369332"/>
            </a:xfrm>
            <a:prstGeom prst="rect">
              <a:avLst/>
            </a:prstGeom>
            <a:noFill/>
          </p:spPr>
          <p:txBody>
            <a:bodyPr wrap="none" rtlCol="0">
              <a:noAutofit/>
            </a:bodyPr>
            <a:lstStyle/>
            <a:p>
              <a:r>
                <a:rPr lang="en-US" dirty="0"/>
                <a:t>p</a:t>
              </a:r>
            </a:p>
          </p:txBody>
        </p:sp>
        <p:sp>
          <p:nvSpPr>
            <p:cNvPr id="6" name="TextBox 5">
              <a:extLst>
                <a:ext uri="{FF2B5EF4-FFF2-40B4-BE49-F238E27FC236}">
                  <a16:creationId xmlns:a16="http://schemas.microsoft.com/office/drawing/2014/main" id="{B655ECD6-2AE5-4FDD-9B4F-95219537FAA6}"/>
                </a:ext>
              </a:extLst>
            </p:cNvPr>
            <p:cNvSpPr txBox="1"/>
            <p:nvPr/>
          </p:nvSpPr>
          <p:spPr>
            <a:xfrm>
              <a:off x="7620000" y="6031468"/>
              <a:ext cx="312906" cy="369332"/>
            </a:xfrm>
            <a:prstGeom prst="rect">
              <a:avLst/>
            </a:prstGeom>
            <a:noFill/>
          </p:spPr>
          <p:txBody>
            <a:bodyPr wrap="none" rtlCol="0">
              <a:noAutofit/>
            </a:bodyPr>
            <a:lstStyle/>
            <a:p>
              <a:pPr algn="ctr"/>
              <a:r>
                <a:rPr lang="en-US" dirty="0"/>
                <a:t>q</a:t>
              </a:r>
            </a:p>
          </p:txBody>
        </p:sp>
      </p:grpSp>
    </p:spTree>
    <p:extLst>
      <p:ext uri="{BB962C8B-B14F-4D97-AF65-F5344CB8AC3E}">
        <p14:creationId xmlns:p14="http://schemas.microsoft.com/office/powerpoint/2010/main" val="10401867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CDABF4-358F-41D1-9776-BF3E10A48F13}"/>
                  </a:ext>
                </a:extLst>
              </p:cNvPr>
              <p:cNvSpPr>
                <a:spLocks noGrp="1"/>
              </p:cNvSpPr>
              <p:nvPr>
                <p:ph idx="1"/>
              </p:nvPr>
            </p:nvSpPr>
            <p:spPr/>
            <p:txBody>
              <a:bodyPr/>
              <a:lstStyle/>
              <a:p>
                <a:r>
                  <a:rPr lang="en-US" dirty="0"/>
                  <a:t>Your share of the total milk produced is proportionate to your share of the total herd</a:t>
                </a:r>
              </a:p>
              <a:p>
                <a:r>
                  <a:rPr lang="en-US" dirty="0"/>
                  <a:t>Assume there are two herders</a:t>
                </a:r>
              </a:p>
              <a:p>
                <a:r>
                  <a:rPr lang="en-US" dirty="0"/>
                  <a:t>Assume the cost of labor associated with adding one more animal is $1</a:t>
                </a:r>
              </a:p>
              <a:p>
                <a:r>
                  <a:rPr lang="en-US" dirty="0"/>
                  <a:t>Assume a liter of milk is worth $1</a:t>
                </a:r>
              </a:p>
              <a:p>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𝜋</m:t>
                        </m:r>
                      </m:e>
                      <m:sub>
                        <m:r>
                          <a:rPr lang="en-US" smtClean="0">
                            <a:latin typeface="Cambria Math" panose="02040503050406030204" pitchFamily="18" charset="0"/>
                          </a:rPr>
                          <m:t>1</m:t>
                        </m:r>
                      </m:sub>
                    </m:sSub>
                    <m:r>
                      <a:rPr lang="en-US" smtClean="0">
                        <a:latin typeface="Cambria Math" panose="02040503050406030204" pitchFamily="18" charset="0"/>
                      </a:rPr>
                      <m:t>=</m:t>
                    </m:r>
                    <m:r>
                      <a:rPr lang="en-US">
                        <a:latin typeface="Cambria Math" panose="02040503050406030204" pitchFamily="18" charset="0"/>
                      </a:rPr>
                      <m:t>$1∗</m:t>
                    </m:r>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smtClean="0">
                                    <a:latin typeface="Cambria Math" panose="02040503050406030204" pitchFamily="18" charset="0"/>
                                  </a:rPr>
                                  <m:t>h</m:t>
                                </m:r>
                              </m:e>
                              <m:sub>
                                <m:r>
                                  <a:rPr lang="en-US" smtClean="0">
                                    <a:latin typeface="Cambria Math" panose="02040503050406030204" pitchFamily="18" charset="0"/>
                                  </a:rPr>
                                  <m:t>1</m:t>
                                </m:r>
                              </m:sub>
                            </m:sSub>
                          </m:num>
                          <m:den>
                            <m:sSub>
                              <m:sSubPr>
                                <m:ctrlPr>
                                  <a:rPr lang="en-US" i="1" smtClean="0">
                                    <a:latin typeface="Cambria Math" panose="02040503050406030204" pitchFamily="18" charset="0"/>
                                  </a:rPr>
                                </m:ctrlPr>
                              </m:sSubPr>
                              <m:e>
                                <m:r>
                                  <a:rPr lang="en-US" smtClean="0">
                                    <a:latin typeface="Cambria Math" panose="02040503050406030204" pitchFamily="18" charset="0"/>
                                  </a:rPr>
                                  <m:t>h</m:t>
                                </m:r>
                              </m:e>
                              <m:sub>
                                <m:r>
                                  <a:rPr lang="en-US" smtClean="0">
                                    <a:latin typeface="Cambria Math" panose="02040503050406030204" pitchFamily="18" charset="0"/>
                                  </a:rPr>
                                  <m:t>1</m:t>
                                </m:r>
                              </m:sub>
                            </m:sSub>
                            <m:r>
                              <a:rPr lang="en-US" smtClean="0">
                                <a:latin typeface="Cambria Math" panose="02040503050406030204" pitchFamily="18" charset="0"/>
                              </a:rPr>
                              <m:t>+</m:t>
                            </m:r>
                            <m:sSub>
                              <m:sSubPr>
                                <m:ctrlPr>
                                  <a:rPr lang="en-US" i="1" smtClean="0">
                                    <a:latin typeface="Cambria Math" panose="02040503050406030204" pitchFamily="18" charset="0"/>
                                  </a:rPr>
                                </m:ctrlPr>
                              </m:sSubPr>
                              <m:e>
                                <m:r>
                                  <a:rPr lang="en-US" smtClean="0">
                                    <a:latin typeface="Cambria Math" panose="02040503050406030204" pitchFamily="18" charset="0"/>
                                  </a:rPr>
                                  <m:t>h</m:t>
                                </m:r>
                              </m:e>
                              <m:sub>
                                <m:r>
                                  <a:rPr lang="en-US" smtClean="0">
                                    <a:latin typeface="Cambria Math" panose="02040503050406030204" pitchFamily="18" charset="0"/>
                                  </a:rPr>
                                  <m:t>2</m:t>
                                </m:r>
                              </m:sub>
                            </m:sSub>
                          </m:den>
                        </m:f>
                      </m:e>
                    </m:d>
                    <m:r>
                      <a:rPr lang="en-US" smtClean="0">
                        <a:latin typeface="Cambria Math" panose="02040503050406030204" pitchFamily="18" charset="0"/>
                      </a:rPr>
                      <m:t>∗</m:t>
                    </m:r>
                    <m:r>
                      <a:rPr lang="en-US" smtClean="0">
                        <a:latin typeface="Cambria Math" panose="02040503050406030204" pitchFamily="18" charset="0"/>
                      </a:rPr>
                      <m:t>𝑓</m:t>
                    </m:r>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smtClean="0">
                                <a:latin typeface="Cambria Math" panose="02040503050406030204" pitchFamily="18" charset="0"/>
                              </a:rPr>
                              <m:t>h</m:t>
                            </m:r>
                          </m:e>
                          <m:sub>
                            <m:r>
                              <a:rPr lang="en-US" smtClean="0">
                                <a:latin typeface="Cambria Math" panose="02040503050406030204" pitchFamily="18" charset="0"/>
                              </a:rPr>
                              <m:t>1</m:t>
                            </m:r>
                          </m:sub>
                        </m:sSub>
                        <m:r>
                          <a:rPr lang="en-US" smtClean="0">
                            <a:latin typeface="Cambria Math" panose="02040503050406030204" pitchFamily="18" charset="0"/>
                          </a:rPr>
                          <m:t>+</m:t>
                        </m:r>
                        <m:sSub>
                          <m:sSubPr>
                            <m:ctrlPr>
                              <a:rPr lang="en-US" i="1" smtClean="0">
                                <a:latin typeface="Cambria Math" panose="02040503050406030204" pitchFamily="18" charset="0"/>
                              </a:rPr>
                            </m:ctrlPr>
                          </m:sSubPr>
                          <m:e>
                            <m:r>
                              <a:rPr lang="en-US" smtClean="0">
                                <a:latin typeface="Cambria Math" panose="02040503050406030204" pitchFamily="18" charset="0"/>
                              </a:rPr>
                              <m:t>h</m:t>
                            </m:r>
                          </m:e>
                          <m:sub>
                            <m:r>
                              <a:rPr lang="en-US" smtClean="0">
                                <a:latin typeface="Cambria Math" panose="02040503050406030204" pitchFamily="18" charset="0"/>
                              </a:rPr>
                              <m:t>2</m:t>
                            </m:r>
                          </m:sub>
                        </m:sSub>
                      </m:e>
                    </m:d>
                    <m:r>
                      <a:rPr lang="en-US" smtClean="0">
                        <a:latin typeface="Cambria Math" panose="02040503050406030204" pitchFamily="18" charset="0"/>
                      </a:rPr>
                      <m:t>−$1∗</m:t>
                    </m:r>
                    <m:sSub>
                      <m:sSubPr>
                        <m:ctrlPr>
                          <a:rPr lang="en-US" i="1" smtClean="0">
                            <a:latin typeface="Cambria Math" panose="02040503050406030204" pitchFamily="18" charset="0"/>
                          </a:rPr>
                        </m:ctrlPr>
                      </m:sSubPr>
                      <m:e>
                        <m:r>
                          <a:rPr lang="en-US" smtClean="0">
                            <a:latin typeface="Cambria Math" panose="02040503050406030204" pitchFamily="18" charset="0"/>
                          </a:rPr>
                          <m:t>h</m:t>
                        </m:r>
                      </m:e>
                      <m:sub>
                        <m:r>
                          <a:rPr lang="en-US" smtClean="0">
                            <a:latin typeface="Cambria Math" panose="02040503050406030204" pitchFamily="18" charset="0"/>
                          </a:rPr>
                          <m:t>1</m:t>
                        </m:r>
                      </m:sub>
                    </m:sSub>
                  </m:oMath>
                </a14:m>
                <a:endParaRPr lang="en-US" dirty="0"/>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𝜋</m:t>
                        </m:r>
                      </m:e>
                      <m:sub>
                        <m:r>
                          <a:rPr lang="en-US" smtClean="0">
                            <a:latin typeface="Cambria Math" panose="02040503050406030204" pitchFamily="18" charset="0"/>
                          </a:rPr>
                          <m:t>2</m:t>
                        </m:r>
                      </m:sub>
                    </m:sSub>
                    <m:r>
                      <a:rPr lang="en-US">
                        <a:latin typeface="Cambria Math" panose="02040503050406030204" pitchFamily="18" charset="0"/>
                      </a:rPr>
                      <m:t>=$1∗</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rPr>
                                  <m:t>h</m:t>
                                </m:r>
                              </m:e>
                              <m:sub>
                                <m:r>
                                  <a:rPr lang="en-US" smtClean="0">
                                    <a:latin typeface="Cambria Math" panose="02040503050406030204" pitchFamily="18" charset="0"/>
                                  </a:rPr>
                                  <m:t>2</m:t>
                                </m:r>
                              </m:sub>
                            </m:sSub>
                          </m:num>
                          <m:den>
                            <m:sSub>
                              <m:sSubPr>
                                <m:ctrlPr>
                                  <a:rPr lang="en-US" i="1">
                                    <a:latin typeface="Cambria Math" panose="02040503050406030204" pitchFamily="18" charset="0"/>
                                  </a:rPr>
                                </m:ctrlPr>
                              </m:sSubPr>
                              <m:e>
                                <m:r>
                                  <a:rPr lang="en-US">
                                    <a:latin typeface="Cambria Math" panose="02040503050406030204" pitchFamily="18" charset="0"/>
                                  </a:rPr>
                                  <m:t>h</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h</m:t>
                                </m:r>
                              </m:e>
                              <m:sub>
                                <m:r>
                                  <a:rPr lang="en-US">
                                    <a:latin typeface="Cambria Math" panose="02040503050406030204" pitchFamily="18" charset="0"/>
                                  </a:rPr>
                                  <m:t>2</m:t>
                                </m:r>
                              </m:sub>
                            </m:sSub>
                          </m:den>
                        </m:f>
                      </m:e>
                    </m:d>
                    <m:r>
                      <a:rPr lang="en-US">
                        <a:latin typeface="Cambria Math" panose="02040503050406030204" pitchFamily="18" charset="0"/>
                      </a:rPr>
                      <m:t>∗</m:t>
                    </m:r>
                    <m:r>
                      <a:rPr lang="en-US">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a:latin typeface="Cambria Math" panose="02040503050406030204" pitchFamily="18" charset="0"/>
                              </a:rPr>
                              <m:t>h</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h</m:t>
                            </m:r>
                          </m:e>
                          <m:sub>
                            <m:r>
                              <a:rPr lang="en-US">
                                <a:latin typeface="Cambria Math" panose="02040503050406030204" pitchFamily="18" charset="0"/>
                              </a:rPr>
                              <m:t>2</m:t>
                            </m:r>
                          </m:sub>
                        </m:sSub>
                      </m:e>
                    </m:d>
                    <m:r>
                      <a:rPr lang="en-US">
                        <a:latin typeface="Cambria Math" panose="02040503050406030204" pitchFamily="18" charset="0"/>
                      </a:rPr>
                      <m:t>−$1∗</m:t>
                    </m:r>
                    <m:sSub>
                      <m:sSubPr>
                        <m:ctrlPr>
                          <a:rPr lang="en-US" i="1">
                            <a:latin typeface="Cambria Math" panose="02040503050406030204" pitchFamily="18" charset="0"/>
                          </a:rPr>
                        </m:ctrlPr>
                      </m:sSubPr>
                      <m:e>
                        <m:r>
                          <a:rPr lang="en-US">
                            <a:latin typeface="Cambria Math" panose="02040503050406030204" pitchFamily="18" charset="0"/>
                          </a:rPr>
                          <m:t>h</m:t>
                        </m:r>
                      </m:e>
                      <m:sub>
                        <m:r>
                          <a:rPr lang="en-US" smtClean="0">
                            <a:latin typeface="Cambria Math" panose="02040503050406030204" pitchFamily="18" charset="0"/>
                          </a:rPr>
                          <m:t>2</m:t>
                        </m:r>
                      </m:sub>
                    </m:sSub>
                  </m:oMath>
                </a14:m>
                <a:endParaRPr lang="en-US" dirty="0"/>
              </a:p>
            </p:txBody>
          </p:sp>
        </mc:Choice>
        <mc:Fallback xmlns="">
          <p:sp>
            <p:nvSpPr>
              <p:cNvPr id="3" name="Content Placeholder 2">
                <a:extLst>
                  <a:ext uri="{FF2B5EF4-FFF2-40B4-BE49-F238E27FC236}">
                    <a16:creationId xmlns:a16="http://schemas.microsoft.com/office/drawing/2014/main" id="{B0CDABF4-358F-41D1-9776-BF3E10A48F13}"/>
                  </a:ext>
                </a:extLst>
              </p:cNvPr>
              <p:cNvSpPr>
                <a:spLocks noGrp="1" noRot="1" noChangeAspect="1" noMove="1" noResize="1" noEditPoints="1" noAdjustHandles="1" noChangeArrowheads="1" noChangeShapeType="1" noTextEdit="1"/>
              </p:cNvSpPr>
              <p:nvPr>
                <p:ph idx="1"/>
              </p:nvPr>
            </p:nvSpPr>
            <p:spPr>
              <a:blipFill>
                <a:blip r:embed="rId2"/>
                <a:stretch>
                  <a:fillRect l="-1389" t="-1401" b="-10084"/>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A5379848-E502-47E2-A3C7-09B414FA8010}"/>
              </a:ext>
            </a:extLst>
          </p:cNvPr>
          <p:cNvSpPr>
            <a:spLocks noGrp="1"/>
          </p:cNvSpPr>
          <p:nvPr>
            <p:ph type="title"/>
          </p:nvPr>
        </p:nvSpPr>
        <p:spPr/>
        <p:txBody>
          <a:bodyPr/>
          <a:lstStyle/>
          <a:p>
            <a:r>
              <a:rPr lang="en-US" dirty="0"/>
              <a:t>Payoffs to Each Herder</a:t>
            </a:r>
          </a:p>
        </p:txBody>
      </p:sp>
    </p:spTree>
    <p:extLst>
      <p:ext uri="{BB962C8B-B14F-4D97-AF65-F5344CB8AC3E}">
        <p14:creationId xmlns:p14="http://schemas.microsoft.com/office/powerpoint/2010/main" val="1986933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52779EB7-73E9-418C-B649-C2B883EC0471}"/>
                  </a:ext>
                </a:extLst>
              </p:cNvPr>
              <p:cNvSpPr>
                <a:spLocks noGrp="1"/>
              </p:cNvSpPr>
              <p:nvPr>
                <p:ph idx="1"/>
              </p:nvPr>
            </p:nvSpPr>
            <p:spPr/>
            <p:txBody>
              <a:bodyPr/>
              <a:lstStyle/>
              <a:p>
                <a:r>
                  <a:rPr lang="en-US" sz="2400" dirty="0"/>
                  <a:t>So if the general form is:</a:t>
                </a:r>
              </a:p>
              <a:p>
                <a:pPr lvl="1"/>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𝜋</m:t>
                        </m:r>
                      </m:e>
                      <m:sub>
                        <m:r>
                          <a:rPr lang="en-US" sz="2000">
                            <a:latin typeface="Cambria Math" panose="02040503050406030204" pitchFamily="18" charset="0"/>
                          </a:rPr>
                          <m:t>1</m:t>
                        </m:r>
                      </m:sub>
                    </m:sSub>
                    <m:r>
                      <a:rPr lang="en-US" sz="2000">
                        <a:latin typeface="Cambria Math" panose="02040503050406030204" pitchFamily="18" charset="0"/>
                      </a:rPr>
                      <m:t>=$1∗</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a:latin typeface="Cambria Math" panose="02040503050406030204" pitchFamily="18" charset="0"/>
                                  </a:rPr>
                                  <m:t>h</m:t>
                                </m:r>
                              </m:e>
                              <m:sub>
                                <m:r>
                                  <a:rPr lang="en-US" sz="2000">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a:latin typeface="Cambria Math" panose="02040503050406030204" pitchFamily="18" charset="0"/>
                                  </a:rPr>
                                  <m:t>h</m:t>
                                </m:r>
                              </m:e>
                              <m:sub>
                                <m:r>
                                  <a:rPr lang="en-US" sz="2000">
                                    <a:latin typeface="Cambria Math" panose="02040503050406030204" pitchFamily="18" charset="0"/>
                                  </a:rPr>
                                  <m:t>1</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a:latin typeface="Cambria Math" panose="02040503050406030204" pitchFamily="18" charset="0"/>
                                  </a:rPr>
                                  <m:t>h</m:t>
                                </m:r>
                              </m:e>
                              <m:sub>
                                <m:r>
                                  <a:rPr lang="en-US" sz="2000">
                                    <a:latin typeface="Cambria Math" panose="02040503050406030204" pitchFamily="18" charset="0"/>
                                  </a:rPr>
                                  <m:t>2</m:t>
                                </m:r>
                              </m:sub>
                            </m:sSub>
                          </m:den>
                        </m:f>
                      </m:e>
                    </m:d>
                    <m:r>
                      <a:rPr lang="en-US" sz="2000">
                        <a:latin typeface="Cambria Math" panose="02040503050406030204" pitchFamily="18" charset="0"/>
                      </a:rPr>
                      <m:t>∗</m:t>
                    </m:r>
                    <m:r>
                      <a:rPr lang="en-US" sz="2000">
                        <a:latin typeface="Cambria Math" panose="02040503050406030204" pitchFamily="18" charset="0"/>
                      </a:rPr>
                      <m:t>𝑓</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a:latin typeface="Cambria Math" panose="02040503050406030204" pitchFamily="18" charset="0"/>
                              </a:rPr>
                              <m:t>h</m:t>
                            </m:r>
                          </m:e>
                          <m:sub>
                            <m:r>
                              <a:rPr lang="en-US" sz="2000">
                                <a:latin typeface="Cambria Math" panose="02040503050406030204" pitchFamily="18" charset="0"/>
                              </a:rPr>
                              <m:t>1</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a:latin typeface="Cambria Math" panose="02040503050406030204" pitchFamily="18" charset="0"/>
                              </a:rPr>
                              <m:t>h</m:t>
                            </m:r>
                          </m:e>
                          <m:sub>
                            <m:r>
                              <a:rPr lang="en-US" sz="2000">
                                <a:latin typeface="Cambria Math" panose="02040503050406030204" pitchFamily="18" charset="0"/>
                              </a:rPr>
                              <m:t>2</m:t>
                            </m:r>
                          </m:sub>
                        </m:sSub>
                      </m:e>
                    </m:d>
                    <m:r>
                      <a:rPr lang="en-US" sz="2000">
                        <a:latin typeface="Cambria Math" panose="02040503050406030204" pitchFamily="18" charset="0"/>
                      </a:rPr>
                      <m:t>−$1∗</m:t>
                    </m:r>
                    <m:sSub>
                      <m:sSubPr>
                        <m:ctrlPr>
                          <a:rPr lang="en-US" sz="2000" i="1">
                            <a:latin typeface="Cambria Math" panose="02040503050406030204" pitchFamily="18" charset="0"/>
                          </a:rPr>
                        </m:ctrlPr>
                      </m:sSubPr>
                      <m:e>
                        <m:r>
                          <a:rPr lang="en-US" sz="2000">
                            <a:latin typeface="Cambria Math" panose="02040503050406030204" pitchFamily="18" charset="0"/>
                          </a:rPr>
                          <m:t>h</m:t>
                        </m:r>
                      </m:e>
                      <m:sub>
                        <m:r>
                          <a:rPr lang="en-US" sz="2000">
                            <a:latin typeface="Cambria Math" panose="02040503050406030204" pitchFamily="18" charset="0"/>
                          </a:rPr>
                          <m:t>1</m:t>
                        </m:r>
                      </m:sub>
                    </m:sSub>
                  </m:oMath>
                </a14:m>
                <a:endParaRPr lang="en-US" sz="2000" dirty="0"/>
              </a:p>
              <a:p>
                <a:pPr lvl="1"/>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𝜋</m:t>
                        </m:r>
                      </m:e>
                      <m:sub>
                        <m:r>
                          <a:rPr lang="en-US" sz="2000">
                            <a:latin typeface="Cambria Math" panose="02040503050406030204" pitchFamily="18" charset="0"/>
                          </a:rPr>
                          <m:t>2</m:t>
                        </m:r>
                      </m:sub>
                    </m:sSub>
                    <m:r>
                      <a:rPr lang="en-US" sz="2000">
                        <a:latin typeface="Cambria Math" panose="02040503050406030204" pitchFamily="18" charset="0"/>
                      </a:rPr>
                      <m:t>=$1∗</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a:latin typeface="Cambria Math" panose="02040503050406030204" pitchFamily="18" charset="0"/>
                                  </a:rPr>
                                  <m:t>h</m:t>
                                </m:r>
                              </m:e>
                              <m:sub>
                                <m:r>
                                  <a:rPr lang="en-US" sz="2000">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a:latin typeface="Cambria Math" panose="02040503050406030204" pitchFamily="18" charset="0"/>
                                  </a:rPr>
                                  <m:t>h</m:t>
                                </m:r>
                              </m:e>
                              <m:sub>
                                <m:r>
                                  <a:rPr lang="en-US" sz="2000">
                                    <a:latin typeface="Cambria Math" panose="02040503050406030204" pitchFamily="18" charset="0"/>
                                  </a:rPr>
                                  <m:t>1</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a:latin typeface="Cambria Math" panose="02040503050406030204" pitchFamily="18" charset="0"/>
                                  </a:rPr>
                                  <m:t>h</m:t>
                                </m:r>
                              </m:e>
                              <m:sub>
                                <m:r>
                                  <a:rPr lang="en-US" sz="2000">
                                    <a:latin typeface="Cambria Math" panose="02040503050406030204" pitchFamily="18" charset="0"/>
                                  </a:rPr>
                                  <m:t>2</m:t>
                                </m:r>
                              </m:sub>
                            </m:sSub>
                          </m:den>
                        </m:f>
                      </m:e>
                    </m:d>
                    <m:r>
                      <a:rPr lang="en-US" sz="2000">
                        <a:latin typeface="Cambria Math" panose="02040503050406030204" pitchFamily="18" charset="0"/>
                      </a:rPr>
                      <m:t>∗</m:t>
                    </m:r>
                    <m:r>
                      <a:rPr lang="en-US" sz="2000">
                        <a:latin typeface="Cambria Math" panose="02040503050406030204" pitchFamily="18" charset="0"/>
                      </a:rPr>
                      <m:t>𝑓</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a:latin typeface="Cambria Math" panose="02040503050406030204" pitchFamily="18" charset="0"/>
                              </a:rPr>
                              <m:t>h</m:t>
                            </m:r>
                          </m:e>
                          <m:sub>
                            <m:r>
                              <a:rPr lang="en-US" sz="2000">
                                <a:latin typeface="Cambria Math" panose="02040503050406030204" pitchFamily="18" charset="0"/>
                              </a:rPr>
                              <m:t>1</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a:latin typeface="Cambria Math" panose="02040503050406030204" pitchFamily="18" charset="0"/>
                              </a:rPr>
                              <m:t>h</m:t>
                            </m:r>
                          </m:e>
                          <m:sub>
                            <m:r>
                              <a:rPr lang="en-US" sz="2000">
                                <a:latin typeface="Cambria Math" panose="02040503050406030204" pitchFamily="18" charset="0"/>
                              </a:rPr>
                              <m:t>2</m:t>
                            </m:r>
                          </m:sub>
                        </m:sSub>
                      </m:e>
                    </m:d>
                    <m:r>
                      <a:rPr lang="en-US" sz="2000">
                        <a:latin typeface="Cambria Math" panose="02040503050406030204" pitchFamily="18" charset="0"/>
                      </a:rPr>
                      <m:t>−$1∗</m:t>
                    </m:r>
                    <m:sSub>
                      <m:sSubPr>
                        <m:ctrlPr>
                          <a:rPr lang="en-US" sz="2000" i="1">
                            <a:latin typeface="Cambria Math" panose="02040503050406030204" pitchFamily="18" charset="0"/>
                          </a:rPr>
                        </m:ctrlPr>
                      </m:sSubPr>
                      <m:e>
                        <m:r>
                          <a:rPr lang="en-US" sz="2000">
                            <a:latin typeface="Cambria Math" panose="02040503050406030204" pitchFamily="18" charset="0"/>
                          </a:rPr>
                          <m:t>h</m:t>
                        </m:r>
                      </m:e>
                      <m:sub>
                        <m:r>
                          <a:rPr lang="en-US" sz="2000">
                            <a:latin typeface="Cambria Math" panose="02040503050406030204" pitchFamily="18" charset="0"/>
                          </a:rPr>
                          <m:t>2</m:t>
                        </m:r>
                      </m:sub>
                    </m:sSub>
                  </m:oMath>
                </a14:m>
                <a:endParaRPr lang="en-US" sz="2000" dirty="0"/>
              </a:p>
              <a:p>
                <a:r>
                  <a:rPr lang="en-US" sz="2400" dirty="0"/>
                  <a:t>And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h</m:t>
                        </m:r>
                      </m:e>
                      <m:sub>
                        <m:r>
                          <a:rPr lang="en-US" sz="2400" smtClean="0">
                            <a:latin typeface="Cambria Math" panose="02040503050406030204" pitchFamily="18" charset="0"/>
                          </a:rPr>
                          <m:t>1</m:t>
                        </m:r>
                      </m:sub>
                    </m:sSub>
                    <m:r>
                      <a:rPr lang="en-US" sz="2400" smtClean="0">
                        <a:latin typeface="Cambria Math" panose="02040503050406030204" pitchFamily="18" charset="0"/>
                      </a:rPr>
                      <m:t>=15, </m:t>
                    </m:r>
                    <m:sSub>
                      <m:sSubPr>
                        <m:ctrlPr>
                          <a:rPr lang="en-US" sz="2400" i="1" smtClean="0">
                            <a:latin typeface="Cambria Math" panose="02040503050406030204" pitchFamily="18" charset="0"/>
                          </a:rPr>
                        </m:ctrlPr>
                      </m:sSubPr>
                      <m:e>
                        <m:r>
                          <a:rPr lang="en-US" sz="2400" smtClean="0">
                            <a:latin typeface="Cambria Math" panose="02040503050406030204" pitchFamily="18" charset="0"/>
                          </a:rPr>
                          <m:t>h</m:t>
                        </m:r>
                      </m:e>
                      <m:sub>
                        <m:r>
                          <a:rPr lang="en-US" sz="2400" smtClean="0">
                            <a:latin typeface="Cambria Math" panose="02040503050406030204" pitchFamily="18" charset="0"/>
                          </a:rPr>
                          <m:t>2</m:t>
                        </m:r>
                      </m:sub>
                    </m:sSub>
                    <m:r>
                      <a:rPr lang="en-US" sz="2400" smtClean="0">
                        <a:latin typeface="Cambria Math" panose="02040503050406030204" pitchFamily="18" charset="0"/>
                      </a:rPr>
                      <m:t>=10, </m:t>
                    </m:r>
                    <m:r>
                      <a:rPr lang="en-US" sz="2400" smtClean="0">
                        <a:latin typeface="Cambria Math" panose="02040503050406030204" pitchFamily="18" charset="0"/>
                      </a:rPr>
                      <m:t>𝑓</m:t>
                    </m:r>
                    <m:d>
                      <m:dPr>
                        <m:ctrlPr>
                          <a:rPr lang="en-US" sz="2400" i="1" smtClean="0">
                            <a:latin typeface="Cambria Math" panose="02040503050406030204" pitchFamily="18" charset="0"/>
                          </a:rPr>
                        </m:ctrlPr>
                      </m:dPr>
                      <m:e>
                        <m:r>
                          <a:rPr lang="en-US" sz="2400" smtClean="0">
                            <a:latin typeface="Cambria Math" panose="02040503050406030204" pitchFamily="18" charset="0"/>
                          </a:rPr>
                          <m:t>15+10=25</m:t>
                        </m:r>
                      </m:e>
                    </m:d>
                    <m:r>
                      <a:rPr lang="en-US" sz="2400" smtClean="0">
                        <a:latin typeface="Cambria Math" panose="02040503050406030204" pitchFamily="18" charset="0"/>
                      </a:rPr>
                      <m:t>=40</m:t>
                    </m:r>
                  </m:oMath>
                </a14:m>
                <a:endParaRPr lang="en-US" sz="2400" dirty="0"/>
              </a:p>
              <a:p>
                <a:pPr lvl="1"/>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𝜋</m:t>
                        </m:r>
                      </m:e>
                      <m:sub>
                        <m:r>
                          <a:rPr lang="en-US" sz="2000">
                            <a:latin typeface="Cambria Math" panose="02040503050406030204" pitchFamily="18" charset="0"/>
                          </a:rPr>
                          <m:t>1</m:t>
                        </m:r>
                      </m:sub>
                    </m:sSub>
                    <m:r>
                      <a:rPr lang="en-US" sz="2000">
                        <a:latin typeface="Cambria Math" panose="02040503050406030204" pitchFamily="18" charset="0"/>
                      </a:rPr>
                      <m:t>=$1∗</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a:latin typeface="Cambria Math" panose="02040503050406030204" pitchFamily="18" charset="0"/>
                              </a:rPr>
                              <m:t>15</m:t>
                            </m:r>
                          </m:num>
                          <m:den>
                            <m:r>
                              <a:rPr lang="en-US" sz="2000">
                                <a:latin typeface="Cambria Math" panose="02040503050406030204" pitchFamily="18" charset="0"/>
                              </a:rPr>
                              <m:t>25</m:t>
                            </m:r>
                          </m:den>
                        </m:f>
                      </m:e>
                    </m:d>
                    <m:r>
                      <a:rPr lang="en-US" sz="2000">
                        <a:latin typeface="Cambria Math" panose="02040503050406030204" pitchFamily="18" charset="0"/>
                      </a:rPr>
                      <m:t>∗40−$1∗15</m:t>
                    </m:r>
                  </m:oMath>
                </a14:m>
                <a:r>
                  <a:rPr lang="en-US" sz="2000" dirty="0"/>
                  <a:t> = $24 − $15 = $9</a:t>
                </a:r>
              </a:p>
              <a:p>
                <a:pPr lvl="1"/>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𝜋</m:t>
                        </m:r>
                      </m:e>
                      <m:sub>
                        <m:r>
                          <a:rPr lang="en-US" sz="2000">
                            <a:latin typeface="Cambria Math" panose="02040503050406030204" pitchFamily="18" charset="0"/>
                          </a:rPr>
                          <m:t>2</m:t>
                        </m:r>
                      </m:sub>
                    </m:sSub>
                    <m:r>
                      <a:rPr lang="en-US" sz="2000">
                        <a:latin typeface="Cambria Math" panose="02040503050406030204" pitchFamily="18" charset="0"/>
                      </a:rPr>
                      <m:t>=$1∗</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a:latin typeface="Cambria Math" panose="02040503050406030204" pitchFamily="18" charset="0"/>
                              </a:rPr>
                              <m:t>10</m:t>
                            </m:r>
                          </m:num>
                          <m:den>
                            <m:r>
                              <a:rPr lang="en-US" sz="2000">
                                <a:latin typeface="Cambria Math" panose="02040503050406030204" pitchFamily="18" charset="0"/>
                              </a:rPr>
                              <m:t>25</m:t>
                            </m:r>
                          </m:den>
                        </m:f>
                      </m:e>
                    </m:d>
                    <m:r>
                      <a:rPr lang="en-US" sz="2000">
                        <a:latin typeface="Cambria Math" panose="02040503050406030204" pitchFamily="18" charset="0"/>
                      </a:rPr>
                      <m:t>∗40−$1∗10</m:t>
                    </m:r>
                  </m:oMath>
                </a14:m>
                <a:r>
                  <a:rPr lang="en-US" sz="2000" dirty="0"/>
                  <a:t> = $16 − $10 = $6</a:t>
                </a:r>
              </a:p>
              <a:p>
                <a:r>
                  <a:rPr lang="en-US" sz="2400" dirty="0"/>
                  <a:t>Or </a:t>
                </a:r>
                <a14:m>
                  <m:oMath xmlns:m="http://schemas.openxmlformats.org/officeDocument/2006/math">
                    <m:sSub>
                      <m:sSubPr>
                        <m:ctrlPr>
                          <a:rPr lang="en-US" sz="2400" i="1">
                            <a:latin typeface="Cambria Math" panose="02040503050406030204" pitchFamily="18" charset="0"/>
                          </a:rPr>
                        </m:ctrlPr>
                      </m:sSubPr>
                      <m:e>
                        <m:r>
                          <a:rPr lang="en-US" sz="2400">
                            <a:latin typeface="Cambria Math" panose="02040503050406030204" pitchFamily="18" charset="0"/>
                          </a:rPr>
                          <m:t>h</m:t>
                        </m:r>
                      </m:e>
                      <m:sub>
                        <m:r>
                          <a:rPr lang="en-US" sz="2400">
                            <a:latin typeface="Cambria Math" panose="02040503050406030204" pitchFamily="18" charset="0"/>
                          </a:rPr>
                          <m:t>1</m:t>
                        </m:r>
                      </m:sub>
                    </m:sSub>
                    <m:r>
                      <a:rPr lang="en-US" sz="2400">
                        <a:latin typeface="Cambria Math" panose="02040503050406030204" pitchFamily="18" charset="0"/>
                      </a:rPr>
                      <m:t>=1</m:t>
                    </m:r>
                    <m:r>
                      <a:rPr lang="en-US" sz="2400" smtClean="0">
                        <a:latin typeface="Cambria Math" panose="02040503050406030204" pitchFamily="18" charset="0"/>
                      </a:rPr>
                      <m:t>0</m:t>
                    </m:r>
                    <m:r>
                      <a:rPr lang="en-US" sz="2400">
                        <a:latin typeface="Cambria Math" panose="02040503050406030204" pitchFamily="18" charset="0"/>
                      </a:rPr>
                      <m:t>, </m:t>
                    </m:r>
                    <m:sSub>
                      <m:sSubPr>
                        <m:ctrlPr>
                          <a:rPr lang="en-US" sz="2400" i="1">
                            <a:latin typeface="Cambria Math" panose="02040503050406030204" pitchFamily="18" charset="0"/>
                          </a:rPr>
                        </m:ctrlPr>
                      </m:sSubPr>
                      <m:e>
                        <m:r>
                          <a:rPr lang="en-US" sz="2400">
                            <a:latin typeface="Cambria Math" panose="02040503050406030204" pitchFamily="18" charset="0"/>
                          </a:rPr>
                          <m:t>h</m:t>
                        </m:r>
                      </m:e>
                      <m:sub>
                        <m:r>
                          <a:rPr lang="en-US" sz="2400">
                            <a:latin typeface="Cambria Math" panose="02040503050406030204" pitchFamily="18" charset="0"/>
                          </a:rPr>
                          <m:t>2</m:t>
                        </m:r>
                      </m:sub>
                    </m:sSub>
                    <m:r>
                      <a:rPr lang="en-US" sz="2400">
                        <a:latin typeface="Cambria Math" panose="02040503050406030204" pitchFamily="18" charset="0"/>
                      </a:rPr>
                      <m:t>=1</m:t>
                    </m:r>
                    <m:r>
                      <a:rPr lang="en-US" sz="2400" smtClean="0">
                        <a:latin typeface="Cambria Math" panose="02040503050406030204" pitchFamily="18" charset="0"/>
                      </a:rPr>
                      <m:t>0, </m:t>
                    </m:r>
                    <m:r>
                      <a:rPr lang="en-US" sz="2400" smtClean="0">
                        <a:latin typeface="Cambria Math" panose="02040503050406030204" pitchFamily="18" charset="0"/>
                      </a:rPr>
                      <m:t>𝑓</m:t>
                    </m:r>
                    <m:d>
                      <m:dPr>
                        <m:ctrlPr>
                          <a:rPr lang="en-US" sz="2400" i="1" smtClean="0">
                            <a:latin typeface="Cambria Math" panose="02040503050406030204" pitchFamily="18" charset="0"/>
                          </a:rPr>
                        </m:ctrlPr>
                      </m:dPr>
                      <m:e>
                        <m:r>
                          <a:rPr lang="en-US" sz="2400" smtClean="0">
                            <a:latin typeface="Cambria Math" panose="02040503050406030204" pitchFamily="18" charset="0"/>
                          </a:rPr>
                          <m:t>10+10=20</m:t>
                        </m:r>
                      </m:e>
                    </m:d>
                    <m:r>
                      <a:rPr lang="en-US" sz="2400" smtClean="0">
                        <a:latin typeface="Cambria Math" panose="02040503050406030204" pitchFamily="18" charset="0"/>
                      </a:rPr>
                      <m:t>=36</m:t>
                    </m:r>
                  </m:oMath>
                </a14:m>
                <a:endParaRPr lang="en-US" sz="2400" dirty="0"/>
              </a:p>
              <a:p>
                <a:pPr lvl="1"/>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𝜋</m:t>
                        </m:r>
                      </m:e>
                      <m:sub>
                        <m:r>
                          <a:rPr lang="en-US" sz="2000">
                            <a:latin typeface="Cambria Math" panose="02040503050406030204" pitchFamily="18" charset="0"/>
                          </a:rPr>
                          <m:t>1</m:t>
                        </m:r>
                      </m:sub>
                    </m:sSub>
                    <m:r>
                      <a:rPr lang="en-US" sz="2000">
                        <a:latin typeface="Cambria Math" panose="02040503050406030204" pitchFamily="18" charset="0"/>
                      </a:rPr>
                      <m:t>=$1∗</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a:latin typeface="Cambria Math" panose="02040503050406030204" pitchFamily="18" charset="0"/>
                              </a:rPr>
                              <m:t>10</m:t>
                            </m:r>
                          </m:num>
                          <m:den>
                            <m:r>
                              <a:rPr lang="en-US" sz="2000">
                                <a:latin typeface="Cambria Math" panose="02040503050406030204" pitchFamily="18" charset="0"/>
                              </a:rPr>
                              <m:t>20</m:t>
                            </m:r>
                          </m:den>
                        </m:f>
                      </m:e>
                    </m:d>
                    <m:r>
                      <a:rPr lang="en-US" sz="2000">
                        <a:latin typeface="Cambria Math" panose="02040503050406030204" pitchFamily="18" charset="0"/>
                      </a:rPr>
                      <m:t>∗36−$1∗10</m:t>
                    </m:r>
                  </m:oMath>
                </a14:m>
                <a:r>
                  <a:rPr lang="en-US" sz="2000" dirty="0"/>
                  <a:t> = $18 − $10 = $8</a:t>
                </a:r>
              </a:p>
              <a:p>
                <a:pPr lvl="1"/>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𝜋</m:t>
                        </m:r>
                      </m:e>
                      <m:sub>
                        <m:r>
                          <a:rPr lang="en-US" sz="2000">
                            <a:latin typeface="Cambria Math" panose="02040503050406030204" pitchFamily="18" charset="0"/>
                          </a:rPr>
                          <m:t>2</m:t>
                        </m:r>
                      </m:sub>
                    </m:sSub>
                    <m:r>
                      <a:rPr lang="en-US" sz="2000">
                        <a:latin typeface="Cambria Math" panose="02040503050406030204" pitchFamily="18" charset="0"/>
                      </a:rPr>
                      <m:t>=$1∗</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a:latin typeface="Cambria Math" panose="02040503050406030204" pitchFamily="18" charset="0"/>
                              </a:rPr>
                              <m:t>10</m:t>
                            </m:r>
                          </m:num>
                          <m:den>
                            <m:r>
                              <a:rPr lang="en-US" sz="2000">
                                <a:latin typeface="Cambria Math" panose="02040503050406030204" pitchFamily="18" charset="0"/>
                              </a:rPr>
                              <m:t>20</m:t>
                            </m:r>
                          </m:den>
                        </m:f>
                      </m:e>
                    </m:d>
                    <m:r>
                      <a:rPr lang="en-US" sz="2000">
                        <a:latin typeface="Cambria Math" panose="02040503050406030204" pitchFamily="18" charset="0"/>
                      </a:rPr>
                      <m:t>∗36−$1∗10</m:t>
                    </m:r>
                  </m:oMath>
                </a14:m>
                <a:r>
                  <a:rPr lang="en-US" sz="2000" dirty="0"/>
                  <a:t> = $18 − $10 = $8</a:t>
                </a:r>
              </a:p>
            </p:txBody>
          </p:sp>
        </mc:Choice>
        <mc:Fallback xmlns="">
          <p:sp>
            <p:nvSpPr>
              <p:cNvPr id="6" name="Content Placeholder 5">
                <a:extLst>
                  <a:ext uri="{FF2B5EF4-FFF2-40B4-BE49-F238E27FC236}">
                    <a16:creationId xmlns:a16="http://schemas.microsoft.com/office/drawing/2014/main" id="{52779EB7-73E9-418C-B649-C2B883EC0471}"/>
                  </a:ext>
                </a:extLst>
              </p:cNvPr>
              <p:cNvSpPr>
                <a:spLocks noGrp="1" noRot="1" noChangeAspect="1" noMove="1" noResize="1" noEditPoints="1" noAdjustHandles="1" noChangeArrowheads="1" noChangeShapeType="1" noTextEdit="1"/>
              </p:cNvSpPr>
              <p:nvPr>
                <p:ph idx="1"/>
              </p:nvPr>
            </p:nvSpPr>
            <p:spPr>
              <a:blipFill>
                <a:blip r:embed="rId3"/>
                <a:stretch>
                  <a:fillRect l="-810" t="-1120" b="-252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84D4BBF5-01F9-41FD-B760-06AEE8B95010}"/>
              </a:ext>
            </a:extLst>
          </p:cNvPr>
          <p:cNvSpPr>
            <a:spLocks noGrp="1"/>
          </p:cNvSpPr>
          <p:nvPr>
            <p:ph type="title"/>
          </p:nvPr>
        </p:nvSpPr>
        <p:spPr/>
        <p:txBody>
          <a:bodyPr/>
          <a:lstStyle/>
          <a:p>
            <a:r>
              <a:rPr lang="en-US" dirty="0"/>
              <a:t>For Example</a:t>
            </a:r>
          </a:p>
        </p:txBody>
      </p:sp>
    </p:spTree>
    <p:extLst>
      <p:ext uri="{BB962C8B-B14F-4D97-AF65-F5344CB8AC3E}">
        <p14:creationId xmlns:p14="http://schemas.microsoft.com/office/powerpoint/2010/main" val="11824112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62B0-8C35-43B8-A526-92DE637DB429}"/>
              </a:ext>
            </a:extLst>
          </p:cNvPr>
          <p:cNvSpPr>
            <a:spLocks noGrp="1"/>
          </p:cNvSpPr>
          <p:nvPr>
            <p:ph type="title"/>
          </p:nvPr>
        </p:nvSpPr>
        <p:spPr/>
        <p:txBody>
          <a:bodyPr/>
          <a:lstStyle/>
          <a:p>
            <a:r>
              <a:rPr lang="en-US" dirty="0"/>
              <a:t>Tragedy of the Commons</a:t>
            </a:r>
          </a:p>
        </p:txBody>
      </p:sp>
      <p:sp>
        <p:nvSpPr>
          <p:cNvPr id="6" name="TextBox 5">
            <a:extLst>
              <a:ext uri="{FF2B5EF4-FFF2-40B4-BE49-F238E27FC236}">
                <a16:creationId xmlns:a16="http://schemas.microsoft.com/office/drawing/2014/main" id="{80DEACD4-A64B-496E-97F9-C8F18B161802}"/>
              </a:ext>
            </a:extLst>
          </p:cNvPr>
          <p:cNvSpPr txBox="1"/>
          <p:nvPr/>
        </p:nvSpPr>
        <p:spPr>
          <a:xfrm>
            <a:off x="609600" y="4343400"/>
            <a:ext cx="10972800" cy="1477328"/>
          </a:xfrm>
          <a:prstGeom prst="rect">
            <a:avLst/>
          </a:prstGeom>
          <a:noFill/>
        </p:spPr>
        <p:txBody>
          <a:bodyPr wrap="square" rtlCol="0">
            <a:noAutofit/>
          </a:bodyPr>
          <a:lstStyle/>
          <a:p>
            <a:r>
              <a:rPr lang="en-US" dirty="0"/>
              <a:t>Best response                                                                                            Nash equilibrium</a:t>
            </a:r>
          </a:p>
          <a:p>
            <a:r>
              <a:rPr lang="en-US" dirty="0"/>
              <a:t>H1 plays   0, H2 plays 15       H2 plays   0, H1 plays 15       H1 plays 15 gets $7, H2 plays 15 gets $7</a:t>
            </a:r>
          </a:p>
          <a:p>
            <a:r>
              <a:rPr lang="en-US" dirty="0"/>
              <a:t>H1 plays   5, H2 plays 15       H2 plays   5, H1 plays 15       </a:t>
            </a:r>
            <a:r>
              <a:rPr lang="en-US" b="1" dirty="0"/>
              <a:t>Nash equilibrium is not Pareto optimal</a:t>
            </a:r>
            <a:endParaRPr lang="en-US" dirty="0"/>
          </a:p>
          <a:p>
            <a:r>
              <a:rPr lang="en-US" dirty="0"/>
              <a:t>H1 plays 10, H2 plays 15       H2 plays 10, H1 plays 15</a:t>
            </a:r>
          </a:p>
          <a:p>
            <a:r>
              <a:rPr lang="en-US" dirty="0"/>
              <a:t>H1 plays 15, H2 plays 15       H2 plays 15, H1 plays 15</a:t>
            </a:r>
          </a:p>
        </p:txBody>
      </p:sp>
      <mc:AlternateContent xmlns:mc="http://schemas.openxmlformats.org/markup-compatibility/2006" xmlns:a14="http://schemas.microsoft.com/office/drawing/2010/main">
        <mc:Choice Requires="a14">
          <p:graphicFrame>
            <p:nvGraphicFramePr>
              <p:cNvPr id="7" name="Table 4">
                <a:extLst>
                  <a:ext uri="{FF2B5EF4-FFF2-40B4-BE49-F238E27FC236}">
                    <a16:creationId xmlns:a16="http://schemas.microsoft.com/office/drawing/2014/main" id="{AD405BE2-44D9-4854-9EBF-0EE6ACAC6C57}"/>
                  </a:ext>
                </a:extLst>
              </p:cNvPr>
              <p:cNvGraphicFramePr>
                <a:graphicFrameLocks/>
              </p:cNvGraphicFramePr>
              <p:nvPr/>
            </p:nvGraphicFramePr>
            <p:xfrm>
              <a:off x="609600" y="1611630"/>
              <a:ext cx="10972800" cy="23876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626521503"/>
                        </a:ext>
                      </a:extLst>
                    </a:gridCol>
                    <a:gridCol w="1828800">
                      <a:extLst>
                        <a:ext uri="{9D8B030D-6E8A-4147-A177-3AD203B41FA5}">
                          <a16:colId xmlns:a16="http://schemas.microsoft.com/office/drawing/2014/main" val="1146905908"/>
                        </a:ext>
                      </a:extLst>
                    </a:gridCol>
                    <a:gridCol w="1828800">
                      <a:extLst>
                        <a:ext uri="{9D8B030D-6E8A-4147-A177-3AD203B41FA5}">
                          <a16:colId xmlns:a16="http://schemas.microsoft.com/office/drawing/2014/main" val="2982905742"/>
                        </a:ext>
                      </a:extLst>
                    </a:gridCol>
                    <a:gridCol w="1828800">
                      <a:extLst>
                        <a:ext uri="{9D8B030D-6E8A-4147-A177-3AD203B41FA5}">
                          <a16:colId xmlns:a16="http://schemas.microsoft.com/office/drawing/2014/main" val="4164328546"/>
                        </a:ext>
                      </a:extLst>
                    </a:gridCol>
                    <a:gridCol w="1828800">
                      <a:extLst>
                        <a:ext uri="{9D8B030D-6E8A-4147-A177-3AD203B41FA5}">
                          <a16:colId xmlns:a16="http://schemas.microsoft.com/office/drawing/2014/main" val="3625676917"/>
                        </a:ext>
                      </a:extLst>
                    </a:gridCol>
                    <a:gridCol w="1828800">
                      <a:extLst>
                        <a:ext uri="{9D8B030D-6E8A-4147-A177-3AD203B41FA5}">
                          <a16:colId xmlns:a16="http://schemas.microsoft.com/office/drawing/2014/main" val="3788718920"/>
                        </a:ext>
                      </a:extLst>
                    </a:gridCol>
                  </a:tblGrid>
                  <a:tr h="533400">
                    <a:tc>
                      <a:txBody>
                        <a:bodyPr/>
                        <a:lstStyle/>
                        <a:p>
                          <a:pPr algn="ctr"/>
                          <a:r>
                            <a:rPr lang="en-US" sz="1800" dirty="0">
                              <a:latin typeface="+mn-lt"/>
                            </a:rPr>
                            <a:t>Payoffs</a:t>
                          </a:r>
                        </a:p>
                      </a:txBody>
                      <a:tcPr anchor="ctr"/>
                    </a:tc>
                    <a:tc rowSpan="2">
                      <a:txBody>
                        <a:bodyPr/>
                        <a:lstStyle/>
                        <a:p>
                          <a:pPr algn="ctr"/>
                          <a:r>
                            <a:rPr lang="en-US" sz="1800" dirty="0">
                              <a:solidFill>
                                <a:schemeClr val="tx1"/>
                              </a:solidFill>
                              <a:latin typeface="+mn-lt"/>
                            </a:rPr>
                            <a:t>Tragedy of the commons</a:t>
                          </a:r>
                        </a:p>
                      </a:txBody>
                      <a:tcPr anchor="ctr">
                        <a:noFill/>
                      </a:tcPr>
                    </a:tc>
                    <a:tc gridSpan="4">
                      <a:txBody>
                        <a:bodyPr/>
                        <a:lstStyle/>
                        <a:p>
                          <a:pPr algn="ctr"/>
                          <a:r>
                            <a:rPr lang="en-US" sz="1800" dirty="0">
                              <a:latin typeface="+mn-lt"/>
                            </a:rPr>
                            <a:t>Herder 1 herd size</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03774872"/>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𝜋</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𝜋</m:t>
                                    </m:r>
                                  </m:e>
                                  <m:sub>
                                    <m:r>
                                      <a:rPr lang="en-US" sz="1800" b="0" i="1" smtClean="0">
                                        <a:latin typeface="Cambria Math" panose="02040503050406030204" pitchFamily="18" charset="0"/>
                                      </a:rPr>
                                      <m:t>1</m:t>
                                    </m:r>
                                  </m:sub>
                                </m:sSub>
                              </m:oMath>
                            </m:oMathPara>
                          </a14:m>
                          <a:endParaRPr lang="en-US" sz="1800" dirty="0">
                            <a:latin typeface="+mn-lt"/>
                          </a:endParaRPr>
                        </a:p>
                      </a:txBody>
                      <a:tcPr anchor="ctr"/>
                    </a:tc>
                    <a:tc vMerge="1">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000000"/>
                              </a:solidFill>
                              <a:effectLst/>
                              <a:latin typeface="+mn-lt"/>
                            </a:rPr>
                            <a:t>0</a:t>
                          </a:r>
                        </a:p>
                      </a:txBody>
                      <a:tcPr marL="9525" marR="9525" marT="9525" marB="0" anchor="ctr"/>
                    </a:tc>
                    <a:tc>
                      <a:txBody>
                        <a:bodyPr/>
                        <a:lstStyle/>
                        <a:p>
                          <a:pPr algn="ctr" fontAlgn="b"/>
                          <a:r>
                            <a:rPr lang="en-US" sz="1800" b="0" i="0" u="none" strike="noStrike" dirty="0">
                              <a:solidFill>
                                <a:srgbClr val="000000"/>
                              </a:solidFill>
                              <a:effectLst/>
                              <a:latin typeface="+mn-lt"/>
                            </a:rPr>
                            <a:t>5</a:t>
                          </a:r>
                        </a:p>
                      </a:txBody>
                      <a:tcPr marL="9525" marR="9525" marT="9525" marB="0" anchor="ctr"/>
                    </a:tc>
                    <a:tc>
                      <a:txBody>
                        <a:bodyPr/>
                        <a:lstStyle/>
                        <a:p>
                          <a:pPr algn="ctr" fontAlgn="b"/>
                          <a:r>
                            <a:rPr lang="en-US" sz="1800" b="0" i="0" u="none" strike="noStrike" dirty="0">
                              <a:solidFill>
                                <a:srgbClr val="000000"/>
                              </a:solidFill>
                              <a:effectLst/>
                              <a:latin typeface="+mn-lt"/>
                            </a:rPr>
                            <a:t>10</a:t>
                          </a:r>
                        </a:p>
                      </a:txBody>
                      <a:tcPr marL="9525" marR="9525" marT="9525" marB="0" anchor="ctr"/>
                    </a:tc>
                    <a:tc>
                      <a:txBody>
                        <a:bodyPr/>
                        <a:lstStyle/>
                        <a:p>
                          <a:pPr algn="ctr" fontAlgn="b"/>
                          <a:r>
                            <a:rPr lang="en-US" sz="1800" b="0" i="0" u="none" strike="noStrike" dirty="0">
                              <a:solidFill>
                                <a:srgbClr val="000000"/>
                              </a:solidFill>
                              <a:effectLst/>
                              <a:latin typeface="+mn-lt"/>
                            </a:rPr>
                            <a:t>15</a:t>
                          </a:r>
                        </a:p>
                      </a:txBody>
                      <a:tcPr marL="9525" marR="9525" marT="9525" marB="0" anchor="ctr"/>
                    </a:tc>
                    <a:extLst>
                      <a:ext uri="{0D108BD9-81ED-4DB2-BD59-A6C34878D82A}">
                        <a16:rowId xmlns:a16="http://schemas.microsoft.com/office/drawing/2014/main" val="1576609437"/>
                      </a:ext>
                    </a:extLst>
                  </a:tr>
                  <a:tr h="370840">
                    <a:tc rowSpan="4">
                      <a:txBody>
                        <a:bodyPr/>
                        <a:lstStyle/>
                        <a:p>
                          <a:pPr algn="l"/>
                          <a:r>
                            <a:rPr lang="en-US" sz="1800" dirty="0">
                              <a:latin typeface="+mn-lt"/>
                            </a:rPr>
                            <a:t>Herder 2</a:t>
                          </a:r>
                          <a:br>
                            <a:rPr lang="en-US" sz="1800" dirty="0">
                              <a:latin typeface="+mn-lt"/>
                            </a:rPr>
                          </a:br>
                          <a:r>
                            <a:rPr lang="en-US" sz="1800" dirty="0">
                              <a:latin typeface="+mn-lt"/>
                            </a:rPr>
                            <a:t>herd size</a:t>
                          </a:r>
                        </a:p>
                      </a:txBody>
                      <a:tcPr anchor="ctr"/>
                    </a:tc>
                    <a:tc>
                      <a:txBody>
                        <a:bodyPr/>
                        <a:lstStyle/>
                        <a:p>
                          <a:pPr algn="ctr" fontAlgn="b"/>
                          <a:r>
                            <a:rPr lang="en-US" sz="1800" b="0" i="0" u="none" strike="noStrike" dirty="0">
                              <a:solidFill>
                                <a:srgbClr val="000000"/>
                              </a:solidFill>
                              <a:effectLst/>
                              <a:latin typeface="+mn-lt"/>
                            </a:rPr>
                            <a:t>0</a:t>
                          </a:r>
                        </a:p>
                      </a:txBody>
                      <a:tcPr marL="9525" marR="9525" marT="9525" marB="0" anchor="ctr"/>
                    </a:tc>
                    <a:tc>
                      <a:txBody>
                        <a:bodyPr/>
                        <a:lstStyle/>
                        <a:p>
                          <a:pPr algn="ctr" fontAlgn="b"/>
                          <a:r>
                            <a:rPr lang="en-US" sz="1800" b="0" i="0" u="none" strike="noStrike" dirty="0">
                              <a:solidFill>
                                <a:srgbClr val="000000"/>
                              </a:solidFill>
                              <a:effectLst/>
                              <a:latin typeface="+mn-lt"/>
                            </a:rPr>
                            <a:t>0       0</a:t>
                          </a:r>
                        </a:p>
                      </a:txBody>
                      <a:tcPr marL="9525" marR="9525" marT="9525" marB="0" anchor="ctr"/>
                    </a:tc>
                    <a:tc>
                      <a:txBody>
                        <a:bodyPr/>
                        <a:lstStyle/>
                        <a:p>
                          <a:pPr algn="ctr" fontAlgn="b"/>
                          <a:r>
                            <a:rPr lang="en-US" sz="1800" b="0" i="0" u="none" strike="noStrike" dirty="0">
                              <a:solidFill>
                                <a:srgbClr val="000000"/>
                              </a:solidFill>
                              <a:effectLst/>
                              <a:latin typeface="+mn-lt"/>
                            </a:rPr>
                            <a:t>0        5</a:t>
                          </a:r>
                        </a:p>
                      </a:txBody>
                      <a:tcPr marL="9525" marR="9525" marT="9525" marB="0" anchor="ctr"/>
                    </a:tc>
                    <a:tc>
                      <a:txBody>
                        <a:bodyPr/>
                        <a:lstStyle/>
                        <a:p>
                          <a:pPr algn="ctr" fontAlgn="b"/>
                          <a:r>
                            <a:rPr lang="en-US" sz="1800" b="0" i="0" u="none" strike="noStrike" dirty="0">
                              <a:solidFill>
                                <a:srgbClr val="000000"/>
                              </a:solidFill>
                              <a:effectLst/>
                              <a:latin typeface="+mn-lt"/>
                            </a:rPr>
                            <a:t>0       10</a:t>
                          </a:r>
                        </a:p>
                      </a:txBody>
                      <a:tcPr marL="9525" marR="9525" marT="9525" marB="0" anchor="ctr"/>
                    </a:tc>
                    <a:tc>
                      <a:txBody>
                        <a:bodyPr/>
                        <a:lstStyle/>
                        <a:p>
                          <a:pPr algn="ctr" fontAlgn="b"/>
                          <a:r>
                            <a:rPr lang="en-US" sz="1800" b="0" i="0" u="none" strike="noStrike" dirty="0">
                              <a:solidFill>
                                <a:srgbClr val="000000"/>
                              </a:solidFill>
                              <a:effectLst/>
                              <a:latin typeface="+mn-lt"/>
                            </a:rPr>
                            <a:t>0        15</a:t>
                          </a:r>
                        </a:p>
                      </a:txBody>
                      <a:tcPr marL="9525" marR="9525" marT="9525" marB="0" anchor="ctr"/>
                    </a:tc>
                    <a:extLst>
                      <a:ext uri="{0D108BD9-81ED-4DB2-BD59-A6C34878D82A}">
                        <a16:rowId xmlns:a16="http://schemas.microsoft.com/office/drawing/2014/main" val="1586685925"/>
                      </a:ext>
                    </a:extLst>
                  </a:tr>
                  <a:tr h="370840">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5</a:t>
                          </a:r>
                        </a:p>
                      </a:txBody>
                      <a:tcPr marL="9525" marR="9525" marT="9525" marB="0" anchor="ctr"/>
                    </a:tc>
                    <a:tc>
                      <a:txBody>
                        <a:bodyPr/>
                        <a:lstStyle/>
                        <a:p>
                          <a:pPr marL="457200" indent="-457200" algn="ctr" fontAlgn="b">
                            <a:buAutoNum type="arabicPlain" startAt="5"/>
                          </a:pPr>
                          <a:r>
                            <a:rPr lang="en-US" sz="1800" b="0" i="0" u="none" strike="noStrike" dirty="0">
                              <a:solidFill>
                                <a:srgbClr val="000000"/>
                              </a:solidFill>
                              <a:effectLst/>
                              <a:latin typeface="+mn-lt"/>
                            </a:rPr>
                            <a:t>   0</a:t>
                          </a:r>
                        </a:p>
                      </a:txBody>
                      <a:tcPr marL="9525" marR="9525" marT="9525" marB="0" anchor="ctr"/>
                    </a:tc>
                    <a:tc>
                      <a:txBody>
                        <a:bodyPr/>
                        <a:lstStyle/>
                        <a:p>
                          <a:pPr algn="ctr" fontAlgn="b"/>
                          <a:r>
                            <a:rPr lang="en-US" sz="1800" b="0" i="0" u="none" strike="noStrike" dirty="0">
                              <a:solidFill>
                                <a:srgbClr val="000000"/>
                              </a:solidFill>
                              <a:effectLst/>
                              <a:latin typeface="+mn-lt"/>
                            </a:rPr>
                            <a:t>5        5</a:t>
                          </a:r>
                        </a:p>
                      </a:txBody>
                      <a:tcPr marL="9525" marR="9525" marT="9525" marB="0" anchor="ctr"/>
                    </a:tc>
                    <a:tc>
                      <a:txBody>
                        <a:bodyPr/>
                        <a:lstStyle/>
                        <a:p>
                          <a:pPr algn="ctr" fontAlgn="b"/>
                          <a:r>
                            <a:rPr lang="en-US" sz="1800" b="0" i="0" u="none" strike="noStrike" dirty="0">
                              <a:solidFill>
                                <a:srgbClr val="000000"/>
                              </a:solidFill>
                              <a:effectLst/>
                              <a:latin typeface="+mn-lt"/>
                            </a:rPr>
                            <a:t>5       10</a:t>
                          </a:r>
                        </a:p>
                      </a:txBody>
                      <a:tcPr marL="9525" marR="9525" marT="9525" marB="0" anchor="ctr"/>
                    </a:tc>
                    <a:tc>
                      <a:txBody>
                        <a:bodyPr/>
                        <a:lstStyle/>
                        <a:p>
                          <a:pPr algn="ctr" fontAlgn="b"/>
                          <a:r>
                            <a:rPr lang="en-US" sz="1800" b="0" i="0" u="none" strike="noStrike" dirty="0">
                              <a:solidFill>
                                <a:srgbClr val="000000"/>
                              </a:solidFill>
                              <a:effectLst/>
                              <a:latin typeface="+mn-lt"/>
                            </a:rPr>
                            <a:t>4       12</a:t>
                          </a:r>
                        </a:p>
                      </a:txBody>
                      <a:tcPr marL="9525" marR="9525" marT="9525" marB="0" anchor="ctr"/>
                    </a:tc>
                    <a:extLst>
                      <a:ext uri="{0D108BD9-81ED-4DB2-BD59-A6C34878D82A}">
                        <a16:rowId xmlns:a16="http://schemas.microsoft.com/office/drawing/2014/main" val="3814871021"/>
                      </a:ext>
                    </a:extLst>
                  </a:tr>
                  <a:tr h="370840">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10</a:t>
                          </a:r>
                        </a:p>
                      </a:txBody>
                      <a:tcPr marL="9525" marR="9525" marT="9525" marB="0" anchor="ctr"/>
                    </a:tc>
                    <a:tc>
                      <a:txBody>
                        <a:bodyPr/>
                        <a:lstStyle/>
                        <a:p>
                          <a:pPr marL="457200" indent="-457200" algn="ctr" fontAlgn="b">
                            <a:buAutoNum type="arabicPlain" startAt="10"/>
                          </a:pPr>
                          <a:r>
                            <a:rPr lang="en-US" sz="1800" b="0" i="0" u="none" strike="noStrike" dirty="0">
                              <a:solidFill>
                                <a:srgbClr val="000000"/>
                              </a:solidFill>
                              <a:effectLst/>
                              <a:latin typeface="+mn-lt"/>
                            </a:rPr>
                            <a:t>    0</a:t>
                          </a:r>
                        </a:p>
                      </a:txBody>
                      <a:tcPr marL="9525" marR="9525" marT="9525" marB="0" anchor="ctr"/>
                    </a:tc>
                    <a:tc>
                      <a:txBody>
                        <a:bodyPr/>
                        <a:lstStyle/>
                        <a:p>
                          <a:pPr marL="457200" indent="-457200" algn="ctr" fontAlgn="b">
                            <a:buAutoNum type="arabicPlain" startAt="10"/>
                          </a:pPr>
                          <a:r>
                            <a:rPr lang="en-US" sz="1800" b="0" i="0" u="none" strike="noStrike" dirty="0">
                              <a:solidFill>
                                <a:srgbClr val="000000"/>
                              </a:solidFill>
                              <a:effectLst/>
                              <a:latin typeface="+mn-lt"/>
                            </a:rPr>
                            <a:t>     5</a:t>
                          </a:r>
                        </a:p>
                      </a:txBody>
                      <a:tcPr marL="9525" marR="9525" marT="9525" marB="0" anchor="ctr"/>
                    </a:tc>
                    <a:tc>
                      <a:txBody>
                        <a:bodyPr/>
                        <a:lstStyle/>
                        <a:p>
                          <a:pPr algn="ctr" fontAlgn="b"/>
                          <a:r>
                            <a:rPr lang="en-US" sz="1800" b="0" i="0" u="none" strike="noStrike" dirty="0">
                              <a:solidFill>
                                <a:srgbClr val="000000"/>
                              </a:solidFill>
                              <a:effectLst/>
                              <a:latin typeface="+mn-lt"/>
                            </a:rPr>
                            <a:t>8       8</a:t>
                          </a:r>
                        </a:p>
                      </a:txBody>
                      <a:tcPr marL="9525" marR="9525" marT="9525" marB="0" anchor="ctr"/>
                    </a:tc>
                    <a:tc>
                      <a:txBody>
                        <a:bodyPr/>
                        <a:lstStyle/>
                        <a:p>
                          <a:pPr algn="ctr" fontAlgn="b"/>
                          <a:r>
                            <a:rPr lang="en-US" sz="1800" b="0" i="0" u="none" strike="noStrike" dirty="0">
                              <a:solidFill>
                                <a:srgbClr val="000000"/>
                              </a:solidFill>
                              <a:effectLst/>
                              <a:latin typeface="+mn-lt"/>
                            </a:rPr>
                            <a:t>6        9</a:t>
                          </a:r>
                        </a:p>
                      </a:txBody>
                      <a:tcPr marL="9525" marR="9525" marT="9525" marB="0" anchor="ctr"/>
                    </a:tc>
                    <a:extLst>
                      <a:ext uri="{0D108BD9-81ED-4DB2-BD59-A6C34878D82A}">
                        <a16:rowId xmlns:a16="http://schemas.microsoft.com/office/drawing/2014/main" val="3596452157"/>
                      </a:ext>
                    </a:extLst>
                  </a:tr>
                  <a:tr h="370840">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15</a:t>
                          </a:r>
                        </a:p>
                      </a:txBody>
                      <a:tcPr marL="9525" marR="9525" marT="9525" marB="0" anchor="ctr"/>
                    </a:tc>
                    <a:tc>
                      <a:txBody>
                        <a:bodyPr/>
                        <a:lstStyle/>
                        <a:p>
                          <a:pPr marL="457200" indent="-457200" algn="ctr" fontAlgn="b">
                            <a:buAutoNum type="arabicPlain" startAt="15"/>
                          </a:pPr>
                          <a:r>
                            <a:rPr lang="en-US" sz="1800" b="0" i="0" u="none" strike="noStrike" dirty="0">
                              <a:solidFill>
                                <a:srgbClr val="000000"/>
                              </a:solidFill>
                              <a:effectLst/>
                              <a:latin typeface="+mn-lt"/>
                            </a:rPr>
                            <a:t>    0</a:t>
                          </a:r>
                        </a:p>
                      </a:txBody>
                      <a:tcPr marL="9525" marR="9525" marT="9525" marB="0" anchor="ctr"/>
                    </a:tc>
                    <a:tc>
                      <a:txBody>
                        <a:bodyPr/>
                        <a:lstStyle/>
                        <a:p>
                          <a:pPr marL="457200" indent="-457200" algn="ctr" fontAlgn="b">
                            <a:buAutoNum type="arabicPlain" startAt="12"/>
                          </a:pPr>
                          <a:r>
                            <a:rPr lang="en-US" sz="1800" b="0" i="0" u="none" strike="noStrike" dirty="0">
                              <a:solidFill>
                                <a:srgbClr val="000000"/>
                              </a:solidFill>
                              <a:effectLst/>
                              <a:latin typeface="+mn-lt"/>
                            </a:rPr>
                            <a:t>     4</a:t>
                          </a:r>
                        </a:p>
                      </a:txBody>
                      <a:tcPr marL="9525" marR="9525" marT="9525" marB="0" anchor="ctr"/>
                    </a:tc>
                    <a:tc>
                      <a:txBody>
                        <a:bodyPr/>
                        <a:lstStyle/>
                        <a:p>
                          <a:pPr algn="ctr" fontAlgn="b"/>
                          <a:r>
                            <a:rPr lang="en-US" sz="1800" b="0" i="0" u="none" strike="noStrike" dirty="0">
                              <a:solidFill>
                                <a:srgbClr val="000000"/>
                              </a:solidFill>
                              <a:effectLst/>
                              <a:latin typeface="+mn-lt"/>
                            </a:rPr>
                            <a:t>9       6</a:t>
                          </a:r>
                        </a:p>
                      </a:txBody>
                      <a:tcPr marL="9525" marR="9525" marT="9525" marB="0" anchor="ctr"/>
                    </a:tc>
                    <a:tc>
                      <a:txBody>
                        <a:bodyPr/>
                        <a:lstStyle/>
                        <a:p>
                          <a:pPr algn="ctr" fontAlgn="b"/>
                          <a:r>
                            <a:rPr lang="en-US" sz="1800" b="0" i="0" u="none" strike="noStrike" dirty="0">
                              <a:solidFill>
                                <a:srgbClr val="000000"/>
                              </a:solidFill>
                              <a:effectLst/>
                              <a:latin typeface="+mn-lt"/>
                            </a:rPr>
                            <a:t>7       7</a:t>
                          </a:r>
                        </a:p>
                      </a:txBody>
                      <a:tcPr marL="9525" marR="9525" marT="9525" marB="0" anchor="ctr">
                        <a:solidFill>
                          <a:schemeClr val="accent4">
                            <a:lumMod val="60000"/>
                            <a:lumOff val="40000"/>
                          </a:schemeClr>
                        </a:solidFill>
                      </a:tcPr>
                    </a:tc>
                    <a:extLst>
                      <a:ext uri="{0D108BD9-81ED-4DB2-BD59-A6C34878D82A}">
                        <a16:rowId xmlns:a16="http://schemas.microsoft.com/office/drawing/2014/main" val="2315090410"/>
                      </a:ext>
                    </a:extLst>
                  </a:tr>
                </a:tbl>
              </a:graphicData>
            </a:graphic>
          </p:graphicFrame>
        </mc:Choice>
        <mc:Fallback xmlns="">
          <p:graphicFrame>
            <p:nvGraphicFramePr>
              <p:cNvPr id="7" name="Table 4">
                <a:extLst>
                  <a:ext uri="{FF2B5EF4-FFF2-40B4-BE49-F238E27FC236}">
                    <a16:creationId xmlns:a16="http://schemas.microsoft.com/office/drawing/2014/main" id="{AD405BE2-44D9-4854-9EBF-0EE6ACAC6C57}"/>
                  </a:ext>
                </a:extLst>
              </p:cNvPr>
              <p:cNvGraphicFramePr>
                <a:graphicFrameLocks/>
              </p:cNvGraphicFramePr>
              <p:nvPr>
                <p:extLst>
                  <p:ext uri="{D42A27DB-BD31-4B8C-83A1-F6EECF244321}">
                    <p14:modId xmlns:p14="http://schemas.microsoft.com/office/powerpoint/2010/main" val="949475115"/>
                  </p:ext>
                </p:extLst>
              </p:nvPr>
            </p:nvGraphicFramePr>
            <p:xfrm>
              <a:off x="609600" y="1611630"/>
              <a:ext cx="10972800" cy="23876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626521503"/>
                        </a:ext>
                      </a:extLst>
                    </a:gridCol>
                    <a:gridCol w="1828800">
                      <a:extLst>
                        <a:ext uri="{9D8B030D-6E8A-4147-A177-3AD203B41FA5}">
                          <a16:colId xmlns:a16="http://schemas.microsoft.com/office/drawing/2014/main" val="1146905908"/>
                        </a:ext>
                      </a:extLst>
                    </a:gridCol>
                    <a:gridCol w="1828800">
                      <a:extLst>
                        <a:ext uri="{9D8B030D-6E8A-4147-A177-3AD203B41FA5}">
                          <a16:colId xmlns:a16="http://schemas.microsoft.com/office/drawing/2014/main" val="2982905742"/>
                        </a:ext>
                      </a:extLst>
                    </a:gridCol>
                    <a:gridCol w="1828800">
                      <a:extLst>
                        <a:ext uri="{9D8B030D-6E8A-4147-A177-3AD203B41FA5}">
                          <a16:colId xmlns:a16="http://schemas.microsoft.com/office/drawing/2014/main" val="4164328546"/>
                        </a:ext>
                      </a:extLst>
                    </a:gridCol>
                    <a:gridCol w="1828800">
                      <a:extLst>
                        <a:ext uri="{9D8B030D-6E8A-4147-A177-3AD203B41FA5}">
                          <a16:colId xmlns:a16="http://schemas.microsoft.com/office/drawing/2014/main" val="3625676917"/>
                        </a:ext>
                      </a:extLst>
                    </a:gridCol>
                    <a:gridCol w="1828800">
                      <a:extLst>
                        <a:ext uri="{9D8B030D-6E8A-4147-A177-3AD203B41FA5}">
                          <a16:colId xmlns:a16="http://schemas.microsoft.com/office/drawing/2014/main" val="3788718920"/>
                        </a:ext>
                      </a:extLst>
                    </a:gridCol>
                  </a:tblGrid>
                  <a:tr h="533400">
                    <a:tc>
                      <a:txBody>
                        <a:bodyPr/>
                        <a:lstStyle/>
                        <a:p>
                          <a:pPr algn="ctr"/>
                          <a:r>
                            <a:rPr lang="en-US" sz="1800" dirty="0">
                              <a:latin typeface="+mn-lt"/>
                            </a:rPr>
                            <a:t>Payoffs</a:t>
                          </a:r>
                        </a:p>
                      </a:txBody>
                      <a:tcPr anchor="ctr"/>
                    </a:tc>
                    <a:tc rowSpan="2">
                      <a:txBody>
                        <a:bodyPr/>
                        <a:lstStyle/>
                        <a:p>
                          <a:pPr algn="ctr"/>
                          <a:r>
                            <a:rPr lang="en-US" sz="1800" dirty="0">
                              <a:solidFill>
                                <a:schemeClr val="tx1"/>
                              </a:solidFill>
                              <a:latin typeface="+mn-lt"/>
                            </a:rPr>
                            <a:t>Tragedy of the </a:t>
                          </a:r>
                          <a:r>
                            <a:rPr lang="en-US" sz="1800" dirty="0" smtClean="0">
                              <a:solidFill>
                                <a:schemeClr val="tx1"/>
                              </a:solidFill>
                              <a:latin typeface="+mn-lt"/>
                            </a:rPr>
                            <a:t>commons</a:t>
                          </a:r>
                          <a:endParaRPr lang="en-US" sz="1800" dirty="0">
                            <a:solidFill>
                              <a:schemeClr val="tx1"/>
                            </a:solidFill>
                            <a:latin typeface="+mn-lt"/>
                          </a:endParaRPr>
                        </a:p>
                      </a:txBody>
                      <a:tcPr anchor="ctr">
                        <a:noFill/>
                      </a:tcPr>
                    </a:tc>
                    <a:tc gridSpan="4">
                      <a:txBody>
                        <a:bodyPr/>
                        <a:lstStyle/>
                        <a:p>
                          <a:pPr algn="ctr"/>
                          <a:r>
                            <a:rPr lang="en-US" sz="1800" dirty="0">
                              <a:latin typeface="+mn-lt"/>
                            </a:rPr>
                            <a:t>Herder 1 </a:t>
                          </a:r>
                          <a:r>
                            <a:rPr lang="en-US" sz="1800" dirty="0" smtClean="0">
                              <a:latin typeface="+mn-lt"/>
                            </a:rPr>
                            <a:t>herd size</a:t>
                          </a:r>
                          <a:endParaRPr lang="en-US" sz="1800" dirty="0">
                            <a:latin typeface="+mn-lt"/>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03774872"/>
                      </a:ext>
                    </a:extLst>
                  </a:tr>
                  <a:tr h="370840">
                    <a:tc>
                      <a:txBody>
                        <a:bodyPr/>
                        <a:lstStyle/>
                        <a:p>
                          <a:endParaRPr lang="en-US"/>
                        </a:p>
                      </a:txBody>
                      <a:tcPr anchor="ctr">
                        <a:blipFill>
                          <a:blip r:embed="rId3"/>
                          <a:stretch>
                            <a:fillRect l="-667" t="-145902" r="-501667" b="-424590"/>
                          </a:stretch>
                        </a:blipFill>
                      </a:tcPr>
                    </a:tc>
                    <a:tc vMerge="1">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000000"/>
                              </a:solidFill>
                              <a:effectLst/>
                              <a:latin typeface="+mn-lt"/>
                            </a:rPr>
                            <a:t>0</a:t>
                          </a:r>
                        </a:p>
                      </a:txBody>
                      <a:tcPr marL="9525" marR="9525" marT="9525" marB="0" anchor="ctr"/>
                    </a:tc>
                    <a:tc>
                      <a:txBody>
                        <a:bodyPr/>
                        <a:lstStyle/>
                        <a:p>
                          <a:pPr algn="ctr" fontAlgn="b"/>
                          <a:r>
                            <a:rPr lang="en-US" sz="1800" b="0" i="0" u="none" strike="noStrike" dirty="0">
                              <a:solidFill>
                                <a:srgbClr val="000000"/>
                              </a:solidFill>
                              <a:effectLst/>
                              <a:latin typeface="+mn-lt"/>
                            </a:rPr>
                            <a:t>5</a:t>
                          </a:r>
                        </a:p>
                      </a:txBody>
                      <a:tcPr marL="9525" marR="9525" marT="9525" marB="0" anchor="ctr"/>
                    </a:tc>
                    <a:tc>
                      <a:txBody>
                        <a:bodyPr/>
                        <a:lstStyle/>
                        <a:p>
                          <a:pPr algn="ctr" fontAlgn="b"/>
                          <a:r>
                            <a:rPr lang="en-US" sz="1800" b="0" i="0" u="none" strike="noStrike" dirty="0">
                              <a:solidFill>
                                <a:srgbClr val="000000"/>
                              </a:solidFill>
                              <a:effectLst/>
                              <a:latin typeface="+mn-lt"/>
                            </a:rPr>
                            <a:t>10</a:t>
                          </a:r>
                        </a:p>
                      </a:txBody>
                      <a:tcPr marL="9525" marR="9525" marT="9525" marB="0" anchor="ctr"/>
                    </a:tc>
                    <a:tc>
                      <a:txBody>
                        <a:bodyPr/>
                        <a:lstStyle/>
                        <a:p>
                          <a:pPr algn="ctr" fontAlgn="b"/>
                          <a:r>
                            <a:rPr lang="en-US" sz="1800" b="0" i="0" u="none" strike="noStrike" dirty="0">
                              <a:solidFill>
                                <a:srgbClr val="000000"/>
                              </a:solidFill>
                              <a:effectLst/>
                              <a:latin typeface="+mn-lt"/>
                            </a:rPr>
                            <a:t>15</a:t>
                          </a:r>
                        </a:p>
                      </a:txBody>
                      <a:tcPr marL="9525" marR="9525" marT="9525" marB="0" anchor="ctr"/>
                    </a:tc>
                    <a:extLst>
                      <a:ext uri="{0D108BD9-81ED-4DB2-BD59-A6C34878D82A}">
                        <a16:rowId xmlns:a16="http://schemas.microsoft.com/office/drawing/2014/main" val="1576609437"/>
                      </a:ext>
                    </a:extLst>
                  </a:tr>
                  <a:tr h="370840">
                    <a:tc rowSpan="4">
                      <a:txBody>
                        <a:bodyPr/>
                        <a:lstStyle/>
                        <a:p>
                          <a:pPr algn="l"/>
                          <a:r>
                            <a:rPr lang="en-US" sz="1800" dirty="0" smtClean="0">
                              <a:latin typeface="+mn-lt"/>
                            </a:rPr>
                            <a:t>Herder 2</a:t>
                          </a:r>
                          <a:br>
                            <a:rPr lang="en-US" sz="1800" dirty="0" smtClean="0">
                              <a:latin typeface="+mn-lt"/>
                            </a:rPr>
                          </a:br>
                          <a:r>
                            <a:rPr lang="en-US" sz="1800" dirty="0" smtClean="0">
                              <a:latin typeface="+mn-lt"/>
                            </a:rPr>
                            <a:t>herd size</a:t>
                          </a:r>
                          <a:endParaRPr lang="en-US" sz="1800" dirty="0">
                            <a:latin typeface="+mn-lt"/>
                          </a:endParaRPr>
                        </a:p>
                      </a:txBody>
                      <a:tcPr anchor="ctr"/>
                    </a:tc>
                    <a:tc>
                      <a:txBody>
                        <a:bodyPr/>
                        <a:lstStyle/>
                        <a:p>
                          <a:pPr algn="ctr" fontAlgn="b"/>
                          <a:r>
                            <a:rPr lang="en-US" sz="1800" b="0" i="0" u="none" strike="noStrike" dirty="0">
                              <a:solidFill>
                                <a:srgbClr val="000000"/>
                              </a:solidFill>
                              <a:effectLst/>
                              <a:latin typeface="+mn-lt"/>
                            </a:rPr>
                            <a:t>0</a:t>
                          </a:r>
                        </a:p>
                      </a:txBody>
                      <a:tcPr marL="9525" marR="9525" marT="9525" marB="0" anchor="ctr"/>
                    </a:tc>
                    <a:tc>
                      <a:txBody>
                        <a:bodyPr/>
                        <a:lstStyle/>
                        <a:p>
                          <a:pPr algn="ctr" fontAlgn="b"/>
                          <a:r>
                            <a:rPr lang="en-US" sz="1800" b="0" i="0" u="none" strike="noStrike" dirty="0">
                              <a:solidFill>
                                <a:srgbClr val="000000"/>
                              </a:solidFill>
                              <a:effectLst/>
                              <a:latin typeface="+mn-lt"/>
                            </a:rPr>
                            <a:t>0       0</a:t>
                          </a:r>
                        </a:p>
                      </a:txBody>
                      <a:tcPr marL="9525" marR="9525" marT="9525" marB="0" anchor="ctr"/>
                    </a:tc>
                    <a:tc>
                      <a:txBody>
                        <a:bodyPr/>
                        <a:lstStyle/>
                        <a:p>
                          <a:pPr algn="ctr" fontAlgn="b"/>
                          <a:r>
                            <a:rPr lang="en-US" sz="1800" b="0" i="0" u="none" strike="noStrike" dirty="0">
                              <a:solidFill>
                                <a:srgbClr val="000000"/>
                              </a:solidFill>
                              <a:effectLst/>
                              <a:latin typeface="+mn-lt"/>
                            </a:rPr>
                            <a:t>0        5</a:t>
                          </a:r>
                        </a:p>
                      </a:txBody>
                      <a:tcPr marL="9525" marR="9525" marT="9525" marB="0" anchor="ctr"/>
                    </a:tc>
                    <a:tc>
                      <a:txBody>
                        <a:bodyPr/>
                        <a:lstStyle/>
                        <a:p>
                          <a:pPr algn="ctr" fontAlgn="b"/>
                          <a:r>
                            <a:rPr lang="en-US" sz="1800" b="0" i="0" u="none" strike="noStrike" dirty="0">
                              <a:solidFill>
                                <a:srgbClr val="000000"/>
                              </a:solidFill>
                              <a:effectLst/>
                              <a:latin typeface="+mn-lt"/>
                            </a:rPr>
                            <a:t>0       10</a:t>
                          </a:r>
                        </a:p>
                      </a:txBody>
                      <a:tcPr marL="9525" marR="9525" marT="9525" marB="0" anchor="ctr"/>
                    </a:tc>
                    <a:tc>
                      <a:txBody>
                        <a:bodyPr/>
                        <a:lstStyle/>
                        <a:p>
                          <a:pPr algn="ctr" fontAlgn="b"/>
                          <a:r>
                            <a:rPr lang="en-US" sz="1800" b="0" i="0" u="none" strike="noStrike" dirty="0">
                              <a:solidFill>
                                <a:srgbClr val="000000"/>
                              </a:solidFill>
                              <a:effectLst/>
                              <a:latin typeface="+mn-lt"/>
                            </a:rPr>
                            <a:t>0        15</a:t>
                          </a:r>
                        </a:p>
                      </a:txBody>
                      <a:tcPr marL="9525" marR="9525" marT="9525" marB="0" anchor="ctr"/>
                    </a:tc>
                    <a:extLst>
                      <a:ext uri="{0D108BD9-81ED-4DB2-BD59-A6C34878D82A}">
                        <a16:rowId xmlns:a16="http://schemas.microsoft.com/office/drawing/2014/main" val="1586685925"/>
                      </a:ext>
                    </a:extLst>
                  </a:tr>
                  <a:tr h="370840">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5</a:t>
                          </a:r>
                        </a:p>
                      </a:txBody>
                      <a:tcPr marL="9525" marR="9525" marT="9525" marB="0" anchor="ctr"/>
                    </a:tc>
                    <a:tc>
                      <a:txBody>
                        <a:bodyPr/>
                        <a:lstStyle/>
                        <a:p>
                          <a:pPr marL="457200" indent="-457200" algn="ctr" fontAlgn="b">
                            <a:buAutoNum type="arabicPlain" startAt="5"/>
                          </a:pPr>
                          <a:r>
                            <a:rPr lang="en-US" sz="1800" b="0" i="0" u="none" strike="noStrike" dirty="0">
                              <a:solidFill>
                                <a:srgbClr val="000000"/>
                              </a:solidFill>
                              <a:effectLst/>
                              <a:latin typeface="+mn-lt"/>
                            </a:rPr>
                            <a:t>   0</a:t>
                          </a:r>
                        </a:p>
                      </a:txBody>
                      <a:tcPr marL="9525" marR="9525" marT="9525" marB="0" anchor="ctr"/>
                    </a:tc>
                    <a:tc>
                      <a:txBody>
                        <a:bodyPr/>
                        <a:lstStyle/>
                        <a:p>
                          <a:pPr algn="ctr" fontAlgn="b"/>
                          <a:r>
                            <a:rPr lang="en-US" sz="1800" b="0" i="0" u="none" strike="noStrike" dirty="0" smtClean="0">
                              <a:solidFill>
                                <a:srgbClr val="000000"/>
                              </a:solidFill>
                              <a:effectLst/>
                              <a:latin typeface="+mn-lt"/>
                            </a:rPr>
                            <a:t>5        5</a:t>
                          </a:r>
                          <a:endParaRPr lang="en-US" sz="1800" b="0" i="0" u="none" strike="noStrike" dirty="0">
                            <a:solidFill>
                              <a:srgbClr val="000000"/>
                            </a:solidFill>
                            <a:effectLst/>
                            <a:latin typeface="+mn-lt"/>
                          </a:endParaRPr>
                        </a:p>
                      </a:txBody>
                      <a:tcPr marL="9525" marR="9525" marT="9525" marB="0" anchor="ctr"/>
                    </a:tc>
                    <a:tc>
                      <a:txBody>
                        <a:bodyPr/>
                        <a:lstStyle/>
                        <a:p>
                          <a:pPr algn="ctr" fontAlgn="b"/>
                          <a:r>
                            <a:rPr lang="en-US" sz="1800" b="0" i="0" u="none" strike="noStrike" dirty="0">
                              <a:solidFill>
                                <a:srgbClr val="000000"/>
                              </a:solidFill>
                              <a:effectLst/>
                              <a:latin typeface="+mn-lt"/>
                            </a:rPr>
                            <a:t>5       10</a:t>
                          </a:r>
                        </a:p>
                      </a:txBody>
                      <a:tcPr marL="9525" marR="9525" marT="9525" marB="0" anchor="ctr"/>
                    </a:tc>
                    <a:tc>
                      <a:txBody>
                        <a:bodyPr/>
                        <a:lstStyle/>
                        <a:p>
                          <a:pPr algn="ctr" fontAlgn="b"/>
                          <a:r>
                            <a:rPr lang="en-US" sz="1800" b="0" i="0" u="none" strike="noStrike" dirty="0">
                              <a:solidFill>
                                <a:srgbClr val="000000"/>
                              </a:solidFill>
                              <a:effectLst/>
                              <a:latin typeface="+mn-lt"/>
                            </a:rPr>
                            <a:t>4       12</a:t>
                          </a:r>
                        </a:p>
                      </a:txBody>
                      <a:tcPr marL="9525" marR="9525" marT="9525" marB="0" anchor="ctr"/>
                    </a:tc>
                    <a:extLst>
                      <a:ext uri="{0D108BD9-81ED-4DB2-BD59-A6C34878D82A}">
                        <a16:rowId xmlns:a16="http://schemas.microsoft.com/office/drawing/2014/main" val="3814871021"/>
                      </a:ext>
                    </a:extLst>
                  </a:tr>
                  <a:tr h="370840">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10</a:t>
                          </a:r>
                        </a:p>
                      </a:txBody>
                      <a:tcPr marL="9525" marR="9525" marT="9525" marB="0" anchor="ctr"/>
                    </a:tc>
                    <a:tc>
                      <a:txBody>
                        <a:bodyPr/>
                        <a:lstStyle/>
                        <a:p>
                          <a:pPr marL="457200" indent="-457200" algn="ctr" fontAlgn="b">
                            <a:buAutoNum type="arabicPlain" startAt="10"/>
                          </a:pPr>
                          <a:r>
                            <a:rPr lang="en-US" sz="1800" b="0" i="0" u="none" strike="noStrike" dirty="0">
                              <a:solidFill>
                                <a:srgbClr val="000000"/>
                              </a:solidFill>
                              <a:effectLst/>
                              <a:latin typeface="+mn-lt"/>
                            </a:rPr>
                            <a:t>    0</a:t>
                          </a:r>
                        </a:p>
                      </a:txBody>
                      <a:tcPr marL="9525" marR="9525" marT="9525" marB="0" anchor="ctr"/>
                    </a:tc>
                    <a:tc>
                      <a:txBody>
                        <a:bodyPr/>
                        <a:lstStyle/>
                        <a:p>
                          <a:pPr marL="457200" indent="-457200" algn="ctr" fontAlgn="b">
                            <a:buAutoNum type="arabicPlain" startAt="10"/>
                          </a:pPr>
                          <a:r>
                            <a:rPr lang="en-US" sz="1800" b="0" i="0" u="none" strike="noStrike" dirty="0">
                              <a:solidFill>
                                <a:srgbClr val="000000"/>
                              </a:solidFill>
                              <a:effectLst/>
                              <a:latin typeface="+mn-lt"/>
                            </a:rPr>
                            <a:t>     5</a:t>
                          </a:r>
                        </a:p>
                      </a:txBody>
                      <a:tcPr marL="9525" marR="9525" marT="9525" marB="0" anchor="ctr"/>
                    </a:tc>
                    <a:tc>
                      <a:txBody>
                        <a:bodyPr/>
                        <a:lstStyle/>
                        <a:p>
                          <a:pPr algn="ctr" fontAlgn="b"/>
                          <a:r>
                            <a:rPr lang="en-US" sz="1800" b="0" i="0" u="none" strike="noStrike" dirty="0">
                              <a:solidFill>
                                <a:srgbClr val="000000"/>
                              </a:solidFill>
                              <a:effectLst/>
                              <a:latin typeface="+mn-lt"/>
                            </a:rPr>
                            <a:t>8       8</a:t>
                          </a:r>
                        </a:p>
                      </a:txBody>
                      <a:tcPr marL="9525" marR="9525" marT="9525" marB="0" anchor="ctr"/>
                    </a:tc>
                    <a:tc>
                      <a:txBody>
                        <a:bodyPr/>
                        <a:lstStyle/>
                        <a:p>
                          <a:pPr algn="ctr" fontAlgn="b"/>
                          <a:r>
                            <a:rPr lang="en-US" sz="1800" b="0" i="0" u="none" strike="noStrike" dirty="0">
                              <a:solidFill>
                                <a:srgbClr val="000000"/>
                              </a:solidFill>
                              <a:effectLst/>
                              <a:latin typeface="+mn-lt"/>
                            </a:rPr>
                            <a:t>6        9</a:t>
                          </a:r>
                        </a:p>
                      </a:txBody>
                      <a:tcPr marL="9525" marR="9525" marT="9525" marB="0" anchor="ctr"/>
                    </a:tc>
                    <a:extLst>
                      <a:ext uri="{0D108BD9-81ED-4DB2-BD59-A6C34878D82A}">
                        <a16:rowId xmlns:a16="http://schemas.microsoft.com/office/drawing/2014/main" val="3596452157"/>
                      </a:ext>
                    </a:extLst>
                  </a:tr>
                  <a:tr h="370840">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15</a:t>
                          </a:r>
                        </a:p>
                      </a:txBody>
                      <a:tcPr marL="9525" marR="9525" marT="9525" marB="0" anchor="ctr"/>
                    </a:tc>
                    <a:tc>
                      <a:txBody>
                        <a:bodyPr/>
                        <a:lstStyle/>
                        <a:p>
                          <a:pPr marL="457200" indent="-457200" algn="ctr" fontAlgn="b">
                            <a:buAutoNum type="arabicPlain" startAt="15"/>
                          </a:pPr>
                          <a:r>
                            <a:rPr lang="en-US" sz="1800" b="0" i="0" u="none" strike="noStrike" dirty="0">
                              <a:solidFill>
                                <a:srgbClr val="000000"/>
                              </a:solidFill>
                              <a:effectLst/>
                              <a:latin typeface="+mn-lt"/>
                            </a:rPr>
                            <a:t>    0</a:t>
                          </a:r>
                        </a:p>
                      </a:txBody>
                      <a:tcPr marL="9525" marR="9525" marT="9525" marB="0" anchor="ctr"/>
                    </a:tc>
                    <a:tc>
                      <a:txBody>
                        <a:bodyPr/>
                        <a:lstStyle/>
                        <a:p>
                          <a:pPr marL="457200" indent="-457200" algn="ctr" fontAlgn="b">
                            <a:buAutoNum type="arabicPlain" startAt="12"/>
                          </a:pPr>
                          <a:r>
                            <a:rPr lang="en-US" sz="1800" b="0" i="0" u="none" strike="noStrike" dirty="0">
                              <a:solidFill>
                                <a:srgbClr val="000000"/>
                              </a:solidFill>
                              <a:effectLst/>
                              <a:latin typeface="+mn-lt"/>
                            </a:rPr>
                            <a:t>     4</a:t>
                          </a:r>
                        </a:p>
                      </a:txBody>
                      <a:tcPr marL="9525" marR="9525" marT="9525" marB="0" anchor="ctr"/>
                    </a:tc>
                    <a:tc>
                      <a:txBody>
                        <a:bodyPr/>
                        <a:lstStyle/>
                        <a:p>
                          <a:pPr algn="ctr" fontAlgn="b"/>
                          <a:r>
                            <a:rPr lang="en-US" sz="1800" b="0" i="0" u="none" strike="noStrike" dirty="0">
                              <a:solidFill>
                                <a:srgbClr val="000000"/>
                              </a:solidFill>
                              <a:effectLst/>
                              <a:latin typeface="+mn-lt"/>
                            </a:rPr>
                            <a:t>9       6</a:t>
                          </a:r>
                        </a:p>
                      </a:txBody>
                      <a:tcPr marL="9525" marR="9525" marT="9525" marB="0" anchor="ctr"/>
                    </a:tc>
                    <a:tc>
                      <a:txBody>
                        <a:bodyPr/>
                        <a:lstStyle/>
                        <a:p>
                          <a:pPr algn="ctr" fontAlgn="b"/>
                          <a:r>
                            <a:rPr lang="en-US" sz="1800" b="0" i="0" u="none" strike="noStrike" dirty="0">
                              <a:solidFill>
                                <a:srgbClr val="000000"/>
                              </a:solidFill>
                              <a:effectLst/>
                              <a:latin typeface="+mn-lt"/>
                            </a:rPr>
                            <a:t>7       7</a:t>
                          </a:r>
                        </a:p>
                      </a:txBody>
                      <a:tcPr marL="9525" marR="9525" marT="9525" marB="0" anchor="ctr">
                        <a:solidFill>
                          <a:schemeClr val="accent4">
                            <a:lumMod val="60000"/>
                            <a:lumOff val="40000"/>
                          </a:schemeClr>
                        </a:solidFill>
                      </a:tcPr>
                    </a:tc>
                    <a:extLst>
                      <a:ext uri="{0D108BD9-81ED-4DB2-BD59-A6C34878D82A}">
                        <a16:rowId xmlns:a16="http://schemas.microsoft.com/office/drawing/2014/main" val="2315090410"/>
                      </a:ext>
                    </a:extLst>
                  </a:tr>
                </a:tbl>
              </a:graphicData>
            </a:graphic>
          </p:graphicFrame>
        </mc:Fallback>
      </mc:AlternateContent>
    </p:spTree>
    <p:extLst>
      <p:ext uri="{BB962C8B-B14F-4D97-AF65-F5344CB8AC3E}">
        <p14:creationId xmlns:p14="http://schemas.microsoft.com/office/powerpoint/2010/main" val="16278421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62B0-8C35-43B8-A526-92DE637DB429}"/>
              </a:ext>
            </a:extLst>
          </p:cNvPr>
          <p:cNvSpPr>
            <a:spLocks noGrp="1"/>
          </p:cNvSpPr>
          <p:nvPr>
            <p:ph type="title"/>
          </p:nvPr>
        </p:nvSpPr>
        <p:spPr/>
        <p:txBody>
          <a:bodyPr/>
          <a:lstStyle/>
          <a:p>
            <a:r>
              <a:rPr lang="en-US" dirty="0"/>
              <a:t>Tragedy of the Commons: Limit Use</a:t>
            </a:r>
          </a:p>
        </p:txBody>
      </p:sp>
      <mc:AlternateContent xmlns:mc="http://schemas.openxmlformats.org/markup-compatibility/2006" xmlns:a14="http://schemas.microsoft.com/office/drawing/2010/main">
        <mc:Choice Requires="a14">
          <p:graphicFrame>
            <p:nvGraphicFramePr>
              <p:cNvPr id="8" name="Table 4">
                <a:extLst>
                  <a:ext uri="{FF2B5EF4-FFF2-40B4-BE49-F238E27FC236}">
                    <a16:creationId xmlns:a16="http://schemas.microsoft.com/office/drawing/2014/main" id="{AD405BE2-44D9-4854-9EBF-0EE6ACAC6C57}"/>
                  </a:ext>
                </a:extLst>
              </p:cNvPr>
              <p:cNvGraphicFramePr>
                <a:graphicFrameLocks/>
              </p:cNvGraphicFramePr>
              <p:nvPr/>
            </p:nvGraphicFramePr>
            <p:xfrm>
              <a:off x="609600" y="1611630"/>
              <a:ext cx="10972800" cy="23876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626521503"/>
                        </a:ext>
                      </a:extLst>
                    </a:gridCol>
                    <a:gridCol w="1828800">
                      <a:extLst>
                        <a:ext uri="{9D8B030D-6E8A-4147-A177-3AD203B41FA5}">
                          <a16:colId xmlns:a16="http://schemas.microsoft.com/office/drawing/2014/main" val="1146905908"/>
                        </a:ext>
                      </a:extLst>
                    </a:gridCol>
                    <a:gridCol w="1828800">
                      <a:extLst>
                        <a:ext uri="{9D8B030D-6E8A-4147-A177-3AD203B41FA5}">
                          <a16:colId xmlns:a16="http://schemas.microsoft.com/office/drawing/2014/main" val="2982905742"/>
                        </a:ext>
                      </a:extLst>
                    </a:gridCol>
                    <a:gridCol w="1828800">
                      <a:extLst>
                        <a:ext uri="{9D8B030D-6E8A-4147-A177-3AD203B41FA5}">
                          <a16:colId xmlns:a16="http://schemas.microsoft.com/office/drawing/2014/main" val="4164328546"/>
                        </a:ext>
                      </a:extLst>
                    </a:gridCol>
                    <a:gridCol w="1828800">
                      <a:extLst>
                        <a:ext uri="{9D8B030D-6E8A-4147-A177-3AD203B41FA5}">
                          <a16:colId xmlns:a16="http://schemas.microsoft.com/office/drawing/2014/main" val="3625676917"/>
                        </a:ext>
                      </a:extLst>
                    </a:gridCol>
                    <a:gridCol w="1828800">
                      <a:extLst>
                        <a:ext uri="{9D8B030D-6E8A-4147-A177-3AD203B41FA5}">
                          <a16:colId xmlns:a16="http://schemas.microsoft.com/office/drawing/2014/main" val="3788718920"/>
                        </a:ext>
                      </a:extLst>
                    </a:gridCol>
                  </a:tblGrid>
                  <a:tr h="533400">
                    <a:tc>
                      <a:txBody>
                        <a:bodyPr/>
                        <a:lstStyle/>
                        <a:p>
                          <a:pPr algn="ctr"/>
                          <a:r>
                            <a:rPr lang="en-US" sz="1800" dirty="0">
                              <a:latin typeface="+mn-lt"/>
                            </a:rPr>
                            <a:t>Payoffs</a:t>
                          </a:r>
                        </a:p>
                      </a:txBody>
                      <a:tcPr anchor="ctr"/>
                    </a:tc>
                    <a:tc rowSpan="2">
                      <a:txBody>
                        <a:bodyPr/>
                        <a:lstStyle/>
                        <a:p>
                          <a:pPr algn="ctr"/>
                          <a:r>
                            <a:rPr lang="en-US" sz="1800" dirty="0">
                              <a:solidFill>
                                <a:schemeClr val="tx1"/>
                              </a:solidFill>
                              <a:latin typeface="+mn-lt"/>
                            </a:rPr>
                            <a:t>Tragedy of the commons</a:t>
                          </a:r>
                        </a:p>
                      </a:txBody>
                      <a:tcPr anchor="ctr">
                        <a:noFill/>
                      </a:tcPr>
                    </a:tc>
                    <a:tc gridSpan="4">
                      <a:txBody>
                        <a:bodyPr/>
                        <a:lstStyle/>
                        <a:p>
                          <a:pPr algn="ctr"/>
                          <a:r>
                            <a:rPr lang="en-US" sz="1800" dirty="0">
                              <a:latin typeface="+mn-lt"/>
                            </a:rPr>
                            <a:t>Herder 1 herd size</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03774872"/>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𝜋</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𝜋</m:t>
                                    </m:r>
                                  </m:e>
                                  <m:sub>
                                    <m:r>
                                      <a:rPr lang="en-US" sz="1800" b="0" i="1" smtClean="0">
                                        <a:latin typeface="Cambria Math" panose="02040503050406030204" pitchFamily="18" charset="0"/>
                                      </a:rPr>
                                      <m:t>1</m:t>
                                    </m:r>
                                  </m:sub>
                                </m:sSub>
                              </m:oMath>
                            </m:oMathPara>
                          </a14:m>
                          <a:endParaRPr lang="en-US" sz="1800" dirty="0">
                            <a:latin typeface="+mn-lt"/>
                          </a:endParaRPr>
                        </a:p>
                      </a:txBody>
                      <a:tcPr anchor="ctr"/>
                    </a:tc>
                    <a:tc vMerge="1">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000000"/>
                              </a:solidFill>
                              <a:effectLst/>
                              <a:latin typeface="+mn-lt"/>
                            </a:rPr>
                            <a:t>0</a:t>
                          </a:r>
                        </a:p>
                      </a:txBody>
                      <a:tcPr marL="9525" marR="9525" marT="9525" marB="0" anchor="ctr"/>
                    </a:tc>
                    <a:tc>
                      <a:txBody>
                        <a:bodyPr/>
                        <a:lstStyle/>
                        <a:p>
                          <a:pPr algn="ctr" fontAlgn="b"/>
                          <a:r>
                            <a:rPr lang="en-US" sz="1800" b="0" i="0" u="none" strike="noStrike" dirty="0">
                              <a:solidFill>
                                <a:srgbClr val="000000"/>
                              </a:solidFill>
                              <a:effectLst/>
                              <a:latin typeface="+mn-lt"/>
                            </a:rPr>
                            <a:t>5</a:t>
                          </a:r>
                        </a:p>
                      </a:txBody>
                      <a:tcPr marL="9525" marR="9525" marT="9525" marB="0" anchor="ctr"/>
                    </a:tc>
                    <a:tc>
                      <a:txBody>
                        <a:bodyPr/>
                        <a:lstStyle/>
                        <a:p>
                          <a:pPr algn="ctr" fontAlgn="b"/>
                          <a:r>
                            <a:rPr lang="en-US" sz="1800" b="0" i="0" u="none" strike="noStrike" dirty="0">
                              <a:solidFill>
                                <a:srgbClr val="000000"/>
                              </a:solidFill>
                              <a:effectLst/>
                              <a:latin typeface="+mn-lt"/>
                            </a:rPr>
                            <a:t>10</a:t>
                          </a:r>
                        </a:p>
                      </a:txBody>
                      <a:tcPr marL="9525" marR="9525" marT="9525" marB="0" anchor="ctr"/>
                    </a:tc>
                    <a:tc>
                      <a:txBody>
                        <a:bodyPr/>
                        <a:lstStyle/>
                        <a:p>
                          <a:pPr algn="ctr" fontAlgn="b"/>
                          <a:r>
                            <a:rPr lang="en-US" sz="1800" b="0" i="0" u="none" strike="noStrike" dirty="0">
                              <a:solidFill>
                                <a:schemeClr val="bg1">
                                  <a:lumMod val="75000"/>
                                </a:schemeClr>
                              </a:solidFill>
                              <a:effectLst/>
                              <a:latin typeface="+mn-lt"/>
                            </a:rPr>
                            <a:t>15</a:t>
                          </a:r>
                        </a:p>
                      </a:txBody>
                      <a:tcPr marL="9525" marR="9525" marT="9525" marB="0" anchor="ctr">
                        <a:noFill/>
                      </a:tcPr>
                    </a:tc>
                    <a:extLst>
                      <a:ext uri="{0D108BD9-81ED-4DB2-BD59-A6C34878D82A}">
                        <a16:rowId xmlns:a16="http://schemas.microsoft.com/office/drawing/2014/main" val="1576609437"/>
                      </a:ext>
                    </a:extLst>
                  </a:tr>
                  <a:tr h="370840">
                    <a:tc rowSpan="4">
                      <a:txBody>
                        <a:bodyPr/>
                        <a:lstStyle/>
                        <a:p>
                          <a:pPr algn="l"/>
                          <a:r>
                            <a:rPr lang="en-US" sz="1800" dirty="0">
                              <a:latin typeface="+mn-lt"/>
                            </a:rPr>
                            <a:t>Herder 2</a:t>
                          </a:r>
                          <a:br>
                            <a:rPr lang="en-US" sz="1800" dirty="0">
                              <a:latin typeface="+mn-lt"/>
                            </a:rPr>
                          </a:br>
                          <a:r>
                            <a:rPr lang="en-US" sz="1800" dirty="0">
                              <a:latin typeface="+mn-lt"/>
                            </a:rPr>
                            <a:t>herd size</a:t>
                          </a:r>
                        </a:p>
                      </a:txBody>
                      <a:tcPr anchor="ctr"/>
                    </a:tc>
                    <a:tc>
                      <a:txBody>
                        <a:bodyPr/>
                        <a:lstStyle/>
                        <a:p>
                          <a:pPr algn="ctr" fontAlgn="b"/>
                          <a:r>
                            <a:rPr lang="en-US" sz="1800" b="0" i="0" u="none" strike="noStrike" dirty="0">
                              <a:solidFill>
                                <a:srgbClr val="000000"/>
                              </a:solidFill>
                              <a:effectLst/>
                              <a:latin typeface="+mn-lt"/>
                            </a:rPr>
                            <a:t>0</a:t>
                          </a:r>
                        </a:p>
                      </a:txBody>
                      <a:tcPr marL="9525" marR="9525" marT="9525" marB="0" anchor="ctr"/>
                    </a:tc>
                    <a:tc>
                      <a:txBody>
                        <a:bodyPr/>
                        <a:lstStyle/>
                        <a:p>
                          <a:pPr algn="ctr" fontAlgn="b"/>
                          <a:r>
                            <a:rPr lang="en-US" sz="1800" b="0" i="0" u="none" strike="noStrike" dirty="0">
                              <a:solidFill>
                                <a:srgbClr val="000000"/>
                              </a:solidFill>
                              <a:effectLst/>
                              <a:latin typeface="+mn-lt"/>
                            </a:rPr>
                            <a:t>0       0</a:t>
                          </a:r>
                        </a:p>
                      </a:txBody>
                      <a:tcPr marL="9525" marR="9525" marT="9525" marB="0" anchor="ctr"/>
                    </a:tc>
                    <a:tc>
                      <a:txBody>
                        <a:bodyPr/>
                        <a:lstStyle/>
                        <a:p>
                          <a:pPr algn="ctr" fontAlgn="b"/>
                          <a:r>
                            <a:rPr lang="en-US" sz="1800" b="0" i="0" u="none" strike="noStrike" dirty="0">
                              <a:solidFill>
                                <a:srgbClr val="000000"/>
                              </a:solidFill>
                              <a:effectLst/>
                              <a:latin typeface="+mn-lt"/>
                            </a:rPr>
                            <a:t>0        5</a:t>
                          </a:r>
                        </a:p>
                      </a:txBody>
                      <a:tcPr marL="9525" marR="9525" marT="9525" marB="0" anchor="ctr"/>
                    </a:tc>
                    <a:tc>
                      <a:txBody>
                        <a:bodyPr/>
                        <a:lstStyle/>
                        <a:p>
                          <a:pPr algn="ctr" fontAlgn="b"/>
                          <a:r>
                            <a:rPr lang="en-US" sz="1800" b="0" i="0" u="none" strike="noStrike" dirty="0">
                              <a:solidFill>
                                <a:srgbClr val="000000"/>
                              </a:solidFill>
                              <a:effectLst/>
                              <a:latin typeface="+mn-lt"/>
                            </a:rPr>
                            <a:t>0       10</a:t>
                          </a:r>
                        </a:p>
                      </a:txBody>
                      <a:tcPr marL="9525" marR="9525" marT="9525" marB="0" anchor="ctr"/>
                    </a:tc>
                    <a:tc>
                      <a:txBody>
                        <a:bodyPr/>
                        <a:lstStyle/>
                        <a:p>
                          <a:pPr algn="ctr" fontAlgn="b"/>
                          <a:r>
                            <a:rPr lang="en-US" sz="1800" b="0" i="0" u="none" strike="noStrike" dirty="0">
                              <a:solidFill>
                                <a:schemeClr val="bg1">
                                  <a:lumMod val="75000"/>
                                </a:schemeClr>
                              </a:solidFill>
                              <a:effectLst/>
                              <a:latin typeface="+mn-lt"/>
                            </a:rPr>
                            <a:t>0        15</a:t>
                          </a:r>
                        </a:p>
                      </a:txBody>
                      <a:tcPr marL="9525" marR="9525" marT="9525" marB="0" anchor="ctr">
                        <a:noFill/>
                      </a:tcPr>
                    </a:tc>
                    <a:extLst>
                      <a:ext uri="{0D108BD9-81ED-4DB2-BD59-A6C34878D82A}">
                        <a16:rowId xmlns:a16="http://schemas.microsoft.com/office/drawing/2014/main" val="1586685925"/>
                      </a:ext>
                    </a:extLst>
                  </a:tr>
                  <a:tr h="370840">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5</a:t>
                          </a:r>
                        </a:p>
                      </a:txBody>
                      <a:tcPr marL="9525" marR="9525" marT="9525" marB="0" anchor="ctr"/>
                    </a:tc>
                    <a:tc>
                      <a:txBody>
                        <a:bodyPr/>
                        <a:lstStyle/>
                        <a:p>
                          <a:pPr marL="457200" indent="-457200" algn="ctr" fontAlgn="b">
                            <a:buAutoNum type="arabicPlain" startAt="5"/>
                          </a:pPr>
                          <a:r>
                            <a:rPr lang="en-US" sz="1800" b="0" i="0" u="none" strike="noStrike" dirty="0">
                              <a:solidFill>
                                <a:srgbClr val="000000"/>
                              </a:solidFill>
                              <a:effectLst/>
                              <a:latin typeface="+mn-lt"/>
                            </a:rPr>
                            <a:t>   0</a:t>
                          </a:r>
                        </a:p>
                      </a:txBody>
                      <a:tcPr marL="9525" marR="9525" marT="9525" marB="0" anchor="ctr"/>
                    </a:tc>
                    <a:tc>
                      <a:txBody>
                        <a:bodyPr/>
                        <a:lstStyle/>
                        <a:p>
                          <a:pPr algn="ctr" fontAlgn="b"/>
                          <a:r>
                            <a:rPr lang="en-US" sz="1800" b="0" i="0" u="none" strike="noStrike" dirty="0">
                              <a:solidFill>
                                <a:srgbClr val="000000"/>
                              </a:solidFill>
                              <a:effectLst/>
                              <a:latin typeface="+mn-lt"/>
                            </a:rPr>
                            <a:t>5        5</a:t>
                          </a:r>
                        </a:p>
                      </a:txBody>
                      <a:tcPr marL="9525" marR="9525" marT="9525" marB="0" anchor="ctr"/>
                    </a:tc>
                    <a:tc>
                      <a:txBody>
                        <a:bodyPr/>
                        <a:lstStyle/>
                        <a:p>
                          <a:pPr algn="ctr" fontAlgn="b"/>
                          <a:r>
                            <a:rPr lang="en-US" sz="1800" b="0" i="0" u="none" strike="noStrike" dirty="0">
                              <a:solidFill>
                                <a:srgbClr val="000000"/>
                              </a:solidFill>
                              <a:effectLst/>
                              <a:latin typeface="+mn-lt"/>
                            </a:rPr>
                            <a:t>5       10</a:t>
                          </a:r>
                        </a:p>
                      </a:txBody>
                      <a:tcPr marL="9525" marR="9525" marT="9525" marB="0" anchor="ctr"/>
                    </a:tc>
                    <a:tc>
                      <a:txBody>
                        <a:bodyPr/>
                        <a:lstStyle/>
                        <a:p>
                          <a:pPr algn="ctr" fontAlgn="b"/>
                          <a:r>
                            <a:rPr lang="en-US" sz="1800" b="0" i="0" u="none" strike="noStrike" dirty="0">
                              <a:solidFill>
                                <a:schemeClr val="bg1">
                                  <a:lumMod val="75000"/>
                                </a:schemeClr>
                              </a:solidFill>
                              <a:effectLst/>
                              <a:latin typeface="+mn-lt"/>
                            </a:rPr>
                            <a:t>4       12</a:t>
                          </a:r>
                        </a:p>
                      </a:txBody>
                      <a:tcPr marL="9525" marR="9525" marT="9525" marB="0" anchor="ctr">
                        <a:noFill/>
                      </a:tcPr>
                    </a:tc>
                    <a:extLst>
                      <a:ext uri="{0D108BD9-81ED-4DB2-BD59-A6C34878D82A}">
                        <a16:rowId xmlns:a16="http://schemas.microsoft.com/office/drawing/2014/main" val="3814871021"/>
                      </a:ext>
                    </a:extLst>
                  </a:tr>
                  <a:tr h="370840">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10</a:t>
                          </a:r>
                        </a:p>
                      </a:txBody>
                      <a:tcPr marL="9525" marR="9525" marT="9525" marB="0" anchor="ctr"/>
                    </a:tc>
                    <a:tc>
                      <a:txBody>
                        <a:bodyPr/>
                        <a:lstStyle/>
                        <a:p>
                          <a:pPr marL="457200" indent="-457200" algn="ctr" fontAlgn="b">
                            <a:buAutoNum type="arabicPlain" startAt="10"/>
                          </a:pPr>
                          <a:r>
                            <a:rPr lang="en-US" sz="1800" b="0" i="0" u="none" strike="noStrike" dirty="0">
                              <a:solidFill>
                                <a:srgbClr val="000000"/>
                              </a:solidFill>
                              <a:effectLst/>
                              <a:latin typeface="+mn-lt"/>
                            </a:rPr>
                            <a:t>    0</a:t>
                          </a:r>
                        </a:p>
                      </a:txBody>
                      <a:tcPr marL="9525" marR="9525" marT="9525" marB="0" anchor="ctr"/>
                    </a:tc>
                    <a:tc>
                      <a:txBody>
                        <a:bodyPr/>
                        <a:lstStyle/>
                        <a:p>
                          <a:pPr algn="ctr" fontAlgn="b"/>
                          <a:r>
                            <a:rPr lang="en-US" sz="1800" b="0" i="0" u="none" strike="noStrike" dirty="0">
                              <a:solidFill>
                                <a:srgbClr val="000000"/>
                              </a:solidFill>
                              <a:effectLst/>
                              <a:latin typeface="+mn-lt"/>
                            </a:rPr>
                            <a:t>12       4</a:t>
                          </a:r>
                        </a:p>
                      </a:txBody>
                      <a:tcPr marL="9525" marR="9525" marT="9525" marB="0" anchor="ctr"/>
                    </a:tc>
                    <a:tc>
                      <a:txBody>
                        <a:bodyPr/>
                        <a:lstStyle/>
                        <a:p>
                          <a:pPr algn="ctr" fontAlgn="b">
                            <a:tabLst>
                              <a:tab pos="625475" algn="l"/>
                            </a:tabLst>
                          </a:pPr>
                          <a:r>
                            <a:rPr lang="en-US" sz="1800" b="0" i="0" u="none" strike="noStrike" dirty="0">
                              <a:solidFill>
                                <a:srgbClr val="000000"/>
                              </a:solidFill>
                              <a:effectLst/>
                              <a:latin typeface="+mn-lt"/>
                            </a:rPr>
                            <a:t>8       8</a:t>
                          </a:r>
                        </a:p>
                      </a:txBody>
                      <a:tcPr marL="9525" marR="9525" marT="9525" marB="0" anchor="ctr">
                        <a:solidFill>
                          <a:schemeClr val="accent4">
                            <a:lumMod val="60000"/>
                            <a:lumOff val="40000"/>
                          </a:schemeClr>
                        </a:solidFill>
                      </a:tcPr>
                    </a:tc>
                    <a:tc>
                      <a:txBody>
                        <a:bodyPr/>
                        <a:lstStyle/>
                        <a:p>
                          <a:pPr algn="ctr" fontAlgn="b"/>
                          <a:r>
                            <a:rPr lang="en-US" sz="1800" b="0" i="0" u="none" strike="noStrike" dirty="0">
                              <a:solidFill>
                                <a:schemeClr val="bg1">
                                  <a:lumMod val="75000"/>
                                </a:schemeClr>
                              </a:solidFill>
                              <a:effectLst/>
                              <a:latin typeface="+mn-lt"/>
                            </a:rPr>
                            <a:t>6        9</a:t>
                          </a:r>
                        </a:p>
                      </a:txBody>
                      <a:tcPr marL="9525" marR="9525" marT="9525" marB="0" anchor="ctr">
                        <a:noFill/>
                      </a:tcPr>
                    </a:tc>
                    <a:extLst>
                      <a:ext uri="{0D108BD9-81ED-4DB2-BD59-A6C34878D82A}">
                        <a16:rowId xmlns:a16="http://schemas.microsoft.com/office/drawing/2014/main" val="3596452157"/>
                      </a:ext>
                    </a:extLst>
                  </a:tr>
                  <a:tr h="370840">
                    <a:tc vMerge="1">
                      <a:txBody>
                        <a:bodyPr/>
                        <a:lstStyle/>
                        <a:p>
                          <a:endParaRPr lang="en-US" dirty="0"/>
                        </a:p>
                      </a:txBody>
                      <a:tcPr/>
                    </a:tc>
                    <a:tc>
                      <a:txBody>
                        <a:bodyPr/>
                        <a:lstStyle/>
                        <a:p>
                          <a:pPr algn="ctr" fontAlgn="b"/>
                          <a:r>
                            <a:rPr lang="en-US" sz="1800" b="0" i="0" u="none" strike="noStrike" dirty="0">
                              <a:solidFill>
                                <a:schemeClr val="bg1">
                                  <a:lumMod val="75000"/>
                                </a:schemeClr>
                              </a:solidFill>
                              <a:effectLst/>
                              <a:latin typeface="+mn-lt"/>
                            </a:rPr>
                            <a:t>15</a:t>
                          </a:r>
                        </a:p>
                      </a:txBody>
                      <a:tcPr marL="9525" marR="9525" marT="9525" marB="0" anchor="ctr">
                        <a:noFill/>
                      </a:tcPr>
                    </a:tc>
                    <a:tc>
                      <a:txBody>
                        <a:bodyPr/>
                        <a:lstStyle/>
                        <a:p>
                          <a:pPr marL="457200" indent="-457200" algn="ctr" fontAlgn="b">
                            <a:buAutoNum type="arabicPlain" startAt="15"/>
                          </a:pPr>
                          <a:r>
                            <a:rPr lang="en-US" sz="1800" b="0" i="0" u="none" strike="noStrike" dirty="0">
                              <a:solidFill>
                                <a:schemeClr val="bg1">
                                  <a:lumMod val="75000"/>
                                </a:schemeClr>
                              </a:solidFill>
                              <a:effectLst/>
                              <a:latin typeface="+mn-lt"/>
                            </a:rPr>
                            <a:t>    0</a:t>
                          </a:r>
                        </a:p>
                      </a:txBody>
                      <a:tcPr marL="9525" marR="9525" marT="9525" marB="0" anchor="ctr">
                        <a:noFill/>
                      </a:tcPr>
                    </a:tc>
                    <a:tc>
                      <a:txBody>
                        <a:bodyPr/>
                        <a:lstStyle/>
                        <a:p>
                          <a:pPr algn="ctr" fontAlgn="b"/>
                          <a:r>
                            <a:rPr lang="en-US" sz="1800" b="0" i="0" u="none" strike="noStrike" dirty="0">
                              <a:solidFill>
                                <a:schemeClr val="bg1">
                                  <a:lumMod val="75000"/>
                                </a:schemeClr>
                              </a:solidFill>
                              <a:effectLst/>
                              <a:latin typeface="+mn-lt"/>
                            </a:rPr>
                            <a:t>9         6</a:t>
                          </a:r>
                        </a:p>
                      </a:txBody>
                      <a:tcPr marL="9525" marR="9525" marT="9525" marB="0" anchor="ctr">
                        <a:noFill/>
                      </a:tcPr>
                    </a:tc>
                    <a:tc>
                      <a:txBody>
                        <a:bodyPr/>
                        <a:lstStyle/>
                        <a:p>
                          <a:pPr algn="ctr" fontAlgn="b"/>
                          <a:r>
                            <a:rPr lang="en-US" sz="1800" b="0" i="0" u="none" strike="noStrike" dirty="0">
                              <a:solidFill>
                                <a:schemeClr val="bg1">
                                  <a:lumMod val="75000"/>
                                </a:schemeClr>
                              </a:solidFill>
                              <a:effectLst/>
                              <a:latin typeface="+mn-lt"/>
                            </a:rPr>
                            <a:t>9       6</a:t>
                          </a:r>
                        </a:p>
                      </a:txBody>
                      <a:tcPr marL="9525" marR="9525" marT="9525" marB="0" anchor="ctr">
                        <a:noFill/>
                      </a:tcPr>
                    </a:tc>
                    <a:tc>
                      <a:txBody>
                        <a:bodyPr/>
                        <a:lstStyle/>
                        <a:p>
                          <a:pPr algn="ctr" fontAlgn="b"/>
                          <a:r>
                            <a:rPr lang="en-US" sz="1800" b="0" i="0" u="none" strike="noStrike" dirty="0">
                              <a:solidFill>
                                <a:schemeClr val="bg1">
                                  <a:lumMod val="75000"/>
                                </a:schemeClr>
                              </a:solidFill>
                              <a:effectLst/>
                              <a:latin typeface="+mn-lt"/>
                            </a:rPr>
                            <a:t>7       7</a:t>
                          </a:r>
                        </a:p>
                      </a:txBody>
                      <a:tcPr marL="9525" marR="9525" marT="9525" marB="0" anchor="ctr">
                        <a:noFill/>
                      </a:tcPr>
                    </a:tc>
                    <a:extLst>
                      <a:ext uri="{0D108BD9-81ED-4DB2-BD59-A6C34878D82A}">
                        <a16:rowId xmlns:a16="http://schemas.microsoft.com/office/drawing/2014/main" val="2315090410"/>
                      </a:ext>
                    </a:extLst>
                  </a:tr>
                </a:tbl>
              </a:graphicData>
            </a:graphic>
          </p:graphicFrame>
        </mc:Choice>
        <mc:Fallback xmlns="">
          <p:graphicFrame>
            <p:nvGraphicFramePr>
              <p:cNvPr id="8" name="Table 4">
                <a:extLst>
                  <a:ext uri="{FF2B5EF4-FFF2-40B4-BE49-F238E27FC236}">
                    <a16:creationId xmlns:a16="http://schemas.microsoft.com/office/drawing/2014/main" id="{AD405BE2-44D9-4854-9EBF-0EE6ACAC6C57}"/>
                  </a:ext>
                </a:extLst>
              </p:cNvPr>
              <p:cNvGraphicFramePr>
                <a:graphicFrameLocks/>
              </p:cNvGraphicFramePr>
              <p:nvPr>
                <p:extLst>
                  <p:ext uri="{D42A27DB-BD31-4B8C-83A1-F6EECF244321}">
                    <p14:modId xmlns:p14="http://schemas.microsoft.com/office/powerpoint/2010/main" val="2946266238"/>
                  </p:ext>
                </p:extLst>
              </p:nvPr>
            </p:nvGraphicFramePr>
            <p:xfrm>
              <a:off x="609600" y="1611630"/>
              <a:ext cx="10972800" cy="23876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626521503"/>
                        </a:ext>
                      </a:extLst>
                    </a:gridCol>
                    <a:gridCol w="1828800">
                      <a:extLst>
                        <a:ext uri="{9D8B030D-6E8A-4147-A177-3AD203B41FA5}">
                          <a16:colId xmlns:a16="http://schemas.microsoft.com/office/drawing/2014/main" val="1146905908"/>
                        </a:ext>
                      </a:extLst>
                    </a:gridCol>
                    <a:gridCol w="1828800">
                      <a:extLst>
                        <a:ext uri="{9D8B030D-6E8A-4147-A177-3AD203B41FA5}">
                          <a16:colId xmlns:a16="http://schemas.microsoft.com/office/drawing/2014/main" val="2982905742"/>
                        </a:ext>
                      </a:extLst>
                    </a:gridCol>
                    <a:gridCol w="1828800">
                      <a:extLst>
                        <a:ext uri="{9D8B030D-6E8A-4147-A177-3AD203B41FA5}">
                          <a16:colId xmlns:a16="http://schemas.microsoft.com/office/drawing/2014/main" val="4164328546"/>
                        </a:ext>
                      </a:extLst>
                    </a:gridCol>
                    <a:gridCol w="1828800">
                      <a:extLst>
                        <a:ext uri="{9D8B030D-6E8A-4147-A177-3AD203B41FA5}">
                          <a16:colId xmlns:a16="http://schemas.microsoft.com/office/drawing/2014/main" val="3625676917"/>
                        </a:ext>
                      </a:extLst>
                    </a:gridCol>
                    <a:gridCol w="1828800">
                      <a:extLst>
                        <a:ext uri="{9D8B030D-6E8A-4147-A177-3AD203B41FA5}">
                          <a16:colId xmlns:a16="http://schemas.microsoft.com/office/drawing/2014/main" val="3788718920"/>
                        </a:ext>
                      </a:extLst>
                    </a:gridCol>
                  </a:tblGrid>
                  <a:tr h="533400">
                    <a:tc>
                      <a:txBody>
                        <a:bodyPr/>
                        <a:lstStyle/>
                        <a:p>
                          <a:pPr algn="ctr"/>
                          <a:r>
                            <a:rPr lang="en-US" sz="1800" dirty="0">
                              <a:latin typeface="+mn-lt"/>
                            </a:rPr>
                            <a:t>Payoffs</a:t>
                          </a:r>
                        </a:p>
                      </a:txBody>
                      <a:tcPr anchor="ctr"/>
                    </a:tc>
                    <a:tc rowSpan="2">
                      <a:txBody>
                        <a:bodyPr/>
                        <a:lstStyle/>
                        <a:p>
                          <a:pPr algn="ctr"/>
                          <a:r>
                            <a:rPr lang="en-US" sz="1800" dirty="0">
                              <a:solidFill>
                                <a:schemeClr val="tx1"/>
                              </a:solidFill>
                              <a:latin typeface="+mn-lt"/>
                            </a:rPr>
                            <a:t>Tragedy of the </a:t>
                          </a:r>
                          <a:r>
                            <a:rPr lang="en-US" sz="1800" dirty="0" smtClean="0">
                              <a:solidFill>
                                <a:schemeClr val="tx1"/>
                              </a:solidFill>
                              <a:latin typeface="+mn-lt"/>
                            </a:rPr>
                            <a:t>commons</a:t>
                          </a:r>
                          <a:endParaRPr lang="en-US" sz="1800" dirty="0">
                            <a:solidFill>
                              <a:schemeClr val="tx1"/>
                            </a:solidFill>
                            <a:latin typeface="+mn-lt"/>
                          </a:endParaRPr>
                        </a:p>
                      </a:txBody>
                      <a:tcPr anchor="ctr">
                        <a:noFill/>
                      </a:tcPr>
                    </a:tc>
                    <a:tc gridSpan="4">
                      <a:txBody>
                        <a:bodyPr/>
                        <a:lstStyle/>
                        <a:p>
                          <a:pPr algn="ctr"/>
                          <a:r>
                            <a:rPr lang="en-US" sz="1800" dirty="0">
                              <a:latin typeface="+mn-lt"/>
                            </a:rPr>
                            <a:t>Herder 1 </a:t>
                          </a:r>
                          <a:r>
                            <a:rPr lang="en-US" sz="1800" dirty="0" smtClean="0">
                              <a:latin typeface="+mn-lt"/>
                            </a:rPr>
                            <a:t>herd size</a:t>
                          </a:r>
                          <a:endParaRPr lang="en-US" sz="1800" dirty="0">
                            <a:latin typeface="+mn-lt"/>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03774872"/>
                      </a:ext>
                    </a:extLst>
                  </a:tr>
                  <a:tr h="370840">
                    <a:tc>
                      <a:txBody>
                        <a:bodyPr/>
                        <a:lstStyle/>
                        <a:p>
                          <a:endParaRPr lang="en-US"/>
                        </a:p>
                      </a:txBody>
                      <a:tcPr anchor="ctr">
                        <a:blipFill>
                          <a:blip r:embed="rId2"/>
                          <a:stretch>
                            <a:fillRect l="-667" t="-145902" r="-501667" b="-424590"/>
                          </a:stretch>
                        </a:blipFill>
                      </a:tcPr>
                    </a:tc>
                    <a:tc vMerge="1">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000000"/>
                              </a:solidFill>
                              <a:effectLst/>
                              <a:latin typeface="+mn-lt"/>
                            </a:rPr>
                            <a:t>0</a:t>
                          </a:r>
                        </a:p>
                      </a:txBody>
                      <a:tcPr marL="9525" marR="9525" marT="9525" marB="0" anchor="ctr"/>
                    </a:tc>
                    <a:tc>
                      <a:txBody>
                        <a:bodyPr/>
                        <a:lstStyle/>
                        <a:p>
                          <a:pPr algn="ctr" fontAlgn="b"/>
                          <a:r>
                            <a:rPr lang="en-US" sz="1800" b="0" i="0" u="none" strike="noStrike" dirty="0">
                              <a:solidFill>
                                <a:srgbClr val="000000"/>
                              </a:solidFill>
                              <a:effectLst/>
                              <a:latin typeface="+mn-lt"/>
                            </a:rPr>
                            <a:t>5</a:t>
                          </a:r>
                        </a:p>
                      </a:txBody>
                      <a:tcPr marL="9525" marR="9525" marT="9525" marB="0" anchor="ctr"/>
                    </a:tc>
                    <a:tc>
                      <a:txBody>
                        <a:bodyPr/>
                        <a:lstStyle/>
                        <a:p>
                          <a:pPr algn="ctr" fontAlgn="b"/>
                          <a:r>
                            <a:rPr lang="en-US" sz="1800" b="0" i="0" u="none" strike="noStrike" dirty="0">
                              <a:solidFill>
                                <a:srgbClr val="000000"/>
                              </a:solidFill>
                              <a:effectLst/>
                              <a:latin typeface="+mn-lt"/>
                            </a:rPr>
                            <a:t>10</a:t>
                          </a:r>
                        </a:p>
                      </a:txBody>
                      <a:tcPr marL="9525" marR="9525" marT="9525" marB="0" anchor="ctr"/>
                    </a:tc>
                    <a:tc>
                      <a:txBody>
                        <a:bodyPr/>
                        <a:lstStyle/>
                        <a:p>
                          <a:pPr algn="ctr" fontAlgn="b"/>
                          <a:r>
                            <a:rPr lang="en-US" sz="1800" b="0" i="0" u="none" strike="noStrike" dirty="0">
                              <a:solidFill>
                                <a:schemeClr val="bg1">
                                  <a:lumMod val="75000"/>
                                </a:schemeClr>
                              </a:solidFill>
                              <a:effectLst/>
                              <a:latin typeface="+mn-lt"/>
                            </a:rPr>
                            <a:t>15</a:t>
                          </a:r>
                        </a:p>
                      </a:txBody>
                      <a:tcPr marL="9525" marR="9525" marT="9525" marB="0" anchor="ctr">
                        <a:noFill/>
                      </a:tcPr>
                    </a:tc>
                    <a:extLst>
                      <a:ext uri="{0D108BD9-81ED-4DB2-BD59-A6C34878D82A}">
                        <a16:rowId xmlns:a16="http://schemas.microsoft.com/office/drawing/2014/main" val="1576609437"/>
                      </a:ext>
                    </a:extLst>
                  </a:tr>
                  <a:tr h="370840">
                    <a:tc rowSpan="4">
                      <a:txBody>
                        <a:bodyPr/>
                        <a:lstStyle/>
                        <a:p>
                          <a:pPr algn="l"/>
                          <a:r>
                            <a:rPr lang="en-US" sz="1800" dirty="0" smtClean="0">
                              <a:latin typeface="+mn-lt"/>
                            </a:rPr>
                            <a:t>Herder 2</a:t>
                          </a:r>
                          <a:br>
                            <a:rPr lang="en-US" sz="1800" dirty="0" smtClean="0">
                              <a:latin typeface="+mn-lt"/>
                            </a:rPr>
                          </a:br>
                          <a:r>
                            <a:rPr lang="en-US" sz="1800" dirty="0" smtClean="0">
                              <a:latin typeface="+mn-lt"/>
                            </a:rPr>
                            <a:t>herd size</a:t>
                          </a:r>
                          <a:endParaRPr lang="en-US" sz="1800" dirty="0">
                            <a:latin typeface="+mn-lt"/>
                          </a:endParaRPr>
                        </a:p>
                      </a:txBody>
                      <a:tcPr anchor="ctr"/>
                    </a:tc>
                    <a:tc>
                      <a:txBody>
                        <a:bodyPr/>
                        <a:lstStyle/>
                        <a:p>
                          <a:pPr algn="ctr" fontAlgn="b"/>
                          <a:r>
                            <a:rPr lang="en-US" sz="1800" b="0" i="0" u="none" strike="noStrike" dirty="0">
                              <a:solidFill>
                                <a:srgbClr val="000000"/>
                              </a:solidFill>
                              <a:effectLst/>
                              <a:latin typeface="+mn-lt"/>
                            </a:rPr>
                            <a:t>0</a:t>
                          </a:r>
                        </a:p>
                      </a:txBody>
                      <a:tcPr marL="9525" marR="9525" marT="9525" marB="0" anchor="ctr"/>
                    </a:tc>
                    <a:tc>
                      <a:txBody>
                        <a:bodyPr/>
                        <a:lstStyle/>
                        <a:p>
                          <a:pPr algn="ctr" fontAlgn="b"/>
                          <a:r>
                            <a:rPr lang="en-US" sz="1800" b="0" i="0" u="none" strike="noStrike" dirty="0">
                              <a:solidFill>
                                <a:srgbClr val="000000"/>
                              </a:solidFill>
                              <a:effectLst/>
                              <a:latin typeface="+mn-lt"/>
                            </a:rPr>
                            <a:t>0       0</a:t>
                          </a:r>
                        </a:p>
                      </a:txBody>
                      <a:tcPr marL="9525" marR="9525" marT="9525" marB="0" anchor="ctr"/>
                    </a:tc>
                    <a:tc>
                      <a:txBody>
                        <a:bodyPr/>
                        <a:lstStyle/>
                        <a:p>
                          <a:pPr algn="ctr" fontAlgn="b"/>
                          <a:r>
                            <a:rPr lang="en-US" sz="1800" b="0" i="0" u="none" strike="noStrike" dirty="0">
                              <a:solidFill>
                                <a:srgbClr val="000000"/>
                              </a:solidFill>
                              <a:effectLst/>
                              <a:latin typeface="+mn-lt"/>
                            </a:rPr>
                            <a:t>0        5</a:t>
                          </a:r>
                        </a:p>
                      </a:txBody>
                      <a:tcPr marL="9525" marR="9525" marT="9525" marB="0" anchor="ctr"/>
                    </a:tc>
                    <a:tc>
                      <a:txBody>
                        <a:bodyPr/>
                        <a:lstStyle/>
                        <a:p>
                          <a:pPr algn="ctr" fontAlgn="b"/>
                          <a:r>
                            <a:rPr lang="en-US" sz="1800" b="0" i="0" u="none" strike="noStrike" dirty="0">
                              <a:solidFill>
                                <a:srgbClr val="000000"/>
                              </a:solidFill>
                              <a:effectLst/>
                              <a:latin typeface="+mn-lt"/>
                            </a:rPr>
                            <a:t>0       10</a:t>
                          </a:r>
                        </a:p>
                      </a:txBody>
                      <a:tcPr marL="9525" marR="9525" marT="9525" marB="0" anchor="ctr"/>
                    </a:tc>
                    <a:tc>
                      <a:txBody>
                        <a:bodyPr/>
                        <a:lstStyle/>
                        <a:p>
                          <a:pPr algn="ctr" fontAlgn="b"/>
                          <a:r>
                            <a:rPr lang="en-US" sz="1800" b="0" i="0" u="none" strike="noStrike" dirty="0">
                              <a:solidFill>
                                <a:schemeClr val="bg1">
                                  <a:lumMod val="75000"/>
                                </a:schemeClr>
                              </a:solidFill>
                              <a:effectLst/>
                              <a:latin typeface="+mn-lt"/>
                            </a:rPr>
                            <a:t>0        15</a:t>
                          </a:r>
                        </a:p>
                      </a:txBody>
                      <a:tcPr marL="9525" marR="9525" marT="9525" marB="0" anchor="ctr">
                        <a:noFill/>
                      </a:tcPr>
                    </a:tc>
                    <a:extLst>
                      <a:ext uri="{0D108BD9-81ED-4DB2-BD59-A6C34878D82A}">
                        <a16:rowId xmlns:a16="http://schemas.microsoft.com/office/drawing/2014/main" val="1586685925"/>
                      </a:ext>
                    </a:extLst>
                  </a:tr>
                  <a:tr h="370840">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5</a:t>
                          </a:r>
                        </a:p>
                      </a:txBody>
                      <a:tcPr marL="9525" marR="9525" marT="9525" marB="0" anchor="ctr"/>
                    </a:tc>
                    <a:tc>
                      <a:txBody>
                        <a:bodyPr/>
                        <a:lstStyle/>
                        <a:p>
                          <a:pPr marL="457200" indent="-457200" algn="ctr" fontAlgn="b">
                            <a:buAutoNum type="arabicPlain" startAt="5"/>
                          </a:pPr>
                          <a:r>
                            <a:rPr lang="en-US" sz="1800" b="0" i="0" u="none" strike="noStrike" dirty="0">
                              <a:solidFill>
                                <a:srgbClr val="000000"/>
                              </a:solidFill>
                              <a:effectLst/>
                              <a:latin typeface="+mn-lt"/>
                            </a:rPr>
                            <a:t>   0</a:t>
                          </a:r>
                        </a:p>
                      </a:txBody>
                      <a:tcPr marL="9525" marR="9525" marT="9525" marB="0" anchor="ctr"/>
                    </a:tc>
                    <a:tc>
                      <a:txBody>
                        <a:bodyPr/>
                        <a:lstStyle/>
                        <a:p>
                          <a:pPr algn="ctr" fontAlgn="b"/>
                          <a:r>
                            <a:rPr lang="en-US" sz="1800" b="0" i="0" u="none" strike="noStrike" dirty="0">
                              <a:solidFill>
                                <a:srgbClr val="000000"/>
                              </a:solidFill>
                              <a:effectLst/>
                              <a:latin typeface="+mn-lt"/>
                            </a:rPr>
                            <a:t>5        5</a:t>
                          </a:r>
                        </a:p>
                      </a:txBody>
                      <a:tcPr marL="9525" marR="9525" marT="9525" marB="0" anchor="ctr"/>
                    </a:tc>
                    <a:tc>
                      <a:txBody>
                        <a:bodyPr/>
                        <a:lstStyle/>
                        <a:p>
                          <a:pPr algn="ctr" fontAlgn="b"/>
                          <a:r>
                            <a:rPr lang="en-US" sz="1800" b="0" i="0" u="none" strike="noStrike" dirty="0">
                              <a:solidFill>
                                <a:srgbClr val="000000"/>
                              </a:solidFill>
                              <a:effectLst/>
                              <a:latin typeface="+mn-lt"/>
                            </a:rPr>
                            <a:t>5       10</a:t>
                          </a:r>
                        </a:p>
                      </a:txBody>
                      <a:tcPr marL="9525" marR="9525" marT="9525" marB="0" anchor="ctr"/>
                    </a:tc>
                    <a:tc>
                      <a:txBody>
                        <a:bodyPr/>
                        <a:lstStyle/>
                        <a:p>
                          <a:pPr algn="ctr" fontAlgn="b"/>
                          <a:r>
                            <a:rPr lang="en-US" sz="1800" b="0" i="0" u="none" strike="noStrike" dirty="0">
                              <a:solidFill>
                                <a:schemeClr val="bg1">
                                  <a:lumMod val="75000"/>
                                </a:schemeClr>
                              </a:solidFill>
                              <a:effectLst/>
                              <a:latin typeface="+mn-lt"/>
                            </a:rPr>
                            <a:t>4       12</a:t>
                          </a:r>
                        </a:p>
                      </a:txBody>
                      <a:tcPr marL="9525" marR="9525" marT="9525" marB="0" anchor="ctr">
                        <a:noFill/>
                      </a:tcPr>
                    </a:tc>
                    <a:extLst>
                      <a:ext uri="{0D108BD9-81ED-4DB2-BD59-A6C34878D82A}">
                        <a16:rowId xmlns:a16="http://schemas.microsoft.com/office/drawing/2014/main" val="3814871021"/>
                      </a:ext>
                    </a:extLst>
                  </a:tr>
                  <a:tr h="370840">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10</a:t>
                          </a:r>
                        </a:p>
                      </a:txBody>
                      <a:tcPr marL="9525" marR="9525" marT="9525" marB="0" anchor="ctr"/>
                    </a:tc>
                    <a:tc>
                      <a:txBody>
                        <a:bodyPr/>
                        <a:lstStyle/>
                        <a:p>
                          <a:pPr marL="457200" indent="-457200" algn="ctr" fontAlgn="b">
                            <a:buAutoNum type="arabicPlain" startAt="10"/>
                          </a:pPr>
                          <a:r>
                            <a:rPr lang="en-US" sz="1800" b="0" i="0" u="none" strike="noStrike" dirty="0">
                              <a:solidFill>
                                <a:srgbClr val="000000"/>
                              </a:solidFill>
                              <a:effectLst/>
                              <a:latin typeface="+mn-lt"/>
                            </a:rPr>
                            <a:t>    0</a:t>
                          </a:r>
                        </a:p>
                      </a:txBody>
                      <a:tcPr marL="9525" marR="9525" marT="9525" marB="0" anchor="ctr"/>
                    </a:tc>
                    <a:tc>
                      <a:txBody>
                        <a:bodyPr/>
                        <a:lstStyle/>
                        <a:p>
                          <a:pPr algn="ctr" fontAlgn="b"/>
                          <a:r>
                            <a:rPr lang="en-US" sz="1800" b="0" i="0" u="none" strike="noStrike" dirty="0">
                              <a:solidFill>
                                <a:srgbClr val="000000"/>
                              </a:solidFill>
                              <a:effectLst/>
                              <a:latin typeface="+mn-lt"/>
                            </a:rPr>
                            <a:t>12       4</a:t>
                          </a:r>
                        </a:p>
                      </a:txBody>
                      <a:tcPr marL="9525" marR="9525" marT="9525" marB="0" anchor="ctr"/>
                    </a:tc>
                    <a:tc>
                      <a:txBody>
                        <a:bodyPr/>
                        <a:lstStyle/>
                        <a:p>
                          <a:pPr algn="ctr" fontAlgn="b">
                            <a:tabLst>
                              <a:tab pos="625475" algn="l"/>
                            </a:tabLst>
                          </a:pPr>
                          <a:r>
                            <a:rPr lang="en-US" sz="1800" b="0" i="0" u="none" strike="noStrike" dirty="0">
                              <a:solidFill>
                                <a:srgbClr val="000000"/>
                              </a:solidFill>
                              <a:effectLst/>
                              <a:latin typeface="+mn-lt"/>
                            </a:rPr>
                            <a:t>8       8</a:t>
                          </a:r>
                        </a:p>
                      </a:txBody>
                      <a:tcPr marL="9525" marR="9525" marT="9525" marB="0" anchor="ctr">
                        <a:solidFill>
                          <a:schemeClr val="accent4">
                            <a:lumMod val="60000"/>
                            <a:lumOff val="40000"/>
                          </a:schemeClr>
                        </a:solidFill>
                      </a:tcPr>
                    </a:tc>
                    <a:tc>
                      <a:txBody>
                        <a:bodyPr/>
                        <a:lstStyle/>
                        <a:p>
                          <a:pPr algn="ctr" fontAlgn="b"/>
                          <a:r>
                            <a:rPr lang="en-US" sz="1800" b="0" i="0" u="none" strike="noStrike" dirty="0">
                              <a:solidFill>
                                <a:schemeClr val="bg1">
                                  <a:lumMod val="75000"/>
                                </a:schemeClr>
                              </a:solidFill>
                              <a:effectLst/>
                              <a:latin typeface="+mn-lt"/>
                            </a:rPr>
                            <a:t>6        9</a:t>
                          </a:r>
                        </a:p>
                      </a:txBody>
                      <a:tcPr marL="9525" marR="9525" marT="9525" marB="0" anchor="ctr">
                        <a:noFill/>
                      </a:tcPr>
                    </a:tc>
                    <a:extLst>
                      <a:ext uri="{0D108BD9-81ED-4DB2-BD59-A6C34878D82A}">
                        <a16:rowId xmlns:a16="http://schemas.microsoft.com/office/drawing/2014/main" val="3596452157"/>
                      </a:ext>
                    </a:extLst>
                  </a:tr>
                  <a:tr h="370840">
                    <a:tc vMerge="1">
                      <a:txBody>
                        <a:bodyPr/>
                        <a:lstStyle/>
                        <a:p>
                          <a:endParaRPr lang="en-US" dirty="0"/>
                        </a:p>
                      </a:txBody>
                      <a:tcPr/>
                    </a:tc>
                    <a:tc>
                      <a:txBody>
                        <a:bodyPr/>
                        <a:lstStyle/>
                        <a:p>
                          <a:pPr algn="ctr" fontAlgn="b"/>
                          <a:r>
                            <a:rPr lang="en-US" sz="1800" b="0" i="0" u="none" strike="noStrike" dirty="0">
                              <a:solidFill>
                                <a:schemeClr val="bg1">
                                  <a:lumMod val="75000"/>
                                </a:schemeClr>
                              </a:solidFill>
                              <a:effectLst/>
                              <a:latin typeface="+mn-lt"/>
                            </a:rPr>
                            <a:t>15</a:t>
                          </a:r>
                        </a:p>
                      </a:txBody>
                      <a:tcPr marL="9525" marR="9525" marT="9525" marB="0" anchor="ctr">
                        <a:noFill/>
                      </a:tcPr>
                    </a:tc>
                    <a:tc>
                      <a:txBody>
                        <a:bodyPr/>
                        <a:lstStyle/>
                        <a:p>
                          <a:pPr marL="457200" indent="-457200" algn="ctr" fontAlgn="b">
                            <a:buAutoNum type="arabicPlain" startAt="15"/>
                          </a:pPr>
                          <a:r>
                            <a:rPr lang="en-US" sz="1800" b="0" i="0" u="none" strike="noStrike" dirty="0">
                              <a:solidFill>
                                <a:schemeClr val="bg1">
                                  <a:lumMod val="75000"/>
                                </a:schemeClr>
                              </a:solidFill>
                              <a:effectLst/>
                              <a:latin typeface="+mn-lt"/>
                            </a:rPr>
                            <a:t>    0</a:t>
                          </a:r>
                        </a:p>
                      </a:txBody>
                      <a:tcPr marL="9525" marR="9525" marT="9525" marB="0" anchor="ctr">
                        <a:noFill/>
                      </a:tcPr>
                    </a:tc>
                    <a:tc>
                      <a:txBody>
                        <a:bodyPr/>
                        <a:lstStyle/>
                        <a:p>
                          <a:pPr algn="ctr" fontAlgn="b"/>
                          <a:r>
                            <a:rPr lang="en-US" sz="1800" b="0" i="0" u="none" strike="noStrike" dirty="0">
                              <a:solidFill>
                                <a:schemeClr val="bg1">
                                  <a:lumMod val="75000"/>
                                </a:schemeClr>
                              </a:solidFill>
                              <a:effectLst/>
                              <a:latin typeface="+mn-lt"/>
                            </a:rPr>
                            <a:t>9         6</a:t>
                          </a:r>
                        </a:p>
                      </a:txBody>
                      <a:tcPr marL="9525" marR="9525" marT="9525" marB="0" anchor="ctr">
                        <a:noFill/>
                      </a:tcPr>
                    </a:tc>
                    <a:tc>
                      <a:txBody>
                        <a:bodyPr/>
                        <a:lstStyle/>
                        <a:p>
                          <a:pPr algn="ctr" fontAlgn="b"/>
                          <a:r>
                            <a:rPr lang="en-US" sz="1800" b="0" i="0" u="none" strike="noStrike" dirty="0">
                              <a:solidFill>
                                <a:schemeClr val="bg1">
                                  <a:lumMod val="75000"/>
                                </a:schemeClr>
                              </a:solidFill>
                              <a:effectLst/>
                              <a:latin typeface="+mn-lt"/>
                            </a:rPr>
                            <a:t>9       6</a:t>
                          </a:r>
                        </a:p>
                      </a:txBody>
                      <a:tcPr marL="9525" marR="9525" marT="9525" marB="0" anchor="ctr">
                        <a:noFill/>
                      </a:tcPr>
                    </a:tc>
                    <a:tc>
                      <a:txBody>
                        <a:bodyPr/>
                        <a:lstStyle/>
                        <a:p>
                          <a:pPr algn="ctr" fontAlgn="b"/>
                          <a:r>
                            <a:rPr lang="en-US" sz="1800" b="0" i="0" u="none" strike="noStrike" dirty="0">
                              <a:solidFill>
                                <a:schemeClr val="bg1">
                                  <a:lumMod val="75000"/>
                                </a:schemeClr>
                              </a:solidFill>
                              <a:effectLst/>
                              <a:latin typeface="+mn-lt"/>
                            </a:rPr>
                            <a:t>7       7</a:t>
                          </a:r>
                        </a:p>
                      </a:txBody>
                      <a:tcPr marL="9525" marR="9525" marT="9525" marB="0" anchor="ctr">
                        <a:noFill/>
                      </a:tcPr>
                    </a:tc>
                    <a:extLst>
                      <a:ext uri="{0D108BD9-81ED-4DB2-BD59-A6C34878D82A}">
                        <a16:rowId xmlns:a16="http://schemas.microsoft.com/office/drawing/2014/main" val="2315090410"/>
                      </a:ext>
                    </a:extLst>
                  </a:tr>
                </a:tbl>
              </a:graphicData>
            </a:graphic>
          </p:graphicFrame>
        </mc:Fallback>
      </mc:AlternateContent>
      <p:sp>
        <p:nvSpPr>
          <p:cNvPr id="11" name="TextBox 10">
            <a:extLst>
              <a:ext uri="{FF2B5EF4-FFF2-40B4-BE49-F238E27FC236}">
                <a16:creationId xmlns:a16="http://schemas.microsoft.com/office/drawing/2014/main" id="{80DEACD4-A64B-496E-97F9-C8F18B161802}"/>
              </a:ext>
            </a:extLst>
          </p:cNvPr>
          <p:cNvSpPr txBox="1"/>
          <p:nvPr/>
        </p:nvSpPr>
        <p:spPr>
          <a:xfrm>
            <a:off x="609600" y="4343400"/>
            <a:ext cx="10972800" cy="1477328"/>
          </a:xfrm>
          <a:prstGeom prst="rect">
            <a:avLst/>
          </a:prstGeom>
          <a:noFill/>
        </p:spPr>
        <p:txBody>
          <a:bodyPr wrap="square" rtlCol="0">
            <a:noAutofit/>
          </a:bodyPr>
          <a:lstStyle/>
          <a:p>
            <a:r>
              <a:rPr lang="en-US" dirty="0"/>
              <a:t>Best response                                                                                            Nash equilibrium</a:t>
            </a:r>
          </a:p>
          <a:p>
            <a:r>
              <a:rPr lang="en-US" dirty="0"/>
              <a:t>H1 plays   0, H2 plays 10       H2 plays   0, H1 plays 10       H1 plays 10 gets $8, H2 plays 10 gets $8</a:t>
            </a:r>
          </a:p>
          <a:p>
            <a:r>
              <a:rPr lang="en-US" dirty="0"/>
              <a:t>H1 plays   5, H2 plays 10       H2 plays   5, H1 plays 10       </a:t>
            </a:r>
            <a:r>
              <a:rPr lang="en-US" b="1" dirty="0"/>
              <a:t>Nash equilibrium is Pareto optimal</a:t>
            </a:r>
            <a:endParaRPr lang="en-US" dirty="0"/>
          </a:p>
          <a:p>
            <a:r>
              <a:rPr lang="en-US" dirty="0"/>
              <a:t>H1 plays 10, H2 plays 10       H2 plays 10, H1 plays 10       </a:t>
            </a:r>
            <a:r>
              <a:rPr lang="en-US" b="1" dirty="0"/>
              <a:t>Nash equilibrium is Pareto improving</a:t>
            </a:r>
          </a:p>
          <a:p>
            <a:r>
              <a:rPr lang="en-US" dirty="0">
                <a:solidFill>
                  <a:schemeClr val="bg1">
                    <a:lumMod val="75000"/>
                  </a:schemeClr>
                </a:solidFill>
              </a:rPr>
              <a:t>H1 plays 15, H2 plays 15       H2 plays 15, H1 plays 15</a:t>
            </a:r>
          </a:p>
        </p:txBody>
      </p:sp>
    </p:spTree>
    <p:extLst>
      <p:ext uri="{BB962C8B-B14F-4D97-AF65-F5344CB8AC3E}">
        <p14:creationId xmlns:p14="http://schemas.microsoft.com/office/powerpoint/2010/main" val="16289495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62B0-8C35-43B8-A526-92DE637DB429}"/>
              </a:ext>
            </a:extLst>
          </p:cNvPr>
          <p:cNvSpPr>
            <a:spLocks noGrp="1"/>
          </p:cNvSpPr>
          <p:nvPr>
            <p:ph type="title"/>
          </p:nvPr>
        </p:nvSpPr>
        <p:spPr/>
        <p:txBody>
          <a:bodyPr/>
          <a:lstStyle/>
          <a:p>
            <a:r>
              <a:rPr lang="en-US" dirty="0"/>
              <a:t>Tragedy of the Commons: User Fee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07A8E06-C139-4806-AC2A-39048B44B115}"/>
                  </a:ext>
                </a:extLst>
              </p:cNvPr>
              <p:cNvSpPr txBox="1"/>
              <p:nvPr/>
            </p:nvSpPr>
            <p:spPr>
              <a:xfrm>
                <a:off x="609600" y="1586368"/>
                <a:ext cx="10004322" cy="1614032"/>
              </a:xfrm>
              <a:prstGeom prst="rect">
                <a:avLst/>
              </a:prstGeom>
              <a:noFill/>
            </p:spPr>
            <p:txBody>
              <a:bodyPr wrap="square" rtlCol="0">
                <a:noAutofit/>
              </a:bodyPr>
              <a:lstStyle/>
              <a:p>
                <a:r>
                  <a:rPr lang="en-US" dirty="0"/>
                  <a:t>Charge user fee of $0.50 per animal put on the commons, collected by the state</a:t>
                </a:r>
              </a:p>
              <a:p>
                <a:pPr lvl="1"/>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1</m:t>
                          </m:r>
                        </m:sub>
                      </m:sSub>
                      <m:r>
                        <a:rPr lang="en-US" i="1">
                          <a:latin typeface="Cambria Math" panose="02040503050406030204" pitchFamily="18" charset="0"/>
                        </a:rPr>
                        <m:t>=$1∗</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den>
                          </m:f>
                        </m:e>
                      </m:d>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e>
                      </m:d>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−$0.50∗</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oMath>
                  </m:oMathPara>
                </a14:m>
                <a:endParaRPr lang="en-US" dirty="0"/>
              </a:p>
              <a:p>
                <a:pPr lvl="1"/>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rPr>
                        <m:t>=$1∗</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den>
                          </m:f>
                        </m:e>
                      </m:d>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e>
                      </m:d>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r>
                        <a:rPr lang="en-US" i="1">
                          <a:latin typeface="Cambria Math" panose="02040503050406030204" pitchFamily="18" charset="0"/>
                        </a:rPr>
                        <m:t>−$0.50∗</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oMath>
                  </m:oMathPara>
                </a14:m>
                <a:endParaRPr lang="en-US" dirty="0"/>
              </a:p>
            </p:txBody>
          </p:sp>
        </mc:Choice>
        <mc:Fallback xmlns="">
          <p:sp>
            <p:nvSpPr>
              <p:cNvPr id="3" name="TextBox 2">
                <a:extLst>
                  <a:ext uri="{FF2B5EF4-FFF2-40B4-BE49-F238E27FC236}">
                    <a16:creationId xmlns:a16="http://schemas.microsoft.com/office/drawing/2014/main" id="{207A8E06-C139-4806-AC2A-39048B44B115}"/>
                  </a:ext>
                </a:extLst>
              </p:cNvPr>
              <p:cNvSpPr txBox="1">
                <a:spLocks noRot="1" noChangeAspect="1" noMove="1" noResize="1" noEditPoints="1" noAdjustHandles="1" noChangeArrowheads="1" noChangeShapeType="1" noTextEdit="1"/>
              </p:cNvSpPr>
              <p:nvPr/>
            </p:nvSpPr>
            <p:spPr>
              <a:xfrm>
                <a:off x="609600" y="1586368"/>
                <a:ext cx="10004322" cy="1614032"/>
              </a:xfrm>
              <a:prstGeom prst="rect">
                <a:avLst/>
              </a:prstGeom>
              <a:blipFill>
                <a:blip r:embed="rId3"/>
                <a:stretch>
                  <a:fillRect l="-488" t="-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Table 4">
                <a:extLst>
                  <a:ext uri="{FF2B5EF4-FFF2-40B4-BE49-F238E27FC236}">
                    <a16:creationId xmlns:a16="http://schemas.microsoft.com/office/drawing/2014/main" id="{AD405BE2-44D9-4854-9EBF-0EE6ACAC6C57}"/>
                  </a:ext>
                </a:extLst>
              </p:cNvPr>
              <p:cNvGraphicFramePr>
                <a:graphicFrameLocks/>
              </p:cNvGraphicFramePr>
              <p:nvPr/>
            </p:nvGraphicFramePr>
            <p:xfrm>
              <a:off x="609600" y="3390900"/>
              <a:ext cx="10972800" cy="18669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626521503"/>
                        </a:ext>
                      </a:extLst>
                    </a:gridCol>
                    <a:gridCol w="1828800">
                      <a:extLst>
                        <a:ext uri="{9D8B030D-6E8A-4147-A177-3AD203B41FA5}">
                          <a16:colId xmlns:a16="http://schemas.microsoft.com/office/drawing/2014/main" val="1146905908"/>
                        </a:ext>
                      </a:extLst>
                    </a:gridCol>
                    <a:gridCol w="1828800">
                      <a:extLst>
                        <a:ext uri="{9D8B030D-6E8A-4147-A177-3AD203B41FA5}">
                          <a16:colId xmlns:a16="http://schemas.microsoft.com/office/drawing/2014/main" val="2982905742"/>
                        </a:ext>
                      </a:extLst>
                    </a:gridCol>
                    <a:gridCol w="1828800">
                      <a:extLst>
                        <a:ext uri="{9D8B030D-6E8A-4147-A177-3AD203B41FA5}">
                          <a16:colId xmlns:a16="http://schemas.microsoft.com/office/drawing/2014/main" val="4164328546"/>
                        </a:ext>
                      </a:extLst>
                    </a:gridCol>
                    <a:gridCol w="1828800">
                      <a:extLst>
                        <a:ext uri="{9D8B030D-6E8A-4147-A177-3AD203B41FA5}">
                          <a16:colId xmlns:a16="http://schemas.microsoft.com/office/drawing/2014/main" val="3625676917"/>
                        </a:ext>
                      </a:extLst>
                    </a:gridCol>
                    <a:gridCol w="1828800">
                      <a:extLst>
                        <a:ext uri="{9D8B030D-6E8A-4147-A177-3AD203B41FA5}">
                          <a16:colId xmlns:a16="http://schemas.microsoft.com/office/drawing/2014/main" val="3788718920"/>
                        </a:ext>
                      </a:extLst>
                    </a:gridCol>
                  </a:tblGrid>
                  <a:tr h="361263">
                    <a:tc>
                      <a:txBody>
                        <a:bodyPr/>
                        <a:lstStyle/>
                        <a:p>
                          <a:pPr algn="ctr"/>
                          <a:r>
                            <a:rPr lang="en-US" sz="1800" dirty="0">
                              <a:latin typeface="+mn-lt"/>
                            </a:rPr>
                            <a:t>Payoffs</a:t>
                          </a:r>
                        </a:p>
                      </a:txBody>
                      <a:tcPr anchor="ctr"/>
                    </a:tc>
                    <a:tc rowSpan="2">
                      <a:txBody>
                        <a:bodyPr/>
                        <a:lstStyle/>
                        <a:p>
                          <a:pPr algn="ctr"/>
                          <a:r>
                            <a:rPr lang="en-US" sz="1800" dirty="0">
                              <a:solidFill>
                                <a:schemeClr val="tx1"/>
                              </a:solidFill>
                              <a:latin typeface="+mn-lt"/>
                            </a:rPr>
                            <a:t>Tragedy of the commons</a:t>
                          </a:r>
                        </a:p>
                      </a:txBody>
                      <a:tcPr anchor="ctr">
                        <a:noFill/>
                      </a:tcPr>
                    </a:tc>
                    <a:tc gridSpan="4">
                      <a:txBody>
                        <a:bodyPr/>
                        <a:lstStyle/>
                        <a:p>
                          <a:pPr algn="ctr"/>
                          <a:r>
                            <a:rPr lang="en-US" sz="1800" dirty="0">
                              <a:latin typeface="+mn-lt"/>
                            </a:rPr>
                            <a:t>Herder 1 herd size</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03774872"/>
                      </a:ext>
                    </a:extLst>
                  </a:tr>
                  <a:tr h="310480">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𝜋</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𝜋</m:t>
                                    </m:r>
                                  </m:e>
                                  <m:sub>
                                    <m:r>
                                      <a:rPr lang="en-US" sz="1800" b="0" i="1" smtClean="0">
                                        <a:latin typeface="Cambria Math" panose="02040503050406030204" pitchFamily="18" charset="0"/>
                                      </a:rPr>
                                      <m:t>1</m:t>
                                    </m:r>
                                  </m:sub>
                                </m:sSub>
                              </m:oMath>
                            </m:oMathPara>
                          </a14:m>
                          <a:endParaRPr lang="en-US" sz="1800" dirty="0">
                            <a:latin typeface="+mn-lt"/>
                          </a:endParaRPr>
                        </a:p>
                      </a:txBody>
                      <a:tcPr anchor="ctr"/>
                    </a:tc>
                    <a:tc vMerge="1">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000000"/>
                              </a:solidFill>
                              <a:effectLst/>
                              <a:latin typeface="+mn-lt"/>
                            </a:rPr>
                            <a:t>0</a:t>
                          </a:r>
                        </a:p>
                      </a:txBody>
                      <a:tcPr marL="9525" marR="9525" marT="9525" marB="0" anchor="ctr"/>
                    </a:tc>
                    <a:tc>
                      <a:txBody>
                        <a:bodyPr/>
                        <a:lstStyle/>
                        <a:p>
                          <a:pPr algn="ctr" fontAlgn="b"/>
                          <a:r>
                            <a:rPr lang="en-US" sz="1800" b="0" i="0" u="none" strike="noStrike" dirty="0">
                              <a:solidFill>
                                <a:srgbClr val="000000"/>
                              </a:solidFill>
                              <a:effectLst/>
                              <a:latin typeface="+mn-lt"/>
                            </a:rPr>
                            <a:t>5</a:t>
                          </a:r>
                        </a:p>
                      </a:txBody>
                      <a:tcPr marL="9525" marR="9525" marT="9525" marB="0" anchor="ctr"/>
                    </a:tc>
                    <a:tc>
                      <a:txBody>
                        <a:bodyPr/>
                        <a:lstStyle/>
                        <a:p>
                          <a:pPr algn="ctr" fontAlgn="b"/>
                          <a:r>
                            <a:rPr lang="en-US" sz="1800" b="0" i="0" u="none" strike="noStrike" dirty="0">
                              <a:solidFill>
                                <a:srgbClr val="000000"/>
                              </a:solidFill>
                              <a:effectLst/>
                              <a:latin typeface="+mn-lt"/>
                            </a:rPr>
                            <a:t>10</a:t>
                          </a:r>
                        </a:p>
                      </a:txBody>
                      <a:tcPr marL="9525" marR="9525" marT="9525" marB="0" anchor="ctr"/>
                    </a:tc>
                    <a:tc>
                      <a:txBody>
                        <a:bodyPr/>
                        <a:lstStyle/>
                        <a:p>
                          <a:pPr algn="ctr" fontAlgn="b"/>
                          <a:r>
                            <a:rPr lang="en-US" sz="1800" b="0" i="0" u="none" strike="noStrike" dirty="0">
                              <a:solidFill>
                                <a:srgbClr val="000000"/>
                              </a:solidFill>
                              <a:effectLst/>
                              <a:latin typeface="+mn-lt"/>
                            </a:rPr>
                            <a:t>15</a:t>
                          </a:r>
                        </a:p>
                      </a:txBody>
                      <a:tcPr marL="9525" marR="9525" marT="9525" marB="0" anchor="ctr"/>
                    </a:tc>
                    <a:extLst>
                      <a:ext uri="{0D108BD9-81ED-4DB2-BD59-A6C34878D82A}">
                        <a16:rowId xmlns:a16="http://schemas.microsoft.com/office/drawing/2014/main" val="1576609437"/>
                      </a:ext>
                    </a:extLst>
                  </a:tr>
                  <a:tr h="251164">
                    <a:tc rowSpan="4">
                      <a:txBody>
                        <a:bodyPr/>
                        <a:lstStyle/>
                        <a:p>
                          <a:r>
                            <a:rPr lang="en-US" sz="1800" dirty="0">
                              <a:latin typeface="+mn-lt"/>
                            </a:rPr>
                            <a:t>Herder 2 herd size</a:t>
                          </a:r>
                        </a:p>
                      </a:txBody>
                      <a:tcPr anchor="ctr"/>
                    </a:tc>
                    <a:tc>
                      <a:txBody>
                        <a:bodyPr/>
                        <a:lstStyle/>
                        <a:p>
                          <a:pPr algn="ctr" fontAlgn="b"/>
                          <a:r>
                            <a:rPr lang="en-US" sz="1800" b="0" i="0" u="none" strike="noStrike" dirty="0">
                              <a:solidFill>
                                <a:srgbClr val="000000"/>
                              </a:solidFill>
                              <a:effectLst/>
                              <a:latin typeface="+mn-lt"/>
                            </a:rPr>
                            <a:t>0</a:t>
                          </a:r>
                        </a:p>
                      </a:txBody>
                      <a:tcPr marL="9525" marR="9525" marT="9525" marB="0" anchor="ctr"/>
                    </a:tc>
                    <a:tc>
                      <a:txBody>
                        <a:bodyPr/>
                        <a:lstStyle/>
                        <a:p>
                          <a:pPr algn="ctr" fontAlgn="b"/>
                          <a:r>
                            <a:rPr lang="en-US" sz="1800" b="0" i="0" u="none" strike="noStrike" dirty="0">
                              <a:solidFill>
                                <a:srgbClr val="000000"/>
                              </a:solidFill>
                              <a:effectLst/>
                              <a:latin typeface="+mn-lt"/>
                            </a:rPr>
                            <a:t>0        0</a:t>
                          </a:r>
                        </a:p>
                      </a:txBody>
                      <a:tcPr marL="9525" marR="9525" marT="9525" marB="0" anchor="ctr"/>
                    </a:tc>
                    <a:tc>
                      <a:txBody>
                        <a:bodyPr/>
                        <a:lstStyle/>
                        <a:p>
                          <a:pPr algn="ctr" fontAlgn="b"/>
                          <a:r>
                            <a:rPr lang="en-US" sz="1800" b="0" i="0" u="none" strike="noStrike" dirty="0">
                              <a:solidFill>
                                <a:srgbClr val="000000"/>
                              </a:solidFill>
                              <a:effectLst/>
                              <a:latin typeface="+mn-lt"/>
                            </a:rPr>
                            <a:t>0        2.50</a:t>
                          </a:r>
                        </a:p>
                      </a:txBody>
                      <a:tcPr marL="9525" marR="9525" marT="9525" marB="0" anchor="ctr"/>
                    </a:tc>
                    <a:tc>
                      <a:txBody>
                        <a:bodyPr/>
                        <a:lstStyle/>
                        <a:p>
                          <a:pPr algn="ctr" fontAlgn="b"/>
                          <a:r>
                            <a:rPr lang="en-US" sz="1800" b="0" i="0" u="none" strike="noStrike" dirty="0">
                              <a:solidFill>
                                <a:srgbClr val="000000"/>
                              </a:solidFill>
                              <a:effectLst/>
                              <a:latin typeface="+mn-lt"/>
                            </a:rPr>
                            <a:t>0       5.00</a:t>
                          </a:r>
                        </a:p>
                      </a:txBody>
                      <a:tcPr marL="9525" marR="9525" marT="9525" marB="0" anchor="ctr"/>
                    </a:tc>
                    <a:tc>
                      <a:txBody>
                        <a:bodyPr/>
                        <a:lstStyle/>
                        <a:p>
                          <a:pPr algn="ctr" fontAlgn="b"/>
                          <a:r>
                            <a:rPr lang="en-US" sz="1800" b="0" i="0" u="none" strike="noStrike" dirty="0">
                              <a:solidFill>
                                <a:srgbClr val="000000"/>
                              </a:solidFill>
                              <a:effectLst/>
                              <a:latin typeface="+mn-lt"/>
                            </a:rPr>
                            <a:t>0        7.50</a:t>
                          </a:r>
                        </a:p>
                      </a:txBody>
                      <a:tcPr marL="9525" marR="9525" marT="9525" marB="0" anchor="ctr"/>
                    </a:tc>
                    <a:extLst>
                      <a:ext uri="{0D108BD9-81ED-4DB2-BD59-A6C34878D82A}">
                        <a16:rowId xmlns:a16="http://schemas.microsoft.com/office/drawing/2014/main" val="1586685925"/>
                      </a:ext>
                    </a:extLst>
                  </a:tr>
                  <a:tr h="251164">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5</a:t>
                          </a:r>
                        </a:p>
                      </a:txBody>
                      <a:tcPr marL="9525" marR="9525" marT="9525" marB="0" anchor="ctr"/>
                    </a:tc>
                    <a:tc>
                      <a:txBody>
                        <a:bodyPr/>
                        <a:lstStyle/>
                        <a:p>
                          <a:pPr marL="0" indent="0" algn="ctr" fontAlgn="b">
                            <a:buNone/>
                          </a:pPr>
                          <a:r>
                            <a:rPr lang="en-US" sz="1800" b="0" i="0" u="none" strike="noStrike" dirty="0">
                              <a:solidFill>
                                <a:srgbClr val="000000"/>
                              </a:solidFill>
                              <a:effectLst/>
                              <a:latin typeface="+mn-lt"/>
                            </a:rPr>
                            <a:t>2.50   0</a:t>
                          </a:r>
                        </a:p>
                      </a:txBody>
                      <a:tcPr marL="9525" marR="9525" marT="9525" marB="0" anchor="ctr"/>
                    </a:tc>
                    <a:tc>
                      <a:txBody>
                        <a:bodyPr/>
                        <a:lstStyle/>
                        <a:p>
                          <a:pPr algn="ctr" fontAlgn="b"/>
                          <a:r>
                            <a:rPr lang="en-US" sz="1800" b="0" i="0" u="none" strike="noStrike" dirty="0">
                              <a:solidFill>
                                <a:srgbClr val="000000"/>
                              </a:solidFill>
                              <a:effectLst/>
                              <a:latin typeface="+mn-lt"/>
                            </a:rPr>
                            <a:t>2.50    2.50</a:t>
                          </a:r>
                        </a:p>
                      </a:txBody>
                      <a:tcPr marL="9525" marR="9525" marT="9525" marB="0" anchor="ctr"/>
                    </a:tc>
                    <a:tc>
                      <a:txBody>
                        <a:bodyPr/>
                        <a:lstStyle/>
                        <a:p>
                          <a:pPr algn="ctr" fontAlgn="b"/>
                          <a:r>
                            <a:rPr lang="en-US" sz="1800" b="0" i="0" u="none" strike="noStrike" dirty="0">
                              <a:solidFill>
                                <a:srgbClr val="000000"/>
                              </a:solidFill>
                              <a:effectLst/>
                              <a:latin typeface="+mn-lt"/>
                            </a:rPr>
                            <a:t>2.50    5.00</a:t>
                          </a:r>
                        </a:p>
                      </a:txBody>
                      <a:tcPr marL="9525" marR="9525" marT="9525" marB="0" anchor="ctr"/>
                    </a:tc>
                    <a:tc>
                      <a:txBody>
                        <a:bodyPr/>
                        <a:lstStyle/>
                        <a:p>
                          <a:pPr algn="ctr" fontAlgn="b"/>
                          <a:r>
                            <a:rPr lang="en-US" sz="1800" b="0" i="0" u="none" strike="noStrike" dirty="0">
                              <a:solidFill>
                                <a:srgbClr val="000000"/>
                              </a:solidFill>
                              <a:effectLst/>
                              <a:latin typeface="+mn-lt"/>
                            </a:rPr>
                            <a:t>1.50   2.50</a:t>
                          </a:r>
                        </a:p>
                      </a:txBody>
                      <a:tcPr marL="9525" marR="9525" marT="9525" marB="0" anchor="ctr"/>
                    </a:tc>
                    <a:extLst>
                      <a:ext uri="{0D108BD9-81ED-4DB2-BD59-A6C34878D82A}">
                        <a16:rowId xmlns:a16="http://schemas.microsoft.com/office/drawing/2014/main" val="3814871021"/>
                      </a:ext>
                    </a:extLst>
                  </a:tr>
                  <a:tr h="251164">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10</a:t>
                          </a:r>
                        </a:p>
                      </a:txBody>
                      <a:tcPr marL="9525" marR="9525" marT="9525" marB="0" anchor="ctr"/>
                    </a:tc>
                    <a:tc>
                      <a:txBody>
                        <a:bodyPr/>
                        <a:lstStyle/>
                        <a:p>
                          <a:pPr marL="0" indent="0" algn="ctr" fontAlgn="b">
                            <a:buNone/>
                          </a:pPr>
                          <a:r>
                            <a:rPr lang="en-US" sz="1800" b="0" i="0" u="none" strike="noStrike" dirty="0">
                              <a:solidFill>
                                <a:srgbClr val="000000"/>
                              </a:solidFill>
                              <a:effectLst/>
                              <a:latin typeface="+mn-lt"/>
                            </a:rPr>
                            <a:t>5.00    0</a:t>
                          </a:r>
                        </a:p>
                      </a:txBody>
                      <a:tcPr marL="9525" marR="9525" marT="9525" marB="0" anchor="ctr"/>
                    </a:tc>
                    <a:tc>
                      <a:txBody>
                        <a:bodyPr/>
                        <a:lstStyle/>
                        <a:p>
                          <a:pPr algn="ctr" fontAlgn="b"/>
                          <a:r>
                            <a:rPr lang="en-US" sz="1800" b="0" i="0" u="none" strike="noStrike" dirty="0">
                              <a:solidFill>
                                <a:srgbClr val="000000"/>
                              </a:solidFill>
                              <a:effectLst/>
                              <a:latin typeface="+mn-lt"/>
                            </a:rPr>
                            <a:t>5.00    2.50  </a:t>
                          </a:r>
                        </a:p>
                      </a:txBody>
                      <a:tcPr marL="9525" marR="9525" marT="9525" marB="0" anchor="ctr"/>
                    </a:tc>
                    <a:tc>
                      <a:txBody>
                        <a:bodyPr/>
                        <a:lstStyle/>
                        <a:p>
                          <a:pPr algn="ctr" fontAlgn="b"/>
                          <a:r>
                            <a:rPr lang="en-US" sz="1800" b="0" i="0" u="none" strike="noStrike" dirty="0">
                              <a:solidFill>
                                <a:srgbClr val="000000"/>
                              </a:solidFill>
                              <a:effectLst/>
                              <a:latin typeface="+mn-lt"/>
                            </a:rPr>
                            <a:t>3.00    3.00</a:t>
                          </a:r>
                        </a:p>
                      </a:txBody>
                      <a:tcPr marL="9525" marR="9525" marT="9525" marB="0" anchor="ctr">
                        <a:solidFill>
                          <a:schemeClr val="accent4">
                            <a:lumMod val="60000"/>
                            <a:lumOff val="40000"/>
                          </a:schemeClr>
                        </a:solidFill>
                      </a:tcPr>
                    </a:tc>
                    <a:tc>
                      <a:txBody>
                        <a:bodyPr/>
                        <a:lstStyle/>
                        <a:p>
                          <a:pPr algn="ctr" fontAlgn="b"/>
                          <a:r>
                            <a:rPr lang="en-US" sz="1800" b="0" i="0" u="none" strike="noStrike" dirty="0">
                              <a:solidFill>
                                <a:srgbClr val="000000"/>
                              </a:solidFill>
                              <a:effectLst/>
                              <a:latin typeface="+mn-lt"/>
                            </a:rPr>
                            <a:t>1.00    1.50</a:t>
                          </a:r>
                        </a:p>
                      </a:txBody>
                      <a:tcPr marL="9525" marR="9525" marT="9525" marB="0" anchor="ctr"/>
                    </a:tc>
                    <a:extLst>
                      <a:ext uri="{0D108BD9-81ED-4DB2-BD59-A6C34878D82A}">
                        <a16:rowId xmlns:a16="http://schemas.microsoft.com/office/drawing/2014/main" val="3596452157"/>
                      </a:ext>
                    </a:extLst>
                  </a:tr>
                  <a:tr h="251164">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15</a:t>
                          </a:r>
                        </a:p>
                      </a:txBody>
                      <a:tcPr marL="9525" marR="9525" marT="9525" marB="0" anchor="ctr"/>
                    </a:tc>
                    <a:tc>
                      <a:txBody>
                        <a:bodyPr/>
                        <a:lstStyle/>
                        <a:p>
                          <a:pPr marL="0" indent="0" algn="ctr" fontAlgn="b">
                            <a:buNone/>
                          </a:pPr>
                          <a:r>
                            <a:rPr lang="en-US" sz="1800" b="0" i="0" u="none" strike="noStrike" dirty="0">
                              <a:solidFill>
                                <a:srgbClr val="000000"/>
                              </a:solidFill>
                              <a:effectLst/>
                              <a:latin typeface="+mn-lt"/>
                            </a:rPr>
                            <a:t>7.50    0</a:t>
                          </a:r>
                        </a:p>
                      </a:txBody>
                      <a:tcPr marL="9525" marR="9525" marT="9525" marB="0" anchor="ctr"/>
                    </a:tc>
                    <a:tc>
                      <a:txBody>
                        <a:bodyPr/>
                        <a:lstStyle/>
                        <a:p>
                          <a:pPr algn="ctr" fontAlgn="b"/>
                          <a:r>
                            <a:rPr lang="en-US" sz="1800" b="0" i="0" u="none" strike="noStrike" dirty="0">
                              <a:solidFill>
                                <a:srgbClr val="000000"/>
                              </a:solidFill>
                              <a:effectLst/>
                              <a:latin typeface="+mn-lt"/>
                            </a:rPr>
                            <a:t>4.50   1.50      </a:t>
                          </a:r>
                        </a:p>
                      </a:txBody>
                      <a:tcPr marL="9525" marR="9525" marT="9525" marB="0" anchor="ctr"/>
                    </a:tc>
                    <a:tc>
                      <a:txBody>
                        <a:bodyPr/>
                        <a:lstStyle/>
                        <a:p>
                          <a:pPr algn="ctr" fontAlgn="b"/>
                          <a:r>
                            <a:rPr lang="en-US" sz="1800" b="0" i="0" u="none" strike="noStrike" dirty="0">
                              <a:solidFill>
                                <a:srgbClr val="000000"/>
                              </a:solidFill>
                              <a:effectLst/>
                              <a:latin typeface="+mn-lt"/>
                            </a:rPr>
                            <a:t>1.50   1.00</a:t>
                          </a:r>
                        </a:p>
                      </a:txBody>
                      <a:tcPr marL="9525" marR="9525" marT="9525" marB="0" anchor="ctr"/>
                    </a:tc>
                    <a:tc>
                      <a:txBody>
                        <a:bodyPr/>
                        <a:lstStyle/>
                        <a:p>
                          <a:pPr algn="ctr" fontAlgn="b"/>
                          <a:r>
                            <a:rPr lang="en-US" sz="1800" b="0" i="0" u="none" strike="noStrike" dirty="0">
                              <a:solidFill>
                                <a:srgbClr val="000000"/>
                              </a:solidFill>
                              <a:effectLst/>
                              <a:latin typeface="+mn-lt"/>
                            </a:rPr>
                            <a:t>−0.50 −0.50</a:t>
                          </a:r>
                        </a:p>
                      </a:txBody>
                      <a:tcPr marL="9525" marR="9525" marT="9525" marB="0" anchor="ctr"/>
                    </a:tc>
                    <a:extLst>
                      <a:ext uri="{0D108BD9-81ED-4DB2-BD59-A6C34878D82A}">
                        <a16:rowId xmlns:a16="http://schemas.microsoft.com/office/drawing/2014/main" val="2315090410"/>
                      </a:ext>
                    </a:extLst>
                  </a:tr>
                </a:tbl>
              </a:graphicData>
            </a:graphic>
          </p:graphicFrame>
        </mc:Choice>
        <mc:Fallback xmlns="">
          <p:graphicFrame>
            <p:nvGraphicFramePr>
              <p:cNvPr id="8" name="Table 4">
                <a:extLst>
                  <a:ext uri="{FF2B5EF4-FFF2-40B4-BE49-F238E27FC236}">
                    <a16:creationId xmlns:a16="http://schemas.microsoft.com/office/drawing/2014/main" id="{AD405BE2-44D9-4854-9EBF-0EE6ACAC6C57}"/>
                  </a:ext>
                </a:extLst>
              </p:cNvPr>
              <p:cNvGraphicFramePr>
                <a:graphicFrameLocks/>
              </p:cNvGraphicFramePr>
              <p:nvPr>
                <p:extLst>
                  <p:ext uri="{D42A27DB-BD31-4B8C-83A1-F6EECF244321}">
                    <p14:modId xmlns:p14="http://schemas.microsoft.com/office/powerpoint/2010/main" val="1355760265"/>
                  </p:ext>
                </p:extLst>
              </p:nvPr>
            </p:nvGraphicFramePr>
            <p:xfrm>
              <a:off x="609600" y="3390900"/>
              <a:ext cx="10972800" cy="18669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626521503"/>
                        </a:ext>
                      </a:extLst>
                    </a:gridCol>
                    <a:gridCol w="1828800">
                      <a:extLst>
                        <a:ext uri="{9D8B030D-6E8A-4147-A177-3AD203B41FA5}">
                          <a16:colId xmlns:a16="http://schemas.microsoft.com/office/drawing/2014/main" val="1146905908"/>
                        </a:ext>
                      </a:extLst>
                    </a:gridCol>
                    <a:gridCol w="1828800">
                      <a:extLst>
                        <a:ext uri="{9D8B030D-6E8A-4147-A177-3AD203B41FA5}">
                          <a16:colId xmlns:a16="http://schemas.microsoft.com/office/drawing/2014/main" val="2982905742"/>
                        </a:ext>
                      </a:extLst>
                    </a:gridCol>
                    <a:gridCol w="1828800">
                      <a:extLst>
                        <a:ext uri="{9D8B030D-6E8A-4147-A177-3AD203B41FA5}">
                          <a16:colId xmlns:a16="http://schemas.microsoft.com/office/drawing/2014/main" val="4164328546"/>
                        </a:ext>
                      </a:extLst>
                    </a:gridCol>
                    <a:gridCol w="1828800">
                      <a:extLst>
                        <a:ext uri="{9D8B030D-6E8A-4147-A177-3AD203B41FA5}">
                          <a16:colId xmlns:a16="http://schemas.microsoft.com/office/drawing/2014/main" val="3625676917"/>
                        </a:ext>
                      </a:extLst>
                    </a:gridCol>
                    <a:gridCol w="1828800">
                      <a:extLst>
                        <a:ext uri="{9D8B030D-6E8A-4147-A177-3AD203B41FA5}">
                          <a16:colId xmlns:a16="http://schemas.microsoft.com/office/drawing/2014/main" val="3788718920"/>
                        </a:ext>
                      </a:extLst>
                    </a:gridCol>
                  </a:tblGrid>
                  <a:tr h="365760">
                    <a:tc>
                      <a:txBody>
                        <a:bodyPr/>
                        <a:lstStyle/>
                        <a:p>
                          <a:pPr algn="ctr"/>
                          <a:r>
                            <a:rPr lang="en-US" sz="1800" dirty="0">
                              <a:latin typeface="+mn-lt"/>
                            </a:rPr>
                            <a:t>Payoffs</a:t>
                          </a:r>
                        </a:p>
                      </a:txBody>
                      <a:tcPr anchor="ctr"/>
                    </a:tc>
                    <a:tc rowSpan="2">
                      <a:txBody>
                        <a:bodyPr/>
                        <a:lstStyle/>
                        <a:p>
                          <a:pPr algn="ctr"/>
                          <a:r>
                            <a:rPr lang="en-US" sz="1800" dirty="0">
                              <a:solidFill>
                                <a:schemeClr val="tx1"/>
                              </a:solidFill>
                              <a:latin typeface="+mn-lt"/>
                            </a:rPr>
                            <a:t>Tragedy of the </a:t>
                          </a:r>
                          <a:r>
                            <a:rPr lang="en-US" sz="1800" dirty="0" smtClean="0">
                              <a:solidFill>
                                <a:schemeClr val="tx1"/>
                              </a:solidFill>
                              <a:latin typeface="+mn-lt"/>
                            </a:rPr>
                            <a:t>commons</a:t>
                          </a:r>
                          <a:endParaRPr lang="en-US" sz="1800" dirty="0">
                            <a:solidFill>
                              <a:schemeClr val="tx1"/>
                            </a:solidFill>
                            <a:latin typeface="+mn-lt"/>
                          </a:endParaRPr>
                        </a:p>
                      </a:txBody>
                      <a:tcPr anchor="ctr">
                        <a:noFill/>
                      </a:tcPr>
                    </a:tc>
                    <a:tc gridSpan="4">
                      <a:txBody>
                        <a:bodyPr/>
                        <a:lstStyle/>
                        <a:p>
                          <a:pPr algn="ctr"/>
                          <a:r>
                            <a:rPr lang="en-US" sz="1800" dirty="0">
                              <a:latin typeface="+mn-lt"/>
                            </a:rPr>
                            <a:t>Herder 1 </a:t>
                          </a:r>
                          <a:r>
                            <a:rPr lang="en-US" sz="1800" dirty="0" smtClean="0">
                              <a:latin typeface="+mn-lt"/>
                            </a:rPr>
                            <a:t>herd size</a:t>
                          </a:r>
                          <a:endParaRPr lang="en-US" sz="1800" dirty="0">
                            <a:latin typeface="+mn-lt"/>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03774872"/>
                      </a:ext>
                    </a:extLst>
                  </a:tr>
                  <a:tr h="365760">
                    <a:tc>
                      <a:txBody>
                        <a:bodyPr/>
                        <a:lstStyle/>
                        <a:p>
                          <a:endParaRPr lang="en-US"/>
                        </a:p>
                      </a:txBody>
                      <a:tcPr anchor="ctr">
                        <a:blipFill>
                          <a:blip r:embed="rId4"/>
                          <a:stretch>
                            <a:fillRect l="-667" t="-108333" r="-501667" b="-350000"/>
                          </a:stretch>
                        </a:blipFill>
                      </a:tcPr>
                    </a:tc>
                    <a:tc vMerge="1">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000000"/>
                              </a:solidFill>
                              <a:effectLst/>
                              <a:latin typeface="+mn-lt"/>
                            </a:rPr>
                            <a:t>0</a:t>
                          </a:r>
                        </a:p>
                      </a:txBody>
                      <a:tcPr marL="9525" marR="9525" marT="9525" marB="0" anchor="ctr"/>
                    </a:tc>
                    <a:tc>
                      <a:txBody>
                        <a:bodyPr/>
                        <a:lstStyle/>
                        <a:p>
                          <a:pPr algn="ctr" fontAlgn="b"/>
                          <a:r>
                            <a:rPr lang="en-US" sz="1800" b="0" i="0" u="none" strike="noStrike" dirty="0">
                              <a:solidFill>
                                <a:srgbClr val="000000"/>
                              </a:solidFill>
                              <a:effectLst/>
                              <a:latin typeface="+mn-lt"/>
                            </a:rPr>
                            <a:t>5</a:t>
                          </a:r>
                        </a:p>
                      </a:txBody>
                      <a:tcPr marL="9525" marR="9525" marT="9525" marB="0" anchor="ctr"/>
                    </a:tc>
                    <a:tc>
                      <a:txBody>
                        <a:bodyPr/>
                        <a:lstStyle/>
                        <a:p>
                          <a:pPr algn="ctr" fontAlgn="b"/>
                          <a:r>
                            <a:rPr lang="en-US" sz="1800" b="0" i="0" u="none" strike="noStrike" dirty="0">
                              <a:solidFill>
                                <a:srgbClr val="000000"/>
                              </a:solidFill>
                              <a:effectLst/>
                              <a:latin typeface="+mn-lt"/>
                            </a:rPr>
                            <a:t>10</a:t>
                          </a:r>
                        </a:p>
                      </a:txBody>
                      <a:tcPr marL="9525" marR="9525" marT="9525" marB="0" anchor="ctr"/>
                    </a:tc>
                    <a:tc>
                      <a:txBody>
                        <a:bodyPr/>
                        <a:lstStyle/>
                        <a:p>
                          <a:pPr algn="ctr" fontAlgn="b"/>
                          <a:r>
                            <a:rPr lang="en-US" sz="1800" b="0" i="0" u="none" strike="noStrike" dirty="0">
                              <a:solidFill>
                                <a:srgbClr val="000000"/>
                              </a:solidFill>
                              <a:effectLst/>
                              <a:latin typeface="+mn-lt"/>
                            </a:rPr>
                            <a:t>15</a:t>
                          </a:r>
                        </a:p>
                      </a:txBody>
                      <a:tcPr marL="9525" marR="9525" marT="9525" marB="0" anchor="ctr"/>
                    </a:tc>
                    <a:extLst>
                      <a:ext uri="{0D108BD9-81ED-4DB2-BD59-A6C34878D82A}">
                        <a16:rowId xmlns:a16="http://schemas.microsoft.com/office/drawing/2014/main" val="1576609437"/>
                      </a:ext>
                    </a:extLst>
                  </a:tr>
                  <a:tr h="283845">
                    <a:tc rowSpan="4">
                      <a:txBody>
                        <a:bodyPr/>
                        <a:lstStyle/>
                        <a:p>
                          <a:r>
                            <a:rPr lang="en-US" sz="1800" dirty="0" smtClean="0">
                              <a:latin typeface="+mn-lt"/>
                            </a:rPr>
                            <a:t>Herder </a:t>
                          </a:r>
                          <a:r>
                            <a:rPr lang="en-US" sz="1800" dirty="0">
                              <a:latin typeface="+mn-lt"/>
                            </a:rPr>
                            <a:t>2 </a:t>
                          </a:r>
                          <a:r>
                            <a:rPr lang="en-US" sz="1800" dirty="0" smtClean="0">
                              <a:latin typeface="+mn-lt"/>
                            </a:rPr>
                            <a:t>herd size</a:t>
                          </a:r>
                          <a:endParaRPr lang="en-US" sz="1800" dirty="0">
                            <a:latin typeface="+mn-lt"/>
                          </a:endParaRPr>
                        </a:p>
                      </a:txBody>
                      <a:tcPr anchor="ctr"/>
                    </a:tc>
                    <a:tc>
                      <a:txBody>
                        <a:bodyPr/>
                        <a:lstStyle/>
                        <a:p>
                          <a:pPr algn="ctr" fontAlgn="b"/>
                          <a:r>
                            <a:rPr lang="en-US" sz="1800" b="0" i="0" u="none" strike="noStrike" dirty="0">
                              <a:solidFill>
                                <a:srgbClr val="000000"/>
                              </a:solidFill>
                              <a:effectLst/>
                              <a:latin typeface="+mn-lt"/>
                            </a:rPr>
                            <a:t>0</a:t>
                          </a:r>
                        </a:p>
                      </a:txBody>
                      <a:tcPr marL="9525" marR="9525" marT="9525" marB="0" anchor="ctr"/>
                    </a:tc>
                    <a:tc>
                      <a:txBody>
                        <a:bodyPr/>
                        <a:lstStyle/>
                        <a:p>
                          <a:pPr algn="ctr" fontAlgn="b"/>
                          <a:r>
                            <a:rPr lang="en-US" sz="1800" b="0" i="0" u="none" strike="noStrike" dirty="0">
                              <a:solidFill>
                                <a:srgbClr val="000000"/>
                              </a:solidFill>
                              <a:effectLst/>
                              <a:latin typeface="+mn-lt"/>
                            </a:rPr>
                            <a:t>0        0</a:t>
                          </a:r>
                        </a:p>
                      </a:txBody>
                      <a:tcPr marL="9525" marR="9525" marT="9525" marB="0" anchor="ctr"/>
                    </a:tc>
                    <a:tc>
                      <a:txBody>
                        <a:bodyPr/>
                        <a:lstStyle/>
                        <a:p>
                          <a:pPr algn="ctr" fontAlgn="b"/>
                          <a:r>
                            <a:rPr lang="en-US" sz="1800" b="0" i="0" u="none" strike="noStrike" dirty="0">
                              <a:solidFill>
                                <a:srgbClr val="000000"/>
                              </a:solidFill>
                              <a:effectLst/>
                              <a:latin typeface="+mn-lt"/>
                            </a:rPr>
                            <a:t>0        2.50</a:t>
                          </a:r>
                        </a:p>
                      </a:txBody>
                      <a:tcPr marL="9525" marR="9525" marT="9525" marB="0" anchor="ctr"/>
                    </a:tc>
                    <a:tc>
                      <a:txBody>
                        <a:bodyPr/>
                        <a:lstStyle/>
                        <a:p>
                          <a:pPr algn="ctr" fontAlgn="b"/>
                          <a:r>
                            <a:rPr lang="en-US" sz="1800" b="0" i="0" u="none" strike="noStrike" dirty="0">
                              <a:solidFill>
                                <a:srgbClr val="000000"/>
                              </a:solidFill>
                              <a:effectLst/>
                              <a:latin typeface="+mn-lt"/>
                            </a:rPr>
                            <a:t>0       5.00</a:t>
                          </a:r>
                        </a:p>
                      </a:txBody>
                      <a:tcPr marL="9525" marR="9525" marT="9525" marB="0" anchor="ctr"/>
                    </a:tc>
                    <a:tc>
                      <a:txBody>
                        <a:bodyPr/>
                        <a:lstStyle/>
                        <a:p>
                          <a:pPr algn="ctr" fontAlgn="b"/>
                          <a:r>
                            <a:rPr lang="en-US" sz="1800" b="0" i="0" u="none" strike="noStrike" dirty="0">
                              <a:solidFill>
                                <a:srgbClr val="000000"/>
                              </a:solidFill>
                              <a:effectLst/>
                              <a:latin typeface="+mn-lt"/>
                            </a:rPr>
                            <a:t>0        7.50</a:t>
                          </a:r>
                        </a:p>
                      </a:txBody>
                      <a:tcPr marL="9525" marR="9525" marT="9525" marB="0" anchor="ctr"/>
                    </a:tc>
                    <a:extLst>
                      <a:ext uri="{0D108BD9-81ED-4DB2-BD59-A6C34878D82A}">
                        <a16:rowId xmlns:a16="http://schemas.microsoft.com/office/drawing/2014/main" val="1586685925"/>
                      </a:ext>
                    </a:extLst>
                  </a:tr>
                  <a:tr h="283845">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5</a:t>
                          </a:r>
                        </a:p>
                      </a:txBody>
                      <a:tcPr marL="9525" marR="9525" marT="9525" marB="0" anchor="ctr"/>
                    </a:tc>
                    <a:tc>
                      <a:txBody>
                        <a:bodyPr/>
                        <a:lstStyle/>
                        <a:p>
                          <a:pPr marL="0" indent="0" algn="ctr" fontAlgn="b">
                            <a:buNone/>
                          </a:pPr>
                          <a:r>
                            <a:rPr lang="en-US" sz="1800" b="0" i="0" u="none" strike="noStrike" dirty="0">
                              <a:solidFill>
                                <a:srgbClr val="000000"/>
                              </a:solidFill>
                              <a:effectLst/>
                              <a:latin typeface="+mn-lt"/>
                            </a:rPr>
                            <a:t>2.50   0</a:t>
                          </a:r>
                        </a:p>
                      </a:txBody>
                      <a:tcPr marL="9525" marR="9525" marT="9525" marB="0" anchor="ctr"/>
                    </a:tc>
                    <a:tc>
                      <a:txBody>
                        <a:bodyPr/>
                        <a:lstStyle/>
                        <a:p>
                          <a:pPr algn="ctr" fontAlgn="b"/>
                          <a:r>
                            <a:rPr lang="en-US" sz="1800" b="0" i="0" u="none" strike="noStrike" dirty="0">
                              <a:solidFill>
                                <a:srgbClr val="000000"/>
                              </a:solidFill>
                              <a:effectLst/>
                              <a:latin typeface="+mn-lt"/>
                            </a:rPr>
                            <a:t>2.50    2.50</a:t>
                          </a:r>
                        </a:p>
                      </a:txBody>
                      <a:tcPr marL="9525" marR="9525" marT="9525" marB="0" anchor="ctr"/>
                    </a:tc>
                    <a:tc>
                      <a:txBody>
                        <a:bodyPr/>
                        <a:lstStyle/>
                        <a:p>
                          <a:pPr algn="ctr" fontAlgn="b"/>
                          <a:r>
                            <a:rPr lang="en-US" sz="1800" b="0" i="0" u="none" strike="noStrike" dirty="0">
                              <a:solidFill>
                                <a:srgbClr val="000000"/>
                              </a:solidFill>
                              <a:effectLst/>
                              <a:latin typeface="+mn-lt"/>
                            </a:rPr>
                            <a:t>2.50    5.00</a:t>
                          </a:r>
                        </a:p>
                      </a:txBody>
                      <a:tcPr marL="9525" marR="9525" marT="9525" marB="0" anchor="ctr"/>
                    </a:tc>
                    <a:tc>
                      <a:txBody>
                        <a:bodyPr/>
                        <a:lstStyle/>
                        <a:p>
                          <a:pPr algn="ctr" fontAlgn="b"/>
                          <a:r>
                            <a:rPr lang="en-US" sz="1800" b="0" i="0" u="none" strike="noStrike" dirty="0">
                              <a:solidFill>
                                <a:srgbClr val="000000"/>
                              </a:solidFill>
                              <a:effectLst/>
                              <a:latin typeface="+mn-lt"/>
                            </a:rPr>
                            <a:t>1.50   2.50</a:t>
                          </a:r>
                        </a:p>
                      </a:txBody>
                      <a:tcPr marL="9525" marR="9525" marT="9525" marB="0" anchor="ctr"/>
                    </a:tc>
                    <a:extLst>
                      <a:ext uri="{0D108BD9-81ED-4DB2-BD59-A6C34878D82A}">
                        <a16:rowId xmlns:a16="http://schemas.microsoft.com/office/drawing/2014/main" val="3814871021"/>
                      </a:ext>
                    </a:extLst>
                  </a:tr>
                  <a:tr h="283845">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10</a:t>
                          </a:r>
                        </a:p>
                      </a:txBody>
                      <a:tcPr marL="9525" marR="9525" marT="9525" marB="0" anchor="ctr"/>
                    </a:tc>
                    <a:tc>
                      <a:txBody>
                        <a:bodyPr/>
                        <a:lstStyle/>
                        <a:p>
                          <a:pPr marL="0" indent="0" algn="ctr" fontAlgn="b">
                            <a:buNone/>
                          </a:pPr>
                          <a:r>
                            <a:rPr lang="en-US" sz="1800" b="0" i="0" u="none" strike="noStrike" dirty="0">
                              <a:solidFill>
                                <a:srgbClr val="000000"/>
                              </a:solidFill>
                              <a:effectLst/>
                              <a:latin typeface="+mn-lt"/>
                            </a:rPr>
                            <a:t>5.00    0</a:t>
                          </a:r>
                        </a:p>
                      </a:txBody>
                      <a:tcPr marL="9525" marR="9525" marT="9525" marB="0" anchor="ctr"/>
                    </a:tc>
                    <a:tc>
                      <a:txBody>
                        <a:bodyPr/>
                        <a:lstStyle/>
                        <a:p>
                          <a:pPr algn="ctr" fontAlgn="b"/>
                          <a:r>
                            <a:rPr lang="en-US" sz="1800" b="0" i="0" u="none" strike="noStrike" dirty="0">
                              <a:solidFill>
                                <a:srgbClr val="000000"/>
                              </a:solidFill>
                              <a:effectLst/>
                              <a:latin typeface="+mn-lt"/>
                            </a:rPr>
                            <a:t>5.00    2.50  </a:t>
                          </a:r>
                        </a:p>
                      </a:txBody>
                      <a:tcPr marL="9525" marR="9525" marT="9525" marB="0" anchor="ctr"/>
                    </a:tc>
                    <a:tc>
                      <a:txBody>
                        <a:bodyPr/>
                        <a:lstStyle/>
                        <a:p>
                          <a:pPr algn="ctr" fontAlgn="b"/>
                          <a:r>
                            <a:rPr lang="en-US" sz="1800" b="0" i="0" u="none" strike="noStrike" dirty="0">
                              <a:solidFill>
                                <a:srgbClr val="000000"/>
                              </a:solidFill>
                              <a:effectLst/>
                              <a:latin typeface="+mn-lt"/>
                            </a:rPr>
                            <a:t>3.00    3.00</a:t>
                          </a:r>
                        </a:p>
                      </a:txBody>
                      <a:tcPr marL="9525" marR="9525" marT="9525" marB="0" anchor="ctr">
                        <a:solidFill>
                          <a:schemeClr val="accent4">
                            <a:lumMod val="60000"/>
                            <a:lumOff val="40000"/>
                          </a:schemeClr>
                        </a:solidFill>
                      </a:tcPr>
                    </a:tc>
                    <a:tc>
                      <a:txBody>
                        <a:bodyPr/>
                        <a:lstStyle/>
                        <a:p>
                          <a:pPr algn="ctr" fontAlgn="b"/>
                          <a:r>
                            <a:rPr lang="en-US" sz="1800" b="0" i="0" u="none" strike="noStrike" dirty="0">
                              <a:solidFill>
                                <a:srgbClr val="000000"/>
                              </a:solidFill>
                              <a:effectLst/>
                              <a:latin typeface="+mn-lt"/>
                            </a:rPr>
                            <a:t>1.00    1.50</a:t>
                          </a:r>
                        </a:p>
                      </a:txBody>
                      <a:tcPr marL="9525" marR="9525" marT="9525" marB="0" anchor="ctr"/>
                    </a:tc>
                    <a:extLst>
                      <a:ext uri="{0D108BD9-81ED-4DB2-BD59-A6C34878D82A}">
                        <a16:rowId xmlns:a16="http://schemas.microsoft.com/office/drawing/2014/main" val="3596452157"/>
                      </a:ext>
                    </a:extLst>
                  </a:tr>
                  <a:tr h="283845">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15</a:t>
                          </a:r>
                        </a:p>
                      </a:txBody>
                      <a:tcPr marL="9525" marR="9525" marT="9525" marB="0" anchor="ctr"/>
                    </a:tc>
                    <a:tc>
                      <a:txBody>
                        <a:bodyPr/>
                        <a:lstStyle/>
                        <a:p>
                          <a:pPr marL="0" indent="0" algn="ctr" fontAlgn="b">
                            <a:buNone/>
                          </a:pPr>
                          <a:r>
                            <a:rPr lang="en-US" sz="1800" b="0" i="0" u="none" strike="noStrike" dirty="0">
                              <a:solidFill>
                                <a:srgbClr val="000000"/>
                              </a:solidFill>
                              <a:effectLst/>
                              <a:latin typeface="+mn-lt"/>
                            </a:rPr>
                            <a:t>7.50    0</a:t>
                          </a:r>
                        </a:p>
                      </a:txBody>
                      <a:tcPr marL="9525" marR="9525" marT="9525" marB="0" anchor="ctr"/>
                    </a:tc>
                    <a:tc>
                      <a:txBody>
                        <a:bodyPr/>
                        <a:lstStyle/>
                        <a:p>
                          <a:pPr algn="ctr" fontAlgn="b"/>
                          <a:r>
                            <a:rPr lang="en-US" sz="1800" b="0" i="0" u="none" strike="noStrike" dirty="0">
                              <a:solidFill>
                                <a:srgbClr val="000000"/>
                              </a:solidFill>
                              <a:effectLst/>
                              <a:latin typeface="+mn-lt"/>
                            </a:rPr>
                            <a:t>4.50   1.50      </a:t>
                          </a:r>
                        </a:p>
                      </a:txBody>
                      <a:tcPr marL="9525" marR="9525" marT="9525" marB="0" anchor="ctr"/>
                    </a:tc>
                    <a:tc>
                      <a:txBody>
                        <a:bodyPr/>
                        <a:lstStyle/>
                        <a:p>
                          <a:pPr algn="ctr" fontAlgn="b"/>
                          <a:r>
                            <a:rPr lang="en-US" sz="1800" b="0" i="0" u="none" strike="noStrike" dirty="0">
                              <a:solidFill>
                                <a:srgbClr val="000000"/>
                              </a:solidFill>
                              <a:effectLst/>
                              <a:latin typeface="+mn-lt"/>
                            </a:rPr>
                            <a:t>1.50   1.00</a:t>
                          </a:r>
                        </a:p>
                      </a:txBody>
                      <a:tcPr marL="9525" marR="9525" marT="9525" marB="0" anchor="ctr"/>
                    </a:tc>
                    <a:tc>
                      <a:txBody>
                        <a:bodyPr/>
                        <a:lstStyle/>
                        <a:p>
                          <a:pPr algn="ctr" fontAlgn="b"/>
                          <a:r>
                            <a:rPr lang="en-US" sz="1800" b="0" i="0" u="none" strike="noStrike" dirty="0" smtClean="0">
                              <a:solidFill>
                                <a:srgbClr val="000000"/>
                              </a:solidFill>
                              <a:effectLst/>
                              <a:latin typeface="+mn-lt"/>
                            </a:rPr>
                            <a:t>−0.50 −0.50</a:t>
                          </a:r>
                          <a:endParaRPr lang="en-US"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315090410"/>
                      </a:ext>
                    </a:extLst>
                  </a:tr>
                </a:tbl>
              </a:graphicData>
            </a:graphic>
          </p:graphicFrame>
        </mc:Fallback>
      </mc:AlternateContent>
      <p:sp>
        <p:nvSpPr>
          <p:cNvPr id="10" name="TextBox 9">
            <a:extLst>
              <a:ext uri="{FF2B5EF4-FFF2-40B4-BE49-F238E27FC236}">
                <a16:creationId xmlns:a16="http://schemas.microsoft.com/office/drawing/2014/main" id="{80DEACD4-A64B-496E-97F9-C8F18B161802}"/>
              </a:ext>
            </a:extLst>
          </p:cNvPr>
          <p:cNvSpPr txBox="1"/>
          <p:nvPr/>
        </p:nvSpPr>
        <p:spPr>
          <a:xfrm>
            <a:off x="609600" y="5459849"/>
            <a:ext cx="10972800" cy="1169551"/>
          </a:xfrm>
          <a:prstGeom prst="rect">
            <a:avLst/>
          </a:prstGeom>
          <a:noFill/>
        </p:spPr>
        <p:txBody>
          <a:bodyPr wrap="square" rtlCol="0">
            <a:noAutofit/>
          </a:bodyPr>
          <a:lstStyle/>
          <a:p>
            <a:r>
              <a:rPr lang="en-US" sz="1400" dirty="0"/>
              <a:t>Best response                                                                                            Nash equilibrium</a:t>
            </a:r>
          </a:p>
          <a:p>
            <a:r>
              <a:rPr lang="en-US" sz="1400" dirty="0"/>
              <a:t>H1 plays   0, H2 plays 15       H2 plays   0, H1 plays 15       H1 plays 10 gets $3, H2 plays 10 gets $3, tax is $10</a:t>
            </a:r>
          </a:p>
          <a:p>
            <a:r>
              <a:rPr lang="en-US" sz="1400" dirty="0"/>
              <a:t>H1 plays   5, H2 plays 10       H2 plays   5, H1 plays 10       </a:t>
            </a:r>
            <a:r>
              <a:rPr lang="en-US" sz="1400" b="1" dirty="0"/>
              <a:t>Nash equilibrium is Pareto optimal</a:t>
            </a:r>
            <a:endParaRPr lang="en-US" sz="1400" dirty="0"/>
          </a:p>
          <a:p>
            <a:r>
              <a:rPr lang="en-US" sz="1400" dirty="0"/>
              <a:t>H1 plays 10, H2 plays 10       H2 plays 10, H1 plays 10              State gets ($0.50 * 10 + $0.50 * 10) = $10, herders $6, total $16</a:t>
            </a:r>
          </a:p>
          <a:p>
            <a:r>
              <a:rPr lang="en-US" sz="1400" dirty="0"/>
              <a:t>H1 plays 15, H2 plays   5       H2 plays 15, H1 plays   5       </a:t>
            </a:r>
            <a:r>
              <a:rPr lang="en-US" sz="1400" b="1" dirty="0"/>
              <a:t>Nash equilibrium is not Pareto improving </a:t>
            </a:r>
          </a:p>
        </p:txBody>
      </p:sp>
    </p:spTree>
    <p:extLst>
      <p:ext uri="{BB962C8B-B14F-4D97-AF65-F5344CB8AC3E}">
        <p14:creationId xmlns:p14="http://schemas.microsoft.com/office/powerpoint/2010/main" val="13252399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25B82-3B81-4CD7-B623-ED9197C1D722}"/>
              </a:ext>
            </a:extLst>
          </p:cNvPr>
          <p:cNvSpPr>
            <a:spLocks noGrp="1"/>
          </p:cNvSpPr>
          <p:nvPr>
            <p:ph type="title"/>
          </p:nvPr>
        </p:nvSpPr>
        <p:spPr/>
        <p:txBody>
          <a:bodyPr/>
          <a:lstStyle/>
          <a:p>
            <a:r>
              <a:rPr lang="en-US" dirty="0"/>
              <a:t>Tragedy of the Commons: Privatize</a:t>
            </a:r>
          </a:p>
        </p:txBody>
      </p:sp>
      <mc:AlternateContent xmlns:mc="http://schemas.openxmlformats.org/markup-compatibility/2006" xmlns:a14="http://schemas.microsoft.com/office/drawing/2010/main">
        <mc:Choice Requires="a14">
          <p:graphicFrame>
            <p:nvGraphicFramePr>
              <p:cNvPr id="7" name="Table 4">
                <a:extLst>
                  <a:ext uri="{FF2B5EF4-FFF2-40B4-BE49-F238E27FC236}">
                    <a16:creationId xmlns:a16="http://schemas.microsoft.com/office/drawing/2014/main" id="{EB3050E1-8454-4F10-A5CA-098595624CAC}"/>
                  </a:ext>
                </a:extLst>
              </p:cNvPr>
              <p:cNvGraphicFramePr>
                <a:graphicFrameLocks/>
              </p:cNvGraphicFramePr>
              <p:nvPr>
                <p:extLst>
                  <p:ext uri="{D42A27DB-BD31-4B8C-83A1-F6EECF244321}">
                    <p14:modId xmlns:p14="http://schemas.microsoft.com/office/powerpoint/2010/main" val="3827378253"/>
                  </p:ext>
                </p:extLst>
              </p:nvPr>
            </p:nvGraphicFramePr>
            <p:xfrm>
              <a:off x="609600" y="1897380"/>
              <a:ext cx="10972800" cy="4122420"/>
            </p:xfrm>
            <a:graphic>
              <a:graphicData uri="http://schemas.openxmlformats.org/drawingml/2006/table">
                <a:tbl>
                  <a:tblPr firstRow="1" bandRow="1">
                    <a:tableStyleId>{5C22544A-7EE6-4342-B048-85BDC9FD1C3A}</a:tableStyleId>
                  </a:tblPr>
                  <a:tblGrid>
                    <a:gridCol w="5675585">
                      <a:extLst>
                        <a:ext uri="{9D8B030D-6E8A-4147-A177-3AD203B41FA5}">
                          <a16:colId xmlns:a16="http://schemas.microsoft.com/office/drawing/2014/main" val="1370711798"/>
                        </a:ext>
                      </a:extLst>
                    </a:gridCol>
                    <a:gridCol w="2235837">
                      <a:extLst>
                        <a:ext uri="{9D8B030D-6E8A-4147-A177-3AD203B41FA5}">
                          <a16:colId xmlns:a16="http://schemas.microsoft.com/office/drawing/2014/main" val="3612115278"/>
                        </a:ext>
                      </a:extLst>
                    </a:gridCol>
                    <a:gridCol w="3061378">
                      <a:extLst>
                        <a:ext uri="{9D8B030D-6E8A-4147-A177-3AD203B41FA5}">
                          <a16:colId xmlns:a16="http://schemas.microsoft.com/office/drawing/2014/main" val="114200121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Set herder 1 herd size to zero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Herder 2</a:t>
                          </a:r>
                          <a:br>
                            <a:rPr lang="en-US" sz="2400" dirty="0"/>
                          </a:br>
                          <a:r>
                            <a:rPr lang="en-US" sz="2400" dirty="0"/>
                            <a:t>herd size</a:t>
                          </a: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𝝅</m:t>
                                    </m:r>
                                  </m:e>
                                  <m:sub>
                                    <m:r>
                                      <a:rPr lang="en-US" sz="2400" b="1" i="1" smtClean="0">
                                        <a:latin typeface="Cambria Math" panose="02040503050406030204" pitchFamily="18" charset="0"/>
                                      </a:rPr>
                                      <m:t>𝟐</m:t>
                                    </m:r>
                                  </m:sub>
                                </m:sSub>
                                <m:r>
                                  <a:rPr lang="en-US" sz="2400" b="1" i="1" smtClean="0">
                                    <a:latin typeface="Cambria Math" panose="02040503050406030204" pitchFamily="18" charset="0"/>
                                  </a:rPr>
                                  <m:t>          </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𝝅</m:t>
                                    </m:r>
                                  </m:e>
                                  <m:sub>
                                    <m:r>
                                      <a:rPr lang="en-US" sz="2400" b="1" i="1" smtClean="0">
                                        <a:latin typeface="Cambria Math" panose="02040503050406030204" pitchFamily="18" charset="0"/>
                                      </a:rPr>
                                      <m:t>𝟏</m:t>
                                    </m:r>
                                  </m:sub>
                                </m:sSub>
                              </m:oMath>
                            </m:oMathPara>
                          </a14:m>
                          <a:endParaRPr lang="en-US" sz="2400" dirty="0"/>
                        </a:p>
                      </a:txBody>
                      <a:tcPr anchor="ctr"/>
                    </a:tc>
                    <a:extLst>
                      <a:ext uri="{0D108BD9-81ED-4DB2-BD59-A6C34878D82A}">
                        <a16:rowId xmlns:a16="http://schemas.microsoft.com/office/drawing/2014/main" val="2860070497"/>
                      </a:ext>
                    </a:extLst>
                  </a:tr>
                  <a:tr h="0">
                    <a:tc rowSpan="7">
                      <a:txBody>
                        <a:bodyPr/>
                        <a:lstStyle/>
                        <a:p>
                          <a:pPr algn="l"/>
                          <a:r>
                            <a:rPr lang="en-US" sz="2400" dirty="0"/>
                            <a:t>Efficient but not particularly fair!</a:t>
                          </a:r>
                        </a:p>
                        <a:p>
                          <a:pPr algn="l"/>
                          <a:r>
                            <a:rPr lang="en-US" sz="2400" dirty="0"/>
                            <a:t>Note h = 20 = 10 + 10</a:t>
                          </a:r>
                        </a:p>
                        <a:p>
                          <a:pPr algn="l"/>
                          <a:r>
                            <a:rPr lang="en-US" sz="2400" dirty="0"/>
                            <a:t>Note </a:t>
                          </a:r>
                          <a14:m>
                            <m:oMath xmlns:m="http://schemas.openxmlformats.org/officeDocument/2006/math">
                              <m:r>
                                <a:rPr lang="en-US" sz="2400" i="1">
                                  <a:latin typeface="Cambria Math" panose="02040503050406030204" pitchFamily="18" charset="0"/>
                                  <a:ea typeface="Cambria Math" panose="02040503050406030204" pitchFamily="18" charset="0"/>
                                </a:rPr>
                                <m:t>𝜋</m:t>
                              </m:r>
                            </m:oMath>
                          </a14:m>
                          <a:r>
                            <a:rPr lang="en-US" sz="2400" dirty="0"/>
                            <a:t> = 16 = 8 + 8</a:t>
                          </a:r>
                        </a:p>
                      </a:txBody>
                      <a:tcPr marL="108000" marT="360000" anchor="ctr"/>
                    </a:tc>
                    <a:tc>
                      <a:txBody>
                        <a:bodyPr/>
                        <a:lstStyle/>
                        <a:p>
                          <a:pPr algn="ctr" fontAlgn="b"/>
                          <a:r>
                            <a:rPr lang="en-US" sz="2800" b="0" i="0" u="none" strike="noStrike" dirty="0">
                              <a:solidFill>
                                <a:srgbClr val="000000"/>
                              </a:solidFill>
                              <a:effectLst/>
                              <a:latin typeface="Cambria Math" panose="02040503050406030204" pitchFamily="18" charset="0"/>
                              <a:ea typeface="Cambria Math" panose="02040503050406030204" pitchFamily="18" charset="0"/>
                            </a:rPr>
                            <a:t>0</a:t>
                          </a:r>
                        </a:p>
                      </a:txBody>
                      <a:tcPr marL="9525" marR="9525" marT="9525" marB="0" anchor="b"/>
                    </a:tc>
                    <a:tc>
                      <a:txBody>
                        <a:bodyPr/>
                        <a:lstStyle/>
                        <a:p>
                          <a:pPr algn="ctr" fontAlgn="b"/>
                          <a:r>
                            <a:rPr lang="en-US" sz="2800" b="0" i="0" u="none" strike="noStrike" dirty="0">
                              <a:solidFill>
                                <a:srgbClr val="000000"/>
                              </a:solidFill>
                              <a:effectLst/>
                              <a:latin typeface="Cambria Math" panose="02040503050406030204" pitchFamily="18" charset="0"/>
                              <a:ea typeface="Cambria Math" panose="02040503050406030204" pitchFamily="18" charset="0"/>
                            </a:rPr>
                            <a:t>0</a:t>
                          </a:r>
                          <a:r>
                            <a:rPr lang="en-US" sz="2800" b="0" i="0" u="none" strike="noStrike" baseline="0" dirty="0">
                              <a:solidFill>
                                <a:srgbClr val="000000"/>
                              </a:solidFill>
                              <a:effectLst/>
                              <a:latin typeface="Cambria Math" panose="02040503050406030204" pitchFamily="18" charset="0"/>
                              <a:ea typeface="Cambria Math" panose="02040503050406030204" pitchFamily="18" charset="0"/>
                            </a:rPr>
                            <a:t>       </a:t>
                          </a:r>
                          <a:r>
                            <a:rPr lang="en-US" sz="2800" b="0" i="0" u="none" strike="noStrike" dirty="0">
                              <a:solidFill>
                                <a:srgbClr val="000000"/>
                              </a:solidFill>
                              <a:effectLst/>
                              <a:latin typeface="Cambria Math" panose="02040503050406030204" pitchFamily="18" charset="0"/>
                              <a:ea typeface="Cambria Math" panose="02040503050406030204" pitchFamily="18" charset="0"/>
                            </a:rPr>
                            <a:t>0</a:t>
                          </a:r>
                        </a:p>
                      </a:txBody>
                      <a:tcPr marL="9525" marR="9525" marT="9525" marB="0" anchor="b"/>
                    </a:tc>
                    <a:extLst>
                      <a:ext uri="{0D108BD9-81ED-4DB2-BD59-A6C34878D82A}">
                        <a16:rowId xmlns:a16="http://schemas.microsoft.com/office/drawing/2014/main" val="2019469584"/>
                      </a:ext>
                    </a:extLst>
                  </a:tr>
                  <a:tr h="370840">
                    <a:tc vMerge="1">
                      <a:txBody>
                        <a:bodyPr/>
                        <a:lstStyle/>
                        <a:p>
                          <a:endParaRPr lang="en-US" dirty="0"/>
                        </a:p>
                      </a:txBody>
                      <a:tcPr/>
                    </a:tc>
                    <a:tc>
                      <a:txBody>
                        <a:bodyPr/>
                        <a:lstStyle/>
                        <a:p>
                          <a:pPr algn="ctr" fontAlgn="b"/>
                          <a:r>
                            <a:rPr lang="en-US" sz="2800" b="0" i="0" u="none" strike="noStrike" dirty="0">
                              <a:solidFill>
                                <a:srgbClr val="000000"/>
                              </a:solidFill>
                              <a:effectLst/>
                              <a:latin typeface="Cambria Math" panose="02040503050406030204" pitchFamily="18" charset="0"/>
                              <a:ea typeface="Cambria Math" panose="02040503050406030204" pitchFamily="18" charset="0"/>
                            </a:rPr>
                            <a:t>5</a:t>
                          </a:r>
                        </a:p>
                      </a:txBody>
                      <a:tcPr marL="9525" marR="9525" marT="9525" marB="0" anchor="b"/>
                    </a:tc>
                    <a:tc>
                      <a:txBody>
                        <a:bodyPr/>
                        <a:lstStyle/>
                        <a:p>
                          <a:pPr marL="457200" indent="-457200" algn="ctr" fontAlgn="b">
                            <a:buAutoNum type="arabicPlain" startAt="5"/>
                          </a:pPr>
                          <a:r>
                            <a:rPr lang="en-US" sz="2800" b="0" i="0" u="none" strike="noStrike" dirty="0">
                              <a:solidFill>
                                <a:srgbClr val="000000"/>
                              </a:solidFill>
                              <a:effectLst/>
                              <a:latin typeface="Cambria Math" panose="02040503050406030204" pitchFamily="18" charset="0"/>
                              <a:ea typeface="Cambria Math" panose="02040503050406030204" pitchFamily="18" charset="0"/>
                            </a:rPr>
                            <a:t>    0</a:t>
                          </a:r>
                        </a:p>
                      </a:txBody>
                      <a:tcPr marL="9525" marR="9525" marT="9525" marB="0" anchor="b"/>
                    </a:tc>
                    <a:extLst>
                      <a:ext uri="{0D108BD9-81ED-4DB2-BD59-A6C34878D82A}">
                        <a16:rowId xmlns:a16="http://schemas.microsoft.com/office/drawing/2014/main" val="2975999950"/>
                      </a:ext>
                    </a:extLst>
                  </a:tr>
                  <a:tr h="370840">
                    <a:tc vMerge="1">
                      <a:txBody>
                        <a:bodyPr/>
                        <a:lstStyle/>
                        <a:p>
                          <a:endParaRPr lang="en-US" dirty="0"/>
                        </a:p>
                      </a:txBody>
                      <a:tcPr/>
                    </a:tc>
                    <a:tc>
                      <a:txBody>
                        <a:bodyPr/>
                        <a:lstStyle/>
                        <a:p>
                          <a:pPr algn="ctr" fontAlgn="b"/>
                          <a:r>
                            <a:rPr lang="en-US" sz="2800" b="0" i="0" u="none" strike="noStrike" dirty="0">
                              <a:solidFill>
                                <a:srgbClr val="000000"/>
                              </a:solidFill>
                              <a:effectLst/>
                              <a:latin typeface="Cambria Math" panose="02040503050406030204" pitchFamily="18" charset="0"/>
                              <a:ea typeface="Cambria Math" panose="02040503050406030204" pitchFamily="18" charset="0"/>
                            </a:rPr>
                            <a:t>10</a:t>
                          </a:r>
                        </a:p>
                      </a:txBody>
                      <a:tcPr marL="9525" marR="9525" marT="9525" marB="0" anchor="b"/>
                    </a:tc>
                    <a:tc>
                      <a:txBody>
                        <a:bodyPr/>
                        <a:lstStyle/>
                        <a:p>
                          <a:pPr marL="457200" indent="-457200" algn="ctr" fontAlgn="b">
                            <a:buAutoNum type="arabicPlain" startAt="10"/>
                          </a:pPr>
                          <a:r>
                            <a:rPr lang="en-US" sz="2800" b="0" i="0" u="none" strike="noStrike" dirty="0">
                              <a:solidFill>
                                <a:srgbClr val="000000"/>
                              </a:solidFill>
                              <a:effectLst/>
                              <a:latin typeface="Cambria Math" panose="02040503050406030204" pitchFamily="18" charset="0"/>
                              <a:ea typeface="Cambria Math" panose="02040503050406030204" pitchFamily="18" charset="0"/>
                            </a:rPr>
                            <a:t>     0</a:t>
                          </a:r>
                        </a:p>
                      </a:txBody>
                      <a:tcPr marL="9525" marR="9525" marT="9525" marB="0" anchor="b"/>
                    </a:tc>
                    <a:extLst>
                      <a:ext uri="{0D108BD9-81ED-4DB2-BD59-A6C34878D82A}">
                        <a16:rowId xmlns:a16="http://schemas.microsoft.com/office/drawing/2014/main" val="2948054954"/>
                      </a:ext>
                    </a:extLst>
                  </a:tr>
                  <a:tr h="370840">
                    <a:tc vMerge="1">
                      <a:txBody>
                        <a:bodyPr/>
                        <a:lstStyle/>
                        <a:p>
                          <a:endParaRPr lang="en-US" dirty="0"/>
                        </a:p>
                      </a:txBody>
                      <a:tcPr/>
                    </a:tc>
                    <a:tc>
                      <a:txBody>
                        <a:bodyPr/>
                        <a:lstStyle/>
                        <a:p>
                          <a:pPr algn="ctr" fontAlgn="b"/>
                          <a:r>
                            <a:rPr lang="en-US" sz="2800" b="0" i="0" u="none" strike="noStrike" dirty="0">
                              <a:solidFill>
                                <a:srgbClr val="000000"/>
                              </a:solidFill>
                              <a:effectLst/>
                              <a:latin typeface="Cambria Math" panose="02040503050406030204" pitchFamily="18" charset="0"/>
                              <a:ea typeface="Cambria Math" panose="02040503050406030204" pitchFamily="18" charset="0"/>
                            </a:rPr>
                            <a:t>15</a:t>
                          </a:r>
                        </a:p>
                      </a:txBody>
                      <a:tcPr marL="9525" marR="9525" marT="9525" marB="0" anchor="b"/>
                    </a:tc>
                    <a:tc>
                      <a:txBody>
                        <a:bodyPr/>
                        <a:lstStyle/>
                        <a:p>
                          <a:pPr marL="457200" indent="-457200" algn="ctr" fontAlgn="b">
                            <a:buAutoNum type="arabicPlain" startAt="15"/>
                          </a:pPr>
                          <a:r>
                            <a:rPr lang="en-US" sz="2800" b="0" i="0" u="none" strike="noStrike" dirty="0">
                              <a:solidFill>
                                <a:srgbClr val="000000"/>
                              </a:solidFill>
                              <a:effectLst/>
                              <a:latin typeface="Cambria Math" panose="02040503050406030204" pitchFamily="18" charset="0"/>
                              <a:ea typeface="Cambria Math" panose="02040503050406030204" pitchFamily="18" charset="0"/>
                            </a:rPr>
                            <a:t>     0</a:t>
                          </a:r>
                        </a:p>
                      </a:txBody>
                      <a:tcPr marL="9525" marR="9525" marT="9525" marB="0" anchor="b"/>
                    </a:tc>
                    <a:extLst>
                      <a:ext uri="{0D108BD9-81ED-4DB2-BD59-A6C34878D82A}">
                        <a16:rowId xmlns:a16="http://schemas.microsoft.com/office/drawing/2014/main" val="2887546458"/>
                      </a:ext>
                    </a:extLst>
                  </a:tr>
                  <a:tr h="370840">
                    <a:tc vMerge="1">
                      <a:txBody>
                        <a:bodyPr/>
                        <a:lstStyle/>
                        <a:p>
                          <a:endParaRPr lang="en-US" dirty="0"/>
                        </a:p>
                      </a:txBody>
                      <a:tcPr/>
                    </a:tc>
                    <a:tc>
                      <a:txBody>
                        <a:bodyPr/>
                        <a:lstStyle/>
                        <a:p>
                          <a:pPr algn="ctr"/>
                          <a:r>
                            <a:rPr lang="en-US" sz="2800" dirty="0">
                              <a:latin typeface="Cambria Math" panose="02040503050406030204" pitchFamily="18" charset="0"/>
                              <a:ea typeface="Cambria Math" panose="02040503050406030204" pitchFamily="18" charset="0"/>
                            </a:rPr>
                            <a:t>20</a:t>
                          </a:r>
                        </a:p>
                      </a:txBody>
                      <a:tcPr/>
                    </a:tc>
                    <a:tc>
                      <a:txBody>
                        <a:bodyPr/>
                        <a:lstStyle/>
                        <a:p>
                          <a:pPr marL="342900" indent="-342900" algn="ctr">
                            <a:buAutoNum type="arabicPlain" startAt="16"/>
                          </a:pPr>
                          <a:r>
                            <a:rPr lang="en-US" sz="2800" dirty="0">
                              <a:latin typeface="Cambria Math" panose="02040503050406030204" pitchFamily="18" charset="0"/>
                              <a:ea typeface="Cambria Math" panose="02040503050406030204" pitchFamily="18" charset="0"/>
                            </a:rPr>
                            <a:t>      0</a:t>
                          </a:r>
                        </a:p>
                      </a:txBody>
                      <a:tcPr>
                        <a:solidFill>
                          <a:schemeClr val="accent4">
                            <a:lumMod val="60000"/>
                            <a:lumOff val="40000"/>
                          </a:schemeClr>
                        </a:solidFill>
                      </a:tcPr>
                    </a:tc>
                    <a:extLst>
                      <a:ext uri="{0D108BD9-81ED-4DB2-BD59-A6C34878D82A}">
                        <a16:rowId xmlns:a16="http://schemas.microsoft.com/office/drawing/2014/main" val="1484202374"/>
                      </a:ext>
                    </a:extLst>
                  </a:tr>
                  <a:tr h="370840">
                    <a:tc vMerge="1">
                      <a:txBody>
                        <a:bodyPr/>
                        <a:lstStyle/>
                        <a:p>
                          <a:endParaRPr lang="en-US" dirty="0"/>
                        </a:p>
                      </a:txBody>
                      <a:tcPr/>
                    </a:tc>
                    <a:tc>
                      <a:txBody>
                        <a:bodyPr/>
                        <a:lstStyle/>
                        <a:p>
                          <a:pPr algn="ctr"/>
                          <a:r>
                            <a:rPr lang="en-US" sz="2800" dirty="0">
                              <a:latin typeface="Cambria Math" panose="02040503050406030204" pitchFamily="18" charset="0"/>
                              <a:ea typeface="Cambria Math" panose="02040503050406030204" pitchFamily="18" charset="0"/>
                            </a:rPr>
                            <a:t>25</a:t>
                          </a:r>
                        </a:p>
                      </a:txBody>
                      <a:tcPr/>
                    </a:tc>
                    <a:tc>
                      <a:txBody>
                        <a:bodyPr/>
                        <a:lstStyle/>
                        <a:p>
                          <a:pPr marL="342900" indent="-342900" algn="ctr">
                            <a:buAutoNum type="arabicPlain" startAt="15"/>
                          </a:pPr>
                          <a:r>
                            <a:rPr lang="en-US" sz="2800" dirty="0">
                              <a:latin typeface="Cambria Math" panose="02040503050406030204" pitchFamily="18" charset="0"/>
                              <a:ea typeface="Cambria Math" panose="02040503050406030204" pitchFamily="18" charset="0"/>
                            </a:rPr>
                            <a:t>      0</a:t>
                          </a:r>
                        </a:p>
                      </a:txBody>
                      <a:tcPr/>
                    </a:tc>
                    <a:extLst>
                      <a:ext uri="{0D108BD9-81ED-4DB2-BD59-A6C34878D82A}">
                        <a16:rowId xmlns:a16="http://schemas.microsoft.com/office/drawing/2014/main" val="297611465"/>
                      </a:ext>
                    </a:extLst>
                  </a:tr>
                  <a:tr h="370840">
                    <a:tc vMerge="1">
                      <a:txBody>
                        <a:bodyPr/>
                        <a:lstStyle/>
                        <a:p>
                          <a:endParaRPr lang="en-US" dirty="0"/>
                        </a:p>
                      </a:txBody>
                      <a:tcPr/>
                    </a:tc>
                    <a:tc>
                      <a:txBody>
                        <a:bodyPr/>
                        <a:lstStyle/>
                        <a:p>
                          <a:pPr algn="ctr"/>
                          <a:r>
                            <a:rPr lang="en-US" sz="2800" dirty="0">
                              <a:latin typeface="Cambria Math" panose="02040503050406030204" pitchFamily="18" charset="0"/>
                              <a:ea typeface="Cambria Math" panose="02040503050406030204" pitchFamily="18" charset="0"/>
                            </a:rPr>
                            <a:t>30</a:t>
                          </a:r>
                        </a:p>
                      </a:txBody>
                      <a:tcPr/>
                    </a:tc>
                    <a:tc>
                      <a:txBody>
                        <a:bodyPr/>
                        <a:lstStyle/>
                        <a:p>
                          <a:pPr algn="ctr"/>
                          <a:r>
                            <a:rPr lang="en-US" sz="2800" dirty="0">
                              <a:latin typeface="Cambria Math" panose="02040503050406030204" pitchFamily="18" charset="0"/>
                              <a:ea typeface="Cambria Math" panose="02040503050406030204" pitchFamily="18" charset="0"/>
                            </a:rPr>
                            <a:t>14      0</a:t>
                          </a:r>
                        </a:p>
                      </a:txBody>
                      <a:tcPr/>
                    </a:tc>
                    <a:extLst>
                      <a:ext uri="{0D108BD9-81ED-4DB2-BD59-A6C34878D82A}">
                        <a16:rowId xmlns:a16="http://schemas.microsoft.com/office/drawing/2014/main" val="2477622692"/>
                      </a:ext>
                    </a:extLst>
                  </a:tr>
                </a:tbl>
              </a:graphicData>
            </a:graphic>
          </p:graphicFrame>
        </mc:Choice>
        <mc:Fallback xmlns="">
          <p:graphicFrame>
            <p:nvGraphicFramePr>
              <p:cNvPr id="7" name="Table 4">
                <a:extLst>
                  <a:ext uri="{FF2B5EF4-FFF2-40B4-BE49-F238E27FC236}">
                    <a16:creationId xmlns:a16="http://schemas.microsoft.com/office/drawing/2014/main" id="{EB3050E1-8454-4F10-A5CA-098595624CAC}"/>
                  </a:ext>
                </a:extLst>
              </p:cNvPr>
              <p:cNvGraphicFramePr>
                <a:graphicFrameLocks/>
              </p:cNvGraphicFramePr>
              <p:nvPr>
                <p:extLst>
                  <p:ext uri="{D42A27DB-BD31-4B8C-83A1-F6EECF244321}">
                    <p14:modId xmlns:p14="http://schemas.microsoft.com/office/powerpoint/2010/main" val="3827378253"/>
                  </p:ext>
                </p:extLst>
              </p:nvPr>
            </p:nvGraphicFramePr>
            <p:xfrm>
              <a:off x="609600" y="1897380"/>
              <a:ext cx="10972800" cy="4122420"/>
            </p:xfrm>
            <a:graphic>
              <a:graphicData uri="http://schemas.openxmlformats.org/drawingml/2006/table">
                <a:tbl>
                  <a:tblPr firstRow="1" bandRow="1">
                    <a:tableStyleId>{5C22544A-7EE6-4342-B048-85BDC9FD1C3A}</a:tableStyleId>
                  </a:tblPr>
                  <a:tblGrid>
                    <a:gridCol w="5675585">
                      <a:extLst>
                        <a:ext uri="{9D8B030D-6E8A-4147-A177-3AD203B41FA5}">
                          <a16:colId xmlns:a16="http://schemas.microsoft.com/office/drawing/2014/main" val="1370711798"/>
                        </a:ext>
                      </a:extLst>
                    </a:gridCol>
                    <a:gridCol w="2235837">
                      <a:extLst>
                        <a:ext uri="{9D8B030D-6E8A-4147-A177-3AD203B41FA5}">
                          <a16:colId xmlns:a16="http://schemas.microsoft.com/office/drawing/2014/main" val="3612115278"/>
                        </a:ext>
                      </a:extLst>
                    </a:gridCol>
                    <a:gridCol w="3061378">
                      <a:extLst>
                        <a:ext uri="{9D8B030D-6E8A-4147-A177-3AD203B41FA5}">
                          <a16:colId xmlns:a16="http://schemas.microsoft.com/office/drawing/2014/main" val="1142001215"/>
                        </a:ext>
                      </a:extLst>
                    </a:gridCol>
                  </a:tblGrid>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Set herder 1 herd size to </a:t>
                          </a:r>
                          <a:r>
                            <a:rPr lang="en-US" sz="2400" dirty="0" smtClean="0"/>
                            <a:t>zero</a:t>
                          </a:r>
                          <a:endParaRPr lang="en-US" sz="2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Herder </a:t>
                          </a:r>
                          <a:r>
                            <a:rPr lang="en-US" sz="2400" dirty="0" smtClean="0"/>
                            <a:t>2</a:t>
                          </a:r>
                          <a:br>
                            <a:rPr lang="en-US" sz="2400" dirty="0" smtClean="0"/>
                          </a:br>
                          <a:r>
                            <a:rPr lang="en-US" sz="2400" dirty="0" smtClean="0"/>
                            <a:t>herd size</a:t>
                          </a:r>
                          <a:endParaRPr lang="en-US" sz="2400" dirty="0"/>
                        </a:p>
                      </a:txBody>
                      <a:tcPr anchor="ctr"/>
                    </a:tc>
                    <a:tc>
                      <a:txBody>
                        <a:bodyPr/>
                        <a:lstStyle/>
                        <a:p>
                          <a:endParaRPr lang="en-US"/>
                        </a:p>
                      </a:txBody>
                      <a:tcPr anchor="ctr">
                        <a:blipFill>
                          <a:blip r:embed="rId2"/>
                          <a:stretch>
                            <a:fillRect l="-258964" t="-5185" r="-996" b="-421481"/>
                          </a:stretch>
                        </a:blipFill>
                      </a:tcPr>
                    </a:tc>
                    <a:extLst>
                      <a:ext uri="{0D108BD9-81ED-4DB2-BD59-A6C34878D82A}">
                        <a16:rowId xmlns:a16="http://schemas.microsoft.com/office/drawing/2014/main" val="2860070497"/>
                      </a:ext>
                    </a:extLst>
                  </a:tr>
                  <a:tr h="436245">
                    <a:tc rowSpan="7">
                      <a:txBody>
                        <a:bodyPr/>
                        <a:lstStyle/>
                        <a:p>
                          <a:endParaRPr lang="en-US"/>
                        </a:p>
                      </a:txBody>
                      <a:tcPr marL="108000" marT="360000" anchor="ctr">
                        <a:blipFill>
                          <a:blip r:embed="rId2"/>
                          <a:stretch>
                            <a:fillRect l="-215" t="-26199" r="-93878" b="-4982"/>
                          </a:stretch>
                        </a:blipFill>
                      </a:tcPr>
                    </a:tc>
                    <a:tc>
                      <a:txBody>
                        <a:bodyPr/>
                        <a:lstStyle/>
                        <a:p>
                          <a:pPr algn="ctr" fontAlgn="b"/>
                          <a:r>
                            <a:rPr lang="en-US" sz="2800" b="0" i="0" u="none" strike="noStrike" dirty="0">
                              <a:solidFill>
                                <a:srgbClr val="000000"/>
                              </a:solidFill>
                              <a:effectLst/>
                              <a:latin typeface="Cambria Math" panose="02040503050406030204" pitchFamily="18" charset="0"/>
                              <a:ea typeface="Cambria Math" panose="02040503050406030204" pitchFamily="18" charset="0"/>
                            </a:rPr>
                            <a:t>0</a:t>
                          </a:r>
                        </a:p>
                      </a:txBody>
                      <a:tcPr marL="9525" marR="9525" marT="9525" marB="0" anchor="b"/>
                    </a:tc>
                    <a:tc>
                      <a:txBody>
                        <a:bodyPr/>
                        <a:lstStyle/>
                        <a:p>
                          <a:pPr algn="ctr" fontAlgn="b"/>
                          <a:r>
                            <a:rPr lang="en-US" sz="2800" b="0" i="0" u="none" strike="noStrike" dirty="0" smtClean="0">
                              <a:solidFill>
                                <a:srgbClr val="000000"/>
                              </a:solidFill>
                              <a:effectLst/>
                              <a:latin typeface="Cambria Math" panose="02040503050406030204" pitchFamily="18" charset="0"/>
                              <a:ea typeface="Cambria Math" panose="02040503050406030204" pitchFamily="18" charset="0"/>
                            </a:rPr>
                            <a:t>0</a:t>
                          </a:r>
                          <a:r>
                            <a:rPr lang="en-US" sz="2800" b="0" i="0" u="none" strike="noStrike" baseline="0" dirty="0" smtClean="0">
                              <a:solidFill>
                                <a:srgbClr val="000000"/>
                              </a:solidFill>
                              <a:effectLst/>
                              <a:latin typeface="Cambria Math" panose="02040503050406030204" pitchFamily="18" charset="0"/>
                              <a:ea typeface="Cambria Math" panose="02040503050406030204" pitchFamily="18" charset="0"/>
                            </a:rPr>
                            <a:t>       </a:t>
                          </a:r>
                          <a:r>
                            <a:rPr lang="en-US" sz="2800" b="0" i="0" u="none" strike="noStrike" dirty="0" smtClean="0">
                              <a:solidFill>
                                <a:srgbClr val="000000"/>
                              </a:solidFill>
                              <a:effectLst/>
                              <a:latin typeface="Cambria Math" panose="02040503050406030204" pitchFamily="18" charset="0"/>
                              <a:ea typeface="Cambria Math" panose="02040503050406030204" pitchFamily="18" charset="0"/>
                            </a:rPr>
                            <a:t>0</a:t>
                          </a:r>
                          <a:endParaRPr lang="en-US" sz="2800" b="0" i="0" u="none" strike="noStrike" dirty="0">
                            <a:solidFill>
                              <a:srgbClr val="000000"/>
                            </a:solidFill>
                            <a:effectLst/>
                            <a:latin typeface="Cambria Math" panose="02040503050406030204" pitchFamily="18" charset="0"/>
                            <a:ea typeface="Cambria Math" panose="02040503050406030204" pitchFamily="18" charset="0"/>
                          </a:endParaRPr>
                        </a:p>
                      </a:txBody>
                      <a:tcPr marL="9525" marR="9525" marT="9525" marB="0" anchor="b"/>
                    </a:tc>
                    <a:extLst>
                      <a:ext uri="{0D108BD9-81ED-4DB2-BD59-A6C34878D82A}">
                        <a16:rowId xmlns:a16="http://schemas.microsoft.com/office/drawing/2014/main" val="2019469584"/>
                      </a:ext>
                    </a:extLst>
                  </a:tr>
                  <a:tr h="436245">
                    <a:tc vMerge="1">
                      <a:txBody>
                        <a:bodyPr/>
                        <a:lstStyle/>
                        <a:p>
                          <a:endParaRPr lang="en-US" dirty="0"/>
                        </a:p>
                      </a:txBody>
                      <a:tcPr/>
                    </a:tc>
                    <a:tc>
                      <a:txBody>
                        <a:bodyPr/>
                        <a:lstStyle/>
                        <a:p>
                          <a:pPr algn="ctr" fontAlgn="b"/>
                          <a:r>
                            <a:rPr lang="en-US" sz="2800" b="0" i="0" u="none" strike="noStrike" dirty="0">
                              <a:solidFill>
                                <a:srgbClr val="000000"/>
                              </a:solidFill>
                              <a:effectLst/>
                              <a:latin typeface="Cambria Math" panose="02040503050406030204" pitchFamily="18" charset="0"/>
                              <a:ea typeface="Cambria Math" panose="02040503050406030204" pitchFamily="18" charset="0"/>
                            </a:rPr>
                            <a:t>5</a:t>
                          </a:r>
                        </a:p>
                      </a:txBody>
                      <a:tcPr marL="9525" marR="9525" marT="9525" marB="0" anchor="b"/>
                    </a:tc>
                    <a:tc>
                      <a:txBody>
                        <a:bodyPr/>
                        <a:lstStyle/>
                        <a:p>
                          <a:pPr marL="457200" indent="-457200" algn="ctr" fontAlgn="b">
                            <a:buAutoNum type="arabicPlain" startAt="5"/>
                          </a:pPr>
                          <a:r>
                            <a:rPr lang="en-US" sz="2800" b="0" i="0" u="none" strike="noStrike" dirty="0">
                              <a:solidFill>
                                <a:srgbClr val="000000"/>
                              </a:solidFill>
                              <a:effectLst/>
                              <a:latin typeface="Cambria Math" panose="02040503050406030204" pitchFamily="18" charset="0"/>
                              <a:ea typeface="Cambria Math" panose="02040503050406030204" pitchFamily="18" charset="0"/>
                            </a:rPr>
                            <a:t>    0</a:t>
                          </a:r>
                        </a:p>
                      </a:txBody>
                      <a:tcPr marL="9525" marR="9525" marT="9525" marB="0" anchor="b"/>
                    </a:tc>
                    <a:extLst>
                      <a:ext uri="{0D108BD9-81ED-4DB2-BD59-A6C34878D82A}">
                        <a16:rowId xmlns:a16="http://schemas.microsoft.com/office/drawing/2014/main" val="2975999950"/>
                      </a:ext>
                    </a:extLst>
                  </a:tr>
                  <a:tr h="436245">
                    <a:tc vMerge="1">
                      <a:txBody>
                        <a:bodyPr/>
                        <a:lstStyle/>
                        <a:p>
                          <a:endParaRPr lang="en-US" dirty="0"/>
                        </a:p>
                      </a:txBody>
                      <a:tcPr/>
                    </a:tc>
                    <a:tc>
                      <a:txBody>
                        <a:bodyPr/>
                        <a:lstStyle/>
                        <a:p>
                          <a:pPr algn="ctr" fontAlgn="b"/>
                          <a:r>
                            <a:rPr lang="en-US" sz="2800" b="0" i="0" u="none" strike="noStrike" dirty="0">
                              <a:solidFill>
                                <a:srgbClr val="000000"/>
                              </a:solidFill>
                              <a:effectLst/>
                              <a:latin typeface="Cambria Math" panose="02040503050406030204" pitchFamily="18" charset="0"/>
                              <a:ea typeface="Cambria Math" panose="02040503050406030204" pitchFamily="18" charset="0"/>
                            </a:rPr>
                            <a:t>10</a:t>
                          </a:r>
                        </a:p>
                      </a:txBody>
                      <a:tcPr marL="9525" marR="9525" marT="9525" marB="0" anchor="b"/>
                    </a:tc>
                    <a:tc>
                      <a:txBody>
                        <a:bodyPr/>
                        <a:lstStyle/>
                        <a:p>
                          <a:pPr marL="457200" indent="-457200" algn="ctr" fontAlgn="b">
                            <a:buAutoNum type="arabicPlain" startAt="10"/>
                          </a:pPr>
                          <a:r>
                            <a:rPr lang="en-US" sz="2800" b="0" i="0" u="none" strike="noStrike" dirty="0">
                              <a:solidFill>
                                <a:srgbClr val="000000"/>
                              </a:solidFill>
                              <a:effectLst/>
                              <a:latin typeface="Cambria Math" panose="02040503050406030204" pitchFamily="18" charset="0"/>
                              <a:ea typeface="Cambria Math" panose="02040503050406030204" pitchFamily="18" charset="0"/>
                            </a:rPr>
                            <a:t>     0</a:t>
                          </a:r>
                        </a:p>
                      </a:txBody>
                      <a:tcPr marL="9525" marR="9525" marT="9525" marB="0" anchor="b"/>
                    </a:tc>
                    <a:extLst>
                      <a:ext uri="{0D108BD9-81ED-4DB2-BD59-A6C34878D82A}">
                        <a16:rowId xmlns:a16="http://schemas.microsoft.com/office/drawing/2014/main" val="2948054954"/>
                      </a:ext>
                    </a:extLst>
                  </a:tr>
                  <a:tr h="436245">
                    <a:tc vMerge="1">
                      <a:txBody>
                        <a:bodyPr/>
                        <a:lstStyle/>
                        <a:p>
                          <a:endParaRPr lang="en-US" dirty="0"/>
                        </a:p>
                      </a:txBody>
                      <a:tcPr/>
                    </a:tc>
                    <a:tc>
                      <a:txBody>
                        <a:bodyPr/>
                        <a:lstStyle/>
                        <a:p>
                          <a:pPr algn="ctr" fontAlgn="b"/>
                          <a:r>
                            <a:rPr lang="en-US" sz="2800" b="0" i="0" u="none" strike="noStrike" dirty="0">
                              <a:solidFill>
                                <a:srgbClr val="000000"/>
                              </a:solidFill>
                              <a:effectLst/>
                              <a:latin typeface="Cambria Math" panose="02040503050406030204" pitchFamily="18" charset="0"/>
                              <a:ea typeface="Cambria Math" panose="02040503050406030204" pitchFamily="18" charset="0"/>
                            </a:rPr>
                            <a:t>15</a:t>
                          </a:r>
                        </a:p>
                      </a:txBody>
                      <a:tcPr marL="9525" marR="9525" marT="9525" marB="0" anchor="b"/>
                    </a:tc>
                    <a:tc>
                      <a:txBody>
                        <a:bodyPr/>
                        <a:lstStyle/>
                        <a:p>
                          <a:pPr marL="457200" indent="-457200" algn="ctr" fontAlgn="b">
                            <a:buAutoNum type="arabicPlain" startAt="15"/>
                          </a:pPr>
                          <a:r>
                            <a:rPr lang="en-US" sz="2800" b="0" i="0" u="none" strike="noStrike" dirty="0">
                              <a:solidFill>
                                <a:srgbClr val="000000"/>
                              </a:solidFill>
                              <a:effectLst/>
                              <a:latin typeface="Cambria Math" panose="02040503050406030204" pitchFamily="18" charset="0"/>
                              <a:ea typeface="Cambria Math" panose="02040503050406030204" pitchFamily="18" charset="0"/>
                            </a:rPr>
                            <a:t>     0</a:t>
                          </a:r>
                        </a:p>
                      </a:txBody>
                      <a:tcPr marL="9525" marR="9525" marT="9525" marB="0" anchor="b"/>
                    </a:tc>
                    <a:extLst>
                      <a:ext uri="{0D108BD9-81ED-4DB2-BD59-A6C34878D82A}">
                        <a16:rowId xmlns:a16="http://schemas.microsoft.com/office/drawing/2014/main" val="2887546458"/>
                      </a:ext>
                    </a:extLst>
                  </a:tr>
                  <a:tr h="518160">
                    <a:tc vMerge="1">
                      <a:txBody>
                        <a:bodyPr/>
                        <a:lstStyle/>
                        <a:p>
                          <a:endParaRPr lang="en-US" dirty="0"/>
                        </a:p>
                      </a:txBody>
                      <a:tcPr/>
                    </a:tc>
                    <a:tc>
                      <a:txBody>
                        <a:bodyPr/>
                        <a:lstStyle/>
                        <a:p>
                          <a:pPr algn="ctr"/>
                          <a:r>
                            <a:rPr lang="en-US" sz="2800" dirty="0">
                              <a:latin typeface="Cambria Math" panose="02040503050406030204" pitchFamily="18" charset="0"/>
                              <a:ea typeface="Cambria Math" panose="02040503050406030204" pitchFamily="18" charset="0"/>
                            </a:rPr>
                            <a:t>20</a:t>
                          </a:r>
                        </a:p>
                      </a:txBody>
                      <a:tcPr/>
                    </a:tc>
                    <a:tc>
                      <a:txBody>
                        <a:bodyPr/>
                        <a:lstStyle/>
                        <a:p>
                          <a:pPr marL="342900" indent="-342900" algn="ctr">
                            <a:buAutoNum type="arabicPlain" startAt="16"/>
                          </a:pPr>
                          <a:r>
                            <a:rPr lang="en-US" sz="2800" dirty="0">
                              <a:latin typeface="Cambria Math" panose="02040503050406030204" pitchFamily="18" charset="0"/>
                              <a:ea typeface="Cambria Math" panose="02040503050406030204" pitchFamily="18" charset="0"/>
                            </a:rPr>
                            <a:t>      </a:t>
                          </a:r>
                          <a:r>
                            <a:rPr lang="en-US" sz="2800" dirty="0" smtClean="0">
                              <a:latin typeface="Cambria Math" panose="02040503050406030204" pitchFamily="18" charset="0"/>
                              <a:ea typeface="Cambria Math" panose="02040503050406030204" pitchFamily="18" charset="0"/>
                            </a:rPr>
                            <a:t>0</a:t>
                          </a:r>
                          <a:endParaRPr lang="en-US" sz="2800" dirty="0">
                            <a:latin typeface="Cambria Math" panose="02040503050406030204" pitchFamily="18" charset="0"/>
                            <a:ea typeface="Cambria Math" panose="02040503050406030204" pitchFamily="18" charset="0"/>
                          </a:endParaRPr>
                        </a:p>
                      </a:txBody>
                      <a:tcPr>
                        <a:solidFill>
                          <a:schemeClr val="accent4">
                            <a:lumMod val="60000"/>
                            <a:lumOff val="40000"/>
                          </a:schemeClr>
                        </a:solidFill>
                      </a:tcPr>
                    </a:tc>
                    <a:extLst>
                      <a:ext uri="{0D108BD9-81ED-4DB2-BD59-A6C34878D82A}">
                        <a16:rowId xmlns:a16="http://schemas.microsoft.com/office/drawing/2014/main" val="1484202374"/>
                      </a:ext>
                    </a:extLst>
                  </a:tr>
                  <a:tr h="518160">
                    <a:tc vMerge="1">
                      <a:txBody>
                        <a:bodyPr/>
                        <a:lstStyle/>
                        <a:p>
                          <a:endParaRPr lang="en-US" dirty="0"/>
                        </a:p>
                      </a:txBody>
                      <a:tcPr/>
                    </a:tc>
                    <a:tc>
                      <a:txBody>
                        <a:bodyPr/>
                        <a:lstStyle/>
                        <a:p>
                          <a:pPr algn="ctr"/>
                          <a:r>
                            <a:rPr lang="en-US" sz="2800" dirty="0">
                              <a:latin typeface="Cambria Math" panose="02040503050406030204" pitchFamily="18" charset="0"/>
                              <a:ea typeface="Cambria Math" panose="02040503050406030204" pitchFamily="18" charset="0"/>
                            </a:rPr>
                            <a:t>25</a:t>
                          </a:r>
                        </a:p>
                      </a:txBody>
                      <a:tcPr/>
                    </a:tc>
                    <a:tc>
                      <a:txBody>
                        <a:bodyPr/>
                        <a:lstStyle/>
                        <a:p>
                          <a:pPr marL="342900" indent="-342900" algn="ctr">
                            <a:buAutoNum type="arabicPlain" startAt="15"/>
                          </a:pPr>
                          <a:r>
                            <a:rPr lang="en-US" sz="2800" dirty="0">
                              <a:latin typeface="Cambria Math" panose="02040503050406030204" pitchFamily="18" charset="0"/>
                              <a:ea typeface="Cambria Math" panose="02040503050406030204" pitchFamily="18" charset="0"/>
                            </a:rPr>
                            <a:t>      </a:t>
                          </a:r>
                          <a:r>
                            <a:rPr lang="en-US" sz="2800" dirty="0" smtClean="0">
                              <a:latin typeface="Cambria Math" panose="02040503050406030204" pitchFamily="18" charset="0"/>
                              <a:ea typeface="Cambria Math" panose="02040503050406030204" pitchFamily="18" charset="0"/>
                            </a:rPr>
                            <a:t>0</a:t>
                          </a:r>
                          <a:endParaRPr lang="en-US" sz="28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297611465"/>
                      </a:ext>
                    </a:extLst>
                  </a:tr>
                  <a:tr h="518160">
                    <a:tc vMerge="1">
                      <a:txBody>
                        <a:bodyPr/>
                        <a:lstStyle/>
                        <a:p>
                          <a:endParaRPr lang="en-US" dirty="0"/>
                        </a:p>
                      </a:txBody>
                      <a:tcPr/>
                    </a:tc>
                    <a:tc>
                      <a:txBody>
                        <a:bodyPr/>
                        <a:lstStyle/>
                        <a:p>
                          <a:pPr algn="ctr"/>
                          <a:r>
                            <a:rPr lang="en-US" sz="2800" dirty="0">
                              <a:latin typeface="Cambria Math" panose="02040503050406030204" pitchFamily="18" charset="0"/>
                              <a:ea typeface="Cambria Math" panose="02040503050406030204" pitchFamily="18" charset="0"/>
                            </a:rPr>
                            <a:t>30</a:t>
                          </a:r>
                        </a:p>
                      </a:txBody>
                      <a:tcPr/>
                    </a:tc>
                    <a:tc>
                      <a:txBody>
                        <a:bodyPr/>
                        <a:lstStyle/>
                        <a:p>
                          <a:pPr algn="ctr"/>
                          <a:r>
                            <a:rPr lang="en-US" sz="2800" dirty="0">
                              <a:latin typeface="Cambria Math" panose="02040503050406030204" pitchFamily="18" charset="0"/>
                              <a:ea typeface="Cambria Math" panose="02040503050406030204" pitchFamily="18" charset="0"/>
                            </a:rPr>
                            <a:t>14      </a:t>
                          </a:r>
                          <a:r>
                            <a:rPr lang="en-US" sz="2800" dirty="0" smtClean="0">
                              <a:latin typeface="Cambria Math" panose="02040503050406030204" pitchFamily="18" charset="0"/>
                              <a:ea typeface="Cambria Math" panose="02040503050406030204" pitchFamily="18" charset="0"/>
                            </a:rPr>
                            <a:t>0</a:t>
                          </a:r>
                          <a:endParaRPr lang="en-US" sz="28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2477622692"/>
                      </a:ext>
                    </a:extLst>
                  </a:tr>
                </a:tbl>
              </a:graphicData>
            </a:graphic>
          </p:graphicFrame>
        </mc:Fallback>
      </mc:AlternateContent>
    </p:spTree>
    <p:extLst>
      <p:ext uri="{BB962C8B-B14F-4D97-AF65-F5344CB8AC3E}">
        <p14:creationId xmlns:p14="http://schemas.microsoft.com/office/powerpoint/2010/main" val="9139923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43D4CA-D135-4031-8D6C-0C3D76205861}"/>
              </a:ext>
            </a:extLst>
          </p:cNvPr>
          <p:cNvSpPr>
            <a:spLocks noGrp="1"/>
          </p:cNvSpPr>
          <p:nvPr>
            <p:ph idx="1"/>
          </p:nvPr>
        </p:nvSpPr>
        <p:spPr/>
        <p:txBody>
          <a:bodyPr/>
          <a:lstStyle/>
          <a:p>
            <a:r>
              <a:rPr lang="en-US" dirty="0"/>
              <a:t>Policy options</a:t>
            </a:r>
          </a:p>
          <a:p>
            <a:pPr lvl="1"/>
            <a:r>
              <a:rPr lang="en-US" dirty="0"/>
              <a:t>Limit use</a:t>
            </a:r>
          </a:p>
          <a:p>
            <a:pPr lvl="1"/>
            <a:r>
              <a:rPr lang="en-US" dirty="0"/>
              <a:t>User fees</a:t>
            </a:r>
          </a:p>
          <a:p>
            <a:pPr lvl="1"/>
            <a:r>
              <a:rPr lang="en-US" dirty="0"/>
              <a:t>Property rights</a:t>
            </a:r>
          </a:p>
          <a:p>
            <a:r>
              <a:rPr lang="en-US" dirty="0"/>
              <a:t>Next, we turn to the topic of club goods</a:t>
            </a:r>
          </a:p>
        </p:txBody>
      </p:sp>
      <p:sp>
        <p:nvSpPr>
          <p:cNvPr id="2" name="Title 1">
            <a:extLst>
              <a:ext uri="{FF2B5EF4-FFF2-40B4-BE49-F238E27FC236}">
                <a16:creationId xmlns:a16="http://schemas.microsoft.com/office/drawing/2014/main" id="{467FB71F-86F8-4C35-A560-E16B9FDD81C1}"/>
              </a:ext>
            </a:extLst>
          </p:cNvPr>
          <p:cNvSpPr>
            <a:spLocks noGrp="1"/>
          </p:cNvSpPr>
          <p:nvPr>
            <p:ph type="title"/>
          </p:nvPr>
        </p:nvSpPr>
        <p:spPr/>
        <p:txBody>
          <a:bodyPr/>
          <a:lstStyle/>
          <a:p>
            <a:r>
              <a:rPr lang="en-US" dirty="0"/>
              <a:t>Tragedy of the Commons</a:t>
            </a:r>
          </a:p>
        </p:txBody>
      </p:sp>
    </p:spTree>
    <p:extLst>
      <p:ext uri="{BB962C8B-B14F-4D97-AF65-F5344CB8AC3E}">
        <p14:creationId xmlns:p14="http://schemas.microsoft.com/office/powerpoint/2010/main" val="22156768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Club Goods and Congestion</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667604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43D4CA-D135-4031-8D6C-0C3D76205861}"/>
              </a:ext>
            </a:extLst>
          </p:cNvPr>
          <p:cNvSpPr>
            <a:spLocks noGrp="1"/>
          </p:cNvSpPr>
          <p:nvPr>
            <p:ph idx="1"/>
          </p:nvPr>
        </p:nvSpPr>
        <p:spPr>
          <a:xfrm>
            <a:off x="609600" y="1600201"/>
            <a:ext cx="7924800" cy="4525963"/>
          </a:xfrm>
        </p:spPr>
        <p:txBody>
          <a:bodyPr/>
          <a:lstStyle/>
          <a:p>
            <a:r>
              <a:rPr lang="en-US" dirty="0"/>
              <a:t>Exclusion is possible.</a:t>
            </a:r>
          </a:p>
          <a:p>
            <a:r>
              <a:rPr lang="en-US" dirty="0"/>
              <a:t>Consumption of the good is non-rival.</a:t>
            </a:r>
          </a:p>
          <a:p>
            <a:pPr lvl="1"/>
            <a:r>
              <a:rPr lang="en-US" dirty="0"/>
              <a:t>Movie</a:t>
            </a:r>
          </a:p>
          <a:p>
            <a:pPr lvl="1"/>
            <a:r>
              <a:rPr lang="en-US" dirty="0"/>
              <a:t>Concert</a:t>
            </a:r>
          </a:p>
          <a:p>
            <a:pPr lvl="1"/>
            <a:r>
              <a:rPr lang="en-US" dirty="0"/>
              <a:t>Country club</a:t>
            </a:r>
          </a:p>
          <a:p>
            <a:pPr lvl="1"/>
            <a:r>
              <a:rPr lang="en-US" dirty="0"/>
              <a:t>Toll road</a:t>
            </a:r>
          </a:p>
          <a:p>
            <a:r>
              <a:rPr lang="en-US" dirty="0"/>
              <a:t>If we don’t restrict access, we may suffer from congestion.</a:t>
            </a:r>
          </a:p>
        </p:txBody>
      </p:sp>
      <p:sp>
        <p:nvSpPr>
          <p:cNvPr id="2" name="Title 1">
            <a:extLst>
              <a:ext uri="{FF2B5EF4-FFF2-40B4-BE49-F238E27FC236}">
                <a16:creationId xmlns:a16="http://schemas.microsoft.com/office/drawing/2014/main" id="{467FB71F-86F8-4C35-A560-E16B9FDD81C1}"/>
              </a:ext>
            </a:extLst>
          </p:cNvPr>
          <p:cNvSpPr>
            <a:spLocks noGrp="1"/>
          </p:cNvSpPr>
          <p:nvPr>
            <p:ph type="title"/>
          </p:nvPr>
        </p:nvSpPr>
        <p:spPr/>
        <p:txBody>
          <a:bodyPr/>
          <a:lstStyle/>
          <a:p>
            <a:r>
              <a:rPr lang="en-US" dirty="0"/>
              <a:t>Club Goods</a:t>
            </a:r>
          </a:p>
        </p:txBody>
      </p:sp>
      <p:pic>
        <p:nvPicPr>
          <p:cNvPr id="5" name="Picture 4" descr="A close up of a sign&#10;&#10;Description automatically generated">
            <a:extLst>
              <a:ext uri="{FF2B5EF4-FFF2-40B4-BE49-F238E27FC236}">
                <a16:creationId xmlns:a16="http://schemas.microsoft.com/office/drawing/2014/main" id="{7330B7B2-085E-443D-A8D5-CACC6F7841A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39200" y="1600201"/>
            <a:ext cx="2743200" cy="2743200"/>
          </a:xfrm>
          <a:prstGeom prst="rect">
            <a:avLst/>
          </a:prstGeom>
        </p:spPr>
      </p:pic>
      <p:pic>
        <p:nvPicPr>
          <p:cNvPr id="8" name="Picture 7" descr="A picture containing food&#10;&#10;Description automatically generated">
            <a:extLst>
              <a:ext uri="{FF2B5EF4-FFF2-40B4-BE49-F238E27FC236}">
                <a16:creationId xmlns:a16="http://schemas.microsoft.com/office/drawing/2014/main" id="{F6E10E3F-091C-4410-92A6-D585FDEA9DB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839200" y="4572000"/>
            <a:ext cx="2743200" cy="1365504"/>
          </a:xfrm>
          <a:prstGeom prst="rect">
            <a:avLst/>
          </a:prstGeom>
        </p:spPr>
      </p:pic>
    </p:spTree>
    <p:extLst>
      <p:ext uri="{BB962C8B-B14F-4D97-AF65-F5344CB8AC3E}">
        <p14:creationId xmlns:p14="http://schemas.microsoft.com/office/powerpoint/2010/main" val="27120671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5AECB8-BCCC-49F2-84AA-019B52B72CC6}"/>
              </a:ext>
            </a:extLst>
          </p:cNvPr>
          <p:cNvSpPr>
            <a:spLocks noGrp="1"/>
          </p:cNvSpPr>
          <p:nvPr>
            <p:ph idx="1"/>
          </p:nvPr>
        </p:nvSpPr>
        <p:spPr/>
        <p:txBody>
          <a:bodyPr/>
          <a:lstStyle/>
          <a:p>
            <a:r>
              <a:rPr lang="en-US" sz="2800" dirty="0"/>
              <a:t>We can start with the idea of a public good.</a:t>
            </a:r>
          </a:p>
          <a:p>
            <a:pPr lvl="1"/>
            <a:r>
              <a:rPr lang="en-US" sz="2400" dirty="0"/>
              <a:t>Non-rival</a:t>
            </a:r>
          </a:p>
          <a:p>
            <a:pPr lvl="1"/>
            <a:r>
              <a:rPr lang="en-US" sz="2400" dirty="0"/>
              <a:t>Non-excludable</a:t>
            </a:r>
          </a:p>
          <a:p>
            <a:r>
              <a:rPr lang="en-US" sz="2800" dirty="0"/>
              <a:t>If we all want to cross the bridge or use the road at the same time, we begin to impose a negative externality on others.</a:t>
            </a:r>
          </a:p>
          <a:p>
            <a:pPr lvl="1"/>
            <a:r>
              <a:rPr lang="en-US" sz="2400" dirty="0"/>
              <a:t>A club good is excludable and potentially rival if use becomes large</a:t>
            </a:r>
          </a:p>
          <a:p>
            <a:pPr lvl="1"/>
            <a:r>
              <a:rPr lang="en-US" sz="2400" dirty="0"/>
              <a:t>Two decisions: the amount to provide (number of lanes on our bridge) and the number of users (how many cars per hour)</a:t>
            </a:r>
          </a:p>
          <a:p>
            <a:r>
              <a:rPr lang="en-US" sz="2800" dirty="0"/>
              <a:t>Usually with a bridge or a road, we have time periods with high demand and time periods with low demand (rush hour).  </a:t>
            </a:r>
          </a:p>
        </p:txBody>
      </p:sp>
      <p:sp>
        <p:nvSpPr>
          <p:cNvPr id="2" name="Title 1">
            <a:extLst>
              <a:ext uri="{FF2B5EF4-FFF2-40B4-BE49-F238E27FC236}">
                <a16:creationId xmlns:a16="http://schemas.microsoft.com/office/drawing/2014/main" id="{EE0C5E95-D513-4F64-ADA8-EF85E25799AB}"/>
              </a:ext>
            </a:extLst>
          </p:cNvPr>
          <p:cNvSpPr>
            <a:spLocks noGrp="1"/>
          </p:cNvSpPr>
          <p:nvPr>
            <p:ph type="title"/>
          </p:nvPr>
        </p:nvSpPr>
        <p:spPr/>
        <p:txBody>
          <a:bodyPr/>
          <a:lstStyle/>
          <a:p>
            <a:r>
              <a:rPr lang="en-US" dirty="0"/>
              <a:t>Example of a Road or Bridge</a:t>
            </a:r>
          </a:p>
        </p:txBody>
      </p:sp>
    </p:spTree>
    <p:extLst>
      <p:ext uri="{BB962C8B-B14F-4D97-AF65-F5344CB8AC3E}">
        <p14:creationId xmlns:p14="http://schemas.microsoft.com/office/powerpoint/2010/main" val="1598414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47CFB-64E9-493F-B530-95A9A6538677}"/>
              </a:ext>
            </a:extLst>
          </p:cNvPr>
          <p:cNvSpPr>
            <a:spLocks noGrp="1"/>
          </p:cNvSpPr>
          <p:nvPr>
            <p:ph type="title"/>
          </p:nvPr>
        </p:nvSpPr>
        <p:spPr/>
        <p:txBody>
          <a:bodyPr/>
          <a:lstStyle/>
          <a:p>
            <a:r>
              <a:rPr lang="en-US" dirty="0"/>
              <a:t>TSW Implications</a:t>
            </a:r>
          </a:p>
        </p:txBody>
      </p:sp>
      <p:sp>
        <p:nvSpPr>
          <p:cNvPr id="18" name="TextBox 17">
            <a:extLst>
              <a:ext uri="{FF2B5EF4-FFF2-40B4-BE49-F238E27FC236}">
                <a16:creationId xmlns:a16="http://schemas.microsoft.com/office/drawing/2014/main" id="{1187D3F9-5AB0-45F6-A709-9BE2FD40A1B0}"/>
              </a:ext>
            </a:extLst>
          </p:cNvPr>
          <p:cNvSpPr txBox="1"/>
          <p:nvPr/>
        </p:nvSpPr>
        <p:spPr>
          <a:xfrm>
            <a:off x="7856951" y="1676400"/>
            <a:ext cx="2787943" cy="3354765"/>
          </a:xfrm>
          <a:prstGeom prst="rect">
            <a:avLst/>
          </a:prstGeom>
          <a:solidFill>
            <a:schemeClr val="accent2">
              <a:lumMod val="20000"/>
              <a:lumOff val="80000"/>
            </a:schemeClr>
          </a:solidFill>
          <a:ln>
            <a:noFill/>
          </a:ln>
        </p:spPr>
        <p:txBody>
          <a:bodyPr wrap="none" rtlCol="0">
            <a:noAutofit/>
          </a:bodyPr>
          <a:lstStyle/>
          <a:p>
            <a:pPr>
              <a:spcBef>
                <a:spcPts val="600"/>
              </a:spcBef>
            </a:pPr>
            <a:r>
              <a:rPr lang="en-US" dirty="0"/>
              <a:t>TSW perfect competition</a:t>
            </a:r>
          </a:p>
          <a:p>
            <a:pPr>
              <a:spcBef>
                <a:spcPts val="600"/>
              </a:spcBef>
            </a:pPr>
            <a:r>
              <a:rPr lang="en-US" dirty="0"/>
              <a:t>CS = 1 + 2 + 3</a:t>
            </a:r>
          </a:p>
          <a:p>
            <a:pPr>
              <a:spcBef>
                <a:spcPts val="600"/>
              </a:spcBef>
            </a:pPr>
            <a:r>
              <a:rPr lang="en-US" dirty="0"/>
              <a:t>PS = 4 + 5</a:t>
            </a:r>
          </a:p>
          <a:p>
            <a:pPr>
              <a:spcBef>
                <a:spcPts val="600"/>
              </a:spcBef>
            </a:pPr>
            <a:r>
              <a:rPr lang="en-US" dirty="0"/>
              <a:t>TSW = 1 + 2 + 3 + 4 + 5</a:t>
            </a:r>
          </a:p>
          <a:p>
            <a:pPr>
              <a:spcBef>
                <a:spcPts val="1800"/>
              </a:spcBef>
            </a:pPr>
            <a:r>
              <a:rPr lang="en-US" dirty="0"/>
              <a:t>TSW monopoly</a:t>
            </a:r>
          </a:p>
          <a:p>
            <a:pPr>
              <a:spcBef>
                <a:spcPts val="600"/>
              </a:spcBef>
            </a:pPr>
            <a:r>
              <a:rPr lang="en-US" dirty="0"/>
              <a:t>CS = 1</a:t>
            </a:r>
          </a:p>
          <a:p>
            <a:pPr>
              <a:spcBef>
                <a:spcPts val="600"/>
              </a:spcBef>
            </a:pPr>
            <a:r>
              <a:rPr lang="en-US" dirty="0"/>
              <a:t>PS = 2 + 4</a:t>
            </a:r>
          </a:p>
          <a:p>
            <a:pPr>
              <a:spcBef>
                <a:spcPts val="600"/>
              </a:spcBef>
            </a:pPr>
            <a:r>
              <a:rPr lang="en-US" dirty="0"/>
              <a:t>TSW = 1 + 2 + 4 </a:t>
            </a:r>
          </a:p>
          <a:p>
            <a:pPr>
              <a:spcBef>
                <a:spcPts val="600"/>
              </a:spcBef>
            </a:pPr>
            <a:r>
              <a:rPr lang="en-US" dirty="0"/>
              <a:t>DWL = 3 + 5</a:t>
            </a:r>
          </a:p>
        </p:txBody>
      </p:sp>
      <p:sp>
        <p:nvSpPr>
          <p:cNvPr id="20" name="TextBox 19">
            <a:extLst>
              <a:ext uri="{FF2B5EF4-FFF2-40B4-BE49-F238E27FC236}">
                <a16:creationId xmlns:a16="http://schemas.microsoft.com/office/drawing/2014/main" id="{A500AC6F-23BB-4ADE-AFD9-82397D203D84}"/>
              </a:ext>
            </a:extLst>
          </p:cNvPr>
          <p:cNvSpPr txBox="1"/>
          <p:nvPr/>
        </p:nvSpPr>
        <p:spPr>
          <a:xfrm>
            <a:off x="7856951" y="5128136"/>
            <a:ext cx="2787943" cy="1077218"/>
          </a:xfrm>
          <a:prstGeom prst="rect">
            <a:avLst/>
          </a:prstGeom>
          <a:noFill/>
        </p:spPr>
        <p:txBody>
          <a:bodyPr wrap="square" rtlCol="0">
            <a:noAutofit/>
          </a:bodyPr>
          <a:lstStyle/>
          <a:p>
            <a:pPr>
              <a:spcBef>
                <a:spcPts val="1200"/>
              </a:spcBef>
            </a:pPr>
            <a:r>
              <a:rPr lang="en-US" dirty="0"/>
              <a:t>This is the economic objection to monopoly.</a:t>
            </a:r>
          </a:p>
          <a:p>
            <a:pPr>
              <a:spcBef>
                <a:spcPts val="1200"/>
              </a:spcBef>
            </a:pPr>
            <a:r>
              <a:rPr lang="en-US" dirty="0"/>
              <a:t>It is inefficient.</a:t>
            </a:r>
          </a:p>
        </p:txBody>
      </p:sp>
      <p:sp>
        <p:nvSpPr>
          <p:cNvPr id="4" name="Right Triangle 3">
            <a:extLst>
              <a:ext uri="{FF2B5EF4-FFF2-40B4-BE49-F238E27FC236}">
                <a16:creationId xmlns:a16="http://schemas.microsoft.com/office/drawing/2014/main" id="{DCB7ABFB-F764-4989-BCDB-BAD8AC490325}"/>
              </a:ext>
            </a:extLst>
          </p:cNvPr>
          <p:cNvSpPr/>
          <p:nvPr/>
        </p:nvSpPr>
        <p:spPr>
          <a:xfrm>
            <a:off x="1317895" y="2192776"/>
            <a:ext cx="1128643" cy="891858"/>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a:t>1</a:t>
            </a:r>
          </a:p>
        </p:txBody>
      </p:sp>
      <p:sp>
        <p:nvSpPr>
          <p:cNvPr id="26" name="Right Triangle 25">
            <a:extLst>
              <a:ext uri="{FF2B5EF4-FFF2-40B4-BE49-F238E27FC236}">
                <a16:creationId xmlns:a16="http://schemas.microsoft.com/office/drawing/2014/main" id="{A32E0028-0EC4-4BD6-8877-2CCC102C8793}"/>
              </a:ext>
            </a:extLst>
          </p:cNvPr>
          <p:cNvSpPr/>
          <p:nvPr/>
        </p:nvSpPr>
        <p:spPr>
          <a:xfrm>
            <a:off x="2453369" y="3134057"/>
            <a:ext cx="1154410" cy="834020"/>
          </a:xfrm>
          <a:prstGeom prst="rtTriangle">
            <a:avLst/>
          </a:prstGeom>
          <a:solidFill>
            <a:schemeClr val="accent1">
              <a:lumMod val="20000"/>
              <a:lumOff val="80000"/>
              <a:alpha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6" name="Rectangle 5">
            <a:extLst>
              <a:ext uri="{FF2B5EF4-FFF2-40B4-BE49-F238E27FC236}">
                <a16:creationId xmlns:a16="http://schemas.microsoft.com/office/drawing/2014/main" id="{9EF0DB0E-F29B-4D17-A380-212F607579A3}"/>
              </a:ext>
            </a:extLst>
          </p:cNvPr>
          <p:cNvSpPr/>
          <p:nvPr/>
        </p:nvSpPr>
        <p:spPr>
          <a:xfrm>
            <a:off x="1299872" y="3072416"/>
            <a:ext cx="1193852" cy="891854"/>
          </a:xfrm>
          <a:prstGeom prst="rect">
            <a:avLst/>
          </a:prstGeom>
          <a:solidFill>
            <a:schemeClr val="tx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grpSp>
        <p:nvGrpSpPr>
          <p:cNvPr id="36" name="Group 35"/>
          <p:cNvGrpSpPr/>
          <p:nvPr/>
        </p:nvGrpSpPr>
        <p:grpSpPr>
          <a:xfrm>
            <a:off x="609600" y="1781296"/>
            <a:ext cx="6770047" cy="4619504"/>
            <a:chOff x="1828801" y="1828800"/>
            <a:chExt cx="6770047" cy="4619504"/>
          </a:xfrm>
        </p:grpSpPr>
        <p:cxnSp>
          <p:nvCxnSpPr>
            <p:cNvPr id="40" name="Straight Connector 39">
              <a:extLst>
                <a:ext uri="{FF2B5EF4-FFF2-40B4-BE49-F238E27FC236}">
                  <a16:creationId xmlns:a16="http://schemas.microsoft.com/office/drawing/2014/main" id="{BFEE6415-A5C3-460E-8BAF-F327FFD943F2}"/>
                </a:ext>
              </a:extLst>
            </p:cNvPr>
            <p:cNvCxnSpPr/>
            <p:nvPr/>
          </p:nvCxnSpPr>
          <p:spPr>
            <a:xfrm>
              <a:off x="2514600" y="1828800"/>
              <a:ext cx="0" cy="396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78BF27C-B68B-4D35-A802-95FAF0F2CEB0}"/>
                </a:ext>
              </a:extLst>
            </p:cNvPr>
            <p:cNvCxnSpPr/>
            <p:nvPr/>
          </p:nvCxnSpPr>
          <p:spPr>
            <a:xfrm>
              <a:off x="2514600" y="5791200"/>
              <a:ext cx="5029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11CD2FD-E647-49D9-845F-DB6888FA7328}"/>
                </a:ext>
              </a:extLst>
            </p:cNvPr>
            <p:cNvCxnSpPr/>
            <p:nvPr/>
          </p:nvCxnSpPr>
          <p:spPr>
            <a:xfrm>
              <a:off x="2514600" y="2209800"/>
              <a:ext cx="4572000" cy="3581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E27497A4-D9FC-4D55-994B-95CB004B52FC}"/>
                </a:ext>
              </a:extLst>
            </p:cNvPr>
            <p:cNvSpPr txBox="1"/>
            <p:nvPr/>
          </p:nvSpPr>
          <p:spPr>
            <a:xfrm>
              <a:off x="2414393" y="5860832"/>
              <a:ext cx="4838691" cy="369332"/>
            </a:xfrm>
            <a:prstGeom prst="rect">
              <a:avLst/>
            </a:prstGeom>
            <a:noFill/>
          </p:spPr>
          <p:txBody>
            <a:bodyPr wrap="square" rtlCol="0">
              <a:noAutofit/>
            </a:bodyPr>
            <a:lstStyle/>
            <a:p>
              <a:r>
                <a:rPr lang="en-US" dirty="0"/>
                <a:t>0    1    2    3    4    5    6    7    8     9    10    11</a:t>
              </a:r>
            </a:p>
          </p:txBody>
        </p:sp>
        <p:sp>
          <p:nvSpPr>
            <p:cNvPr id="47" name="TextBox 46">
              <a:extLst>
                <a:ext uri="{FF2B5EF4-FFF2-40B4-BE49-F238E27FC236}">
                  <a16:creationId xmlns:a16="http://schemas.microsoft.com/office/drawing/2014/main" id="{74C2DBDA-C24E-4A36-B8B0-7A7D9072EF92}"/>
                </a:ext>
              </a:extLst>
            </p:cNvPr>
            <p:cNvSpPr txBox="1"/>
            <p:nvPr/>
          </p:nvSpPr>
          <p:spPr>
            <a:xfrm>
              <a:off x="6858000" y="5334000"/>
              <a:ext cx="351378" cy="369332"/>
            </a:xfrm>
            <a:prstGeom prst="rect">
              <a:avLst/>
            </a:prstGeom>
            <a:noFill/>
          </p:spPr>
          <p:txBody>
            <a:bodyPr wrap="none" rtlCol="0">
              <a:noAutofit/>
            </a:bodyPr>
            <a:lstStyle/>
            <a:p>
              <a:pPr algn="ctr"/>
              <a:r>
                <a:rPr lang="en-US" dirty="0">
                  <a:solidFill>
                    <a:schemeClr val="accent1"/>
                  </a:solidFill>
                </a:rPr>
                <a:t>D</a:t>
              </a:r>
            </a:p>
          </p:txBody>
        </p:sp>
        <p:cxnSp>
          <p:nvCxnSpPr>
            <p:cNvPr id="49" name="Straight Connector 48">
              <a:extLst>
                <a:ext uri="{FF2B5EF4-FFF2-40B4-BE49-F238E27FC236}">
                  <a16:creationId xmlns:a16="http://schemas.microsoft.com/office/drawing/2014/main" id="{B8E6117F-34A9-4AB5-87A3-57D9F2080673}"/>
                </a:ext>
              </a:extLst>
            </p:cNvPr>
            <p:cNvCxnSpPr>
              <a:cxnSpLocks/>
            </p:cNvCxnSpPr>
            <p:nvPr/>
          </p:nvCxnSpPr>
          <p:spPr>
            <a:xfrm flipV="1">
              <a:off x="2540607" y="3364879"/>
              <a:ext cx="5635394" cy="1059777"/>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463EEA5A-92D1-4A7C-B848-CBAF829C030B}"/>
                </a:ext>
              </a:extLst>
            </p:cNvPr>
            <p:cNvSpPr txBox="1"/>
            <p:nvPr/>
          </p:nvSpPr>
          <p:spPr>
            <a:xfrm>
              <a:off x="8260294" y="2983439"/>
              <a:ext cx="338554" cy="369332"/>
            </a:xfrm>
            <a:prstGeom prst="rect">
              <a:avLst/>
            </a:prstGeom>
            <a:noFill/>
            <a:ln>
              <a:noFill/>
            </a:ln>
          </p:spPr>
          <p:txBody>
            <a:bodyPr wrap="none" rtlCol="0">
              <a:noAutofit/>
            </a:bodyPr>
            <a:lstStyle/>
            <a:p>
              <a:pPr algn="ctr"/>
              <a:r>
                <a:rPr lang="en-US" dirty="0">
                  <a:solidFill>
                    <a:schemeClr val="bg2">
                      <a:lumMod val="50000"/>
                    </a:schemeClr>
                  </a:solidFill>
                </a:rPr>
                <a:t>S</a:t>
              </a:r>
            </a:p>
          </p:txBody>
        </p:sp>
        <p:cxnSp>
          <p:nvCxnSpPr>
            <p:cNvPr id="51" name="Straight Connector 50">
              <a:extLst>
                <a:ext uri="{FF2B5EF4-FFF2-40B4-BE49-F238E27FC236}">
                  <a16:creationId xmlns:a16="http://schemas.microsoft.com/office/drawing/2014/main" id="{FA80EEB9-F0A3-4E89-80E4-46AB050296F4}"/>
                </a:ext>
              </a:extLst>
            </p:cNvPr>
            <p:cNvCxnSpPr>
              <a:cxnSpLocks/>
            </p:cNvCxnSpPr>
            <p:nvPr/>
          </p:nvCxnSpPr>
          <p:spPr>
            <a:xfrm flipH="1">
              <a:off x="2514601" y="4012504"/>
              <a:ext cx="2347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57707CC-F5E0-4CC8-98F5-FF557B452639}"/>
                </a:ext>
              </a:extLst>
            </p:cNvPr>
            <p:cNvCxnSpPr/>
            <p:nvPr/>
          </p:nvCxnSpPr>
          <p:spPr>
            <a:xfrm>
              <a:off x="4846263" y="3975448"/>
              <a:ext cx="0" cy="1790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FEB31FA6-3D5B-4BF5-B5A8-65A3B8880546}"/>
                    </a:ext>
                  </a:extLst>
                </p:cNvPr>
                <p:cNvSpPr txBox="1"/>
                <p:nvPr/>
              </p:nvSpPr>
              <p:spPr>
                <a:xfrm>
                  <a:off x="1828801" y="3975448"/>
                  <a:ext cx="573619" cy="39074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𝑝𝑐</m:t>
                            </m:r>
                          </m:sub>
                        </m:sSub>
                      </m:oMath>
                    </m:oMathPara>
                  </a14:m>
                  <a:endParaRPr lang="en-US" dirty="0"/>
                </a:p>
              </p:txBody>
            </p:sp>
          </mc:Choice>
          <mc:Fallback xmlns="">
            <p:sp>
              <p:nvSpPr>
                <p:cNvPr id="53" name="TextBox 52">
                  <a:extLst>
                    <a:ext uri="{FF2B5EF4-FFF2-40B4-BE49-F238E27FC236}">
                      <a16:creationId xmlns:a16="http://schemas.microsoft.com/office/drawing/2014/main" id="{FEB31FA6-3D5B-4BF5-B5A8-65A3B8880546}"/>
                    </a:ext>
                  </a:extLst>
                </p:cNvPr>
                <p:cNvSpPr txBox="1">
                  <a:spLocks noRot="1" noChangeAspect="1" noMove="1" noResize="1" noEditPoints="1" noAdjustHandles="1" noChangeArrowheads="1" noChangeShapeType="1" noTextEdit="1"/>
                </p:cNvSpPr>
                <p:nvPr/>
              </p:nvSpPr>
              <p:spPr>
                <a:xfrm>
                  <a:off x="1828801" y="3975448"/>
                  <a:ext cx="573619" cy="390748"/>
                </a:xfrm>
                <a:prstGeom prst="rect">
                  <a:avLst/>
                </a:prstGeom>
                <a:blipFill>
                  <a:blip r:embed="rId3"/>
                  <a:stretch>
                    <a:fillRect b="-4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1035DFF-A7FA-47DF-9812-A4D99BDC86A9}"/>
                    </a:ext>
                  </a:extLst>
                </p:cNvPr>
                <p:cNvSpPr txBox="1"/>
                <p:nvPr/>
              </p:nvSpPr>
              <p:spPr>
                <a:xfrm>
                  <a:off x="4600184" y="6057556"/>
                  <a:ext cx="574966" cy="390748"/>
                </a:xfrm>
                <a:prstGeom prst="rect">
                  <a:avLst/>
                </a:prstGeom>
                <a:noFill/>
              </p:spPr>
              <p:txBody>
                <a:bodyPr wrap="none" rtlCol="0">
                  <a:no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𝑝𝑐</m:t>
                            </m:r>
                          </m:sub>
                        </m:sSub>
                      </m:oMath>
                    </m:oMathPara>
                  </a14:m>
                  <a:endParaRPr lang="en-US" dirty="0"/>
                </a:p>
              </p:txBody>
            </p:sp>
          </mc:Choice>
          <mc:Fallback xmlns="">
            <p:sp>
              <p:nvSpPr>
                <p:cNvPr id="54" name="TextBox 53">
                  <a:extLst>
                    <a:ext uri="{FF2B5EF4-FFF2-40B4-BE49-F238E27FC236}">
                      <a16:creationId xmlns:a16="http://schemas.microsoft.com/office/drawing/2014/main" id="{51035DFF-A7FA-47DF-9812-A4D99BDC86A9}"/>
                    </a:ext>
                  </a:extLst>
                </p:cNvPr>
                <p:cNvSpPr txBox="1">
                  <a:spLocks noRot="1" noChangeAspect="1" noMove="1" noResize="1" noEditPoints="1" noAdjustHandles="1" noChangeArrowheads="1" noChangeShapeType="1" noTextEdit="1"/>
                </p:cNvSpPr>
                <p:nvPr/>
              </p:nvSpPr>
              <p:spPr>
                <a:xfrm>
                  <a:off x="4600184" y="6057556"/>
                  <a:ext cx="574966" cy="390748"/>
                </a:xfrm>
                <a:prstGeom prst="rect">
                  <a:avLst/>
                </a:prstGeom>
                <a:blipFill>
                  <a:blip r:embed="rId4"/>
                  <a:stretch>
                    <a:fillRect b="-3125"/>
                  </a:stretch>
                </a:blipFill>
              </p:spPr>
              <p:txBody>
                <a:bodyPr/>
                <a:lstStyle/>
                <a:p>
                  <a:r>
                    <a:rPr lang="en-US">
                      <a:noFill/>
                    </a:rPr>
                    <a:t> </a:t>
                  </a:r>
                </a:p>
              </p:txBody>
            </p:sp>
          </mc:Fallback>
        </mc:AlternateContent>
        <p:cxnSp>
          <p:nvCxnSpPr>
            <p:cNvPr id="55" name="Straight Connector 54">
              <a:extLst>
                <a:ext uri="{FF2B5EF4-FFF2-40B4-BE49-F238E27FC236}">
                  <a16:creationId xmlns:a16="http://schemas.microsoft.com/office/drawing/2014/main" id="{46A7AD10-0460-4828-97A4-9E3E41420D9F}"/>
                </a:ext>
              </a:extLst>
            </p:cNvPr>
            <p:cNvCxnSpPr>
              <a:cxnSpLocks/>
            </p:cNvCxnSpPr>
            <p:nvPr/>
          </p:nvCxnSpPr>
          <p:spPr>
            <a:xfrm flipV="1">
              <a:off x="3688295" y="3124200"/>
              <a:ext cx="0" cy="2667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A605E40-4CAD-4E23-9AF4-468B25A22EF4}"/>
                </a:ext>
              </a:extLst>
            </p:cNvPr>
            <p:cNvCxnSpPr/>
            <p:nvPr/>
          </p:nvCxnSpPr>
          <p:spPr>
            <a:xfrm flipH="1">
              <a:off x="2514600" y="3124200"/>
              <a:ext cx="119832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D66D2267-C408-403D-9958-26D7A3C17605}"/>
                    </a:ext>
                  </a:extLst>
                </p:cNvPr>
                <p:cNvSpPr txBox="1"/>
                <p:nvPr/>
              </p:nvSpPr>
              <p:spPr>
                <a:xfrm>
                  <a:off x="1860349" y="2898732"/>
                  <a:ext cx="542071"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𝑚</m:t>
                            </m:r>
                          </m:sub>
                        </m:sSub>
                      </m:oMath>
                    </m:oMathPara>
                  </a14:m>
                  <a:endParaRPr lang="en-US" dirty="0"/>
                </a:p>
              </p:txBody>
            </p:sp>
          </mc:Choice>
          <mc:Fallback xmlns="">
            <p:sp>
              <p:nvSpPr>
                <p:cNvPr id="57" name="TextBox 56">
                  <a:extLst>
                    <a:ext uri="{FF2B5EF4-FFF2-40B4-BE49-F238E27FC236}">
                      <a16:creationId xmlns:a16="http://schemas.microsoft.com/office/drawing/2014/main" id="{D66D2267-C408-403D-9958-26D7A3C17605}"/>
                    </a:ext>
                  </a:extLst>
                </p:cNvPr>
                <p:cNvSpPr txBox="1">
                  <a:spLocks noRot="1" noChangeAspect="1" noMove="1" noResize="1" noEditPoints="1" noAdjustHandles="1" noChangeArrowheads="1" noChangeShapeType="1" noTextEdit="1"/>
                </p:cNvSpPr>
                <p:nvPr/>
              </p:nvSpPr>
              <p:spPr>
                <a:xfrm>
                  <a:off x="1860349" y="2898732"/>
                  <a:ext cx="542071" cy="369332"/>
                </a:xfrm>
                <a:prstGeom prst="rect">
                  <a:avLst/>
                </a:prstGeom>
                <a:blipFill>
                  <a:blip r:embed="rId5"/>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A4B3E08C-F544-4828-ADFB-566745F8E82F}"/>
                    </a:ext>
                  </a:extLst>
                </p:cNvPr>
                <p:cNvSpPr txBox="1"/>
                <p:nvPr/>
              </p:nvSpPr>
              <p:spPr>
                <a:xfrm>
                  <a:off x="3418563" y="6057556"/>
                  <a:ext cx="538865" cy="369332"/>
                </a:xfrm>
                <a:prstGeom prst="rect">
                  <a:avLst/>
                </a:prstGeom>
                <a:noFill/>
              </p:spPr>
              <p:txBody>
                <a:bodyPr wrap="none" rtlCol="0">
                  <a:noAutofit/>
                </a:bodyPr>
                <a:lstStyle/>
                <a:p>
                  <a:pPr algn="ctr"/>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𝑚</m:t>
                            </m:r>
                          </m:sub>
                        </m:sSub>
                      </m:oMath>
                    </m:oMathPara>
                  </a14:m>
                  <a:endParaRPr lang="en-US" dirty="0"/>
                </a:p>
              </p:txBody>
            </p:sp>
          </mc:Choice>
          <mc:Fallback xmlns="">
            <p:sp>
              <p:nvSpPr>
                <p:cNvPr id="58" name="TextBox 57">
                  <a:extLst>
                    <a:ext uri="{FF2B5EF4-FFF2-40B4-BE49-F238E27FC236}">
                      <a16:creationId xmlns:a16="http://schemas.microsoft.com/office/drawing/2014/main" id="{A4B3E08C-F544-4828-ADFB-566745F8E82F}"/>
                    </a:ext>
                  </a:extLst>
                </p:cNvPr>
                <p:cNvSpPr txBox="1">
                  <a:spLocks noRot="1" noChangeAspect="1" noMove="1" noResize="1" noEditPoints="1" noAdjustHandles="1" noChangeArrowheads="1" noChangeShapeType="1" noTextEdit="1"/>
                </p:cNvSpPr>
                <p:nvPr/>
              </p:nvSpPr>
              <p:spPr>
                <a:xfrm>
                  <a:off x="3418563" y="6057556"/>
                  <a:ext cx="538865" cy="369332"/>
                </a:xfrm>
                <a:prstGeom prst="rect">
                  <a:avLst/>
                </a:prstGeom>
                <a:blipFill>
                  <a:blip r:embed="rId6"/>
                  <a:stretch>
                    <a:fillRect b="-8333"/>
                  </a:stretch>
                </a:blipFill>
              </p:spPr>
              <p:txBody>
                <a:bodyPr/>
                <a:lstStyle/>
                <a:p>
                  <a:r>
                    <a:rPr lang="en-US">
                      <a:noFill/>
                    </a:rPr>
                    <a:t> </a:t>
                  </a:r>
                </a:p>
              </p:txBody>
            </p:sp>
          </mc:Fallback>
        </mc:AlternateContent>
        <p:sp>
          <p:nvSpPr>
            <p:cNvPr id="61" name="TextBox 60">
              <a:extLst>
                <a:ext uri="{FF2B5EF4-FFF2-40B4-BE49-F238E27FC236}">
                  <a16:creationId xmlns:a16="http://schemas.microsoft.com/office/drawing/2014/main" id="{287C5D19-8C53-4505-928F-338233A94B2C}"/>
                </a:ext>
              </a:extLst>
            </p:cNvPr>
            <p:cNvSpPr txBox="1"/>
            <p:nvPr/>
          </p:nvSpPr>
          <p:spPr>
            <a:xfrm>
              <a:off x="1905000" y="1981200"/>
              <a:ext cx="312906" cy="369332"/>
            </a:xfrm>
            <a:prstGeom prst="rect">
              <a:avLst/>
            </a:prstGeom>
            <a:noFill/>
          </p:spPr>
          <p:txBody>
            <a:bodyPr wrap="none" rtlCol="0">
              <a:noAutofit/>
            </a:bodyPr>
            <a:lstStyle/>
            <a:p>
              <a:r>
                <a:rPr lang="en-US" dirty="0"/>
                <a:t>p</a:t>
              </a:r>
            </a:p>
          </p:txBody>
        </p:sp>
        <p:sp>
          <p:nvSpPr>
            <p:cNvPr id="62" name="TextBox 61">
              <a:extLst>
                <a:ext uri="{FF2B5EF4-FFF2-40B4-BE49-F238E27FC236}">
                  <a16:creationId xmlns:a16="http://schemas.microsoft.com/office/drawing/2014/main" id="{B655ECD6-2AE5-4FDD-9B4F-95219537FAA6}"/>
                </a:ext>
              </a:extLst>
            </p:cNvPr>
            <p:cNvSpPr txBox="1"/>
            <p:nvPr/>
          </p:nvSpPr>
          <p:spPr>
            <a:xfrm>
              <a:off x="7620000" y="6031468"/>
              <a:ext cx="312906" cy="369332"/>
            </a:xfrm>
            <a:prstGeom prst="rect">
              <a:avLst/>
            </a:prstGeom>
            <a:noFill/>
          </p:spPr>
          <p:txBody>
            <a:bodyPr wrap="none" rtlCol="0">
              <a:noAutofit/>
            </a:bodyPr>
            <a:lstStyle/>
            <a:p>
              <a:pPr algn="ctr"/>
              <a:r>
                <a:rPr lang="en-US" dirty="0"/>
                <a:t>q</a:t>
              </a:r>
            </a:p>
          </p:txBody>
        </p:sp>
      </p:grpSp>
      <p:sp>
        <p:nvSpPr>
          <p:cNvPr id="63" name="TextBox 62">
            <a:extLst>
              <a:ext uri="{FF2B5EF4-FFF2-40B4-BE49-F238E27FC236}">
                <a16:creationId xmlns:a16="http://schemas.microsoft.com/office/drawing/2014/main" id="{A9A5D1A0-C8A1-423C-9426-7720A0C61402}"/>
              </a:ext>
            </a:extLst>
          </p:cNvPr>
          <p:cNvSpPr txBox="1"/>
          <p:nvPr/>
        </p:nvSpPr>
        <p:spPr>
          <a:xfrm>
            <a:off x="1756063" y="3933946"/>
            <a:ext cx="312906" cy="369332"/>
          </a:xfrm>
          <a:prstGeom prst="rect">
            <a:avLst/>
          </a:prstGeom>
          <a:noFill/>
        </p:spPr>
        <p:txBody>
          <a:bodyPr wrap="none" rtlCol="0">
            <a:noAutofit/>
          </a:bodyPr>
          <a:lstStyle/>
          <a:p>
            <a:pPr algn="ctr"/>
            <a:r>
              <a:rPr lang="en-US" dirty="0"/>
              <a:t>4</a:t>
            </a:r>
          </a:p>
        </p:txBody>
      </p:sp>
      <p:sp>
        <p:nvSpPr>
          <p:cNvPr id="65" name="TextBox 64">
            <a:extLst>
              <a:ext uri="{FF2B5EF4-FFF2-40B4-BE49-F238E27FC236}">
                <a16:creationId xmlns:a16="http://schemas.microsoft.com/office/drawing/2014/main" id="{F27983A0-140D-4C10-8534-319313DB8B29}"/>
              </a:ext>
            </a:extLst>
          </p:cNvPr>
          <p:cNvSpPr txBox="1"/>
          <p:nvPr/>
        </p:nvSpPr>
        <p:spPr>
          <a:xfrm>
            <a:off x="2391747" y="3887235"/>
            <a:ext cx="312906" cy="369332"/>
          </a:xfrm>
          <a:prstGeom prst="rect">
            <a:avLst/>
          </a:prstGeom>
          <a:noFill/>
        </p:spPr>
        <p:txBody>
          <a:bodyPr wrap="none" rtlCol="0">
            <a:noAutofit/>
          </a:bodyPr>
          <a:lstStyle/>
          <a:p>
            <a:pPr algn="ctr"/>
            <a:r>
              <a:rPr lang="en-US" dirty="0"/>
              <a:t>5</a:t>
            </a:r>
          </a:p>
        </p:txBody>
      </p:sp>
      <p:sp>
        <p:nvSpPr>
          <p:cNvPr id="66" name="Oval 65">
            <a:extLst>
              <a:ext uri="{FF2B5EF4-FFF2-40B4-BE49-F238E27FC236}">
                <a16:creationId xmlns:a16="http://schemas.microsoft.com/office/drawing/2014/main" id="{C0BE3B41-75AA-4BDF-A82D-6F942ECCF2AA}"/>
              </a:ext>
            </a:extLst>
          </p:cNvPr>
          <p:cNvSpPr/>
          <p:nvPr/>
        </p:nvSpPr>
        <p:spPr>
          <a:xfrm>
            <a:off x="2318782" y="2982412"/>
            <a:ext cx="328384" cy="189272"/>
          </a:xfrm>
          <a:prstGeom prst="ellipse">
            <a:avLst/>
          </a:prstGeom>
          <a:solidFill>
            <a:srgbClr val="2683C6"/>
          </a:solidFill>
          <a:ln w="19050">
            <a:solidFill>
              <a:srgbClr val="19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67" name="Oval 66">
            <a:extLst>
              <a:ext uri="{FF2B5EF4-FFF2-40B4-BE49-F238E27FC236}">
                <a16:creationId xmlns:a16="http://schemas.microsoft.com/office/drawing/2014/main" id="{A221B4E1-692D-4E2D-95F7-8A21896B9BFB}"/>
              </a:ext>
            </a:extLst>
          </p:cNvPr>
          <p:cNvSpPr/>
          <p:nvPr/>
        </p:nvSpPr>
        <p:spPr>
          <a:xfrm>
            <a:off x="3367324" y="3850795"/>
            <a:ext cx="583583" cy="326308"/>
          </a:xfrm>
          <a:prstGeom prst="ellipse">
            <a:avLst/>
          </a:prstGeom>
          <a:solidFill>
            <a:srgbClr val="2683C6"/>
          </a:solidFill>
          <a:ln w="19050">
            <a:solidFill>
              <a:srgbClr val="19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PC</a:t>
            </a:r>
          </a:p>
        </p:txBody>
      </p:sp>
      <p:cxnSp>
        <p:nvCxnSpPr>
          <p:cNvPr id="68" name="Straight Connector 67">
            <a:extLst>
              <a:ext uri="{FF2B5EF4-FFF2-40B4-BE49-F238E27FC236}">
                <a16:creationId xmlns:a16="http://schemas.microsoft.com/office/drawing/2014/main" id="{77A2526B-E1D8-4EA1-A28D-B2B0E16C1C2F}"/>
              </a:ext>
            </a:extLst>
          </p:cNvPr>
          <p:cNvCxnSpPr/>
          <p:nvPr/>
        </p:nvCxnSpPr>
        <p:spPr>
          <a:xfrm>
            <a:off x="1295399" y="2162296"/>
            <a:ext cx="2133600" cy="3581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EC54E99-DE8D-467D-AED6-6813EEB52226}"/>
              </a:ext>
            </a:extLst>
          </p:cNvPr>
          <p:cNvSpPr txBox="1"/>
          <p:nvPr/>
        </p:nvSpPr>
        <p:spPr>
          <a:xfrm>
            <a:off x="2927960" y="4724914"/>
            <a:ext cx="543739" cy="369332"/>
          </a:xfrm>
          <a:prstGeom prst="rect">
            <a:avLst/>
          </a:prstGeom>
          <a:noFill/>
        </p:spPr>
        <p:txBody>
          <a:bodyPr wrap="none" rtlCol="0">
            <a:noAutofit/>
          </a:bodyPr>
          <a:lstStyle/>
          <a:p>
            <a:pPr algn="ctr"/>
            <a:r>
              <a:rPr lang="en-US" dirty="0">
                <a:solidFill>
                  <a:srgbClr val="FF0000"/>
                </a:solidFill>
              </a:rPr>
              <a:t>MR</a:t>
            </a:r>
          </a:p>
        </p:txBody>
      </p:sp>
    </p:spTree>
    <p:extLst>
      <p:ext uri="{BB962C8B-B14F-4D97-AF65-F5344CB8AC3E}">
        <p14:creationId xmlns:p14="http://schemas.microsoft.com/office/powerpoint/2010/main" val="5859372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15454-8C76-40BC-82A2-53C2A10B26AC}"/>
              </a:ext>
            </a:extLst>
          </p:cNvPr>
          <p:cNvSpPr>
            <a:spLocks noGrp="1"/>
          </p:cNvSpPr>
          <p:nvPr>
            <p:ph type="title"/>
          </p:nvPr>
        </p:nvSpPr>
        <p:spPr/>
        <p:txBody>
          <a:bodyPr/>
          <a:lstStyle/>
          <a:p>
            <a:r>
              <a:rPr lang="en-US" dirty="0"/>
              <a:t>Congestion Pricing</a:t>
            </a:r>
          </a:p>
        </p:txBody>
      </p:sp>
      <p:grpSp>
        <p:nvGrpSpPr>
          <p:cNvPr id="8" name="Group 7"/>
          <p:cNvGrpSpPr/>
          <p:nvPr/>
        </p:nvGrpSpPr>
        <p:grpSpPr>
          <a:xfrm>
            <a:off x="619648" y="2057400"/>
            <a:ext cx="7228944" cy="4078457"/>
            <a:chOff x="2448449" y="2286000"/>
            <a:chExt cx="7228944" cy="4078457"/>
          </a:xfrm>
        </p:grpSpPr>
        <p:cxnSp>
          <p:nvCxnSpPr>
            <p:cNvPr id="5" name="Straight Connector 4">
              <a:extLst>
                <a:ext uri="{FF2B5EF4-FFF2-40B4-BE49-F238E27FC236}">
                  <a16:creationId xmlns:a16="http://schemas.microsoft.com/office/drawing/2014/main" id="{897E8C86-8E4C-4EFE-82CF-D01E0DDD2B79}"/>
                </a:ext>
              </a:extLst>
            </p:cNvPr>
            <p:cNvCxnSpPr/>
            <p:nvPr/>
          </p:nvCxnSpPr>
          <p:spPr>
            <a:xfrm>
              <a:off x="3136724" y="2286000"/>
              <a:ext cx="0" cy="3429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67C7D72-13EE-414E-82A1-F67649544BB9}"/>
                </a:ext>
              </a:extLst>
            </p:cNvPr>
            <p:cNvCxnSpPr/>
            <p:nvPr/>
          </p:nvCxnSpPr>
          <p:spPr>
            <a:xfrm>
              <a:off x="3136724" y="5715000"/>
              <a:ext cx="48642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A6E987F8-9A70-4778-A2B9-7F3B7CB9BE46}"/>
                </a:ext>
              </a:extLst>
            </p:cNvPr>
            <p:cNvSpPr/>
            <p:nvPr/>
          </p:nvSpPr>
          <p:spPr>
            <a:xfrm>
              <a:off x="3139857" y="2578274"/>
              <a:ext cx="5055847" cy="3134284"/>
            </a:xfrm>
            <a:custGeom>
              <a:avLst/>
              <a:gdLst>
                <a:gd name="connsiteX0" fmla="*/ 0 w 4797468"/>
                <a:gd name="connsiteY0" fmla="*/ 1590805 h 1601269"/>
                <a:gd name="connsiteX1" fmla="*/ 3281819 w 4797468"/>
                <a:gd name="connsiteY1" fmla="*/ 1365337 h 1601269"/>
                <a:gd name="connsiteX2" fmla="*/ 4797468 w 4797468"/>
                <a:gd name="connsiteY2" fmla="*/ 0 h 1601269"/>
              </a:gdLst>
              <a:ahLst/>
              <a:cxnLst>
                <a:cxn ang="0">
                  <a:pos x="connsiteX0" y="connsiteY0"/>
                </a:cxn>
                <a:cxn ang="0">
                  <a:pos x="connsiteX1" y="connsiteY1"/>
                </a:cxn>
                <a:cxn ang="0">
                  <a:pos x="connsiteX2" y="connsiteY2"/>
                </a:cxn>
              </a:cxnLst>
              <a:rect l="l" t="t" r="r" b="b"/>
              <a:pathLst>
                <a:path w="4797468" h="1601269">
                  <a:moveTo>
                    <a:pt x="0" y="1590805"/>
                  </a:moveTo>
                  <a:cubicBezTo>
                    <a:pt x="1241120" y="1610638"/>
                    <a:pt x="2482241" y="1630471"/>
                    <a:pt x="3281819" y="1365337"/>
                  </a:cubicBezTo>
                  <a:cubicBezTo>
                    <a:pt x="4081397" y="1100203"/>
                    <a:pt x="4439432" y="550101"/>
                    <a:pt x="479746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6D9D8C2-A0BC-4F32-8A26-3C67EB4ADEDB}"/>
                    </a:ext>
                  </a:extLst>
                </p:cNvPr>
                <p:cNvSpPr txBox="1"/>
                <p:nvPr/>
              </p:nvSpPr>
              <p:spPr>
                <a:xfrm>
                  <a:off x="8127906" y="2394305"/>
                  <a:ext cx="1205266" cy="39074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𝑀𝐶</m:t>
                            </m:r>
                          </m:e>
                          <m:sub>
                            <m:r>
                              <a:rPr lang="en-US" b="0" i="1" smtClean="0">
                                <a:latin typeface="Cambria Math" panose="02040503050406030204" pitchFamily="18" charset="0"/>
                              </a:rPr>
                              <m:t>𝑠𝑜𝑐𝑖𝑒𝑡𝑦</m:t>
                            </m:r>
                          </m:sub>
                        </m:sSub>
                      </m:oMath>
                    </m:oMathPara>
                  </a14:m>
                  <a:endParaRPr lang="en-US" dirty="0"/>
                </a:p>
              </p:txBody>
            </p:sp>
          </mc:Choice>
          <mc:Fallback xmlns="">
            <p:sp>
              <p:nvSpPr>
                <p:cNvPr id="11" name="TextBox 10">
                  <a:extLst>
                    <a:ext uri="{FF2B5EF4-FFF2-40B4-BE49-F238E27FC236}">
                      <a16:creationId xmlns:a16="http://schemas.microsoft.com/office/drawing/2014/main" id="{D6D9D8C2-A0BC-4F32-8A26-3C67EB4ADEDB}"/>
                    </a:ext>
                  </a:extLst>
                </p:cNvPr>
                <p:cNvSpPr txBox="1">
                  <a:spLocks noRot="1" noChangeAspect="1" noMove="1" noResize="1" noEditPoints="1" noAdjustHandles="1" noChangeArrowheads="1" noChangeShapeType="1" noTextEdit="1"/>
                </p:cNvSpPr>
                <p:nvPr/>
              </p:nvSpPr>
              <p:spPr>
                <a:xfrm>
                  <a:off x="8127906" y="2394305"/>
                  <a:ext cx="1205266" cy="390748"/>
                </a:xfrm>
                <a:prstGeom prst="rect">
                  <a:avLst/>
                </a:prstGeom>
                <a:blipFill>
                  <a:blip r:embed="rId2"/>
                  <a:stretch>
                    <a:fillRect b="-9375"/>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DD47348B-2652-4D7D-AE33-03921B6A5259}"/>
                </a:ext>
              </a:extLst>
            </p:cNvPr>
            <p:cNvCxnSpPr/>
            <p:nvPr/>
          </p:nvCxnSpPr>
          <p:spPr>
            <a:xfrm>
              <a:off x="3733800" y="2743200"/>
              <a:ext cx="4038600" cy="27933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DD87F28-8B65-4E87-A080-A3336F2FFC4C}"/>
                    </a:ext>
                  </a:extLst>
                </p:cNvPr>
                <p:cNvSpPr txBox="1"/>
                <p:nvPr/>
              </p:nvSpPr>
              <p:spPr>
                <a:xfrm>
                  <a:off x="7592856" y="5116877"/>
                  <a:ext cx="990600"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h𝑖𝑔h</m:t>
                            </m:r>
                          </m:sub>
                        </m:sSub>
                      </m:oMath>
                    </m:oMathPara>
                  </a14:m>
                  <a:endParaRPr lang="en-US" dirty="0"/>
                </a:p>
              </p:txBody>
            </p:sp>
          </mc:Choice>
          <mc:Fallback xmlns="">
            <p:sp>
              <p:nvSpPr>
                <p:cNvPr id="15" name="TextBox 14">
                  <a:extLst>
                    <a:ext uri="{FF2B5EF4-FFF2-40B4-BE49-F238E27FC236}">
                      <a16:creationId xmlns:a16="http://schemas.microsoft.com/office/drawing/2014/main" id="{EDD87F28-8B65-4E87-A080-A3336F2FFC4C}"/>
                    </a:ext>
                  </a:extLst>
                </p:cNvPr>
                <p:cNvSpPr txBox="1">
                  <a:spLocks noRot="1" noChangeAspect="1" noMove="1" noResize="1" noEditPoints="1" noAdjustHandles="1" noChangeArrowheads="1" noChangeShapeType="1" noTextEdit="1"/>
                </p:cNvSpPr>
                <p:nvPr/>
              </p:nvSpPr>
              <p:spPr>
                <a:xfrm>
                  <a:off x="7592856" y="5116877"/>
                  <a:ext cx="990600" cy="369332"/>
                </a:xfrm>
                <a:prstGeom prst="rect">
                  <a:avLst/>
                </a:prstGeom>
                <a:blipFill>
                  <a:blip r:embed="rId3"/>
                  <a:stretch>
                    <a:fillRect b="-18333"/>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27DC98E5-53B0-4181-AADA-6D06930A1C38}"/>
                </a:ext>
              </a:extLst>
            </p:cNvPr>
            <p:cNvCxnSpPr>
              <a:cxnSpLocks/>
            </p:cNvCxnSpPr>
            <p:nvPr/>
          </p:nvCxnSpPr>
          <p:spPr>
            <a:xfrm>
              <a:off x="6960993" y="4978081"/>
              <a:ext cx="0" cy="7369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17C0206-72DE-4B0B-8A30-875F36400ADC}"/>
                </a:ext>
              </a:extLst>
            </p:cNvPr>
            <p:cNvCxnSpPr>
              <a:cxnSpLocks/>
            </p:cNvCxnSpPr>
            <p:nvPr/>
          </p:nvCxnSpPr>
          <p:spPr>
            <a:xfrm flipV="1">
              <a:off x="3136724" y="4965555"/>
              <a:ext cx="3824269" cy="125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AE11932-6E8B-4EFF-A47E-6B4B8382EBDB}"/>
                </a:ext>
              </a:extLst>
            </p:cNvPr>
            <p:cNvSpPr txBox="1"/>
            <p:nvPr/>
          </p:nvSpPr>
          <p:spPr>
            <a:xfrm>
              <a:off x="7718116" y="5718126"/>
              <a:ext cx="1959277" cy="646331"/>
            </a:xfrm>
            <a:prstGeom prst="rect">
              <a:avLst/>
            </a:prstGeom>
            <a:noFill/>
          </p:spPr>
          <p:txBody>
            <a:bodyPr wrap="square" rtlCol="0">
              <a:noAutofit/>
            </a:bodyPr>
            <a:lstStyle/>
            <a:p>
              <a:r>
                <a:rPr lang="en-US" dirty="0"/>
                <a:t>Bridge crossings per hour</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66D8E7D-04DE-49D8-A99E-DBB7F2CBA84F}"/>
                    </a:ext>
                  </a:extLst>
                </p:cNvPr>
                <p:cNvSpPr txBox="1"/>
                <p:nvPr/>
              </p:nvSpPr>
              <p:spPr>
                <a:xfrm>
                  <a:off x="6749238" y="5747219"/>
                  <a:ext cx="430679" cy="40532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𝑏𝑐</m:t>
                            </m:r>
                          </m:e>
                          <m:sub>
                            <m:r>
                              <a:rPr lang="en-US" i="1">
                                <a:latin typeface="Cambria Math" panose="02040503050406030204" pitchFamily="18" charset="0"/>
                              </a:rPr>
                              <m:t>𝑆</m:t>
                            </m:r>
                          </m:sub>
                        </m:sSub>
                      </m:oMath>
                    </m:oMathPara>
                  </a14:m>
                  <a:endParaRPr lang="en-US" dirty="0"/>
                </a:p>
              </p:txBody>
            </p:sp>
          </mc:Choice>
          <mc:Fallback xmlns="">
            <p:sp>
              <p:nvSpPr>
                <p:cNvPr id="23" name="TextBox 22">
                  <a:extLst>
                    <a:ext uri="{FF2B5EF4-FFF2-40B4-BE49-F238E27FC236}">
                      <a16:creationId xmlns:a16="http://schemas.microsoft.com/office/drawing/2014/main" id="{A66D8E7D-04DE-49D8-A99E-DBB7F2CBA84F}"/>
                    </a:ext>
                  </a:extLst>
                </p:cNvPr>
                <p:cNvSpPr txBox="1">
                  <a:spLocks noRot="1" noChangeAspect="1" noMove="1" noResize="1" noEditPoints="1" noAdjustHandles="1" noChangeArrowheads="1" noChangeShapeType="1" noTextEdit="1"/>
                </p:cNvSpPr>
                <p:nvPr/>
              </p:nvSpPr>
              <p:spPr>
                <a:xfrm>
                  <a:off x="6749238" y="5747219"/>
                  <a:ext cx="430679" cy="405321"/>
                </a:xfrm>
                <a:prstGeom prst="rect">
                  <a:avLst/>
                </a:prstGeom>
                <a:blipFill>
                  <a:blip r:embed="rId4"/>
                  <a:stretch>
                    <a:fillRect r="-5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827EDB7-E504-4FA9-8252-C830F6622FA7}"/>
                    </a:ext>
                  </a:extLst>
                </p:cNvPr>
                <p:cNvSpPr txBox="1"/>
                <p:nvPr/>
              </p:nvSpPr>
              <p:spPr>
                <a:xfrm>
                  <a:off x="2448449" y="4772575"/>
                  <a:ext cx="707117"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𝑡𝑜𝑙𝑙</m:t>
                            </m:r>
                          </m:e>
                          <m:sub>
                            <m:r>
                              <a:rPr lang="en-US" i="1">
                                <a:latin typeface="Cambria Math" panose="02040503050406030204" pitchFamily="18" charset="0"/>
                              </a:rPr>
                              <m:t>𝑆</m:t>
                            </m:r>
                          </m:sub>
                        </m:sSub>
                      </m:oMath>
                    </m:oMathPara>
                  </a14:m>
                  <a:endParaRPr lang="en-US" dirty="0"/>
                </a:p>
              </p:txBody>
            </p:sp>
          </mc:Choice>
          <mc:Fallback xmlns="">
            <p:sp>
              <p:nvSpPr>
                <p:cNvPr id="25" name="TextBox 24">
                  <a:extLst>
                    <a:ext uri="{FF2B5EF4-FFF2-40B4-BE49-F238E27FC236}">
                      <a16:creationId xmlns:a16="http://schemas.microsoft.com/office/drawing/2014/main" id="{4827EDB7-E504-4FA9-8252-C830F6622FA7}"/>
                    </a:ext>
                  </a:extLst>
                </p:cNvPr>
                <p:cNvSpPr txBox="1">
                  <a:spLocks noRot="1" noChangeAspect="1" noMove="1" noResize="1" noEditPoints="1" noAdjustHandles="1" noChangeArrowheads="1" noChangeShapeType="1" noTextEdit="1"/>
                </p:cNvSpPr>
                <p:nvPr/>
              </p:nvSpPr>
              <p:spPr>
                <a:xfrm>
                  <a:off x="2448449" y="4772575"/>
                  <a:ext cx="707117" cy="369332"/>
                </a:xfrm>
                <a:prstGeom prst="rect">
                  <a:avLst/>
                </a:prstGeom>
                <a:blipFill>
                  <a:blip r:embed="rId5"/>
                  <a:stretch>
                    <a:fillRect/>
                  </a:stretch>
                </a:blipFill>
              </p:spPr>
              <p:txBody>
                <a:bodyPr/>
                <a:lstStyle/>
                <a:p>
                  <a:r>
                    <a:rPr lang="en-US">
                      <a:noFill/>
                    </a:rPr>
                    <a:t> </a:t>
                  </a:r>
                </a:p>
              </p:txBody>
            </p:sp>
          </mc:Fallback>
        </mc:AlternateContent>
      </p:grpSp>
      <p:pic>
        <p:nvPicPr>
          <p:cNvPr id="27" name="Picture 26" descr="A car driving down a street next to tall buildings&#10;&#10;Description automatically generated">
            <a:extLst>
              <a:ext uri="{FF2B5EF4-FFF2-40B4-BE49-F238E27FC236}">
                <a16:creationId xmlns:a16="http://schemas.microsoft.com/office/drawing/2014/main" id="{FB822816-ADC9-4E02-B572-0F8FFAB6FF52}"/>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518157" y="4752963"/>
            <a:ext cx="2960841" cy="1972622"/>
          </a:xfrm>
          <a:prstGeom prst="rect">
            <a:avLst/>
          </a:prstGeom>
        </p:spPr>
      </p:pic>
      <p:cxnSp>
        <p:nvCxnSpPr>
          <p:cNvPr id="26" name="Straight Connector 25">
            <a:extLst>
              <a:ext uri="{FF2B5EF4-FFF2-40B4-BE49-F238E27FC236}">
                <a16:creationId xmlns:a16="http://schemas.microsoft.com/office/drawing/2014/main" id="{B72E797C-15B8-46BC-8229-F61C6F3A4AF6}"/>
              </a:ext>
            </a:extLst>
          </p:cNvPr>
          <p:cNvCxnSpPr>
            <a:cxnSpLocks/>
          </p:cNvCxnSpPr>
          <p:nvPr/>
        </p:nvCxnSpPr>
        <p:spPr>
          <a:xfrm>
            <a:off x="1353691" y="3771900"/>
            <a:ext cx="1786172" cy="17467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ight Triangle 17">
            <a:extLst>
              <a:ext uri="{FF2B5EF4-FFF2-40B4-BE49-F238E27FC236}">
                <a16:creationId xmlns:a16="http://schemas.microsoft.com/office/drawing/2014/main" id="{2FAC5F80-BF33-4372-A76C-4238B059C07D}"/>
              </a:ext>
            </a:extLst>
          </p:cNvPr>
          <p:cNvSpPr/>
          <p:nvPr/>
        </p:nvSpPr>
        <p:spPr>
          <a:xfrm>
            <a:off x="2362200" y="4774532"/>
            <a:ext cx="713202" cy="692732"/>
          </a:xfrm>
          <a:prstGeom prst="rtTriangle">
            <a:avLst/>
          </a:prstGeom>
          <a:solidFill>
            <a:srgbClr val="0133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t>DWL</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76EBD72-781B-439B-891E-91AA166BFA60}"/>
                  </a:ext>
                </a:extLst>
              </p:cNvPr>
              <p:cNvSpPr txBox="1"/>
              <p:nvPr/>
            </p:nvSpPr>
            <p:spPr>
              <a:xfrm>
                <a:off x="2057400" y="4267200"/>
                <a:ext cx="7059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𝑙𝑜𝑤</m:t>
                          </m:r>
                        </m:sub>
                      </m:sSub>
                    </m:oMath>
                  </m:oMathPara>
                </a14:m>
                <a:endParaRPr lang="en-US" dirty="0"/>
              </a:p>
            </p:txBody>
          </p:sp>
        </mc:Choice>
        <mc:Fallback xmlns="">
          <p:sp>
            <p:nvSpPr>
              <p:cNvPr id="28" name="TextBox 27">
                <a:extLst>
                  <a:ext uri="{FF2B5EF4-FFF2-40B4-BE49-F238E27FC236}">
                    <a16:creationId xmlns:a16="http://schemas.microsoft.com/office/drawing/2014/main" id="{476EBD72-781B-439B-891E-91AA166BFA60}"/>
                  </a:ext>
                </a:extLst>
              </p:cNvPr>
              <p:cNvSpPr txBox="1">
                <a:spLocks noRot="1" noChangeAspect="1" noMove="1" noResize="1" noEditPoints="1" noAdjustHandles="1" noChangeArrowheads="1" noChangeShapeType="1" noTextEdit="1"/>
              </p:cNvSpPr>
              <p:nvPr/>
            </p:nvSpPr>
            <p:spPr>
              <a:xfrm>
                <a:off x="2057400" y="4267200"/>
                <a:ext cx="705962" cy="36933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6976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4A576A-6A3D-4799-982E-2F61EB5B6A2A}"/>
              </a:ext>
            </a:extLst>
          </p:cNvPr>
          <p:cNvSpPr>
            <a:spLocks noGrp="1"/>
          </p:cNvSpPr>
          <p:nvPr>
            <p:ph idx="1"/>
          </p:nvPr>
        </p:nvSpPr>
        <p:spPr/>
        <p:txBody>
          <a:bodyPr/>
          <a:lstStyle/>
          <a:p>
            <a:r>
              <a:rPr lang="en-US" sz="2000" b="1" dirty="0"/>
              <a:t>Bronx-Whitestone, </a:t>
            </a:r>
            <a:r>
              <a:rPr lang="en-US" sz="2000" b="1" dirty="0" err="1"/>
              <a:t>Throgs</a:t>
            </a:r>
            <a:r>
              <a:rPr lang="en-US" sz="2000" b="1" dirty="0"/>
              <a:t> Neck, and Robert F. Kennedy Bridges; Hugh L. Carey and Queens Midtown Tunnels</a:t>
            </a:r>
          </a:p>
          <a:p>
            <a:pPr lvl="1"/>
            <a:r>
              <a:rPr lang="en-US" sz="1800" dirty="0"/>
              <a:t>E-</a:t>
            </a:r>
            <a:r>
              <a:rPr lang="en-US" sz="1800" dirty="0" err="1"/>
              <a:t>ZPass</a:t>
            </a:r>
            <a:r>
              <a:rPr lang="en-US" sz="1800" baseline="30000" dirty="0"/>
              <a:t>®</a:t>
            </a:r>
            <a:r>
              <a:rPr lang="en-US" sz="1800" dirty="0"/>
              <a:t>: $6.12</a:t>
            </a:r>
          </a:p>
          <a:p>
            <a:pPr lvl="1"/>
            <a:r>
              <a:rPr lang="en-US" sz="1800" dirty="0"/>
              <a:t>Tolls by mail: $9.50</a:t>
            </a:r>
          </a:p>
          <a:p>
            <a:r>
              <a:rPr lang="en-US" sz="2000" b="1" dirty="0" err="1"/>
              <a:t>Verrazzano</a:t>
            </a:r>
            <a:r>
              <a:rPr lang="en-US" sz="2000" b="1" dirty="0"/>
              <a:t>-Narrows Bridge</a:t>
            </a:r>
          </a:p>
          <a:p>
            <a:pPr lvl="1"/>
            <a:r>
              <a:rPr lang="en-US" sz="1800" dirty="0"/>
              <a:t>Toll collected entering Staten Island only</a:t>
            </a:r>
            <a:endParaRPr lang="en-US" sz="1600" dirty="0"/>
          </a:p>
          <a:p>
            <a:pPr lvl="1"/>
            <a:r>
              <a:rPr lang="en-US" sz="1800" dirty="0"/>
              <a:t>E-</a:t>
            </a:r>
            <a:r>
              <a:rPr lang="en-US" sz="1800" dirty="0" err="1"/>
              <a:t>ZPass</a:t>
            </a:r>
            <a:r>
              <a:rPr lang="en-US" sz="1800" baseline="30000" dirty="0"/>
              <a:t>®</a:t>
            </a:r>
            <a:r>
              <a:rPr lang="en-US" sz="1800" dirty="0"/>
              <a:t>: $12.24</a:t>
            </a:r>
          </a:p>
          <a:p>
            <a:pPr lvl="1"/>
            <a:r>
              <a:rPr lang="en-US" sz="1800" dirty="0"/>
              <a:t>Tolls by mail: $19.00</a:t>
            </a:r>
          </a:p>
          <a:p>
            <a:r>
              <a:rPr lang="en-US" sz="2000" b="1" dirty="0"/>
              <a:t>Henry Hudson Bridge</a:t>
            </a:r>
          </a:p>
          <a:p>
            <a:pPr lvl="1"/>
            <a:r>
              <a:rPr lang="en-US" sz="1800" dirty="0"/>
              <a:t>E-</a:t>
            </a:r>
            <a:r>
              <a:rPr lang="en-US" sz="1800" dirty="0" err="1"/>
              <a:t>ZPass</a:t>
            </a:r>
            <a:r>
              <a:rPr lang="en-US" sz="1800" baseline="30000" dirty="0"/>
              <a:t>®</a:t>
            </a:r>
            <a:r>
              <a:rPr lang="en-US" sz="1800" dirty="0"/>
              <a:t>: $2.80</a:t>
            </a:r>
          </a:p>
          <a:p>
            <a:pPr lvl="1"/>
            <a:r>
              <a:rPr lang="en-US" sz="1800" dirty="0"/>
              <a:t>Tolls by mail: $7.00</a:t>
            </a:r>
          </a:p>
          <a:p>
            <a:r>
              <a:rPr lang="en-US" sz="2000" b="1" dirty="0"/>
              <a:t>Cross Bay Veterans Memorial Bridge and Marine Parkway-Gil Hodges Memorial Bridge</a:t>
            </a:r>
          </a:p>
          <a:p>
            <a:pPr lvl="1"/>
            <a:r>
              <a:rPr lang="en-US" sz="1800" dirty="0"/>
              <a:t>E-</a:t>
            </a:r>
            <a:r>
              <a:rPr lang="en-US" sz="1800" dirty="0" err="1"/>
              <a:t>ZPass</a:t>
            </a:r>
            <a:r>
              <a:rPr lang="en-US" sz="1800" baseline="30000" dirty="0"/>
              <a:t>®</a:t>
            </a:r>
            <a:r>
              <a:rPr lang="en-US" sz="1800" dirty="0"/>
              <a:t>: $2.29</a:t>
            </a:r>
          </a:p>
          <a:p>
            <a:pPr lvl="1"/>
            <a:r>
              <a:rPr lang="en-US" sz="1800" dirty="0"/>
              <a:t>Tolls by mail: $4.75</a:t>
            </a:r>
          </a:p>
        </p:txBody>
      </p:sp>
      <p:sp>
        <p:nvSpPr>
          <p:cNvPr id="2" name="Title 1">
            <a:extLst>
              <a:ext uri="{FF2B5EF4-FFF2-40B4-BE49-F238E27FC236}">
                <a16:creationId xmlns:a16="http://schemas.microsoft.com/office/drawing/2014/main" id="{ECD453C1-108F-4DAB-9359-3881F91DDD48}"/>
              </a:ext>
            </a:extLst>
          </p:cNvPr>
          <p:cNvSpPr>
            <a:spLocks noGrp="1"/>
          </p:cNvSpPr>
          <p:nvPr>
            <p:ph type="title"/>
          </p:nvPr>
        </p:nvSpPr>
        <p:spPr/>
        <p:txBody>
          <a:bodyPr/>
          <a:lstStyle/>
          <a:p>
            <a:r>
              <a:rPr lang="en-US" dirty="0"/>
              <a:t>Tolls In </a:t>
            </a:r>
            <a:r>
              <a:rPr lang="en-US"/>
              <a:t>New York City</a:t>
            </a:r>
            <a:endParaRPr lang="en-US" dirty="0"/>
          </a:p>
        </p:txBody>
      </p:sp>
    </p:spTree>
    <p:extLst>
      <p:ext uri="{BB962C8B-B14F-4D97-AF65-F5344CB8AC3E}">
        <p14:creationId xmlns:p14="http://schemas.microsoft.com/office/powerpoint/2010/main" val="33979082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DD5E-5CFF-4A66-A4DD-FE3B9870EF4C}"/>
              </a:ext>
            </a:extLst>
          </p:cNvPr>
          <p:cNvSpPr>
            <a:spLocks noGrp="1"/>
          </p:cNvSpPr>
          <p:nvPr>
            <p:ph type="title"/>
          </p:nvPr>
        </p:nvSpPr>
        <p:spPr/>
        <p:txBody>
          <a:bodyPr/>
          <a:lstStyle/>
          <a:p>
            <a:r>
              <a:rPr lang="en-US" dirty="0"/>
              <a:t>London Congestion and Emission Pricing</a:t>
            </a:r>
          </a:p>
        </p:txBody>
      </p:sp>
      <p:pic>
        <p:nvPicPr>
          <p:cNvPr id="5" name="Content Placeholder 4" descr="A picture containing text, map&#10;&#10;Description automatically generated">
            <a:extLst>
              <a:ext uri="{FF2B5EF4-FFF2-40B4-BE49-F238E27FC236}">
                <a16:creationId xmlns:a16="http://schemas.microsoft.com/office/drawing/2014/main" id="{8EE0FC72-029A-4CA6-A769-EF15B15D7FE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81" y="1149378"/>
            <a:ext cx="6181601" cy="5480022"/>
          </a:xfrm>
        </p:spPr>
      </p:pic>
      <p:sp>
        <p:nvSpPr>
          <p:cNvPr id="6" name="TextBox 5">
            <a:extLst>
              <a:ext uri="{FF2B5EF4-FFF2-40B4-BE49-F238E27FC236}">
                <a16:creationId xmlns:a16="http://schemas.microsoft.com/office/drawing/2014/main" id="{68C9F33C-B382-4CAE-95BC-3EDB3708697F}"/>
              </a:ext>
            </a:extLst>
          </p:cNvPr>
          <p:cNvSpPr txBox="1"/>
          <p:nvPr/>
        </p:nvSpPr>
        <p:spPr>
          <a:xfrm>
            <a:off x="6034008" y="1371600"/>
            <a:ext cx="2133600" cy="4247317"/>
          </a:xfrm>
          <a:prstGeom prst="rect">
            <a:avLst/>
          </a:prstGeom>
          <a:noFill/>
          <a:ln>
            <a:solidFill>
              <a:schemeClr val="tx1"/>
            </a:solidFill>
          </a:ln>
        </p:spPr>
        <p:txBody>
          <a:bodyPr wrap="square" rtlCol="0">
            <a:spAutoFit/>
          </a:bodyPr>
          <a:lstStyle/>
          <a:p>
            <a:r>
              <a:rPr lang="en-US" dirty="0"/>
              <a:t>You need to pay a £15 daily charge if you drive within the Congestion Charge zone 07:00-22:00, every day, except Christmas Day (25 December). If your vehicle does not meet the Ultra Low Emission Zone (ULEZ) standards, you must also pay the ULEZ charge.</a:t>
            </a:r>
          </a:p>
        </p:txBody>
      </p:sp>
      <p:sp>
        <p:nvSpPr>
          <p:cNvPr id="7" name="TextBox 6">
            <a:extLst>
              <a:ext uri="{FF2B5EF4-FFF2-40B4-BE49-F238E27FC236}">
                <a16:creationId xmlns:a16="http://schemas.microsoft.com/office/drawing/2014/main" id="{1F7DB3D4-05FD-4ED0-AABC-3312644A79DC}"/>
              </a:ext>
            </a:extLst>
          </p:cNvPr>
          <p:cNvSpPr txBox="1"/>
          <p:nvPr/>
        </p:nvSpPr>
        <p:spPr>
          <a:xfrm>
            <a:off x="8229600" y="1297449"/>
            <a:ext cx="3857784" cy="5632311"/>
          </a:xfrm>
          <a:prstGeom prst="rect">
            <a:avLst/>
          </a:prstGeom>
          <a:noFill/>
          <a:ln>
            <a:solidFill>
              <a:schemeClr val="tx1"/>
            </a:solidFill>
          </a:ln>
        </p:spPr>
        <p:txBody>
          <a:bodyPr wrap="square" rtlCol="0">
            <a:spAutoFit/>
          </a:bodyPr>
          <a:lstStyle/>
          <a:p>
            <a:pPr fontAlgn="b"/>
            <a:r>
              <a:rPr lang="en-US" dirty="0"/>
              <a:t>To help improve air quality, an Ultra Low Emission Zone (ULEZ) </a:t>
            </a:r>
            <a:r>
              <a:rPr lang="en-US" b="1" dirty="0"/>
              <a:t>operates 24 hours a day, 7 days a week, every day of the year</a:t>
            </a:r>
            <a:r>
              <a:rPr lang="en-US" dirty="0"/>
              <a:t>, except Christmas Day, within the same area of central London as the Congestion Charge. Most vehicles, including cars and vans, need to meet the ULEZ emissions standards or their drivers must pay a daily charge to drive within the zone: </a:t>
            </a:r>
          </a:p>
          <a:p>
            <a:pPr fontAlgn="b"/>
            <a:r>
              <a:rPr lang="en-US" dirty="0"/>
              <a:t>£12.50 for most vehicle types, including cars, motorcycles and vans (up to and including 3.5 </a:t>
            </a:r>
            <a:r>
              <a:rPr lang="en-US" dirty="0" err="1"/>
              <a:t>tonnes</a:t>
            </a:r>
            <a:r>
              <a:rPr lang="en-US" dirty="0"/>
              <a:t>)</a:t>
            </a:r>
          </a:p>
          <a:p>
            <a:pPr fontAlgn="b"/>
            <a:r>
              <a:rPr lang="en-US" dirty="0"/>
              <a:t>£100 for heavier vehicles, including lorries (over 3.5 </a:t>
            </a:r>
            <a:r>
              <a:rPr lang="en-US" dirty="0" err="1"/>
              <a:t>tonnes</a:t>
            </a:r>
            <a:r>
              <a:rPr lang="en-US" dirty="0"/>
              <a:t>) and buses/coaches (over 5 </a:t>
            </a:r>
            <a:r>
              <a:rPr lang="en-US" dirty="0" err="1"/>
              <a:t>tonnes</a:t>
            </a:r>
            <a:r>
              <a:rPr lang="en-US" dirty="0"/>
              <a:t>)</a:t>
            </a:r>
          </a:p>
          <a:p>
            <a:endParaRPr lang="en-US" dirty="0"/>
          </a:p>
        </p:txBody>
      </p:sp>
    </p:spTree>
    <p:extLst>
      <p:ext uri="{BB962C8B-B14F-4D97-AF65-F5344CB8AC3E}">
        <p14:creationId xmlns:p14="http://schemas.microsoft.com/office/powerpoint/2010/main" val="22775673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Public Goods</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052228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9CE7F8-7392-47B8-B105-DDCFDCFA2CE0}"/>
              </a:ext>
            </a:extLst>
          </p:cNvPr>
          <p:cNvSpPr>
            <a:spLocks noGrp="1"/>
          </p:cNvSpPr>
          <p:nvPr>
            <p:ph idx="1"/>
          </p:nvPr>
        </p:nvSpPr>
        <p:spPr/>
        <p:txBody>
          <a:bodyPr/>
          <a:lstStyle/>
          <a:p>
            <a:r>
              <a:rPr lang="en-US" dirty="0"/>
              <a:t>A public good is non-rival.</a:t>
            </a:r>
          </a:p>
          <a:p>
            <a:r>
              <a:rPr lang="en-US" dirty="0"/>
              <a:t>A public good is non-excludable.</a:t>
            </a:r>
          </a:p>
          <a:p>
            <a:pPr lvl="1"/>
            <a:r>
              <a:rPr lang="en-US" dirty="0"/>
              <a:t>There is no market for a public good.</a:t>
            </a:r>
          </a:p>
          <a:p>
            <a:r>
              <a:rPr lang="en-US" dirty="0"/>
              <a:t>A public good is a good provided by government that confers positive externalities on citizens.</a:t>
            </a:r>
          </a:p>
          <a:p>
            <a:pPr lvl="1"/>
            <a:r>
              <a:rPr lang="en-US" dirty="0"/>
              <a:t>Not all goods provided by government are public goods.</a:t>
            </a:r>
          </a:p>
          <a:p>
            <a:pPr lvl="2"/>
            <a:r>
              <a:rPr lang="en-US" dirty="0"/>
              <a:t>Licensing fees, permit to drill on public lands…</a:t>
            </a:r>
          </a:p>
          <a:p>
            <a:pPr lvl="1"/>
            <a:r>
              <a:rPr lang="en-US" dirty="0"/>
              <a:t>Not all public goods are provided by government.</a:t>
            </a:r>
          </a:p>
          <a:p>
            <a:pPr lvl="2"/>
            <a:r>
              <a:rPr lang="en-US" dirty="0"/>
              <a:t>Light at the end of a driveway, flowers in the front lawn…</a:t>
            </a:r>
          </a:p>
        </p:txBody>
      </p:sp>
      <p:sp>
        <p:nvSpPr>
          <p:cNvPr id="2" name="Title 1">
            <a:extLst>
              <a:ext uri="{FF2B5EF4-FFF2-40B4-BE49-F238E27FC236}">
                <a16:creationId xmlns:a16="http://schemas.microsoft.com/office/drawing/2014/main" id="{9A734EDB-875E-4F24-936C-674FE8A14463}"/>
              </a:ext>
            </a:extLst>
          </p:cNvPr>
          <p:cNvSpPr>
            <a:spLocks noGrp="1"/>
          </p:cNvSpPr>
          <p:nvPr>
            <p:ph type="title"/>
          </p:nvPr>
        </p:nvSpPr>
        <p:spPr/>
        <p:txBody>
          <a:bodyPr/>
          <a:lstStyle/>
          <a:p>
            <a:r>
              <a:rPr lang="en-US" dirty="0"/>
              <a:t>Recall the Public Good Definition</a:t>
            </a:r>
          </a:p>
        </p:txBody>
      </p:sp>
    </p:spTree>
    <p:extLst>
      <p:ext uri="{BB962C8B-B14F-4D97-AF65-F5344CB8AC3E}">
        <p14:creationId xmlns:p14="http://schemas.microsoft.com/office/powerpoint/2010/main" val="3033505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D1035C-BBF1-491C-9D6C-A4B782FFF100}"/>
              </a:ext>
            </a:extLst>
          </p:cNvPr>
          <p:cNvSpPr>
            <a:spLocks noGrp="1"/>
          </p:cNvSpPr>
          <p:nvPr>
            <p:ph idx="1"/>
          </p:nvPr>
        </p:nvSpPr>
        <p:spPr/>
        <p:txBody>
          <a:bodyPr/>
          <a:lstStyle/>
          <a:p>
            <a:r>
              <a:rPr lang="en-US" dirty="0"/>
              <a:t>There is an incentive to benefit from the public good without paying the cost of provision.</a:t>
            </a:r>
          </a:p>
          <a:p>
            <a:r>
              <a:rPr lang="en-US" dirty="0"/>
              <a:t>The “free rider” problem is the name given to this problem.</a:t>
            </a:r>
          </a:p>
          <a:p>
            <a:r>
              <a:rPr lang="en-US" dirty="0"/>
              <a:t>The “free rider” problem will lead to under-provision of the public good.</a:t>
            </a:r>
          </a:p>
          <a:p>
            <a:r>
              <a:rPr lang="en-US" dirty="0"/>
              <a:t>We want as much of it as possible, but don’t want to pay for it if we can get away with it.</a:t>
            </a:r>
          </a:p>
        </p:txBody>
      </p:sp>
      <p:sp>
        <p:nvSpPr>
          <p:cNvPr id="2" name="Title 1">
            <a:extLst>
              <a:ext uri="{FF2B5EF4-FFF2-40B4-BE49-F238E27FC236}">
                <a16:creationId xmlns:a16="http://schemas.microsoft.com/office/drawing/2014/main" id="{E212E08F-8D4C-4EF1-8158-240C0E80C4A2}"/>
              </a:ext>
            </a:extLst>
          </p:cNvPr>
          <p:cNvSpPr>
            <a:spLocks noGrp="1"/>
          </p:cNvSpPr>
          <p:nvPr>
            <p:ph type="title"/>
          </p:nvPr>
        </p:nvSpPr>
        <p:spPr/>
        <p:txBody>
          <a:bodyPr/>
          <a:lstStyle/>
          <a:p>
            <a:r>
              <a:rPr lang="en-US" sz="4000" dirty="0"/>
              <a:t>A Public Good Will Suffer from Under-Provision</a:t>
            </a:r>
          </a:p>
        </p:txBody>
      </p:sp>
    </p:spTree>
    <p:extLst>
      <p:ext uri="{BB962C8B-B14F-4D97-AF65-F5344CB8AC3E}">
        <p14:creationId xmlns:p14="http://schemas.microsoft.com/office/powerpoint/2010/main" val="2943115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36B121E0-4078-472F-A658-2A1F06011F88}"/>
              </a:ext>
            </a:extLst>
          </p:cNvPr>
          <p:cNvCxnSpPr>
            <a:cxnSpLocks/>
          </p:cNvCxnSpPr>
          <p:nvPr/>
        </p:nvCxnSpPr>
        <p:spPr>
          <a:xfrm>
            <a:off x="3039118" y="3888000"/>
            <a:ext cx="0" cy="61415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0551016-C1B7-4E00-8ADA-BD9D39E3BBD2}"/>
              </a:ext>
            </a:extLst>
          </p:cNvPr>
          <p:cNvCxnSpPr/>
          <p:nvPr/>
        </p:nvCxnSpPr>
        <p:spPr>
          <a:xfrm>
            <a:off x="10294170" y="3791573"/>
            <a:ext cx="0" cy="72000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1743DA-00C6-4087-9A81-6678FF9B3F06}"/>
              </a:ext>
            </a:extLst>
          </p:cNvPr>
          <p:cNvSpPr>
            <a:spLocks noGrp="1"/>
          </p:cNvSpPr>
          <p:nvPr>
            <p:ph idx="1"/>
          </p:nvPr>
        </p:nvSpPr>
        <p:spPr>
          <a:xfrm>
            <a:off x="609600" y="1600201"/>
            <a:ext cx="10972800" cy="623641"/>
          </a:xfrm>
        </p:spPr>
        <p:txBody>
          <a:bodyPr/>
          <a:lstStyle/>
          <a:p>
            <a:r>
              <a:rPr lang="en-US" dirty="0"/>
              <a:t>Private good, demand person </a:t>
            </a:r>
            <a:r>
              <a:rPr lang="en-US" dirty="0" err="1"/>
              <a:t>i</a:t>
            </a:r>
            <a:r>
              <a:rPr lang="en-US" dirty="0"/>
              <a:t> and person j</a:t>
            </a:r>
          </a:p>
        </p:txBody>
      </p:sp>
      <p:sp>
        <p:nvSpPr>
          <p:cNvPr id="2" name="Title 1">
            <a:extLst>
              <a:ext uri="{FF2B5EF4-FFF2-40B4-BE49-F238E27FC236}">
                <a16:creationId xmlns:a16="http://schemas.microsoft.com/office/drawing/2014/main" id="{557B8E3B-3365-4B32-9345-49709A1B204F}"/>
              </a:ext>
            </a:extLst>
          </p:cNvPr>
          <p:cNvSpPr>
            <a:spLocks noGrp="1"/>
          </p:cNvSpPr>
          <p:nvPr>
            <p:ph type="title"/>
          </p:nvPr>
        </p:nvSpPr>
        <p:spPr/>
        <p:txBody>
          <a:bodyPr/>
          <a:lstStyle/>
          <a:p>
            <a:r>
              <a:rPr lang="en-US" sz="3800" dirty="0"/>
              <a:t>Contrast Aggregate Demand for a Private Good</a:t>
            </a:r>
          </a:p>
        </p:txBody>
      </p:sp>
      <p:sp>
        <p:nvSpPr>
          <p:cNvPr id="8" name="TextBox 7">
            <a:extLst>
              <a:ext uri="{FF2B5EF4-FFF2-40B4-BE49-F238E27FC236}">
                <a16:creationId xmlns:a16="http://schemas.microsoft.com/office/drawing/2014/main" id="{64580C8A-5065-41DA-9ED2-51FDA733321E}"/>
              </a:ext>
            </a:extLst>
          </p:cNvPr>
          <p:cNvSpPr txBox="1"/>
          <p:nvPr/>
        </p:nvSpPr>
        <p:spPr>
          <a:xfrm>
            <a:off x="3911037" y="3495723"/>
            <a:ext cx="355585" cy="411279"/>
          </a:xfrm>
          <a:prstGeom prst="rect">
            <a:avLst/>
          </a:prstGeom>
          <a:noFill/>
        </p:spPr>
        <p:txBody>
          <a:bodyPr wrap="none" rtlCol="0">
            <a:noAutofit/>
          </a:bodyPr>
          <a:lstStyle/>
          <a:p>
            <a:r>
              <a:rPr lang="en-US" dirty="0"/>
              <a:t>+</a:t>
            </a:r>
          </a:p>
        </p:txBody>
      </p:sp>
      <p:cxnSp>
        <p:nvCxnSpPr>
          <p:cNvPr id="10" name="Straight Connector 9">
            <a:extLst>
              <a:ext uri="{FF2B5EF4-FFF2-40B4-BE49-F238E27FC236}">
                <a16:creationId xmlns:a16="http://schemas.microsoft.com/office/drawing/2014/main" id="{553AEA05-7F46-417D-B68C-B0D814D2EC3F}"/>
              </a:ext>
            </a:extLst>
          </p:cNvPr>
          <p:cNvCxnSpPr/>
          <p:nvPr/>
        </p:nvCxnSpPr>
        <p:spPr>
          <a:xfrm>
            <a:off x="4759153" y="2307761"/>
            <a:ext cx="0" cy="219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AD33C64-B7AB-4296-9C95-75BA0FAD7E42}"/>
              </a:ext>
            </a:extLst>
          </p:cNvPr>
          <p:cNvSpPr txBox="1"/>
          <p:nvPr/>
        </p:nvSpPr>
        <p:spPr>
          <a:xfrm>
            <a:off x="7167530" y="3483566"/>
            <a:ext cx="355585" cy="411279"/>
          </a:xfrm>
          <a:prstGeom prst="rect">
            <a:avLst/>
          </a:prstGeom>
          <a:noFill/>
        </p:spPr>
        <p:txBody>
          <a:bodyPr wrap="none" rtlCol="0">
            <a:noAutofit/>
          </a:bodyPr>
          <a:lstStyle/>
          <a:p>
            <a:r>
              <a:rPr lang="en-US" dirty="0"/>
              <a:t>=</a:t>
            </a:r>
          </a:p>
        </p:txBody>
      </p:sp>
      <p:cxnSp>
        <p:nvCxnSpPr>
          <p:cNvPr id="15" name="Straight Connector 14">
            <a:extLst>
              <a:ext uri="{FF2B5EF4-FFF2-40B4-BE49-F238E27FC236}">
                <a16:creationId xmlns:a16="http://schemas.microsoft.com/office/drawing/2014/main" id="{41E366A8-DC1C-4E44-B9AA-104F3B351AA1}"/>
              </a:ext>
            </a:extLst>
          </p:cNvPr>
          <p:cNvCxnSpPr/>
          <p:nvPr/>
        </p:nvCxnSpPr>
        <p:spPr>
          <a:xfrm>
            <a:off x="7918247" y="2307761"/>
            <a:ext cx="0" cy="219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6A0D2E-4EC9-4EE7-8D0F-F0BAE61E0EDA}"/>
              </a:ext>
            </a:extLst>
          </p:cNvPr>
          <p:cNvCxnSpPr/>
          <p:nvPr/>
        </p:nvCxnSpPr>
        <p:spPr>
          <a:xfrm>
            <a:off x="1978438" y="2562325"/>
            <a:ext cx="1357671" cy="1671455"/>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06481ED-81FF-4B7F-9366-19C5825E23BE}"/>
                  </a:ext>
                </a:extLst>
              </p:cNvPr>
              <p:cNvSpPr txBox="1"/>
              <p:nvPr/>
            </p:nvSpPr>
            <p:spPr>
              <a:xfrm>
                <a:off x="2216976" y="2666461"/>
                <a:ext cx="523595" cy="41127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𝐷</m:t>
                          </m:r>
                        </m:e>
                        <m:sub>
                          <m:r>
                            <a:rPr lang="en-US" i="1">
                              <a:solidFill>
                                <a:srgbClr val="0070C0"/>
                              </a:solidFill>
                              <a:latin typeface="Cambria Math" panose="02040503050406030204" pitchFamily="18" charset="0"/>
                            </a:rPr>
                            <m:t>𝑖</m:t>
                          </m:r>
                        </m:sub>
                      </m:sSub>
                    </m:oMath>
                  </m:oMathPara>
                </a14:m>
                <a:endParaRPr lang="en-US" dirty="0"/>
              </a:p>
            </p:txBody>
          </p:sp>
        </mc:Choice>
        <mc:Fallback xmlns="">
          <p:sp>
            <p:nvSpPr>
              <p:cNvPr id="20" name="TextBox 19">
                <a:extLst>
                  <a:ext uri="{FF2B5EF4-FFF2-40B4-BE49-F238E27FC236}">
                    <a16:creationId xmlns:a16="http://schemas.microsoft.com/office/drawing/2014/main" id="{806481ED-81FF-4B7F-9366-19C5825E23BE}"/>
                  </a:ext>
                </a:extLst>
              </p:cNvPr>
              <p:cNvSpPr txBox="1">
                <a:spLocks noRot="1" noChangeAspect="1" noMove="1" noResize="1" noEditPoints="1" noAdjustHandles="1" noChangeArrowheads="1" noChangeShapeType="1" noTextEdit="1"/>
              </p:cNvSpPr>
              <p:nvPr/>
            </p:nvSpPr>
            <p:spPr>
              <a:xfrm>
                <a:off x="2216976" y="2666461"/>
                <a:ext cx="523595" cy="411279"/>
              </a:xfrm>
              <a:prstGeom prst="rect">
                <a:avLst/>
              </a:prstGeom>
              <a:blipFill>
                <a:blip r:embed="rId3"/>
                <a:stretch>
                  <a:fillRect/>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F5E02B7D-9F2A-4CCC-BA05-9268B0F4C14C}"/>
              </a:ext>
            </a:extLst>
          </p:cNvPr>
          <p:cNvCxnSpPr/>
          <p:nvPr/>
        </p:nvCxnSpPr>
        <p:spPr>
          <a:xfrm>
            <a:off x="4844008" y="2816887"/>
            <a:ext cx="2036506" cy="1126045"/>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3976C09-D228-4C77-AF5D-3005A0A9D0A2}"/>
                  </a:ext>
                </a:extLst>
              </p:cNvPr>
              <p:cNvSpPr txBox="1"/>
              <p:nvPr/>
            </p:nvSpPr>
            <p:spPr>
              <a:xfrm>
                <a:off x="4997551" y="2625172"/>
                <a:ext cx="522168" cy="436127"/>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𝐷</m:t>
                          </m:r>
                        </m:e>
                        <m:sub>
                          <m:r>
                            <a:rPr lang="en-US" i="1">
                              <a:solidFill>
                                <a:srgbClr val="0070C0"/>
                              </a:solidFill>
                              <a:latin typeface="Cambria Math" panose="02040503050406030204" pitchFamily="18" charset="0"/>
                            </a:rPr>
                            <m:t>𝑗</m:t>
                          </m:r>
                        </m:sub>
                      </m:sSub>
                    </m:oMath>
                  </m:oMathPara>
                </a14:m>
                <a:endParaRPr lang="en-US" dirty="0"/>
              </a:p>
            </p:txBody>
          </p:sp>
        </mc:Choice>
        <mc:Fallback xmlns="">
          <p:sp>
            <p:nvSpPr>
              <p:cNvPr id="23" name="TextBox 22">
                <a:extLst>
                  <a:ext uri="{FF2B5EF4-FFF2-40B4-BE49-F238E27FC236}">
                    <a16:creationId xmlns:a16="http://schemas.microsoft.com/office/drawing/2014/main" id="{B3976C09-D228-4C77-AF5D-3005A0A9D0A2}"/>
                  </a:ext>
                </a:extLst>
              </p:cNvPr>
              <p:cNvSpPr txBox="1">
                <a:spLocks noRot="1" noChangeAspect="1" noMove="1" noResize="1" noEditPoints="1" noAdjustHandles="1" noChangeArrowheads="1" noChangeShapeType="1" noTextEdit="1"/>
              </p:cNvSpPr>
              <p:nvPr/>
            </p:nvSpPr>
            <p:spPr>
              <a:xfrm>
                <a:off x="4997551" y="2625172"/>
                <a:ext cx="522168" cy="436127"/>
              </a:xfrm>
              <a:prstGeom prst="rect">
                <a:avLst/>
              </a:prstGeom>
              <a:blipFill>
                <a:blip r:embed="rId4"/>
                <a:stretch>
                  <a:fillRect/>
                </a:stretch>
              </a:blipFill>
            </p:spPr>
            <p:txBody>
              <a:bodyPr/>
              <a:lstStyle/>
              <a:p>
                <a:r>
                  <a:rPr lang="en-IN">
                    <a:noFill/>
                  </a:rPr>
                  <a:t> </a:t>
                </a:r>
              </a:p>
            </p:txBody>
          </p:sp>
        </mc:Fallback>
      </mc:AlternateContent>
      <p:cxnSp>
        <p:nvCxnSpPr>
          <p:cNvPr id="25" name="Straight Connector 24">
            <a:extLst>
              <a:ext uri="{FF2B5EF4-FFF2-40B4-BE49-F238E27FC236}">
                <a16:creationId xmlns:a16="http://schemas.microsoft.com/office/drawing/2014/main" id="{58A47D68-4641-46B0-ACE0-6F86C66EFBA3}"/>
              </a:ext>
            </a:extLst>
          </p:cNvPr>
          <p:cNvCxnSpPr/>
          <p:nvPr/>
        </p:nvCxnSpPr>
        <p:spPr>
          <a:xfrm>
            <a:off x="1723875" y="3156305"/>
            <a:ext cx="81460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48997CE-1091-4BA0-A7EA-F57764CFE1BB}"/>
              </a:ext>
            </a:extLst>
          </p:cNvPr>
          <p:cNvSpPr txBox="1"/>
          <p:nvPr/>
        </p:nvSpPr>
        <p:spPr>
          <a:xfrm>
            <a:off x="1306042" y="2819400"/>
            <a:ext cx="499615" cy="411279"/>
          </a:xfrm>
          <a:prstGeom prst="rect">
            <a:avLst/>
          </a:prstGeom>
          <a:noFill/>
        </p:spPr>
        <p:txBody>
          <a:bodyPr wrap="square" rtlCol="0">
            <a:noAutofit/>
          </a:bodyPr>
          <a:lstStyle/>
          <a:p>
            <a:r>
              <a:rPr lang="en-US" dirty="0">
                <a:solidFill>
                  <a:srgbClr val="FF0000"/>
                </a:solidFill>
              </a:rPr>
              <a:t>10</a:t>
            </a:r>
          </a:p>
        </p:txBody>
      </p:sp>
      <p:cxnSp>
        <p:nvCxnSpPr>
          <p:cNvPr id="28" name="Straight Connector 27">
            <a:extLst>
              <a:ext uri="{FF2B5EF4-FFF2-40B4-BE49-F238E27FC236}">
                <a16:creationId xmlns:a16="http://schemas.microsoft.com/office/drawing/2014/main" id="{16FD844A-EDEB-4D21-8AC2-C1DF906676BC}"/>
              </a:ext>
            </a:extLst>
          </p:cNvPr>
          <p:cNvCxnSpPr/>
          <p:nvPr/>
        </p:nvCxnSpPr>
        <p:spPr>
          <a:xfrm>
            <a:off x="2411650" y="3156305"/>
            <a:ext cx="0" cy="135854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3C89908-8568-4BD9-B325-68AB5C33E340}"/>
              </a:ext>
            </a:extLst>
          </p:cNvPr>
          <p:cNvCxnSpPr/>
          <p:nvPr/>
        </p:nvCxnSpPr>
        <p:spPr>
          <a:xfrm>
            <a:off x="5460870" y="3158630"/>
            <a:ext cx="0" cy="134352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BF48F13-50CE-48A6-84FA-5F908510B0EE}"/>
              </a:ext>
            </a:extLst>
          </p:cNvPr>
          <p:cNvCxnSpPr>
            <a:cxnSpLocks/>
          </p:cNvCxnSpPr>
          <p:nvPr/>
        </p:nvCxnSpPr>
        <p:spPr>
          <a:xfrm>
            <a:off x="7918248" y="2948384"/>
            <a:ext cx="2731507" cy="102053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472E306-17ED-4A77-9759-66E609DD4D38}"/>
              </a:ext>
            </a:extLst>
          </p:cNvPr>
          <p:cNvCxnSpPr/>
          <p:nvPr/>
        </p:nvCxnSpPr>
        <p:spPr>
          <a:xfrm>
            <a:off x="8481748" y="3147674"/>
            <a:ext cx="0" cy="1368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31D81B97-9505-43EC-91E2-8054825F4017}"/>
                  </a:ext>
                </a:extLst>
              </p:cNvPr>
              <p:cNvSpPr txBox="1"/>
              <p:nvPr/>
            </p:nvSpPr>
            <p:spPr>
              <a:xfrm>
                <a:off x="8048436" y="2705298"/>
                <a:ext cx="1657566" cy="44868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𝐷</m:t>
                          </m:r>
                        </m:e>
                        <m:sub>
                          <m:r>
                            <a:rPr lang="en-US" i="1">
                              <a:solidFill>
                                <a:srgbClr val="0070C0"/>
                              </a:solidFill>
                              <a:latin typeface="Cambria Math" panose="02040503050406030204" pitchFamily="18" charset="0"/>
                            </a:rPr>
                            <m:t>𝑆</m:t>
                          </m:r>
                        </m:sub>
                      </m:sSub>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𝐷</m:t>
                          </m:r>
                        </m:e>
                        <m:sub>
                          <m:r>
                            <a:rPr lang="en-US" i="1">
                              <a:solidFill>
                                <a:srgbClr val="0070C0"/>
                              </a:solidFill>
                              <a:latin typeface="Cambria Math" panose="02040503050406030204" pitchFamily="18" charset="0"/>
                            </a:rPr>
                            <m:t>𝑖</m:t>
                          </m:r>
                        </m:sub>
                      </m:sSub>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𝐷</m:t>
                          </m:r>
                        </m:e>
                        <m:sub>
                          <m:r>
                            <a:rPr lang="en-US" i="1">
                              <a:solidFill>
                                <a:srgbClr val="0070C0"/>
                              </a:solidFill>
                              <a:latin typeface="Cambria Math" panose="02040503050406030204" pitchFamily="18" charset="0"/>
                            </a:rPr>
                            <m:t>𝑗</m:t>
                          </m:r>
                        </m:sub>
                      </m:sSub>
                    </m:oMath>
                  </m:oMathPara>
                </a14:m>
                <a:endParaRPr lang="en-US" dirty="0"/>
              </a:p>
            </p:txBody>
          </p:sp>
        </mc:Choice>
        <mc:Fallback xmlns="">
          <p:sp>
            <p:nvSpPr>
              <p:cNvPr id="36" name="TextBox 35">
                <a:extLst>
                  <a:ext uri="{FF2B5EF4-FFF2-40B4-BE49-F238E27FC236}">
                    <a16:creationId xmlns:a16="http://schemas.microsoft.com/office/drawing/2014/main" id="{31D81B97-9505-43EC-91E2-8054825F4017}"/>
                  </a:ext>
                </a:extLst>
              </p:cNvPr>
              <p:cNvSpPr txBox="1">
                <a:spLocks noRot="1" noChangeAspect="1" noMove="1" noResize="1" noEditPoints="1" noAdjustHandles="1" noChangeArrowheads="1" noChangeShapeType="1" noTextEdit="1"/>
              </p:cNvSpPr>
              <p:nvPr/>
            </p:nvSpPr>
            <p:spPr>
              <a:xfrm>
                <a:off x="8048436" y="2705298"/>
                <a:ext cx="1657566" cy="448682"/>
              </a:xfrm>
              <a:prstGeom prst="rect">
                <a:avLst/>
              </a:prstGeom>
              <a:blipFill>
                <a:blip r:embed="rId5"/>
                <a:stretch>
                  <a:fillRect/>
                </a:stretch>
              </a:blipFill>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DA29BE4E-DF70-43AC-8684-2199A4E58496}"/>
              </a:ext>
            </a:extLst>
          </p:cNvPr>
          <p:cNvCxnSpPr/>
          <p:nvPr/>
        </p:nvCxnSpPr>
        <p:spPr>
          <a:xfrm flipV="1">
            <a:off x="1723875" y="3452999"/>
            <a:ext cx="8740004" cy="7835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D5ED8E0-781F-445F-A833-45FD548B468A}"/>
              </a:ext>
            </a:extLst>
          </p:cNvPr>
          <p:cNvCxnSpPr/>
          <p:nvPr/>
        </p:nvCxnSpPr>
        <p:spPr>
          <a:xfrm>
            <a:off x="2784555" y="3529369"/>
            <a:ext cx="0" cy="9720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CD4CFF9-7F03-40CC-B9B1-E0AE392B385C}"/>
              </a:ext>
            </a:extLst>
          </p:cNvPr>
          <p:cNvCxnSpPr/>
          <p:nvPr/>
        </p:nvCxnSpPr>
        <p:spPr>
          <a:xfrm>
            <a:off x="6031970" y="3492474"/>
            <a:ext cx="0" cy="10080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A780356-0D51-4D5C-A21C-5DE9804217B6}"/>
              </a:ext>
            </a:extLst>
          </p:cNvPr>
          <p:cNvCxnSpPr/>
          <p:nvPr/>
        </p:nvCxnSpPr>
        <p:spPr>
          <a:xfrm>
            <a:off x="9275917" y="3453295"/>
            <a:ext cx="0" cy="10440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EB212D0A-F7A1-4B41-8A2B-43739ADC15BA}"/>
              </a:ext>
            </a:extLst>
          </p:cNvPr>
          <p:cNvSpPr txBox="1"/>
          <p:nvPr/>
        </p:nvSpPr>
        <p:spPr>
          <a:xfrm>
            <a:off x="1384129" y="3169681"/>
            <a:ext cx="348444" cy="411279"/>
          </a:xfrm>
          <a:prstGeom prst="rect">
            <a:avLst/>
          </a:prstGeom>
          <a:noFill/>
        </p:spPr>
        <p:txBody>
          <a:bodyPr wrap="none" rtlCol="0">
            <a:noAutofit/>
          </a:bodyPr>
          <a:lstStyle/>
          <a:p>
            <a:r>
              <a:rPr lang="en-US" dirty="0">
                <a:solidFill>
                  <a:srgbClr val="00B050"/>
                </a:solidFill>
              </a:rPr>
              <a:t>8</a:t>
            </a:r>
          </a:p>
        </p:txBody>
      </p:sp>
      <p:cxnSp>
        <p:nvCxnSpPr>
          <p:cNvPr id="48" name="Straight Connector 47">
            <a:extLst>
              <a:ext uri="{FF2B5EF4-FFF2-40B4-BE49-F238E27FC236}">
                <a16:creationId xmlns:a16="http://schemas.microsoft.com/office/drawing/2014/main" id="{12AB970C-552B-4ACA-BE72-825171C940CC}"/>
              </a:ext>
            </a:extLst>
          </p:cNvPr>
          <p:cNvCxnSpPr/>
          <p:nvPr/>
        </p:nvCxnSpPr>
        <p:spPr>
          <a:xfrm flipV="1">
            <a:off x="1723876" y="3811439"/>
            <a:ext cx="8925879" cy="36489"/>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C5F924F-D444-43CB-B182-F11CB06738D1}"/>
              </a:ext>
            </a:extLst>
          </p:cNvPr>
          <p:cNvSpPr txBox="1"/>
          <p:nvPr/>
        </p:nvSpPr>
        <p:spPr>
          <a:xfrm>
            <a:off x="1385809" y="3551121"/>
            <a:ext cx="348444" cy="411279"/>
          </a:xfrm>
          <a:prstGeom prst="rect">
            <a:avLst/>
          </a:prstGeom>
          <a:noFill/>
        </p:spPr>
        <p:txBody>
          <a:bodyPr wrap="none" rtlCol="0">
            <a:noAutofit/>
          </a:bodyPr>
          <a:lstStyle/>
          <a:p>
            <a:r>
              <a:rPr lang="en-US" dirty="0">
                <a:solidFill>
                  <a:schemeClr val="accent4">
                    <a:lumMod val="60000"/>
                    <a:lumOff val="40000"/>
                  </a:schemeClr>
                </a:solidFill>
              </a:rPr>
              <a:t>5</a:t>
            </a:r>
          </a:p>
        </p:txBody>
      </p:sp>
      <p:cxnSp>
        <p:nvCxnSpPr>
          <p:cNvPr id="54" name="Straight Connector 53">
            <a:extLst>
              <a:ext uri="{FF2B5EF4-FFF2-40B4-BE49-F238E27FC236}">
                <a16:creationId xmlns:a16="http://schemas.microsoft.com/office/drawing/2014/main" id="{44F9C415-3C59-4DE2-838F-09A5529D8CD7}"/>
              </a:ext>
            </a:extLst>
          </p:cNvPr>
          <p:cNvCxnSpPr/>
          <p:nvPr/>
        </p:nvCxnSpPr>
        <p:spPr>
          <a:xfrm>
            <a:off x="6625950" y="3807035"/>
            <a:ext cx="0" cy="68400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884804C9-6B10-4622-ADA3-94D9D5EF416A}"/>
              </a:ext>
            </a:extLst>
          </p:cNvPr>
          <p:cNvSpPr txBox="1"/>
          <p:nvPr/>
        </p:nvSpPr>
        <p:spPr>
          <a:xfrm>
            <a:off x="2237428" y="4465521"/>
            <a:ext cx="348444" cy="411279"/>
          </a:xfrm>
          <a:prstGeom prst="rect">
            <a:avLst/>
          </a:prstGeom>
          <a:noFill/>
        </p:spPr>
        <p:txBody>
          <a:bodyPr wrap="none" rtlCol="0">
            <a:noAutofit/>
          </a:bodyPr>
          <a:lstStyle/>
          <a:p>
            <a:r>
              <a:rPr lang="en-US" dirty="0">
                <a:solidFill>
                  <a:srgbClr val="FF0000"/>
                </a:solidFill>
              </a:rPr>
              <a:t>5</a:t>
            </a:r>
          </a:p>
        </p:txBody>
      </p:sp>
      <p:sp>
        <p:nvSpPr>
          <p:cNvPr id="58" name="TextBox 57">
            <a:extLst>
              <a:ext uri="{FF2B5EF4-FFF2-40B4-BE49-F238E27FC236}">
                <a16:creationId xmlns:a16="http://schemas.microsoft.com/office/drawing/2014/main" id="{9A01625E-2BE2-4B05-B1F4-4A9CFDEA267C}"/>
              </a:ext>
            </a:extLst>
          </p:cNvPr>
          <p:cNvSpPr txBox="1"/>
          <p:nvPr/>
        </p:nvSpPr>
        <p:spPr>
          <a:xfrm>
            <a:off x="5286648" y="4465521"/>
            <a:ext cx="348444" cy="411279"/>
          </a:xfrm>
          <a:prstGeom prst="rect">
            <a:avLst/>
          </a:prstGeom>
          <a:noFill/>
        </p:spPr>
        <p:txBody>
          <a:bodyPr wrap="none" rtlCol="0">
            <a:noAutofit/>
          </a:bodyPr>
          <a:lstStyle/>
          <a:p>
            <a:r>
              <a:rPr lang="en-US" dirty="0">
                <a:solidFill>
                  <a:srgbClr val="FF0000"/>
                </a:solidFill>
              </a:rPr>
              <a:t>4</a:t>
            </a:r>
          </a:p>
        </p:txBody>
      </p:sp>
      <p:sp>
        <p:nvSpPr>
          <p:cNvPr id="59" name="TextBox 58">
            <a:extLst>
              <a:ext uri="{FF2B5EF4-FFF2-40B4-BE49-F238E27FC236}">
                <a16:creationId xmlns:a16="http://schemas.microsoft.com/office/drawing/2014/main" id="{F5A382CA-C117-442F-A8A8-9D0DC9B77293}"/>
              </a:ext>
            </a:extLst>
          </p:cNvPr>
          <p:cNvSpPr txBox="1"/>
          <p:nvPr/>
        </p:nvSpPr>
        <p:spPr>
          <a:xfrm>
            <a:off x="8343956" y="4465521"/>
            <a:ext cx="348444" cy="411279"/>
          </a:xfrm>
          <a:prstGeom prst="rect">
            <a:avLst/>
          </a:prstGeom>
          <a:noFill/>
        </p:spPr>
        <p:txBody>
          <a:bodyPr wrap="none" rtlCol="0">
            <a:noAutofit/>
          </a:bodyPr>
          <a:lstStyle/>
          <a:p>
            <a:r>
              <a:rPr lang="en-US" dirty="0">
                <a:solidFill>
                  <a:srgbClr val="FF0000"/>
                </a:solidFill>
              </a:rPr>
              <a:t>9</a:t>
            </a:r>
          </a:p>
        </p:txBody>
      </p:sp>
      <p:sp>
        <p:nvSpPr>
          <p:cNvPr id="60" name="TextBox 59">
            <a:extLst>
              <a:ext uri="{FF2B5EF4-FFF2-40B4-BE49-F238E27FC236}">
                <a16:creationId xmlns:a16="http://schemas.microsoft.com/office/drawing/2014/main" id="{BC63A0D4-09C2-4181-B039-89BDB636597F}"/>
              </a:ext>
            </a:extLst>
          </p:cNvPr>
          <p:cNvSpPr txBox="1"/>
          <p:nvPr/>
        </p:nvSpPr>
        <p:spPr>
          <a:xfrm>
            <a:off x="2612521" y="4465521"/>
            <a:ext cx="348444" cy="411279"/>
          </a:xfrm>
          <a:prstGeom prst="rect">
            <a:avLst/>
          </a:prstGeom>
          <a:noFill/>
        </p:spPr>
        <p:txBody>
          <a:bodyPr wrap="none" rtlCol="0">
            <a:noAutofit/>
          </a:bodyPr>
          <a:lstStyle/>
          <a:p>
            <a:r>
              <a:rPr lang="en-US" dirty="0">
                <a:solidFill>
                  <a:srgbClr val="00B050"/>
                </a:solidFill>
              </a:rPr>
              <a:t>8</a:t>
            </a:r>
          </a:p>
        </p:txBody>
      </p:sp>
      <p:sp>
        <p:nvSpPr>
          <p:cNvPr id="61" name="TextBox 60">
            <a:extLst>
              <a:ext uri="{FF2B5EF4-FFF2-40B4-BE49-F238E27FC236}">
                <a16:creationId xmlns:a16="http://schemas.microsoft.com/office/drawing/2014/main" id="{2CCBE580-135F-4989-9CEF-681901A7012D}"/>
              </a:ext>
            </a:extLst>
          </p:cNvPr>
          <p:cNvSpPr txBox="1"/>
          <p:nvPr/>
        </p:nvSpPr>
        <p:spPr>
          <a:xfrm>
            <a:off x="5857023" y="4465521"/>
            <a:ext cx="353955" cy="411279"/>
          </a:xfrm>
          <a:prstGeom prst="rect">
            <a:avLst/>
          </a:prstGeom>
          <a:noFill/>
        </p:spPr>
        <p:txBody>
          <a:bodyPr wrap="square" rtlCol="0">
            <a:noAutofit/>
          </a:bodyPr>
          <a:lstStyle/>
          <a:p>
            <a:r>
              <a:rPr lang="en-US" dirty="0">
                <a:solidFill>
                  <a:srgbClr val="00B050"/>
                </a:solidFill>
              </a:rPr>
              <a:t>7</a:t>
            </a:r>
          </a:p>
        </p:txBody>
      </p:sp>
      <p:sp>
        <p:nvSpPr>
          <p:cNvPr id="63" name="TextBox 62">
            <a:extLst>
              <a:ext uri="{FF2B5EF4-FFF2-40B4-BE49-F238E27FC236}">
                <a16:creationId xmlns:a16="http://schemas.microsoft.com/office/drawing/2014/main" id="{EA805FF5-EA85-4A5A-8428-08833884AEBF}"/>
              </a:ext>
            </a:extLst>
          </p:cNvPr>
          <p:cNvSpPr txBox="1"/>
          <p:nvPr/>
        </p:nvSpPr>
        <p:spPr>
          <a:xfrm>
            <a:off x="9031817" y="4465521"/>
            <a:ext cx="524904" cy="411279"/>
          </a:xfrm>
          <a:prstGeom prst="rect">
            <a:avLst/>
          </a:prstGeom>
          <a:noFill/>
        </p:spPr>
        <p:txBody>
          <a:bodyPr wrap="square" rtlCol="0">
            <a:noAutofit/>
          </a:bodyPr>
          <a:lstStyle/>
          <a:p>
            <a:r>
              <a:rPr lang="en-US" dirty="0">
                <a:solidFill>
                  <a:srgbClr val="00B050"/>
                </a:solidFill>
              </a:rPr>
              <a:t>15</a:t>
            </a:r>
          </a:p>
        </p:txBody>
      </p:sp>
      <p:sp>
        <p:nvSpPr>
          <p:cNvPr id="64" name="TextBox 63">
            <a:extLst>
              <a:ext uri="{FF2B5EF4-FFF2-40B4-BE49-F238E27FC236}">
                <a16:creationId xmlns:a16="http://schemas.microsoft.com/office/drawing/2014/main" id="{DFFE5DB1-19CD-480F-85B8-FB3FF9AF9CCB}"/>
              </a:ext>
            </a:extLst>
          </p:cNvPr>
          <p:cNvSpPr txBox="1"/>
          <p:nvPr/>
        </p:nvSpPr>
        <p:spPr>
          <a:xfrm>
            <a:off x="2870032" y="4465521"/>
            <a:ext cx="348444" cy="411279"/>
          </a:xfrm>
          <a:prstGeom prst="rect">
            <a:avLst/>
          </a:prstGeom>
          <a:noFill/>
          <a:ln>
            <a:noFill/>
          </a:ln>
        </p:spPr>
        <p:txBody>
          <a:bodyPr wrap="none" rtlCol="0">
            <a:noAutofit/>
          </a:bodyPr>
          <a:lstStyle/>
          <a:p>
            <a:r>
              <a:rPr lang="en-US" dirty="0">
                <a:solidFill>
                  <a:schemeClr val="accent4">
                    <a:lumMod val="60000"/>
                    <a:lumOff val="40000"/>
                  </a:schemeClr>
                </a:solidFill>
              </a:rPr>
              <a:t>9</a:t>
            </a:r>
          </a:p>
        </p:txBody>
      </p:sp>
      <p:sp>
        <p:nvSpPr>
          <p:cNvPr id="65" name="TextBox 64">
            <a:extLst>
              <a:ext uri="{FF2B5EF4-FFF2-40B4-BE49-F238E27FC236}">
                <a16:creationId xmlns:a16="http://schemas.microsoft.com/office/drawing/2014/main" id="{BFE1BA13-7024-403B-A307-0FEAF1779AEB}"/>
              </a:ext>
            </a:extLst>
          </p:cNvPr>
          <p:cNvSpPr txBox="1"/>
          <p:nvPr/>
        </p:nvSpPr>
        <p:spPr>
          <a:xfrm>
            <a:off x="6393506" y="4465521"/>
            <a:ext cx="491249" cy="411279"/>
          </a:xfrm>
          <a:prstGeom prst="rect">
            <a:avLst/>
          </a:prstGeom>
          <a:noFill/>
          <a:ln>
            <a:noFill/>
          </a:ln>
        </p:spPr>
        <p:txBody>
          <a:bodyPr wrap="none" rtlCol="0">
            <a:noAutofit/>
          </a:bodyPr>
          <a:lstStyle/>
          <a:p>
            <a:r>
              <a:rPr lang="en-US" dirty="0">
                <a:solidFill>
                  <a:schemeClr val="accent4">
                    <a:lumMod val="60000"/>
                    <a:lumOff val="40000"/>
                  </a:schemeClr>
                </a:solidFill>
              </a:rPr>
              <a:t>10</a:t>
            </a:r>
          </a:p>
        </p:txBody>
      </p:sp>
      <p:sp>
        <p:nvSpPr>
          <p:cNvPr id="67" name="TextBox 66">
            <a:extLst>
              <a:ext uri="{FF2B5EF4-FFF2-40B4-BE49-F238E27FC236}">
                <a16:creationId xmlns:a16="http://schemas.microsoft.com/office/drawing/2014/main" id="{A05C6B86-74B2-4C0A-96AE-132DD981961E}"/>
              </a:ext>
            </a:extLst>
          </p:cNvPr>
          <p:cNvSpPr txBox="1"/>
          <p:nvPr/>
        </p:nvSpPr>
        <p:spPr>
          <a:xfrm>
            <a:off x="10030334" y="4465521"/>
            <a:ext cx="491249" cy="411279"/>
          </a:xfrm>
          <a:prstGeom prst="rect">
            <a:avLst/>
          </a:prstGeom>
          <a:noFill/>
          <a:ln>
            <a:noFill/>
          </a:ln>
        </p:spPr>
        <p:txBody>
          <a:bodyPr wrap="none" rtlCol="0">
            <a:noAutofit/>
          </a:bodyPr>
          <a:lstStyle/>
          <a:p>
            <a:r>
              <a:rPr lang="en-US" dirty="0">
                <a:solidFill>
                  <a:schemeClr val="accent4">
                    <a:lumMod val="60000"/>
                    <a:lumOff val="40000"/>
                  </a:schemeClr>
                </a:solidFill>
              </a:rPr>
              <a:t>19</a:t>
            </a:r>
          </a:p>
        </p:txBody>
      </p:sp>
      <p:sp>
        <p:nvSpPr>
          <p:cNvPr id="68" name="TextBox 67">
            <a:extLst>
              <a:ext uri="{FF2B5EF4-FFF2-40B4-BE49-F238E27FC236}">
                <a16:creationId xmlns:a16="http://schemas.microsoft.com/office/drawing/2014/main" id="{F9F6CFDB-168A-42D8-8E82-D47522E3C0BE}"/>
              </a:ext>
            </a:extLst>
          </p:cNvPr>
          <p:cNvSpPr txBox="1"/>
          <p:nvPr/>
        </p:nvSpPr>
        <p:spPr>
          <a:xfrm>
            <a:off x="1323155" y="2421676"/>
            <a:ext cx="333596" cy="411279"/>
          </a:xfrm>
          <a:prstGeom prst="rect">
            <a:avLst/>
          </a:prstGeom>
          <a:noFill/>
        </p:spPr>
        <p:txBody>
          <a:bodyPr wrap="square" rtlCol="0">
            <a:noAutofit/>
          </a:bodyPr>
          <a:lstStyle/>
          <a:p>
            <a:r>
              <a:rPr lang="en-US" dirty="0"/>
              <a:t>p</a:t>
            </a:r>
          </a:p>
        </p:txBody>
      </p:sp>
      <p:sp>
        <p:nvSpPr>
          <p:cNvPr id="69" name="TextBox 68">
            <a:extLst>
              <a:ext uri="{FF2B5EF4-FFF2-40B4-BE49-F238E27FC236}">
                <a16:creationId xmlns:a16="http://schemas.microsoft.com/office/drawing/2014/main" id="{45A0D307-F432-47DF-9D7B-C8D107D97774}"/>
              </a:ext>
            </a:extLst>
          </p:cNvPr>
          <p:cNvSpPr txBox="1"/>
          <p:nvPr/>
        </p:nvSpPr>
        <p:spPr>
          <a:xfrm>
            <a:off x="4415639" y="2367086"/>
            <a:ext cx="333596" cy="411279"/>
          </a:xfrm>
          <a:prstGeom prst="rect">
            <a:avLst/>
          </a:prstGeom>
          <a:noFill/>
        </p:spPr>
        <p:txBody>
          <a:bodyPr wrap="square" rtlCol="0">
            <a:noAutofit/>
          </a:bodyPr>
          <a:lstStyle/>
          <a:p>
            <a:r>
              <a:rPr lang="en-US" dirty="0"/>
              <a:t>p</a:t>
            </a:r>
          </a:p>
        </p:txBody>
      </p:sp>
      <p:sp>
        <p:nvSpPr>
          <p:cNvPr id="70" name="TextBox 69">
            <a:extLst>
              <a:ext uri="{FF2B5EF4-FFF2-40B4-BE49-F238E27FC236}">
                <a16:creationId xmlns:a16="http://schemas.microsoft.com/office/drawing/2014/main" id="{0D687A5F-335F-45CB-9FA9-163B8C839ED9}"/>
              </a:ext>
            </a:extLst>
          </p:cNvPr>
          <p:cNvSpPr txBox="1"/>
          <p:nvPr/>
        </p:nvSpPr>
        <p:spPr>
          <a:xfrm>
            <a:off x="7575917" y="2356685"/>
            <a:ext cx="333596" cy="411279"/>
          </a:xfrm>
          <a:prstGeom prst="rect">
            <a:avLst/>
          </a:prstGeom>
          <a:noFill/>
        </p:spPr>
        <p:txBody>
          <a:bodyPr wrap="square" rtlCol="0">
            <a:noAutofit/>
          </a:bodyPr>
          <a:lstStyle/>
          <a:p>
            <a:r>
              <a:rPr lang="en-US" dirty="0"/>
              <a:t>p</a:t>
            </a:r>
          </a:p>
        </p:txBody>
      </p:sp>
      <p:sp>
        <p:nvSpPr>
          <p:cNvPr id="71" name="TextBox 70">
            <a:extLst>
              <a:ext uri="{FF2B5EF4-FFF2-40B4-BE49-F238E27FC236}">
                <a16:creationId xmlns:a16="http://schemas.microsoft.com/office/drawing/2014/main" id="{E2FDF641-2EDA-491F-A522-E61409B5053C}"/>
              </a:ext>
            </a:extLst>
          </p:cNvPr>
          <p:cNvSpPr txBox="1"/>
          <p:nvPr/>
        </p:nvSpPr>
        <p:spPr>
          <a:xfrm>
            <a:off x="3604621" y="4430280"/>
            <a:ext cx="325470" cy="411279"/>
          </a:xfrm>
          <a:prstGeom prst="rect">
            <a:avLst/>
          </a:prstGeom>
          <a:noFill/>
        </p:spPr>
        <p:txBody>
          <a:bodyPr wrap="square" rtlCol="0">
            <a:noAutofit/>
          </a:bodyPr>
          <a:lstStyle/>
          <a:p>
            <a:r>
              <a:rPr lang="en-US" dirty="0"/>
              <a:t>q</a:t>
            </a:r>
          </a:p>
        </p:txBody>
      </p:sp>
      <p:sp>
        <p:nvSpPr>
          <p:cNvPr id="72" name="TextBox 71">
            <a:extLst>
              <a:ext uri="{FF2B5EF4-FFF2-40B4-BE49-F238E27FC236}">
                <a16:creationId xmlns:a16="http://schemas.microsoft.com/office/drawing/2014/main" id="{0B6659E2-65A6-47FC-A37E-93E2AF27EAE7}"/>
              </a:ext>
            </a:extLst>
          </p:cNvPr>
          <p:cNvSpPr txBox="1"/>
          <p:nvPr/>
        </p:nvSpPr>
        <p:spPr>
          <a:xfrm>
            <a:off x="6845062" y="4430280"/>
            <a:ext cx="325470" cy="411279"/>
          </a:xfrm>
          <a:prstGeom prst="rect">
            <a:avLst/>
          </a:prstGeom>
          <a:noFill/>
        </p:spPr>
        <p:txBody>
          <a:bodyPr wrap="square" rtlCol="0">
            <a:noAutofit/>
          </a:bodyPr>
          <a:lstStyle/>
          <a:p>
            <a:r>
              <a:rPr lang="en-US" dirty="0"/>
              <a:t>q</a:t>
            </a:r>
          </a:p>
        </p:txBody>
      </p:sp>
      <p:sp>
        <p:nvSpPr>
          <p:cNvPr id="73" name="TextBox 72">
            <a:extLst>
              <a:ext uri="{FF2B5EF4-FFF2-40B4-BE49-F238E27FC236}">
                <a16:creationId xmlns:a16="http://schemas.microsoft.com/office/drawing/2014/main" id="{CA55D4A4-172C-486B-9615-F4969196C001}"/>
              </a:ext>
            </a:extLst>
          </p:cNvPr>
          <p:cNvSpPr txBox="1"/>
          <p:nvPr/>
        </p:nvSpPr>
        <p:spPr>
          <a:xfrm>
            <a:off x="10716801" y="4448119"/>
            <a:ext cx="325470" cy="411279"/>
          </a:xfrm>
          <a:prstGeom prst="rect">
            <a:avLst/>
          </a:prstGeom>
          <a:noFill/>
        </p:spPr>
        <p:txBody>
          <a:bodyPr wrap="square" rtlCol="0">
            <a:noAutofit/>
          </a:bodyPr>
          <a:lstStyle/>
          <a:p>
            <a:r>
              <a:rPr lang="en-US" dirty="0"/>
              <a:t>q</a:t>
            </a:r>
          </a:p>
        </p:txBody>
      </p:sp>
      <p:sp>
        <p:nvSpPr>
          <p:cNvPr id="76" name="TextBox 75">
            <a:extLst>
              <a:ext uri="{FF2B5EF4-FFF2-40B4-BE49-F238E27FC236}">
                <a16:creationId xmlns:a16="http://schemas.microsoft.com/office/drawing/2014/main" id="{A5DDAD7E-6A55-4414-8362-6C7969C7689A}"/>
              </a:ext>
            </a:extLst>
          </p:cNvPr>
          <p:cNvSpPr txBox="1"/>
          <p:nvPr/>
        </p:nvSpPr>
        <p:spPr>
          <a:xfrm>
            <a:off x="4333146" y="2821903"/>
            <a:ext cx="491249" cy="411279"/>
          </a:xfrm>
          <a:prstGeom prst="rect">
            <a:avLst/>
          </a:prstGeom>
          <a:noFill/>
        </p:spPr>
        <p:txBody>
          <a:bodyPr wrap="none" rtlCol="0">
            <a:noAutofit/>
          </a:bodyPr>
          <a:lstStyle/>
          <a:p>
            <a:r>
              <a:rPr lang="en-US" dirty="0">
                <a:solidFill>
                  <a:srgbClr val="FF0000"/>
                </a:solidFill>
              </a:rPr>
              <a:t>10</a:t>
            </a:r>
          </a:p>
        </p:txBody>
      </p:sp>
      <p:sp>
        <p:nvSpPr>
          <p:cNvPr id="77" name="TextBox 76">
            <a:extLst>
              <a:ext uri="{FF2B5EF4-FFF2-40B4-BE49-F238E27FC236}">
                <a16:creationId xmlns:a16="http://schemas.microsoft.com/office/drawing/2014/main" id="{4F000A02-643A-4614-A6ED-DAB1527EC1B7}"/>
              </a:ext>
            </a:extLst>
          </p:cNvPr>
          <p:cNvSpPr txBox="1"/>
          <p:nvPr/>
        </p:nvSpPr>
        <p:spPr>
          <a:xfrm>
            <a:off x="7495314" y="2819400"/>
            <a:ext cx="491249" cy="411279"/>
          </a:xfrm>
          <a:prstGeom prst="rect">
            <a:avLst/>
          </a:prstGeom>
          <a:noFill/>
        </p:spPr>
        <p:txBody>
          <a:bodyPr wrap="none" rtlCol="0">
            <a:noAutofit/>
          </a:bodyPr>
          <a:lstStyle/>
          <a:p>
            <a:r>
              <a:rPr lang="en-US" dirty="0">
                <a:solidFill>
                  <a:srgbClr val="FF0000"/>
                </a:solidFill>
              </a:rPr>
              <a:t>10</a:t>
            </a:r>
          </a:p>
        </p:txBody>
      </p:sp>
      <p:sp>
        <p:nvSpPr>
          <p:cNvPr id="78" name="TextBox 77">
            <a:extLst>
              <a:ext uri="{FF2B5EF4-FFF2-40B4-BE49-F238E27FC236}">
                <a16:creationId xmlns:a16="http://schemas.microsoft.com/office/drawing/2014/main" id="{77ACF0EB-E4D9-4DF2-9B30-753C11CC0EBF}"/>
              </a:ext>
            </a:extLst>
          </p:cNvPr>
          <p:cNvSpPr txBox="1"/>
          <p:nvPr/>
        </p:nvSpPr>
        <p:spPr>
          <a:xfrm>
            <a:off x="4487623" y="3124200"/>
            <a:ext cx="348444" cy="411279"/>
          </a:xfrm>
          <a:prstGeom prst="rect">
            <a:avLst/>
          </a:prstGeom>
          <a:noFill/>
        </p:spPr>
        <p:txBody>
          <a:bodyPr wrap="none" rtlCol="0">
            <a:noAutofit/>
          </a:bodyPr>
          <a:lstStyle/>
          <a:p>
            <a:r>
              <a:rPr lang="en-US" dirty="0">
                <a:solidFill>
                  <a:srgbClr val="00B050"/>
                </a:solidFill>
              </a:rPr>
              <a:t>8</a:t>
            </a:r>
          </a:p>
        </p:txBody>
      </p:sp>
      <p:sp>
        <p:nvSpPr>
          <p:cNvPr id="79" name="TextBox 78">
            <a:extLst>
              <a:ext uri="{FF2B5EF4-FFF2-40B4-BE49-F238E27FC236}">
                <a16:creationId xmlns:a16="http://schemas.microsoft.com/office/drawing/2014/main" id="{3EEA350D-2328-493D-BD3D-C15F5EEF2856}"/>
              </a:ext>
            </a:extLst>
          </p:cNvPr>
          <p:cNvSpPr txBox="1"/>
          <p:nvPr/>
        </p:nvSpPr>
        <p:spPr>
          <a:xfrm>
            <a:off x="7622739" y="3124200"/>
            <a:ext cx="348444" cy="411279"/>
          </a:xfrm>
          <a:prstGeom prst="rect">
            <a:avLst/>
          </a:prstGeom>
          <a:noFill/>
        </p:spPr>
        <p:txBody>
          <a:bodyPr wrap="none" rtlCol="0">
            <a:noAutofit/>
          </a:bodyPr>
          <a:lstStyle/>
          <a:p>
            <a:r>
              <a:rPr lang="en-US" dirty="0">
                <a:solidFill>
                  <a:srgbClr val="00B050"/>
                </a:solidFill>
              </a:rPr>
              <a:t>8</a:t>
            </a:r>
          </a:p>
        </p:txBody>
      </p:sp>
      <p:sp>
        <p:nvSpPr>
          <p:cNvPr id="80" name="TextBox 79">
            <a:extLst>
              <a:ext uri="{FF2B5EF4-FFF2-40B4-BE49-F238E27FC236}">
                <a16:creationId xmlns:a16="http://schemas.microsoft.com/office/drawing/2014/main" id="{E982DB31-BA69-4F1E-96DD-761882DF9154}"/>
              </a:ext>
            </a:extLst>
          </p:cNvPr>
          <p:cNvSpPr txBox="1"/>
          <p:nvPr/>
        </p:nvSpPr>
        <p:spPr>
          <a:xfrm>
            <a:off x="4461064" y="3524088"/>
            <a:ext cx="348444" cy="411279"/>
          </a:xfrm>
          <a:prstGeom prst="rect">
            <a:avLst/>
          </a:prstGeom>
          <a:noFill/>
        </p:spPr>
        <p:txBody>
          <a:bodyPr wrap="none" rtlCol="0">
            <a:noAutofit/>
          </a:bodyPr>
          <a:lstStyle/>
          <a:p>
            <a:r>
              <a:rPr lang="en-US" dirty="0">
                <a:solidFill>
                  <a:schemeClr val="accent4">
                    <a:lumMod val="60000"/>
                    <a:lumOff val="40000"/>
                  </a:schemeClr>
                </a:solidFill>
              </a:rPr>
              <a:t>5</a:t>
            </a:r>
          </a:p>
        </p:txBody>
      </p:sp>
      <p:sp>
        <p:nvSpPr>
          <p:cNvPr id="81" name="TextBox 80">
            <a:extLst>
              <a:ext uri="{FF2B5EF4-FFF2-40B4-BE49-F238E27FC236}">
                <a16:creationId xmlns:a16="http://schemas.microsoft.com/office/drawing/2014/main" id="{308F693C-65BD-48D9-88F5-D1E9FC219DDF}"/>
              </a:ext>
            </a:extLst>
          </p:cNvPr>
          <p:cNvSpPr txBox="1"/>
          <p:nvPr/>
        </p:nvSpPr>
        <p:spPr>
          <a:xfrm>
            <a:off x="7636730" y="3484780"/>
            <a:ext cx="348444" cy="411279"/>
          </a:xfrm>
          <a:prstGeom prst="rect">
            <a:avLst/>
          </a:prstGeom>
          <a:noFill/>
        </p:spPr>
        <p:txBody>
          <a:bodyPr wrap="none" rtlCol="0">
            <a:noAutofit/>
          </a:bodyPr>
          <a:lstStyle/>
          <a:p>
            <a:r>
              <a:rPr lang="en-US" dirty="0">
                <a:solidFill>
                  <a:schemeClr val="accent4">
                    <a:lumMod val="60000"/>
                    <a:lumOff val="40000"/>
                  </a:schemeClr>
                </a:solidFill>
              </a:rPr>
              <a:t>5</a:t>
            </a:r>
          </a:p>
        </p:txBody>
      </p:sp>
      <p:sp>
        <p:nvSpPr>
          <p:cNvPr id="14" name="Rectangle 13"/>
          <p:cNvSpPr/>
          <p:nvPr/>
        </p:nvSpPr>
        <p:spPr>
          <a:xfrm>
            <a:off x="609600" y="4983540"/>
            <a:ext cx="10972800" cy="1569660"/>
          </a:xfrm>
          <a:prstGeom prst="rect">
            <a:avLst/>
          </a:prstGeom>
        </p:spPr>
        <p:txBody>
          <a:bodyPr wrap="square">
            <a:noAutofit/>
          </a:bodyPr>
          <a:lstStyle/>
          <a:p>
            <a:pPr marL="342900" indent="-342900">
              <a:buFont typeface="Arial" panose="020B0604020202020204" pitchFamily="34" charset="0"/>
              <a:buChar char="•"/>
            </a:pPr>
            <a:r>
              <a:rPr lang="en-US" sz="3200" dirty="0"/>
              <a:t>Horizontal summation of q for a given p since the good is rival</a:t>
            </a:r>
          </a:p>
          <a:p>
            <a:pPr marL="342900" indent="-342900">
              <a:buFont typeface="Arial" panose="020B0604020202020204" pitchFamily="34" charset="0"/>
              <a:buChar char="•"/>
            </a:pPr>
            <a:r>
              <a:rPr lang="en-US" sz="3200" dirty="0"/>
              <a:t>The means of “exclusion” is the price p</a:t>
            </a:r>
          </a:p>
        </p:txBody>
      </p:sp>
      <p:cxnSp>
        <p:nvCxnSpPr>
          <p:cNvPr id="7" name="Straight Connector 6">
            <a:extLst>
              <a:ext uri="{FF2B5EF4-FFF2-40B4-BE49-F238E27FC236}">
                <a16:creationId xmlns:a16="http://schemas.microsoft.com/office/drawing/2014/main" id="{1766BD0E-9508-4057-B985-A886324B6296}"/>
              </a:ext>
            </a:extLst>
          </p:cNvPr>
          <p:cNvCxnSpPr/>
          <p:nvPr/>
        </p:nvCxnSpPr>
        <p:spPr>
          <a:xfrm>
            <a:off x="1723875" y="4509587"/>
            <a:ext cx="21213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40E95CE-EC8E-4A08-B974-605CD5D06EC2}"/>
              </a:ext>
            </a:extLst>
          </p:cNvPr>
          <p:cNvCxnSpPr/>
          <p:nvPr/>
        </p:nvCxnSpPr>
        <p:spPr>
          <a:xfrm>
            <a:off x="1723875" y="2307761"/>
            <a:ext cx="0" cy="219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DD909A7-1400-4762-BE1D-9EE0CB55A04F}"/>
              </a:ext>
            </a:extLst>
          </p:cNvPr>
          <p:cNvCxnSpPr>
            <a:cxnSpLocks/>
          </p:cNvCxnSpPr>
          <p:nvPr/>
        </p:nvCxnSpPr>
        <p:spPr>
          <a:xfrm>
            <a:off x="4759153" y="4509587"/>
            <a:ext cx="241137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6862F97-7272-4422-BD64-81ECB6D3AFF5}"/>
              </a:ext>
            </a:extLst>
          </p:cNvPr>
          <p:cNvCxnSpPr>
            <a:cxnSpLocks/>
          </p:cNvCxnSpPr>
          <p:nvPr/>
        </p:nvCxnSpPr>
        <p:spPr>
          <a:xfrm>
            <a:off x="7918247" y="4509587"/>
            <a:ext cx="301366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7072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8F54-94B7-4569-8BD0-7D90A3085132}"/>
              </a:ext>
            </a:extLst>
          </p:cNvPr>
          <p:cNvSpPr>
            <a:spLocks noGrp="1"/>
          </p:cNvSpPr>
          <p:nvPr>
            <p:ph type="title"/>
          </p:nvPr>
        </p:nvSpPr>
        <p:spPr/>
        <p:txBody>
          <a:bodyPr/>
          <a:lstStyle/>
          <a:p>
            <a:r>
              <a:rPr lang="en-US" sz="3800" dirty="0"/>
              <a:t>Illustrating Aggregate Demand for a Public Good</a:t>
            </a:r>
          </a:p>
        </p:txBody>
      </p:sp>
      <p:grpSp>
        <p:nvGrpSpPr>
          <p:cNvPr id="10" name="Group 9"/>
          <p:cNvGrpSpPr/>
          <p:nvPr/>
        </p:nvGrpSpPr>
        <p:grpSpPr>
          <a:xfrm>
            <a:off x="609600" y="1570756"/>
            <a:ext cx="5642853" cy="4700125"/>
            <a:chOff x="1945600" y="1610704"/>
            <a:chExt cx="5642853" cy="4700125"/>
          </a:xfrm>
        </p:grpSpPr>
        <p:cxnSp>
          <p:nvCxnSpPr>
            <p:cNvPr id="41" name="Straight Connector 40">
              <a:extLst>
                <a:ext uri="{FF2B5EF4-FFF2-40B4-BE49-F238E27FC236}">
                  <a16:creationId xmlns:a16="http://schemas.microsoft.com/office/drawing/2014/main" id="{58E5F148-D354-47D1-9E57-8610AE4DC715}"/>
                </a:ext>
              </a:extLst>
            </p:cNvPr>
            <p:cNvCxnSpPr/>
            <p:nvPr/>
          </p:nvCxnSpPr>
          <p:spPr>
            <a:xfrm flipH="1">
              <a:off x="2750731" y="3122831"/>
              <a:ext cx="307808"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213D839-9BAF-4C69-8A2B-E27DC28DF0F3}"/>
                </a:ext>
              </a:extLst>
            </p:cNvPr>
            <p:cNvCxnSpPr/>
            <p:nvPr/>
          </p:nvCxnSpPr>
          <p:spPr>
            <a:xfrm>
              <a:off x="2743200" y="1981200"/>
              <a:ext cx="0" cy="381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1E09E71-4D35-4A2C-AEB1-466654E853FF}"/>
                </a:ext>
              </a:extLst>
            </p:cNvPr>
            <p:cNvCxnSpPr/>
            <p:nvPr/>
          </p:nvCxnSpPr>
          <p:spPr>
            <a:xfrm>
              <a:off x="2743200" y="5791200"/>
              <a:ext cx="472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C718835-54E0-4B37-8953-AC83052405F4}"/>
                </a:ext>
              </a:extLst>
            </p:cNvPr>
            <p:cNvCxnSpPr>
              <a:cxnSpLocks/>
            </p:cNvCxnSpPr>
            <p:nvPr/>
          </p:nvCxnSpPr>
          <p:spPr>
            <a:xfrm>
              <a:off x="2743200" y="3733800"/>
              <a:ext cx="939456" cy="2052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12FC9A1-43C8-4FBB-AA43-00AE33B04CE9}"/>
                </a:ext>
              </a:extLst>
            </p:cNvPr>
            <p:cNvCxnSpPr/>
            <p:nvPr/>
          </p:nvCxnSpPr>
          <p:spPr>
            <a:xfrm>
              <a:off x="2743200" y="4343400"/>
              <a:ext cx="2362200" cy="1447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E185544-73D1-4D34-B748-46B28A37CAF1}"/>
                </a:ext>
              </a:extLst>
            </p:cNvPr>
            <p:cNvSpPr txBox="1"/>
            <p:nvPr/>
          </p:nvSpPr>
          <p:spPr>
            <a:xfrm>
              <a:off x="2302053" y="3499026"/>
              <a:ext cx="441146" cy="369332"/>
            </a:xfrm>
            <a:prstGeom prst="rect">
              <a:avLst/>
            </a:prstGeom>
            <a:noFill/>
          </p:spPr>
          <p:txBody>
            <a:bodyPr wrap="none" rtlCol="0">
              <a:noAutofit/>
            </a:bodyPr>
            <a:lstStyle/>
            <a:p>
              <a:r>
                <a:rPr lang="en-US" dirty="0"/>
                <a:t>12</a:t>
              </a:r>
            </a:p>
          </p:txBody>
        </p:sp>
        <p:sp>
          <p:nvSpPr>
            <p:cNvPr id="14" name="TextBox 13">
              <a:extLst>
                <a:ext uri="{FF2B5EF4-FFF2-40B4-BE49-F238E27FC236}">
                  <a16:creationId xmlns:a16="http://schemas.microsoft.com/office/drawing/2014/main" id="{5BFFCE2B-D055-458E-8A85-8345F4037058}"/>
                </a:ext>
              </a:extLst>
            </p:cNvPr>
            <p:cNvSpPr txBox="1"/>
            <p:nvPr/>
          </p:nvSpPr>
          <p:spPr>
            <a:xfrm>
              <a:off x="2366173" y="4121156"/>
              <a:ext cx="312906" cy="369332"/>
            </a:xfrm>
            <a:prstGeom prst="rect">
              <a:avLst/>
            </a:prstGeom>
            <a:noFill/>
          </p:spPr>
          <p:txBody>
            <a:bodyPr wrap="none" rtlCol="0">
              <a:noAutofit/>
            </a:bodyPr>
            <a:lstStyle/>
            <a:p>
              <a:r>
                <a:rPr lang="en-US" dirty="0"/>
                <a:t>8</a:t>
              </a:r>
            </a:p>
          </p:txBody>
        </p:sp>
        <p:sp>
          <p:nvSpPr>
            <p:cNvPr id="15" name="TextBox 14">
              <a:extLst>
                <a:ext uri="{FF2B5EF4-FFF2-40B4-BE49-F238E27FC236}">
                  <a16:creationId xmlns:a16="http://schemas.microsoft.com/office/drawing/2014/main" id="{F9D757E8-56C2-4024-85A7-98E457B81C17}"/>
                </a:ext>
              </a:extLst>
            </p:cNvPr>
            <p:cNvSpPr txBox="1"/>
            <p:nvPr/>
          </p:nvSpPr>
          <p:spPr>
            <a:xfrm>
              <a:off x="3564303" y="5841308"/>
              <a:ext cx="312906" cy="369332"/>
            </a:xfrm>
            <a:prstGeom prst="rect">
              <a:avLst/>
            </a:prstGeom>
            <a:noFill/>
          </p:spPr>
          <p:txBody>
            <a:bodyPr wrap="none" rtlCol="0">
              <a:noAutofit/>
            </a:bodyPr>
            <a:lstStyle/>
            <a:p>
              <a:r>
                <a:rPr lang="en-US" dirty="0"/>
                <a:t>6</a:t>
              </a:r>
            </a:p>
          </p:txBody>
        </p:sp>
        <p:sp>
          <p:nvSpPr>
            <p:cNvPr id="16" name="TextBox 15">
              <a:extLst>
                <a:ext uri="{FF2B5EF4-FFF2-40B4-BE49-F238E27FC236}">
                  <a16:creationId xmlns:a16="http://schemas.microsoft.com/office/drawing/2014/main" id="{EED65612-B58B-46FE-A418-5CDF717EAA61}"/>
                </a:ext>
              </a:extLst>
            </p:cNvPr>
            <p:cNvSpPr txBox="1"/>
            <p:nvPr/>
          </p:nvSpPr>
          <p:spPr>
            <a:xfrm>
              <a:off x="4937344" y="5841308"/>
              <a:ext cx="472856" cy="369332"/>
            </a:xfrm>
            <a:prstGeom prst="rect">
              <a:avLst/>
            </a:prstGeom>
            <a:noFill/>
          </p:spPr>
          <p:txBody>
            <a:bodyPr wrap="square" rtlCol="0">
              <a:noAutofit/>
            </a:bodyPr>
            <a:lstStyle/>
            <a:p>
              <a:r>
                <a:rPr lang="en-US" dirty="0"/>
                <a:t>14</a:t>
              </a:r>
            </a:p>
          </p:txBody>
        </p:sp>
        <p:cxnSp>
          <p:nvCxnSpPr>
            <p:cNvPr id="18" name="Straight Connector 17">
              <a:extLst>
                <a:ext uri="{FF2B5EF4-FFF2-40B4-BE49-F238E27FC236}">
                  <a16:creationId xmlns:a16="http://schemas.microsoft.com/office/drawing/2014/main" id="{CC610B9E-0FD4-4B41-8554-946885FB4CB0}"/>
                </a:ext>
              </a:extLst>
            </p:cNvPr>
            <p:cNvCxnSpPr>
              <a:cxnSpLocks/>
            </p:cNvCxnSpPr>
            <p:nvPr/>
          </p:nvCxnSpPr>
          <p:spPr>
            <a:xfrm>
              <a:off x="2743200" y="2063234"/>
              <a:ext cx="723901" cy="267421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B57654-9AB6-4E01-BA87-2E85D0A2D327}"/>
                </a:ext>
              </a:extLst>
            </p:cNvPr>
            <p:cNvCxnSpPr>
              <a:cxnSpLocks/>
            </p:cNvCxnSpPr>
            <p:nvPr/>
          </p:nvCxnSpPr>
          <p:spPr>
            <a:xfrm>
              <a:off x="3451860" y="4737447"/>
              <a:ext cx="1714500" cy="1044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A5F2D62-A73D-40E7-86E7-D051CC10E5D7}"/>
                </a:ext>
              </a:extLst>
            </p:cNvPr>
            <p:cNvSpPr txBox="1"/>
            <p:nvPr/>
          </p:nvSpPr>
          <p:spPr>
            <a:xfrm>
              <a:off x="2302053" y="1791025"/>
              <a:ext cx="441146" cy="369332"/>
            </a:xfrm>
            <a:prstGeom prst="rect">
              <a:avLst/>
            </a:prstGeom>
            <a:noFill/>
          </p:spPr>
          <p:txBody>
            <a:bodyPr wrap="none" rtlCol="0">
              <a:noAutofit/>
            </a:bodyPr>
            <a:lstStyle/>
            <a:p>
              <a:r>
                <a:rPr lang="en-US" dirty="0"/>
                <a:t>20</a:t>
              </a:r>
            </a:p>
          </p:txBody>
        </p:sp>
        <p:sp>
          <p:nvSpPr>
            <p:cNvPr id="25" name="TextBox 24">
              <a:extLst>
                <a:ext uri="{FF2B5EF4-FFF2-40B4-BE49-F238E27FC236}">
                  <a16:creationId xmlns:a16="http://schemas.microsoft.com/office/drawing/2014/main" id="{E32B7248-F142-4D02-ADB2-FEB113E84849}"/>
                </a:ext>
              </a:extLst>
            </p:cNvPr>
            <p:cNvSpPr txBox="1"/>
            <p:nvPr/>
          </p:nvSpPr>
          <p:spPr>
            <a:xfrm>
              <a:off x="2380008" y="4587972"/>
              <a:ext cx="312906" cy="369332"/>
            </a:xfrm>
            <a:prstGeom prst="rect">
              <a:avLst/>
            </a:prstGeom>
            <a:noFill/>
          </p:spPr>
          <p:txBody>
            <a:bodyPr wrap="none" rtlCol="0">
              <a:noAutofit/>
            </a:bodyPr>
            <a:lstStyle/>
            <a:p>
              <a:r>
                <a:rPr lang="en-US" dirty="0"/>
                <a:t>6</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24E10C9-0A4E-44B4-A721-9A06E0F61165}"/>
                    </a:ext>
                  </a:extLst>
                </p:cNvPr>
                <p:cNvSpPr txBox="1"/>
                <p:nvPr/>
              </p:nvSpPr>
              <p:spPr>
                <a:xfrm>
                  <a:off x="3382656" y="5086906"/>
                  <a:ext cx="470193"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𝐷</m:t>
                            </m:r>
                          </m:e>
                          <m:sub>
                            <m:r>
                              <a:rPr lang="en-US" i="1">
                                <a:solidFill>
                                  <a:srgbClr val="0070C0"/>
                                </a:solidFill>
                                <a:latin typeface="Cambria Math" panose="02040503050406030204" pitchFamily="18" charset="0"/>
                              </a:rPr>
                              <m:t>𝑖</m:t>
                            </m:r>
                          </m:sub>
                        </m:sSub>
                      </m:oMath>
                    </m:oMathPara>
                  </a14:m>
                  <a:endParaRPr lang="en-US" dirty="0"/>
                </a:p>
              </p:txBody>
            </p:sp>
          </mc:Choice>
          <mc:Fallback xmlns="">
            <p:sp>
              <p:nvSpPr>
                <p:cNvPr id="26" name="TextBox 25">
                  <a:extLst>
                    <a:ext uri="{FF2B5EF4-FFF2-40B4-BE49-F238E27FC236}">
                      <a16:creationId xmlns:a16="http://schemas.microsoft.com/office/drawing/2014/main" id="{924E10C9-0A4E-44B4-A721-9A06E0F61165}"/>
                    </a:ext>
                  </a:extLst>
                </p:cNvPr>
                <p:cNvSpPr txBox="1">
                  <a:spLocks noRot="1" noChangeAspect="1" noMove="1" noResize="1" noEditPoints="1" noAdjustHandles="1" noChangeArrowheads="1" noChangeShapeType="1" noTextEdit="1"/>
                </p:cNvSpPr>
                <p:nvPr/>
              </p:nvSpPr>
              <p:spPr>
                <a:xfrm>
                  <a:off x="3382656" y="5086906"/>
                  <a:ext cx="470193" cy="369332"/>
                </a:xfrm>
                <a:prstGeom prst="rect">
                  <a:avLst/>
                </a:prstGeom>
                <a:blipFill>
                  <a:blip r:embed="rId2"/>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45C8A74-CFEC-43F7-B99A-BB3674FE49B4}"/>
                    </a:ext>
                  </a:extLst>
                </p:cNvPr>
                <p:cNvSpPr txBox="1"/>
                <p:nvPr/>
              </p:nvSpPr>
              <p:spPr>
                <a:xfrm>
                  <a:off x="3198190" y="4690254"/>
                  <a:ext cx="468911" cy="391646"/>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𝐷</m:t>
                            </m:r>
                          </m:e>
                          <m:sub>
                            <m:r>
                              <a:rPr lang="en-US" i="1">
                                <a:solidFill>
                                  <a:srgbClr val="FF0000"/>
                                </a:solidFill>
                                <a:latin typeface="Cambria Math" panose="02040503050406030204" pitchFamily="18" charset="0"/>
                              </a:rPr>
                              <m:t>𝑗</m:t>
                            </m:r>
                          </m:sub>
                        </m:sSub>
                      </m:oMath>
                    </m:oMathPara>
                  </a14:m>
                  <a:endParaRPr lang="en-US" dirty="0"/>
                </a:p>
              </p:txBody>
            </p:sp>
          </mc:Choice>
          <mc:Fallback xmlns="">
            <p:sp>
              <p:nvSpPr>
                <p:cNvPr id="27" name="TextBox 26">
                  <a:extLst>
                    <a:ext uri="{FF2B5EF4-FFF2-40B4-BE49-F238E27FC236}">
                      <a16:creationId xmlns:a16="http://schemas.microsoft.com/office/drawing/2014/main" id="{E45C8A74-CFEC-43F7-B99A-BB3674FE49B4}"/>
                    </a:ext>
                  </a:extLst>
                </p:cNvPr>
                <p:cNvSpPr txBox="1">
                  <a:spLocks noRot="1" noChangeAspect="1" noMove="1" noResize="1" noEditPoints="1" noAdjustHandles="1" noChangeArrowheads="1" noChangeShapeType="1" noTextEdit="1"/>
                </p:cNvSpPr>
                <p:nvPr/>
              </p:nvSpPr>
              <p:spPr>
                <a:xfrm>
                  <a:off x="3198190" y="4690254"/>
                  <a:ext cx="468911" cy="391646"/>
                </a:xfrm>
                <a:prstGeom prst="rect">
                  <a:avLst/>
                </a:prstGeom>
                <a:blipFill>
                  <a:blip r:embed="rId3"/>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65312BA-6FE0-4F41-AF88-3EC1189675CD}"/>
                    </a:ext>
                  </a:extLst>
                </p:cNvPr>
                <p:cNvSpPr txBox="1"/>
                <p:nvPr/>
              </p:nvSpPr>
              <p:spPr>
                <a:xfrm>
                  <a:off x="3263090" y="4089270"/>
                  <a:ext cx="1508939" cy="391646"/>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𝐷</m:t>
                            </m:r>
                          </m:e>
                          <m:sub>
                            <m:r>
                              <a:rPr lang="en-US" i="1">
                                <a:solidFill>
                                  <a:srgbClr val="00B050"/>
                                </a:solidFill>
                                <a:latin typeface="Cambria Math" panose="02040503050406030204" pitchFamily="18" charset="0"/>
                              </a:rPr>
                              <m:t>𝑠</m:t>
                            </m:r>
                          </m:sub>
                        </m:sSub>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𝐷</m:t>
                            </m:r>
                          </m:e>
                          <m:sub>
                            <m:r>
                              <a:rPr lang="en-US" i="1">
                                <a:solidFill>
                                  <a:srgbClr val="00B050"/>
                                </a:solidFill>
                                <a:latin typeface="Cambria Math" panose="02040503050406030204" pitchFamily="18" charset="0"/>
                              </a:rPr>
                              <m:t>𝑖</m:t>
                            </m:r>
                          </m:sub>
                        </m:sSub>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𝐷</m:t>
                            </m:r>
                          </m:e>
                          <m:sub>
                            <m:r>
                              <a:rPr lang="en-US" i="1">
                                <a:solidFill>
                                  <a:srgbClr val="00B050"/>
                                </a:solidFill>
                                <a:latin typeface="Cambria Math" panose="02040503050406030204" pitchFamily="18" charset="0"/>
                              </a:rPr>
                              <m:t>𝑗</m:t>
                            </m:r>
                          </m:sub>
                        </m:sSub>
                      </m:oMath>
                    </m:oMathPara>
                  </a14:m>
                  <a:endParaRPr lang="en-US" dirty="0"/>
                </a:p>
              </p:txBody>
            </p:sp>
          </mc:Choice>
          <mc:Fallback xmlns="">
            <p:sp>
              <p:nvSpPr>
                <p:cNvPr id="28" name="TextBox 27">
                  <a:extLst>
                    <a:ext uri="{FF2B5EF4-FFF2-40B4-BE49-F238E27FC236}">
                      <a16:creationId xmlns:a16="http://schemas.microsoft.com/office/drawing/2014/main" id="{F65312BA-6FE0-4F41-AF88-3EC1189675CD}"/>
                    </a:ext>
                  </a:extLst>
                </p:cNvPr>
                <p:cNvSpPr txBox="1">
                  <a:spLocks noRot="1" noChangeAspect="1" noMove="1" noResize="1" noEditPoints="1" noAdjustHandles="1" noChangeArrowheads="1" noChangeShapeType="1" noTextEdit="1"/>
                </p:cNvSpPr>
                <p:nvPr/>
              </p:nvSpPr>
              <p:spPr>
                <a:xfrm>
                  <a:off x="3263090" y="4089270"/>
                  <a:ext cx="1508939" cy="391646"/>
                </a:xfrm>
                <a:prstGeom prst="rect">
                  <a:avLst/>
                </a:prstGeom>
                <a:blipFill>
                  <a:blip r:embed="rId4"/>
                  <a:stretch>
                    <a:fillRect b="-7692"/>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8D79FCA9-F5F8-433D-A002-A8B0533552DC}"/>
                </a:ext>
              </a:extLst>
            </p:cNvPr>
            <p:cNvSpPr txBox="1"/>
            <p:nvPr/>
          </p:nvSpPr>
          <p:spPr>
            <a:xfrm>
              <a:off x="3304846" y="5841308"/>
              <a:ext cx="312906" cy="369332"/>
            </a:xfrm>
            <a:prstGeom prst="rect">
              <a:avLst/>
            </a:prstGeom>
            <a:noFill/>
          </p:spPr>
          <p:txBody>
            <a:bodyPr wrap="none" rtlCol="0">
              <a:noAutofit/>
            </a:bodyPr>
            <a:lstStyle/>
            <a:p>
              <a:r>
                <a:rPr lang="en-US" dirty="0"/>
                <a:t>5</a:t>
              </a:r>
            </a:p>
          </p:txBody>
        </p:sp>
        <p:sp>
          <p:nvSpPr>
            <p:cNvPr id="30" name="TextBox 29">
              <a:extLst>
                <a:ext uri="{FF2B5EF4-FFF2-40B4-BE49-F238E27FC236}">
                  <a16:creationId xmlns:a16="http://schemas.microsoft.com/office/drawing/2014/main" id="{D313D885-2101-43AD-B3DF-37A5E28A844C}"/>
                </a:ext>
              </a:extLst>
            </p:cNvPr>
            <p:cNvSpPr txBox="1"/>
            <p:nvPr/>
          </p:nvSpPr>
          <p:spPr>
            <a:xfrm>
              <a:off x="2855658" y="5841308"/>
              <a:ext cx="312906" cy="369332"/>
            </a:xfrm>
            <a:prstGeom prst="rect">
              <a:avLst/>
            </a:prstGeom>
            <a:noFill/>
          </p:spPr>
          <p:txBody>
            <a:bodyPr wrap="none" rtlCol="0">
              <a:noAutofit/>
            </a:bodyPr>
            <a:lstStyle/>
            <a:p>
              <a:r>
                <a:rPr lang="en-US" dirty="0"/>
                <a:t>2</a:t>
              </a:r>
            </a:p>
          </p:txBody>
        </p:sp>
        <p:cxnSp>
          <p:nvCxnSpPr>
            <p:cNvPr id="32" name="Straight Connector 31">
              <a:extLst>
                <a:ext uri="{FF2B5EF4-FFF2-40B4-BE49-F238E27FC236}">
                  <a16:creationId xmlns:a16="http://schemas.microsoft.com/office/drawing/2014/main" id="{A520E51E-1F45-4287-AA63-A59C66476275}"/>
                </a:ext>
              </a:extLst>
            </p:cNvPr>
            <p:cNvCxnSpPr/>
            <p:nvPr/>
          </p:nvCxnSpPr>
          <p:spPr>
            <a:xfrm flipV="1">
              <a:off x="3012111" y="4528066"/>
              <a:ext cx="0" cy="126313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35512CD-A89C-4F71-98ED-088475EA54DF}"/>
                </a:ext>
              </a:extLst>
            </p:cNvPr>
            <p:cNvSpPr txBox="1"/>
            <p:nvPr/>
          </p:nvSpPr>
          <p:spPr>
            <a:xfrm>
              <a:off x="2372656" y="4373353"/>
              <a:ext cx="312906" cy="369332"/>
            </a:xfrm>
            <a:prstGeom prst="rect">
              <a:avLst/>
            </a:prstGeom>
            <a:noFill/>
          </p:spPr>
          <p:txBody>
            <a:bodyPr wrap="none" rtlCol="0">
              <a:noAutofit/>
            </a:bodyPr>
            <a:lstStyle/>
            <a:p>
              <a:r>
                <a:rPr lang="en-US" dirty="0"/>
                <a:t>7</a:t>
              </a:r>
            </a:p>
          </p:txBody>
        </p:sp>
        <p:cxnSp>
          <p:nvCxnSpPr>
            <p:cNvPr id="35" name="Straight Connector 34">
              <a:extLst>
                <a:ext uri="{FF2B5EF4-FFF2-40B4-BE49-F238E27FC236}">
                  <a16:creationId xmlns:a16="http://schemas.microsoft.com/office/drawing/2014/main" id="{F2B04176-4CB3-4EAA-8821-89B36E29B61E}"/>
                </a:ext>
              </a:extLst>
            </p:cNvPr>
            <p:cNvCxnSpPr>
              <a:cxnSpLocks/>
            </p:cNvCxnSpPr>
            <p:nvPr/>
          </p:nvCxnSpPr>
          <p:spPr>
            <a:xfrm flipH="1" flipV="1">
              <a:off x="3042337" y="4373354"/>
              <a:ext cx="32404" cy="141784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41F6EA5C-E8E8-4191-BCAA-04F8F181AD98}"/>
                </a:ext>
              </a:extLst>
            </p:cNvPr>
            <p:cNvSpPr txBox="1"/>
            <p:nvPr/>
          </p:nvSpPr>
          <p:spPr>
            <a:xfrm>
              <a:off x="2305820" y="2937112"/>
              <a:ext cx="441146" cy="369332"/>
            </a:xfrm>
            <a:prstGeom prst="rect">
              <a:avLst/>
            </a:prstGeom>
            <a:noFill/>
          </p:spPr>
          <p:txBody>
            <a:bodyPr wrap="none" rtlCol="0">
              <a:noAutofit/>
            </a:bodyPr>
            <a:lstStyle/>
            <a:p>
              <a:r>
                <a:rPr lang="en-US" dirty="0"/>
                <a:t>15</a:t>
              </a:r>
            </a:p>
          </p:txBody>
        </p:sp>
        <p:sp>
          <p:nvSpPr>
            <p:cNvPr id="43" name="TextBox 42">
              <a:extLst>
                <a:ext uri="{FF2B5EF4-FFF2-40B4-BE49-F238E27FC236}">
                  <a16:creationId xmlns:a16="http://schemas.microsoft.com/office/drawing/2014/main" id="{F782CC00-9A74-4B4B-9AA9-52FEF3854758}"/>
                </a:ext>
              </a:extLst>
            </p:cNvPr>
            <p:cNvSpPr txBox="1"/>
            <p:nvPr/>
          </p:nvSpPr>
          <p:spPr>
            <a:xfrm>
              <a:off x="1945600" y="1610704"/>
              <a:ext cx="312906" cy="369332"/>
            </a:xfrm>
            <a:prstGeom prst="rect">
              <a:avLst/>
            </a:prstGeom>
            <a:noFill/>
          </p:spPr>
          <p:txBody>
            <a:bodyPr wrap="none" rtlCol="0">
              <a:noAutofit/>
            </a:bodyPr>
            <a:lstStyle/>
            <a:p>
              <a:r>
                <a:rPr lang="en-US" dirty="0"/>
                <a:t>p</a:t>
              </a:r>
            </a:p>
          </p:txBody>
        </p:sp>
        <p:sp>
          <p:nvSpPr>
            <p:cNvPr id="44" name="TextBox 43">
              <a:extLst>
                <a:ext uri="{FF2B5EF4-FFF2-40B4-BE49-F238E27FC236}">
                  <a16:creationId xmlns:a16="http://schemas.microsoft.com/office/drawing/2014/main" id="{C77F9AF1-B1A9-4248-9011-01831A6F90DF}"/>
                </a:ext>
              </a:extLst>
            </p:cNvPr>
            <p:cNvSpPr txBox="1"/>
            <p:nvPr/>
          </p:nvSpPr>
          <p:spPr>
            <a:xfrm>
              <a:off x="7275547" y="5941497"/>
              <a:ext cx="312906" cy="369332"/>
            </a:xfrm>
            <a:prstGeom prst="rect">
              <a:avLst/>
            </a:prstGeom>
            <a:noFill/>
          </p:spPr>
          <p:txBody>
            <a:bodyPr wrap="none" rtlCol="0">
              <a:noAutofit/>
            </a:bodyPr>
            <a:lstStyle/>
            <a:p>
              <a:r>
                <a:rPr lang="en-US" dirty="0"/>
                <a:t>q</a:t>
              </a:r>
            </a:p>
          </p:txBody>
        </p:sp>
        <p:sp>
          <p:nvSpPr>
            <p:cNvPr id="45" name="TextBox 44">
              <a:extLst>
                <a:ext uri="{FF2B5EF4-FFF2-40B4-BE49-F238E27FC236}">
                  <a16:creationId xmlns:a16="http://schemas.microsoft.com/office/drawing/2014/main" id="{D6B96D61-7816-4236-975A-D5515934C65E}"/>
                </a:ext>
              </a:extLst>
            </p:cNvPr>
            <p:cNvSpPr txBox="1"/>
            <p:nvPr/>
          </p:nvSpPr>
          <p:spPr>
            <a:xfrm>
              <a:off x="3068356" y="2933888"/>
              <a:ext cx="2113242" cy="369332"/>
            </a:xfrm>
            <a:prstGeom prst="rect">
              <a:avLst/>
            </a:prstGeom>
            <a:noFill/>
          </p:spPr>
          <p:txBody>
            <a:bodyPr wrap="square" rtlCol="0">
              <a:noAutofit/>
            </a:bodyPr>
            <a:lstStyle/>
            <a:p>
              <a:r>
                <a:rPr lang="en-US" dirty="0">
                  <a:solidFill>
                    <a:srgbClr val="00B050"/>
                  </a:solidFill>
                </a:rPr>
                <a:t>15 </a:t>
              </a:r>
              <a:r>
                <a:rPr lang="en-US" dirty="0"/>
                <a:t>= </a:t>
              </a:r>
              <a:r>
                <a:rPr lang="en-US" dirty="0">
                  <a:solidFill>
                    <a:srgbClr val="0070C0"/>
                  </a:solidFill>
                </a:rPr>
                <a:t>8 </a:t>
              </a:r>
              <a:r>
                <a:rPr lang="en-US" dirty="0"/>
                <a:t>+ </a:t>
              </a:r>
              <a:r>
                <a:rPr lang="en-US" dirty="0">
                  <a:solidFill>
                    <a:srgbClr val="FF0000"/>
                  </a:solidFill>
                </a:rPr>
                <a:t>7</a:t>
              </a:r>
              <a:r>
                <a:rPr lang="en-US" dirty="0"/>
                <a:t> at q = 2</a:t>
              </a:r>
            </a:p>
          </p:txBody>
        </p:sp>
      </p:grpSp>
      <p:sp>
        <p:nvSpPr>
          <p:cNvPr id="46" name="TextBox 45">
            <a:extLst>
              <a:ext uri="{FF2B5EF4-FFF2-40B4-BE49-F238E27FC236}">
                <a16:creationId xmlns:a16="http://schemas.microsoft.com/office/drawing/2014/main" id="{47021937-DE3B-4F60-B713-DC721AA1FF7A}"/>
              </a:ext>
            </a:extLst>
          </p:cNvPr>
          <p:cNvSpPr txBox="1"/>
          <p:nvPr/>
        </p:nvSpPr>
        <p:spPr>
          <a:xfrm>
            <a:off x="6452990" y="1448836"/>
            <a:ext cx="5129410" cy="4154984"/>
          </a:xfrm>
          <a:prstGeom prst="rect">
            <a:avLst/>
          </a:prstGeom>
          <a:noFill/>
        </p:spPr>
        <p:txBody>
          <a:bodyPr wrap="square" rtlCol="0">
            <a:noAutofit/>
          </a:bodyPr>
          <a:lstStyle/>
          <a:p>
            <a:r>
              <a:rPr lang="en-US" sz="2400" dirty="0"/>
              <a:t>Vertical summation of MWTP for each individual (again person </a:t>
            </a:r>
            <a:r>
              <a:rPr lang="en-US" sz="2400" dirty="0" err="1"/>
              <a:t>i</a:t>
            </a:r>
            <a:r>
              <a:rPr lang="en-US" sz="2400" dirty="0"/>
              <a:t> and person j add up to societal demand) for a given unit of the public good</a:t>
            </a:r>
          </a:p>
          <a:p>
            <a:pPr marL="285750" indent="-285750">
              <a:buFont typeface="Arial" panose="020B0604020202020204" pitchFamily="34" charset="0"/>
              <a:buChar char="•"/>
            </a:pPr>
            <a:r>
              <a:rPr lang="en-US" sz="2400" dirty="0"/>
              <a:t>Over all individuals—non-exclusion</a:t>
            </a:r>
          </a:p>
          <a:p>
            <a:pPr marL="285750" indent="-285750">
              <a:buFont typeface="Arial" panose="020B0604020202020204" pitchFamily="34" charset="0"/>
              <a:buChar char="•"/>
            </a:pPr>
            <a:r>
              <a:rPr lang="en-US" sz="2400" dirty="0"/>
              <a:t>Summing MWTP for a given unit—non-rival</a:t>
            </a:r>
          </a:p>
          <a:p>
            <a:pPr marL="285750" indent="-285750">
              <a:buFont typeface="Arial" panose="020B0604020202020204" pitchFamily="34" charset="0"/>
              <a:buChar char="•"/>
            </a:pPr>
            <a:r>
              <a:rPr lang="en-US" sz="2400" dirty="0"/>
              <a:t>For unit 2, person </a:t>
            </a:r>
            <a:r>
              <a:rPr lang="en-US" sz="2400" dirty="0" err="1"/>
              <a:t>i</a:t>
            </a:r>
            <a:r>
              <a:rPr lang="en-US" sz="2400" dirty="0"/>
              <a:t> has MWTP of 8, person j has MWTP of 7—total of 15 for society</a:t>
            </a:r>
          </a:p>
        </p:txBody>
      </p:sp>
    </p:spTree>
    <p:extLst>
      <p:ext uri="{BB962C8B-B14F-4D97-AF65-F5344CB8AC3E}">
        <p14:creationId xmlns:p14="http://schemas.microsoft.com/office/powerpoint/2010/main" val="9038888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sz="2400" dirty="0"/>
                  <a:t>Three people live in a town and have the following inverse demand curves for a public good.</a:t>
                </a:r>
              </a:p>
              <a:p>
                <a:r>
                  <a:rPr lang="en-US" sz="2400" dirty="0"/>
                  <a:t>The public good is the number of 10m by 10m tulip beds (q) to be planted along the roadside.</a:t>
                </a:r>
              </a:p>
              <a:p>
                <a:r>
                  <a:rPr lang="en-US" sz="2400" dirty="0"/>
                  <a:t>Angelina’s inverse demand curve for the public good is $50 − $1 * q.</a:t>
                </a: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a:latin typeface="Cambria Math" panose="02040503050406030204" pitchFamily="18" charset="0"/>
                            </a:rPr>
                            <m:t>𝑀𝑊𝑇𝑃</m:t>
                          </m:r>
                        </m:e>
                        <m:sub>
                          <m:r>
                            <a:rPr lang="en-US" sz="2400">
                              <a:latin typeface="Cambria Math" panose="02040503050406030204" pitchFamily="18" charset="0"/>
                            </a:rPr>
                            <m:t>𝐴</m:t>
                          </m:r>
                        </m:sub>
                      </m:sSub>
                      <m:r>
                        <a:rPr lang="en-US" sz="2400">
                          <a:latin typeface="Cambria Math" panose="02040503050406030204" pitchFamily="18" charset="0"/>
                        </a:rPr>
                        <m:t>=0 </m:t>
                      </m:r>
                      <m:r>
                        <a:rPr lang="en-US" sz="2400">
                          <a:latin typeface="Cambria Math" panose="02040503050406030204" pitchFamily="18" charset="0"/>
                        </a:rPr>
                        <m:t>𝑤h𝑒𝑛</m:t>
                      </m:r>
                      <m:r>
                        <a:rPr lang="en-US" sz="2400">
                          <a:latin typeface="Cambria Math" panose="02040503050406030204" pitchFamily="18" charset="0"/>
                        </a:rPr>
                        <m:t> </m:t>
                      </m:r>
                      <m:r>
                        <a:rPr lang="en-US" sz="2400">
                          <a:latin typeface="Cambria Math" panose="02040503050406030204" pitchFamily="18" charset="0"/>
                        </a:rPr>
                        <m:t>𝑞</m:t>
                      </m:r>
                      <m:r>
                        <a:rPr lang="en-US" sz="2400">
                          <a:latin typeface="Cambria Math" panose="02040503050406030204" pitchFamily="18" charset="0"/>
                        </a:rPr>
                        <m:t>=50+</m:t>
                      </m:r>
                    </m:oMath>
                  </m:oMathPara>
                </a14:m>
                <a:endParaRPr lang="en-US" sz="2400" dirty="0"/>
              </a:p>
              <a:p>
                <a:r>
                  <a:rPr lang="en-US" sz="2400" dirty="0"/>
                  <a:t>Eloise has a demand curve defined as $ 32 − $2 * q.</a:t>
                </a: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a:latin typeface="Cambria Math" panose="02040503050406030204" pitchFamily="18" charset="0"/>
                            </a:rPr>
                            <m:t>𝑀𝑊𝑇𝑃</m:t>
                          </m:r>
                        </m:e>
                        <m:sub>
                          <m:r>
                            <a:rPr lang="en-US" sz="2400">
                              <a:latin typeface="Cambria Math" panose="02040503050406030204" pitchFamily="18" charset="0"/>
                            </a:rPr>
                            <m:t>𝐸</m:t>
                          </m:r>
                        </m:sub>
                      </m:sSub>
                      <m:r>
                        <a:rPr lang="en-US" sz="2400">
                          <a:latin typeface="Cambria Math" panose="02040503050406030204" pitchFamily="18" charset="0"/>
                        </a:rPr>
                        <m:t>=0 </m:t>
                      </m:r>
                      <m:r>
                        <a:rPr lang="en-US" sz="2400">
                          <a:latin typeface="Cambria Math" panose="02040503050406030204" pitchFamily="18" charset="0"/>
                        </a:rPr>
                        <m:t>𝑤h𝑒𝑛</m:t>
                      </m:r>
                      <m:r>
                        <a:rPr lang="en-US" sz="2400">
                          <a:latin typeface="Cambria Math" panose="02040503050406030204" pitchFamily="18" charset="0"/>
                        </a:rPr>
                        <m:t> </m:t>
                      </m:r>
                      <m:r>
                        <a:rPr lang="en-US" sz="2400">
                          <a:latin typeface="Cambria Math" panose="02040503050406030204" pitchFamily="18" charset="0"/>
                        </a:rPr>
                        <m:t>𝑞</m:t>
                      </m:r>
                      <m:r>
                        <a:rPr lang="en-US" sz="2400">
                          <a:latin typeface="Cambria Math" panose="02040503050406030204" pitchFamily="18" charset="0"/>
                        </a:rPr>
                        <m:t>=16+</m:t>
                      </m:r>
                    </m:oMath>
                  </m:oMathPara>
                </a14:m>
                <a:endParaRPr lang="en-US" sz="2400" dirty="0"/>
              </a:p>
              <a:p>
                <a:r>
                  <a:rPr lang="en-US" sz="2400" dirty="0"/>
                  <a:t>Madeline has a demand curve $30 − $1 * q.</a:t>
                </a: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a:latin typeface="Cambria Math" panose="02040503050406030204" pitchFamily="18" charset="0"/>
                            </a:rPr>
                            <m:t>𝑀𝑊𝑇𝑃</m:t>
                          </m:r>
                        </m:e>
                        <m:sub>
                          <m:r>
                            <a:rPr lang="en-US" sz="2400">
                              <a:latin typeface="Cambria Math" panose="02040503050406030204" pitchFamily="18" charset="0"/>
                            </a:rPr>
                            <m:t>𝑀</m:t>
                          </m:r>
                        </m:sub>
                      </m:sSub>
                      <m:r>
                        <a:rPr lang="en-US" sz="2400">
                          <a:latin typeface="Cambria Math" panose="02040503050406030204" pitchFamily="18" charset="0"/>
                        </a:rPr>
                        <m:t>=0 </m:t>
                      </m:r>
                      <m:r>
                        <a:rPr lang="en-US" sz="2400">
                          <a:latin typeface="Cambria Math" panose="02040503050406030204" pitchFamily="18" charset="0"/>
                        </a:rPr>
                        <m:t>𝑤h𝑒𝑛</m:t>
                      </m:r>
                      <m:r>
                        <a:rPr lang="en-US" sz="2400">
                          <a:latin typeface="Cambria Math" panose="02040503050406030204" pitchFamily="18" charset="0"/>
                        </a:rPr>
                        <m:t> </m:t>
                      </m:r>
                      <m:r>
                        <a:rPr lang="en-US" sz="2400">
                          <a:latin typeface="Cambria Math" panose="02040503050406030204" pitchFamily="18" charset="0"/>
                        </a:rPr>
                        <m:t>𝑞</m:t>
                      </m:r>
                      <m:r>
                        <a:rPr lang="en-US" sz="2400">
                          <a:latin typeface="Cambria Math" panose="02040503050406030204" pitchFamily="18" charset="0"/>
                        </a:rPr>
                        <m:t>=30+</m:t>
                      </m:r>
                    </m:oMath>
                  </m:oMathPara>
                </a14:m>
                <a:endParaRPr lang="en-US" sz="2400" dirty="0"/>
              </a:p>
              <a:p>
                <a:r>
                  <a:rPr lang="en-US" sz="2400" dirty="0"/>
                  <a:t>MWTP is not negative; it is zero as a minimum.</a:t>
                </a:r>
              </a:p>
              <a:p>
                <a:r>
                  <a:rPr lang="en-US" sz="2400" dirty="0"/>
                  <a:t>The cost to provide a 10m by 10m tulip bed is $48 per unit.</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810" t="-1120" r="-1505" b="-12045"/>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A3C58FDD-9F6F-4B72-BC06-539200F2AE39}"/>
              </a:ext>
            </a:extLst>
          </p:cNvPr>
          <p:cNvSpPr>
            <a:spLocks noGrp="1"/>
          </p:cNvSpPr>
          <p:nvPr>
            <p:ph type="title"/>
          </p:nvPr>
        </p:nvSpPr>
        <p:spPr/>
        <p:txBody>
          <a:bodyPr/>
          <a:lstStyle/>
          <a:p>
            <a:r>
              <a:rPr lang="en-US" dirty="0"/>
              <a:t>An Example</a:t>
            </a:r>
          </a:p>
        </p:txBody>
      </p:sp>
    </p:spTree>
    <p:extLst>
      <p:ext uri="{BB962C8B-B14F-4D97-AF65-F5344CB8AC3E}">
        <p14:creationId xmlns:p14="http://schemas.microsoft.com/office/powerpoint/2010/main" val="26344683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3259C-2793-4D5C-9FCC-6EAB3513E9FF}"/>
              </a:ext>
            </a:extLst>
          </p:cNvPr>
          <p:cNvSpPr>
            <a:spLocks noGrp="1"/>
          </p:cNvSpPr>
          <p:nvPr>
            <p:ph type="title"/>
          </p:nvPr>
        </p:nvSpPr>
        <p:spPr/>
        <p:txBody>
          <a:bodyPr/>
          <a:lstStyle/>
          <a:p>
            <a:r>
              <a:rPr lang="en-US" sz="4000" dirty="0"/>
              <a:t>Free Riding and Socially Optimal Outcomes</a:t>
            </a:r>
          </a:p>
        </p:txBody>
      </p:sp>
      <p:cxnSp>
        <p:nvCxnSpPr>
          <p:cNvPr id="5" name="Straight Arrow Connector 4">
            <a:extLst>
              <a:ext uri="{FF2B5EF4-FFF2-40B4-BE49-F238E27FC236}">
                <a16:creationId xmlns:a16="http://schemas.microsoft.com/office/drawing/2014/main" id="{88310D6F-A3EC-449F-838F-B07081D3703E}"/>
              </a:ext>
            </a:extLst>
          </p:cNvPr>
          <p:cNvCxnSpPr>
            <a:cxnSpLocks/>
          </p:cNvCxnSpPr>
          <p:nvPr/>
        </p:nvCxnSpPr>
        <p:spPr>
          <a:xfrm>
            <a:off x="1494972" y="4139852"/>
            <a:ext cx="0"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0AF5671-102B-4D6E-ADA4-0246B9D35AC5}"/>
              </a:ext>
            </a:extLst>
          </p:cNvPr>
          <p:cNvCxnSpPr>
            <a:cxnSpLocks/>
          </p:cNvCxnSpPr>
          <p:nvPr/>
        </p:nvCxnSpPr>
        <p:spPr>
          <a:xfrm>
            <a:off x="4343400" y="4139853"/>
            <a:ext cx="0" cy="1400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Content Placeholder 3">
            <a:extLst>
              <a:ext uri="{FF2B5EF4-FFF2-40B4-BE49-F238E27FC236}">
                <a16:creationId xmlns:a16="http://schemas.microsoft.com/office/drawing/2014/main" id="{95DDD136-D134-4017-8A74-4B2A595E1966}"/>
              </a:ext>
            </a:extLst>
          </p:cNvPr>
          <p:cNvGraphicFramePr>
            <a:graphicFrameLocks/>
          </p:cNvGraphicFramePr>
          <p:nvPr/>
        </p:nvGraphicFramePr>
        <p:xfrm>
          <a:off x="609600" y="17526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
            <a:extLst>
              <a:ext uri="{FF2B5EF4-FFF2-40B4-BE49-F238E27FC236}">
                <a16:creationId xmlns:a16="http://schemas.microsoft.com/office/drawing/2014/main" id="{F5314A3C-C721-4D89-9BAA-DF1FD8464F6C}"/>
              </a:ext>
            </a:extLst>
          </p:cNvPr>
          <p:cNvSpPr txBox="1"/>
          <p:nvPr/>
        </p:nvSpPr>
        <p:spPr>
          <a:xfrm>
            <a:off x="4218317" y="3490021"/>
            <a:ext cx="812865" cy="68577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Socially</a:t>
            </a:r>
          </a:p>
          <a:p>
            <a:r>
              <a:rPr lang="en-US" sz="1200" dirty="0"/>
              <a:t>optimal</a:t>
            </a:r>
          </a:p>
          <a:p>
            <a:r>
              <a:rPr lang="en-US" sz="1200" dirty="0"/>
              <a:t>outcome</a:t>
            </a:r>
          </a:p>
        </p:txBody>
      </p:sp>
    </p:spTree>
    <p:extLst>
      <p:ext uri="{BB962C8B-B14F-4D97-AF65-F5344CB8AC3E}">
        <p14:creationId xmlns:p14="http://schemas.microsoft.com/office/powerpoint/2010/main" val="152273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47CFB-64E9-493F-B530-95A9A6538677}"/>
              </a:ext>
            </a:extLst>
          </p:cNvPr>
          <p:cNvSpPr>
            <a:spLocks noGrp="1"/>
          </p:cNvSpPr>
          <p:nvPr>
            <p:ph type="title"/>
          </p:nvPr>
        </p:nvSpPr>
        <p:spPr/>
        <p:txBody>
          <a:bodyPr/>
          <a:lstStyle/>
          <a:p>
            <a:r>
              <a:rPr lang="en-US" dirty="0"/>
              <a:t>Price Ceiling to Regulate</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187D3F9-5AB0-45F6-A709-9BE2FD40A1B0}"/>
                  </a:ext>
                </a:extLst>
              </p:cNvPr>
              <p:cNvSpPr txBox="1"/>
              <p:nvPr/>
            </p:nvSpPr>
            <p:spPr>
              <a:xfrm>
                <a:off x="5225951" y="1340584"/>
                <a:ext cx="6356449" cy="1631216"/>
              </a:xfrm>
              <a:prstGeom prst="rect">
                <a:avLst/>
              </a:prstGeom>
              <a:solidFill>
                <a:schemeClr val="accent2">
                  <a:lumMod val="20000"/>
                  <a:lumOff val="80000"/>
                </a:schemeClr>
              </a:solidFill>
              <a:ln>
                <a:noFill/>
              </a:ln>
            </p:spPr>
            <p:txBody>
              <a:bodyPr wrap="square" rtlCol="0">
                <a:noAutofit/>
              </a:bodyPr>
              <a:lstStyle/>
              <a:p>
                <a:pPr>
                  <a:spcBef>
                    <a:spcPts val="1200"/>
                  </a:spcBef>
                </a:pPr>
                <a:r>
                  <a:rPr lang="en-US" dirty="0"/>
                  <a:t>If we set the price ceiling at the perfectly competitive price, we can regulate our way to the perfectly competitive outcome.</a:t>
                </a:r>
              </a:p>
              <a:p>
                <a:pPr>
                  <a:spcBef>
                    <a:spcPts val="1200"/>
                  </a:spcBef>
                </a:pPr>
                <a:r>
                  <a:rPr lang="en-US" dirty="0"/>
                  <a:t>We “lop off” the top part of the MR curve by making it so that D is set at</a:t>
                </a:r>
                <a:r>
                  <a:rPr lang="en-US" dirty="0">
                    <a:solidFill>
                      <a:schemeClr val="accent4"/>
                    </a:solidFill>
                  </a:rPr>
                  <a:t> </a:t>
                </a:r>
                <a14:m>
                  <m:oMath xmlns:m="http://schemas.openxmlformats.org/officeDocument/2006/math">
                    <m:bar>
                      <m:barPr>
                        <m:pos m:val="top"/>
                        <m:ctrlPr>
                          <a:rPr lang="en-US" i="1" smtClean="0">
                            <a:solidFill>
                              <a:srgbClr val="FF0000"/>
                            </a:solidFill>
                            <a:latin typeface="Cambria Math" panose="02040503050406030204" pitchFamily="18" charset="0"/>
                          </a:rPr>
                        </m:ctrlPr>
                      </m:barPr>
                      <m:e>
                        <m:r>
                          <a:rPr lang="en-US" i="1" smtClean="0">
                            <a:solidFill>
                              <a:srgbClr val="FF0000"/>
                            </a:solidFill>
                            <a:latin typeface="Cambria Math" panose="02040503050406030204" pitchFamily="18" charset="0"/>
                          </a:rPr>
                          <m:t>𝑝</m:t>
                        </m:r>
                      </m:e>
                    </m:bar>
                  </m:oMath>
                </a14:m>
                <a:r>
                  <a:rPr lang="en-US" dirty="0"/>
                  <a:t> from 0 to 6.</a:t>
                </a:r>
              </a:p>
            </p:txBody>
          </p:sp>
        </mc:Choice>
        <mc:Fallback xmlns="">
          <p:sp>
            <p:nvSpPr>
              <p:cNvPr id="18" name="TextBox 17">
                <a:extLst>
                  <a:ext uri="{FF2B5EF4-FFF2-40B4-BE49-F238E27FC236}">
                    <a16:creationId xmlns:a16="http://schemas.microsoft.com/office/drawing/2014/main" id="{1187D3F9-5AB0-45F6-A709-9BE2FD40A1B0}"/>
                  </a:ext>
                </a:extLst>
              </p:cNvPr>
              <p:cNvSpPr txBox="1">
                <a:spLocks noRot="1" noChangeAspect="1" noMove="1" noResize="1" noEditPoints="1" noAdjustHandles="1" noChangeArrowheads="1" noChangeShapeType="1" noTextEdit="1"/>
              </p:cNvSpPr>
              <p:nvPr/>
            </p:nvSpPr>
            <p:spPr>
              <a:xfrm>
                <a:off x="5225951" y="1340584"/>
                <a:ext cx="6356449" cy="1631216"/>
              </a:xfrm>
              <a:prstGeom prst="rect">
                <a:avLst/>
              </a:prstGeom>
              <a:blipFill>
                <a:blip r:embed="rId2"/>
                <a:stretch>
                  <a:fillRect l="-767" t="-2239" r="-671" b="-4851"/>
                </a:stretch>
              </a:blipFill>
              <a:ln>
                <a:noFill/>
              </a:ln>
            </p:spPr>
            <p:txBody>
              <a:bodyPr/>
              <a:lstStyle/>
              <a:p>
                <a:r>
                  <a:rPr lang="en-US">
                    <a:noFill/>
                  </a:rPr>
                  <a:t> </a:t>
                </a:r>
              </a:p>
            </p:txBody>
          </p:sp>
        </mc:Fallback>
      </mc:AlternateContent>
      <p:sp>
        <p:nvSpPr>
          <p:cNvPr id="35" name="TextBox 34">
            <a:extLst>
              <a:ext uri="{FF2B5EF4-FFF2-40B4-BE49-F238E27FC236}">
                <a16:creationId xmlns:a16="http://schemas.microsoft.com/office/drawing/2014/main" id="{D154FB75-9A9B-4815-8A43-D4D086FCE832}"/>
              </a:ext>
            </a:extLst>
          </p:cNvPr>
          <p:cNvSpPr txBox="1"/>
          <p:nvPr/>
        </p:nvSpPr>
        <p:spPr>
          <a:xfrm>
            <a:off x="6358685" y="3897381"/>
            <a:ext cx="3123612" cy="1077218"/>
          </a:xfrm>
          <a:prstGeom prst="rect">
            <a:avLst/>
          </a:prstGeom>
          <a:noFill/>
        </p:spPr>
        <p:txBody>
          <a:bodyPr wrap="none" rtlCol="0">
            <a:noAutofit/>
          </a:bodyPr>
          <a:lstStyle/>
          <a:p>
            <a:r>
              <a:rPr lang="en-US" dirty="0"/>
              <a:t>CS = 1 + 2 + 3</a:t>
            </a:r>
          </a:p>
          <a:p>
            <a:r>
              <a:rPr lang="en-US" dirty="0"/>
              <a:t>PS = 4 + 5 </a:t>
            </a:r>
          </a:p>
          <a:p>
            <a:pPr>
              <a:spcBef>
                <a:spcPts val="1200"/>
              </a:spcBef>
            </a:pPr>
            <a:r>
              <a:rPr lang="en-US" dirty="0"/>
              <a:t>Regulated TSW = 1 + 2 + 3 + 4 + 5</a:t>
            </a:r>
          </a:p>
        </p:txBody>
      </p:sp>
      <p:sp>
        <p:nvSpPr>
          <p:cNvPr id="62" name="Right Triangle 61">
            <a:extLst>
              <a:ext uri="{FF2B5EF4-FFF2-40B4-BE49-F238E27FC236}">
                <a16:creationId xmlns:a16="http://schemas.microsoft.com/office/drawing/2014/main" id="{DCB7ABFB-F764-4989-BCDB-BAD8AC490325}"/>
              </a:ext>
            </a:extLst>
          </p:cNvPr>
          <p:cNvSpPr/>
          <p:nvPr/>
        </p:nvSpPr>
        <p:spPr>
          <a:xfrm>
            <a:off x="1317895" y="2192776"/>
            <a:ext cx="1128643" cy="891858"/>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a:t>1</a:t>
            </a:r>
          </a:p>
        </p:txBody>
      </p:sp>
      <p:sp>
        <p:nvSpPr>
          <p:cNvPr id="63" name="Right Triangle 62">
            <a:extLst>
              <a:ext uri="{FF2B5EF4-FFF2-40B4-BE49-F238E27FC236}">
                <a16:creationId xmlns:a16="http://schemas.microsoft.com/office/drawing/2014/main" id="{A32E0028-0EC4-4BD6-8877-2CCC102C8793}"/>
              </a:ext>
            </a:extLst>
          </p:cNvPr>
          <p:cNvSpPr/>
          <p:nvPr/>
        </p:nvSpPr>
        <p:spPr>
          <a:xfrm>
            <a:off x="2464623" y="3134057"/>
            <a:ext cx="1143156" cy="834020"/>
          </a:xfrm>
          <a:prstGeom prst="rtTriangle">
            <a:avLst/>
          </a:prstGeom>
          <a:solidFill>
            <a:schemeClr val="accent1">
              <a:lumMod val="20000"/>
              <a:lumOff val="80000"/>
              <a:alpha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64" name="Rectangle 63">
            <a:extLst>
              <a:ext uri="{FF2B5EF4-FFF2-40B4-BE49-F238E27FC236}">
                <a16:creationId xmlns:a16="http://schemas.microsoft.com/office/drawing/2014/main" id="{9EF0DB0E-F29B-4D17-A380-212F607579A3}"/>
              </a:ext>
            </a:extLst>
          </p:cNvPr>
          <p:cNvSpPr/>
          <p:nvPr/>
        </p:nvSpPr>
        <p:spPr>
          <a:xfrm>
            <a:off x="1299872" y="3072416"/>
            <a:ext cx="1143216" cy="891854"/>
          </a:xfrm>
          <a:prstGeom prst="rect">
            <a:avLst/>
          </a:prstGeom>
          <a:solidFill>
            <a:schemeClr val="tx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grpSp>
        <p:nvGrpSpPr>
          <p:cNvPr id="65" name="Group 64"/>
          <p:cNvGrpSpPr/>
          <p:nvPr/>
        </p:nvGrpSpPr>
        <p:grpSpPr>
          <a:xfrm>
            <a:off x="641148" y="1781296"/>
            <a:ext cx="6738499" cy="4619504"/>
            <a:chOff x="1860349" y="1828800"/>
            <a:chExt cx="6738499" cy="4619504"/>
          </a:xfrm>
        </p:grpSpPr>
        <p:cxnSp>
          <p:nvCxnSpPr>
            <p:cNvPr id="73" name="Straight Connector 72">
              <a:extLst>
                <a:ext uri="{FF2B5EF4-FFF2-40B4-BE49-F238E27FC236}">
                  <a16:creationId xmlns:a16="http://schemas.microsoft.com/office/drawing/2014/main" id="{B8E6117F-34A9-4AB5-87A3-57D9F2080673}"/>
                </a:ext>
              </a:extLst>
            </p:cNvPr>
            <p:cNvCxnSpPr>
              <a:cxnSpLocks/>
            </p:cNvCxnSpPr>
            <p:nvPr/>
          </p:nvCxnSpPr>
          <p:spPr>
            <a:xfrm flipV="1">
              <a:off x="2540607" y="3364879"/>
              <a:ext cx="5635394" cy="1059777"/>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FEE6415-A5C3-460E-8BAF-F327FFD943F2}"/>
                </a:ext>
              </a:extLst>
            </p:cNvPr>
            <p:cNvCxnSpPr/>
            <p:nvPr/>
          </p:nvCxnSpPr>
          <p:spPr>
            <a:xfrm>
              <a:off x="2514600" y="1828800"/>
              <a:ext cx="0" cy="396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78BF27C-B68B-4D35-A802-95FAF0F2CEB0}"/>
                </a:ext>
              </a:extLst>
            </p:cNvPr>
            <p:cNvCxnSpPr/>
            <p:nvPr/>
          </p:nvCxnSpPr>
          <p:spPr>
            <a:xfrm>
              <a:off x="2514600" y="5791200"/>
              <a:ext cx="5029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11CD2FD-E647-49D9-845F-DB6888FA7328}"/>
                </a:ext>
              </a:extLst>
            </p:cNvPr>
            <p:cNvCxnSpPr/>
            <p:nvPr/>
          </p:nvCxnSpPr>
          <p:spPr>
            <a:xfrm>
              <a:off x="2514600" y="2209800"/>
              <a:ext cx="4572000" cy="3581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E27497A4-D9FC-4D55-994B-95CB004B52FC}"/>
                </a:ext>
              </a:extLst>
            </p:cNvPr>
            <p:cNvSpPr txBox="1"/>
            <p:nvPr/>
          </p:nvSpPr>
          <p:spPr>
            <a:xfrm>
              <a:off x="2414393" y="5860832"/>
              <a:ext cx="4838691" cy="369332"/>
            </a:xfrm>
            <a:prstGeom prst="rect">
              <a:avLst/>
            </a:prstGeom>
            <a:noFill/>
          </p:spPr>
          <p:txBody>
            <a:bodyPr wrap="square" rtlCol="0">
              <a:noAutofit/>
            </a:bodyPr>
            <a:lstStyle/>
            <a:p>
              <a:r>
                <a:rPr lang="en-US" dirty="0"/>
                <a:t>0    1    2    3    4    5    6    7    8     9    10    11</a:t>
              </a:r>
            </a:p>
          </p:txBody>
        </p:sp>
        <p:sp>
          <p:nvSpPr>
            <p:cNvPr id="71" name="TextBox 70">
              <a:extLst>
                <a:ext uri="{FF2B5EF4-FFF2-40B4-BE49-F238E27FC236}">
                  <a16:creationId xmlns:a16="http://schemas.microsoft.com/office/drawing/2014/main" id="{74C2DBDA-C24E-4A36-B8B0-7A7D9072EF92}"/>
                </a:ext>
              </a:extLst>
            </p:cNvPr>
            <p:cNvSpPr txBox="1"/>
            <p:nvPr/>
          </p:nvSpPr>
          <p:spPr>
            <a:xfrm>
              <a:off x="6858000" y="5334000"/>
              <a:ext cx="351378" cy="369332"/>
            </a:xfrm>
            <a:prstGeom prst="rect">
              <a:avLst/>
            </a:prstGeom>
            <a:noFill/>
          </p:spPr>
          <p:txBody>
            <a:bodyPr wrap="none" rtlCol="0">
              <a:noAutofit/>
            </a:bodyPr>
            <a:lstStyle/>
            <a:p>
              <a:pPr algn="ctr"/>
              <a:r>
                <a:rPr lang="en-US" dirty="0">
                  <a:solidFill>
                    <a:schemeClr val="accent1"/>
                  </a:solidFill>
                </a:rPr>
                <a:t>D</a:t>
              </a:r>
            </a:p>
          </p:txBody>
        </p:sp>
        <p:sp>
          <p:nvSpPr>
            <p:cNvPr id="74" name="TextBox 73">
              <a:extLst>
                <a:ext uri="{FF2B5EF4-FFF2-40B4-BE49-F238E27FC236}">
                  <a16:creationId xmlns:a16="http://schemas.microsoft.com/office/drawing/2014/main" id="{463EEA5A-92D1-4A7C-B848-CBAF829C030B}"/>
                </a:ext>
              </a:extLst>
            </p:cNvPr>
            <p:cNvSpPr txBox="1"/>
            <p:nvPr/>
          </p:nvSpPr>
          <p:spPr>
            <a:xfrm>
              <a:off x="8260294" y="2983439"/>
              <a:ext cx="338554" cy="369332"/>
            </a:xfrm>
            <a:prstGeom prst="rect">
              <a:avLst/>
            </a:prstGeom>
            <a:noFill/>
            <a:ln>
              <a:noFill/>
            </a:ln>
          </p:spPr>
          <p:txBody>
            <a:bodyPr wrap="none" rtlCol="0">
              <a:noAutofit/>
            </a:bodyPr>
            <a:lstStyle/>
            <a:p>
              <a:pPr algn="ctr"/>
              <a:r>
                <a:rPr lang="en-US" dirty="0">
                  <a:solidFill>
                    <a:schemeClr val="bg2">
                      <a:lumMod val="50000"/>
                    </a:schemeClr>
                  </a:solidFill>
                </a:rPr>
                <a:t>S</a:t>
              </a:r>
            </a:p>
          </p:txBody>
        </p:sp>
        <p:cxnSp>
          <p:nvCxnSpPr>
            <p:cNvPr id="75" name="Straight Connector 74">
              <a:extLst>
                <a:ext uri="{FF2B5EF4-FFF2-40B4-BE49-F238E27FC236}">
                  <a16:creationId xmlns:a16="http://schemas.microsoft.com/office/drawing/2014/main" id="{FA80EEB9-F0A3-4E89-80E4-46AB050296F4}"/>
                </a:ext>
              </a:extLst>
            </p:cNvPr>
            <p:cNvCxnSpPr>
              <a:cxnSpLocks/>
            </p:cNvCxnSpPr>
            <p:nvPr/>
          </p:nvCxnSpPr>
          <p:spPr>
            <a:xfrm flipH="1">
              <a:off x="2514601" y="4012504"/>
              <a:ext cx="2347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57707CC-F5E0-4CC8-98F5-FF557B452639}"/>
                </a:ext>
              </a:extLst>
            </p:cNvPr>
            <p:cNvCxnSpPr/>
            <p:nvPr/>
          </p:nvCxnSpPr>
          <p:spPr>
            <a:xfrm>
              <a:off x="4846263" y="3975448"/>
              <a:ext cx="0" cy="1790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51035DFF-A7FA-47DF-9812-A4D99BDC86A9}"/>
                    </a:ext>
                  </a:extLst>
                </p:cNvPr>
                <p:cNvSpPr txBox="1"/>
                <p:nvPr/>
              </p:nvSpPr>
              <p:spPr>
                <a:xfrm>
                  <a:off x="4600184" y="6057556"/>
                  <a:ext cx="574966" cy="390748"/>
                </a:xfrm>
                <a:prstGeom prst="rect">
                  <a:avLst/>
                </a:prstGeom>
                <a:noFill/>
              </p:spPr>
              <p:txBody>
                <a:bodyPr wrap="none" rtlCol="0">
                  <a:no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𝑝𝑐</m:t>
                            </m:r>
                          </m:sub>
                        </m:sSub>
                      </m:oMath>
                    </m:oMathPara>
                  </a14:m>
                  <a:endParaRPr lang="en-US" dirty="0"/>
                </a:p>
              </p:txBody>
            </p:sp>
          </mc:Choice>
          <mc:Fallback xmlns="">
            <p:sp>
              <p:nvSpPr>
                <p:cNvPr id="78" name="TextBox 77">
                  <a:extLst>
                    <a:ext uri="{FF2B5EF4-FFF2-40B4-BE49-F238E27FC236}">
                      <a16:creationId xmlns:a16="http://schemas.microsoft.com/office/drawing/2014/main" id="{51035DFF-A7FA-47DF-9812-A4D99BDC86A9}"/>
                    </a:ext>
                  </a:extLst>
                </p:cNvPr>
                <p:cNvSpPr txBox="1">
                  <a:spLocks noRot="1" noChangeAspect="1" noMove="1" noResize="1" noEditPoints="1" noAdjustHandles="1" noChangeArrowheads="1" noChangeShapeType="1" noTextEdit="1"/>
                </p:cNvSpPr>
                <p:nvPr/>
              </p:nvSpPr>
              <p:spPr>
                <a:xfrm>
                  <a:off x="4600184" y="6057556"/>
                  <a:ext cx="574966" cy="390748"/>
                </a:xfrm>
                <a:prstGeom prst="rect">
                  <a:avLst/>
                </a:prstGeom>
                <a:blipFill>
                  <a:blip r:embed="rId3"/>
                  <a:stretch>
                    <a:fillRect b="-3125"/>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46A7AD10-0460-4828-97A4-9E3E41420D9F}"/>
                </a:ext>
              </a:extLst>
            </p:cNvPr>
            <p:cNvCxnSpPr>
              <a:cxnSpLocks/>
            </p:cNvCxnSpPr>
            <p:nvPr/>
          </p:nvCxnSpPr>
          <p:spPr>
            <a:xfrm flipV="1">
              <a:off x="3688295" y="3124200"/>
              <a:ext cx="0" cy="2667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A605E40-4CAD-4E23-9AF4-468B25A22EF4}"/>
                </a:ext>
              </a:extLst>
            </p:cNvPr>
            <p:cNvCxnSpPr/>
            <p:nvPr/>
          </p:nvCxnSpPr>
          <p:spPr>
            <a:xfrm flipH="1">
              <a:off x="2514600" y="3124200"/>
              <a:ext cx="119832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D66D2267-C408-403D-9958-26D7A3C17605}"/>
                    </a:ext>
                  </a:extLst>
                </p:cNvPr>
                <p:cNvSpPr txBox="1"/>
                <p:nvPr/>
              </p:nvSpPr>
              <p:spPr>
                <a:xfrm>
                  <a:off x="1860349" y="2898732"/>
                  <a:ext cx="542071"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𝑚</m:t>
                            </m:r>
                          </m:sub>
                        </m:sSub>
                      </m:oMath>
                    </m:oMathPara>
                  </a14:m>
                  <a:endParaRPr lang="en-US" dirty="0"/>
                </a:p>
              </p:txBody>
            </p:sp>
          </mc:Choice>
          <mc:Fallback xmlns="">
            <p:sp>
              <p:nvSpPr>
                <p:cNvPr id="81" name="TextBox 80">
                  <a:extLst>
                    <a:ext uri="{FF2B5EF4-FFF2-40B4-BE49-F238E27FC236}">
                      <a16:creationId xmlns:a16="http://schemas.microsoft.com/office/drawing/2014/main" id="{D66D2267-C408-403D-9958-26D7A3C17605}"/>
                    </a:ext>
                  </a:extLst>
                </p:cNvPr>
                <p:cNvSpPr txBox="1">
                  <a:spLocks noRot="1" noChangeAspect="1" noMove="1" noResize="1" noEditPoints="1" noAdjustHandles="1" noChangeArrowheads="1" noChangeShapeType="1" noTextEdit="1"/>
                </p:cNvSpPr>
                <p:nvPr/>
              </p:nvSpPr>
              <p:spPr>
                <a:xfrm>
                  <a:off x="1860349" y="2898732"/>
                  <a:ext cx="542071" cy="369332"/>
                </a:xfrm>
                <a:prstGeom prst="rect">
                  <a:avLst/>
                </a:prstGeom>
                <a:blipFill>
                  <a:blip r:embed="rId4"/>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A4B3E08C-F544-4828-ADFB-566745F8E82F}"/>
                    </a:ext>
                  </a:extLst>
                </p:cNvPr>
                <p:cNvSpPr txBox="1"/>
                <p:nvPr/>
              </p:nvSpPr>
              <p:spPr>
                <a:xfrm>
                  <a:off x="3418563" y="6057556"/>
                  <a:ext cx="538865" cy="369332"/>
                </a:xfrm>
                <a:prstGeom prst="rect">
                  <a:avLst/>
                </a:prstGeom>
                <a:noFill/>
              </p:spPr>
              <p:txBody>
                <a:bodyPr wrap="none" rtlCol="0">
                  <a:noAutofit/>
                </a:bodyPr>
                <a:lstStyle/>
                <a:p>
                  <a:pPr algn="ctr"/>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𝑚</m:t>
                            </m:r>
                          </m:sub>
                        </m:sSub>
                      </m:oMath>
                    </m:oMathPara>
                  </a14:m>
                  <a:endParaRPr lang="en-US" dirty="0"/>
                </a:p>
              </p:txBody>
            </p:sp>
          </mc:Choice>
          <mc:Fallback xmlns="">
            <p:sp>
              <p:nvSpPr>
                <p:cNvPr id="82" name="TextBox 81">
                  <a:extLst>
                    <a:ext uri="{FF2B5EF4-FFF2-40B4-BE49-F238E27FC236}">
                      <a16:creationId xmlns:a16="http://schemas.microsoft.com/office/drawing/2014/main" id="{A4B3E08C-F544-4828-ADFB-566745F8E82F}"/>
                    </a:ext>
                  </a:extLst>
                </p:cNvPr>
                <p:cNvSpPr txBox="1">
                  <a:spLocks noRot="1" noChangeAspect="1" noMove="1" noResize="1" noEditPoints="1" noAdjustHandles="1" noChangeArrowheads="1" noChangeShapeType="1" noTextEdit="1"/>
                </p:cNvSpPr>
                <p:nvPr/>
              </p:nvSpPr>
              <p:spPr>
                <a:xfrm>
                  <a:off x="3418563" y="6057556"/>
                  <a:ext cx="538865" cy="369332"/>
                </a:xfrm>
                <a:prstGeom prst="rect">
                  <a:avLst/>
                </a:prstGeom>
                <a:blipFill>
                  <a:blip r:embed="rId5"/>
                  <a:stretch>
                    <a:fillRect b="-8333"/>
                  </a:stretch>
                </a:blipFill>
              </p:spPr>
              <p:txBody>
                <a:bodyPr/>
                <a:lstStyle/>
                <a:p>
                  <a:r>
                    <a:rPr lang="en-US">
                      <a:noFill/>
                    </a:rPr>
                    <a:t> </a:t>
                  </a:r>
                </a:p>
              </p:txBody>
            </p:sp>
          </mc:Fallback>
        </mc:AlternateContent>
        <p:sp>
          <p:nvSpPr>
            <p:cNvPr id="83" name="Oval 82">
              <a:extLst>
                <a:ext uri="{FF2B5EF4-FFF2-40B4-BE49-F238E27FC236}">
                  <a16:creationId xmlns:a16="http://schemas.microsoft.com/office/drawing/2014/main" id="{C0BE3B41-75AA-4BDF-A82D-6F942ECCF2AA}"/>
                </a:ext>
              </a:extLst>
            </p:cNvPr>
            <p:cNvSpPr/>
            <p:nvPr/>
          </p:nvSpPr>
          <p:spPr>
            <a:xfrm>
              <a:off x="3537983" y="3029916"/>
              <a:ext cx="328384" cy="189272"/>
            </a:xfrm>
            <a:prstGeom prst="ellipse">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84" name="Oval 83">
              <a:extLst>
                <a:ext uri="{FF2B5EF4-FFF2-40B4-BE49-F238E27FC236}">
                  <a16:creationId xmlns:a16="http://schemas.microsoft.com/office/drawing/2014/main" id="{A221B4E1-692D-4E2D-95F7-8A21896B9BFB}"/>
                </a:ext>
              </a:extLst>
            </p:cNvPr>
            <p:cNvSpPr/>
            <p:nvPr/>
          </p:nvSpPr>
          <p:spPr>
            <a:xfrm>
              <a:off x="4586525" y="3898299"/>
              <a:ext cx="583583" cy="326308"/>
            </a:xfrm>
            <a:prstGeom prst="ellipse">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PC</a:t>
              </a:r>
            </a:p>
          </p:txBody>
        </p:sp>
      </p:grpSp>
      <p:sp>
        <p:nvSpPr>
          <p:cNvPr id="87" name="TextBox 86">
            <a:extLst>
              <a:ext uri="{FF2B5EF4-FFF2-40B4-BE49-F238E27FC236}">
                <a16:creationId xmlns:a16="http://schemas.microsoft.com/office/drawing/2014/main" id="{A9A5D1A0-C8A1-423C-9426-7720A0C61402}"/>
              </a:ext>
            </a:extLst>
          </p:cNvPr>
          <p:cNvSpPr txBox="1"/>
          <p:nvPr/>
        </p:nvSpPr>
        <p:spPr>
          <a:xfrm>
            <a:off x="1756063" y="3933946"/>
            <a:ext cx="312906" cy="369332"/>
          </a:xfrm>
          <a:prstGeom prst="rect">
            <a:avLst/>
          </a:prstGeom>
          <a:noFill/>
        </p:spPr>
        <p:txBody>
          <a:bodyPr wrap="none" rtlCol="0">
            <a:noAutofit/>
          </a:bodyPr>
          <a:lstStyle/>
          <a:p>
            <a:pPr algn="ctr"/>
            <a:r>
              <a:rPr lang="en-US" dirty="0"/>
              <a:t>4</a:t>
            </a:r>
          </a:p>
        </p:txBody>
      </p:sp>
      <p:sp>
        <p:nvSpPr>
          <p:cNvPr id="88" name="TextBox 87">
            <a:extLst>
              <a:ext uri="{FF2B5EF4-FFF2-40B4-BE49-F238E27FC236}">
                <a16:creationId xmlns:a16="http://schemas.microsoft.com/office/drawing/2014/main" id="{F27983A0-140D-4C10-8534-319313DB8B29}"/>
              </a:ext>
            </a:extLst>
          </p:cNvPr>
          <p:cNvSpPr txBox="1"/>
          <p:nvPr/>
        </p:nvSpPr>
        <p:spPr>
          <a:xfrm>
            <a:off x="2413013" y="3887235"/>
            <a:ext cx="312906" cy="369332"/>
          </a:xfrm>
          <a:prstGeom prst="rect">
            <a:avLst/>
          </a:prstGeom>
          <a:noFill/>
        </p:spPr>
        <p:txBody>
          <a:bodyPr wrap="none" rtlCol="0">
            <a:noAutofit/>
          </a:bodyPr>
          <a:lstStyle/>
          <a:p>
            <a:pPr algn="ctr"/>
            <a:r>
              <a:rPr lang="en-US" dirty="0"/>
              <a:t>5</a:t>
            </a:r>
          </a:p>
        </p:txBody>
      </p: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FEB31FA6-3D5B-4BF5-B5A8-65A3B8880546}"/>
                  </a:ext>
                </a:extLst>
              </p:cNvPr>
              <p:cNvSpPr txBox="1"/>
              <p:nvPr/>
            </p:nvSpPr>
            <p:spPr>
              <a:xfrm>
                <a:off x="267366" y="3800252"/>
                <a:ext cx="1158128"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𝑝𝑐</m:t>
                          </m:r>
                        </m:sub>
                      </m:sSub>
                      <m:r>
                        <a:rPr lang="en-US" b="0" i="1" smtClean="0">
                          <a:latin typeface="Cambria Math" panose="02040503050406030204" pitchFamily="18" charset="0"/>
                        </a:rPr>
                        <m:t>=</m:t>
                      </m:r>
                      <m:bar>
                        <m:barPr>
                          <m:pos m:val="top"/>
                          <m:ctrlPr>
                            <a:rPr lang="en-US" b="0" i="1" smtClean="0">
                              <a:solidFill>
                                <a:srgbClr val="FF0000"/>
                              </a:solidFill>
                              <a:latin typeface="Cambria Math" panose="02040503050406030204" pitchFamily="18" charset="0"/>
                            </a:rPr>
                          </m:ctrlPr>
                        </m:barPr>
                        <m:e>
                          <m:r>
                            <a:rPr lang="en-US" b="0" i="1" smtClean="0">
                              <a:solidFill>
                                <a:srgbClr val="FF0000"/>
                              </a:solidFill>
                              <a:latin typeface="Cambria Math" panose="02040503050406030204" pitchFamily="18" charset="0"/>
                            </a:rPr>
                            <m:t>𝑝</m:t>
                          </m:r>
                        </m:e>
                      </m:bar>
                    </m:oMath>
                  </m:oMathPara>
                </a14:m>
                <a:endParaRPr lang="en-US" dirty="0"/>
              </a:p>
            </p:txBody>
          </p:sp>
        </mc:Choice>
        <mc:Fallback xmlns="">
          <p:sp>
            <p:nvSpPr>
              <p:cNvPr id="89" name="TextBox 88">
                <a:extLst>
                  <a:ext uri="{FF2B5EF4-FFF2-40B4-BE49-F238E27FC236}">
                    <a16:creationId xmlns:a16="http://schemas.microsoft.com/office/drawing/2014/main" id="{FEB31FA6-3D5B-4BF5-B5A8-65A3B8880546}"/>
                  </a:ext>
                </a:extLst>
              </p:cNvPr>
              <p:cNvSpPr txBox="1">
                <a:spLocks noRot="1" noChangeAspect="1" noMove="1" noResize="1" noEditPoints="1" noAdjustHandles="1" noChangeArrowheads="1" noChangeShapeType="1" noTextEdit="1"/>
              </p:cNvSpPr>
              <p:nvPr/>
            </p:nvSpPr>
            <p:spPr>
              <a:xfrm>
                <a:off x="267366" y="3800252"/>
                <a:ext cx="1158128" cy="390748"/>
              </a:xfrm>
              <a:prstGeom prst="rect">
                <a:avLst/>
              </a:prstGeom>
              <a:blipFill>
                <a:blip r:embed="rId6"/>
                <a:stretch>
                  <a:fillRect b="-3077"/>
                </a:stretch>
              </a:blipFill>
            </p:spPr>
            <p:txBody>
              <a:bodyPr/>
              <a:lstStyle/>
              <a:p>
                <a:r>
                  <a:rPr lang="en-US">
                    <a:noFill/>
                  </a:rPr>
                  <a:t> </a:t>
                </a:r>
              </a:p>
            </p:txBody>
          </p:sp>
        </mc:Fallback>
      </mc:AlternateContent>
      <p:sp>
        <p:nvSpPr>
          <p:cNvPr id="90" name="TextBox 89">
            <a:extLst>
              <a:ext uri="{FF2B5EF4-FFF2-40B4-BE49-F238E27FC236}">
                <a16:creationId xmlns:a16="http://schemas.microsoft.com/office/drawing/2014/main" id="{952DEC62-FBDD-4E4E-AF6C-A03D1CFAE84A}"/>
              </a:ext>
            </a:extLst>
          </p:cNvPr>
          <p:cNvSpPr txBox="1"/>
          <p:nvPr/>
        </p:nvSpPr>
        <p:spPr>
          <a:xfrm>
            <a:off x="1234877" y="3933945"/>
            <a:ext cx="667244" cy="276999"/>
          </a:xfrm>
          <a:prstGeom prst="rect">
            <a:avLst/>
          </a:prstGeom>
          <a:noFill/>
        </p:spPr>
        <p:txBody>
          <a:bodyPr wrap="square" rtlCol="0">
            <a:noAutofit/>
          </a:bodyPr>
          <a:lstStyle/>
          <a:p>
            <a:pPr algn="ctr"/>
            <a:r>
              <a:rPr lang="en-US" sz="1200" dirty="0">
                <a:solidFill>
                  <a:srgbClr val="FF0000"/>
                </a:solidFill>
              </a:rPr>
              <a:t>MR=D</a:t>
            </a:r>
          </a:p>
        </p:txBody>
      </p:sp>
    </p:spTree>
    <p:extLst>
      <p:ext uri="{BB962C8B-B14F-4D97-AF65-F5344CB8AC3E}">
        <p14:creationId xmlns:p14="http://schemas.microsoft.com/office/powerpoint/2010/main" val="41552744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Deriving Willingness to</a:t>
            </a:r>
            <a:br>
              <a:rPr lang="en-US" dirty="0"/>
            </a:br>
            <a:r>
              <a:rPr lang="en-US" dirty="0"/>
              <a:t>Pay (WTP) for Public Goods</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978600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D1035C-BBF1-491C-9D6C-A4B782FFF100}"/>
              </a:ext>
            </a:extLst>
          </p:cNvPr>
          <p:cNvSpPr>
            <a:spLocks noGrp="1"/>
          </p:cNvSpPr>
          <p:nvPr>
            <p:ph idx="1"/>
          </p:nvPr>
        </p:nvSpPr>
        <p:spPr/>
        <p:txBody>
          <a:bodyPr/>
          <a:lstStyle/>
          <a:p>
            <a:r>
              <a:rPr lang="en-US" dirty="0"/>
              <a:t>Because they are non-rival and non-exclusive, there is no market for public goods.</a:t>
            </a:r>
          </a:p>
          <a:p>
            <a:r>
              <a:rPr lang="en-US" dirty="0"/>
              <a:t>Public goods are sometimes described as goods provided by government to generate positive externalities.</a:t>
            </a:r>
          </a:p>
          <a:p>
            <a:r>
              <a:rPr lang="en-US" dirty="0"/>
              <a:t>As economists, we are sometimes asked by government to help come up with an estimate of the size of the public’s willingness to pay (WTP).</a:t>
            </a:r>
          </a:p>
          <a:p>
            <a:r>
              <a:rPr lang="en-US" dirty="0"/>
              <a:t>We have a few tools in our toolkit to do this.</a:t>
            </a:r>
          </a:p>
        </p:txBody>
      </p:sp>
      <p:sp>
        <p:nvSpPr>
          <p:cNvPr id="2" name="Title 1">
            <a:extLst>
              <a:ext uri="{FF2B5EF4-FFF2-40B4-BE49-F238E27FC236}">
                <a16:creationId xmlns:a16="http://schemas.microsoft.com/office/drawing/2014/main" id="{E212E08F-8D4C-4EF1-8158-240C0E80C4A2}"/>
              </a:ext>
            </a:extLst>
          </p:cNvPr>
          <p:cNvSpPr>
            <a:spLocks noGrp="1"/>
          </p:cNvSpPr>
          <p:nvPr>
            <p:ph type="title"/>
          </p:nvPr>
        </p:nvSpPr>
        <p:spPr/>
        <p:txBody>
          <a:bodyPr/>
          <a:lstStyle/>
          <a:p>
            <a:r>
              <a:rPr lang="en-US" dirty="0"/>
              <a:t>There Is No Market for a Public Good</a:t>
            </a:r>
          </a:p>
        </p:txBody>
      </p:sp>
    </p:spTree>
    <p:extLst>
      <p:ext uri="{BB962C8B-B14F-4D97-AF65-F5344CB8AC3E}">
        <p14:creationId xmlns:p14="http://schemas.microsoft.com/office/powerpoint/2010/main" val="39405690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D2EBF5-8568-41FB-998F-5C2EA8B61251}"/>
              </a:ext>
            </a:extLst>
          </p:cNvPr>
          <p:cNvSpPr>
            <a:spLocks noGrp="1"/>
          </p:cNvSpPr>
          <p:nvPr>
            <p:ph idx="1"/>
          </p:nvPr>
        </p:nvSpPr>
        <p:spPr/>
        <p:txBody>
          <a:bodyPr/>
          <a:lstStyle/>
          <a:p>
            <a:r>
              <a:rPr lang="en-US" dirty="0"/>
              <a:t>Look at something sold in a market that has both private and public good characteristics embedded in the bundled commodity.</a:t>
            </a:r>
          </a:p>
          <a:p>
            <a:pPr lvl="1"/>
            <a:r>
              <a:rPr lang="en-US" dirty="0"/>
              <a:t>Apartments with air quality</a:t>
            </a:r>
          </a:p>
          <a:p>
            <a:pPr lvl="1"/>
            <a:r>
              <a:rPr lang="en-US" dirty="0"/>
              <a:t>Ranches with permits to graze on public lands</a:t>
            </a:r>
          </a:p>
          <a:p>
            <a:pPr lvl="1"/>
            <a:r>
              <a:rPr lang="en-US" dirty="0"/>
              <a:t>Lakefront undeveloped land lots</a:t>
            </a:r>
          </a:p>
          <a:p>
            <a:pPr lvl="1"/>
            <a:r>
              <a:rPr lang="en-US" dirty="0"/>
              <a:t>Genetic characteristics of plants and animals</a:t>
            </a:r>
          </a:p>
          <a:p>
            <a:r>
              <a:rPr lang="en-US" dirty="0"/>
              <a:t>Regress selling price on characteristics to get the implicit price of the public good characteristics.</a:t>
            </a:r>
          </a:p>
        </p:txBody>
      </p:sp>
      <p:sp>
        <p:nvSpPr>
          <p:cNvPr id="2" name="Title 1">
            <a:extLst>
              <a:ext uri="{FF2B5EF4-FFF2-40B4-BE49-F238E27FC236}">
                <a16:creationId xmlns:a16="http://schemas.microsoft.com/office/drawing/2014/main" id="{33999E5B-350D-472C-B04A-F54F3C6BFD4D}"/>
              </a:ext>
            </a:extLst>
          </p:cNvPr>
          <p:cNvSpPr>
            <a:spLocks noGrp="1"/>
          </p:cNvSpPr>
          <p:nvPr>
            <p:ph type="title"/>
          </p:nvPr>
        </p:nvSpPr>
        <p:spPr/>
        <p:txBody>
          <a:bodyPr/>
          <a:lstStyle/>
          <a:p>
            <a:r>
              <a:rPr lang="en-US" dirty="0"/>
              <a:t>Hedonic Methods</a:t>
            </a:r>
          </a:p>
        </p:txBody>
      </p:sp>
    </p:spTree>
    <p:extLst>
      <p:ext uri="{BB962C8B-B14F-4D97-AF65-F5344CB8AC3E}">
        <p14:creationId xmlns:p14="http://schemas.microsoft.com/office/powerpoint/2010/main" val="6178069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A0B5C8-067C-4CEE-B089-87DAA060D886}"/>
              </a:ext>
            </a:extLst>
          </p:cNvPr>
          <p:cNvSpPr>
            <a:spLocks noGrp="1"/>
          </p:cNvSpPr>
          <p:nvPr>
            <p:ph idx="1"/>
          </p:nvPr>
        </p:nvSpPr>
        <p:spPr/>
        <p:txBody>
          <a:bodyPr/>
          <a:lstStyle/>
          <a:p>
            <a:r>
              <a:rPr lang="en-US" dirty="0"/>
              <a:t>Access to the public good requires both displacement and the use of time.</a:t>
            </a:r>
          </a:p>
          <a:p>
            <a:r>
              <a:rPr lang="en-US" dirty="0"/>
              <a:t>Look at the cost of the displacement, the opportunity cost of time, and out-of-pocket costs to develop an estimate of the amount spent to access the public good.</a:t>
            </a:r>
          </a:p>
          <a:p>
            <a:pPr lvl="1"/>
            <a:r>
              <a:rPr lang="en-US" dirty="0"/>
              <a:t>Economic value of recreational fishing</a:t>
            </a:r>
          </a:p>
          <a:p>
            <a:pPr lvl="1"/>
            <a:r>
              <a:rPr lang="en-US" dirty="0"/>
              <a:t>Economic value of public parks and beaches</a:t>
            </a:r>
          </a:p>
          <a:p>
            <a:pPr lvl="1"/>
            <a:r>
              <a:rPr lang="en-US" dirty="0"/>
              <a:t>Economic value of fuelwood collected in public lands or commons</a:t>
            </a:r>
          </a:p>
          <a:p>
            <a:pPr lvl="1"/>
            <a:r>
              <a:rPr lang="en-US" dirty="0"/>
              <a:t>Economic value of endangered species</a:t>
            </a:r>
          </a:p>
        </p:txBody>
      </p:sp>
      <p:sp>
        <p:nvSpPr>
          <p:cNvPr id="2" name="Title 1">
            <a:extLst>
              <a:ext uri="{FF2B5EF4-FFF2-40B4-BE49-F238E27FC236}">
                <a16:creationId xmlns:a16="http://schemas.microsoft.com/office/drawing/2014/main" id="{5E5D6ACC-14D3-4323-B856-33BA90235D77}"/>
              </a:ext>
            </a:extLst>
          </p:cNvPr>
          <p:cNvSpPr>
            <a:spLocks noGrp="1"/>
          </p:cNvSpPr>
          <p:nvPr>
            <p:ph type="title"/>
          </p:nvPr>
        </p:nvSpPr>
        <p:spPr/>
        <p:txBody>
          <a:bodyPr/>
          <a:lstStyle/>
          <a:p>
            <a:r>
              <a:rPr lang="en-US" dirty="0"/>
              <a:t>Travel Cost</a:t>
            </a:r>
          </a:p>
        </p:txBody>
      </p:sp>
    </p:spTree>
    <p:extLst>
      <p:ext uri="{BB962C8B-B14F-4D97-AF65-F5344CB8AC3E}">
        <p14:creationId xmlns:p14="http://schemas.microsoft.com/office/powerpoint/2010/main" val="15594079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EF4FC-F594-4031-A9BE-2FE29B408CC9}"/>
              </a:ext>
            </a:extLst>
          </p:cNvPr>
          <p:cNvSpPr>
            <a:spLocks noGrp="1"/>
          </p:cNvSpPr>
          <p:nvPr>
            <p:ph idx="1"/>
          </p:nvPr>
        </p:nvSpPr>
        <p:spPr/>
        <p:txBody>
          <a:bodyPr/>
          <a:lstStyle/>
          <a:p>
            <a:pPr marL="0" indent="0">
              <a:buNone/>
            </a:pPr>
            <a:r>
              <a:rPr lang="en-US" dirty="0"/>
              <a:t>If people are privately paying for a service in the absence of public provision of a service, we can use that as an estimate of what public provision would be worth.</a:t>
            </a:r>
          </a:p>
          <a:p>
            <a:r>
              <a:rPr lang="en-US" dirty="0"/>
              <a:t>Spending on bottled water and fuel to boil water in the absence of safe publicly-available drinking water</a:t>
            </a:r>
          </a:p>
          <a:p>
            <a:r>
              <a:rPr lang="en-US" dirty="0"/>
              <a:t>Spending on private security in the absence of adequate public security</a:t>
            </a:r>
          </a:p>
          <a:p>
            <a:r>
              <a:rPr lang="en-US" dirty="0"/>
              <a:t>Private education expenditure due to the absence of adequate public education</a:t>
            </a:r>
          </a:p>
        </p:txBody>
      </p:sp>
      <p:sp>
        <p:nvSpPr>
          <p:cNvPr id="2" name="Title 1">
            <a:extLst>
              <a:ext uri="{FF2B5EF4-FFF2-40B4-BE49-F238E27FC236}">
                <a16:creationId xmlns:a16="http://schemas.microsoft.com/office/drawing/2014/main" id="{05B7CADF-B059-43CD-953B-C0F3748C49A9}"/>
              </a:ext>
            </a:extLst>
          </p:cNvPr>
          <p:cNvSpPr>
            <a:spLocks noGrp="1"/>
          </p:cNvSpPr>
          <p:nvPr>
            <p:ph type="title"/>
          </p:nvPr>
        </p:nvSpPr>
        <p:spPr/>
        <p:txBody>
          <a:bodyPr/>
          <a:lstStyle/>
          <a:p>
            <a:r>
              <a:rPr lang="en-US" dirty="0"/>
              <a:t>Averting Behavior Cost</a:t>
            </a:r>
          </a:p>
        </p:txBody>
      </p:sp>
    </p:spTree>
    <p:extLst>
      <p:ext uri="{BB962C8B-B14F-4D97-AF65-F5344CB8AC3E}">
        <p14:creationId xmlns:p14="http://schemas.microsoft.com/office/powerpoint/2010/main" val="26540827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C7B312-F8B3-4293-B9EE-D6778C028C19}"/>
              </a:ext>
            </a:extLst>
          </p:cNvPr>
          <p:cNvSpPr>
            <a:spLocks noGrp="1"/>
          </p:cNvSpPr>
          <p:nvPr>
            <p:ph idx="1"/>
          </p:nvPr>
        </p:nvSpPr>
        <p:spPr/>
        <p:txBody>
          <a:bodyPr/>
          <a:lstStyle/>
          <a:p>
            <a:pPr marL="0" indent="0">
              <a:buNone/>
            </a:pPr>
            <a:r>
              <a:rPr lang="en-US" dirty="0"/>
              <a:t>Survey-based method that asks contingent upon a specified change—would you be willing to pay more for a service or in taxes?</a:t>
            </a:r>
          </a:p>
          <a:p>
            <a:r>
              <a:rPr lang="en-US" dirty="0"/>
              <a:t>Efforts to improve the quality of a lake</a:t>
            </a:r>
          </a:p>
          <a:p>
            <a:r>
              <a:rPr lang="en-US" dirty="0"/>
              <a:t>Replacing electricity generated by coal with electricity generated by windmills</a:t>
            </a:r>
          </a:p>
        </p:txBody>
      </p:sp>
      <p:sp>
        <p:nvSpPr>
          <p:cNvPr id="2" name="Title 1">
            <a:extLst>
              <a:ext uri="{FF2B5EF4-FFF2-40B4-BE49-F238E27FC236}">
                <a16:creationId xmlns:a16="http://schemas.microsoft.com/office/drawing/2014/main" id="{E23DAA8C-CC6D-4497-BF7A-F37DA7C37F31}"/>
              </a:ext>
            </a:extLst>
          </p:cNvPr>
          <p:cNvSpPr>
            <a:spLocks noGrp="1"/>
          </p:cNvSpPr>
          <p:nvPr>
            <p:ph type="title"/>
          </p:nvPr>
        </p:nvSpPr>
        <p:spPr/>
        <p:txBody>
          <a:bodyPr/>
          <a:lstStyle/>
          <a:p>
            <a:r>
              <a:rPr lang="en-US" dirty="0"/>
              <a:t>Contingent Valuation</a:t>
            </a:r>
          </a:p>
        </p:txBody>
      </p:sp>
    </p:spTree>
    <p:extLst>
      <p:ext uri="{BB962C8B-B14F-4D97-AF65-F5344CB8AC3E}">
        <p14:creationId xmlns:p14="http://schemas.microsoft.com/office/powerpoint/2010/main" val="6746231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76B32-1165-411B-9C85-2F07314D1489}"/>
              </a:ext>
            </a:extLst>
          </p:cNvPr>
          <p:cNvSpPr>
            <a:spLocks noGrp="1"/>
          </p:cNvSpPr>
          <p:nvPr>
            <p:ph idx="1"/>
          </p:nvPr>
        </p:nvSpPr>
        <p:spPr/>
        <p:txBody>
          <a:bodyPr/>
          <a:lstStyle/>
          <a:p>
            <a:r>
              <a:rPr lang="en-US" dirty="0"/>
              <a:t>Hypothetical scenarios that bundle sets of characteristics and ask people to make relative evaluations of them</a:t>
            </a:r>
          </a:p>
          <a:p>
            <a:r>
              <a:rPr lang="en-US" dirty="0"/>
              <a:t>One of the characteristics is a cost or price</a:t>
            </a:r>
          </a:p>
          <a:p>
            <a:pPr lvl="1"/>
            <a:r>
              <a:rPr lang="en-US" dirty="0"/>
              <a:t>Public health delivery modalities</a:t>
            </a:r>
          </a:p>
          <a:p>
            <a:pPr lvl="1"/>
            <a:r>
              <a:rPr lang="en-US" dirty="0"/>
              <a:t>Value of conservation and environmental investment</a:t>
            </a:r>
          </a:p>
          <a:p>
            <a:pPr lvl="1"/>
            <a:r>
              <a:rPr lang="en-US" dirty="0"/>
              <a:t>Job incentives for public services like medical clinics and public schools</a:t>
            </a:r>
          </a:p>
        </p:txBody>
      </p:sp>
      <p:sp>
        <p:nvSpPr>
          <p:cNvPr id="2" name="Title 1">
            <a:extLst>
              <a:ext uri="{FF2B5EF4-FFF2-40B4-BE49-F238E27FC236}">
                <a16:creationId xmlns:a16="http://schemas.microsoft.com/office/drawing/2014/main" id="{968C6C84-05D5-400B-998A-E3203749604B}"/>
              </a:ext>
            </a:extLst>
          </p:cNvPr>
          <p:cNvSpPr>
            <a:spLocks noGrp="1"/>
          </p:cNvSpPr>
          <p:nvPr>
            <p:ph type="title"/>
          </p:nvPr>
        </p:nvSpPr>
        <p:spPr/>
        <p:txBody>
          <a:bodyPr/>
          <a:lstStyle/>
          <a:p>
            <a:r>
              <a:rPr lang="en-US" dirty="0"/>
              <a:t>Discrete Choice Experiments</a:t>
            </a:r>
          </a:p>
        </p:txBody>
      </p:sp>
    </p:spTree>
    <p:extLst>
      <p:ext uri="{BB962C8B-B14F-4D97-AF65-F5344CB8AC3E}">
        <p14:creationId xmlns:p14="http://schemas.microsoft.com/office/powerpoint/2010/main" val="2585156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91007E-A3CB-4CA2-B2ED-A5DACF2FAC4B}"/>
              </a:ext>
            </a:extLst>
          </p:cNvPr>
          <p:cNvSpPr>
            <a:spLocks noGrp="1"/>
          </p:cNvSpPr>
          <p:nvPr>
            <p:ph idx="1"/>
          </p:nvPr>
        </p:nvSpPr>
        <p:spPr/>
        <p:txBody>
          <a:bodyPr/>
          <a:lstStyle/>
          <a:p>
            <a:r>
              <a:rPr lang="en-US" dirty="0"/>
              <a:t>A natural monopoly arises when the average cost of production is declining over the feasible range of demand</a:t>
            </a:r>
          </a:p>
          <a:p>
            <a:pPr lvl="1"/>
            <a:r>
              <a:rPr lang="en-US" dirty="0"/>
              <a:t>(MC is below AC over this range)</a:t>
            </a:r>
          </a:p>
          <a:p>
            <a:r>
              <a:rPr lang="en-US" dirty="0"/>
              <a:t>Why could this happen?</a:t>
            </a:r>
          </a:p>
          <a:p>
            <a:pPr lvl="1"/>
            <a:r>
              <a:rPr lang="en-US" dirty="0"/>
              <a:t>Large infrastructure cost to deliver service</a:t>
            </a:r>
          </a:p>
          <a:p>
            <a:pPr lvl="1"/>
            <a:r>
              <a:rPr lang="en-US" dirty="0"/>
              <a:t>But the marginal cost of connecting to this infrastructure is relatively small</a:t>
            </a:r>
          </a:p>
          <a:p>
            <a:r>
              <a:rPr lang="en-US" dirty="0"/>
              <a:t>Economies of scale</a:t>
            </a:r>
          </a:p>
          <a:p>
            <a:pPr lvl="1"/>
            <a:r>
              <a:rPr lang="en-US" dirty="0"/>
              <a:t>It means one large firm can produce at a lower average cost than multiple smaller firms producing the same total amount</a:t>
            </a:r>
          </a:p>
        </p:txBody>
      </p:sp>
      <p:sp>
        <p:nvSpPr>
          <p:cNvPr id="2" name="Title 1">
            <a:extLst>
              <a:ext uri="{FF2B5EF4-FFF2-40B4-BE49-F238E27FC236}">
                <a16:creationId xmlns:a16="http://schemas.microsoft.com/office/drawing/2014/main" id="{31FCDEA3-4D6E-4DFF-8EDD-7A129AE23677}"/>
              </a:ext>
            </a:extLst>
          </p:cNvPr>
          <p:cNvSpPr>
            <a:spLocks noGrp="1"/>
          </p:cNvSpPr>
          <p:nvPr>
            <p:ph type="title"/>
          </p:nvPr>
        </p:nvSpPr>
        <p:spPr/>
        <p:txBody>
          <a:bodyPr/>
          <a:lstStyle/>
          <a:p>
            <a:r>
              <a:rPr lang="en-US" dirty="0"/>
              <a:t>The Case of a Natural Monopoly</a:t>
            </a:r>
          </a:p>
        </p:txBody>
      </p:sp>
    </p:spTree>
    <p:extLst>
      <p:ext uri="{BB962C8B-B14F-4D97-AF65-F5344CB8AC3E}">
        <p14:creationId xmlns:p14="http://schemas.microsoft.com/office/powerpoint/2010/main" val="2345092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B1825-F177-44B6-A659-CE39426B4C05}"/>
              </a:ext>
            </a:extLst>
          </p:cNvPr>
          <p:cNvSpPr>
            <a:spLocks noGrp="1"/>
          </p:cNvSpPr>
          <p:nvPr>
            <p:ph type="title"/>
          </p:nvPr>
        </p:nvSpPr>
        <p:spPr/>
        <p:txBody>
          <a:bodyPr/>
          <a:lstStyle/>
          <a:p>
            <a:r>
              <a:rPr lang="en-US" dirty="0"/>
              <a:t>Regulating a Natural Monopoly</a:t>
            </a:r>
          </a:p>
        </p:txBody>
      </p:sp>
      <p:sp>
        <p:nvSpPr>
          <p:cNvPr id="40" name="TextBox 39">
            <a:extLst>
              <a:ext uri="{FF2B5EF4-FFF2-40B4-BE49-F238E27FC236}">
                <a16:creationId xmlns:a16="http://schemas.microsoft.com/office/drawing/2014/main" id="{91986B74-692C-4782-9AC3-4E93F79B0479}"/>
              </a:ext>
            </a:extLst>
          </p:cNvPr>
          <p:cNvSpPr txBox="1"/>
          <p:nvPr/>
        </p:nvSpPr>
        <p:spPr>
          <a:xfrm>
            <a:off x="6753517" y="5237332"/>
            <a:ext cx="2967479" cy="646331"/>
          </a:xfrm>
          <a:prstGeom prst="rect">
            <a:avLst/>
          </a:prstGeom>
          <a:solidFill>
            <a:schemeClr val="accent2">
              <a:lumMod val="20000"/>
              <a:lumOff val="80000"/>
            </a:schemeClr>
          </a:solidFill>
          <a:ln>
            <a:noFill/>
          </a:ln>
        </p:spPr>
        <p:txBody>
          <a:bodyPr wrap="none" rtlCol="0">
            <a:noAutofit/>
          </a:bodyPr>
          <a:lstStyle/>
          <a:p>
            <a:r>
              <a:rPr lang="en-US" dirty="0"/>
              <a:t>PC outcome with a subsidy</a:t>
            </a:r>
          </a:p>
          <a:p>
            <a:r>
              <a:rPr lang="en-US" dirty="0"/>
              <a:t>Π = 0 without subsidy Π &lt; 0</a:t>
            </a:r>
          </a:p>
        </p:txBody>
      </p:sp>
      <p:sp>
        <p:nvSpPr>
          <p:cNvPr id="45" name="TextBox 44">
            <a:extLst>
              <a:ext uri="{FF2B5EF4-FFF2-40B4-BE49-F238E27FC236}">
                <a16:creationId xmlns:a16="http://schemas.microsoft.com/office/drawing/2014/main" id="{4660F34D-2BC5-4CC3-B980-1F30DC2F88F5}"/>
              </a:ext>
            </a:extLst>
          </p:cNvPr>
          <p:cNvSpPr txBox="1"/>
          <p:nvPr/>
        </p:nvSpPr>
        <p:spPr>
          <a:xfrm>
            <a:off x="3383003" y="2935754"/>
            <a:ext cx="2971868" cy="359579"/>
          </a:xfrm>
          <a:prstGeom prst="rect">
            <a:avLst/>
          </a:prstGeom>
          <a:solidFill>
            <a:schemeClr val="accent2">
              <a:lumMod val="20000"/>
              <a:lumOff val="80000"/>
            </a:schemeClr>
          </a:solidFill>
          <a:ln>
            <a:noFill/>
          </a:ln>
        </p:spPr>
        <p:txBody>
          <a:bodyPr wrap="square" rtlCol="0">
            <a:noAutofit/>
          </a:bodyPr>
          <a:lstStyle/>
          <a:p>
            <a:r>
              <a:rPr lang="en-US" dirty="0"/>
              <a:t>Average cost pricing Π = 0</a:t>
            </a:r>
          </a:p>
        </p:txBody>
      </p:sp>
      <p:sp>
        <p:nvSpPr>
          <p:cNvPr id="52" name="TextBox 51">
            <a:extLst>
              <a:ext uri="{FF2B5EF4-FFF2-40B4-BE49-F238E27FC236}">
                <a16:creationId xmlns:a16="http://schemas.microsoft.com/office/drawing/2014/main" id="{81C982C9-92F3-459A-9474-FB7AD856DFB4}"/>
              </a:ext>
            </a:extLst>
          </p:cNvPr>
          <p:cNvSpPr txBox="1"/>
          <p:nvPr/>
        </p:nvSpPr>
        <p:spPr>
          <a:xfrm>
            <a:off x="7848046" y="1777421"/>
            <a:ext cx="3734354" cy="1908215"/>
          </a:xfrm>
          <a:prstGeom prst="rect">
            <a:avLst/>
          </a:prstGeom>
          <a:noFill/>
        </p:spPr>
        <p:txBody>
          <a:bodyPr wrap="square" rtlCol="0">
            <a:noAutofit/>
          </a:bodyPr>
          <a:lstStyle/>
          <a:p>
            <a:pPr marL="285750" indent="-285750">
              <a:spcBef>
                <a:spcPts val="600"/>
              </a:spcBef>
              <a:buFont typeface="Arial" panose="020B0604020202020204" pitchFamily="34" charset="0"/>
              <a:buChar char="•"/>
            </a:pPr>
            <a:r>
              <a:rPr lang="en-US" dirty="0"/>
              <a:t>Note when MC is below AC then MC is decreasing.</a:t>
            </a:r>
          </a:p>
          <a:p>
            <a:pPr marL="285750" indent="-285750">
              <a:spcBef>
                <a:spcPts val="600"/>
              </a:spcBef>
              <a:buFont typeface="Arial" panose="020B0604020202020204" pitchFamily="34" charset="0"/>
              <a:buChar char="•"/>
            </a:pPr>
            <a:r>
              <a:rPr lang="en-US" dirty="0"/>
              <a:t>MC crosses AC from below at the minimum of AC.</a:t>
            </a:r>
          </a:p>
          <a:p>
            <a:pPr marL="285750" indent="-285750">
              <a:spcBef>
                <a:spcPts val="600"/>
              </a:spcBef>
              <a:buFont typeface="Arial" panose="020B0604020202020204" pitchFamily="34" charset="0"/>
              <a:buChar char="•"/>
            </a:pPr>
            <a:r>
              <a:rPr lang="en-US" dirty="0"/>
              <a:t>AC is increasing when MC is above AC.</a:t>
            </a:r>
          </a:p>
        </p:txBody>
      </p:sp>
      <p:sp>
        <p:nvSpPr>
          <p:cNvPr id="53" name="TextBox 52">
            <a:extLst>
              <a:ext uri="{FF2B5EF4-FFF2-40B4-BE49-F238E27FC236}">
                <a16:creationId xmlns:a16="http://schemas.microsoft.com/office/drawing/2014/main" id="{908CD32D-2FF6-4525-B6FD-C1A4C4251E27}"/>
              </a:ext>
            </a:extLst>
          </p:cNvPr>
          <p:cNvSpPr txBox="1"/>
          <p:nvPr/>
        </p:nvSpPr>
        <p:spPr>
          <a:xfrm>
            <a:off x="1123535" y="1840467"/>
            <a:ext cx="2627642" cy="369332"/>
          </a:xfrm>
          <a:prstGeom prst="rect">
            <a:avLst/>
          </a:prstGeom>
          <a:solidFill>
            <a:schemeClr val="accent2">
              <a:lumMod val="20000"/>
              <a:lumOff val="80000"/>
            </a:schemeClr>
          </a:solidFill>
          <a:ln>
            <a:noFill/>
          </a:ln>
        </p:spPr>
        <p:txBody>
          <a:bodyPr wrap="none" rtlCol="0">
            <a:noAutofit/>
          </a:bodyPr>
          <a:lstStyle/>
          <a:p>
            <a:r>
              <a:rPr lang="en-US" dirty="0"/>
              <a:t>Monopoly outcome Π &gt; 0</a:t>
            </a:r>
          </a:p>
        </p:txBody>
      </p:sp>
      <p:cxnSp>
        <p:nvCxnSpPr>
          <p:cNvPr id="43" name="Straight Connector 42">
            <a:extLst>
              <a:ext uri="{FF2B5EF4-FFF2-40B4-BE49-F238E27FC236}">
                <a16:creationId xmlns:a16="http://schemas.microsoft.com/office/drawing/2014/main" id="{8481A0FE-CFD1-4207-BE90-AC522274D6D5}"/>
              </a:ext>
            </a:extLst>
          </p:cNvPr>
          <p:cNvCxnSpPr>
            <a:cxnSpLocks/>
          </p:cNvCxnSpPr>
          <p:nvPr/>
        </p:nvCxnSpPr>
        <p:spPr>
          <a:xfrm>
            <a:off x="990600" y="1828800"/>
            <a:ext cx="0" cy="396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EC1AC55-0F68-4227-94CC-87A19F6ED6CA}"/>
              </a:ext>
            </a:extLst>
          </p:cNvPr>
          <p:cNvCxnSpPr/>
          <p:nvPr/>
        </p:nvCxnSpPr>
        <p:spPr>
          <a:xfrm>
            <a:off x="990600" y="5791200"/>
            <a:ext cx="5105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EEC7093-7C08-4AB8-BCB9-63B415ACE1D9}"/>
              </a:ext>
            </a:extLst>
          </p:cNvPr>
          <p:cNvCxnSpPr/>
          <p:nvPr/>
        </p:nvCxnSpPr>
        <p:spPr>
          <a:xfrm>
            <a:off x="990600" y="2209800"/>
            <a:ext cx="4343400" cy="35814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Freeform: Shape 12">
            <a:extLst>
              <a:ext uri="{FF2B5EF4-FFF2-40B4-BE49-F238E27FC236}">
                <a16:creationId xmlns:a16="http://schemas.microsoft.com/office/drawing/2014/main" id="{0400B572-24A9-46A0-A507-EDB0E1EAED0F}"/>
              </a:ext>
            </a:extLst>
          </p:cNvPr>
          <p:cNvSpPr/>
          <p:nvPr/>
        </p:nvSpPr>
        <p:spPr>
          <a:xfrm>
            <a:off x="1189973" y="2893512"/>
            <a:ext cx="6576164" cy="2397601"/>
          </a:xfrm>
          <a:custGeom>
            <a:avLst/>
            <a:gdLst>
              <a:gd name="connsiteX0" fmla="*/ 0 w 6576164"/>
              <a:gd name="connsiteY0" fmla="*/ 0 h 2397601"/>
              <a:gd name="connsiteX1" fmla="*/ 2367419 w 6576164"/>
              <a:gd name="connsiteY1" fmla="*/ 2179529 h 2397601"/>
              <a:gd name="connsiteX2" fmla="*/ 6576164 w 6576164"/>
              <a:gd name="connsiteY2" fmla="*/ 2204581 h 2397601"/>
            </a:gdLst>
            <a:ahLst/>
            <a:cxnLst>
              <a:cxn ang="0">
                <a:pos x="connsiteX0" y="connsiteY0"/>
              </a:cxn>
              <a:cxn ang="0">
                <a:pos x="connsiteX1" y="connsiteY1"/>
              </a:cxn>
              <a:cxn ang="0">
                <a:pos x="connsiteX2" y="connsiteY2"/>
              </a:cxn>
            </a:cxnLst>
            <a:rect l="l" t="t" r="r" b="b"/>
            <a:pathLst>
              <a:path w="6576164" h="2397601">
                <a:moveTo>
                  <a:pt x="0" y="0"/>
                </a:moveTo>
                <a:cubicBezTo>
                  <a:pt x="635696" y="906049"/>
                  <a:pt x="1271392" y="1812099"/>
                  <a:pt x="2367419" y="2179529"/>
                </a:cubicBezTo>
                <a:cubicBezTo>
                  <a:pt x="3463446" y="2546959"/>
                  <a:pt x="5019805" y="2375770"/>
                  <a:pt x="6576164" y="2204581"/>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54" name="Freeform: Shape 13">
            <a:extLst>
              <a:ext uri="{FF2B5EF4-FFF2-40B4-BE49-F238E27FC236}">
                <a16:creationId xmlns:a16="http://schemas.microsoft.com/office/drawing/2014/main" id="{85A2F42C-4C6F-4E4E-B37B-D2C36A0DCE09}"/>
              </a:ext>
            </a:extLst>
          </p:cNvPr>
          <p:cNvSpPr/>
          <p:nvPr/>
        </p:nvSpPr>
        <p:spPr>
          <a:xfrm>
            <a:off x="1265129" y="3920647"/>
            <a:ext cx="4509370" cy="1666062"/>
          </a:xfrm>
          <a:custGeom>
            <a:avLst/>
            <a:gdLst>
              <a:gd name="connsiteX0" fmla="*/ 0 w 4509370"/>
              <a:gd name="connsiteY0" fmla="*/ 62630 h 1666062"/>
              <a:gd name="connsiteX1" fmla="*/ 3457183 w 4509370"/>
              <a:gd name="connsiteY1" fmla="*/ 1665962 h 1666062"/>
              <a:gd name="connsiteX2" fmla="*/ 4509370 w 4509370"/>
              <a:gd name="connsiteY2" fmla="*/ 0 h 1666062"/>
              <a:gd name="connsiteX3" fmla="*/ 4509370 w 4509370"/>
              <a:gd name="connsiteY3" fmla="*/ 0 h 1666062"/>
            </a:gdLst>
            <a:ahLst/>
            <a:cxnLst>
              <a:cxn ang="0">
                <a:pos x="connsiteX0" y="connsiteY0"/>
              </a:cxn>
              <a:cxn ang="0">
                <a:pos x="connsiteX1" y="connsiteY1"/>
              </a:cxn>
              <a:cxn ang="0">
                <a:pos x="connsiteX2" y="connsiteY2"/>
              </a:cxn>
              <a:cxn ang="0">
                <a:pos x="connsiteX3" y="connsiteY3"/>
              </a:cxn>
            </a:cxnLst>
            <a:rect l="l" t="t" r="r" b="b"/>
            <a:pathLst>
              <a:path w="4509370" h="1666062">
                <a:moveTo>
                  <a:pt x="0" y="62630"/>
                </a:moveTo>
                <a:cubicBezTo>
                  <a:pt x="1352810" y="869515"/>
                  <a:pt x="2705621" y="1676400"/>
                  <a:pt x="3457183" y="1665962"/>
                </a:cubicBezTo>
                <a:cubicBezTo>
                  <a:pt x="4208745" y="1655524"/>
                  <a:pt x="4509370" y="0"/>
                  <a:pt x="4509370" y="0"/>
                </a:cubicBezTo>
                <a:lnTo>
                  <a:pt x="450937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9287DBF4-2226-4691-A1BE-5B7A58214A73}"/>
              </a:ext>
            </a:extLst>
          </p:cNvPr>
          <p:cNvSpPr txBox="1"/>
          <p:nvPr/>
        </p:nvSpPr>
        <p:spPr>
          <a:xfrm>
            <a:off x="5867400" y="3920647"/>
            <a:ext cx="543739" cy="369332"/>
          </a:xfrm>
          <a:prstGeom prst="rect">
            <a:avLst/>
          </a:prstGeom>
          <a:noFill/>
        </p:spPr>
        <p:txBody>
          <a:bodyPr wrap="none" rtlCol="0">
            <a:noAutofit/>
          </a:bodyPr>
          <a:lstStyle/>
          <a:p>
            <a:r>
              <a:rPr lang="en-US" dirty="0"/>
              <a:t>MC</a:t>
            </a:r>
          </a:p>
        </p:txBody>
      </p:sp>
      <p:sp>
        <p:nvSpPr>
          <p:cNvPr id="57" name="TextBox 56">
            <a:extLst>
              <a:ext uri="{FF2B5EF4-FFF2-40B4-BE49-F238E27FC236}">
                <a16:creationId xmlns:a16="http://schemas.microsoft.com/office/drawing/2014/main" id="{7F7AC9D5-28CD-4F63-A219-E2ADA5EA758B}"/>
              </a:ext>
            </a:extLst>
          </p:cNvPr>
          <p:cNvSpPr txBox="1"/>
          <p:nvPr/>
        </p:nvSpPr>
        <p:spPr>
          <a:xfrm>
            <a:off x="7734814" y="4891409"/>
            <a:ext cx="914400" cy="369332"/>
          </a:xfrm>
          <a:prstGeom prst="rect">
            <a:avLst/>
          </a:prstGeom>
          <a:noFill/>
        </p:spPr>
        <p:txBody>
          <a:bodyPr wrap="square" rtlCol="0">
            <a:noAutofit/>
          </a:bodyPr>
          <a:lstStyle/>
          <a:p>
            <a:r>
              <a:rPr lang="en-US" dirty="0">
                <a:solidFill>
                  <a:srgbClr val="00B050"/>
                </a:solidFill>
              </a:rPr>
              <a:t>AC</a:t>
            </a:r>
          </a:p>
        </p:txBody>
      </p:sp>
      <p:sp>
        <p:nvSpPr>
          <p:cNvPr id="58" name="TextBox 57">
            <a:extLst>
              <a:ext uri="{FF2B5EF4-FFF2-40B4-BE49-F238E27FC236}">
                <a16:creationId xmlns:a16="http://schemas.microsoft.com/office/drawing/2014/main" id="{D1413C6C-FBAA-4595-82EB-C4C14175ACF8}"/>
              </a:ext>
            </a:extLst>
          </p:cNvPr>
          <p:cNvSpPr txBox="1"/>
          <p:nvPr/>
        </p:nvSpPr>
        <p:spPr>
          <a:xfrm>
            <a:off x="1709154" y="2566423"/>
            <a:ext cx="351378" cy="369332"/>
          </a:xfrm>
          <a:prstGeom prst="rect">
            <a:avLst/>
          </a:prstGeom>
          <a:noFill/>
        </p:spPr>
        <p:txBody>
          <a:bodyPr wrap="none" rtlCol="0">
            <a:noAutofit/>
          </a:bodyPr>
          <a:lstStyle/>
          <a:p>
            <a:r>
              <a:rPr lang="en-US" dirty="0">
                <a:solidFill>
                  <a:srgbClr val="0070C0"/>
                </a:solidFill>
              </a:rPr>
              <a:t>D</a:t>
            </a:r>
          </a:p>
        </p:txBody>
      </p:sp>
      <p:cxnSp>
        <p:nvCxnSpPr>
          <p:cNvPr id="59" name="Straight Connector 58">
            <a:extLst>
              <a:ext uri="{FF2B5EF4-FFF2-40B4-BE49-F238E27FC236}">
                <a16:creationId xmlns:a16="http://schemas.microsoft.com/office/drawing/2014/main" id="{C4BBF67D-1D7E-4E71-AFE4-1A18099A54E1}"/>
              </a:ext>
            </a:extLst>
          </p:cNvPr>
          <p:cNvCxnSpPr/>
          <p:nvPr/>
        </p:nvCxnSpPr>
        <p:spPr>
          <a:xfrm>
            <a:off x="990600" y="2209800"/>
            <a:ext cx="2057400" cy="3581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EADF6CCF-EF77-403C-88F4-59FF2541A055}"/>
              </a:ext>
            </a:extLst>
          </p:cNvPr>
          <p:cNvSpPr txBox="1"/>
          <p:nvPr/>
        </p:nvSpPr>
        <p:spPr>
          <a:xfrm>
            <a:off x="3048000" y="5471160"/>
            <a:ext cx="503664" cy="338554"/>
          </a:xfrm>
          <a:prstGeom prst="rect">
            <a:avLst/>
          </a:prstGeom>
          <a:noFill/>
        </p:spPr>
        <p:txBody>
          <a:bodyPr wrap="none" rtlCol="0">
            <a:noAutofit/>
          </a:bodyPr>
          <a:lstStyle/>
          <a:p>
            <a:r>
              <a:rPr lang="en-US" sz="1600" dirty="0"/>
              <a:t>MR</a:t>
            </a:r>
          </a:p>
        </p:txBody>
      </p:sp>
      <p:cxnSp>
        <p:nvCxnSpPr>
          <p:cNvPr id="61" name="Straight Connector 60">
            <a:extLst>
              <a:ext uri="{FF2B5EF4-FFF2-40B4-BE49-F238E27FC236}">
                <a16:creationId xmlns:a16="http://schemas.microsoft.com/office/drawing/2014/main" id="{5E0694FF-3941-484C-B83B-933396FC7B33}"/>
              </a:ext>
            </a:extLst>
          </p:cNvPr>
          <p:cNvCxnSpPr/>
          <p:nvPr/>
        </p:nvCxnSpPr>
        <p:spPr>
          <a:xfrm flipH="1" flipV="1">
            <a:off x="2361156" y="3416474"/>
            <a:ext cx="76200" cy="23622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6AF7FC-E105-4EDE-B254-8496860E228F}"/>
              </a:ext>
            </a:extLst>
          </p:cNvPr>
          <p:cNvCxnSpPr>
            <a:cxnSpLocks/>
          </p:cNvCxnSpPr>
          <p:nvPr/>
        </p:nvCxnSpPr>
        <p:spPr>
          <a:xfrm flipH="1">
            <a:off x="1015652" y="3338000"/>
            <a:ext cx="1318689"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1A39744D-35B0-419E-8244-6EAB22193D24}"/>
              </a:ext>
            </a:extLst>
          </p:cNvPr>
          <p:cNvSpPr/>
          <p:nvPr/>
        </p:nvSpPr>
        <p:spPr>
          <a:xfrm>
            <a:off x="2210844" y="3262844"/>
            <a:ext cx="351378" cy="247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DD578444-BDAF-44ED-BE1E-C726BA30774C}"/>
                  </a:ext>
                </a:extLst>
              </p:cNvPr>
              <p:cNvSpPr txBox="1"/>
              <p:nvPr/>
            </p:nvSpPr>
            <p:spPr>
              <a:xfrm>
                <a:off x="361167" y="3124213"/>
                <a:ext cx="74561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𝑚</m:t>
                          </m:r>
                        </m:sub>
                      </m:sSub>
                    </m:oMath>
                  </m:oMathPara>
                </a14:m>
                <a:endParaRPr lang="en-US" dirty="0"/>
              </a:p>
            </p:txBody>
          </p:sp>
        </mc:Choice>
        <mc:Fallback xmlns="">
          <p:sp>
            <p:nvSpPr>
              <p:cNvPr id="64" name="TextBox 63">
                <a:extLst>
                  <a:ext uri="{FF2B5EF4-FFF2-40B4-BE49-F238E27FC236}">
                    <a16:creationId xmlns:a16="http://schemas.microsoft.com/office/drawing/2014/main" id="{DD578444-BDAF-44ED-BE1E-C726BA30774C}"/>
                  </a:ext>
                </a:extLst>
              </p:cNvPr>
              <p:cNvSpPr txBox="1">
                <a:spLocks noRot="1" noChangeAspect="1" noMove="1" noResize="1" noEditPoints="1" noAdjustHandles="1" noChangeArrowheads="1" noChangeShapeType="1" noTextEdit="1"/>
              </p:cNvSpPr>
              <p:nvPr/>
            </p:nvSpPr>
            <p:spPr>
              <a:xfrm>
                <a:off x="361167" y="3124213"/>
                <a:ext cx="745619" cy="369332"/>
              </a:xfrm>
              <a:prstGeom prst="rect">
                <a:avLst/>
              </a:prstGeom>
              <a:blipFill>
                <a:blip r:embed="rId2"/>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1D92469-DFFA-4320-AEBE-0A95DB5C7B21}"/>
                  </a:ext>
                </a:extLst>
              </p:cNvPr>
              <p:cNvSpPr txBox="1"/>
              <p:nvPr/>
            </p:nvSpPr>
            <p:spPr>
              <a:xfrm>
                <a:off x="2334341" y="5791200"/>
                <a:ext cx="538865" cy="369332"/>
              </a:xfrm>
              <a:prstGeom prst="rect">
                <a:avLst/>
              </a:prstGeom>
              <a:noFill/>
            </p:spPr>
            <p:txBody>
              <a:bodyPr wrap="none" rtlCol="0">
                <a:noAutofit/>
              </a:bodyPr>
              <a:lstStyle/>
              <a:p>
                <a:pPr algn="ctr"/>
                <a14:m>
                  <m:oMathPara xmlns:m="http://schemas.openxmlformats.org/officeDocument/2006/math">
                    <m:oMathParaPr>
                      <m:jc m:val="center"/>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𝑚</m:t>
                          </m:r>
                        </m:sub>
                      </m:sSub>
                    </m:oMath>
                  </m:oMathPara>
                </a14:m>
                <a:endParaRPr lang="en-US" dirty="0"/>
              </a:p>
            </p:txBody>
          </p:sp>
        </mc:Choice>
        <mc:Fallback xmlns="">
          <p:sp>
            <p:nvSpPr>
              <p:cNvPr id="65" name="TextBox 64">
                <a:extLst>
                  <a:ext uri="{FF2B5EF4-FFF2-40B4-BE49-F238E27FC236}">
                    <a16:creationId xmlns:a16="http://schemas.microsoft.com/office/drawing/2014/main" id="{71D92469-DFFA-4320-AEBE-0A95DB5C7B21}"/>
                  </a:ext>
                </a:extLst>
              </p:cNvPr>
              <p:cNvSpPr txBox="1">
                <a:spLocks noRot="1" noChangeAspect="1" noMove="1" noResize="1" noEditPoints="1" noAdjustHandles="1" noChangeArrowheads="1" noChangeShapeType="1" noTextEdit="1"/>
              </p:cNvSpPr>
              <p:nvPr/>
            </p:nvSpPr>
            <p:spPr>
              <a:xfrm>
                <a:off x="2334341" y="5791200"/>
                <a:ext cx="538865" cy="369332"/>
              </a:xfrm>
              <a:prstGeom prst="rect">
                <a:avLst/>
              </a:prstGeom>
              <a:blipFill>
                <a:blip r:embed="rId3"/>
                <a:stretch>
                  <a:fillRect b="-6557"/>
                </a:stretch>
              </a:blipFill>
            </p:spPr>
            <p:txBody>
              <a:bodyPr/>
              <a:lstStyle/>
              <a:p>
                <a:r>
                  <a:rPr lang="en-US">
                    <a:noFill/>
                  </a:rPr>
                  <a:t> </a:t>
                </a:r>
              </a:p>
            </p:txBody>
          </p:sp>
        </mc:Fallback>
      </mc:AlternateContent>
      <p:sp>
        <p:nvSpPr>
          <p:cNvPr id="66" name="Oval 65">
            <a:extLst>
              <a:ext uri="{FF2B5EF4-FFF2-40B4-BE49-F238E27FC236}">
                <a16:creationId xmlns:a16="http://schemas.microsoft.com/office/drawing/2014/main" id="{2F8A8E3D-ECE1-486F-96CA-F64EDD04C880}"/>
              </a:ext>
            </a:extLst>
          </p:cNvPr>
          <p:cNvSpPr/>
          <p:nvPr/>
        </p:nvSpPr>
        <p:spPr>
          <a:xfrm>
            <a:off x="4808959" y="5398819"/>
            <a:ext cx="499985" cy="28705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pc</a:t>
            </a:r>
          </a:p>
        </p:txBody>
      </p:sp>
      <p:cxnSp>
        <p:nvCxnSpPr>
          <p:cNvPr id="67" name="Straight Connector 66">
            <a:extLst>
              <a:ext uri="{FF2B5EF4-FFF2-40B4-BE49-F238E27FC236}">
                <a16:creationId xmlns:a16="http://schemas.microsoft.com/office/drawing/2014/main" id="{AA75DD0C-CFFD-4290-9251-38FC1900833F}"/>
              </a:ext>
            </a:extLst>
          </p:cNvPr>
          <p:cNvCxnSpPr>
            <a:cxnSpLocks/>
          </p:cNvCxnSpPr>
          <p:nvPr/>
        </p:nvCxnSpPr>
        <p:spPr>
          <a:xfrm flipV="1">
            <a:off x="1026350" y="5490960"/>
            <a:ext cx="3855830" cy="33220"/>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BEBAA52-DD46-41A8-A8D1-3F64E3B78864}"/>
              </a:ext>
            </a:extLst>
          </p:cNvPr>
          <p:cNvCxnSpPr/>
          <p:nvPr/>
        </p:nvCxnSpPr>
        <p:spPr>
          <a:xfrm flipV="1">
            <a:off x="5029200" y="5560499"/>
            <a:ext cx="0" cy="242369"/>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7A1DDAE0-8458-4D71-82F3-F55ADDCE4F9C}"/>
                  </a:ext>
                </a:extLst>
              </p:cNvPr>
              <p:cNvSpPr txBox="1"/>
              <p:nvPr/>
            </p:nvSpPr>
            <p:spPr>
              <a:xfrm>
                <a:off x="354899" y="5223554"/>
                <a:ext cx="605431" cy="390748"/>
              </a:xfrm>
              <a:prstGeom prst="rect">
                <a:avLst/>
              </a:prstGeom>
              <a:noFill/>
            </p:spPr>
            <p:txBody>
              <a:bodyPr wrap="square" rtlCol="0">
                <a:noAutofit/>
              </a:bodyPr>
              <a:lstStyle/>
              <a:p>
                <a:pPr algn="ctr"/>
                <a14:m>
                  <m:oMathPara xmlns:m="http://schemas.openxmlformats.org/officeDocument/2006/math">
                    <m:oMathParaPr>
                      <m:jc m:val="righ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𝑝𝑐</m:t>
                          </m:r>
                        </m:sub>
                      </m:sSub>
                    </m:oMath>
                  </m:oMathPara>
                </a14:m>
                <a:endParaRPr lang="en-US" dirty="0"/>
              </a:p>
            </p:txBody>
          </p:sp>
        </mc:Choice>
        <mc:Fallback xmlns="">
          <p:sp>
            <p:nvSpPr>
              <p:cNvPr id="69" name="TextBox 68">
                <a:extLst>
                  <a:ext uri="{FF2B5EF4-FFF2-40B4-BE49-F238E27FC236}">
                    <a16:creationId xmlns:a16="http://schemas.microsoft.com/office/drawing/2014/main" id="{7A1DDAE0-8458-4D71-82F3-F55ADDCE4F9C}"/>
                  </a:ext>
                </a:extLst>
              </p:cNvPr>
              <p:cNvSpPr txBox="1">
                <a:spLocks noRot="1" noChangeAspect="1" noMove="1" noResize="1" noEditPoints="1" noAdjustHandles="1" noChangeArrowheads="1" noChangeShapeType="1" noTextEdit="1"/>
              </p:cNvSpPr>
              <p:nvPr/>
            </p:nvSpPr>
            <p:spPr>
              <a:xfrm>
                <a:off x="354899" y="5223554"/>
                <a:ext cx="605431" cy="390748"/>
              </a:xfrm>
              <a:prstGeom prst="rect">
                <a:avLst/>
              </a:prstGeom>
              <a:blipFill>
                <a:blip r:embed="rId4"/>
                <a:stretch>
                  <a:fillRect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77D7653C-8B8E-45AA-B026-44B323300030}"/>
                  </a:ext>
                </a:extLst>
              </p:cNvPr>
              <p:cNvSpPr txBox="1"/>
              <p:nvPr/>
            </p:nvSpPr>
            <p:spPr>
              <a:xfrm>
                <a:off x="4835234" y="5791200"/>
                <a:ext cx="574966" cy="390748"/>
              </a:xfrm>
              <a:prstGeom prst="rect">
                <a:avLst/>
              </a:prstGeom>
              <a:noFill/>
            </p:spPr>
            <p:txBody>
              <a:bodyPr wrap="none" rtlCol="0">
                <a:no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𝑝𝑐</m:t>
                          </m:r>
                        </m:sub>
                      </m:sSub>
                    </m:oMath>
                  </m:oMathPara>
                </a14:m>
                <a:endParaRPr lang="en-US" dirty="0"/>
              </a:p>
            </p:txBody>
          </p:sp>
        </mc:Choice>
        <mc:Fallback xmlns="">
          <p:sp>
            <p:nvSpPr>
              <p:cNvPr id="70" name="TextBox 69">
                <a:extLst>
                  <a:ext uri="{FF2B5EF4-FFF2-40B4-BE49-F238E27FC236}">
                    <a16:creationId xmlns:a16="http://schemas.microsoft.com/office/drawing/2014/main" id="{77D7653C-8B8E-45AA-B026-44B323300030}"/>
                  </a:ext>
                </a:extLst>
              </p:cNvPr>
              <p:cNvSpPr txBox="1">
                <a:spLocks noRot="1" noChangeAspect="1" noMove="1" noResize="1" noEditPoints="1" noAdjustHandles="1" noChangeArrowheads="1" noChangeShapeType="1" noTextEdit="1"/>
              </p:cNvSpPr>
              <p:nvPr/>
            </p:nvSpPr>
            <p:spPr>
              <a:xfrm>
                <a:off x="4835234" y="5791200"/>
                <a:ext cx="574966" cy="390748"/>
              </a:xfrm>
              <a:prstGeom prst="rect">
                <a:avLst/>
              </a:prstGeom>
              <a:blipFill>
                <a:blip r:embed="rId5"/>
                <a:stretch>
                  <a:fillRect b="-3125"/>
                </a:stretch>
              </a:blipFill>
            </p:spPr>
            <p:txBody>
              <a:bodyPr/>
              <a:lstStyle/>
              <a:p>
                <a:r>
                  <a:rPr lang="en-US">
                    <a:noFill/>
                  </a:rPr>
                  <a:t> </a:t>
                </a:r>
              </a:p>
            </p:txBody>
          </p:sp>
        </mc:Fallback>
      </mc:AlternateContent>
      <p:sp>
        <p:nvSpPr>
          <p:cNvPr id="71" name="Rectangle 70">
            <a:extLst>
              <a:ext uri="{FF2B5EF4-FFF2-40B4-BE49-F238E27FC236}">
                <a16:creationId xmlns:a16="http://schemas.microsoft.com/office/drawing/2014/main" id="{81885E08-8B9E-4550-B241-CD4B030EAFEA}"/>
              </a:ext>
            </a:extLst>
          </p:cNvPr>
          <p:cNvSpPr/>
          <p:nvPr/>
        </p:nvSpPr>
        <p:spPr>
          <a:xfrm>
            <a:off x="965544" y="5302781"/>
            <a:ext cx="4024706" cy="212924"/>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Subsidy</a:t>
            </a:r>
          </a:p>
        </p:txBody>
      </p:sp>
      <p:sp>
        <p:nvSpPr>
          <p:cNvPr id="72" name="Oval 71">
            <a:extLst>
              <a:ext uri="{FF2B5EF4-FFF2-40B4-BE49-F238E27FC236}">
                <a16:creationId xmlns:a16="http://schemas.microsoft.com/office/drawing/2014/main" id="{A81C964E-9A52-4C5F-A497-A1A015BDC197}"/>
              </a:ext>
            </a:extLst>
          </p:cNvPr>
          <p:cNvSpPr/>
          <p:nvPr/>
        </p:nvSpPr>
        <p:spPr>
          <a:xfrm>
            <a:off x="4520000" y="5138237"/>
            <a:ext cx="545406" cy="280692"/>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AC</a:t>
            </a:r>
          </a:p>
        </p:txBody>
      </p:sp>
      <p:cxnSp>
        <p:nvCxnSpPr>
          <p:cNvPr id="73" name="Straight Arrow Connector 72">
            <a:extLst>
              <a:ext uri="{FF2B5EF4-FFF2-40B4-BE49-F238E27FC236}">
                <a16:creationId xmlns:a16="http://schemas.microsoft.com/office/drawing/2014/main" id="{D8CECC33-65FD-4BBC-B4FF-D2FFA385DF9A}"/>
              </a:ext>
            </a:extLst>
          </p:cNvPr>
          <p:cNvCxnSpPr>
            <a:cxnSpLocks/>
            <a:stCxn id="40" idx="1"/>
          </p:cNvCxnSpPr>
          <p:nvPr/>
        </p:nvCxnSpPr>
        <p:spPr>
          <a:xfrm flipH="1">
            <a:off x="5308945" y="5560498"/>
            <a:ext cx="14445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4F5A8637-BD82-40A0-AD98-4442B11C3456}"/>
              </a:ext>
            </a:extLst>
          </p:cNvPr>
          <p:cNvCxnSpPr>
            <a:stCxn id="45" idx="2"/>
          </p:cNvCxnSpPr>
          <p:nvPr/>
        </p:nvCxnSpPr>
        <p:spPr>
          <a:xfrm flipH="1">
            <a:off x="4792703" y="3295333"/>
            <a:ext cx="76234" cy="1842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E43BDB7F-A2AE-469F-9DBF-4739FC4AA628}"/>
                  </a:ext>
                </a:extLst>
              </p:cNvPr>
              <p:cNvSpPr txBox="1"/>
              <p:nvPr/>
            </p:nvSpPr>
            <p:spPr>
              <a:xfrm>
                <a:off x="386712" y="5000451"/>
                <a:ext cx="573619" cy="369332"/>
              </a:xfrm>
              <a:prstGeom prst="rect">
                <a:avLst/>
              </a:prstGeom>
              <a:noFill/>
            </p:spPr>
            <p:txBody>
              <a:bodyPr wrap="none" rtlCol="0">
                <a:noAutofit/>
              </a:bodyPr>
              <a:lstStyle/>
              <a:p>
                <a:pPr algn="ctr"/>
                <a14:m>
                  <m:oMathPara xmlns:m="http://schemas.openxmlformats.org/officeDocument/2006/math">
                    <m:oMathParaPr>
                      <m:jc m:val="righ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𝑎𝑐</m:t>
                          </m:r>
                        </m:sub>
                      </m:sSub>
                    </m:oMath>
                  </m:oMathPara>
                </a14:m>
                <a:endParaRPr lang="en-US" dirty="0"/>
              </a:p>
            </p:txBody>
          </p:sp>
        </mc:Choice>
        <mc:Fallback xmlns="">
          <p:sp>
            <p:nvSpPr>
              <p:cNvPr id="76" name="TextBox 75">
                <a:extLst>
                  <a:ext uri="{FF2B5EF4-FFF2-40B4-BE49-F238E27FC236}">
                    <a16:creationId xmlns:a16="http://schemas.microsoft.com/office/drawing/2014/main" id="{E43BDB7F-A2AE-469F-9DBF-4739FC4AA628}"/>
                  </a:ext>
                </a:extLst>
              </p:cNvPr>
              <p:cNvSpPr txBox="1">
                <a:spLocks noRot="1" noChangeAspect="1" noMove="1" noResize="1" noEditPoints="1" noAdjustHandles="1" noChangeArrowheads="1" noChangeShapeType="1" noTextEdit="1"/>
              </p:cNvSpPr>
              <p:nvPr/>
            </p:nvSpPr>
            <p:spPr>
              <a:xfrm>
                <a:off x="386712" y="5000451"/>
                <a:ext cx="573619" cy="369332"/>
              </a:xfrm>
              <a:prstGeom prst="rect">
                <a:avLst/>
              </a:prstGeom>
              <a:blipFill>
                <a:blip r:embed="rId6"/>
                <a:stretch>
                  <a:fillRect b="-8197"/>
                </a:stretch>
              </a:blipFill>
            </p:spPr>
            <p:txBody>
              <a:bodyPr/>
              <a:lstStyle/>
              <a:p>
                <a:r>
                  <a:rPr lang="en-US">
                    <a:noFill/>
                  </a:rPr>
                  <a:t> </a:t>
                </a:r>
              </a:p>
            </p:txBody>
          </p:sp>
        </mc:Fallback>
      </mc:AlternateContent>
      <p:cxnSp>
        <p:nvCxnSpPr>
          <p:cNvPr id="77" name="Straight Connector 76">
            <a:extLst>
              <a:ext uri="{FF2B5EF4-FFF2-40B4-BE49-F238E27FC236}">
                <a16:creationId xmlns:a16="http://schemas.microsoft.com/office/drawing/2014/main" id="{33D7C6CC-D7E1-4617-8279-32035483D6D4}"/>
              </a:ext>
            </a:extLst>
          </p:cNvPr>
          <p:cNvCxnSpPr>
            <a:endCxn id="72" idx="4"/>
          </p:cNvCxnSpPr>
          <p:nvPr/>
        </p:nvCxnSpPr>
        <p:spPr>
          <a:xfrm flipV="1">
            <a:off x="4792702" y="5418929"/>
            <a:ext cx="1" cy="3379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F551D06-9B47-448D-8CA0-F5AB27E7890F}"/>
                  </a:ext>
                </a:extLst>
              </p:cNvPr>
              <p:cNvSpPr txBox="1"/>
              <p:nvPr/>
            </p:nvSpPr>
            <p:spPr>
              <a:xfrm>
                <a:off x="4490768" y="5791200"/>
                <a:ext cx="574966" cy="369332"/>
              </a:xfrm>
              <a:prstGeom prst="rect">
                <a:avLst/>
              </a:prstGeom>
              <a:noFill/>
            </p:spPr>
            <p:txBody>
              <a:bodyPr wrap="none" rtlCol="0">
                <a:no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𝑎𝑐</m:t>
                          </m:r>
                        </m:sub>
                      </m:sSub>
                    </m:oMath>
                  </m:oMathPara>
                </a14:m>
                <a:endParaRPr lang="en-US" dirty="0"/>
              </a:p>
            </p:txBody>
          </p:sp>
        </mc:Choice>
        <mc:Fallback xmlns="">
          <p:sp>
            <p:nvSpPr>
              <p:cNvPr id="78" name="TextBox 77">
                <a:extLst>
                  <a:ext uri="{FF2B5EF4-FFF2-40B4-BE49-F238E27FC236}">
                    <a16:creationId xmlns:a16="http://schemas.microsoft.com/office/drawing/2014/main" id="{3F551D06-9B47-448D-8CA0-F5AB27E7890F}"/>
                  </a:ext>
                </a:extLst>
              </p:cNvPr>
              <p:cNvSpPr txBox="1">
                <a:spLocks noRot="1" noChangeAspect="1" noMove="1" noResize="1" noEditPoints="1" noAdjustHandles="1" noChangeArrowheads="1" noChangeShapeType="1" noTextEdit="1"/>
              </p:cNvSpPr>
              <p:nvPr/>
            </p:nvSpPr>
            <p:spPr>
              <a:xfrm>
                <a:off x="4490768" y="5791200"/>
                <a:ext cx="574966" cy="369332"/>
              </a:xfrm>
              <a:prstGeom prst="rect">
                <a:avLst/>
              </a:prstGeom>
              <a:blipFill>
                <a:blip r:embed="rId7"/>
                <a:stretch>
                  <a:fillRect b="-6557"/>
                </a:stretch>
              </a:blipFill>
            </p:spPr>
            <p:txBody>
              <a:bodyPr/>
              <a:lstStyle/>
              <a:p>
                <a:r>
                  <a:rPr lang="en-US">
                    <a:noFill/>
                  </a:rPr>
                  <a:t> </a:t>
                </a:r>
              </a:p>
            </p:txBody>
          </p:sp>
        </mc:Fallback>
      </mc:AlternateContent>
      <p:cxnSp>
        <p:nvCxnSpPr>
          <p:cNvPr id="79" name="Straight Arrow Connector 78">
            <a:extLst>
              <a:ext uri="{FF2B5EF4-FFF2-40B4-BE49-F238E27FC236}">
                <a16:creationId xmlns:a16="http://schemas.microsoft.com/office/drawing/2014/main" id="{2C93641D-BBEE-488E-B331-5CA201C179C8}"/>
              </a:ext>
            </a:extLst>
          </p:cNvPr>
          <p:cNvCxnSpPr>
            <a:cxnSpLocks/>
            <a:stCxn id="53" idx="2"/>
            <a:endCxn id="63" idx="0"/>
          </p:cNvCxnSpPr>
          <p:nvPr/>
        </p:nvCxnSpPr>
        <p:spPr>
          <a:xfrm flipH="1">
            <a:off x="2386532" y="2209799"/>
            <a:ext cx="0" cy="10530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8533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47"/>
  <p:tag name="MMPROD_UIDATA" val="&lt;database version=&quot;11.0&quot;&gt;&lt;object type=&quot;1&quot; unique_id=&quot;10001&quot;&gt;&lt;object type=&quot;2&quot; unique_id=&quot;46629&quot;&gt;&lt;object type=&quot;3&quot; unique_id=&quot;46630&quot;&gt;&lt;property id=&quot;20148&quot; value=&quot;5&quot;/&gt;&lt;property id=&quot;20300&quot; value=&quot;Slide 1 - &amp;quot;Insert Title Here&amp;quot;&quot;/&gt;&lt;property id=&quot;20307&quot; value=&quot;269&quot;/&gt;&lt;/object&gt;&lt;object type=&quot;3&quot; unique_id=&quot;46631&quot;&gt;&lt;property id=&quot;20148&quot; value=&quot;5&quot;/&gt;&lt;property id=&quot;20300&quot; value=&quot;Slide 2 - &amp;quot;Header&amp;quot;&quot;/&gt;&lt;property id=&quot;20307&quot; value=&quot;266&quot;/&gt;&lt;/object&gt;&lt;object type=&quot;3&quot; unique_id=&quot;46632&quot;&gt;&lt;property id=&quot;20148&quot; value=&quot;5&quot;/&gt;&lt;property id=&quot;20300&quot; value=&quot;Slide 7&quot;/&gt;&lt;property id=&quot;20307&quot; value=&quot;267&quot;/&gt;&lt;/object&gt;&lt;object type=&quot;3&quot; unique_id=&quot;46663&quot;&gt;&lt;property id=&quot;20148&quot; value=&quot;5&quot;/&gt;&lt;property id=&quot;20300&quot; value=&quot;Slide 3&quot;/&gt;&lt;property id=&quot;20307&quot; value=&quot;270&quot;/&gt;&lt;/object&gt;&lt;object type=&quot;3&quot; unique_id=&quot;46664&quot;&gt;&lt;property id=&quot;20148&quot; value=&quot;5&quot;/&gt;&lt;property id=&quot;20300&quot; value=&quot;Slide 4&quot;/&gt;&lt;property id=&quot;20307&quot; value=&quot;271&quot;/&gt;&lt;/object&gt;&lt;object type=&quot;3&quot; unique_id=&quot;46665&quot;&gt;&lt;property id=&quot;20148&quot; value=&quot;5&quot;/&gt;&lt;property id=&quot;20300&quot; value=&quot;Slide 5&quot;/&gt;&lt;property id=&quot;20307&quot; value=&quot;272&quot;/&gt;&lt;/object&gt;&lt;object type=&quot;3&quot; unique_id=&quot;46666&quot;&gt;&lt;property id=&quot;20148&quot; value=&quot;5&quot;/&gt;&lt;property id=&quot;20300&quot; value=&quot;Slide 6&quot;/&gt;&lt;property id=&quot;20307&quot; value=&quot;273&quot;/&gt;&lt;/object&gt;&lt;/object&gt;&lt;object type=&quot;8&quot; unique_id=&quot;46637&quot;&gt;&lt;/object&gt;&lt;/object&gt;&lt;/database&gt;"/>
  <p:tag name="SECTOMILLISECCONVERTED" val="1"/>
</p:tagLst>
</file>

<file path=ppt/theme/theme1.xml><?xml version="1.0" encoding="utf-8"?>
<a:theme xmlns:a="http://schemas.openxmlformats.org/drawingml/2006/main" name="1_Body Slides">
  <a:themeElements>
    <a:clrScheme name="Syracuse 4">
      <a:dk1>
        <a:srgbClr val="000000"/>
      </a:dk1>
      <a:lt1>
        <a:srgbClr val="FFFFFF"/>
      </a:lt1>
      <a:dk2>
        <a:srgbClr val="2B4570"/>
      </a:dk2>
      <a:lt2>
        <a:srgbClr val="9EE6EB"/>
      </a:lt2>
      <a:accent1>
        <a:srgbClr val="2683C6"/>
      </a:accent1>
      <a:accent2>
        <a:srgbClr val="ADB3B8"/>
      </a:accent2>
      <a:accent3>
        <a:srgbClr val="436583"/>
      </a:accent3>
      <a:accent4>
        <a:srgbClr val="D44500"/>
      </a:accent4>
      <a:accent5>
        <a:srgbClr val="C2D8EE"/>
      </a:accent5>
      <a:accent6>
        <a:srgbClr val="3E3D3C"/>
      </a:accent6>
      <a:hlink>
        <a:srgbClr val="0432FF"/>
      </a:hlink>
      <a:folHlink>
        <a:srgbClr val="0432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7224</TotalTime>
  <Words>5977</Words>
  <Application>Microsoft Office PowerPoint</Application>
  <PresentationFormat>Widescreen</PresentationFormat>
  <Paragraphs>1053</Paragraphs>
  <Slides>76</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76</vt:i4>
      </vt:variant>
    </vt:vector>
  </HeadingPairs>
  <TitlesOfParts>
    <vt:vector size="80" baseType="lpstr">
      <vt:lpstr>Arial</vt:lpstr>
      <vt:lpstr>Calibri</vt:lpstr>
      <vt:lpstr>Cambria Math</vt:lpstr>
      <vt:lpstr>1_Body Slides</vt:lpstr>
      <vt:lpstr>Violating Perfect  Market Assumption 1</vt:lpstr>
      <vt:lpstr>Monopoly</vt:lpstr>
      <vt:lpstr>The Decision Facing a Monopolist</vt:lpstr>
      <vt:lpstr>Demand and Marginal Revenue</vt:lpstr>
      <vt:lpstr>Monopoly Contrast to Perfectly Competitive</vt:lpstr>
      <vt:lpstr>TSW Implications</vt:lpstr>
      <vt:lpstr>Price Ceiling to Regulate</vt:lpstr>
      <vt:lpstr>The Case of a Natural Monopoly</vt:lpstr>
      <vt:lpstr>Regulating a Natural Monopoly</vt:lpstr>
      <vt:lpstr>Contrast Monopoly with Monopsony</vt:lpstr>
      <vt:lpstr>Violating Perfect  Market Condition 1</vt:lpstr>
      <vt:lpstr>Game Theory</vt:lpstr>
      <vt:lpstr>A Game in Normal Form: Prisoner’s Dilemma</vt:lpstr>
      <vt:lpstr>An Oligopoly Quantity Setting Game</vt:lpstr>
      <vt:lpstr>Policy Example</vt:lpstr>
      <vt:lpstr>Commitment Problem  based on Greif (2006)</vt:lpstr>
      <vt:lpstr>Violating Perfect  Market Condition 2</vt:lpstr>
      <vt:lpstr>Incorrect Information</vt:lpstr>
      <vt:lpstr>Asymmetric Information: Moral Hazard</vt:lpstr>
      <vt:lpstr>Asymmetric Information: Adverse Selection</vt:lpstr>
      <vt:lpstr>Akerlof’s Lemons Market (Graphs from Perloff’s Microeconomics)</vt:lpstr>
      <vt:lpstr>This Example Violates Assumptions 2 (Information) and 3 (Homogeneity)</vt:lpstr>
      <vt:lpstr>Principal: Agent Problems</vt:lpstr>
      <vt:lpstr>Numerical Example</vt:lpstr>
      <vt:lpstr>Externalities</vt:lpstr>
      <vt:lpstr>An Externality Can Be Positive or Negative</vt:lpstr>
      <vt:lpstr>Negative Externality</vt:lpstr>
      <vt:lpstr>Positive Externality</vt:lpstr>
      <vt:lpstr>Temporal Distinction</vt:lpstr>
      <vt:lpstr>Addressing Externalities</vt:lpstr>
      <vt:lpstr>Negative Externality Policies</vt:lpstr>
      <vt:lpstr>There Are a Variety of Options</vt:lpstr>
      <vt:lpstr>Negative Externality Regulation</vt:lpstr>
      <vt:lpstr>Negative Externality Taxation</vt:lpstr>
      <vt:lpstr>Coasian Property Rights Solution From Perloff, Microeconomics</vt:lpstr>
      <vt:lpstr>Coasian Property Rights Solution (cont.)</vt:lpstr>
      <vt:lpstr>Negative Externality Policies</vt:lpstr>
      <vt:lpstr>Positive Externality Policies</vt:lpstr>
      <vt:lpstr>Positive Externality DWL</vt:lpstr>
      <vt:lpstr>Positive Externality Subsidy Value</vt:lpstr>
      <vt:lpstr>Subsidy to Get to Socially Optimal Outcome</vt:lpstr>
      <vt:lpstr>Subsidy Outcome</vt:lpstr>
      <vt:lpstr>Tragedy of the Commons</vt:lpstr>
      <vt:lpstr>Defining Types of Goods</vt:lpstr>
      <vt:lpstr>The Four Types of Goods</vt:lpstr>
      <vt:lpstr>Tragedy of the Commons</vt:lpstr>
      <vt:lpstr>Tragedy of the Commons (cont.)</vt:lpstr>
      <vt:lpstr>The Nature of the Problem</vt:lpstr>
      <vt:lpstr>Milk Production</vt:lpstr>
      <vt:lpstr>Payoffs to Each Herder</vt:lpstr>
      <vt:lpstr>For Example</vt:lpstr>
      <vt:lpstr>Tragedy of the Commons</vt:lpstr>
      <vt:lpstr>Tragedy of the Commons: Limit Use</vt:lpstr>
      <vt:lpstr>Tragedy of the Commons: User Fee</vt:lpstr>
      <vt:lpstr>Tragedy of the Commons: Privatize</vt:lpstr>
      <vt:lpstr>Tragedy of the Commons</vt:lpstr>
      <vt:lpstr>Club Goods and Congestion</vt:lpstr>
      <vt:lpstr>Club Goods</vt:lpstr>
      <vt:lpstr>Example of a Road or Bridge</vt:lpstr>
      <vt:lpstr>Congestion Pricing</vt:lpstr>
      <vt:lpstr>Tolls In New York City</vt:lpstr>
      <vt:lpstr>London Congestion and Emission Pricing</vt:lpstr>
      <vt:lpstr>Public Goods</vt:lpstr>
      <vt:lpstr>Recall the Public Good Definition</vt:lpstr>
      <vt:lpstr>A Public Good Will Suffer from Under-Provision</vt:lpstr>
      <vt:lpstr>Contrast Aggregate Demand for a Private Good</vt:lpstr>
      <vt:lpstr>Illustrating Aggregate Demand for a Public Good</vt:lpstr>
      <vt:lpstr>An Example</vt:lpstr>
      <vt:lpstr>Free Riding and Socially Optimal Outcomes</vt:lpstr>
      <vt:lpstr>Deriving Willingness to Pay (WTP) for Public Goods</vt:lpstr>
      <vt:lpstr>There Is No Market for a Public Good</vt:lpstr>
      <vt:lpstr>Hedonic Methods</vt:lpstr>
      <vt:lpstr>Travel Cost</vt:lpstr>
      <vt:lpstr>Averting Behavior Cost</vt:lpstr>
      <vt:lpstr>Contingent Valuation</vt:lpstr>
      <vt:lpstr>Discrete Choice Experiments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Syracuse University</dc:title>
  <dc:subject/>
  <dc:creator>Administrator</dc:creator>
  <cp:keywords/>
  <dc:description/>
  <cp:lastModifiedBy>John McPeak</cp:lastModifiedBy>
  <cp:revision>123</cp:revision>
  <dcterms:created xsi:type="dcterms:W3CDTF">2016-03-21T14:12:59Z</dcterms:created>
  <dcterms:modified xsi:type="dcterms:W3CDTF">2022-10-12T16:24:43Z</dcterms:modified>
  <cp:category/>
</cp:coreProperties>
</file>