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4.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5.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6.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7.xml" ContentType="application/vnd.openxmlformats-officedocument.drawingml.chartshapes+xml"/>
  <Override PartName="/ppt/notesSlides/notesSlide1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9.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8.xml" ContentType="application/vnd.openxmlformats-officedocument.drawingml.chartshape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9.xml" ContentType="application/vnd.openxmlformats-officedocument.drawingml.chartshapes+xml"/>
  <Override PartName="/ppt/notesSlides/notesSlide20.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10.xml" ContentType="application/vnd.openxmlformats-officedocument.drawingml.chartshapes+xml"/>
  <Override PartName="/ppt/notesSlides/notesSlide21.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95"/>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7" r:id="rId21"/>
    <p:sldId id="278" r:id="rId22"/>
    <p:sldId id="279" r:id="rId23"/>
    <p:sldId id="280" r:id="rId24"/>
    <p:sldId id="281" r:id="rId25"/>
    <p:sldId id="282" r:id="rId26"/>
    <p:sldId id="359" r:id="rId27"/>
    <p:sldId id="360" r:id="rId28"/>
    <p:sldId id="284" r:id="rId29"/>
    <p:sldId id="285" r:id="rId30"/>
    <p:sldId id="286" r:id="rId31"/>
    <p:sldId id="287" r:id="rId32"/>
    <p:sldId id="288" r:id="rId33"/>
    <p:sldId id="289" r:id="rId34"/>
    <p:sldId id="290" r:id="rId35"/>
    <p:sldId id="292" r:id="rId36"/>
    <p:sldId id="293" r:id="rId37"/>
    <p:sldId id="294" r:id="rId38"/>
    <p:sldId id="295" r:id="rId39"/>
    <p:sldId id="297" r:id="rId40"/>
    <p:sldId id="298" r:id="rId41"/>
    <p:sldId id="299" r:id="rId42"/>
    <p:sldId id="354" r:id="rId43"/>
    <p:sldId id="300" r:id="rId44"/>
    <p:sldId id="355" r:id="rId45"/>
    <p:sldId id="301" r:id="rId46"/>
    <p:sldId id="303" r:id="rId47"/>
    <p:sldId id="304" r:id="rId48"/>
    <p:sldId id="356" r:id="rId49"/>
    <p:sldId id="357" r:id="rId50"/>
    <p:sldId id="358" r:id="rId51"/>
    <p:sldId id="305" r:id="rId52"/>
    <p:sldId id="306" r:id="rId53"/>
    <p:sldId id="307" r:id="rId54"/>
    <p:sldId id="309" r:id="rId55"/>
    <p:sldId id="310" r:id="rId56"/>
    <p:sldId id="311" r:id="rId57"/>
    <p:sldId id="312" r:id="rId58"/>
    <p:sldId id="314" r:id="rId59"/>
    <p:sldId id="315" r:id="rId60"/>
    <p:sldId id="316" r:id="rId61"/>
    <p:sldId id="318" r:id="rId62"/>
    <p:sldId id="319" r:id="rId63"/>
    <p:sldId id="320" r:id="rId64"/>
    <p:sldId id="321" r:id="rId65"/>
    <p:sldId id="322" r:id="rId66"/>
    <p:sldId id="323" r:id="rId67"/>
    <p:sldId id="324" r:id="rId68"/>
    <p:sldId id="325" r:id="rId69"/>
    <p:sldId id="327" r:id="rId70"/>
    <p:sldId id="328" r:id="rId71"/>
    <p:sldId id="329" r:id="rId72"/>
    <p:sldId id="330" r:id="rId73"/>
    <p:sldId id="331" r:id="rId74"/>
    <p:sldId id="332" r:id="rId75"/>
    <p:sldId id="333" r:id="rId76"/>
    <p:sldId id="334" r:id="rId77"/>
    <p:sldId id="335" r:id="rId78"/>
    <p:sldId id="337" r:id="rId79"/>
    <p:sldId id="338" r:id="rId80"/>
    <p:sldId id="339" r:id="rId81"/>
    <p:sldId id="340" r:id="rId82"/>
    <p:sldId id="341" r:id="rId83"/>
    <p:sldId id="342" r:id="rId84"/>
    <p:sldId id="343" r:id="rId85"/>
    <p:sldId id="344" r:id="rId86"/>
    <p:sldId id="345" r:id="rId87"/>
    <p:sldId id="347" r:id="rId88"/>
    <p:sldId id="348" r:id="rId89"/>
    <p:sldId id="349" r:id="rId90"/>
    <p:sldId id="350" r:id="rId91"/>
    <p:sldId id="351" r:id="rId92"/>
    <p:sldId id="352" r:id="rId93"/>
    <p:sldId id="353" r:id="rId94"/>
  </p:sldIdLst>
  <p:sldSz cx="12192000" cy="6858000"/>
  <p:notesSz cx="7023100" cy="9309100"/>
  <p:custDataLst>
    <p:tags r:id="rId9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334"/>
    <a:srgbClr val="10069F"/>
    <a:srgbClr val="4E2A84"/>
    <a:srgbClr val="582E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10" autoAdjust="0"/>
    <p:restoredTop sz="95897" autoAdjust="0"/>
  </p:normalViewPr>
  <p:slideViewPr>
    <p:cSldViewPr>
      <p:cViewPr varScale="1">
        <p:scale>
          <a:sx n="109" d="100"/>
          <a:sy n="109" d="100"/>
        </p:scale>
        <p:origin x="474" y="108"/>
      </p:cViewPr>
      <p:guideLst>
        <p:guide orient="horz" pos="2160"/>
        <p:guide pos="384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 r:id="rId79" collapse="1"/>
      <p:sld r:id="rId80" collapse="1"/>
      <p:sld r:id="rId81" collapse="1"/>
      <p:sld r:id="rId82" collapse="1"/>
      <p:sld r:id="rId83" collapse="1"/>
      <p:sld r:id="rId84" collapse="1"/>
      <p:sld r:id="rId85" collapse="1"/>
      <p:sld r:id="rId86" collapse="1"/>
    </p:sldLst>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_rels/viewProps.xml.rels><?xml version="1.0" encoding="UTF-8" standalone="yes"?>
<Relationships xmlns="http://schemas.openxmlformats.org/package/2006/relationships"><Relationship Id="rId26" Type="http://schemas.openxmlformats.org/officeDocument/2006/relationships/slide" Target="slides/slide28.xml"/><Relationship Id="rId21" Type="http://schemas.openxmlformats.org/officeDocument/2006/relationships/slide" Target="slides/slide21.xml"/><Relationship Id="rId42" Type="http://schemas.openxmlformats.org/officeDocument/2006/relationships/slide" Target="slides/slide46.xml"/><Relationship Id="rId47" Type="http://schemas.openxmlformats.org/officeDocument/2006/relationships/slide" Target="slides/slide54.xml"/><Relationship Id="rId63" Type="http://schemas.openxmlformats.org/officeDocument/2006/relationships/slide" Target="slides/slide70.xml"/><Relationship Id="rId68" Type="http://schemas.openxmlformats.org/officeDocument/2006/relationships/slide" Target="slides/slide75.xml"/><Relationship Id="rId84" Type="http://schemas.openxmlformats.org/officeDocument/2006/relationships/slide" Target="slides/slide91.xml"/><Relationship Id="rId16" Type="http://schemas.openxmlformats.org/officeDocument/2006/relationships/slide" Target="slides/slide16.xml"/><Relationship Id="rId11" Type="http://schemas.openxmlformats.org/officeDocument/2006/relationships/slide" Target="slides/slide11.xml"/><Relationship Id="rId32" Type="http://schemas.openxmlformats.org/officeDocument/2006/relationships/slide" Target="slides/slide34.xml"/><Relationship Id="rId37" Type="http://schemas.openxmlformats.org/officeDocument/2006/relationships/slide" Target="slides/slide39.xml"/><Relationship Id="rId53" Type="http://schemas.openxmlformats.org/officeDocument/2006/relationships/slide" Target="slides/slide60.xml"/><Relationship Id="rId58" Type="http://schemas.openxmlformats.org/officeDocument/2006/relationships/slide" Target="slides/slide65.xml"/><Relationship Id="rId74" Type="http://schemas.openxmlformats.org/officeDocument/2006/relationships/slide" Target="slides/slide81.xml"/><Relationship Id="rId79" Type="http://schemas.openxmlformats.org/officeDocument/2006/relationships/slide" Target="slides/slide86.xml"/><Relationship Id="rId5" Type="http://schemas.openxmlformats.org/officeDocument/2006/relationships/slide" Target="slides/slide5.xml"/><Relationship Id="rId19" Type="http://schemas.openxmlformats.org/officeDocument/2006/relationships/slide" Target="slides/slide1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9.xml"/><Relationship Id="rId30" Type="http://schemas.openxmlformats.org/officeDocument/2006/relationships/slide" Target="slides/slide32.xml"/><Relationship Id="rId35" Type="http://schemas.openxmlformats.org/officeDocument/2006/relationships/slide" Target="slides/slide37.xml"/><Relationship Id="rId43" Type="http://schemas.openxmlformats.org/officeDocument/2006/relationships/slide" Target="slides/slide47.xml"/><Relationship Id="rId48" Type="http://schemas.openxmlformats.org/officeDocument/2006/relationships/slide" Target="slides/slide55.xml"/><Relationship Id="rId56" Type="http://schemas.openxmlformats.org/officeDocument/2006/relationships/slide" Target="slides/slide63.xml"/><Relationship Id="rId64" Type="http://schemas.openxmlformats.org/officeDocument/2006/relationships/slide" Target="slides/slide71.xml"/><Relationship Id="rId69" Type="http://schemas.openxmlformats.org/officeDocument/2006/relationships/slide" Target="slides/slide76.xml"/><Relationship Id="rId77" Type="http://schemas.openxmlformats.org/officeDocument/2006/relationships/slide" Target="slides/slide84.xml"/><Relationship Id="rId8" Type="http://schemas.openxmlformats.org/officeDocument/2006/relationships/slide" Target="slides/slide8.xml"/><Relationship Id="rId51" Type="http://schemas.openxmlformats.org/officeDocument/2006/relationships/slide" Target="slides/slide58.xml"/><Relationship Id="rId72" Type="http://schemas.openxmlformats.org/officeDocument/2006/relationships/slide" Target="slides/slide79.xml"/><Relationship Id="rId80" Type="http://schemas.openxmlformats.org/officeDocument/2006/relationships/slide" Target="slides/slide87.xml"/><Relationship Id="rId85" Type="http://schemas.openxmlformats.org/officeDocument/2006/relationships/slide" Target="slides/slide92.xml"/><Relationship Id="rId3" Type="http://schemas.openxmlformats.org/officeDocument/2006/relationships/slide" Target="slides/slide3.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5.xml"/><Relationship Id="rId38" Type="http://schemas.openxmlformats.org/officeDocument/2006/relationships/slide" Target="slides/slide40.xml"/><Relationship Id="rId46" Type="http://schemas.openxmlformats.org/officeDocument/2006/relationships/slide" Target="slides/slide53.xml"/><Relationship Id="rId59" Type="http://schemas.openxmlformats.org/officeDocument/2006/relationships/slide" Target="slides/slide66.xml"/><Relationship Id="rId67" Type="http://schemas.openxmlformats.org/officeDocument/2006/relationships/slide" Target="slides/slide74.xml"/><Relationship Id="rId20" Type="http://schemas.openxmlformats.org/officeDocument/2006/relationships/slide" Target="slides/slide20.xml"/><Relationship Id="rId41" Type="http://schemas.openxmlformats.org/officeDocument/2006/relationships/slide" Target="slides/slide45.xml"/><Relationship Id="rId54" Type="http://schemas.openxmlformats.org/officeDocument/2006/relationships/slide" Target="slides/slide61.xml"/><Relationship Id="rId62" Type="http://schemas.openxmlformats.org/officeDocument/2006/relationships/slide" Target="slides/slide69.xml"/><Relationship Id="rId70" Type="http://schemas.openxmlformats.org/officeDocument/2006/relationships/slide" Target="slides/slide77.xml"/><Relationship Id="rId75" Type="http://schemas.openxmlformats.org/officeDocument/2006/relationships/slide" Target="slides/slide82.xml"/><Relationship Id="rId83" Type="http://schemas.openxmlformats.org/officeDocument/2006/relationships/slide" Target="slides/slide90.xml"/><Relationship Id="rId1" Type="http://schemas.openxmlformats.org/officeDocument/2006/relationships/slide" Target="slides/slide1.xml"/><Relationship Id="rId6" Type="http://schemas.openxmlformats.org/officeDocument/2006/relationships/slide" Target="slides/slide6.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30.xml"/><Relationship Id="rId36" Type="http://schemas.openxmlformats.org/officeDocument/2006/relationships/slide" Target="slides/slide38.xml"/><Relationship Id="rId49" Type="http://schemas.openxmlformats.org/officeDocument/2006/relationships/slide" Target="slides/slide56.xml"/><Relationship Id="rId57" Type="http://schemas.openxmlformats.org/officeDocument/2006/relationships/slide" Target="slides/slide64.xml"/><Relationship Id="rId10" Type="http://schemas.openxmlformats.org/officeDocument/2006/relationships/slide" Target="slides/slide10.xml"/><Relationship Id="rId31" Type="http://schemas.openxmlformats.org/officeDocument/2006/relationships/slide" Target="slides/slide33.xml"/><Relationship Id="rId44" Type="http://schemas.openxmlformats.org/officeDocument/2006/relationships/slide" Target="slides/slide51.xml"/><Relationship Id="rId52" Type="http://schemas.openxmlformats.org/officeDocument/2006/relationships/slide" Target="slides/slide59.xml"/><Relationship Id="rId60" Type="http://schemas.openxmlformats.org/officeDocument/2006/relationships/slide" Target="slides/slide67.xml"/><Relationship Id="rId65" Type="http://schemas.openxmlformats.org/officeDocument/2006/relationships/slide" Target="slides/slide72.xml"/><Relationship Id="rId73" Type="http://schemas.openxmlformats.org/officeDocument/2006/relationships/slide" Target="slides/slide80.xml"/><Relationship Id="rId78" Type="http://schemas.openxmlformats.org/officeDocument/2006/relationships/slide" Target="slides/slide85.xml"/><Relationship Id="rId81" Type="http://schemas.openxmlformats.org/officeDocument/2006/relationships/slide" Target="slides/slide88.xml"/><Relationship Id="rId86" Type="http://schemas.openxmlformats.org/officeDocument/2006/relationships/slide" Target="slides/slide93.xml"/><Relationship Id="rId4" Type="http://schemas.openxmlformats.org/officeDocument/2006/relationships/slide" Target="slides/slide4.xml"/><Relationship Id="rId9" Type="http://schemas.openxmlformats.org/officeDocument/2006/relationships/slide" Target="slides/slide9.xml"/><Relationship Id="rId13" Type="http://schemas.openxmlformats.org/officeDocument/2006/relationships/slide" Target="slides/slide13.xml"/><Relationship Id="rId18" Type="http://schemas.openxmlformats.org/officeDocument/2006/relationships/slide" Target="slides/slide18.xml"/><Relationship Id="rId39" Type="http://schemas.openxmlformats.org/officeDocument/2006/relationships/slide" Target="slides/slide41.xml"/><Relationship Id="rId34" Type="http://schemas.openxmlformats.org/officeDocument/2006/relationships/slide" Target="slides/slide36.xml"/><Relationship Id="rId50" Type="http://schemas.openxmlformats.org/officeDocument/2006/relationships/slide" Target="slides/slide57.xml"/><Relationship Id="rId55" Type="http://schemas.openxmlformats.org/officeDocument/2006/relationships/slide" Target="slides/slide62.xml"/><Relationship Id="rId76" Type="http://schemas.openxmlformats.org/officeDocument/2006/relationships/slide" Target="slides/slide83.xml"/><Relationship Id="rId7" Type="http://schemas.openxmlformats.org/officeDocument/2006/relationships/slide" Target="slides/slide7.xml"/><Relationship Id="rId71" Type="http://schemas.openxmlformats.org/officeDocument/2006/relationships/slide" Target="slides/slide78.xml"/><Relationship Id="rId2" Type="http://schemas.openxmlformats.org/officeDocument/2006/relationships/slide" Target="slides/slide2.xml"/><Relationship Id="rId29" Type="http://schemas.openxmlformats.org/officeDocument/2006/relationships/slide" Target="slides/slide31.xml"/><Relationship Id="rId24" Type="http://schemas.openxmlformats.org/officeDocument/2006/relationships/slide" Target="slides/slide24.xml"/><Relationship Id="rId40" Type="http://schemas.openxmlformats.org/officeDocument/2006/relationships/slide" Target="slides/slide43.xml"/><Relationship Id="rId45" Type="http://schemas.openxmlformats.org/officeDocument/2006/relationships/slide" Target="slides/slide52.xml"/><Relationship Id="rId66" Type="http://schemas.openxmlformats.org/officeDocument/2006/relationships/slide" Target="slides/slide73.xml"/><Relationship Id="rId61" Type="http://schemas.openxmlformats.org/officeDocument/2006/relationships/slide" Target="slides/slide68.xml"/><Relationship Id="rId82" Type="http://schemas.openxmlformats.org/officeDocument/2006/relationships/slide" Target="slides/slide89.xml"/></Relationships>
</file>

<file path=ppt/charts/_rels/chart1.xml.rels><?xml version="1.0" encoding="UTF-8" standalone="yes"?>
<Relationships xmlns="http://schemas.openxmlformats.org/package/2006/relationships"><Relationship Id="rId3" Type="http://schemas.openxmlformats.org/officeDocument/2006/relationships/oleObject" Target="file:///C:\PAI897online\redesignmaterial\Section4\productionfunction.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PAI897online\redesignmaterial\Section4\profit%20graphs.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6.xml"/></Relationships>
</file>

<file path=ppt/charts/_rels/chart12.xml.rels><?xml version="1.0" encoding="UTF-8" standalone="yes"?>
<Relationships xmlns="http://schemas.openxmlformats.org/package/2006/relationships"><Relationship Id="rId3" Type="http://schemas.openxmlformats.org/officeDocument/2006/relationships/oleObject" Target="file:///C:\PAI897online\redesignmaterial\Section4\profit%20graphs.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7.xml"/></Relationships>
</file>

<file path=ppt/charts/_rels/chart13.xml.rels><?xml version="1.0" encoding="UTF-8" standalone="yes"?>
<Relationships xmlns="http://schemas.openxmlformats.org/package/2006/relationships"><Relationship Id="rId3" Type="http://schemas.openxmlformats.org/officeDocument/2006/relationships/oleObject" Target="file:///C:\PAI897online\redesignmaterial\Section4\profit%20graph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PAI897online\redesignmaterial\Section4\profit%20graph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PAI897online\redesignmaterial\Section4\profit%20graphs.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8.xml"/></Relationships>
</file>

<file path=ppt/charts/_rels/chart16.xml.rels><?xml version="1.0" encoding="UTF-8" standalone="yes"?>
<Relationships xmlns="http://schemas.openxmlformats.org/package/2006/relationships"><Relationship Id="rId3" Type="http://schemas.openxmlformats.org/officeDocument/2006/relationships/oleObject" Target="file:///C:\PAI897online\redesignmaterial\Section4\profit%20graphs.xlsx" TargetMode="Externa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9.xml"/></Relationships>
</file>

<file path=ppt/charts/_rels/chart17.xml.rels><?xml version="1.0" encoding="UTF-8" standalone="yes"?>
<Relationships xmlns="http://schemas.openxmlformats.org/package/2006/relationships"><Relationship Id="rId3" Type="http://schemas.openxmlformats.org/officeDocument/2006/relationships/oleObject" Target="file:///C:\PAI897online\redesignmaterial\Section4\profit%20graphs.xlsx" TargetMode="Externa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0.xml"/></Relationships>
</file>

<file path=ppt/charts/_rels/chart18.xml.rels><?xml version="1.0" encoding="UTF-8" standalone="yes"?>
<Relationships xmlns="http://schemas.openxmlformats.org/package/2006/relationships"><Relationship Id="rId3" Type="http://schemas.openxmlformats.org/officeDocument/2006/relationships/oleObject" Target="file:///C:\PAI897online\redesignmaterial\Section4\profit%20graphs.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PAI897online\redesignmaterial\Section4\profit%20graphs.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PAI897online\redesignmaterial\Section4\productionfuncti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PAI897online\redesignmaterial\Section4\productionfunction.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file:///C:\PAI897online\redesignmaterial\Section4\productionfunctio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oleObject" Target="file:///C:\PAI897online\redesignmaterial\Section4\cost%20graphs.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4.xml"/></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5.xml"/></Relationships>
</file>

<file path=ppt/charts/_rels/chart9.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Trash cans per 10 minutes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7375328083989508E-2"/>
          <c:y val="0.16712962962962963"/>
          <c:w val="0.88818022747156611"/>
          <c:h val="0.73111111111111116"/>
        </c:manualLayout>
      </c:layout>
      <c:lineChart>
        <c:grouping val="standard"/>
        <c:varyColors val="0"/>
        <c:ser>
          <c:idx val="0"/>
          <c:order val="0"/>
          <c:tx>
            <c:strRef>
              <c:f>Sheet1!$H$1</c:f>
              <c:strCache>
                <c:ptCount val="1"/>
                <c:pt idx="0">
                  <c:v>Trash Cans Per 10 minutes</c:v>
                </c:pt>
              </c:strCache>
            </c:strRef>
          </c:tx>
          <c:spPr>
            <a:ln w="28575" cap="rnd">
              <a:solidFill>
                <a:schemeClr val="accent1"/>
              </a:solidFill>
              <a:round/>
            </a:ln>
            <a:effectLst/>
          </c:spPr>
          <c:marker>
            <c:symbol val="none"/>
          </c:marker>
          <c:cat>
            <c:numRef>
              <c:f>Sheet1!$G$2:$G$22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cat>
          <c:val>
            <c:numRef>
              <c:f>Sheet1!$H$2:$H$22</c:f>
              <c:numCache>
                <c:formatCode>General</c:formatCode>
                <c:ptCount val="21"/>
                <c:pt idx="0">
                  <c:v>0</c:v>
                </c:pt>
                <c:pt idx="1">
                  <c:v>2</c:v>
                </c:pt>
                <c:pt idx="2">
                  <c:v>5</c:v>
                </c:pt>
                <c:pt idx="3">
                  <c:v>11</c:v>
                </c:pt>
                <c:pt idx="4">
                  <c:v>22</c:v>
                </c:pt>
                <c:pt idx="5">
                  <c:v>42</c:v>
                </c:pt>
                <c:pt idx="6">
                  <c:v>80</c:v>
                </c:pt>
                <c:pt idx="7">
                  <c:v>120</c:v>
                </c:pt>
                <c:pt idx="8">
                  <c:v>158</c:v>
                </c:pt>
                <c:pt idx="9">
                  <c:v>178</c:v>
                </c:pt>
                <c:pt idx="10">
                  <c:v>189</c:v>
                </c:pt>
                <c:pt idx="11">
                  <c:v>195</c:v>
                </c:pt>
                <c:pt idx="12">
                  <c:v>198</c:v>
                </c:pt>
                <c:pt idx="13">
                  <c:v>200</c:v>
                </c:pt>
                <c:pt idx="14">
                  <c:v>201</c:v>
                </c:pt>
                <c:pt idx="15">
                  <c:v>200</c:v>
                </c:pt>
                <c:pt idx="16">
                  <c:v>198</c:v>
                </c:pt>
                <c:pt idx="17">
                  <c:v>195</c:v>
                </c:pt>
                <c:pt idx="18">
                  <c:v>191</c:v>
                </c:pt>
                <c:pt idx="19">
                  <c:v>186</c:v>
                </c:pt>
                <c:pt idx="20">
                  <c:v>179</c:v>
                </c:pt>
              </c:numCache>
            </c:numRef>
          </c:val>
          <c:smooth val="0"/>
          <c:extLst>
            <c:ext xmlns:c16="http://schemas.microsoft.com/office/drawing/2014/chart" uri="{C3380CC4-5D6E-409C-BE32-E72D297353CC}">
              <c16:uniqueId val="{00000000-6C71-4B3E-ABAF-A52796C3B8A3}"/>
            </c:ext>
          </c:extLst>
        </c:ser>
        <c:dLbls>
          <c:showLegendKey val="0"/>
          <c:showVal val="0"/>
          <c:showCatName val="0"/>
          <c:showSerName val="0"/>
          <c:showPercent val="0"/>
          <c:showBubbleSize val="0"/>
        </c:dLbls>
        <c:smooth val="0"/>
        <c:axId val="321450672"/>
        <c:axId val="321728344"/>
      </c:lineChart>
      <c:catAx>
        <c:axId val="321450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1728344"/>
        <c:crosses val="autoZero"/>
        <c:auto val="1"/>
        <c:lblAlgn val="ctr"/>
        <c:lblOffset val="100"/>
        <c:noMultiLvlLbl val="0"/>
      </c:catAx>
      <c:valAx>
        <c:axId val="321728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1450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98116861605898E-2"/>
          <c:y val="5.0925925925925923E-2"/>
          <c:w val="0.90652065336493137"/>
          <c:h val="0.89814814814814814"/>
        </c:manualLayout>
      </c:layout>
      <c:lineChart>
        <c:grouping val="standard"/>
        <c:varyColors val="0"/>
        <c:ser>
          <c:idx val="0"/>
          <c:order val="0"/>
          <c:tx>
            <c:strRef>
              <c:f>'profit '!$B$1</c:f>
              <c:strCache>
                <c:ptCount val="1"/>
                <c:pt idx="0">
                  <c:v>Profit</c:v>
                </c:pt>
              </c:strCache>
            </c:strRef>
          </c:tx>
          <c:spPr>
            <a:ln w="28575" cap="rnd">
              <a:solidFill>
                <a:schemeClr val="accent1"/>
              </a:solidFill>
              <a:round/>
            </a:ln>
            <a:effectLst/>
          </c:spPr>
          <c:marker>
            <c:symbol val="none"/>
          </c:marker>
          <c:cat>
            <c:numRef>
              <c:f>'profit '!$A$2:$A$42</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cat>
          <c:val>
            <c:numRef>
              <c:f>'profit '!$B$2:$B$42</c:f>
              <c:numCache>
                <c:formatCode>"$"#,##0.00</c:formatCode>
                <c:ptCount val="41"/>
                <c:pt idx="0">
                  <c:v>-10</c:v>
                </c:pt>
                <c:pt idx="1">
                  <c:v>9.5</c:v>
                </c:pt>
                <c:pt idx="2">
                  <c:v>28</c:v>
                </c:pt>
                <c:pt idx="3">
                  <c:v>45.5</c:v>
                </c:pt>
                <c:pt idx="4">
                  <c:v>62</c:v>
                </c:pt>
                <c:pt idx="5">
                  <c:v>77.5</c:v>
                </c:pt>
                <c:pt idx="6">
                  <c:v>92</c:v>
                </c:pt>
                <c:pt idx="7">
                  <c:v>105.5</c:v>
                </c:pt>
                <c:pt idx="8">
                  <c:v>118</c:v>
                </c:pt>
                <c:pt idx="9">
                  <c:v>129.5</c:v>
                </c:pt>
                <c:pt idx="10">
                  <c:v>140</c:v>
                </c:pt>
                <c:pt idx="11">
                  <c:v>149.5</c:v>
                </c:pt>
                <c:pt idx="12">
                  <c:v>158</c:v>
                </c:pt>
                <c:pt idx="13">
                  <c:v>165.5</c:v>
                </c:pt>
                <c:pt idx="14">
                  <c:v>172</c:v>
                </c:pt>
                <c:pt idx="15">
                  <c:v>177.5</c:v>
                </c:pt>
                <c:pt idx="16">
                  <c:v>182</c:v>
                </c:pt>
                <c:pt idx="17">
                  <c:v>185.5</c:v>
                </c:pt>
                <c:pt idx="18">
                  <c:v>188</c:v>
                </c:pt>
                <c:pt idx="19">
                  <c:v>189.5</c:v>
                </c:pt>
                <c:pt idx="20">
                  <c:v>190</c:v>
                </c:pt>
                <c:pt idx="21">
                  <c:v>189.5</c:v>
                </c:pt>
                <c:pt idx="22">
                  <c:v>188</c:v>
                </c:pt>
                <c:pt idx="23">
                  <c:v>185.5</c:v>
                </c:pt>
                <c:pt idx="24">
                  <c:v>182</c:v>
                </c:pt>
                <c:pt idx="25">
                  <c:v>177.5</c:v>
                </c:pt>
                <c:pt idx="26">
                  <c:v>172</c:v>
                </c:pt>
                <c:pt idx="27">
                  <c:v>165.5</c:v>
                </c:pt>
                <c:pt idx="28">
                  <c:v>158</c:v>
                </c:pt>
                <c:pt idx="29">
                  <c:v>149.5</c:v>
                </c:pt>
                <c:pt idx="30">
                  <c:v>140</c:v>
                </c:pt>
                <c:pt idx="31">
                  <c:v>129.5</c:v>
                </c:pt>
                <c:pt idx="32">
                  <c:v>118</c:v>
                </c:pt>
                <c:pt idx="33">
                  <c:v>105.5</c:v>
                </c:pt>
                <c:pt idx="34">
                  <c:v>92</c:v>
                </c:pt>
                <c:pt idx="35">
                  <c:v>77.5</c:v>
                </c:pt>
                <c:pt idx="36">
                  <c:v>62</c:v>
                </c:pt>
                <c:pt idx="37">
                  <c:v>45.5</c:v>
                </c:pt>
                <c:pt idx="38">
                  <c:v>28</c:v>
                </c:pt>
                <c:pt idx="39">
                  <c:v>9.5</c:v>
                </c:pt>
                <c:pt idx="40">
                  <c:v>-10</c:v>
                </c:pt>
              </c:numCache>
            </c:numRef>
          </c:val>
          <c:smooth val="0"/>
          <c:extLst>
            <c:ext xmlns:c16="http://schemas.microsoft.com/office/drawing/2014/chart" uri="{C3380CC4-5D6E-409C-BE32-E72D297353CC}">
              <c16:uniqueId val="{00000000-4D88-44FC-97D9-49C7E2F003C6}"/>
            </c:ext>
          </c:extLst>
        </c:ser>
        <c:dLbls>
          <c:showLegendKey val="0"/>
          <c:showVal val="0"/>
          <c:showCatName val="0"/>
          <c:showSerName val="0"/>
          <c:showPercent val="0"/>
          <c:showBubbleSize val="0"/>
        </c:dLbls>
        <c:smooth val="0"/>
        <c:axId val="319482632"/>
        <c:axId val="319483024"/>
      </c:lineChart>
      <c:catAx>
        <c:axId val="319482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9483024"/>
        <c:crosses val="autoZero"/>
        <c:auto val="1"/>
        <c:lblAlgn val="ctr"/>
        <c:lblOffset val="100"/>
        <c:noMultiLvlLbl val="0"/>
      </c:catAx>
      <c:valAx>
        <c:axId val="31948302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9482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711723534558182E-2"/>
          <c:y val="3.3672391930733854E-2"/>
          <c:w val="0.91857222708272579"/>
          <c:h val="0.84586595162178746"/>
        </c:manualLayout>
      </c:layout>
      <c:lineChart>
        <c:grouping val="standard"/>
        <c:varyColors val="0"/>
        <c:ser>
          <c:idx val="0"/>
          <c:order val="0"/>
          <c:tx>
            <c:strRef>
              <c:f>Sheet2!$T$2</c:f>
              <c:strCache>
                <c:ptCount val="1"/>
                <c:pt idx="0">
                  <c:v>AC (TC/Q)</c:v>
                </c:pt>
              </c:strCache>
            </c:strRef>
          </c:tx>
          <c:spPr>
            <a:ln w="28575" cap="rnd">
              <a:solidFill>
                <a:schemeClr val="accent1"/>
              </a:solidFill>
              <a:round/>
            </a:ln>
            <a:effectLst/>
          </c:spPr>
          <c:marker>
            <c:symbol val="none"/>
          </c:marker>
          <c:cat>
            <c:numRef>
              <c:f>Sheet2!$S$3:$S$19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Sheet2!$T$3:$T$19</c:f>
              <c:numCache>
                <c:formatCode>"$"#,##0.00</c:formatCode>
                <c:ptCount val="17"/>
                <c:pt idx="0">
                  <c:v>18</c:v>
                </c:pt>
                <c:pt idx="1">
                  <c:v>10.25</c:v>
                </c:pt>
                <c:pt idx="2">
                  <c:v>7.5</c:v>
                </c:pt>
                <c:pt idx="3">
                  <c:v>6.25</c:v>
                </c:pt>
                <c:pt idx="4">
                  <c:v>5.6</c:v>
                </c:pt>
                <c:pt idx="5">
                  <c:v>5.25</c:v>
                </c:pt>
                <c:pt idx="6">
                  <c:v>5.0714285714285712</c:v>
                </c:pt>
                <c:pt idx="7">
                  <c:v>5</c:v>
                </c:pt>
                <c:pt idx="8">
                  <c:v>5</c:v>
                </c:pt>
                <c:pt idx="9">
                  <c:v>5.05</c:v>
                </c:pt>
                <c:pt idx="10">
                  <c:v>5.1363636363636367</c:v>
                </c:pt>
                <c:pt idx="11">
                  <c:v>5.25</c:v>
                </c:pt>
                <c:pt idx="12">
                  <c:v>5.384615384615385</c:v>
                </c:pt>
                <c:pt idx="13">
                  <c:v>5.5357142857142856</c:v>
                </c:pt>
                <c:pt idx="14">
                  <c:v>5.7</c:v>
                </c:pt>
                <c:pt idx="15">
                  <c:v>5.875</c:v>
                </c:pt>
                <c:pt idx="16">
                  <c:v>6.117647058823529</c:v>
                </c:pt>
              </c:numCache>
            </c:numRef>
          </c:val>
          <c:smooth val="0"/>
          <c:extLst>
            <c:ext xmlns:c16="http://schemas.microsoft.com/office/drawing/2014/chart" uri="{C3380CC4-5D6E-409C-BE32-E72D297353CC}">
              <c16:uniqueId val="{00000000-015C-40B8-8029-2DEBDBE4B077}"/>
            </c:ext>
          </c:extLst>
        </c:ser>
        <c:ser>
          <c:idx val="1"/>
          <c:order val="1"/>
          <c:tx>
            <c:strRef>
              <c:f>Sheet2!$U$2</c:f>
              <c:strCache>
                <c:ptCount val="1"/>
                <c:pt idx="0">
                  <c:v>AFC (FC/Q)</c:v>
                </c:pt>
              </c:strCache>
            </c:strRef>
          </c:tx>
          <c:spPr>
            <a:ln w="28575" cap="rnd">
              <a:solidFill>
                <a:schemeClr val="bg2"/>
              </a:solidFill>
              <a:round/>
            </a:ln>
            <a:effectLst/>
          </c:spPr>
          <c:marker>
            <c:symbol val="none"/>
          </c:marker>
          <c:cat>
            <c:numRef>
              <c:f>Sheet2!$S$3:$S$19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Sheet2!$U$3:$U$19</c:f>
              <c:numCache>
                <c:formatCode>"$"#,##0.00</c:formatCode>
                <c:ptCount val="17"/>
                <c:pt idx="0">
                  <c:v>15</c:v>
                </c:pt>
                <c:pt idx="1">
                  <c:v>7.5</c:v>
                </c:pt>
                <c:pt idx="2">
                  <c:v>5</c:v>
                </c:pt>
                <c:pt idx="3">
                  <c:v>3.75</c:v>
                </c:pt>
                <c:pt idx="4">
                  <c:v>3</c:v>
                </c:pt>
                <c:pt idx="5">
                  <c:v>2.5</c:v>
                </c:pt>
                <c:pt idx="6">
                  <c:v>2.1428571428571428</c:v>
                </c:pt>
                <c:pt idx="7">
                  <c:v>1.875</c:v>
                </c:pt>
                <c:pt idx="8">
                  <c:v>1.6666666666666667</c:v>
                </c:pt>
                <c:pt idx="9">
                  <c:v>1.5</c:v>
                </c:pt>
                <c:pt idx="10">
                  <c:v>1.3636363636363635</c:v>
                </c:pt>
                <c:pt idx="11">
                  <c:v>1.25</c:v>
                </c:pt>
                <c:pt idx="12">
                  <c:v>1.1538461538461537</c:v>
                </c:pt>
                <c:pt idx="13">
                  <c:v>1.0714285714285714</c:v>
                </c:pt>
                <c:pt idx="14">
                  <c:v>1</c:v>
                </c:pt>
                <c:pt idx="15">
                  <c:v>0.9375</c:v>
                </c:pt>
                <c:pt idx="16">
                  <c:v>0.88235294117647056</c:v>
                </c:pt>
              </c:numCache>
            </c:numRef>
          </c:val>
          <c:smooth val="0"/>
          <c:extLst>
            <c:ext xmlns:c16="http://schemas.microsoft.com/office/drawing/2014/chart" uri="{C3380CC4-5D6E-409C-BE32-E72D297353CC}">
              <c16:uniqueId val="{00000001-015C-40B8-8029-2DEBDBE4B077}"/>
            </c:ext>
          </c:extLst>
        </c:ser>
        <c:ser>
          <c:idx val="2"/>
          <c:order val="2"/>
          <c:tx>
            <c:strRef>
              <c:f>Sheet2!$V$2</c:f>
              <c:strCache>
                <c:ptCount val="1"/>
                <c:pt idx="0">
                  <c:v>AVC (VC/Q)</c:v>
                </c:pt>
              </c:strCache>
            </c:strRef>
          </c:tx>
          <c:spPr>
            <a:ln w="28575" cap="rnd">
              <a:solidFill>
                <a:schemeClr val="accent4">
                  <a:lumMod val="60000"/>
                  <a:lumOff val="40000"/>
                </a:schemeClr>
              </a:solidFill>
              <a:round/>
            </a:ln>
            <a:effectLst/>
          </c:spPr>
          <c:marker>
            <c:symbol val="none"/>
          </c:marker>
          <c:cat>
            <c:numRef>
              <c:f>Sheet2!$S$3:$S$19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Sheet2!$V$3:$V$19</c:f>
              <c:numCache>
                <c:formatCode>"$"#,##0.00</c:formatCode>
                <c:ptCount val="17"/>
                <c:pt idx="0">
                  <c:v>3</c:v>
                </c:pt>
                <c:pt idx="1">
                  <c:v>2.75</c:v>
                </c:pt>
                <c:pt idx="2">
                  <c:v>2.5</c:v>
                </c:pt>
                <c:pt idx="3">
                  <c:v>2.5</c:v>
                </c:pt>
                <c:pt idx="4">
                  <c:v>2.6</c:v>
                </c:pt>
                <c:pt idx="5">
                  <c:v>2.75</c:v>
                </c:pt>
                <c:pt idx="6">
                  <c:v>2.9285714285714284</c:v>
                </c:pt>
                <c:pt idx="7">
                  <c:v>3.125</c:v>
                </c:pt>
                <c:pt idx="8">
                  <c:v>3.3333333333333335</c:v>
                </c:pt>
                <c:pt idx="9">
                  <c:v>3.55</c:v>
                </c:pt>
                <c:pt idx="10">
                  <c:v>3.7727272727272729</c:v>
                </c:pt>
                <c:pt idx="11">
                  <c:v>4</c:v>
                </c:pt>
                <c:pt idx="12">
                  <c:v>4.2307692307692308</c:v>
                </c:pt>
                <c:pt idx="13">
                  <c:v>4.4642857142857144</c:v>
                </c:pt>
                <c:pt idx="14">
                  <c:v>4.7</c:v>
                </c:pt>
                <c:pt idx="15">
                  <c:v>4.9375</c:v>
                </c:pt>
                <c:pt idx="16">
                  <c:v>5.2352941176470589</c:v>
                </c:pt>
              </c:numCache>
            </c:numRef>
          </c:val>
          <c:smooth val="0"/>
          <c:extLst>
            <c:ext xmlns:c16="http://schemas.microsoft.com/office/drawing/2014/chart" uri="{C3380CC4-5D6E-409C-BE32-E72D297353CC}">
              <c16:uniqueId val="{00000002-015C-40B8-8029-2DEBDBE4B077}"/>
            </c:ext>
          </c:extLst>
        </c:ser>
        <c:ser>
          <c:idx val="3"/>
          <c:order val="3"/>
          <c:tx>
            <c:strRef>
              <c:f>Sheet2!$W$2</c:f>
              <c:strCache>
                <c:ptCount val="1"/>
                <c:pt idx="0">
                  <c:v>MC</c:v>
                </c:pt>
              </c:strCache>
            </c:strRef>
          </c:tx>
          <c:spPr>
            <a:ln w="28575" cap="rnd">
              <a:solidFill>
                <a:srgbClr val="FF0000"/>
              </a:solidFill>
              <a:round/>
            </a:ln>
            <a:effectLst/>
          </c:spPr>
          <c:marker>
            <c:symbol val="none"/>
          </c:marker>
          <c:cat>
            <c:numRef>
              <c:f>Sheet2!$S$3:$S$19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Sheet2!$W$3:$W$19</c:f>
              <c:numCache>
                <c:formatCode>"$"#,##0.00</c:formatCode>
                <c:ptCount val="17"/>
                <c:pt idx="0">
                  <c:v>3</c:v>
                </c:pt>
                <c:pt idx="1">
                  <c:v>2.5</c:v>
                </c:pt>
                <c:pt idx="2">
                  <c:v>2</c:v>
                </c:pt>
                <c:pt idx="3">
                  <c:v>2.5</c:v>
                </c:pt>
                <c:pt idx="4">
                  <c:v>3</c:v>
                </c:pt>
                <c:pt idx="5">
                  <c:v>3.5</c:v>
                </c:pt>
                <c:pt idx="6">
                  <c:v>4</c:v>
                </c:pt>
                <c:pt idx="7">
                  <c:v>4.5</c:v>
                </c:pt>
                <c:pt idx="8">
                  <c:v>5</c:v>
                </c:pt>
                <c:pt idx="9">
                  <c:v>5.5</c:v>
                </c:pt>
                <c:pt idx="10">
                  <c:v>6</c:v>
                </c:pt>
                <c:pt idx="11">
                  <c:v>6.5</c:v>
                </c:pt>
                <c:pt idx="12">
                  <c:v>7</c:v>
                </c:pt>
                <c:pt idx="13">
                  <c:v>7.5</c:v>
                </c:pt>
                <c:pt idx="14">
                  <c:v>8</c:v>
                </c:pt>
                <c:pt idx="15">
                  <c:v>8.5</c:v>
                </c:pt>
                <c:pt idx="16">
                  <c:v>10</c:v>
                </c:pt>
              </c:numCache>
            </c:numRef>
          </c:val>
          <c:smooth val="0"/>
          <c:extLst>
            <c:ext xmlns:c16="http://schemas.microsoft.com/office/drawing/2014/chart" uri="{C3380CC4-5D6E-409C-BE32-E72D297353CC}">
              <c16:uniqueId val="{00000003-015C-40B8-8029-2DEBDBE4B077}"/>
            </c:ext>
          </c:extLst>
        </c:ser>
        <c:ser>
          <c:idx val="4"/>
          <c:order val="4"/>
          <c:tx>
            <c:strRef>
              <c:f>Sheet2!$X$2</c:f>
              <c:strCache>
                <c:ptCount val="1"/>
                <c:pt idx="0">
                  <c:v>p=$2.00</c:v>
                </c:pt>
              </c:strCache>
            </c:strRef>
          </c:tx>
          <c:spPr>
            <a:ln w="19050" cap="rnd">
              <a:solidFill>
                <a:schemeClr val="tx1"/>
              </a:solidFill>
              <a:prstDash val="dashDot"/>
              <a:round/>
            </a:ln>
            <a:effectLst/>
          </c:spPr>
          <c:marker>
            <c:symbol val="none"/>
          </c:marker>
          <c:cat>
            <c:numRef>
              <c:f>Sheet2!$S$3:$S$19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Sheet2!$X$3:$X$19</c:f>
              <c:numCache>
                <c:formatCode>"$"#,##0.00</c:formatCode>
                <c:ptCount val="17"/>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numCache>
            </c:numRef>
          </c:val>
          <c:smooth val="0"/>
          <c:extLst>
            <c:ext xmlns:c16="http://schemas.microsoft.com/office/drawing/2014/chart" uri="{C3380CC4-5D6E-409C-BE32-E72D297353CC}">
              <c16:uniqueId val="{00000004-015C-40B8-8029-2DEBDBE4B077}"/>
            </c:ext>
          </c:extLst>
        </c:ser>
        <c:ser>
          <c:idx val="5"/>
          <c:order val="5"/>
          <c:tx>
            <c:strRef>
              <c:f>Sheet2!$Y$2</c:f>
              <c:strCache>
                <c:ptCount val="1"/>
                <c:pt idx="0">
                  <c:v>P=$4.00</c:v>
                </c:pt>
              </c:strCache>
            </c:strRef>
          </c:tx>
          <c:spPr>
            <a:ln w="19050" cap="rnd">
              <a:solidFill>
                <a:schemeClr val="tx1"/>
              </a:solidFill>
              <a:prstDash val="dash"/>
              <a:round/>
            </a:ln>
            <a:effectLst/>
          </c:spPr>
          <c:marker>
            <c:symbol val="none"/>
          </c:marker>
          <c:cat>
            <c:numRef>
              <c:f>Sheet2!$S$3:$S$19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Sheet2!$Y$3:$Y$19</c:f>
              <c:numCache>
                <c:formatCode>"$"#,##0.00</c:formatCode>
                <c:ptCount val="17"/>
                <c:pt idx="0">
                  <c:v>4</c:v>
                </c:pt>
                <c:pt idx="1">
                  <c:v>4</c:v>
                </c:pt>
                <c:pt idx="2">
                  <c:v>4</c:v>
                </c:pt>
                <c:pt idx="3">
                  <c:v>4</c:v>
                </c:pt>
                <c:pt idx="4">
                  <c:v>4</c:v>
                </c:pt>
                <c:pt idx="5">
                  <c:v>4</c:v>
                </c:pt>
                <c:pt idx="6">
                  <c:v>4</c:v>
                </c:pt>
                <c:pt idx="7">
                  <c:v>4</c:v>
                </c:pt>
                <c:pt idx="8">
                  <c:v>4</c:v>
                </c:pt>
                <c:pt idx="9">
                  <c:v>4</c:v>
                </c:pt>
                <c:pt idx="10">
                  <c:v>4</c:v>
                </c:pt>
                <c:pt idx="11">
                  <c:v>4</c:v>
                </c:pt>
                <c:pt idx="12">
                  <c:v>4</c:v>
                </c:pt>
                <c:pt idx="13">
                  <c:v>4</c:v>
                </c:pt>
                <c:pt idx="14">
                  <c:v>4</c:v>
                </c:pt>
                <c:pt idx="15">
                  <c:v>4</c:v>
                </c:pt>
                <c:pt idx="16">
                  <c:v>4</c:v>
                </c:pt>
              </c:numCache>
            </c:numRef>
          </c:val>
          <c:smooth val="0"/>
          <c:extLst>
            <c:ext xmlns:c16="http://schemas.microsoft.com/office/drawing/2014/chart" uri="{C3380CC4-5D6E-409C-BE32-E72D297353CC}">
              <c16:uniqueId val="{00000005-015C-40B8-8029-2DEBDBE4B077}"/>
            </c:ext>
          </c:extLst>
        </c:ser>
        <c:ser>
          <c:idx val="6"/>
          <c:order val="6"/>
          <c:tx>
            <c:strRef>
              <c:f>Sheet2!$Z$2</c:f>
              <c:strCache>
                <c:ptCount val="1"/>
                <c:pt idx="0">
                  <c:v>P=$8.00</c:v>
                </c:pt>
              </c:strCache>
            </c:strRef>
          </c:tx>
          <c:spPr>
            <a:ln w="19050" cap="rnd">
              <a:solidFill>
                <a:schemeClr val="accent1">
                  <a:lumMod val="60000"/>
                </a:schemeClr>
              </a:solidFill>
              <a:prstDash val="sysDot"/>
              <a:round/>
            </a:ln>
            <a:effectLst/>
          </c:spPr>
          <c:marker>
            <c:symbol val="none"/>
          </c:marker>
          <c:cat>
            <c:numRef>
              <c:f>Sheet2!$S$3:$S$19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Sheet2!$Z$3:$Z$19</c:f>
              <c:numCache>
                <c:formatCode>"$"#,##0.00</c:formatCode>
                <c:ptCount val="17"/>
                <c:pt idx="0">
                  <c:v>8</c:v>
                </c:pt>
                <c:pt idx="1">
                  <c:v>8</c:v>
                </c:pt>
                <c:pt idx="2">
                  <c:v>8</c:v>
                </c:pt>
                <c:pt idx="3">
                  <c:v>8</c:v>
                </c:pt>
                <c:pt idx="4">
                  <c:v>8</c:v>
                </c:pt>
                <c:pt idx="5">
                  <c:v>8</c:v>
                </c:pt>
                <c:pt idx="6">
                  <c:v>8</c:v>
                </c:pt>
                <c:pt idx="7">
                  <c:v>8</c:v>
                </c:pt>
                <c:pt idx="8">
                  <c:v>8</c:v>
                </c:pt>
                <c:pt idx="9">
                  <c:v>8</c:v>
                </c:pt>
                <c:pt idx="10">
                  <c:v>8</c:v>
                </c:pt>
                <c:pt idx="11">
                  <c:v>8</c:v>
                </c:pt>
                <c:pt idx="12">
                  <c:v>8</c:v>
                </c:pt>
                <c:pt idx="13">
                  <c:v>8</c:v>
                </c:pt>
                <c:pt idx="14">
                  <c:v>8</c:v>
                </c:pt>
                <c:pt idx="15">
                  <c:v>8</c:v>
                </c:pt>
                <c:pt idx="16">
                  <c:v>8</c:v>
                </c:pt>
              </c:numCache>
            </c:numRef>
          </c:val>
          <c:smooth val="0"/>
          <c:extLst>
            <c:ext xmlns:c16="http://schemas.microsoft.com/office/drawing/2014/chart" uri="{C3380CC4-5D6E-409C-BE32-E72D297353CC}">
              <c16:uniqueId val="{00000006-015C-40B8-8029-2DEBDBE4B077}"/>
            </c:ext>
          </c:extLst>
        </c:ser>
        <c:dLbls>
          <c:showLegendKey val="0"/>
          <c:showVal val="0"/>
          <c:showCatName val="0"/>
          <c:showSerName val="0"/>
          <c:showPercent val="0"/>
          <c:showBubbleSize val="0"/>
        </c:dLbls>
        <c:smooth val="0"/>
        <c:axId val="319484200"/>
        <c:axId val="319484592"/>
      </c:lineChart>
      <c:catAx>
        <c:axId val="319484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9484592"/>
        <c:crosses val="autoZero"/>
        <c:auto val="1"/>
        <c:lblAlgn val="ctr"/>
        <c:lblOffset val="100"/>
        <c:noMultiLvlLbl val="0"/>
      </c:catAx>
      <c:valAx>
        <c:axId val="31948459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9484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711723534558182E-2"/>
          <c:y val="3.3672391930733854E-2"/>
          <c:w val="0.91857222708272579"/>
          <c:h val="0.84586595162178746"/>
        </c:manualLayout>
      </c:layout>
      <c:lineChart>
        <c:grouping val="standard"/>
        <c:varyColors val="0"/>
        <c:ser>
          <c:idx val="0"/>
          <c:order val="0"/>
          <c:tx>
            <c:strRef>
              <c:f>Sheet2!$T$2</c:f>
              <c:strCache>
                <c:ptCount val="1"/>
                <c:pt idx="0">
                  <c:v>AC (TC/Q)</c:v>
                </c:pt>
              </c:strCache>
            </c:strRef>
          </c:tx>
          <c:spPr>
            <a:ln w="28575" cap="rnd">
              <a:solidFill>
                <a:schemeClr val="accent1"/>
              </a:solidFill>
              <a:round/>
            </a:ln>
            <a:effectLst/>
          </c:spPr>
          <c:marker>
            <c:symbol val="none"/>
          </c:marker>
          <c:cat>
            <c:numRef>
              <c:f>Sheet2!$S$3:$S$19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Sheet2!$T$3:$T$19</c:f>
              <c:numCache>
                <c:formatCode>"$"#,##0.00</c:formatCode>
                <c:ptCount val="17"/>
                <c:pt idx="0">
                  <c:v>18</c:v>
                </c:pt>
                <c:pt idx="1">
                  <c:v>10.25</c:v>
                </c:pt>
                <c:pt idx="2">
                  <c:v>7.5</c:v>
                </c:pt>
                <c:pt idx="3">
                  <c:v>6.25</c:v>
                </c:pt>
                <c:pt idx="4">
                  <c:v>5.6</c:v>
                </c:pt>
                <c:pt idx="5">
                  <c:v>5.25</c:v>
                </c:pt>
                <c:pt idx="6">
                  <c:v>5.0714285714285712</c:v>
                </c:pt>
                <c:pt idx="7">
                  <c:v>5</c:v>
                </c:pt>
                <c:pt idx="8">
                  <c:v>5</c:v>
                </c:pt>
                <c:pt idx="9">
                  <c:v>5.05</c:v>
                </c:pt>
                <c:pt idx="10">
                  <c:v>5.1363636363636367</c:v>
                </c:pt>
                <c:pt idx="11">
                  <c:v>5.25</c:v>
                </c:pt>
                <c:pt idx="12">
                  <c:v>5.384615384615385</c:v>
                </c:pt>
                <c:pt idx="13">
                  <c:v>5.5357142857142856</c:v>
                </c:pt>
                <c:pt idx="14">
                  <c:v>5.7</c:v>
                </c:pt>
                <c:pt idx="15">
                  <c:v>5.875</c:v>
                </c:pt>
                <c:pt idx="16">
                  <c:v>6.117647058823529</c:v>
                </c:pt>
              </c:numCache>
            </c:numRef>
          </c:val>
          <c:smooth val="0"/>
          <c:extLst>
            <c:ext xmlns:c16="http://schemas.microsoft.com/office/drawing/2014/chart" uri="{C3380CC4-5D6E-409C-BE32-E72D297353CC}">
              <c16:uniqueId val="{00000000-9E02-4B7E-9E8C-FF14EB6D4187}"/>
            </c:ext>
          </c:extLst>
        </c:ser>
        <c:ser>
          <c:idx val="1"/>
          <c:order val="1"/>
          <c:tx>
            <c:strRef>
              <c:f>Sheet2!$U$2</c:f>
              <c:strCache>
                <c:ptCount val="1"/>
                <c:pt idx="0">
                  <c:v>AFC (FC/Q)</c:v>
                </c:pt>
              </c:strCache>
            </c:strRef>
          </c:tx>
          <c:spPr>
            <a:ln w="28575" cap="rnd">
              <a:solidFill>
                <a:schemeClr val="bg2"/>
              </a:solidFill>
              <a:round/>
            </a:ln>
            <a:effectLst/>
          </c:spPr>
          <c:marker>
            <c:symbol val="none"/>
          </c:marker>
          <c:cat>
            <c:numRef>
              <c:f>Sheet2!$S$3:$S$19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Sheet2!$U$3:$U$19</c:f>
              <c:numCache>
                <c:formatCode>"$"#,##0.00</c:formatCode>
                <c:ptCount val="17"/>
                <c:pt idx="0">
                  <c:v>15</c:v>
                </c:pt>
                <c:pt idx="1">
                  <c:v>7.5</c:v>
                </c:pt>
                <c:pt idx="2">
                  <c:v>5</c:v>
                </c:pt>
                <c:pt idx="3">
                  <c:v>3.75</c:v>
                </c:pt>
                <c:pt idx="4">
                  <c:v>3</c:v>
                </c:pt>
                <c:pt idx="5">
                  <c:v>2.5</c:v>
                </c:pt>
                <c:pt idx="6">
                  <c:v>2.1428571428571428</c:v>
                </c:pt>
                <c:pt idx="7">
                  <c:v>1.875</c:v>
                </c:pt>
                <c:pt idx="8">
                  <c:v>1.6666666666666667</c:v>
                </c:pt>
                <c:pt idx="9">
                  <c:v>1.5</c:v>
                </c:pt>
                <c:pt idx="10">
                  <c:v>1.3636363636363635</c:v>
                </c:pt>
                <c:pt idx="11">
                  <c:v>1.25</c:v>
                </c:pt>
                <c:pt idx="12">
                  <c:v>1.1538461538461537</c:v>
                </c:pt>
                <c:pt idx="13">
                  <c:v>1.0714285714285714</c:v>
                </c:pt>
                <c:pt idx="14">
                  <c:v>1</c:v>
                </c:pt>
                <c:pt idx="15">
                  <c:v>0.9375</c:v>
                </c:pt>
                <c:pt idx="16">
                  <c:v>0.88235294117647056</c:v>
                </c:pt>
              </c:numCache>
            </c:numRef>
          </c:val>
          <c:smooth val="0"/>
          <c:extLst>
            <c:ext xmlns:c16="http://schemas.microsoft.com/office/drawing/2014/chart" uri="{C3380CC4-5D6E-409C-BE32-E72D297353CC}">
              <c16:uniqueId val="{00000001-9E02-4B7E-9E8C-FF14EB6D4187}"/>
            </c:ext>
          </c:extLst>
        </c:ser>
        <c:ser>
          <c:idx val="2"/>
          <c:order val="2"/>
          <c:tx>
            <c:strRef>
              <c:f>Sheet2!$V$2</c:f>
              <c:strCache>
                <c:ptCount val="1"/>
                <c:pt idx="0">
                  <c:v>AVC (VC/Q)</c:v>
                </c:pt>
              </c:strCache>
            </c:strRef>
          </c:tx>
          <c:spPr>
            <a:ln w="28575" cap="rnd">
              <a:solidFill>
                <a:schemeClr val="accent4">
                  <a:lumMod val="60000"/>
                  <a:lumOff val="40000"/>
                </a:schemeClr>
              </a:solidFill>
              <a:round/>
            </a:ln>
            <a:effectLst/>
          </c:spPr>
          <c:marker>
            <c:symbol val="none"/>
          </c:marker>
          <c:cat>
            <c:numRef>
              <c:f>Sheet2!$S$3:$S$19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Sheet2!$V$3:$V$19</c:f>
              <c:numCache>
                <c:formatCode>"$"#,##0.00</c:formatCode>
                <c:ptCount val="17"/>
                <c:pt idx="0">
                  <c:v>3</c:v>
                </c:pt>
                <c:pt idx="1">
                  <c:v>2.75</c:v>
                </c:pt>
                <c:pt idx="2">
                  <c:v>2.5</c:v>
                </c:pt>
                <c:pt idx="3">
                  <c:v>2.5</c:v>
                </c:pt>
                <c:pt idx="4">
                  <c:v>2.6</c:v>
                </c:pt>
                <c:pt idx="5">
                  <c:v>2.75</c:v>
                </c:pt>
                <c:pt idx="6">
                  <c:v>2.9285714285714284</c:v>
                </c:pt>
                <c:pt idx="7">
                  <c:v>3.125</c:v>
                </c:pt>
                <c:pt idx="8">
                  <c:v>3.3333333333333335</c:v>
                </c:pt>
                <c:pt idx="9">
                  <c:v>3.55</c:v>
                </c:pt>
                <c:pt idx="10">
                  <c:v>3.7727272727272729</c:v>
                </c:pt>
                <c:pt idx="11">
                  <c:v>4</c:v>
                </c:pt>
                <c:pt idx="12">
                  <c:v>4.2307692307692308</c:v>
                </c:pt>
                <c:pt idx="13">
                  <c:v>4.4642857142857144</c:v>
                </c:pt>
                <c:pt idx="14">
                  <c:v>4.7</c:v>
                </c:pt>
                <c:pt idx="15">
                  <c:v>4.9375</c:v>
                </c:pt>
                <c:pt idx="16">
                  <c:v>5.2352941176470589</c:v>
                </c:pt>
              </c:numCache>
            </c:numRef>
          </c:val>
          <c:smooth val="0"/>
          <c:extLst>
            <c:ext xmlns:c16="http://schemas.microsoft.com/office/drawing/2014/chart" uri="{C3380CC4-5D6E-409C-BE32-E72D297353CC}">
              <c16:uniqueId val="{00000002-9E02-4B7E-9E8C-FF14EB6D4187}"/>
            </c:ext>
          </c:extLst>
        </c:ser>
        <c:ser>
          <c:idx val="3"/>
          <c:order val="3"/>
          <c:tx>
            <c:strRef>
              <c:f>Sheet2!$W$2</c:f>
              <c:strCache>
                <c:ptCount val="1"/>
                <c:pt idx="0">
                  <c:v>MC</c:v>
                </c:pt>
              </c:strCache>
            </c:strRef>
          </c:tx>
          <c:spPr>
            <a:ln w="28575" cap="rnd">
              <a:solidFill>
                <a:srgbClr val="FF0000"/>
              </a:solidFill>
              <a:round/>
            </a:ln>
            <a:effectLst/>
          </c:spPr>
          <c:marker>
            <c:symbol val="none"/>
          </c:marker>
          <c:cat>
            <c:numRef>
              <c:f>Sheet2!$S$3:$S$19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Sheet2!$W$3:$W$19</c:f>
              <c:numCache>
                <c:formatCode>"$"#,##0.00</c:formatCode>
                <c:ptCount val="17"/>
                <c:pt idx="0">
                  <c:v>3</c:v>
                </c:pt>
                <c:pt idx="1">
                  <c:v>2.5</c:v>
                </c:pt>
                <c:pt idx="2">
                  <c:v>2</c:v>
                </c:pt>
                <c:pt idx="3">
                  <c:v>2.5</c:v>
                </c:pt>
                <c:pt idx="4">
                  <c:v>3</c:v>
                </c:pt>
                <c:pt idx="5">
                  <c:v>3.5</c:v>
                </c:pt>
                <c:pt idx="6">
                  <c:v>4</c:v>
                </c:pt>
                <c:pt idx="7">
                  <c:v>4.5</c:v>
                </c:pt>
                <c:pt idx="8">
                  <c:v>5</c:v>
                </c:pt>
                <c:pt idx="9">
                  <c:v>5.5</c:v>
                </c:pt>
                <c:pt idx="10">
                  <c:v>6</c:v>
                </c:pt>
                <c:pt idx="11">
                  <c:v>6.5</c:v>
                </c:pt>
                <c:pt idx="12">
                  <c:v>7</c:v>
                </c:pt>
                <c:pt idx="13">
                  <c:v>7.5</c:v>
                </c:pt>
                <c:pt idx="14">
                  <c:v>8</c:v>
                </c:pt>
                <c:pt idx="15">
                  <c:v>8.5</c:v>
                </c:pt>
                <c:pt idx="16">
                  <c:v>10</c:v>
                </c:pt>
              </c:numCache>
            </c:numRef>
          </c:val>
          <c:smooth val="0"/>
          <c:extLst>
            <c:ext xmlns:c16="http://schemas.microsoft.com/office/drawing/2014/chart" uri="{C3380CC4-5D6E-409C-BE32-E72D297353CC}">
              <c16:uniqueId val="{00000003-9E02-4B7E-9E8C-FF14EB6D4187}"/>
            </c:ext>
          </c:extLst>
        </c:ser>
        <c:ser>
          <c:idx val="4"/>
          <c:order val="4"/>
          <c:tx>
            <c:strRef>
              <c:f>Sheet2!$X$2</c:f>
              <c:strCache>
                <c:ptCount val="1"/>
                <c:pt idx="0">
                  <c:v>p=$2.00</c:v>
                </c:pt>
              </c:strCache>
            </c:strRef>
          </c:tx>
          <c:spPr>
            <a:ln w="19050" cap="rnd">
              <a:solidFill>
                <a:schemeClr val="tx1"/>
              </a:solidFill>
              <a:prstDash val="dashDot"/>
              <a:round/>
            </a:ln>
            <a:effectLst/>
          </c:spPr>
          <c:marker>
            <c:symbol val="none"/>
          </c:marker>
          <c:cat>
            <c:numRef>
              <c:f>Sheet2!$S$3:$S$19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Sheet2!$X$3:$X$19</c:f>
              <c:numCache>
                <c:formatCode>"$"#,##0.00</c:formatCode>
                <c:ptCount val="17"/>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numCache>
            </c:numRef>
          </c:val>
          <c:smooth val="0"/>
          <c:extLst>
            <c:ext xmlns:c16="http://schemas.microsoft.com/office/drawing/2014/chart" uri="{C3380CC4-5D6E-409C-BE32-E72D297353CC}">
              <c16:uniqueId val="{00000004-9E02-4B7E-9E8C-FF14EB6D4187}"/>
            </c:ext>
          </c:extLst>
        </c:ser>
        <c:ser>
          <c:idx val="5"/>
          <c:order val="5"/>
          <c:tx>
            <c:strRef>
              <c:f>Sheet2!$Y$2</c:f>
              <c:strCache>
                <c:ptCount val="1"/>
                <c:pt idx="0">
                  <c:v>P=$4.00</c:v>
                </c:pt>
              </c:strCache>
            </c:strRef>
          </c:tx>
          <c:spPr>
            <a:ln w="19050" cap="rnd">
              <a:solidFill>
                <a:schemeClr val="tx1"/>
              </a:solidFill>
              <a:prstDash val="dash"/>
              <a:round/>
            </a:ln>
            <a:effectLst/>
          </c:spPr>
          <c:marker>
            <c:symbol val="none"/>
          </c:marker>
          <c:cat>
            <c:numRef>
              <c:f>Sheet2!$S$3:$S$19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Sheet2!$Y$3:$Y$19</c:f>
              <c:numCache>
                <c:formatCode>"$"#,##0.00</c:formatCode>
                <c:ptCount val="17"/>
                <c:pt idx="0">
                  <c:v>4</c:v>
                </c:pt>
                <c:pt idx="1">
                  <c:v>4</c:v>
                </c:pt>
                <c:pt idx="2">
                  <c:v>4</c:v>
                </c:pt>
                <c:pt idx="3">
                  <c:v>4</c:v>
                </c:pt>
                <c:pt idx="4">
                  <c:v>4</c:v>
                </c:pt>
                <c:pt idx="5">
                  <c:v>4</c:v>
                </c:pt>
                <c:pt idx="6">
                  <c:v>4</c:v>
                </c:pt>
                <c:pt idx="7">
                  <c:v>4</c:v>
                </c:pt>
                <c:pt idx="8">
                  <c:v>4</c:v>
                </c:pt>
                <c:pt idx="9">
                  <c:v>4</c:v>
                </c:pt>
                <c:pt idx="10">
                  <c:v>4</c:v>
                </c:pt>
                <c:pt idx="11">
                  <c:v>4</c:v>
                </c:pt>
                <c:pt idx="12">
                  <c:v>4</c:v>
                </c:pt>
                <c:pt idx="13">
                  <c:v>4</c:v>
                </c:pt>
                <c:pt idx="14">
                  <c:v>4</c:v>
                </c:pt>
                <c:pt idx="15">
                  <c:v>4</c:v>
                </c:pt>
                <c:pt idx="16">
                  <c:v>4</c:v>
                </c:pt>
              </c:numCache>
            </c:numRef>
          </c:val>
          <c:smooth val="0"/>
          <c:extLst>
            <c:ext xmlns:c16="http://schemas.microsoft.com/office/drawing/2014/chart" uri="{C3380CC4-5D6E-409C-BE32-E72D297353CC}">
              <c16:uniqueId val="{00000005-9E02-4B7E-9E8C-FF14EB6D4187}"/>
            </c:ext>
          </c:extLst>
        </c:ser>
        <c:ser>
          <c:idx val="6"/>
          <c:order val="6"/>
          <c:tx>
            <c:strRef>
              <c:f>Sheet2!$Z$2</c:f>
              <c:strCache>
                <c:ptCount val="1"/>
                <c:pt idx="0">
                  <c:v>P=$8.00</c:v>
                </c:pt>
              </c:strCache>
            </c:strRef>
          </c:tx>
          <c:spPr>
            <a:ln w="19050" cap="rnd">
              <a:solidFill>
                <a:schemeClr val="accent1">
                  <a:lumMod val="60000"/>
                </a:schemeClr>
              </a:solidFill>
              <a:prstDash val="sysDot"/>
              <a:round/>
            </a:ln>
            <a:effectLst/>
          </c:spPr>
          <c:marker>
            <c:symbol val="none"/>
          </c:marker>
          <c:cat>
            <c:numRef>
              <c:f>Sheet2!$S$3:$S$19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Sheet2!$Z$3:$Z$19</c:f>
              <c:numCache>
                <c:formatCode>"$"#,##0.00</c:formatCode>
                <c:ptCount val="17"/>
                <c:pt idx="0">
                  <c:v>8</c:v>
                </c:pt>
                <c:pt idx="1">
                  <c:v>8</c:v>
                </c:pt>
                <c:pt idx="2">
                  <c:v>8</c:v>
                </c:pt>
                <c:pt idx="3">
                  <c:v>8</c:v>
                </c:pt>
                <c:pt idx="4">
                  <c:v>8</c:v>
                </c:pt>
                <c:pt idx="5">
                  <c:v>8</c:v>
                </c:pt>
                <c:pt idx="6">
                  <c:v>8</c:v>
                </c:pt>
                <c:pt idx="7">
                  <c:v>8</c:v>
                </c:pt>
                <c:pt idx="8">
                  <c:v>8</c:v>
                </c:pt>
                <c:pt idx="9">
                  <c:v>8</c:v>
                </c:pt>
                <c:pt idx="10">
                  <c:v>8</c:v>
                </c:pt>
                <c:pt idx="11">
                  <c:v>8</c:v>
                </c:pt>
                <c:pt idx="12">
                  <c:v>8</c:v>
                </c:pt>
                <c:pt idx="13">
                  <c:v>8</c:v>
                </c:pt>
                <c:pt idx="14">
                  <c:v>8</c:v>
                </c:pt>
                <c:pt idx="15">
                  <c:v>8</c:v>
                </c:pt>
                <c:pt idx="16">
                  <c:v>8</c:v>
                </c:pt>
              </c:numCache>
            </c:numRef>
          </c:val>
          <c:smooth val="0"/>
          <c:extLst>
            <c:ext xmlns:c16="http://schemas.microsoft.com/office/drawing/2014/chart" uri="{C3380CC4-5D6E-409C-BE32-E72D297353CC}">
              <c16:uniqueId val="{00000006-9E02-4B7E-9E8C-FF14EB6D4187}"/>
            </c:ext>
          </c:extLst>
        </c:ser>
        <c:dLbls>
          <c:showLegendKey val="0"/>
          <c:showVal val="0"/>
          <c:showCatName val="0"/>
          <c:showSerName val="0"/>
          <c:showPercent val="0"/>
          <c:showBubbleSize val="0"/>
        </c:dLbls>
        <c:smooth val="0"/>
        <c:axId val="319477536"/>
        <c:axId val="382991088"/>
      </c:lineChart>
      <c:catAx>
        <c:axId val="319477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2991088"/>
        <c:crosses val="autoZero"/>
        <c:auto val="1"/>
        <c:lblAlgn val="ctr"/>
        <c:lblOffset val="100"/>
        <c:noMultiLvlLbl val="0"/>
      </c:catAx>
      <c:valAx>
        <c:axId val="38299108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9477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41253982497159E-2"/>
          <c:y val="1.6836195965366927E-2"/>
          <c:w val="0.93892917031204437"/>
          <c:h val="0.84586595162178746"/>
        </c:manualLayout>
      </c:layout>
      <c:lineChart>
        <c:grouping val="standard"/>
        <c:varyColors val="0"/>
        <c:ser>
          <c:idx val="0"/>
          <c:order val="0"/>
          <c:tx>
            <c:strRef>
              <c:f>Sheet2!$AB$23</c:f>
              <c:strCache>
                <c:ptCount val="1"/>
                <c:pt idx="0">
                  <c:v>AC (TC/Q)</c:v>
                </c:pt>
              </c:strCache>
            </c:strRef>
          </c:tx>
          <c:spPr>
            <a:ln w="28575" cap="rnd">
              <a:solidFill>
                <a:schemeClr val="accent1"/>
              </a:solidFill>
              <a:round/>
            </a:ln>
            <a:effectLst/>
          </c:spPr>
          <c:marker>
            <c:symbol val="none"/>
          </c:marker>
          <c:cat>
            <c:numRef>
              <c:f>Sheet2!$AA$24:$AA$40</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Sheet2!$AB$24:$AB$40</c:f>
              <c:numCache>
                <c:formatCode>"$"#,##0.00</c:formatCode>
                <c:ptCount val="17"/>
                <c:pt idx="0">
                  <c:v>18</c:v>
                </c:pt>
                <c:pt idx="1">
                  <c:v>10.25</c:v>
                </c:pt>
                <c:pt idx="2">
                  <c:v>7.5</c:v>
                </c:pt>
                <c:pt idx="3">
                  <c:v>6.25</c:v>
                </c:pt>
                <c:pt idx="4">
                  <c:v>5.6</c:v>
                </c:pt>
                <c:pt idx="5">
                  <c:v>5.25</c:v>
                </c:pt>
                <c:pt idx="6">
                  <c:v>5.0714285714285712</c:v>
                </c:pt>
                <c:pt idx="7">
                  <c:v>5</c:v>
                </c:pt>
                <c:pt idx="8">
                  <c:v>5</c:v>
                </c:pt>
                <c:pt idx="9">
                  <c:v>5.05</c:v>
                </c:pt>
                <c:pt idx="10">
                  <c:v>5.1363636363636367</c:v>
                </c:pt>
                <c:pt idx="11">
                  <c:v>5.25</c:v>
                </c:pt>
                <c:pt idx="12">
                  <c:v>5.384615384615385</c:v>
                </c:pt>
                <c:pt idx="13">
                  <c:v>5.5357142857142856</c:v>
                </c:pt>
                <c:pt idx="14">
                  <c:v>5.7</c:v>
                </c:pt>
                <c:pt idx="15">
                  <c:v>5.875</c:v>
                </c:pt>
                <c:pt idx="16">
                  <c:v>6.117647058823529</c:v>
                </c:pt>
              </c:numCache>
            </c:numRef>
          </c:val>
          <c:smooth val="0"/>
          <c:extLst>
            <c:ext xmlns:c16="http://schemas.microsoft.com/office/drawing/2014/chart" uri="{C3380CC4-5D6E-409C-BE32-E72D297353CC}">
              <c16:uniqueId val="{00000000-C86E-4AEA-B2D6-5786846F55DF}"/>
            </c:ext>
          </c:extLst>
        </c:ser>
        <c:ser>
          <c:idx val="1"/>
          <c:order val="1"/>
          <c:tx>
            <c:strRef>
              <c:f>Sheet2!$AC$23</c:f>
              <c:strCache>
                <c:ptCount val="1"/>
                <c:pt idx="0">
                  <c:v>AFC (FC/Q)</c:v>
                </c:pt>
              </c:strCache>
            </c:strRef>
          </c:tx>
          <c:spPr>
            <a:ln w="28575" cap="rnd">
              <a:solidFill>
                <a:schemeClr val="accent2"/>
              </a:solidFill>
              <a:round/>
            </a:ln>
            <a:effectLst/>
          </c:spPr>
          <c:marker>
            <c:symbol val="none"/>
          </c:marker>
          <c:cat>
            <c:numRef>
              <c:f>Sheet2!$AA$24:$AA$40</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Sheet2!$AC$24:$AC$40</c:f>
              <c:numCache>
                <c:formatCode>"$"#,##0.00</c:formatCode>
                <c:ptCount val="17"/>
                <c:pt idx="0">
                  <c:v>15</c:v>
                </c:pt>
                <c:pt idx="1">
                  <c:v>7.5</c:v>
                </c:pt>
                <c:pt idx="2">
                  <c:v>5</c:v>
                </c:pt>
                <c:pt idx="3">
                  <c:v>3.75</c:v>
                </c:pt>
                <c:pt idx="4">
                  <c:v>3</c:v>
                </c:pt>
                <c:pt idx="5">
                  <c:v>2.5</c:v>
                </c:pt>
                <c:pt idx="6">
                  <c:v>2.1428571428571428</c:v>
                </c:pt>
                <c:pt idx="7">
                  <c:v>1.875</c:v>
                </c:pt>
                <c:pt idx="8">
                  <c:v>1.6666666666666667</c:v>
                </c:pt>
                <c:pt idx="9">
                  <c:v>1.5</c:v>
                </c:pt>
                <c:pt idx="10">
                  <c:v>1.3636363636363635</c:v>
                </c:pt>
                <c:pt idx="11">
                  <c:v>1.25</c:v>
                </c:pt>
                <c:pt idx="12">
                  <c:v>1.1538461538461537</c:v>
                </c:pt>
                <c:pt idx="13">
                  <c:v>1.0714285714285714</c:v>
                </c:pt>
                <c:pt idx="14">
                  <c:v>1</c:v>
                </c:pt>
                <c:pt idx="15">
                  <c:v>0.9375</c:v>
                </c:pt>
                <c:pt idx="16">
                  <c:v>0.88235294117647056</c:v>
                </c:pt>
              </c:numCache>
            </c:numRef>
          </c:val>
          <c:smooth val="0"/>
          <c:extLst>
            <c:ext xmlns:c16="http://schemas.microsoft.com/office/drawing/2014/chart" uri="{C3380CC4-5D6E-409C-BE32-E72D297353CC}">
              <c16:uniqueId val="{00000001-C86E-4AEA-B2D6-5786846F55DF}"/>
            </c:ext>
          </c:extLst>
        </c:ser>
        <c:ser>
          <c:idx val="2"/>
          <c:order val="2"/>
          <c:tx>
            <c:strRef>
              <c:f>Sheet2!$AD$23</c:f>
              <c:strCache>
                <c:ptCount val="1"/>
                <c:pt idx="0">
                  <c:v>AVC (VC/Q)</c:v>
                </c:pt>
              </c:strCache>
            </c:strRef>
          </c:tx>
          <c:spPr>
            <a:ln w="28575" cap="rnd">
              <a:solidFill>
                <a:schemeClr val="accent4">
                  <a:lumMod val="60000"/>
                  <a:lumOff val="40000"/>
                </a:schemeClr>
              </a:solidFill>
              <a:round/>
            </a:ln>
            <a:effectLst/>
          </c:spPr>
          <c:marker>
            <c:symbol val="none"/>
          </c:marker>
          <c:cat>
            <c:numRef>
              <c:f>Sheet2!$AA$24:$AA$40</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Sheet2!$AD$24:$AD$40</c:f>
              <c:numCache>
                <c:formatCode>"$"#,##0.00</c:formatCode>
                <c:ptCount val="17"/>
                <c:pt idx="0">
                  <c:v>3</c:v>
                </c:pt>
                <c:pt idx="1">
                  <c:v>2.75</c:v>
                </c:pt>
                <c:pt idx="2">
                  <c:v>2.5</c:v>
                </c:pt>
                <c:pt idx="3">
                  <c:v>2.5</c:v>
                </c:pt>
                <c:pt idx="4">
                  <c:v>2.6</c:v>
                </c:pt>
                <c:pt idx="5">
                  <c:v>2.75</c:v>
                </c:pt>
                <c:pt idx="6">
                  <c:v>2.9285714285714284</c:v>
                </c:pt>
                <c:pt idx="7">
                  <c:v>3.125</c:v>
                </c:pt>
                <c:pt idx="8">
                  <c:v>3.3333333333333335</c:v>
                </c:pt>
                <c:pt idx="9">
                  <c:v>3.55</c:v>
                </c:pt>
                <c:pt idx="10">
                  <c:v>3.7727272727272729</c:v>
                </c:pt>
                <c:pt idx="11">
                  <c:v>4</c:v>
                </c:pt>
                <c:pt idx="12">
                  <c:v>4.2307692307692308</c:v>
                </c:pt>
                <c:pt idx="13">
                  <c:v>4.4642857142857144</c:v>
                </c:pt>
                <c:pt idx="14">
                  <c:v>4.7</c:v>
                </c:pt>
                <c:pt idx="15">
                  <c:v>4.9375</c:v>
                </c:pt>
                <c:pt idx="16">
                  <c:v>5.2352941176470589</c:v>
                </c:pt>
              </c:numCache>
            </c:numRef>
          </c:val>
          <c:smooth val="0"/>
          <c:extLst>
            <c:ext xmlns:c16="http://schemas.microsoft.com/office/drawing/2014/chart" uri="{C3380CC4-5D6E-409C-BE32-E72D297353CC}">
              <c16:uniqueId val="{00000002-C86E-4AEA-B2D6-5786846F55DF}"/>
            </c:ext>
          </c:extLst>
        </c:ser>
        <c:ser>
          <c:idx val="3"/>
          <c:order val="3"/>
          <c:tx>
            <c:strRef>
              <c:f>Sheet2!$AE$23</c:f>
              <c:strCache>
                <c:ptCount val="1"/>
                <c:pt idx="0">
                  <c:v>MC</c:v>
                </c:pt>
              </c:strCache>
            </c:strRef>
          </c:tx>
          <c:spPr>
            <a:ln w="28575" cap="rnd">
              <a:solidFill>
                <a:schemeClr val="accent4"/>
              </a:solidFill>
              <a:round/>
            </a:ln>
            <a:effectLst/>
          </c:spPr>
          <c:marker>
            <c:symbol val="none"/>
          </c:marker>
          <c:cat>
            <c:numRef>
              <c:f>Sheet2!$AA$24:$AA$40</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Sheet2!$AE$24:$AE$40</c:f>
              <c:numCache>
                <c:formatCode>"$"#,##0.00</c:formatCode>
                <c:ptCount val="17"/>
                <c:pt idx="0">
                  <c:v>3</c:v>
                </c:pt>
                <c:pt idx="1">
                  <c:v>2.5</c:v>
                </c:pt>
                <c:pt idx="2">
                  <c:v>2</c:v>
                </c:pt>
                <c:pt idx="3">
                  <c:v>2.5</c:v>
                </c:pt>
                <c:pt idx="4">
                  <c:v>3</c:v>
                </c:pt>
                <c:pt idx="5">
                  <c:v>3.5</c:v>
                </c:pt>
                <c:pt idx="6">
                  <c:v>4</c:v>
                </c:pt>
                <c:pt idx="7">
                  <c:v>4.5</c:v>
                </c:pt>
                <c:pt idx="8">
                  <c:v>5</c:v>
                </c:pt>
                <c:pt idx="9">
                  <c:v>5.5</c:v>
                </c:pt>
                <c:pt idx="10">
                  <c:v>6</c:v>
                </c:pt>
                <c:pt idx="11">
                  <c:v>6.5</c:v>
                </c:pt>
                <c:pt idx="12">
                  <c:v>7</c:v>
                </c:pt>
                <c:pt idx="13">
                  <c:v>7.5</c:v>
                </c:pt>
                <c:pt idx="14">
                  <c:v>8</c:v>
                </c:pt>
                <c:pt idx="15">
                  <c:v>8.5</c:v>
                </c:pt>
                <c:pt idx="16">
                  <c:v>10</c:v>
                </c:pt>
              </c:numCache>
            </c:numRef>
          </c:val>
          <c:smooth val="0"/>
          <c:extLst>
            <c:ext xmlns:c16="http://schemas.microsoft.com/office/drawing/2014/chart" uri="{C3380CC4-5D6E-409C-BE32-E72D297353CC}">
              <c16:uniqueId val="{00000003-C86E-4AEA-B2D6-5786846F55DF}"/>
            </c:ext>
          </c:extLst>
        </c:ser>
        <c:dLbls>
          <c:showLegendKey val="0"/>
          <c:showVal val="0"/>
          <c:showCatName val="0"/>
          <c:showSerName val="0"/>
          <c:showPercent val="0"/>
          <c:showBubbleSize val="0"/>
        </c:dLbls>
        <c:smooth val="0"/>
        <c:axId val="382989520"/>
        <c:axId val="382993832"/>
      </c:lineChart>
      <c:catAx>
        <c:axId val="38298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2993832"/>
        <c:crosses val="autoZero"/>
        <c:auto val="1"/>
        <c:lblAlgn val="ctr"/>
        <c:lblOffset val="100"/>
        <c:noMultiLvlLbl val="0"/>
      </c:catAx>
      <c:valAx>
        <c:axId val="38299383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2989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'supply curve'!$B$1</c:f>
              <c:strCache>
                <c:ptCount val="1"/>
                <c:pt idx="0">
                  <c:v>AC (TC/Q)</c:v>
                </c:pt>
              </c:strCache>
            </c:strRef>
          </c:tx>
          <c:spPr>
            <a:ln w="28575" cap="rnd">
              <a:solidFill>
                <a:schemeClr val="accent1"/>
              </a:solidFill>
              <a:round/>
            </a:ln>
            <a:effectLst/>
          </c:spPr>
          <c:marker>
            <c:symbol val="none"/>
          </c:marker>
          <c:cat>
            <c:numRef>
              <c:f>'supply curve'!$A$2:$A$18</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'supply curve'!$B$2:$B$18</c:f>
              <c:numCache>
                <c:formatCode>"$"#,##0.00</c:formatCode>
                <c:ptCount val="17"/>
                <c:pt idx="0">
                  <c:v>18</c:v>
                </c:pt>
                <c:pt idx="1">
                  <c:v>10.25</c:v>
                </c:pt>
                <c:pt idx="2">
                  <c:v>7.5</c:v>
                </c:pt>
                <c:pt idx="3">
                  <c:v>6.25</c:v>
                </c:pt>
                <c:pt idx="4">
                  <c:v>5.6</c:v>
                </c:pt>
                <c:pt idx="5">
                  <c:v>5.25</c:v>
                </c:pt>
                <c:pt idx="6">
                  <c:v>5.0714285714285712</c:v>
                </c:pt>
                <c:pt idx="7">
                  <c:v>5</c:v>
                </c:pt>
                <c:pt idx="8">
                  <c:v>5</c:v>
                </c:pt>
                <c:pt idx="9">
                  <c:v>5.05</c:v>
                </c:pt>
                <c:pt idx="10">
                  <c:v>5.1363636363636367</c:v>
                </c:pt>
                <c:pt idx="11">
                  <c:v>5.25</c:v>
                </c:pt>
                <c:pt idx="12">
                  <c:v>5.384615384615385</c:v>
                </c:pt>
                <c:pt idx="13">
                  <c:v>5.5357142857142856</c:v>
                </c:pt>
                <c:pt idx="14">
                  <c:v>5.7</c:v>
                </c:pt>
                <c:pt idx="15">
                  <c:v>5.875</c:v>
                </c:pt>
                <c:pt idx="16">
                  <c:v>6.117647058823529</c:v>
                </c:pt>
              </c:numCache>
            </c:numRef>
          </c:val>
          <c:smooth val="0"/>
          <c:extLst>
            <c:ext xmlns:c16="http://schemas.microsoft.com/office/drawing/2014/chart" uri="{C3380CC4-5D6E-409C-BE32-E72D297353CC}">
              <c16:uniqueId val="{00000000-0AD9-495F-A74C-1BEC43DF935D}"/>
            </c:ext>
          </c:extLst>
        </c:ser>
        <c:ser>
          <c:idx val="1"/>
          <c:order val="1"/>
          <c:tx>
            <c:strRef>
              <c:f>'supply curve'!$C$1</c:f>
              <c:strCache>
                <c:ptCount val="1"/>
                <c:pt idx="0">
                  <c:v>AVC (VC/Q)</c:v>
                </c:pt>
              </c:strCache>
            </c:strRef>
          </c:tx>
          <c:spPr>
            <a:ln w="28575" cap="rnd">
              <a:solidFill>
                <a:schemeClr val="accent4">
                  <a:lumMod val="60000"/>
                  <a:lumOff val="40000"/>
                </a:schemeClr>
              </a:solidFill>
              <a:round/>
            </a:ln>
            <a:effectLst/>
          </c:spPr>
          <c:marker>
            <c:symbol val="none"/>
          </c:marker>
          <c:cat>
            <c:numRef>
              <c:f>'supply curve'!$A$2:$A$18</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'supply curve'!$C$2:$C$18</c:f>
              <c:numCache>
                <c:formatCode>"$"#,##0.00</c:formatCode>
                <c:ptCount val="17"/>
                <c:pt idx="0">
                  <c:v>3</c:v>
                </c:pt>
                <c:pt idx="1">
                  <c:v>2.75</c:v>
                </c:pt>
                <c:pt idx="2">
                  <c:v>2.5</c:v>
                </c:pt>
                <c:pt idx="3">
                  <c:v>2.5</c:v>
                </c:pt>
                <c:pt idx="4">
                  <c:v>2.6</c:v>
                </c:pt>
                <c:pt idx="5">
                  <c:v>2.75</c:v>
                </c:pt>
                <c:pt idx="6">
                  <c:v>2.9285714285714284</c:v>
                </c:pt>
                <c:pt idx="7">
                  <c:v>3.125</c:v>
                </c:pt>
                <c:pt idx="8">
                  <c:v>3.3333333333333335</c:v>
                </c:pt>
                <c:pt idx="9">
                  <c:v>3.55</c:v>
                </c:pt>
                <c:pt idx="10">
                  <c:v>3.7727272727272729</c:v>
                </c:pt>
                <c:pt idx="11">
                  <c:v>4</c:v>
                </c:pt>
                <c:pt idx="12">
                  <c:v>4.2307692307692308</c:v>
                </c:pt>
                <c:pt idx="13">
                  <c:v>4.4642857142857144</c:v>
                </c:pt>
                <c:pt idx="14">
                  <c:v>4.7</c:v>
                </c:pt>
                <c:pt idx="15">
                  <c:v>4.9375</c:v>
                </c:pt>
                <c:pt idx="16">
                  <c:v>5.2352941176470589</c:v>
                </c:pt>
              </c:numCache>
            </c:numRef>
          </c:val>
          <c:smooth val="0"/>
          <c:extLst>
            <c:ext xmlns:c16="http://schemas.microsoft.com/office/drawing/2014/chart" uri="{C3380CC4-5D6E-409C-BE32-E72D297353CC}">
              <c16:uniqueId val="{00000001-0AD9-495F-A74C-1BEC43DF935D}"/>
            </c:ext>
          </c:extLst>
        </c:ser>
        <c:ser>
          <c:idx val="2"/>
          <c:order val="2"/>
          <c:tx>
            <c:strRef>
              <c:f>'supply curve'!$D$1</c:f>
              <c:strCache>
                <c:ptCount val="1"/>
                <c:pt idx="0">
                  <c:v>MC</c:v>
                </c:pt>
              </c:strCache>
            </c:strRef>
          </c:tx>
          <c:spPr>
            <a:ln w="28575" cap="rnd">
              <a:solidFill>
                <a:srgbClr val="FF0000"/>
              </a:solidFill>
              <a:round/>
            </a:ln>
            <a:effectLst/>
          </c:spPr>
          <c:marker>
            <c:symbol val="none"/>
          </c:marker>
          <c:cat>
            <c:numRef>
              <c:f>'supply curve'!$A$2:$A$18</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'supply curve'!$D$2:$D$18</c:f>
              <c:numCache>
                <c:formatCode>General</c:formatCode>
                <c:ptCount val="17"/>
                <c:pt idx="3" formatCode="&quot;$&quot;#,##0.00">
                  <c:v>2.5</c:v>
                </c:pt>
                <c:pt idx="4" formatCode="&quot;$&quot;#,##0.00">
                  <c:v>3</c:v>
                </c:pt>
                <c:pt idx="5" formatCode="&quot;$&quot;#,##0.00">
                  <c:v>3.5</c:v>
                </c:pt>
                <c:pt idx="6" formatCode="&quot;$&quot;#,##0.00">
                  <c:v>4</c:v>
                </c:pt>
                <c:pt idx="7" formatCode="&quot;$&quot;#,##0.00">
                  <c:v>4.5</c:v>
                </c:pt>
                <c:pt idx="8" formatCode="&quot;$&quot;#,##0.00">
                  <c:v>5</c:v>
                </c:pt>
                <c:pt idx="9" formatCode="&quot;$&quot;#,##0.00">
                  <c:v>5.5</c:v>
                </c:pt>
                <c:pt idx="10" formatCode="&quot;$&quot;#,##0.00">
                  <c:v>6</c:v>
                </c:pt>
                <c:pt idx="11" formatCode="&quot;$&quot;#,##0.00">
                  <c:v>6.5</c:v>
                </c:pt>
                <c:pt idx="12" formatCode="&quot;$&quot;#,##0.00">
                  <c:v>7</c:v>
                </c:pt>
                <c:pt idx="13" formatCode="&quot;$&quot;#,##0.00">
                  <c:v>7.5</c:v>
                </c:pt>
                <c:pt idx="14" formatCode="&quot;$&quot;#,##0.00">
                  <c:v>8</c:v>
                </c:pt>
                <c:pt idx="15" formatCode="&quot;$&quot;#,##0.00">
                  <c:v>8.5</c:v>
                </c:pt>
                <c:pt idx="16" formatCode="&quot;$&quot;#,##0.00">
                  <c:v>10</c:v>
                </c:pt>
              </c:numCache>
            </c:numRef>
          </c:val>
          <c:smooth val="0"/>
          <c:extLst>
            <c:ext xmlns:c16="http://schemas.microsoft.com/office/drawing/2014/chart" uri="{C3380CC4-5D6E-409C-BE32-E72D297353CC}">
              <c16:uniqueId val="{00000002-0AD9-495F-A74C-1BEC43DF935D}"/>
            </c:ext>
          </c:extLst>
        </c:ser>
        <c:dLbls>
          <c:showLegendKey val="0"/>
          <c:showVal val="0"/>
          <c:showCatName val="0"/>
          <c:showSerName val="0"/>
          <c:showPercent val="0"/>
          <c:showBubbleSize val="0"/>
        </c:dLbls>
        <c:smooth val="0"/>
        <c:axId val="382994616"/>
        <c:axId val="382992264"/>
      </c:lineChart>
      <c:catAx>
        <c:axId val="382994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2992264"/>
        <c:crosses val="autoZero"/>
        <c:auto val="1"/>
        <c:lblAlgn val="ctr"/>
        <c:lblOffset val="100"/>
        <c:noMultiLvlLbl val="0"/>
      </c:catAx>
      <c:valAx>
        <c:axId val="38299226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2994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63308058714883E-2"/>
          <c:y val="1.9642228626261415E-2"/>
          <c:w val="0.91084840089433261"/>
          <c:h val="0.92597550306211729"/>
        </c:manualLayout>
      </c:layout>
      <c:lineChart>
        <c:grouping val="standard"/>
        <c:varyColors val="0"/>
        <c:ser>
          <c:idx val="0"/>
          <c:order val="0"/>
          <c:tx>
            <c:strRef>
              <c:f>lrprofit!$S$23</c:f>
              <c:strCache>
                <c:ptCount val="1"/>
                <c:pt idx="0">
                  <c:v>TC</c:v>
                </c:pt>
              </c:strCache>
            </c:strRef>
          </c:tx>
          <c:spPr>
            <a:ln w="28575" cap="rnd">
              <a:solidFill>
                <a:schemeClr val="accent1"/>
              </a:solidFill>
              <a:round/>
            </a:ln>
            <a:effectLst/>
          </c:spPr>
          <c:marker>
            <c:symbol val="none"/>
          </c:marker>
          <c:cat>
            <c:numRef>
              <c:f>lrprofit!$R$24:$R$41</c:f>
              <c:numCache>
                <c:formatCode>General</c:formatCode>
                <c:ptCount val="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numCache>
            </c:numRef>
          </c:cat>
          <c:val>
            <c:numRef>
              <c:f>lrprofit!$S$24:$S$41</c:f>
              <c:numCache>
                <c:formatCode>"$"#,##0.00</c:formatCode>
                <c:ptCount val="18"/>
                <c:pt idx="0">
                  <c:v>0</c:v>
                </c:pt>
                <c:pt idx="1">
                  <c:v>5</c:v>
                </c:pt>
                <c:pt idx="2">
                  <c:v>7.5</c:v>
                </c:pt>
                <c:pt idx="3">
                  <c:v>9.5</c:v>
                </c:pt>
                <c:pt idx="4">
                  <c:v>12</c:v>
                </c:pt>
                <c:pt idx="5">
                  <c:v>15</c:v>
                </c:pt>
                <c:pt idx="6">
                  <c:v>18.5</c:v>
                </c:pt>
                <c:pt idx="7">
                  <c:v>22.5</c:v>
                </c:pt>
                <c:pt idx="8">
                  <c:v>27</c:v>
                </c:pt>
                <c:pt idx="9">
                  <c:v>32</c:v>
                </c:pt>
                <c:pt idx="10">
                  <c:v>37.5</c:v>
                </c:pt>
                <c:pt idx="11">
                  <c:v>43.5</c:v>
                </c:pt>
                <c:pt idx="12">
                  <c:v>50</c:v>
                </c:pt>
                <c:pt idx="13">
                  <c:v>57</c:v>
                </c:pt>
                <c:pt idx="14">
                  <c:v>64.5</c:v>
                </c:pt>
                <c:pt idx="15">
                  <c:v>72.5</c:v>
                </c:pt>
                <c:pt idx="16">
                  <c:v>81</c:v>
                </c:pt>
                <c:pt idx="17">
                  <c:v>91</c:v>
                </c:pt>
              </c:numCache>
            </c:numRef>
          </c:val>
          <c:smooth val="0"/>
          <c:extLst>
            <c:ext xmlns:c16="http://schemas.microsoft.com/office/drawing/2014/chart" uri="{C3380CC4-5D6E-409C-BE32-E72D297353CC}">
              <c16:uniqueId val="{00000000-B621-495D-A068-799C8903A535}"/>
            </c:ext>
          </c:extLst>
        </c:ser>
        <c:dLbls>
          <c:showLegendKey val="0"/>
          <c:showVal val="0"/>
          <c:showCatName val="0"/>
          <c:showSerName val="0"/>
          <c:showPercent val="0"/>
          <c:showBubbleSize val="0"/>
        </c:dLbls>
        <c:smooth val="0"/>
        <c:axId val="382990696"/>
        <c:axId val="382990304"/>
      </c:lineChart>
      <c:catAx>
        <c:axId val="382990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2990304"/>
        <c:crosses val="autoZero"/>
        <c:auto val="1"/>
        <c:lblAlgn val="ctr"/>
        <c:lblOffset val="100"/>
        <c:noMultiLvlLbl val="0"/>
      </c:catAx>
      <c:valAx>
        <c:axId val="38299030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2990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lrprofit!$AC$2</c:f>
              <c:strCache>
                <c:ptCount val="1"/>
                <c:pt idx="0">
                  <c:v>AC </c:v>
                </c:pt>
              </c:strCache>
            </c:strRef>
          </c:tx>
          <c:spPr>
            <a:ln w="28575" cap="rnd">
              <a:solidFill>
                <a:schemeClr val="accent1"/>
              </a:solidFill>
              <a:round/>
            </a:ln>
            <a:effectLst/>
          </c:spPr>
          <c:marker>
            <c:symbol val="none"/>
          </c:marker>
          <c:cat>
            <c:numRef>
              <c:f>lrprofit!$AB$3:$AB$19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lrprofit!$AC$3:$AC$19</c:f>
              <c:numCache>
                <c:formatCode>"$"#,##0.00</c:formatCode>
                <c:ptCount val="17"/>
                <c:pt idx="0">
                  <c:v>5</c:v>
                </c:pt>
                <c:pt idx="1">
                  <c:v>3.75</c:v>
                </c:pt>
                <c:pt idx="2">
                  <c:v>3.1666666666666665</c:v>
                </c:pt>
                <c:pt idx="3">
                  <c:v>3</c:v>
                </c:pt>
                <c:pt idx="4">
                  <c:v>3</c:v>
                </c:pt>
                <c:pt idx="5">
                  <c:v>3.0833333333333335</c:v>
                </c:pt>
                <c:pt idx="6">
                  <c:v>3.2142857142857144</c:v>
                </c:pt>
                <c:pt idx="7">
                  <c:v>3.375</c:v>
                </c:pt>
                <c:pt idx="8">
                  <c:v>3.5555555555555554</c:v>
                </c:pt>
                <c:pt idx="9">
                  <c:v>3.75</c:v>
                </c:pt>
                <c:pt idx="10">
                  <c:v>3.9545454545454546</c:v>
                </c:pt>
                <c:pt idx="11">
                  <c:v>4.166666666666667</c:v>
                </c:pt>
                <c:pt idx="12">
                  <c:v>4.384615384615385</c:v>
                </c:pt>
                <c:pt idx="13">
                  <c:v>4.6071428571428568</c:v>
                </c:pt>
                <c:pt idx="14">
                  <c:v>4.833333333333333</c:v>
                </c:pt>
                <c:pt idx="15" formatCode="#,##0.00">
                  <c:v>5.0625</c:v>
                </c:pt>
                <c:pt idx="16" formatCode="#,##0.00">
                  <c:v>5.3529411764705879</c:v>
                </c:pt>
              </c:numCache>
            </c:numRef>
          </c:val>
          <c:smooth val="0"/>
          <c:extLst>
            <c:ext xmlns:c16="http://schemas.microsoft.com/office/drawing/2014/chart" uri="{C3380CC4-5D6E-409C-BE32-E72D297353CC}">
              <c16:uniqueId val="{00000000-E32F-4F43-9244-84A196425DA2}"/>
            </c:ext>
          </c:extLst>
        </c:ser>
        <c:ser>
          <c:idx val="1"/>
          <c:order val="1"/>
          <c:tx>
            <c:strRef>
              <c:f>lrprofit!$AD$2</c:f>
              <c:strCache>
                <c:ptCount val="1"/>
                <c:pt idx="0">
                  <c:v>MC</c:v>
                </c:pt>
              </c:strCache>
            </c:strRef>
          </c:tx>
          <c:spPr>
            <a:ln w="28575" cap="rnd">
              <a:solidFill>
                <a:srgbClr val="FF0000"/>
              </a:solidFill>
              <a:round/>
            </a:ln>
            <a:effectLst/>
          </c:spPr>
          <c:marker>
            <c:symbol val="none"/>
          </c:marker>
          <c:cat>
            <c:numRef>
              <c:f>lrprofit!$AB$3:$AB$19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lrprofit!$AD$3:$AD$19</c:f>
              <c:numCache>
                <c:formatCode>"$"#,##0.00</c:formatCode>
                <c:ptCount val="17"/>
                <c:pt idx="0">
                  <c:v>5</c:v>
                </c:pt>
                <c:pt idx="1">
                  <c:v>2.5</c:v>
                </c:pt>
                <c:pt idx="2">
                  <c:v>2</c:v>
                </c:pt>
                <c:pt idx="3">
                  <c:v>2.5</c:v>
                </c:pt>
                <c:pt idx="4">
                  <c:v>3</c:v>
                </c:pt>
                <c:pt idx="5">
                  <c:v>3.5</c:v>
                </c:pt>
                <c:pt idx="6">
                  <c:v>4</c:v>
                </c:pt>
                <c:pt idx="7">
                  <c:v>4.5</c:v>
                </c:pt>
                <c:pt idx="8">
                  <c:v>5</c:v>
                </c:pt>
                <c:pt idx="9">
                  <c:v>5.5</c:v>
                </c:pt>
                <c:pt idx="10">
                  <c:v>6</c:v>
                </c:pt>
                <c:pt idx="11">
                  <c:v>6.5</c:v>
                </c:pt>
                <c:pt idx="12">
                  <c:v>7</c:v>
                </c:pt>
                <c:pt idx="13">
                  <c:v>7.5</c:v>
                </c:pt>
                <c:pt idx="14">
                  <c:v>8</c:v>
                </c:pt>
                <c:pt idx="15" formatCode="#,##0.00">
                  <c:v>8.5</c:v>
                </c:pt>
                <c:pt idx="16" formatCode="#,##0.00">
                  <c:v>10</c:v>
                </c:pt>
              </c:numCache>
            </c:numRef>
          </c:val>
          <c:smooth val="0"/>
          <c:extLst>
            <c:ext xmlns:c16="http://schemas.microsoft.com/office/drawing/2014/chart" uri="{C3380CC4-5D6E-409C-BE32-E72D297353CC}">
              <c16:uniqueId val="{00000001-E32F-4F43-9244-84A196425DA2}"/>
            </c:ext>
          </c:extLst>
        </c:ser>
        <c:ser>
          <c:idx val="2"/>
          <c:order val="2"/>
          <c:tx>
            <c:strRef>
              <c:f>lrprofit!$AE$2</c:f>
              <c:strCache>
                <c:ptCount val="1"/>
                <c:pt idx="0">
                  <c:v>P=$2.50</c:v>
                </c:pt>
              </c:strCache>
            </c:strRef>
          </c:tx>
          <c:spPr>
            <a:ln w="28575" cap="rnd">
              <a:solidFill>
                <a:schemeClr val="tx1"/>
              </a:solidFill>
              <a:prstDash val="dashDot"/>
              <a:round/>
            </a:ln>
            <a:effectLst/>
          </c:spPr>
          <c:marker>
            <c:symbol val="none"/>
          </c:marker>
          <c:cat>
            <c:numRef>
              <c:f>lrprofit!$AB$3:$AB$19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lrprofit!$AE$3:$AE$19</c:f>
              <c:numCache>
                <c:formatCode>"$"#,##0.00_);[Red]\("$"#,##0.00\)</c:formatCode>
                <c:ptCount val="17"/>
                <c:pt idx="0">
                  <c:v>2.5</c:v>
                </c:pt>
                <c:pt idx="1">
                  <c:v>2.5</c:v>
                </c:pt>
                <c:pt idx="2">
                  <c:v>2.5</c:v>
                </c:pt>
                <c:pt idx="3">
                  <c:v>2.5</c:v>
                </c:pt>
                <c:pt idx="4">
                  <c:v>2.5</c:v>
                </c:pt>
                <c:pt idx="5">
                  <c:v>2.5</c:v>
                </c:pt>
                <c:pt idx="6">
                  <c:v>2.5</c:v>
                </c:pt>
                <c:pt idx="7">
                  <c:v>2.5</c:v>
                </c:pt>
                <c:pt idx="8">
                  <c:v>2.5</c:v>
                </c:pt>
                <c:pt idx="9">
                  <c:v>2.5</c:v>
                </c:pt>
                <c:pt idx="10">
                  <c:v>2.5</c:v>
                </c:pt>
                <c:pt idx="11">
                  <c:v>2.5</c:v>
                </c:pt>
                <c:pt idx="12">
                  <c:v>2.5</c:v>
                </c:pt>
                <c:pt idx="13">
                  <c:v>2.5</c:v>
                </c:pt>
                <c:pt idx="14">
                  <c:v>2.5</c:v>
                </c:pt>
                <c:pt idx="15">
                  <c:v>2.5</c:v>
                </c:pt>
                <c:pt idx="16">
                  <c:v>2.5</c:v>
                </c:pt>
              </c:numCache>
            </c:numRef>
          </c:val>
          <c:smooth val="0"/>
          <c:extLst>
            <c:ext xmlns:c16="http://schemas.microsoft.com/office/drawing/2014/chart" uri="{C3380CC4-5D6E-409C-BE32-E72D297353CC}">
              <c16:uniqueId val="{00000002-E32F-4F43-9244-84A196425DA2}"/>
            </c:ext>
          </c:extLst>
        </c:ser>
        <c:ser>
          <c:idx val="3"/>
          <c:order val="3"/>
          <c:tx>
            <c:strRef>
              <c:f>lrprofit!$AF$2</c:f>
              <c:strCache>
                <c:ptCount val="1"/>
                <c:pt idx="0">
                  <c:v>P=$3.00</c:v>
                </c:pt>
              </c:strCache>
            </c:strRef>
          </c:tx>
          <c:spPr>
            <a:ln w="28575" cap="rnd">
              <a:solidFill>
                <a:schemeClr val="tx1"/>
              </a:solidFill>
              <a:prstDash val="dash"/>
              <a:round/>
            </a:ln>
            <a:effectLst/>
          </c:spPr>
          <c:marker>
            <c:symbol val="none"/>
          </c:marker>
          <c:cat>
            <c:numRef>
              <c:f>lrprofit!$AB$3:$AB$19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lrprofit!$AF$3:$AF$19</c:f>
              <c:numCache>
                <c:formatCode>"$"#,##0.00_);[Red]\("$"#,##0.00\)</c:formatCode>
                <c:ptCount val="17"/>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numCache>
            </c:numRef>
          </c:val>
          <c:smooth val="0"/>
          <c:extLst>
            <c:ext xmlns:c16="http://schemas.microsoft.com/office/drawing/2014/chart" uri="{C3380CC4-5D6E-409C-BE32-E72D297353CC}">
              <c16:uniqueId val="{00000003-E32F-4F43-9244-84A196425DA2}"/>
            </c:ext>
          </c:extLst>
        </c:ser>
        <c:ser>
          <c:idx val="4"/>
          <c:order val="4"/>
          <c:tx>
            <c:strRef>
              <c:f>lrprofit!$AG$2</c:f>
              <c:strCache>
                <c:ptCount val="1"/>
                <c:pt idx="0">
                  <c:v>P=$6.00</c:v>
                </c:pt>
              </c:strCache>
            </c:strRef>
          </c:tx>
          <c:spPr>
            <a:ln w="28575" cap="rnd">
              <a:solidFill>
                <a:schemeClr val="tx1"/>
              </a:solidFill>
              <a:prstDash val="sysDot"/>
              <a:round/>
            </a:ln>
            <a:effectLst/>
          </c:spPr>
          <c:marker>
            <c:symbol val="none"/>
          </c:marker>
          <c:cat>
            <c:numRef>
              <c:f>lrprofit!$AB$3:$AB$19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lrprofit!$AG$3:$AG$19</c:f>
              <c:numCache>
                <c:formatCode>"$"#,##0.00_);[Red]\("$"#,##0.00\)</c:formatCode>
                <c:ptCount val="17"/>
                <c:pt idx="0">
                  <c:v>6</c:v>
                </c:pt>
                <c:pt idx="1">
                  <c:v>6</c:v>
                </c:pt>
                <c:pt idx="2">
                  <c:v>6</c:v>
                </c:pt>
                <c:pt idx="3">
                  <c:v>6</c:v>
                </c:pt>
                <c:pt idx="4">
                  <c:v>6</c:v>
                </c:pt>
                <c:pt idx="5">
                  <c:v>6</c:v>
                </c:pt>
                <c:pt idx="6">
                  <c:v>6</c:v>
                </c:pt>
                <c:pt idx="7">
                  <c:v>6</c:v>
                </c:pt>
                <c:pt idx="8">
                  <c:v>6</c:v>
                </c:pt>
                <c:pt idx="9">
                  <c:v>6</c:v>
                </c:pt>
                <c:pt idx="10">
                  <c:v>6</c:v>
                </c:pt>
                <c:pt idx="11">
                  <c:v>6</c:v>
                </c:pt>
                <c:pt idx="12">
                  <c:v>6</c:v>
                </c:pt>
                <c:pt idx="13">
                  <c:v>6</c:v>
                </c:pt>
                <c:pt idx="14">
                  <c:v>6</c:v>
                </c:pt>
                <c:pt idx="15">
                  <c:v>6</c:v>
                </c:pt>
                <c:pt idx="16">
                  <c:v>6</c:v>
                </c:pt>
              </c:numCache>
            </c:numRef>
          </c:val>
          <c:smooth val="0"/>
          <c:extLst>
            <c:ext xmlns:c16="http://schemas.microsoft.com/office/drawing/2014/chart" uri="{C3380CC4-5D6E-409C-BE32-E72D297353CC}">
              <c16:uniqueId val="{00000004-E32F-4F43-9244-84A196425DA2}"/>
            </c:ext>
          </c:extLst>
        </c:ser>
        <c:dLbls>
          <c:showLegendKey val="0"/>
          <c:showVal val="0"/>
          <c:showCatName val="0"/>
          <c:showSerName val="0"/>
          <c:showPercent val="0"/>
          <c:showBubbleSize val="0"/>
        </c:dLbls>
        <c:smooth val="0"/>
        <c:axId val="382994224"/>
        <c:axId val="382995792"/>
      </c:lineChart>
      <c:catAx>
        <c:axId val="382994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2995792"/>
        <c:crosses val="autoZero"/>
        <c:auto val="1"/>
        <c:lblAlgn val="ctr"/>
        <c:lblOffset val="100"/>
        <c:noMultiLvlLbl val="0"/>
      </c:catAx>
      <c:valAx>
        <c:axId val="38299579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2994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lrprofit!$AC$2</c:f>
              <c:strCache>
                <c:ptCount val="1"/>
                <c:pt idx="0">
                  <c:v>AC </c:v>
                </c:pt>
              </c:strCache>
            </c:strRef>
          </c:tx>
          <c:spPr>
            <a:ln w="28575" cap="rnd">
              <a:solidFill>
                <a:schemeClr val="accent1"/>
              </a:solidFill>
              <a:round/>
            </a:ln>
            <a:effectLst/>
          </c:spPr>
          <c:marker>
            <c:symbol val="none"/>
          </c:marker>
          <c:cat>
            <c:numRef>
              <c:f>lrprofit!$AB$3:$AB$19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lrprofit!$AC$3:$AC$19</c:f>
              <c:numCache>
                <c:formatCode>"$"#,##0.00</c:formatCode>
                <c:ptCount val="17"/>
                <c:pt idx="0">
                  <c:v>5</c:v>
                </c:pt>
                <c:pt idx="1">
                  <c:v>3.75</c:v>
                </c:pt>
                <c:pt idx="2">
                  <c:v>3.1666666666666665</c:v>
                </c:pt>
                <c:pt idx="3">
                  <c:v>3</c:v>
                </c:pt>
                <c:pt idx="4">
                  <c:v>3</c:v>
                </c:pt>
                <c:pt idx="5">
                  <c:v>3.0833333333333335</c:v>
                </c:pt>
                <c:pt idx="6">
                  <c:v>3.2142857142857144</c:v>
                </c:pt>
                <c:pt idx="7">
                  <c:v>3.375</c:v>
                </c:pt>
                <c:pt idx="8">
                  <c:v>3.5555555555555554</c:v>
                </c:pt>
                <c:pt idx="9">
                  <c:v>3.75</c:v>
                </c:pt>
                <c:pt idx="10">
                  <c:v>3.9545454545454546</c:v>
                </c:pt>
                <c:pt idx="11">
                  <c:v>4.166666666666667</c:v>
                </c:pt>
                <c:pt idx="12">
                  <c:v>4.384615384615385</c:v>
                </c:pt>
                <c:pt idx="13">
                  <c:v>4.6071428571428568</c:v>
                </c:pt>
                <c:pt idx="14">
                  <c:v>4.833333333333333</c:v>
                </c:pt>
                <c:pt idx="15" formatCode="#,##0.00">
                  <c:v>5.0625</c:v>
                </c:pt>
                <c:pt idx="16" formatCode="#,##0.00">
                  <c:v>5.3529411764705879</c:v>
                </c:pt>
              </c:numCache>
            </c:numRef>
          </c:val>
          <c:smooth val="0"/>
          <c:extLst>
            <c:ext xmlns:c16="http://schemas.microsoft.com/office/drawing/2014/chart" uri="{C3380CC4-5D6E-409C-BE32-E72D297353CC}">
              <c16:uniqueId val="{00000000-E32F-4F43-9244-84A196425DA2}"/>
            </c:ext>
          </c:extLst>
        </c:ser>
        <c:ser>
          <c:idx val="1"/>
          <c:order val="1"/>
          <c:tx>
            <c:strRef>
              <c:f>lrprofit!$AD$2</c:f>
              <c:strCache>
                <c:ptCount val="1"/>
                <c:pt idx="0">
                  <c:v>MC</c:v>
                </c:pt>
              </c:strCache>
            </c:strRef>
          </c:tx>
          <c:spPr>
            <a:ln w="28575" cap="rnd">
              <a:solidFill>
                <a:srgbClr val="FF0000"/>
              </a:solidFill>
              <a:round/>
            </a:ln>
            <a:effectLst/>
          </c:spPr>
          <c:marker>
            <c:symbol val="none"/>
          </c:marker>
          <c:cat>
            <c:numRef>
              <c:f>lrprofit!$AB$3:$AB$19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lrprofit!$AD$3:$AD$19</c:f>
              <c:numCache>
                <c:formatCode>"$"#,##0.00</c:formatCode>
                <c:ptCount val="17"/>
                <c:pt idx="0">
                  <c:v>5</c:v>
                </c:pt>
                <c:pt idx="1">
                  <c:v>2.5</c:v>
                </c:pt>
                <c:pt idx="2">
                  <c:v>2</c:v>
                </c:pt>
                <c:pt idx="3">
                  <c:v>2.5</c:v>
                </c:pt>
                <c:pt idx="4">
                  <c:v>3</c:v>
                </c:pt>
                <c:pt idx="5">
                  <c:v>3.5</c:v>
                </c:pt>
                <c:pt idx="6">
                  <c:v>4</c:v>
                </c:pt>
                <c:pt idx="7">
                  <c:v>4.5</c:v>
                </c:pt>
                <c:pt idx="8">
                  <c:v>5</c:v>
                </c:pt>
                <c:pt idx="9">
                  <c:v>5.5</c:v>
                </c:pt>
                <c:pt idx="10">
                  <c:v>6</c:v>
                </c:pt>
                <c:pt idx="11">
                  <c:v>6.5</c:v>
                </c:pt>
                <c:pt idx="12">
                  <c:v>7</c:v>
                </c:pt>
                <c:pt idx="13">
                  <c:v>7.5</c:v>
                </c:pt>
                <c:pt idx="14">
                  <c:v>8</c:v>
                </c:pt>
                <c:pt idx="15" formatCode="#,##0.00">
                  <c:v>8.5</c:v>
                </c:pt>
                <c:pt idx="16" formatCode="#,##0.00">
                  <c:v>10</c:v>
                </c:pt>
              </c:numCache>
            </c:numRef>
          </c:val>
          <c:smooth val="0"/>
          <c:extLst>
            <c:ext xmlns:c16="http://schemas.microsoft.com/office/drawing/2014/chart" uri="{C3380CC4-5D6E-409C-BE32-E72D297353CC}">
              <c16:uniqueId val="{00000001-E32F-4F43-9244-84A196425DA2}"/>
            </c:ext>
          </c:extLst>
        </c:ser>
        <c:ser>
          <c:idx val="2"/>
          <c:order val="2"/>
          <c:tx>
            <c:strRef>
              <c:f>lrprofit!$AE$2</c:f>
              <c:strCache>
                <c:ptCount val="1"/>
                <c:pt idx="0">
                  <c:v>P=$2.50</c:v>
                </c:pt>
              </c:strCache>
            </c:strRef>
          </c:tx>
          <c:spPr>
            <a:ln w="28575" cap="rnd">
              <a:solidFill>
                <a:schemeClr val="tx1"/>
              </a:solidFill>
              <a:prstDash val="dashDot"/>
              <a:round/>
            </a:ln>
            <a:effectLst/>
          </c:spPr>
          <c:marker>
            <c:symbol val="none"/>
          </c:marker>
          <c:cat>
            <c:numRef>
              <c:f>lrprofit!$AB$3:$AB$19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lrprofit!$AE$3:$AE$19</c:f>
              <c:numCache>
                <c:formatCode>"$"#,##0.00_);[Red]\("$"#,##0.00\)</c:formatCode>
                <c:ptCount val="17"/>
                <c:pt idx="0">
                  <c:v>2.5</c:v>
                </c:pt>
                <c:pt idx="1">
                  <c:v>2.5</c:v>
                </c:pt>
                <c:pt idx="2">
                  <c:v>2.5</c:v>
                </c:pt>
                <c:pt idx="3">
                  <c:v>2.5</c:v>
                </c:pt>
                <c:pt idx="4">
                  <c:v>2.5</c:v>
                </c:pt>
                <c:pt idx="5">
                  <c:v>2.5</c:v>
                </c:pt>
                <c:pt idx="6">
                  <c:v>2.5</c:v>
                </c:pt>
                <c:pt idx="7">
                  <c:v>2.5</c:v>
                </c:pt>
                <c:pt idx="8">
                  <c:v>2.5</c:v>
                </c:pt>
                <c:pt idx="9">
                  <c:v>2.5</c:v>
                </c:pt>
                <c:pt idx="10">
                  <c:v>2.5</c:v>
                </c:pt>
                <c:pt idx="11">
                  <c:v>2.5</c:v>
                </c:pt>
                <c:pt idx="12">
                  <c:v>2.5</c:v>
                </c:pt>
                <c:pt idx="13">
                  <c:v>2.5</c:v>
                </c:pt>
                <c:pt idx="14">
                  <c:v>2.5</c:v>
                </c:pt>
                <c:pt idx="15">
                  <c:v>2.5</c:v>
                </c:pt>
                <c:pt idx="16">
                  <c:v>2.5</c:v>
                </c:pt>
              </c:numCache>
            </c:numRef>
          </c:val>
          <c:smooth val="0"/>
          <c:extLst>
            <c:ext xmlns:c16="http://schemas.microsoft.com/office/drawing/2014/chart" uri="{C3380CC4-5D6E-409C-BE32-E72D297353CC}">
              <c16:uniqueId val="{00000002-E32F-4F43-9244-84A196425DA2}"/>
            </c:ext>
          </c:extLst>
        </c:ser>
        <c:ser>
          <c:idx val="3"/>
          <c:order val="3"/>
          <c:tx>
            <c:strRef>
              <c:f>lrprofit!$AF$2</c:f>
              <c:strCache>
                <c:ptCount val="1"/>
                <c:pt idx="0">
                  <c:v>P=$3.00</c:v>
                </c:pt>
              </c:strCache>
            </c:strRef>
          </c:tx>
          <c:spPr>
            <a:ln w="28575" cap="rnd">
              <a:solidFill>
                <a:schemeClr val="tx1"/>
              </a:solidFill>
              <a:prstDash val="dash"/>
              <a:round/>
            </a:ln>
            <a:effectLst/>
          </c:spPr>
          <c:marker>
            <c:symbol val="none"/>
          </c:marker>
          <c:cat>
            <c:numRef>
              <c:f>lrprofit!$AB$3:$AB$19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lrprofit!$AF$3:$AF$19</c:f>
              <c:numCache>
                <c:formatCode>"$"#,##0.00_);[Red]\("$"#,##0.00\)</c:formatCode>
                <c:ptCount val="17"/>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numCache>
            </c:numRef>
          </c:val>
          <c:smooth val="0"/>
          <c:extLst>
            <c:ext xmlns:c16="http://schemas.microsoft.com/office/drawing/2014/chart" uri="{C3380CC4-5D6E-409C-BE32-E72D297353CC}">
              <c16:uniqueId val="{00000003-E32F-4F43-9244-84A196425DA2}"/>
            </c:ext>
          </c:extLst>
        </c:ser>
        <c:ser>
          <c:idx val="4"/>
          <c:order val="4"/>
          <c:tx>
            <c:strRef>
              <c:f>lrprofit!$AG$2</c:f>
              <c:strCache>
                <c:ptCount val="1"/>
                <c:pt idx="0">
                  <c:v>P=$6.00</c:v>
                </c:pt>
              </c:strCache>
            </c:strRef>
          </c:tx>
          <c:spPr>
            <a:ln w="28575" cap="rnd">
              <a:solidFill>
                <a:schemeClr val="tx1"/>
              </a:solidFill>
              <a:prstDash val="sysDot"/>
              <a:round/>
            </a:ln>
            <a:effectLst/>
          </c:spPr>
          <c:marker>
            <c:symbol val="none"/>
          </c:marker>
          <c:cat>
            <c:numRef>
              <c:f>lrprofit!$AB$3:$AB$19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lrprofit!$AG$3:$AG$19</c:f>
              <c:numCache>
                <c:formatCode>"$"#,##0.00_);[Red]\("$"#,##0.00\)</c:formatCode>
                <c:ptCount val="17"/>
                <c:pt idx="0">
                  <c:v>6</c:v>
                </c:pt>
                <c:pt idx="1">
                  <c:v>6</c:v>
                </c:pt>
                <c:pt idx="2">
                  <c:v>6</c:v>
                </c:pt>
                <c:pt idx="3">
                  <c:v>6</c:v>
                </c:pt>
                <c:pt idx="4">
                  <c:v>6</c:v>
                </c:pt>
                <c:pt idx="5">
                  <c:v>6</c:v>
                </c:pt>
                <c:pt idx="6">
                  <c:v>6</c:v>
                </c:pt>
                <c:pt idx="7">
                  <c:v>6</c:v>
                </c:pt>
                <c:pt idx="8">
                  <c:v>6</c:v>
                </c:pt>
                <c:pt idx="9">
                  <c:v>6</c:v>
                </c:pt>
                <c:pt idx="10">
                  <c:v>6</c:v>
                </c:pt>
                <c:pt idx="11">
                  <c:v>6</c:v>
                </c:pt>
                <c:pt idx="12">
                  <c:v>6</c:v>
                </c:pt>
                <c:pt idx="13">
                  <c:v>6</c:v>
                </c:pt>
                <c:pt idx="14">
                  <c:v>6</c:v>
                </c:pt>
                <c:pt idx="15">
                  <c:v>6</c:v>
                </c:pt>
                <c:pt idx="16">
                  <c:v>6</c:v>
                </c:pt>
              </c:numCache>
            </c:numRef>
          </c:val>
          <c:smooth val="0"/>
          <c:extLst>
            <c:ext xmlns:c16="http://schemas.microsoft.com/office/drawing/2014/chart" uri="{C3380CC4-5D6E-409C-BE32-E72D297353CC}">
              <c16:uniqueId val="{00000004-E32F-4F43-9244-84A196425DA2}"/>
            </c:ext>
          </c:extLst>
        </c:ser>
        <c:dLbls>
          <c:showLegendKey val="0"/>
          <c:showVal val="0"/>
          <c:showCatName val="0"/>
          <c:showSerName val="0"/>
          <c:showPercent val="0"/>
          <c:showBubbleSize val="0"/>
        </c:dLbls>
        <c:smooth val="0"/>
        <c:axId val="382995400"/>
        <c:axId val="382991872"/>
      </c:lineChart>
      <c:catAx>
        <c:axId val="382995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2991872"/>
        <c:crosses val="autoZero"/>
        <c:auto val="1"/>
        <c:lblAlgn val="ctr"/>
        <c:lblOffset val="100"/>
        <c:noMultiLvlLbl val="0"/>
      </c:catAx>
      <c:valAx>
        <c:axId val="38299187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2995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lrprofit!$AM$2</c:f>
              <c:strCache>
                <c:ptCount val="1"/>
                <c:pt idx="0">
                  <c:v>AC </c:v>
                </c:pt>
              </c:strCache>
            </c:strRef>
          </c:tx>
          <c:spPr>
            <a:ln w="28575" cap="rnd">
              <a:solidFill>
                <a:schemeClr val="accent1"/>
              </a:solidFill>
              <a:round/>
            </a:ln>
            <a:effectLst/>
          </c:spPr>
          <c:marker>
            <c:symbol val="none"/>
          </c:marker>
          <c:cat>
            <c:numRef>
              <c:f>lrprofit!$AL$3:$AL$19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lrprofit!$AM$3:$AM$19</c:f>
              <c:numCache>
                <c:formatCode>"$"#,##0.00</c:formatCode>
                <c:ptCount val="17"/>
                <c:pt idx="0">
                  <c:v>5</c:v>
                </c:pt>
                <c:pt idx="1">
                  <c:v>3.75</c:v>
                </c:pt>
                <c:pt idx="2">
                  <c:v>3.1666666666666665</c:v>
                </c:pt>
                <c:pt idx="3">
                  <c:v>3</c:v>
                </c:pt>
                <c:pt idx="4">
                  <c:v>3</c:v>
                </c:pt>
                <c:pt idx="5">
                  <c:v>3.0833333333333335</c:v>
                </c:pt>
                <c:pt idx="6">
                  <c:v>3.2142857142857144</c:v>
                </c:pt>
                <c:pt idx="7">
                  <c:v>3.375</c:v>
                </c:pt>
                <c:pt idx="8">
                  <c:v>3.5555555555555554</c:v>
                </c:pt>
                <c:pt idx="9">
                  <c:v>3.75</c:v>
                </c:pt>
                <c:pt idx="10">
                  <c:v>3.9545454545454546</c:v>
                </c:pt>
                <c:pt idx="11">
                  <c:v>4.166666666666667</c:v>
                </c:pt>
                <c:pt idx="12">
                  <c:v>4.384615384615385</c:v>
                </c:pt>
                <c:pt idx="13">
                  <c:v>4.6071428571428568</c:v>
                </c:pt>
                <c:pt idx="14">
                  <c:v>4.833333333333333</c:v>
                </c:pt>
                <c:pt idx="15" formatCode="#,##0.00">
                  <c:v>5.0625</c:v>
                </c:pt>
                <c:pt idx="16" formatCode="#,##0.00">
                  <c:v>5.3529411764705879</c:v>
                </c:pt>
              </c:numCache>
            </c:numRef>
          </c:val>
          <c:smooth val="0"/>
          <c:extLst>
            <c:ext xmlns:c16="http://schemas.microsoft.com/office/drawing/2014/chart" uri="{C3380CC4-5D6E-409C-BE32-E72D297353CC}">
              <c16:uniqueId val="{00000000-D2EB-46E2-8671-95FF2C286DC1}"/>
            </c:ext>
          </c:extLst>
        </c:ser>
        <c:ser>
          <c:idx val="1"/>
          <c:order val="1"/>
          <c:tx>
            <c:strRef>
              <c:f>lrprofit!$AN$2</c:f>
              <c:strCache>
                <c:ptCount val="1"/>
                <c:pt idx="0">
                  <c:v>MC</c:v>
                </c:pt>
              </c:strCache>
            </c:strRef>
          </c:tx>
          <c:spPr>
            <a:ln w="28575" cap="rnd">
              <a:solidFill>
                <a:srgbClr val="FF0000"/>
              </a:solidFill>
              <a:round/>
            </a:ln>
            <a:effectLst/>
          </c:spPr>
          <c:marker>
            <c:symbol val="none"/>
          </c:marker>
          <c:cat>
            <c:numRef>
              <c:f>lrprofit!$AL$3:$AL$19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lrprofit!$AN$3:$AN$19</c:f>
              <c:numCache>
                <c:formatCode>General</c:formatCode>
                <c:ptCount val="17"/>
                <c:pt idx="4" formatCode="&quot;$&quot;#,##0.00">
                  <c:v>3</c:v>
                </c:pt>
                <c:pt idx="5" formatCode="&quot;$&quot;#,##0.00">
                  <c:v>3.5</c:v>
                </c:pt>
                <c:pt idx="6" formatCode="&quot;$&quot;#,##0.00">
                  <c:v>4</c:v>
                </c:pt>
                <c:pt idx="7" formatCode="&quot;$&quot;#,##0.00">
                  <c:v>4.5</c:v>
                </c:pt>
                <c:pt idx="8" formatCode="&quot;$&quot;#,##0.00">
                  <c:v>5</c:v>
                </c:pt>
                <c:pt idx="9" formatCode="&quot;$&quot;#,##0.00">
                  <c:v>5.5</c:v>
                </c:pt>
                <c:pt idx="10" formatCode="&quot;$&quot;#,##0.00">
                  <c:v>6</c:v>
                </c:pt>
                <c:pt idx="11" formatCode="&quot;$&quot;#,##0.00">
                  <c:v>6.5</c:v>
                </c:pt>
                <c:pt idx="12" formatCode="&quot;$&quot;#,##0.00">
                  <c:v>7</c:v>
                </c:pt>
                <c:pt idx="13" formatCode="&quot;$&quot;#,##0.00">
                  <c:v>7.5</c:v>
                </c:pt>
                <c:pt idx="14" formatCode="&quot;$&quot;#,##0.00">
                  <c:v>8</c:v>
                </c:pt>
                <c:pt idx="15" formatCode="#,##0.00">
                  <c:v>8.5</c:v>
                </c:pt>
                <c:pt idx="16" formatCode="#,##0.00">
                  <c:v>10</c:v>
                </c:pt>
              </c:numCache>
            </c:numRef>
          </c:val>
          <c:smooth val="0"/>
          <c:extLst>
            <c:ext xmlns:c16="http://schemas.microsoft.com/office/drawing/2014/chart" uri="{C3380CC4-5D6E-409C-BE32-E72D297353CC}">
              <c16:uniqueId val="{00000001-D2EB-46E2-8671-95FF2C286DC1}"/>
            </c:ext>
          </c:extLst>
        </c:ser>
        <c:dLbls>
          <c:showLegendKey val="0"/>
          <c:showVal val="0"/>
          <c:showCatName val="0"/>
          <c:showSerName val="0"/>
          <c:showPercent val="0"/>
          <c:showBubbleSize val="0"/>
        </c:dLbls>
        <c:smooth val="0"/>
        <c:axId val="382993440"/>
        <c:axId val="382988344"/>
      </c:lineChart>
      <c:catAx>
        <c:axId val="38299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2988344"/>
        <c:crosses val="autoZero"/>
        <c:auto val="1"/>
        <c:lblAlgn val="ctr"/>
        <c:lblOffset val="100"/>
        <c:noMultiLvlLbl val="0"/>
      </c:catAx>
      <c:valAx>
        <c:axId val="38298834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2993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lrprofit!$BE$2</c:f>
              <c:strCache>
                <c:ptCount val="1"/>
                <c:pt idx="0">
                  <c:v>AC </c:v>
                </c:pt>
              </c:strCache>
            </c:strRef>
          </c:tx>
          <c:spPr>
            <a:ln w="28575" cap="rnd">
              <a:solidFill>
                <a:schemeClr val="accent1"/>
              </a:solidFill>
              <a:round/>
            </a:ln>
            <a:effectLst/>
          </c:spPr>
          <c:marker>
            <c:symbol val="none"/>
          </c:marker>
          <c:cat>
            <c:numRef>
              <c:f>lrprofit!$BD$3:$BD$19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lrprofit!$BE$3:$BE$19</c:f>
              <c:numCache>
                <c:formatCode>"$"#,##0.00</c:formatCode>
                <c:ptCount val="17"/>
                <c:pt idx="0">
                  <c:v>5</c:v>
                </c:pt>
                <c:pt idx="1">
                  <c:v>3.75</c:v>
                </c:pt>
                <c:pt idx="2">
                  <c:v>3.1666666666666665</c:v>
                </c:pt>
                <c:pt idx="3">
                  <c:v>3</c:v>
                </c:pt>
                <c:pt idx="4">
                  <c:v>3</c:v>
                </c:pt>
                <c:pt idx="5">
                  <c:v>3.0833333333333335</c:v>
                </c:pt>
                <c:pt idx="6">
                  <c:v>3.2142857142857144</c:v>
                </c:pt>
                <c:pt idx="7">
                  <c:v>3.375</c:v>
                </c:pt>
                <c:pt idx="8">
                  <c:v>3.5555555555555554</c:v>
                </c:pt>
                <c:pt idx="9">
                  <c:v>3.75</c:v>
                </c:pt>
                <c:pt idx="10">
                  <c:v>3.9545454545454546</c:v>
                </c:pt>
                <c:pt idx="11">
                  <c:v>4.166666666666667</c:v>
                </c:pt>
                <c:pt idx="12">
                  <c:v>4.384615384615385</c:v>
                </c:pt>
                <c:pt idx="13">
                  <c:v>4.6071428571428568</c:v>
                </c:pt>
                <c:pt idx="14">
                  <c:v>4.833333333333333</c:v>
                </c:pt>
                <c:pt idx="15" formatCode="#,##0.00">
                  <c:v>5.0625</c:v>
                </c:pt>
                <c:pt idx="16" formatCode="#,##0.00">
                  <c:v>5.3529411764705879</c:v>
                </c:pt>
              </c:numCache>
            </c:numRef>
          </c:val>
          <c:smooth val="0"/>
          <c:extLst>
            <c:ext xmlns:c16="http://schemas.microsoft.com/office/drawing/2014/chart" uri="{C3380CC4-5D6E-409C-BE32-E72D297353CC}">
              <c16:uniqueId val="{00000000-A9FD-4388-AE6B-E76456ED48A4}"/>
            </c:ext>
          </c:extLst>
        </c:ser>
        <c:ser>
          <c:idx val="1"/>
          <c:order val="1"/>
          <c:tx>
            <c:strRef>
              <c:f>lrprofit!$BF$2</c:f>
              <c:strCache>
                <c:ptCount val="1"/>
                <c:pt idx="0">
                  <c:v>MC</c:v>
                </c:pt>
              </c:strCache>
            </c:strRef>
          </c:tx>
          <c:spPr>
            <a:ln w="28575" cap="rnd">
              <a:solidFill>
                <a:srgbClr val="FF0000"/>
              </a:solidFill>
              <a:round/>
            </a:ln>
            <a:effectLst/>
          </c:spPr>
          <c:marker>
            <c:symbol val="none"/>
          </c:marker>
          <c:cat>
            <c:numRef>
              <c:f>lrprofit!$BD$3:$BD$19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lrprofit!$BF$3:$BF$19</c:f>
              <c:numCache>
                <c:formatCode>General</c:formatCode>
                <c:ptCount val="17"/>
                <c:pt idx="4" formatCode="&quot;$&quot;#,##0.00">
                  <c:v>3</c:v>
                </c:pt>
                <c:pt idx="5" formatCode="&quot;$&quot;#,##0.00">
                  <c:v>3.5</c:v>
                </c:pt>
                <c:pt idx="6" formatCode="&quot;$&quot;#,##0.00">
                  <c:v>4</c:v>
                </c:pt>
                <c:pt idx="7" formatCode="&quot;$&quot;#,##0.00">
                  <c:v>4.5</c:v>
                </c:pt>
                <c:pt idx="8" formatCode="&quot;$&quot;#,##0.00">
                  <c:v>5</c:v>
                </c:pt>
                <c:pt idx="9" formatCode="&quot;$&quot;#,##0.00">
                  <c:v>5.5</c:v>
                </c:pt>
                <c:pt idx="10" formatCode="&quot;$&quot;#,##0.00">
                  <c:v>6</c:v>
                </c:pt>
                <c:pt idx="11" formatCode="&quot;$&quot;#,##0.00">
                  <c:v>6.5</c:v>
                </c:pt>
                <c:pt idx="12" formatCode="&quot;$&quot;#,##0.00">
                  <c:v>7</c:v>
                </c:pt>
                <c:pt idx="13" formatCode="&quot;$&quot;#,##0.00">
                  <c:v>7.5</c:v>
                </c:pt>
                <c:pt idx="14" formatCode="&quot;$&quot;#,##0.00">
                  <c:v>8</c:v>
                </c:pt>
                <c:pt idx="15" formatCode="#,##0.00">
                  <c:v>8.5</c:v>
                </c:pt>
                <c:pt idx="16" formatCode="#,##0.00">
                  <c:v>10</c:v>
                </c:pt>
              </c:numCache>
            </c:numRef>
          </c:val>
          <c:smooth val="0"/>
          <c:extLst>
            <c:ext xmlns:c16="http://schemas.microsoft.com/office/drawing/2014/chart" uri="{C3380CC4-5D6E-409C-BE32-E72D297353CC}">
              <c16:uniqueId val="{00000001-A9FD-4388-AE6B-E76456ED48A4}"/>
            </c:ext>
          </c:extLst>
        </c:ser>
        <c:ser>
          <c:idx val="2"/>
          <c:order val="2"/>
          <c:tx>
            <c:strRef>
              <c:f>lrprofit!$BG$2</c:f>
              <c:strCache>
                <c:ptCount val="1"/>
                <c:pt idx="0">
                  <c:v>AC'</c:v>
                </c:pt>
              </c:strCache>
            </c:strRef>
          </c:tx>
          <c:spPr>
            <a:ln w="28575" cap="rnd">
              <a:solidFill>
                <a:srgbClr val="0070C0"/>
              </a:solidFill>
              <a:prstDash val="dash"/>
              <a:round/>
            </a:ln>
            <a:effectLst/>
          </c:spPr>
          <c:marker>
            <c:symbol val="none"/>
          </c:marker>
          <c:cat>
            <c:numRef>
              <c:f>lrprofit!$BD$3:$BD$19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lrprofit!$BG$3:$BG$19</c:f>
              <c:numCache>
                <c:formatCode>"$"#,##0.00</c:formatCode>
                <c:ptCount val="17"/>
                <c:pt idx="0">
                  <c:v>6</c:v>
                </c:pt>
                <c:pt idx="1">
                  <c:v>4.75</c:v>
                </c:pt>
                <c:pt idx="2">
                  <c:v>4.1666666666666661</c:v>
                </c:pt>
                <c:pt idx="3">
                  <c:v>4</c:v>
                </c:pt>
                <c:pt idx="4">
                  <c:v>4</c:v>
                </c:pt>
                <c:pt idx="5">
                  <c:v>4.0833333333333339</c:v>
                </c:pt>
                <c:pt idx="6">
                  <c:v>4.2142857142857144</c:v>
                </c:pt>
                <c:pt idx="7">
                  <c:v>4.375</c:v>
                </c:pt>
                <c:pt idx="8">
                  <c:v>4.5555555555555554</c:v>
                </c:pt>
                <c:pt idx="9">
                  <c:v>4.75</c:v>
                </c:pt>
                <c:pt idx="10">
                  <c:v>4.954545454545455</c:v>
                </c:pt>
                <c:pt idx="11">
                  <c:v>5.166666666666667</c:v>
                </c:pt>
                <c:pt idx="12">
                  <c:v>5.384615384615385</c:v>
                </c:pt>
                <c:pt idx="13">
                  <c:v>5.6071428571428568</c:v>
                </c:pt>
                <c:pt idx="14">
                  <c:v>5.833333333333333</c:v>
                </c:pt>
                <c:pt idx="15">
                  <c:v>6.0625</c:v>
                </c:pt>
                <c:pt idx="16">
                  <c:v>6.3529411764705879</c:v>
                </c:pt>
              </c:numCache>
            </c:numRef>
          </c:val>
          <c:smooth val="0"/>
          <c:extLst>
            <c:ext xmlns:c16="http://schemas.microsoft.com/office/drawing/2014/chart" uri="{C3380CC4-5D6E-409C-BE32-E72D297353CC}">
              <c16:uniqueId val="{00000002-A9FD-4388-AE6B-E76456ED48A4}"/>
            </c:ext>
          </c:extLst>
        </c:ser>
        <c:ser>
          <c:idx val="3"/>
          <c:order val="3"/>
          <c:tx>
            <c:strRef>
              <c:f>lrprofit!$BH$2</c:f>
              <c:strCache>
                <c:ptCount val="1"/>
                <c:pt idx="0">
                  <c:v>MC'</c:v>
                </c:pt>
              </c:strCache>
            </c:strRef>
          </c:tx>
          <c:spPr>
            <a:ln w="28575" cap="rnd">
              <a:solidFill>
                <a:srgbClr val="FF0000"/>
              </a:solidFill>
              <a:prstDash val="dash"/>
              <a:round/>
            </a:ln>
            <a:effectLst/>
          </c:spPr>
          <c:marker>
            <c:symbol val="none"/>
          </c:marker>
          <c:cat>
            <c:numRef>
              <c:f>lrprofit!$BD$3:$BD$19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lrprofit!$BH$3:$BH$19</c:f>
              <c:numCache>
                <c:formatCode>General</c:formatCode>
                <c:ptCount val="17"/>
                <c:pt idx="4" formatCode="&quot;$&quot;#,##0.00">
                  <c:v>4</c:v>
                </c:pt>
                <c:pt idx="5" formatCode="&quot;$&quot;#,##0.00">
                  <c:v>4.5</c:v>
                </c:pt>
                <c:pt idx="6" formatCode="&quot;$&quot;#,##0.00">
                  <c:v>5</c:v>
                </c:pt>
                <c:pt idx="7" formatCode="&quot;$&quot;#,##0.00">
                  <c:v>5.5</c:v>
                </c:pt>
                <c:pt idx="8" formatCode="&quot;$&quot;#,##0.00">
                  <c:v>6</c:v>
                </c:pt>
                <c:pt idx="9" formatCode="&quot;$&quot;#,##0.00">
                  <c:v>6.5</c:v>
                </c:pt>
                <c:pt idx="10" formatCode="&quot;$&quot;#,##0.00">
                  <c:v>7</c:v>
                </c:pt>
                <c:pt idx="11" formatCode="&quot;$&quot;#,##0.00">
                  <c:v>7.5</c:v>
                </c:pt>
                <c:pt idx="12" formatCode="&quot;$&quot;#,##0.00">
                  <c:v>8</c:v>
                </c:pt>
                <c:pt idx="13" formatCode="&quot;$&quot;#,##0.00">
                  <c:v>8.5</c:v>
                </c:pt>
                <c:pt idx="14" formatCode="&quot;$&quot;#,##0.00">
                  <c:v>9</c:v>
                </c:pt>
                <c:pt idx="15" formatCode="&quot;$&quot;#,##0.00">
                  <c:v>9.5</c:v>
                </c:pt>
                <c:pt idx="16" formatCode="&quot;$&quot;#,##0.00">
                  <c:v>11</c:v>
                </c:pt>
              </c:numCache>
            </c:numRef>
          </c:val>
          <c:smooth val="0"/>
          <c:extLst>
            <c:ext xmlns:c16="http://schemas.microsoft.com/office/drawing/2014/chart" uri="{C3380CC4-5D6E-409C-BE32-E72D297353CC}">
              <c16:uniqueId val="{00000003-A9FD-4388-AE6B-E76456ED48A4}"/>
            </c:ext>
          </c:extLst>
        </c:ser>
        <c:dLbls>
          <c:showLegendKey val="0"/>
          <c:showVal val="0"/>
          <c:showCatName val="0"/>
          <c:showSerName val="0"/>
          <c:showPercent val="0"/>
          <c:showBubbleSize val="0"/>
        </c:dLbls>
        <c:smooth val="0"/>
        <c:axId val="385538248"/>
        <c:axId val="385534720"/>
      </c:lineChart>
      <c:catAx>
        <c:axId val="385538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5534720"/>
        <c:crosses val="autoZero"/>
        <c:auto val="1"/>
        <c:lblAlgn val="ctr"/>
        <c:lblOffset val="100"/>
        <c:noMultiLvlLbl val="0"/>
      </c:catAx>
      <c:valAx>
        <c:axId val="38553472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5538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Sheet1!$AB$1</c:f>
              <c:strCache>
                <c:ptCount val="1"/>
                <c:pt idx="0">
                  <c:v>AP</c:v>
                </c:pt>
              </c:strCache>
            </c:strRef>
          </c:tx>
          <c:spPr>
            <a:ln w="28575" cap="rnd">
              <a:solidFill>
                <a:srgbClr val="00B050"/>
              </a:solidFill>
              <a:round/>
            </a:ln>
            <a:effectLst/>
          </c:spPr>
          <c:marker>
            <c:symbol val="none"/>
          </c:marker>
          <c:cat>
            <c:numRef>
              <c:f>Sheet1!$AA$2:$AA$22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cat>
          <c:val>
            <c:numRef>
              <c:f>Sheet1!$AB$2:$AB$22</c:f>
              <c:numCache>
                <c:formatCode>0.0</c:formatCode>
                <c:ptCount val="21"/>
                <c:pt idx="1">
                  <c:v>2</c:v>
                </c:pt>
                <c:pt idx="2">
                  <c:v>2.5</c:v>
                </c:pt>
                <c:pt idx="3">
                  <c:v>3.6666666666666665</c:v>
                </c:pt>
                <c:pt idx="4">
                  <c:v>5.5</c:v>
                </c:pt>
                <c:pt idx="5">
                  <c:v>8.4</c:v>
                </c:pt>
                <c:pt idx="6">
                  <c:v>13.333333333333334</c:v>
                </c:pt>
                <c:pt idx="7">
                  <c:v>17.142857142857142</c:v>
                </c:pt>
                <c:pt idx="8">
                  <c:v>19.75</c:v>
                </c:pt>
                <c:pt idx="9">
                  <c:v>19.777777777777779</c:v>
                </c:pt>
                <c:pt idx="10">
                  <c:v>18.899999999999999</c:v>
                </c:pt>
                <c:pt idx="11">
                  <c:v>17.727272727272727</c:v>
                </c:pt>
                <c:pt idx="12">
                  <c:v>16.5</c:v>
                </c:pt>
                <c:pt idx="13">
                  <c:v>15.384615384615385</c:v>
                </c:pt>
                <c:pt idx="14">
                  <c:v>14.357142857142858</c:v>
                </c:pt>
                <c:pt idx="15">
                  <c:v>13.333333333333334</c:v>
                </c:pt>
                <c:pt idx="16">
                  <c:v>12.375</c:v>
                </c:pt>
                <c:pt idx="17">
                  <c:v>11.470588235294118</c:v>
                </c:pt>
                <c:pt idx="18">
                  <c:v>10.611111111111111</c:v>
                </c:pt>
                <c:pt idx="19">
                  <c:v>9.7894736842105257</c:v>
                </c:pt>
                <c:pt idx="20">
                  <c:v>8.9499999999999993</c:v>
                </c:pt>
              </c:numCache>
            </c:numRef>
          </c:val>
          <c:smooth val="0"/>
          <c:extLst>
            <c:ext xmlns:c16="http://schemas.microsoft.com/office/drawing/2014/chart" uri="{C3380CC4-5D6E-409C-BE32-E72D297353CC}">
              <c16:uniqueId val="{00000000-CAB2-44A6-8AD6-B895E8613077}"/>
            </c:ext>
          </c:extLst>
        </c:ser>
        <c:ser>
          <c:idx val="1"/>
          <c:order val="1"/>
          <c:tx>
            <c:strRef>
              <c:f>Sheet1!$AC$1</c:f>
              <c:strCache>
                <c:ptCount val="1"/>
                <c:pt idx="0">
                  <c:v>MP</c:v>
                </c:pt>
              </c:strCache>
            </c:strRef>
          </c:tx>
          <c:spPr>
            <a:ln w="28575" cap="rnd">
              <a:solidFill>
                <a:srgbClr val="FF0000"/>
              </a:solidFill>
              <a:round/>
            </a:ln>
            <a:effectLst/>
          </c:spPr>
          <c:marker>
            <c:symbol val="none"/>
          </c:marker>
          <c:cat>
            <c:numRef>
              <c:f>Sheet1!$AA$2:$AA$22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cat>
          <c:val>
            <c:numRef>
              <c:f>Sheet1!$AC$2:$AC$22</c:f>
              <c:numCache>
                <c:formatCode>General</c:formatCode>
                <c:ptCount val="21"/>
                <c:pt idx="1">
                  <c:v>2</c:v>
                </c:pt>
                <c:pt idx="2">
                  <c:v>3</c:v>
                </c:pt>
                <c:pt idx="3">
                  <c:v>6</c:v>
                </c:pt>
                <c:pt idx="4">
                  <c:v>11</c:v>
                </c:pt>
                <c:pt idx="5">
                  <c:v>20</c:v>
                </c:pt>
                <c:pt idx="6">
                  <c:v>38</c:v>
                </c:pt>
                <c:pt idx="7">
                  <c:v>40</c:v>
                </c:pt>
                <c:pt idx="8">
                  <c:v>38</c:v>
                </c:pt>
                <c:pt idx="9">
                  <c:v>20</c:v>
                </c:pt>
                <c:pt idx="10">
                  <c:v>11</c:v>
                </c:pt>
                <c:pt idx="11">
                  <c:v>6</c:v>
                </c:pt>
                <c:pt idx="12">
                  <c:v>3</c:v>
                </c:pt>
                <c:pt idx="13">
                  <c:v>2</c:v>
                </c:pt>
                <c:pt idx="14">
                  <c:v>1</c:v>
                </c:pt>
                <c:pt idx="15">
                  <c:v>-1</c:v>
                </c:pt>
                <c:pt idx="16">
                  <c:v>-2</c:v>
                </c:pt>
                <c:pt idx="17">
                  <c:v>-3</c:v>
                </c:pt>
                <c:pt idx="18">
                  <c:v>-4</c:v>
                </c:pt>
                <c:pt idx="19">
                  <c:v>-5</c:v>
                </c:pt>
                <c:pt idx="20">
                  <c:v>-7</c:v>
                </c:pt>
              </c:numCache>
            </c:numRef>
          </c:val>
          <c:smooth val="0"/>
          <c:extLst>
            <c:ext xmlns:c16="http://schemas.microsoft.com/office/drawing/2014/chart" uri="{C3380CC4-5D6E-409C-BE32-E72D297353CC}">
              <c16:uniqueId val="{00000001-CAB2-44A6-8AD6-B895E8613077}"/>
            </c:ext>
          </c:extLst>
        </c:ser>
        <c:dLbls>
          <c:showLegendKey val="0"/>
          <c:showVal val="0"/>
          <c:showCatName val="0"/>
          <c:showSerName val="0"/>
          <c:showPercent val="0"/>
          <c:showBubbleSize val="0"/>
        </c:dLbls>
        <c:smooth val="0"/>
        <c:axId val="321731872"/>
        <c:axId val="321728736"/>
      </c:lineChart>
      <c:catAx>
        <c:axId val="321731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1728736"/>
        <c:crosses val="autoZero"/>
        <c:auto val="1"/>
        <c:lblAlgn val="ctr"/>
        <c:lblOffset val="100"/>
        <c:noMultiLvlLbl val="0"/>
      </c:catAx>
      <c:valAx>
        <c:axId val="3217287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1731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Trash cans per 10 minutes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7375328083989508E-2"/>
          <c:y val="0.16712962962962963"/>
          <c:w val="0.88818022747156611"/>
          <c:h val="0.73111111111111116"/>
        </c:manualLayout>
      </c:layout>
      <c:lineChart>
        <c:grouping val="standard"/>
        <c:varyColors val="0"/>
        <c:ser>
          <c:idx val="0"/>
          <c:order val="0"/>
          <c:tx>
            <c:strRef>
              <c:f>Sheet1!$H$1</c:f>
              <c:strCache>
                <c:ptCount val="1"/>
                <c:pt idx="0">
                  <c:v>Trash Cans Per 10 minutes</c:v>
                </c:pt>
              </c:strCache>
            </c:strRef>
          </c:tx>
          <c:spPr>
            <a:ln w="28575" cap="rnd">
              <a:solidFill>
                <a:schemeClr val="accent1"/>
              </a:solidFill>
              <a:round/>
            </a:ln>
            <a:effectLst/>
          </c:spPr>
          <c:marker>
            <c:symbol val="none"/>
          </c:marker>
          <c:cat>
            <c:numRef>
              <c:f>Sheet1!$G$2:$G$22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cat>
          <c:val>
            <c:numRef>
              <c:f>Sheet1!$H$2:$H$22</c:f>
              <c:numCache>
                <c:formatCode>General</c:formatCode>
                <c:ptCount val="21"/>
                <c:pt idx="0">
                  <c:v>0</c:v>
                </c:pt>
                <c:pt idx="1">
                  <c:v>2</c:v>
                </c:pt>
                <c:pt idx="2">
                  <c:v>5</c:v>
                </c:pt>
                <c:pt idx="3">
                  <c:v>11</c:v>
                </c:pt>
                <c:pt idx="4">
                  <c:v>22</c:v>
                </c:pt>
                <c:pt idx="5">
                  <c:v>42</c:v>
                </c:pt>
                <c:pt idx="6">
                  <c:v>80</c:v>
                </c:pt>
                <c:pt idx="7">
                  <c:v>120</c:v>
                </c:pt>
                <c:pt idx="8">
                  <c:v>158</c:v>
                </c:pt>
                <c:pt idx="9">
                  <c:v>178</c:v>
                </c:pt>
                <c:pt idx="10">
                  <c:v>189</c:v>
                </c:pt>
                <c:pt idx="11">
                  <c:v>195</c:v>
                </c:pt>
                <c:pt idx="12">
                  <c:v>198</c:v>
                </c:pt>
                <c:pt idx="13">
                  <c:v>200</c:v>
                </c:pt>
                <c:pt idx="14">
                  <c:v>201</c:v>
                </c:pt>
                <c:pt idx="15">
                  <c:v>200</c:v>
                </c:pt>
                <c:pt idx="16">
                  <c:v>198</c:v>
                </c:pt>
                <c:pt idx="17">
                  <c:v>195</c:v>
                </c:pt>
                <c:pt idx="18">
                  <c:v>191</c:v>
                </c:pt>
                <c:pt idx="19">
                  <c:v>186</c:v>
                </c:pt>
                <c:pt idx="20">
                  <c:v>179</c:v>
                </c:pt>
              </c:numCache>
            </c:numRef>
          </c:val>
          <c:smooth val="0"/>
          <c:extLst>
            <c:ext xmlns:c16="http://schemas.microsoft.com/office/drawing/2014/chart" uri="{C3380CC4-5D6E-409C-BE32-E72D297353CC}">
              <c16:uniqueId val="{00000000-6C71-4B3E-ABAF-A52796C3B8A3}"/>
            </c:ext>
          </c:extLst>
        </c:ser>
        <c:dLbls>
          <c:showLegendKey val="0"/>
          <c:showVal val="0"/>
          <c:showCatName val="0"/>
          <c:showSerName val="0"/>
          <c:showPercent val="0"/>
          <c:showBubbleSize val="0"/>
        </c:dLbls>
        <c:smooth val="0"/>
        <c:axId val="321731088"/>
        <c:axId val="321729128"/>
      </c:lineChart>
      <c:catAx>
        <c:axId val="32173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1729128"/>
        <c:crosses val="autoZero"/>
        <c:auto val="1"/>
        <c:lblAlgn val="ctr"/>
        <c:lblOffset val="100"/>
        <c:noMultiLvlLbl val="0"/>
      </c:catAx>
      <c:valAx>
        <c:axId val="321729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1731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Sheet1!$AB$1</c:f>
              <c:strCache>
                <c:ptCount val="1"/>
                <c:pt idx="0">
                  <c:v>AP</c:v>
                </c:pt>
              </c:strCache>
            </c:strRef>
          </c:tx>
          <c:spPr>
            <a:ln w="28575" cap="rnd">
              <a:solidFill>
                <a:srgbClr val="00B050"/>
              </a:solidFill>
              <a:round/>
            </a:ln>
            <a:effectLst/>
          </c:spPr>
          <c:marker>
            <c:symbol val="none"/>
          </c:marker>
          <c:cat>
            <c:numRef>
              <c:f>Sheet1!$AA$2:$AA$22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cat>
          <c:val>
            <c:numRef>
              <c:f>Sheet1!$AB$2:$AB$22</c:f>
              <c:numCache>
                <c:formatCode>0.0</c:formatCode>
                <c:ptCount val="21"/>
                <c:pt idx="1">
                  <c:v>2</c:v>
                </c:pt>
                <c:pt idx="2">
                  <c:v>2.5</c:v>
                </c:pt>
                <c:pt idx="3">
                  <c:v>3.6666666666666665</c:v>
                </c:pt>
                <c:pt idx="4">
                  <c:v>5.5</c:v>
                </c:pt>
                <c:pt idx="5">
                  <c:v>8.4</c:v>
                </c:pt>
                <c:pt idx="6">
                  <c:v>13.333333333333334</c:v>
                </c:pt>
                <c:pt idx="7">
                  <c:v>17.142857142857142</c:v>
                </c:pt>
                <c:pt idx="8">
                  <c:v>19.75</c:v>
                </c:pt>
                <c:pt idx="9">
                  <c:v>19.777777777777779</c:v>
                </c:pt>
                <c:pt idx="10">
                  <c:v>18.899999999999999</c:v>
                </c:pt>
                <c:pt idx="11">
                  <c:v>17.727272727272727</c:v>
                </c:pt>
                <c:pt idx="12">
                  <c:v>16.5</c:v>
                </c:pt>
                <c:pt idx="13">
                  <c:v>15.384615384615385</c:v>
                </c:pt>
                <c:pt idx="14">
                  <c:v>14.357142857142858</c:v>
                </c:pt>
                <c:pt idx="15">
                  <c:v>13.333333333333334</c:v>
                </c:pt>
                <c:pt idx="16">
                  <c:v>12.375</c:v>
                </c:pt>
                <c:pt idx="17">
                  <c:v>11.470588235294118</c:v>
                </c:pt>
                <c:pt idx="18">
                  <c:v>10.611111111111111</c:v>
                </c:pt>
                <c:pt idx="19">
                  <c:v>9.7894736842105257</c:v>
                </c:pt>
                <c:pt idx="20">
                  <c:v>8.9499999999999993</c:v>
                </c:pt>
              </c:numCache>
            </c:numRef>
          </c:val>
          <c:smooth val="0"/>
          <c:extLst>
            <c:ext xmlns:c16="http://schemas.microsoft.com/office/drawing/2014/chart" uri="{C3380CC4-5D6E-409C-BE32-E72D297353CC}">
              <c16:uniqueId val="{00000000-CAB2-44A6-8AD6-B895E8613077}"/>
            </c:ext>
          </c:extLst>
        </c:ser>
        <c:ser>
          <c:idx val="1"/>
          <c:order val="1"/>
          <c:tx>
            <c:strRef>
              <c:f>Sheet1!$AC$1</c:f>
              <c:strCache>
                <c:ptCount val="1"/>
                <c:pt idx="0">
                  <c:v>MP</c:v>
                </c:pt>
              </c:strCache>
            </c:strRef>
          </c:tx>
          <c:spPr>
            <a:ln w="28575" cap="rnd">
              <a:solidFill>
                <a:srgbClr val="FF0000"/>
              </a:solidFill>
              <a:round/>
            </a:ln>
            <a:effectLst/>
          </c:spPr>
          <c:marker>
            <c:symbol val="none"/>
          </c:marker>
          <c:cat>
            <c:numRef>
              <c:f>Sheet1!$AA$2:$AA$22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cat>
          <c:val>
            <c:numRef>
              <c:f>Sheet1!$AC$2:$AC$22</c:f>
              <c:numCache>
                <c:formatCode>General</c:formatCode>
                <c:ptCount val="21"/>
                <c:pt idx="1">
                  <c:v>2</c:v>
                </c:pt>
                <c:pt idx="2">
                  <c:v>3</c:v>
                </c:pt>
                <c:pt idx="3">
                  <c:v>6</c:v>
                </c:pt>
                <c:pt idx="4">
                  <c:v>11</c:v>
                </c:pt>
                <c:pt idx="5">
                  <c:v>20</c:v>
                </c:pt>
                <c:pt idx="6">
                  <c:v>38</c:v>
                </c:pt>
                <c:pt idx="7">
                  <c:v>40</c:v>
                </c:pt>
                <c:pt idx="8">
                  <c:v>38</c:v>
                </c:pt>
                <c:pt idx="9">
                  <c:v>20</c:v>
                </c:pt>
                <c:pt idx="10">
                  <c:v>11</c:v>
                </c:pt>
                <c:pt idx="11">
                  <c:v>6</c:v>
                </c:pt>
                <c:pt idx="12">
                  <c:v>3</c:v>
                </c:pt>
                <c:pt idx="13">
                  <c:v>2</c:v>
                </c:pt>
                <c:pt idx="14">
                  <c:v>1</c:v>
                </c:pt>
                <c:pt idx="15">
                  <c:v>-1</c:v>
                </c:pt>
                <c:pt idx="16">
                  <c:v>-2</c:v>
                </c:pt>
                <c:pt idx="17">
                  <c:v>-3</c:v>
                </c:pt>
                <c:pt idx="18">
                  <c:v>-4</c:v>
                </c:pt>
                <c:pt idx="19">
                  <c:v>-5</c:v>
                </c:pt>
                <c:pt idx="20">
                  <c:v>-7</c:v>
                </c:pt>
              </c:numCache>
            </c:numRef>
          </c:val>
          <c:smooth val="0"/>
          <c:extLst>
            <c:ext xmlns:c16="http://schemas.microsoft.com/office/drawing/2014/chart" uri="{C3380CC4-5D6E-409C-BE32-E72D297353CC}">
              <c16:uniqueId val="{00000001-CAB2-44A6-8AD6-B895E8613077}"/>
            </c:ext>
          </c:extLst>
        </c:ser>
        <c:dLbls>
          <c:showLegendKey val="0"/>
          <c:showVal val="0"/>
          <c:showCatName val="0"/>
          <c:showSerName val="0"/>
          <c:showPercent val="0"/>
          <c:showBubbleSize val="0"/>
        </c:dLbls>
        <c:smooth val="0"/>
        <c:axId val="321729912"/>
        <c:axId val="321730304"/>
      </c:lineChart>
      <c:catAx>
        <c:axId val="321729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1730304"/>
        <c:crosses val="autoZero"/>
        <c:auto val="1"/>
        <c:lblAlgn val="ctr"/>
        <c:lblOffset val="100"/>
        <c:noMultiLvlLbl val="0"/>
      </c:catAx>
      <c:valAx>
        <c:axId val="32173030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1729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289826059878102E-2"/>
          <c:y val="4.9180327868852458E-2"/>
          <c:w val="0.92547288580452869"/>
          <c:h val="0.84991932360913902"/>
        </c:manualLayout>
      </c:layout>
      <c:lineChart>
        <c:grouping val="standard"/>
        <c:varyColors val="0"/>
        <c:ser>
          <c:idx val="0"/>
          <c:order val="0"/>
          <c:tx>
            <c:strRef>
              <c:f>Sheet1!$H$20</c:f>
              <c:strCache>
                <c:ptCount val="1"/>
                <c:pt idx="0">
                  <c:v>FC</c:v>
                </c:pt>
              </c:strCache>
            </c:strRef>
          </c:tx>
          <c:spPr>
            <a:ln w="28575" cap="rnd">
              <a:solidFill>
                <a:srgbClr val="0070C0"/>
              </a:solidFill>
              <a:round/>
            </a:ln>
            <a:effectLst/>
          </c:spPr>
          <c:marker>
            <c:symbol val="none"/>
          </c:marker>
          <c:cat>
            <c:numRef>
              <c:f>Sheet1!$G$21:$G$35</c:f>
              <c:numCache>
                <c:formatCode>General</c:formatCode>
                <c:ptCount val="1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numCache>
            </c:numRef>
          </c:cat>
          <c:val>
            <c:numRef>
              <c:f>Sheet1!$H$21:$H$35</c:f>
              <c:numCache>
                <c:formatCode>"$"#,##0.00</c:formatCode>
                <c:ptCount val="15"/>
                <c:pt idx="0">
                  <c:v>15</c:v>
                </c:pt>
                <c:pt idx="1">
                  <c:v>15</c:v>
                </c:pt>
                <c:pt idx="2">
                  <c:v>15</c:v>
                </c:pt>
                <c:pt idx="3">
                  <c:v>15</c:v>
                </c:pt>
                <c:pt idx="4">
                  <c:v>15</c:v>
                </c:pt>
                <c:pt idx="5">
                  <c:v>15</c:v>
                </c:pt>
                <c:pt idx="6">
                  <c:v>15</c:v>
                </c:pt>
                <c:pt idx="7">
                  <c:v>15</c:v>
                </c:pt>
                <c:pt idx="8">
                  <c:v>15</c:v>
                </c:pt>
                <c:pt idx="9">
                  <c:v>15</c:v>
                </c:pt>
                <c:pt idx="10">
                  <c:v>15</c:v>
                </c:pt>
                <c:pt idx="11">
                  <c:v>15</c:v>
                </c:pt>
                <c:pt idx="12">
                  <c:v>15</c:v>
                </c:pt>
                <c:pt idx="13">
                  <c:v>15</c:v>
                </c:pt>
                <c:pt idx="14">
                  <c:v>15</c:v>
                </c:pt>
              </c:numCache>
            </c:numRef>
          </c:val>
          <c:smooth val="0"/>
          <c:extLst>
            <c:ext xmlns:c16="http://schemas.microsoft.com/office/drawing/2014/chart" uri="{C3380CC4-5D6E-409C-BE32-E72D297353CC}">
              <c16:uniqueId val="{00000000-5679-4D28-A202-48AC1A0C5B66}"/>
            </c:ext>
          </c:extLst>
        </c:ser>
        <c:ser>
          <c:idx val="1"/>
          <c:order val="1"/>
          <c:tx>
            <c:strRef>
              <c:f>Sheet1!$I$20</c:f>
              <c:strCache>
                <c:ptCount val="1"/>
                <c:pt idx="0">
                  <c:v>VC</c:v>
                </c:pt>
              </c:strCache>
            </c:strRef>
          </c:tx>
          <c:spPr>
            <a:ln w="28575" cap="rnd">
              <a:solidFill>
                <a:schemeClr val="accent4">
                  <a:lumMod val="60000"/>
                  <a:lumOff val="40000"/>
                </a:schemeClr>
              </a:solidFill>
              <a:round/>
            </a:ln>
            <a:effectLst/>
          </c:spPr>
          <c:marker>
            <c:symbol val="none"/>
          </c:marker>
          <c:cat>
            <c:numRef>
              <c:f>Sheet1!$G$21:$G$35</c:f>
              <c:numCache>
                <c:formatCode>General</c:formatCode>
                <c:ptCount val="1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numCache>
            </c:numRef>
          </c:cat>
          <c:val>
            <c:numRef>
              <c:f>Sheet1!$I$21:$I$35</c:f>
              <c:numCache>
                <c:formatCode>"$"#,##0.00</c:formatCode>
                <c:ptCount val="15"/>
                <c:pt idx="0">
                  <c:v>0</c:v>
                </c:pt>
                <c:pt idx="1">
                  <c:v>3</c:v>
                </c:pt>
                <c:pt idx="2">
                  <c:v>5.5</c:v>
                </c:pt>
                <c:pt idx="3">
                  <c:v>7.5</c:v>
                </c:pt>
                <c:pt idx="4">
                  <c:v>10</c:v>
                </c:pt>
                <c:pt idx="5">
                  <c:v>13</c:v>
                </c:pt>
                <c:pt idx="6">
                  <c:v>16.5</c:v>
                </c:pt>
                <c:pt idx="7">
                  <c:v>20.5</c:v>
                </c:pt>
                <c:pt idx="8">
                  <c:v>25</c:v>
                </c:pt>
                <c:pt idx="9">
                  <c:v>30</c:v>
                </c:pt>
                <c:pt idx="10">
                  <c:v>35.5</c:v>
                </c:pt>
                <c:pt idx="11">
                  <c:v>41.5</c:v>
                </c:pt>
                <c:pt idx="12">
                  <c:v>48</c:v>
                </c:pt>
                <c:pt idx="13">
                  <c:v>55</c:v>
                </c:pt>
                <c:pt idx="14">
                  <c:v>62.5</c:v>
                </c:pt>
              </c:numCache>
            </c:numRef>
          </c:val>
          <c:smooth val="0"/>
          <c:extLst>
            <c:ext xmlns:c16="http://schemas.microsoft.com/office/drawing/2014/chart" uri="{C3380CC4-5D6E-409C-BE32-E72D297353CC}">
              <c16:uniqueId val="{00000001-5679-4D28-A202-48AC1A0C5B66}"/>
            </c:ext>
          </c:extLst>
        </c:ser>
        <c:ser>
          <c:idx val="2"/>
          <c:order val="2"/>
          <c:tx>
            <c:strRef>
              <c:f>Sheet1!$J$20</c:f>
              <c:strCache>
                <c:ptCount val="1"/>
                <c:pt idx="0">
                  <c:v>TC</c:v>
                </c:pt>
              </c:strCache>
            </c:strRef>
          </c:tx>
          <c:spPr>
            <a:ln w="28575" cap="rnd">
              <a:solidFill>
                <a:srgbClr val="00B050"/>
              </a:solidFill>
              <a:round/>
            </a:ln>
            <a:effectLst/>
          </c:spPr>
          <c:marker>
            <c:symbol val="none"/>
          </c:marker>
          <c:cat>
            <c:numRef>
              <c:f>Sheet1!$G$21:$G$35</c:f>
              <c:numCache>
                <c:formatCode>General</c:formatCode>
                <c:ptCount val="1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numCache>
            </c:numRef>
          </c:cat>
          <c:val>
            <c:numRef>
              <c:f>Sheet1!$J$21:$J$35</c:f>
              <c:numCache>
                <c:formatCode>"$"#,##0.00</c:formatCode>
                <c:ptCount val="15"/>
                <c:pt idx="0">
                  <c:v>15</c:v>
                </c:pt>
                <c:pt idx="1">
                  <c:v>18</c:v>
                </c:pt>
                <c:pt idx="2">
                  <c:v>20.5</c:v>
                </c:pt>
                <c:pt idx="3">
                  <c:v>22.5</c:v>
                </c:pt>
                <c:pt idx="4">
                  <c:v>25</c:v>
                </c:pt>
                <c:pt idx="5">
                  <c:v>28</c:v>
                </c:pt>
                <c:pt idx="6">
                  <c:v>31.5</c:v>
                </c:pt>
                <c:pt idx="7">
                  <c:v>35.5</c:v>
                </c:pt>
                <c:pt idx="8">
                  <c:v>40</c:v>
                </c:pt>
                <c:pt idx="9">
                  <c:v>45</c:v>
                </c:pt>
                <c:pt idx="10">
                  <c:v>50.5</c:v>
                </c:pt>
                <c:pt idx="11">
                  <c:v>56.5</c:v>
                </c:pt>
                <c:pt idx="12">
                  <c:v>63</c:v>
                </c:pt>
                <c:pt idx="13">
                  <c:v>70</c:v>
                </c:pt>
                <c:pt idx="14">
                  <c:v>77.5</c:v>
                </c:pt>
              </c:numCache>
            </c:numRef>
          </c:val>
          <c:smooth val="0"/>
          <c:extLst>
            <c:ext xmlns:c16="http://schemas.microsoft.com/office/drawing/2014/chart" uri="{C3380CC4-5D6E-409C-BE32-E72D297353CC}">
              <c16:uniqueId val="{00000002-5679-4D28-A202-48AC1A0C5B66}"/>
            </c:ext>
          </c:extLst>
        </c:ser>
        <c:dLbls>
          <c:showLegendKey val="0"/>
          <c:showVal val="0"/>
          <c:showCatName val="0"/>
          <c:showSerName val="0"/>
          <c:showPercent val="0"/>
          <c:showBubbleSize val="0"/>
        </c:dLbls>
        <c:smooth val="0"/>
        <c:axId val="319478320"/>
        <c:axId val="319477928"/>
      </c:lineChart>
      <c:catAx>
        <c:axId val="31947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9477928"/>
        <c:crosses val="autoZero"/>
        <c:auto val="1"/>
        <c:lblAlgn val="ctr"/>
        <c:lblOffset val="100"/>
        <c:noMultiLvlLbl val="0"/>
      </c:catAx>
      <c:valAx>
        <c:axId val="31947792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9478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710505781371925E-2"/>
          <c:y val="4.2424242424242427E-2"/>
          <c:w val="0.92077297770211153"/>
          <c:h val="0.83354688618468142"/>
        </c:manualLayout>
      </c:layout>
      <c:lineChart>
        <c:grouping val="standard"/>
        <c:varyColors val="0"/>
        <c:ser>
          <c:idx val="0"/>
          <c:order val="0"/>
          <c:tx>
            <c:strRef>
              <c:f>Sheet1!$N$2</c:f>
              <c:strCache>
                <c:ptCount val="1"/>
                <c:pt idx="0">
                  <c:v>AC (TC/Q)</c:v>
                </c:pt>
              </c:strCache>
            </c:strRef>
          </c:tx>
          <c:spPr>
            <a:ln w="28575" cap="rnd">
              <a:solidFill>
                <a:srgbClr val="0070C0"/>
              </a:solidFill>
              <a:round/>
            </a:ln>
            <a:effectLst/>
          </c:spPr>
          <c:marker>
            <c:symbol val="none"/>
          </c:marker>
          <c:cat>
            <c:numRef>
              <c:f>Sheet1!$M$3:$M$16</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cat>
          <c:val>
            <c:numRef>
              <c:f>Sheet1!$N$3:$N$16</c:f>
              <c:numCache>
                <c:formatCode>"$"#,##0.00</c:formatCode>
                <c:ptCount val="14"/>
                <c:pt idx="0">
                  <c:v>18</c:v>
                </c:pt>
                <c:pt idx="1">
                  <c:v>10.25</c:v>
                </c:pt>
                <c:pt idx="2">
                  <c:v>7.5</c:v>
                </c:pt>
                <c:pt idx="3">
                  <c:v>6.25</c:v>
                </c:pt>
                <c:pt idx="4">
                  <c:v>5.6</c:v>
                </c:pt>
                <c:pt idx="5">
                  <c:v>5.25</c:v>
                </c:pt>
                <c:pt idx="6">
                  <c:v>5.0714285714285712</c:v>
                </c:pt>
                <c:pt idx="7">
                  <c:v>5</c:v>
                </c:pt>
                <c:pt idx="8">
                  <c:v>5</c:v>
                </c:pt>
                <c:pt idx="9">
                  <c:v>5.05</c:v>
                </c:pt>
                <c:pt idx="10">
                  <c:v>5.1363636363636367</c:v>
                </c:pt>
                <c:pt idx="11">
                  <c:v>5.25</c:v>
                </c:pt>
                <c:pt idx="12">
                  <c:v>5.384615384615385</c:v>
                </c:pt>
                <c:pt idx="13">
                  <c:v>5.5357142857142856</c:v>
                </c:pt>
              </c:numCache>
            </c:numRef>
          </c:val>
          <c:smooth val="0"/>
          <c:extLst>
            <c:ext xmlns:c16="http://schemas.microsoft.com/office/drawing/2014/chart" uri="{C3380CC4-5D6E-409C-BE32-E72D297353CC}">
              <c16:uniqueId val="{00000000-303A-4B94-AFE8-9C538BC9C333}"/>
            </c:ext>
          </c:extLst>
        </c:ser>
        <c:ser>
          <c:idx val="1"/>
          <c:order val="1"/>
          <c:tx>
            <c:strRef>
              <c:f>Sheet1!$O$2</c:f>
              <c:strCache>
                <c:ptCount val="1"/>
                <c:pt idx="0">
                  <c:v>AFC (FC/Q)</c:v>
                </c:pt>
              </c:strCache>
            </c:strRef>
          </c:tx>
          <c:spPr>
            <a:ln w="28575" cap="rnd">
              <a:solidFill>
                <a:schemeClr val="accent4">
                  <a:lumMod val="60000"/>
                  <a:lumOff val="40000"/>
                </a:schemeClr>
              </a:solidFill>
              <a:round/>
            </a:ln>
            <a:effectLst/>
          </c:spPr>
          <c:marker>
            <c:symbol val="none"/>
          </c:marker>
          <c:cat>
            <c:numRef>
              <c:f>Sheet1!$M$3:$M$16</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cat>
          <c:val>
            <c:numRef>
              <c:f>Sheet1!$O$3:$O$16</c:f>
              <c:numCache>
                <c:formatCode>"$"#,##0.00</c:formatCode>
                <c:ptCount val="14"/>
                <c:pt idx="0">
                  <c:v>15</c:v>
                </c:pt>
                <c:pt idx="1">
                  <c:v>7.5</c:v>
                </c:pt>
                <c:pt idx="2">
                  <c:v>5</c:v>
                </c:pt>
                <c:pt idx="3">
                  <c:v>3.75</c:v>
                </c:pt>
                <c:pt idx="4">
                  <c:v>3</c:v>
                </c:pt>
                <c:pt idx="5">
                  <c:v>2.5</c:v>
                </c:pt>
                <c:pt idx="6">
                  <c:v>2.1428571428571428</c:v>
                </c:pt>
                <c:pt idx="7">
                  <c:v>1.875</c:v>
                </c:pt>
                <c:pt idx="8">
                  <c:v>1.6666666666666667</c:v>
                </c:pt>
                <c:pt idx="9">
                  <c:v>1.5</c:v>
                </c:pt>
                <c:pt idx="10">
                  <c:v>1.3636363636363635</c:v>
                </c:pt>
                <c:pt idx="11">
                  <c:v>1.25</c:v>
                </c:pt>
                <c:pt idx="12">
                  <c:v>1.1538461538461537</c:v>
                </c:pt>
                <c:pt idx="13">
                  <c:v>1.0714285714285714</c:v>
                </c:pt>
              </c:numCache>
            </c:numRef>
          </c:val>
          <c:smooth val="0"/>
          <c:extLst>
            <c:ext xmlns:c16="http://schemas.microsoft.com/office/drawing/2014/chart" uri="{C3380CC4-5D6E-409C-BE32-E72D297353CC}">
              <c16:uniqueId val="{00000001-303A-4B94-AFE8-9C538BC9C333}"/>
            </c:ext>
          </c:extLst>
        </c:ser>
        <c:ser>
          <c:idx val="2"/>
          <c:order val="2"/>
          <c:tx>
            <c:strRef>
              <c:f>Sheet1!$P$2</c:f>
              <c:strCache>
                <c:ptCount val="1"/>
                <c:pt idx="0">
                  <c:v>AVC (VC/Q)</c:v>
                </c:pt>
              </c:strCache>
            </c:strRef>
          </c:tx>
          <c:spPr>
            <a:ln w="28575" cap="rnd">
              <a:solidFill>
                <a:schemeClr val="accent3"/>
              </a:solidFill>
              <a:round/>
            </a:ln>
            <a:effectLst/>
          </c:spPr>
          <c:marker>
            <c:symbol val="none"/>
          </c:marker>
          <c:cat>
            <c:numRef>
              <c:f>Sheet1!$M$3:$M$16</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cat>
          <c:val>
            <c:numRef>
              <c:f>Sheet1!$P$3:$P$16</c:f>
              <c:numCache>
                <c:formatCode>"$"#,##0.00</c:formatCode>
                <c:ptCount val="14"/>
                <c:pt idx="0">
                  <c:v>3</c:v>
                </c:pt>
                <c:pt idx="1">
                  <c:v>2.75</c:v>
                </c:pt>
                <c:pt idx="2">
                  <c:v>2.5</c:v>
                </c:pt>
                <c:pt idx="3">
                  <c:v>2.5</c:v>
                </c:pt>
                <c:pt idx="4">
                  <c:v>2.6</c:v>
                </c:pt>
                <c:pt idx="5">
                  <c:v>2.75</c:v>
                </c:pt>
                <c:pt idx="6">
                  <c:v>2.9285714285714284</c:v>
                </c:pt>
                <c:pt idx="7">
                  <c:v>3.125</c:v>
                </c:pt>
                <c:pt idx="8">
                  <c:v>3.3333333333333335</c:v>
                </c:pt>
                <c:pt idx="9">
                  <c:v>3.55</c:v>
                </c:pt>
                <c:pt idx="10">
                  <c:v>3.7727272727272729</c:v>
                </c:pt>
                <c:pt idx="11">
                  <c:v>4</c:v>
                </c:pt>
                <c:pt idx="12">
                  <c:v>4.2307692307692308</c:v>
                </c:pt>
                <c:pt idx="13">
                  <c:v>4.4642857142857144</c:v>
                </c:pt>
              </c:numCache>
            </c:numRef>
          </c:val>
          <c:smooth val="0"/>
          <c:extLst>
            <c:ext xmlns:c16="http://schemas.microsoft.com/office/drawing/2014/chart" uri="{C3380CC4-5D6E-409C-BE32-E72D297353CC}">
              <c16:uniqueId val="{00000002-303A-4B94-AFE8-9C538BC9C333}"/>
            </c:ext>
          </c:extLst>
        </c:ser>
        <c:ser>
          <c:idx val="3"/>
          <c:order val="3"/>
          <c:tx>
            <c:strRef>
              <c:f>Sheet1!$Q$2</c:f>
              <c:strCache>
                <c:ptCount val="1"/>
                <c:pt idx="0">
                  <c:v>MC (Change TC/Change Q)</c:v>
                </c:pt>
              </c:strCache>
            </c:strRef>
          </c:tx>
          <c:spPr>
            <a:ln w="28575" cap="rnd">
              <a:solidFill>
                <a:srgbClr val="FF0000"/>
              </a:solidFill>
              <a:round/>
            </a:ln>
            <a:effectLst/>
          </c:spPr>
          <c:marker>
            <c:symbol val="none"/>
          </c:marker>
          <c:cat>
            <c:numRef>
              <c:f>Sheet1!$M$3:$M$16</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cat>
          <c:val>
            <c:numRef>
              <c:f>Sheet1!$Q$3:$Q$16</c:f>
              <c:numCache>
                <c:formatCode>"$"#,##0.00</c:formatCode>
                <c:ptCount val="14"/>
                <c:pt idx="0">
                  <c:v>3</c:v>
                </c:pt>
                <c:pt idx="1">
                  <c:v>2.5</c:v>
                </c:pt>
                <c:pt idx="2">
                  <c:v>2</c:v>
                </c:pt>
                <c:pt idx="3">
                  <c:v>2.5</c:v>
                </c:pt>
                <c:pt idx="4">
                  <c:v>3</c:v>
                </c:pt>
                <c:pt idx="5">
                  <c:v>3.5</c:v>
                </c:pt>
                <c:pt idx="6">
                  <c:v>4</c:v>
                </c:pt>
                <c:pt idx="7">
                  <c:v>4.5</c:v>
                </c:pt>
                <c:pt idx="8">
                  <c:v>5</c:v>
                </c:pt>
                <c:pt idx="9">
                  <c:v>5.5</c:v>
                </c:pt>
                <c:pt idx="10">
                  <c:v>6</c:v>
                </c:pt>
                <c:pt idx="11">
                  <c:v>6.5</c:v>
                </c:pt>
                <c:pt idx="12">
                  <c:v>7</c:v>
                </c:pt>
                <c:pt idx="13">
                  <c:v>7.5</c:v>
                </c:pt>
              </c:numCache>
            </c:numRef>
          </c:val>
          <c:smooth val="0"/>
          <c:extLst>
            <c:ext xmlns:c16="http://schemas.microsoft.com/office/drawing/2014/chart" uri="{C3380CC4-5D6E-409C-BE32-E72D297353CC}">
              <c16:uniqueId val="{00000003-303A-4B94-AFE8-9C538BC9C333}"/>
            </c:ext>
          </c:extLst>
        </c:ser>
        <c:dLbls>
          <c:showLegendKey val="0"/>
          <c:showVal val="0"/>
          <c:showCatName val="0"/>
          <c:showSerName val="0"/>
          <c:showPercent val="0"/>
          <c:showBubbleSize val="0"/>
        </c:dLbls>
        <c:smooth val="0"/>
        <c:axId val="319479888"/>
        <c:axId val="319481456"/>
      </c:lineChart>
      <c:catAx>
        <c:axId val="319479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9481456"/>
        <c:crosses val="autoZero"/>
        <c:auto val="1"/>
        <c:lblAlgn val="ctr"/>
        <c:lblOffset val="100"/>
        <c:noMultiLvlLbl val="0"/>
      </c:catAx>
      <c:valAx>
        <c:axId val="31948145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9479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Total Cost</a:t>
            </a:r>
            <a:r>
              <a:rPr lang="en-US" baseline="0" dirty="0"/>
              <a:t> (Q)</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206238643246517"/>
          <c:y val="0.13472222222222222"/>
          <c:w val="0.88725385288377412"/>
          <c:h val="0.73111111111111116"/>
        </c:manualLayout>
      </c:layout>
      <c:lineChart>
        <c:grouping val="standard"/>
        <c:varyColors val="0"/>
        <c:ser>
          <c:idx val="0"/>
          <c:order val="0"/>
          <c:tx>
            <c:strRef>
              <c:f>Sheet1!$AF$27</c:f>
              <c:strCache>
                <c:ptCount val="1"/>
                <c:pt idx="0">
                  <c:v>TC</c:v>
                </c:pt>
              </c:strCache>
            </c:strRef>
          </c:tx>
          <c:spPr>
            <a:ln w="28575" cap="rnd">
              <a:solidFill>
                <a:schemeClr val="accent1"/>
              </a:solidFill>
              <a:round/>
            </a:ln>
            <a:effectLst/>
          </c:spPr>
          <c:marker>
            <c:symbol val="none"/>
          </c:marker>
          <c:cat>
            <c:numRef>
              <c:f>Sheet1!$AE$28:$AE$42</c:f>
              <c:numCache>
                <c:formatCode>General</c:formatCode>
                <c:ptCount val="15"/>
                <c:pt idx="1">
                  <c:v>1</c:v>
                </c:pt>
                <c:pt idx="2">
                  <c:v>2</c:v>
                </c:pt>
                <c:pt idx="3">
                  <c:v>3</c:v>
                </c:pt>
                <c:pt idx="4">
                  <c:v>4</c:v>
                </c:pt>
                <c:pt idx="5">
                  <c:v>5</c:v>
                </c:pt>
                <c:pt idx="6">
                  <c:v>6</c:v>
                </c:pt>
                <c:pt idx="7">
                  <c:v>7</c:v>
                </c:pt>
                <c:pt idx="8">
                  <c:v>8</c:v>
                </c:pt>
                <c:pt idx="9">
                  <c:v>9</c:v>
                </c:pt>
                <c:pt idx="10">
                  <c:v>10</c:v>
                </c:pt>
                <c:pt idx="11">
                  <c:v>11</c:v>
                </c:pt>
                <c:pt idx="12">
                  <c:v>12</c:v>
                </c:pt>
                <c:pt idx="13">
                  <c:v>13</c:v>
                </c:pt>
                <c:pt idx="14">
                  <c:v>14</c:v>
                </c:pt>
              </c:numCache>
            </c:numRef>
          </c:cat>
          <c:val>
            <c:numRef>
              <c:f>Sheet1!$AF$28:$AF$42</c:f>
              <c:numCache>
                <c:formatCode>"$"#,##0.00</c:formatCode>
                <c:ptCount val="15"/>
                <c:pt idx="1">
                  <c:v>18</c:v>
                </c:pt>
                <c:pt idx="2">
                  <c:v>20.5</c:v>
                </c:pt>
                <c:pt idx="3">
                  <c:v>22.5</c:v>
                </c:pt>
                <c:pt idx="4">
                  <c:v>25</c:v>
                </c:pt>
                <c:pt idx="5">
                  <c:v>28</c:v>
                </c:pt>
                <c:pt idx="6">
                  <c:v>31.5</c:v>
                </c:pt>
                <c:pt idx="7">
                  <c:v>35.5</c:v>
                </c:pt>
                <c:pt idx="8">
                  <c:v>40</c:v>
                </c:pt>
                <c:pt idx="9">
                  <c:v>45</c:v>
                </c:pt>
                <c:pt idx="10">
                  <c:v>50.5</c:v>
                </c:pt>
                <c:pt idx="11">
                  <c:v>56.5</c:v>
                </c:pt>
                <c:pt idx="12">
                  <c:v>63</c:v>
                </c:pt>
                <c:pt idx="13">
                  <c:v>70</c:v>
                </c:pt>
                <c:pt idx="14">
                  <c:v>77.5</c:v>
                </c:pt>
              </c:numCache>
            </c:numRef>
          </c:val>
          <c:smooth val="0"/>
          <c:extLst>
            <c:ext xmlns:c16="http://schemas.microsoft.com/office/drawing/2014/chart" uri="{C3380CC4-5D6E-409C-BE32-E72D297353CC}">
              <c16:uniqueId val="{00000000-3F8D-4BB7-962A-E5F246D79F73}"/>
            </c:ext>
          </c:extLst>
        </c:ser>
        <c:dLbls>
          <c:showLegendKey val="0"/>
          <c:showVal val="0"/>
          <c:showCatName val="0"/>
          <c:showSerName val="0"/>
          <c:showPercent val="0"/>
          <c:showBubbleSize val="0"/>
        </c:dLbls>
        <c:smooth val="0"/>
        <c:axId val="1712645167"/>
        <c:axId val="1642990927"/>
      </c:lineChart>
      <c:catAx>
        <c:axId val="1712645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2990927"/>
        <c:crosses val="autoZero"/>
        <c:auto val="1"/>
        <c:lblAlgn val="ctr"/>
        <c:lblOffset val="100"/>
        <c:noMultiLvlLbl val="0"/>
      </c:catAx>
      <c:valAx>
        <c:axId val="1642990927"/>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26451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Sheet1!$AA$2</c:f>
              <c:strCache>
                <c:ptCount val="1"/>
                <c:pt idx="0">
                  <c:v>AC (TC/Q)</c:v>
                </c:pt>
              </c:strCache>
            </c:strRef>
          </c:tx>
          <c:spPr>
            <a:ln w="28575" cap="rnd">
              <a:solidFill>
                <a:schemeClr val="accent1"/>
              </a:solidFill>
              <a:round/>
            </a:ln>
            <a:effectLst/>
          </c:spPr>
          <c:marker>
            <c:symbol val="none"/>
          </c:marker>
          <c:cat>
            <c:numRef>
              <c:f>Sheet1!$Z$3:$Z$16</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cat>
          <c:val>
            <c:numRef>
              <c:f>Sheet1!$AA$3:$AA$16</c:f>
              <c:numCache>
                <c:formatCode>"$"#,##0.00</c:formatCode>
                <c:ptCount val="14"/>
                <c:pt idx="0">
                  <c:v>18</c:v>
                </c:pt>
                <c:pt idx="1">
                  <c:v>10.25</c:v>
                </c:pt>
                <c:pt idx="2">
                  <c:v>7.5</c:v>
                </c:pt>
                <c:pt idx="3">
                  <c:v>6.25</c:v>
                </c:pt>
                <c:pt idx="4">
                  <c:v>5.6</c:v>
                </c:pt>
                <c:pt idx="5">
                  <c:v>5.25</c:v>
                </c:pt>
                <c:pt idx="6">
                  <c:v>5.0714285714285712</c:v>
                </c:pt>
                <c:pt idx="7">
                  <c:v>5</c:v>
                </c:pt>
                <c:pt idx="8">
                  <c:v>5</c:v>
                </c:pt>
                <c:pt idx="9">
                  <c:v>5.05</c:v>
                </c:pt>
                <c:pt idx="10">
                  <c:v>5.1363636363636367</c:v>
                </c:pt>
                <c:pt idx="11">
                  <c:v>5.25</c:v>
                </c:pt>
                <c:pt idx="12">
                  <c:v>5.384615384615385</c:v>
                </c:pt>
                <c:pt idx="13">
                  <c:v>5.5357142857142856</c:v>
                </c:pt>
              </c:numCache>
            </c:numRef>
          </c:val>
          <c:smooth val="0"/>
          <c:extLst>
            <c:ext xmlns:c16="http://schemas.microsoft.com/office/drawing/2014/chart" uri="{C3380CC4-5D6E-409C-BE32-E72D297353CC}">
              <c16:uniqueId val="{00000000-3583-49CD-975C-008C4D78DF81}"/>
            </c:ext>
          </c:extLst>
        </c:ser>
        <c:ser>
          <c:idx val="1"/>
          <c:order val="1"/>
          <c:tx>
            <c:strRef>
              <c:f>Sheet1!$AB$2</c:f>
              <c:strCache>
                <c:ptCount val="1"/>
                <c:pt idx="0">
                  <c:v>MC (Change TC/Change Q)</c:v>
                </c:pt>
              </c:strCache>
            </c:strRef>
          </c:tx>
          <c:spPr>
            <a:ln w="28575" cap="rnd">
              <a:solidFill>
                <a:srgbClr val="FF0000"/>
              </a:solidFill>
              <a:round/>
            </a:ln>
            <a:effectLst/>
          </c:spPr>
          <c:marker>
            <c:symbol val="none"/>
          </c:marker>
          <c:cat>
            <c:numRef>
              <c:f>Sheet1!$Z$3:$Z$16</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cat>
          <c:val>
            <c:numRef>
              <c:f>Sheet1!$AB$3:$AB$16</c:f>
              <c:numCache>
                <c:formatCode>"$"#,##0.00</c:formatCode>
                <c:ptCount val="14"/>
                <c:pt idx="0">
                  <c:v>3</c:v>
                </c:pt>
                <c:pt idx="1">
                  <c:v>2.5</c:v>
                </c:pt>
                <c:pt idx="2">
                  <c:v>2</c:v>
                </c:pt>
                <c:pt idx="3">
                  <c:v>2.5</c:v>
                </c:pt>
                <c:pt idx="4">
                  <c:v>3</c:v>
                </c:pt>
                <c:pt idx="5">
                  <c:v>3.5</c:v>
                </c:pt>
                <c:pt idx="6">
                  <c:v>4</c:v>
                </c:pt>
                <c:pt idx="7">
                  <c:v>4.5</c:v>
                </c:pt>
                <c:pt idx="8">
                  <c:v>5</c:v>
                </c:pt>
                <c:pt idx="9">
                  <c:v>5.5</c:v>
                </c:pt>
                <c:pt idx="10">
                  <c:v>6</c:v>
                </c:pt>
                <c:pt idx="11">
                  <c:v>6.5</c:v>
                </c:pt>
                <c:pt idx="12">
                  <c:v>7</c:v>
                </c:pt>
                <c:pt idx="13">
                  <c:v>7.5</c:v>
                </c:pt>
              </c:numCache>
            </c:numRef>
          </c:val>
          <c:smooth val="0"/>
          <c:extLst>
            <c:ext xmlns:c16="http://schemas.microsoft.com/office/drawing/2014/chart" uri="{C3380CC4-5D6E-409C-BE32-E72D297353CC}">
              <c16:uniqueId val="{00000001-3583-49CD-975C-008C4D78DF81}"/>
            </c:ext>
          </c:extLst>
        </c:ser>
        <c:dLbls>
          <c:showLegendKey val="0"/>
          <c:showVal val="0"/>
          <c:showCatName val="0"/>
          <c:showSerName val="0"/>
          <c:showPercent val="0"/>
          <c:showBubbleSize val="0"/>
        </c:dLbls>
        <c:smooth val="0"/>
        <c:axId val="319483808"/>
        <c:axId val="319479496"/>
      </c:lineChart>
      <c:catAx>
        <c:axId val="31948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9479496"/>
        <c:crosses val="autoZero"/>
        <c:auto val="1"/>
        <c:lblAlgn val="ctr"/>
        <c:lblOffset val="100"/>
        <c:noMultiLvlLbl val="0"/>
      </c:catAx>
      <c:valAx>
        <c:axId val="31947949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9483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Sheet2!$C$1</c:f>
              <c:strCache>
                <c:ptCount val="1"/>
                <c:pt idx="0">
                  <c:v>Total Cost</c:v>
                </c:pt>
              </c:strCache>
            </c:strRef>
          </c:tx>
          <c:spPr>
            <a:ln w="28575" cap="rnd">
              <a:solidFill>
                <a:schemeClr val="accent1"/>
              </a:solidFill>
              <a:round/>
            </a:ln>
            <a:effectLst/>
          </c:spPr>
          <c:marker>
            <c:symbol val="none"/>
          </c:marker>
          <c:cat>
            <c:numRef>
              <c:f>Sheet2!$B$2:$B$6</c:f>
              <c:numCache>
                <c:formatCode>General</c:formatCode>
                <c:ptCount val="5"/>
                <c:pt idx="0">
                  <c:v>80</c:v>
                </c:pt>
                <c:pt idx="1">
                  <c:v>85</c:v>
                </c:pt>
                <c:pt idx="2">
                  <c:v>90</c:v>
                </c:pt>
                <c:pt idx="3">
                  <c:v>95</c:v>
                </c:pt>
                <c:pt idx="4">
                  <c:v>100</c:v>
                </c:pt>
              </c:numCache>
            </c:numRef>
          </c:cat>
          <c:val>
            <c:numRef>
              <c:f>Sheet2!$C$2:$C$6</c:f>
              <c:numCache>
                <c:formatCode>"$"#,##0.00</c:formatCode>
                <c:ptCount val="5"/>
                <c:pt idx="0">
                  <c:v>100</c:v>
                </c:pt>
                <c:pt idx="1">
                  <c:v>200</c:v>
                </c:pt>
                <c:pt idx="2">
                  <c:v>300</c:v>
                </c:pt>
                <c:pt idx="3">
                  <c:v>400</c:v>
                </c:pt>
                <c:pt idx="4">
                  <c:v>500</c:v>
                </c:pt>
              </c:numCache>
            </c:numRef>
          </c:val>
          <c:smooth val="0"/>
          <c:extLst>
            <c:ext xmlns:c16="http://schemas.microsoft.com/office/drawing/2014/chart" uri="{C3380CC4-5D6E-409C-BE32-E72D297353CC}">
              <c16:uniqueId val="{00000000-9FEB-48F5-B62E-C73491DEF8B5}"/>
            </c:ext>
          </c:extLst>
        </c:ser>
        <c:dLbls>
          <c:showLegendKey val="0"/>
          <c:showVal val="0"/>
          <c:showCatName val="0"/>
          <c:showSerName val="0"/>
          <c:showPercent val="0"/>
          <c:showBubbleSize val="0"/>
        </c:dLbls>
        <c:smooth val="0"/>
        <c:axId val="319480280"/>
        <c:axId val="319478712"/>
      </c:lineChart>
      <c:catAx>
        <c:axId val="319480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9478712"/>
        <c:crosses val="autoZero"/>
        <c:auto val="1"/>
        <c:lblAlgn val="ctr"/>
        <c:lblOffset val="100"/>
        <c:noMultiLvlLbl val="0"/>
      </c:catAx>
      <c:valAx>
        <c:axId val="31947871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9480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0.08333</cdr:x>
      <cdr:y>0.44444</cdr:y>
    </cdr:from>
    <cdr:to>
      <cdr:x>0.43333</cdr:x>
      <cdr:y>0.89049</cdr:y>
    </cdr:to>
    <cdr:cxnSp macro="">
      <cdr:nvCxnSpPr>
        <cdr:cNvPr id="3" name="Straight Connector 2">
          <a:extLst xmlns:a="http://schemas.openxmlformats.org/drawingml/2006/main">
            <a:ext uri="{FF2B5EF4-FFF2-40B4-BE49-F238E27FC236}">
              <a16:creationId xmlns:a16="http://schemas.microsoft.com/office/drawing/2014/main" id="{64D1022C-4D32-4D96-9E4B-2B70C76529BF}"/>
            </a:ext>
          </a:extLst>
        </cdr:cNvPr>
        <cdr:cNvCxnSpPr/>
      </cdr:nvCxnSpPr>
      <cdr:spPr>
        <a:xfrm xmlns:a="http://schemas.openxmlformats.org/drawingml/2006/main" flipH="1">
          <a:off x="381000" y="1219200"/>
          <a:ext cx="1600200" cy="1223583"/>
        </a:xfrm>
        <a:prstGeom xmlns:a="http://schemas.openxmlformats.org/drawingml/2006/main" prst="line">
          <a:avLst/>
        </a:prstGeom>
        <a:ln xmlns:a="http://schemas.openxmlformats.org/drawingml/2006/main" w="25400">
          <a:solidFill>
            <a:srgbClr val="00B05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0.33234</cdr:x>
      <cdr:y>0.38889</cdr:y>
    </cdr:from>
    <cdr:to>
      <cdr:x>0.55912</cdr:x>
      <cdr:y>0.5</cdr:y>
    </cdr:to>
    <cdr:sp macro="" textlink="">
      <cdr:nvSpPr>
        <cdr:cNvPr id="4" name="Oval 3">
          <a:extLst xmlns:a="http://schemas.openxmlformats.org/drawingml/2006/main">
            <a:ext uri="{FF2B5EF4-FFF2-40B4-BE49-F238E27FC236}">
              <a16:creationId xmlns:a16="http://schemas.microsoft.com/office/drawing/2014/main" id="{FDAD98DC-1E22-4995-8FCF-3AF9863EB562}"/>
            </a:ext>
          </a:extLst>
        </cdr:cNvPr>
        <cdr:cNvSpPr/>
      </cdr:nvSpPr>
      <cdr:spPr>
        <a:xfrm xmlns:a="http://schemas.openxmlformats.org/drawingml/2006/main">
          <a:off x="1519456" y="1066803"/>
          <a:ext cx="1036857" cy="304797"/>
        </a:xfrm>
        <a:prstGeom xmlns:a="http://schemas.openxmlformats.org/drawingml/2006/main" prst="ellipse">
          <a:avLst/>
        </a:prstGeom>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r>
            <a:rPr lang="en-US" dirty="0"/>
            <a:t>(8,158)</a:t>
          </a:r>
        </a:p>
      </cdr:txBody>
    </cdr:sp>
  </cdr:relSizeAnchor>
  <cdr:relSizeAnchor xmlns:cdr="http://schemas.openxmlformats.org/drawingml/2006/chartDrawing">
    <cdr:from>
      <cdr:x>0.42252</cdr:x>
      <cdr:y>0.18018</cdr:y>
    </cdr:from>
    <cdr:to>
      <cdr:x>0.52252</cdr:x>
      <cdr:y>0.33784</cdr:y>
    </cdr:to>
    <cdr:sp macro="" textlink="">
      <cdr:nvSpPr>
        <cdr:cNvPr id="5" name="Rectangle 4">
          <a:extLst xmlns:a="http://schemas.openxmlformats.org/drawingml/2006/main">
            <a:ext uri="{FF2B5EF4-FFF2-40B4-BE49-F238E27FC236}">
              <a16:creationId xmlns:a16="http://schemas.microsoft.com/office/drawing/2014/main" id="{00328A02-E41F-4945-AE9B-81C7C26F1C56}"/>
            </a:ext>
          </a:extLst>
        </cdr:cNvPr>
        <cdr:cNvSpPr/>
      </cdr:nvSpPr>
      <cdr:spPr>
        <a:xfrm xmlns:a="http://schemas.openxmlformats.org/drawingml/2006/main">
          <a:off x="1931772" y="494271"/>
          <a:ext cx="457200" cy="432486"/>
        </a:xfrm>
        <a:prstGeom xmlns:a="http://schemas.openxmlformats.org/drawingml/2006/main" prst="rect">
          <a:avLst/>
        </a:prstGeom>
        <a:solidFill xmlns:a="http://schemas.openxmlformats.org/drawingml/2006/main">
          <a:srgbClr val="FF0000"/>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dirty="0"/>
            <a:t>MP</a:t>
          </a:r>
        </a:p>
        <a:p xmlns:a="http://schemas.openxmlformats.org/drawingml/2006/main">
          <a:pPr algn="ctr"/>
          <a:r>
            <a:rPr lang="en-US" dirty="0"/>
            <a:t>38</a:t>
          </a:r>
        </a:p>
      </cdr:txBody>
    </cdr:sp>
  </cdr:relSizeAnchor>
  <cdr:relSizeAnchor xmlns:cdr="http://schemas.openxmlformats.org/drawingml/2006/chartDrawing">
    <cdr:from>
      <cdr:x>0.20135</cdr:x>
      <cdr:y>0.45345</cdr:y>
    </cdr:from>
    <cdr:to>
      <cdr:x>0.30135</cdr:x>
      <cdr:y>0.62012</cdr:y>
    </cdr:to>
    <cdr:sp macro="" textlink="">
      <cdr:nvSpPr>
        <cdr:cNvPr id="6" name="Rectangle 5">
          <a:extLst xmlns:a="http://schemas.openxmlformats.org/drawingml/2006/main">
            <a:ext uri="{FF2B5EF4-FFF2-40B4-BE49-F238E27FC236}">
              <a16:creationId xmlns:a16="http://schemas.microsoft.com/office/drawing/2014/main" id="{2AEB2FA0-4CF9-49F2-A2ED-331E14F1BD3E}"/>
            </a:ext>
          </a:extLst>
        </cdr:cNvPr>
        <cdr:cNvSpPr/>
      </cdr:nvSpPr>
      <cdr:spPr>
        <a:xfrm xmlns:a="http://schemas.openxmlformats.org/drawingml/2006/main">
          <a:off x="920580" y="1243914"/>
          <a:ext cx="457200" cy="457200"/>
        </a:xfrm>
        <a:prstGeom xmlns:a="http://schemas.openxmlformats.org/drawingml/2006/main" prst="rect">
          <a:avLst/>
        </a:prstGeom>
        <a:solidFill xmlns:a="http://schemas.openxmlformats.org/drawingml/2006/main">
          <a:srgbClr val="00B05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dirty="0"/>
            <a:t>AP</a:t>
          </a:r>
        </a:p>
        <a:p xmlns:a="http://schemas.openxmlformats.org/drawingml/2006/main">
          <a:pPr algn="ctr"/>
          <a:r>
            <a:rPr lang="en-US" dirty="0"/>
            <a:t>19.8</a:t>
          </a:r>
        </a:p>
      </cdr:txBody>
    </cdr:sp>
  </cdr:relSizeAnchor>
</c:userShapes>
</file>

<file path=ppt/drawings/drawing10.xml><?xml version="1.0" encoding="utf-8"?>
<c:userShapes xmlns:c="http://schemas.openxmlformats.org/drawingml/2006/chart">
  <cdr:relSizeAnchor xmlns:cdr="http://schemas.openxmlformats.org/drawingml/2006/chartDrawing">
    <cdr:from>
      <cdr:x>0.16463</cdr:x>
      <cdr:y>0.7087</cdr:y>
    </cdr:from>
    <cdr:to>
      <cdr:x>0.18152</cdr:x>
      <cdr:y>0.81407</cdr:y>
    </cdr:to>
    <cdr:cxnSp macro="">
      <cdr:nvCxnSpPr>
        <cdr:cNvPr id="3" name="Straight Arrow Connector 2">
          <a:extLst xmlns:a="http://schemas.openxmlformats.org/drawingml/2006/main">
            <a:ext uri="{FF2B5EF4-FFF2-40B4-BE49-F238E27FC236}">
              <a16:creationId xmlns:a16="http://schemas.microsoft.com/office/drawing/2014/main" id="{10D7E405-A137-4AA8-A89E-97BD7A939AAF}"/>
            </a:ext>
          </a:extLst>
        </cdr:cNvPr>
        <cdr:cNvCxnSpPr/>
      </cdr:nvCxnSpPr>
      <cdr:spPr>
        <a:xfrm xmlns:a="http://schemas.openxmlformats.org/drawingml/2006/main" flipH="1" flipV="1">
          <a:off x="1050629" y="3207550"/>
          <a:ext cx="107808" cy="476881"/>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0.20292</cdr:x>
      <cdr:y>0.49689</cdr:y>
    </cdr:from>
    <cdr:to>
      <cdr:x>0.62302</cdr:x>
      <cdr:y>0.57801</cdr:y>
    </cdr:to>
    <cdr:sp macro="" textlink="">
      <cdr:nvSpPr>
        <cdr:cNvPr id="6" name="TextBox 5">
          <a:extLst xmlns:a="http://schemas.openxmlformats.org/drawingml/2006/main">
            <a:ext uri="{FF2B5EF4-FFF2-40B4-BE49-F238E27FC236}">
              <a16:creationId xmlns:a16="http://schemas.microsoft.com/office/drawing/2014/main" id="{AF82D2B0-03E3-4B76-8891-B30050169C89}"/>
            </a:ext>
          </a:extLst>
        </cdr:cNvPr>
        <cdr:cNvSpPr txBox="1"/>
      </cdr:nvSpPr>
      <cdr:spPr>
        <a:xfrm xmlns:a="http://schemas.openxmlformats.org/drawingml/2006/main">
          <a:off x="1295000" y="2248895"/>
          <a:ext cx="2680928" cy="3671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0" i="0" dirty="0">
              <a:latin typeface="Cambria Math" panose="02040503050406030204" pitchFamily="18" charset="0"/>
            </a:rPr>
            <a:t>𝑞 = 5, </a:t>
          </a:r>
          <a:r>
            <a:rPr lang="en-US" sz="1800" i="0" dirty="0">
              <a:latin typeface="Cambria Math" panose="02040503050406030204" pitchFamily="18" charset="0"/>
              <a:ea typeface="Cambria Math" panose="02040503050406030204" pitchFamily="18" charset="0"/>
            </a:rPr>
            <a:t>𝜋 </a:t>
          </a:r>
          <a:r>
            <a:rPr lang="en-US" sz="1800" b="0" i="0" dirty="0">
              <a:latin typeface="Cambria Math" panose="02040503050406030204" pitchFamily="18" charset="0"/>
              <a:ea typeface="Cambria Math" panose="02040503050406030204" pitchFamily="18" charset="0"/>
            </a:rPr>
            <a:t>= $3 ∗ 5 − $3 ∗ 5 = $0</a:t>
          </a:r>
          <a:endParaRPr lang="en-US" sz="1800" dirty="0"/>
        </a:p>
      </cdr:txBody>
    </cdr:sp>
  </cdr:relSizeAnchor>
  <cdr:relSizeAnchor xmlns:cdr="http://schemas.openxmlformats.org/drawingml/2006/chartDrawing">
    <cdr:from>
      <cdr:x>0.31174</cdr:x>
      <cdr:y>0.2894</cdr:y>
    </cdr:from>
    <cdr:to>
      <cdr:x>0.89645</cdr:x>
      <cdr:y>0.37251</cdr:y>
    </cdr:to>
    <cdr:sp macro="" textlink="">
      <cdr:nvSpPr>
        <cdr:cNvPr id="7" name="TextBox 6">
          <a:extLst xmlns:a="http://schemas.openxmlformats.org/drawingml/2006/main">
            <a:ext uri="{FF2B5EF4-FFF2-40B4-BE49-F238E27FC236}">
              <a16:creationId xmlns:a16="http://schemas.microsoft.com/office/drawing/2014/main" id="{58F54EEB-5F0C-4A71-BD9B-639545EC6D8B}"/>
            </a:ext>
          </a:extLst>
        </cdr:cNvPr>
        <cdr:cNvSpPr txBox="1"/>
      </cdr:nvSpPr>
      <cdr:spPr>
        <a:xfrm xmlns:a="http://schemas.openxmlformats.org/drawingml/2006/main">
          <a:off x="1989472" y="1309835"/>
          <a:ext cx="3731440" cy="37615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0" i="0" dirty="0">
              <a:latin typeface="Cambria Math" panose="02040503050406030204" pitchFamily="18" charset="0"/>
            </a:rPr>
            <a:t>𝑞 = 11, </a:t>
          </a:r>
          <a:r>
            <a:rPr lang="en-US" sz="1800" b="0" i="0" dirty="0">
              <a:latin typeface="Cambria Math" panose="02040503050406030204" pitchFamily="18" charset="0"/>
              <a:ea typeface="Cambria Math" panose="02040503050406030204" pitchFamily="18" charset="0"/>
            </a:rPr>
            <a:t>𝜋 = $6 ∗ 11 − $3.95 ∗ 11 = $22.50</a:t>
          </a:r>
          <a:endParaRPr lang="en-US" sz="1800" dirty="0"/>
        </a:p>
      </cdr:txBody>
    </cdr:sp>
  </cdr:relSizeAnchor>
</c:userShapes>
</file>

<file path=ppt/drawings/drawing2.xml><?xml version="1.0" encoding="utf-8"?>
<c:userShapes xmlns:c="http://schemas.openxmlformats.org/drawingml/2006/chart">
  <cdr:relSizeAnchor xmlns:cdr="http://schemas.openxmlformats.org/drawingml/2006/chartDrawing">
    <cdr:from>
      <cdr:x>0.08333</cdr:x>
      <cdr:y>0.44444</cdr:y>
    </cdr:from>
    <cdr:to>
      <cdr:x>0.43333</cdr:x>
      <cdr:y>0.89049</cdr:y>
    </cdr:to>
    <cdr:cxnSp macro="">
      <cdr:nvCxnSpPr>
        <cdr:cNvPr id="3" name="Straight Connector 2">
          <a:extLst xmlns:a="http://schemas.openxmlformats.org/drawingml/2006/main">
            <a:ext uri="{FF2B5EF4-FFF2-40B4-BE49-F238E27FC236}">
              <a16:creationId xmlns:a16="http://schemas.microsoft.com/office/drawing/2014/main" id="{64D1022C-4D32-4D96-9E4B-2B70C76529BF}"/>
            </a:ext>
          </a:extLst>
        </cdr:cNvPr>
        <cdr:cNvCxnSpPr/>
      </cdr:nvCxnSpPr>
      <cdr:spPr>
        <a:xfrm xmlns:a="http://schemas.openxmlformats.org/drawingml/2006/main" flipH="1">
          <a:off x="381000" y="1219200"/>
          <a:ext cx="1600200" cy="1223583"/>
        </a:xfrm>
        <a:prstGeom xmlns:a="http://schemas.openxmlformats.org/drawingml/2006/main" prst="line">
          <a:avLst/>
        </a:prstGeom>
        <a:ln xmlns:a="http://schemas.openxmlformats.org/drawingml/2006/main" w="25400">
          <a:solidFill>
            <a:srgbClr val="00B05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0.43896</cdr:x>
      <cdr:y>0.38889</cdr:y>
    </cdr:from>
    <cdr:to>
      <cdr:x>0.64901</cdr:x>
      <cdr:y>0.5</cdr:y>
    </cdr:to>
    <cdr:sp macro="" textlink="">
      <cdr:nvSpPr>
        <cdr:cNvPr id="4" name="Oval 3">
          <a:extLst xmlns:a="http://schemas.openxmlformats.org/drawingml/2006/main">
            <a:ext uri="{FF2B5EF4-FFF2-40B4-BE49-F238E27FC236}">
              <a16:creationId xmlns:a16="http://schemas.microsoft.com/office/drawing/2014/main" id="{FDAD98DC-1E22-4995-8FCF-3AF9863EB562}"/>
            </a:ext>
          </a:extLst>
        </cdr:cNvPr>
        <cdr:cNvSpPr/>
      </cdr:nvSpPr>
      <cdr:spPr>
        <a:xfrm xmlns:a="http://schemas.openxmlformats.org/drawingml/2006/main">
          <a:off x="2006924" y="1066803"/>
          <a:ext cx="960331" cy="304797"/>
        </a:xfrm>
        <a:prstGeom xmlns:a="http://schemas.openxmlformats.org/drawingml/2006/main" prst="ellipse">
          <a:avLst/>
        </a:prstGeom>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dirty="0"/>
            <a:t>(8, 158)</a:t>
          </a:r>
        </a:p>
      </cdr:txBody>
    </cdr:sp>
  </cdr:relSizeAnchor>
  <cdr:relSizeAnchor xmlns:cdr="http://schemas.openxmlformats.org/drawingml/2006/chartDrawing">
    <cdr:from>
      <cdr:x>0.42252</cdr:x>
      <cdr:y>0.18018</cdr:y>
    </cdr:from>
    <cdr:to>
      <cdr:x>0.52252</cdr:x>
      <cdr:y>0.33784</cdr:y>
    </cdr:to>
    <cdr:sp macro="" textlink="">
      <cdr:nvSpPr>
        <cdr:cNvPr id="5" name="Rectangle 4">
          <a:extLst xmlns:a="http://schemas.openxmlformats.org/drawingml/2006/main">
            <a:ext uri="{FF2B5EF4-FFF2-40B4-BE49-F238E27FC236}">
              <a16:creationId xmlns:a16="http://schemas.microsoft.com/office/drawing/2014/main" id="{00328A02-E41F-4945-AE9B-81C7C26F1C56}"/>
            </a:ext>
          </a:extLst>
        </cdr:cNvPr>
        <cdr:cNvSpPr/>
      </cdr:nvSpPr>
      <cdr:spPr>
        <a:xfrm xmlns:a="http://schemas.openxmlformats.org/drawingml/2006/main">
          <a:off x="1931772" y="494271"/>
          <a:ext cx="457200" cy="432486"/>
        </a:xfrm>
        <a:prstGeom xmlns:a="http://schemas.openxmlformats.org/drawingml/2006/main" prst="rect">
          <a:avLst/>
        </a:prstGeom>
        <a:solidFill xmlns:a="http://schemas.openxmlformats.org/drawingml/2006/main">
          <a:srgbClr val="FF0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dirty="0"/>
            <a:t>MP</a:t>
          </a:r>
        </a:p>
        <a:p xmlns:a="http://schemas.openxmlformats.org/drawingml/2006/main">
          <a:pPr algn="ctr"/>
          <a:r>
            <a:rPr lang="en-US" dirty="0"/>
            <a:t>38</a:t>
          </a:r>
        </a:p>
      </cdr:txBody>
    </cdr:sp>
  </cdr:relSizeAnchor>
  <cdr:relSizeAnchor xmlns:cdr="http://schemas.openxmlformats.org/drawingml/2006/chartDrawing">
    <cdr:from>
      <cdr:x>0.20135</cdr:x>
      <cdr:y>0.45345</cdr:y>
    </cdr:from>
    <cdr:to>
      <cdr:x>0.30135</cdr:x>
      <cdr:y>0.62012</cdr:y>
    </cdr:to>
    <cdr:sp macro="" textlink="">
      <cdr:nvSpPr>
        <cdr:cNvPr id="6" name="Rectangle 5">
          <a:extLst xmlns:a="http://schemas.openxmlformats.org/drawingml/2006/main">
            <a:ext uri="{FF2B5EF4-FFF2-40B4-BE49-F238E27FC236}">
              <a16:creationId xmlns:a16="http://schemas.microsoft.com/office/drawing/2014/main" id="{2AEB2FA0-4CF9-49F2-A2ED-331E14F1BD3E}"/>
            </a:ext>
          </a:extLst>
        </cdr:cNvPr>
        <cdr:cNvSpPr/>
      </cdr:nvSpPr>
      <cdr:spPr>
        <a:xfrm xmlns:a="http://schemas.openxmlformats.org/drawingml/2006/main">
          <a:off x="920580" y="1243914"/>
          <a:ext cx="457200" cy="457200"/>
        </a:xfrm>
        <a:prstGeom xmlns:a="http://schemas.openxmlformats.org/drawingml/2006/main" prst="rect">
          <a:avLst/>
        </a:prstGeom>
        <a:solidFill xmlns:a="http://schemas.openxmlformats.org/drawingml/2006/main">
          <a:srgbClr val="00B05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dirty="0"/>
            <a:t>AP</a:t>
          </a:r>
        </a:p>
        <a:p xmlns:a="http://schemas.openxmlformats.org/drawingml/2006/main">
          <a:pPr algn="ctr"/>
          <a:r>
            <a:rPr lang="en-US" dirty="0"/>
            <a:t>19.8</a:t>
          </a:r>
        </a:p>
      </cdr:txBody>
    </cdr:sp>
  </cdr:relSizeAnchor>
</c:userShapes>
</file>

<file path=ppt/drawings/drawing3.xml><?xml version="1.0" encoding="utf-8"?>
<c:userShapes xmlns:c="http://schemas.openxmlformats.org/drawingml/2006/chart">
  <cdr:relSizeAnchor xmlns:cdr="http://schemas.openxmlformats.org/drawingml/2006/chartDrawing">
    <cdr:from>
      <cdr:x>0.61255</cdr:x>
      <cdr:y>0.4</cdr:y>
    </cdr:from>
    <cdr:to>
      <cdr:x>0.61255</cdr:x>
      <cdr:y>0.64375</cdr:y>
    </cdr:to>
    <cdr:cxnSp macro="">
      <cdr:nvCxnSpPr>
        <cdr:cNvPr id="3" name="Straight Arrow Connector 2">
          <a:extLst xmlns:a="http://schemas.openxmlformats.org/drawingml/2006/main">
            <a:ext uri="{FF2B5EF4-FFF2-40B4-BE49-F238E27FC236}">
              <a16:creationId xmlns:a16="http://schemas.microsoft.com/office/drawing/2014/main" id="{51AB2E5D-6F6F-4BBE-AC93-4DA7B8145B36}"/>
            </a:ext>
          </a:extLst>
        </cdr:cNvPr>
        <cdr:cNvCxnSpPr/>
      </cdr:nvCxnSpPr>
      <cdr:spPr>
        <a:xfrm xmlns:a="http://schemas.openxmlformats.org/drawingml/2006/main">
          <a:off x="5181078" y="1676400"/>
          <a:ext cx="0" cy="1021544"/>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0.45139</cdr:x>
      <cdr:y>0.32603</cdr:y>
    </cdr:from>
    <cdr:to>
      <cdr:x>0.67661</cdr:x>
      <cdr:y>0.52054</cdr:y>
    </cdr:to>
    <cdr:sp macro="" textlink="">
      <cdr:nvSpPr>
        <cdr:cNvPr id="5" name="TextBox 4">
          <a:extLst xmlns:a="http://schemas.openxmlformats.org/drawingml/2006/main">
            <a:ext uri="{FF2B5EF4-FFF2-40B4-BE49-F238E27FC236}">
              <a16:creationId xmlns:a16="http://schemas.microsoft.com/office/drawing/2014/main" id="{86DE7F60-AB59-4F70-A158-D384BCF8DDEE}"/>
            </a:ext>
          </a:extLst>
        </cdr:cNvPr>
        <cdr:cNvSpPr txBox="1"/>
      </cdr:nvSpPr>
      <cdr:spPr>
        <a:xfrm xmlns:a="http://schemas.openxmlformats.org/drawingml/2006/main">
          <a:off x="3537559" y="1266056"/>
          <a:ext cx="1765076" cy="755332"/>
        </a:xfrm>
        <a:prstGeom xmlns:a="http://schemas.openxmlformats.org/drawingml/2006/main" prst="rect">
          <a:avLst/>
        </a:prstGeom>
        <a:ln xmlns:a="http://schemas.openxmlformats.org/drawingml/2006/main">
          <a:noFill/>
        </a:ln>
      </cdr:spPr>
      <cdr:txBody>
        <a:bodyPr xmlns:a="http://schemas.openxmlformats.org/drawingml/2006/main" vertOverflow="clip" wrap="none" rtlCol="0"/>
        <a:lstStyle xmlns:a="http://schemas.openxmlformats.org/drawingml/2006/main"/>
        <a:p xmlns:a="http://schemas.openxmlformats.org/drawingml/2006/main">
          <a:r>
            <a:rPr lang="en-US" sz="1400" dirty="0"/>
            <a:t>Key crossing 2: </a:t>
          </a:r>
          <a:r>
            <a:rPr lang="en-US" sz="1400" dirty="0">
              <a:solidFill>
                <a:srgbClr val="FF0000"/>
              </a:solidFill>
            </a:rPr>
            <a:t>MC</a:t>
          </a:r>
          <a:r>
            <a:rPr lang="en-US" sz="1400" dirty="0"/>
            <a:t> crosses </a:t>
          </a:r>
          <a:r>
            <a:rPr lang="en-US" sz="1400" dirty="0">
              <a:solidFill>
                <a:srgbClr val="00B0F0"/>
              </a:solidFill>
            </a:rPr>
            <a:t>AC</a:t>
          </a:r>
          <a:r>
            <a:rPr lang="en-US" sz="1400" dirty="0"/>
            <a:t> at the minimum of </a:t>
          </a:r>
          <a:r>
            <a:rPr lang="en-US" sz="1400" dirty="0">
              <a:solidFill>
                <a:srgbClr val="00B0F0"/>
              </a:solidFill>
            </a:rPr>
            <a:t>AC</a:t>
          </a:r>
        </a:p>
      </cdr:txBody>
    </cdr:sp>
  </cdr:relSizeAnchor>
  <cdr:relSizeAnchor xmlns:cdr="http://schemas.openxmlformats.org/drawingml/2006/chartDrawing">
    <cdr:from>
      <cdr:x>0.2973</cdr:x>
      <cdr:y>0.25455</cdr:y>
    </cdr:from>
    <cdr:to>
      <cdr:x>0.2973</cdr:x>
      <cdr:y>0.76319</cdr:y>
    </cdr:to>
    <cdr:cxnSp macro="">
      <cdr:nvCxnSpPr>
        <cdr:cNvPr id="7" name="Straight Arrow Connector 6">
          <a:extLst xmlns:a="http://schemas.openxmlformats.org/drawingml/2006/main">
            <a:ext uri="{FF2B5EF4-FFF2-40B4-BE49-F238E27FC236}">
              <a16:creationId xmlns:a16="http://schemas.microsoft.com/office/drawing/2014/main" id="{6E47E543-01F8-4017-956F-DF0B972C2B87}"/>
            </a:ext>
          </a:extLst>
        </cdr:cNvPr>
        <cdr:cNvCxnSpPr/>
      </cdr:nvCxnSpPr>
      <cdr:spPr>
        <a:xfrm xmlns:a="http://schemas.openxmlformats.org/drawingml/2006/main">
          <a:off x="2514600" y="1066800"/>
          <a:ext cx="0" cy="2131728"/>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0.92742</cdr:x>
      <cdr:y>0.91525</cdr:y>
    </cdr:from>
    <cdr:to>
      <cdr:x>1</cdr:x>
      <cdr:y>1</cdr:y>
    </cdr:to>
    <cdr:sp macro="" textlink="">
      <cdr:nvSpPr>
        <cdr:cNvPr id="2" name="TextBox 1">
          <a:extLst xmlns:a="http://schemas.openxmlformats.org/drawingml/2006/main">
            <a:ext uri="{FF2B5EF4-FFF2-40B4-BE49-F238E27FC236}">
              <a16:creationId xmlns:a16="http://schemas.microsoft.com/office/drawing/2014/main" id="{F7D3DC54-6ED8-494E-B4A6-BA6A0F140EDB}"/>
            </a:ext>
          </a:extLst>
        </cdr:cNvPr>
        <cdr:cNvSpPr txBox="1"/>
      </cdr:nvSpPr>
      <cdr:spPr>
        <a:xfrm xmlns:a="http://schemas.openxmlformats.org/drawingml/2006/main">
          <a:off x="8763001" y="4114781"/>
          <a:ext cx="685799" cy="3810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Quantity</a:t>
          </a:r>
        </a:p>
      </cdr:txBody>
    </cdr:sp>
  </cdr:relSizeAnchor>
</c:userShapes>
</file>

<file path=ppt/drawings/drawing5.xml><?xml version="1.0" encoding="utf-8"?>
<c:userShapes xmlns:c="http://schemas.openxmlformats.org/drawingml/2006/chart">
  <cdr:relSizeAnchor xmlns:cdr="http://schemas.openxmlformats.org/drawingml/2006/chartDrawing">
    <cdr:from>
      <cdr:x>0.40741</cdr:x>
      <cdr:y>0.40407</cdr:y>
    </cdr:from>
    <cdr:to>
      <cdr:x>0.51852</cdr:x>
      <cdr:y>0.6061</cdr:y>
    </cdr:to>
    <cdr:sp macro="" textlink="">
      <cdr:nvSpPr>
        <cdr:cNvPr id="2" name="TextBox 1">
          <a:extLst xmlns:a="http://schemas.openxmlformats.org/drawingml/2006/main">
            <a:ext uri="{FF2B5EF4-FFF2-40B4-BE49-F238E27FC236}">
              <a16:creationId xmlns:a16="http://schemas.microsoft.com/office/drawing/2014/main" id="{998F44EC-F75B-4CCE-B842-3411B8C64E52}"/>
            </a:ext>
          </a:extLst>
        </cdr:cNvPr>
        <cdr:cNvSpPr txBox="1"/>
      </cdr:nvSpPr>
      <cdr:spPr>
        <a:xfrm xmlns:a="http://schemas.openxmlformats.org/drawingml/2006/main">
          <a:off x="3352800" y="18288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Key crossing 1: MC crosses AC from below at minimum of AC</a:t>
          </a:r>
        </a:p>
      </cdr:txBody>
    </cdr:sp>
  </cdr:relSizeAnchor>
</c:userShapes>
</file>

<file path=ppt/drawings/drawing6.xml><?xml version="1.0" encoding="utf-8"?>
<c:userShapes xmlns:c="http://schemas.openxmlformats.org/drawingml/2006/chart">
  <cdr:relSizeAnchor xmlns:cdr="http://schemas.openxmlformats.org/drawingml/2006/chartDrawing">
    <cdr:from>
      <cdr:x>0.22846</cdr:x>
      <cdr:y>0.08709</cdr:y>
    </cdr:from>
    <cdr:to>
      <cdr:x>0.67361</cdr:x>
      <cdr:y>0.48996</cdr:y>
    </cdr:to>
    <cdr:sp macro="" textlink="">
      <cdr:nvSpPr>
        <cdr:cNvPr id="3" name="TextBox 1">
          <a:extLst xmlns:a="http://schemas.openxmlformats.org/drawingml/2006/main">
            <a:ext uri="{FF2B5EF4-FFF2-40B4-BE49-F238E27FC236}">
              <a16:creationId xmlns:a16="http://schemas.microsoft.com/office/drawing/2014/main" id="{E6E00E17-95BA-4709-8EF6-7261B0B0E83E}"/>
            </a:ext>
          </a:extLst>
        </cdr:cNvPr>
        <cdr:cNvSpPr txBox="1"/>
      </cdr:nvSpPr>
      <cdr:spPr>
        <a:xfrm xmlns:a="http://schemas.openxmlformats.org/drawingml/2006/main">
          <a:off x="2506846" y="394166"/>
          <a:ext cx="4884554" cy="1823375"/>
        </a:xfrm>
        <a:prstGeom xmlns:a="http://schemas.openxmlformats.org/drawingml/2006/main" prst="rect">
          <a:avLst/>
        </a:prstGeom>
        <a:solidFill xmlns:a="http://schemas.openxmlformats.org/drawingml/2006/main">
          <a:schemeClr val="accent2">
            <a:lumMod val="20000"/>
            <a:lumOff val="80000"/>
          </a:schemeClr>
        </a:solidFill>
        <a:ln xmlns:a="http://schemas.openxmlformats.org/drawingml/2006/main">
          <a:no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dirty="0"/>
            <a:t>Two steps:</a:t>
          </a:r>
        </a:p>
        <a:p xmlns:a="http://schemas.openxmlformats.org/drawingml/2006/main">
          <a:r>
            <a:rPr lang="en-US" sz="2000" dirty="0"/>
            <a:t>1. Identify what q makes p = MC(q).</a:t>
          </a:r>
        </a:p>
        <a:p xmlns:a="http://schemas.openxmlformats.org/drawingml/2006/main">
          <a:r>
            <a:rPr lang="en-US" sz="2000" dirty="0"/>
            <a:t>2. Is p </a:t>
          </a:r>
          <a:r>
            <a:rPr lang="en-US" sz="2000" i="0" dirty="0">
              <a:latin typeface="Cambria Math" panose="02040503050406030204" pitchFamily="18" charset="0"/>
              <a:ea typeface="Cambria Math" panose="02040503050406030204" pitchFamily="18" charset="0"/>
            </a:rPr>
            <a:t>≥ </a:t>
          </a:r>
          <a:r>
            <a:rPr lang="en-US" sz="2000" dirty="0"/>
            <a:t>AVC(q) at that q?</a:t>
          </a:r>
        </a:p>
        <a:p xmlns:a="http://schemas.openxmlformats.org/drawingml/2006/main">
          <a:pPr marL="685800" lvl="1" indent="-228600">
            <a:buAutoNum type="alphaLcPeriod"/>
          </a:pPr>
          <a:r>
            <a:rPr lang="en-US" sz="2000" dirty="0"/>
            <a:t> Yes? Produce that level of q.</a:t>
          </a:r>
        </a:p>
        <a:p xmlns:a="http://schemas.openxmlformats.org/drawingml/2006/main">
          <a:pPr marL="685800" lvl="1" indent="-228600">
            <a:buAutoNum type="alphaLcPeriod"/>
          </a:pPr>
          <a:r>
            <a:rPr lang="en-US" sz="2000" dirty="0"/>
            <a:t> No? Shut down and produce q = 0.</a:t>
          </a:r>
        </a:p>
      </cdr:txBody>
    </cdr:sp>
  </cdr:relSizeAnchor>
  <cdr:relSizeAnchor xmlns:cdr="http://schemas.openxmlformats.org/drawingml/2006/chartDrawing">
    <cdr:from>
      <cdr:x>0.85802</cdr:x>
      <cdr:y>0.5447</cdr:y>
    </cdr:from>
    <cdr:to>
      <cdr:x>0.85802</cdr:x>
      <cdr:y>0.89033</cdr:y>
    </cdr:to>
    <cdr:cxnSp macro="">
      <cdr:nvCxnSpPr>
        <cdr:cNvPr id="9" name="Straight Arrow Connector 8">
          <a:extLst xmlns:a="http://schemas.openxmlformats.org/drawingml/2006/main">
            <a:ext uri="{FF2B5EF4-FFF2-40B4-BE49-F238E27FC236}">
              <a16:creationId xmlns:a16="http://schemas.microsoft.com/office/drawing/2014/main" id="{5356401E-C2A9-40CD-BA4A-DD39A4B4C4AE}"/>
            </a:ext>
          </a:extLst>
        </cdr:cNvPr>
        <cdr:cNvCxnSpPr/>
      </cdr:nvCxnSpPr>
      <cdr:spPr>
        <a:xfrm xmlns:a="http://schemas.openxmlformats.org/drawingml/2006/main" flipH="1">
          <a:off x="9414882" y="2465292"/>
          <a:ext cx="0" cy="1564309"/>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0.86111</cdr:x>
      <cdr:y>0.5688</cdr:y>
    </cdr:from>
    <cdr:to>
      <cdr:x>0.86111</cdr:x>
      <cdr:y>0.87911</cdr:y>
    </cdr:to>
    <cdr:cxnSp macro="">
      <cdr:nvCxnSpPr>
        <cdr:cNvPr id="9" name="Straight Arrow Connector 8">
          <a:extLst xmlns:a="http://schemas.openxmlformats.org/drawingml/2006/main">
            <a:ext uri="{FF2B5EF4-FFF2-40B4-BE49-F238E27FC236}">
              <a16:creationId xmlns:a16="http://schemas.microsoft.com/office/drawing/2014/main" id="{5356401E-C2A9-40CD-BA4A-DD39A4B4C4AE}"/>
            </a:ext>
          </a:extLst>
        </cdr:cNvPr>
        <cdr:cNvCxnSpPr/>
      </cdr:nvCxnSpPr>
      <cdr:spPr>
        <a:xfrm xmlns:a="http://schemas.openxmlformats.org/drawingml/2006/main">
          <a:off x="7086600" y="2574387"/>
          <a:ext cx="0" cy="1404426"/>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0.69305</cdr:x>
      <cdr:y>0.09524</cdr:y>
    </cdr:from>
    <cdr:to>
      <cdr:x>0.98132</cdr:x>
      <cdr:y>0.52192</cdr:y>
    </cdr:to>
    <cdr:cxnSp macro="">
      <cdr:nvCxnSpPr>
        <cdr:cNvPr id="3" name="Straight Connector 2">
          <a:extLst xmlns:a="http://schemas.openxmlformats.org/drawingml/2006/main">
            <a:ext uri="{FF2B5EF4-FFF2-40B4-BE49-F238E27FC236}">
              <a16:creationId xmlns:a16="http://schemas.microsoft.com/office/drawing/2014/main" id="{F367300D-19A7-47BF-A503-385118E070DC}"/>
            </a:ext>
          </a:extLst>
        </cdr:cNvPr>
        <cdr:cNvCxnSpPr/>
      </cdr:nvCxnSpPr>
      <cdr:spPr>
        <a:xfrm xmlns:a="http://schemas.openxmlformats.org/drawingml/2006/main" flipV="1">
          <a:off x="5809138" y="457200"/>
          <a:ext cx="2416287" cy="2048339"/>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0.91472</cdr:x>
      <cdr:y>0.21491</cdr:y>
    </cdr:from>
    <cdr:to>
      <cdr:x>0.98536</cdr:x>
      <cdr:y>0.26401</cdr:y>
    </cdr:to>
    <cdr:sp macro="" textlink="">
      <cdr:nvSpPr>
        <cdr:cNvPr id="8" name="TextBox 7">
          <a:extLst xmlns:a="http://schemas.openxmlformats.org/drawingml/2006/main">
            <a:ext uri="{FF2B5EF4-FFF2-40B4-BE49-F238E27FC236}">
              <a16:creationId xmlns:a16="http://schemas.microsoft.com/office/drawing/2014/main" id="{4CBC1E37-0D97-4100-92CD-293716E90A3B}"/>
            </a:ext>
          </a:extLst>
        </cdr:cNvPr>
        <cdr:cNvSpPr txBox="1"/>
      </cdr:nvSpPr>
      <cdr:spPr>
        <a:xfrm xmlns:a="http://schemas.openxmlformats.org/drawingml/2006/main">
          <a:off x="9555971" y="926068"/>
          <a:ext cx="737918" cy="2115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0" i="0" dirty="0">
              <a:solidFill>
                <a:srgbClr val="FF0000"/>
              </a:solidFill>
              <a:latin typeface="Cambria Math" panose="02040503050406030204" pitchFamily="18" charset="0"/>
            </a:rPr>
            <a:t>𝑀𝐶 = $8.00</a:t>
          </a:r>
          <a:endParaRPr lang="en-US" sz="1100" dirty="0">
            <a:solidFill>
              <a:srgbClr val="FF0000"/>
            </a:solidFill>
          </a:endParaRPr>
        </a:p>
      </cdr:txBody>
    </cdr:sp>
  </cdr:relSizeAnchor>
  <cdr:relSizeAnchor xmlns:cdr="http://schemas.openxmlformats.org/drawingml/2006/chartDrawing">
    <cdr:from>
      <cdr:x>0.38151</cdr:x>
      <cdr:y>0.38743</cdr:y>
    </cdr:from>
    <cdr:to>
      <cdr:x>0.6091</cdr:x>
      <cdr:y>0.43996</cdr:y>
    </cdr:to>
    <cdr:sp macro="" textlink="">
      <cdr:nvSpPr>
        <cdr:cNvPr id="9" name="TextBox 8">
          <a:extLst xmlns:a="http://schemas.openxmlformats.org/drawingml/2006/main">
            <a:ext uri="{FF2B5EF4-FFF2-40B4-BE49-F238E27FC236}">
              <a16:creationId xmlns:a16="http://schemas.microsoft.com/office/drawing/2014/main" id="{C1603859-B793-4690-A04B-BB32D624ED2C}"/>
            </a:ext>
          </a:extLst>
        </cdr:cNvPr>
        <cdr:cNvSpPr txBox="1"/>
      </cdr:nvSpPr>
      <cdr:spPr>
        <a:xfrm xmlns:a="http://schemas.openxmlformats.org/drawingml/2006/main">
          <a:off x="3985559" y="1669455"/>
          <a:ext cx="2377603" cy="2263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solidFill>
                <a:srgbClr val="00B050"/>
              </a:solidFill>
            </a:rPr>
            <a:t>Slope of this line is average cost </a:t>
          </a:r>
        </a:p>
      </cdr:txBody>
    </cdr:sp>
  </cdr:relSizeAnchor>
  <cdr:relSizeAnchor xmlns:cdr="http://schemas.openxmlformats.org/drawingml/2006/chartDrawing">
    <cdr:from>
      <cdr:x>0.82353</cdr:x>
      <cdr:y>0.35088</cdr:y>
    </cdr:from>
    <cdr:to>
      <cdr:x>0.97662</cdr:x>
      <cdr:y>0.46249</cdr:y>
    </cdr:to>
    <cdr:sp macro="" textlink="">
      <cdr:nvSpPr>
        <cdr:cNvPr id="10" name="TextBox 9">
          <a:extLst xmlns:a="http://schemas.openxmlformats.org/drawingml/2006/main">
            <a:ext uri="{FF2B5EF4-FFF2-40B4-BE49-F238E27FC236}">
              <a16:creationId xmlns:a16="http://schemas.microsoft.com/office/drawing/2014/main" id="{3B5A8700-3464-43CF-8729-B1DED57491D6}"/>
            </a:ext>
          </a:extLst>
        </cdr:cNvPr>
        <cdr:cNvSpPr txBox="1"/>
      </cdr:nvSpPr>
      <cdr:spPr>
        <a:xfrm xmlns:a="http://schemas.openxmlformats.org/drawingml/2006/main">
          <a:off x="8603336" y="1511953"/>
          <a:ext cx="1599312" cy="48093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solidFill>
                <a:srgbClr val="FF0000"/>
              </a:solidFill>
            </a:rPr>
            <a:t>Slope </a:t>
          </a:r>
          <a:r>
            <a:rPr lang="en-US" dirty="0">
              <a:solidFill>
                <a:srgbClr val="FF0000"/>
              </a:solidFill>
            </a:rPr>
            <a:t>at t</a:t>
          </a:r>
          <a:r>
            <a:rPr lang="en-US" sz="1100" dirty="0">
              <a:solidFill>
                <a:srgbClr val="FF0000"/>
              </a:solidFill>
            </a:rPr>
            <a:t>his</a:t>
          </a:r>
        </a:p>
        <a:p xmlns:a="http://schemas.openxmlformats.org/drawingml/2006/main">
          <a:r>
            <a:rPr lang="en-US" dirty="0">
              <a:solidFill>
                <a:srgbClr val="FF0000"/>
              </a:solidFill>
            </a:rPr>
            <a:t>point i</a:t>
          </a:r>
          <a:r>
            <a:rPr lang="en-US" sz="1100" dirty="0">
              <a:solidFill>
                <a:srgbClr val="FF0000"/>
              </a:solidFill>
            </a:rPr>
            <a:t>s </a:t>
          </a:r>
          <a:r>
            <a:rPr lang="en-US" dirty="0">
              <a:solidFill>
                <a:srgbClr val="FF0000"/>
              </a:solidFill>
            </a:rPr>
            <a:t>marginal cost</a:t>
          </a:r>
          <a:endParaRPr lang="en-US" sz="1100" dirty="0">
            <a:solidFill>
              <a:srgbClr val="FF0000"/>
            </a:solidFill>
          </a:endParaRPr>
        </a:p>
      </cdr:txBody>
    </cdr:sp>
  </cdr:relSizeAnchor>
  <cdr:relSizeAnchor xmlns:cdr="http://schemas.openxmlformats.org/drawingml/2006/chartDrawing">
    <cdr:from>
      <cdr:x>0.51852</cdr:x>
      <cdr:y>0.16186</cdr:y>
    </cdr:from>
    <cdr:to>
      <cdr:x>0.90008</cdr:x>
      <cdr:y>0.24328</cdr:y>
    </cdr:to>
    <cdr:sp macro="" textlink="">
      <cdr:nvSpPr>
        <cdr:cNvPr id="11" name="TextBox 10">
          <a:extLst xmlns:a="http://schemas.openxmlformats.org/drawingml/2006/main">
            <a:ext uri="{FF2B5EF4-FFF2-40B4-BE49-F238E27FC236}">
              <a16:creationId xmlns:a16="http://schemas.microsoft.com/office/drawing/2014/main" id="{3D578912-71A5-4623-AF1C-134FCE0D8857}"/>
            </a:ext>
          </a:extLst>
        </cdr:cNvPr>
        <cdr:cNvSpPr txBox="1"/>
      </cdr:nvSpPr>
      <cdr:spPr>
        <a:xfrm xmlns:a="http://schemas.openxmlformats.org/drawingml/2006/main">
          <a:off x="5416910" y="697469"/>
          <a:ext cx="3986107" cy="3508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dirty="0">
              <a:solidFill>
                <a:srgbClr val="0070C0"/>
              </a:solidFill>
            </a:rPr>
            <a:t>Value at this point on the $ axis is total cost for that unit of Q</a:t>
          </a:r>
          <a:endParaRPr lang="en-US" sz="1100" dirty="0">
            <a:solidFill>
              <a:srgbClr val="0070C0"/>
            </a:solidFill>
          </a:endParaRPr>
        </a:p>
      </cdr:txBody>
    </cdr:sp>
  </cdr:relSizeAnchor>
  <cdr:relSizeAnchor xmlns:cdr="http://schemas.openxmlformats.org/drawingml/2006/chartDrawing">
    <cdr:from>
      <cdr:x>0.78704</cdr:x>
      <cdr:y>0.25254</cdr:y>
    </cdr:from>
    <cdr:to>
      <cdr:x>0.92593</cdr:x>
      <cdr:y>0.31989</cdr:y>
    </cdr:to>
    <cdr:sp macro="" textlink="">
      <cdr:nvSpPr>
        <cdr:cNvPr id="7" name="Oval 6">
          <a:extLst xmlns:a="http://schemas.openxmlformats.org/drawingml/2006/main">
            <a:ext uri="{FF2B5EF4-FFF2-40B4-BE49-F238E27FC236}">
              <a16:creationId xmlns:a16="http://schemas.microsoft.com/office/drawing/2014/main" id="{BD153075-2ED5-417D-94F7-5B156EBC24D1}"/>
            </a:ext>
          </a:extLst>
        </cdr:cNvPr>
        <cdr:cNvSpPr/>
      </cdr:nvSpPr>
      <cdr:spPr>
        <a:xfrm xmlns:a="http://schemas.openxmlformats.org/drawingml/2006/main">
          <a:off x="6477000" y="1143001"/>
          <a:ext cx="1143000" cy="304799"/>
        </a:xfrm>
        <a:prstGeom xmlns:a="http://schemas.openxmlformats.org/drawingml/2006/main" prst="ellipse">
          <a:avLst/>
        </a:prstGeom>
        <a:solidFill xmlns:a="http://schemas.openxmlformats.org/drawingml/2006/main">
          <a:schemeClr val="accent1">
            <a:alpha val="5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en-US" dirty="0"/>
            <a:t>15, $72.50</a:t>
          </a:r>
        </a:p>
      </cdr:txBody>
    </cdr:sp>
  </cdr:relSizeAnchor>
</c:userShapes>
</file>

<file path=ppt/drawings/drawing9.xml><?xml version="1.0" encoding="utf-8"?>
<c:userShapes xmlns:c="http://schemas.openxmlformats.org/drawingml/2006/chart">
  <cdr:relSizeAnchor xmlns:cdr="http://schemas.openxmlformats.org/drawingml/2006/chartDrawing">
    <cdr:from>
      <cdr:x>0.16463</cdr:x>
      <cdr:y>0.7087</cdr:y>
    </cdr:from>
    <cdr:to>
      <cdr:x>0.18152</cdr:x>
      <cdr:y>0.81407</cdr:y>
    </cdr:to>
    <cdr:cxnSp macro="">
      <cdr:nvCxnSpPr>
        <cdr:cNvPr id="3" name="Straight Arrow Connector 2">
          <a:extLst xmlns:a="http://schemas.openxmlformats.org/drawingml/2006/main">
            <a:ext uri="{FF2B5EF4-FFF2-40B4-BE49-F238E27FC236}">
              <a16:creationId xmlns:a16="http://schemas.microsoft.com/office/drawing/2014/main" id="{10D7E405-A137-4AA8-A89E-97BD7A939AAF}"/>
            </a:ext>
          </a:extLst>
        </cdr:cNvPr>
        <cdr:cNvCxnSpPr/>
      </cdr:nvCxnSpPr>
      <cdr:spPr>
        <a:xfrm xmlns:a="http://schemas.openxmlformats.org/drawingml/2006/main" flipH="1" flipV="1">
          <a:off x="1050629" y="3207550"/>
          <a:ext cx="107808" cy="476881"/>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0.31948</cdr:x>
      <cdr:y>0.67781</cdr:y>
    </cdr:from>
    <cdr:to>
      <cdr:x>0.65764</cdr:x>
      <cdr:y>0.78049</cdr:y>
    </cdr:to>
    <cdr:sp macro="" textlink="">
      <cdr:nvSpPr>
        <cdr:cNvPr id="6" name="TextBox 5">
          <a:extLst xmlns:a="http://schemas.openxmlformats.org/drawingml/2006/main">
            <a:ext uri="{FF2B5EF4-FFF2-40B4-BE49-F238E27FC236}">
              <a16:creationId xmlns:a16="http://schemas.microsoft.com/office/drawing/2014/main" id="{AF82D2B0-03E3-4B76-8891-B30050169C89}"/>
            </a:ext>
          </a:extLst>
        </cdr:cNvPr>
        <cdr:cNvSpPr txBox="1"/>
      </cdr:nvSpPr>
      <cdr:spPr>
        <a:xfrm xmlns:a="http://schemas.openxmlformats.org/drawingml/2006/main">
          <a:off x="2038858" y="3067726"/>
          <a:ext cx="2158054" cy="46474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0" i="0" dirty="0">
              <a:latin typeface="Cambria Math" panose="02040503050406030204" pitchFamily="18" charset="0"/>
            </a:rPr>
            <a:t>𝑞 = 5, </a:t>
          </a:r>
          <a:r>
            <a:rPr lang="en-US" sz="1800" i="0" dirty="0">
              <a:latin typeface="Cambria Math" panose="02040503050406030204" pitchFamily="18" charset="0"/>
              <a:ea typeface="Cambria Math" panose="02040503050406030204" pitchFamily="18" charset="0"/>
            </a:rPr>
            <a:t>𝜋 </a:t>
          </a:r>
          <a:r>
            <a:rPr lang="en-US" sz="1800" b="0" i="0" dirty="0">
              <a:latin typeface="Cambria Math" panose="02040503050406030204" pitchFamily="18" charset="0"/>
              <a:ea typeface="Cambria Math" panose="02040503050406030204" pitchFamily="18" charset="0"/>
            </a:rPr>
            <a:t>= $3 ∗ 5 − $3 ∗ 5 = $0</a:t>
          </a:r>
          <a:endParaRPr lang="en-US" sz="1800" dirty="0"/>
        </a:p>
      </cdr:txBody>
    </cdr:sp>
  </cdr:relSizeAnchor>
  <cdr:relSizeAnchor xmlns:cdr="http://schemas.openxmlformats.org/drawingml/2006/chartDrawing">
    <cdr:from>
      <cdr:x>0.30227</cdr:x>
      <cdr:y>0.33672</cdr:y>
    </cdr:from>
    <cdr:to>
      <cdr:x>1</cdr:x>
      <cdr:y>0.58237</cdr:y>
    </cdr:to>
    <cdr:sp macro="" textlink="">
      <cdr:nvSpPr>
        <cdr:cNvPr id="7" name="TextBox 6">
          <a:extLst xmlns:a="http://schemas.openxmlformats.org/drawingml/2006/main">
            <a:ext uri="{FF2B5EF4-FFF2-40B4-BE49-F238E27FC236}">
              <a16:creationId xmlns:a16="http://schemas.microsoft.com/office/drawing/2014/main" id="{58F54EEB-5F0C-4A71-BD9B-639545EC6D8B}"/>
            </a:ext>
          </a:extLst>
        </cdr:cNvPr>
        <cdr:cNvSpPr txBox="1"/>
      </cdr:nvSpPr>
      <cdr:spPr>
        <a:xfrm xmlns:a="http://schemas.openxmlformats.org/drawingml/2006/main">
          <a:off x="1929041" y="1524000"/>
          <a:ext cx="4452709" cy="111176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0" i="0" dirty="0">
              <a:latin typeface="Cambria Math" panose="02040503050406030204" pitchFamily="18" charset="0"/>
            </a:rPr>
            <a:t>𝑞 = 11, </a:t>
          </a:r>
          <a:r>
            <a:rPr lang="en-US" sz="1800" b="0" i="0" dirty="0">
              <a:latin typeface="Cambria Math" panose="02040503050406030204" pitchFamily="18" charset="0"/>
              <a:ea typeface="Cambria Math" panose="02040503050406030204" pitchFamily="18" charset="0"/>
            </a:rPr>
            <a:t>𝜋 = $6 ∗ 11 − $3.95 ∗ 11 = $22.50</a:t>
          </a:r>
          <a:endParaRPr lang="en-US"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8570D6A-FB49-A14C-9B03-21B3417100CD}" type="datetimeFigureOut">
              <a:rPr lang="en-US" smtClean="0"/>
              <a:t>10/5/2022</a:t>
            </a:fld>
            <a:endParaRPr lang="en-US"/>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84CB6C83-B894-2740-9986-97D8BB6F6D98}" type="slidenum">
              <a:rPr lang="en-US" smtClean="0"/>
              <a:t>‹#›</a:t>
            </a:fld>
            <a:endParaRPr lang="en-US"/>
          </a:p>
        </p:txBody>
      </p:sp>
    </p:spTree>
    <p:extLst>
      <p:ext uri="{BB962C8B-B14F-4D97-AF65-F5344CB8AC3E}">
        <p14:creationId xmlns:p14="http://schemas.microsoft.com/office/powerpoint/2010/main" val="18016698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CB6C83-B894-2740-9986-97D8BB6F6D98}" type="slidenum">
              <a:rPr lang="en-US" smtClean="0"/>
              <a:t>2</a:t>
            </a:fld>
            <a:endParaRPr lang="en-US" dirty="0"/>
          </a:p>
        </p:txBody>
      </p:sp>
    </p:spTree>
    <p:extLst>
      <p:ext uri="{BB962C8B-B14F-4D97-AF65-F5344CB8AC3E}">
        <p14:creationId xmlns:p14="http://schemas.microsoft.com/office/powerpoint/2010/main" val="118187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CB6C83-B894-2740-9986-97D8BB6F6D98}" type="slidenum">
              <a:rPr lang="en-US" smtClean="0"/>
              <a:t>41</a:t>
            </a:fld>
            <a:endParaRPr lang="en-US" dirty="0"/>
          </a:p>
        </p:txBody>
      </p:sp>
    </p:spTree>
    <p:extLst>
      <p:ext uri="{BB962C8B-B14F-4D97-AF65-F5344CB8AC3E}">
        <p14:creationId xmlns:p14="http://schemas.microsoft.com/office/powerpoint/2010/main" val="3607411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CB6C83-B894-2740-9986-97D8BB6F6D98}" type="slidenum">
              <a:rPr lang="en-US" smtClean="0"/>
              <a:t>43</a:t>
            </a:fld>
            <a:endParaRPr lang="en-US" dirty="0"/>
          </a:p>
        </p:txBody>
      </p:sp>
    </p:spTree>
    <p:extLst>
      <p:ext uri="{BB962C8B-B14F-4D97-AF65-F5344CB8AC3E}">
        <p14:creationId xmlns:p14="http://schemas.microsoft.com/office/powerpoint/2010/main" val="769942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CB6C83-B894-2740-9986-97D8BB6F6D98}" type="slidenum">
              <a:rPr lang="en-US" smtClean="0"/>
              <a:t>45</a:t>
            </a:fld>
            <a:endParaRPr lang="en-US" dirty="0"/>
          </a:p>
        </p:txBody>
      </p:sp>
    </p:spTree>
    <p:extLst>
      <p:ext uri="{BB962C8B-B14F-4D97-AF65-F5344CB8AC3E}">
        <p14:creationId xmlns:p14="http://schemas.microsoft.com/office/powerpoint/2010/main" val="4278425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B6C83-B894-2740-9986-97D8BB6F6D98}" type="slidenum">
              <a:rPr lang="en-US" smtClean="0"/>
              <a:t>59</a:t>
            </a:fld>
            <a:endParaRPr lang="en-US" dirty="0"/>
          </a:p>
        </p:txBody>
      </p:sp>
    </p:spTree>
    <p:extLst>
      <p:ext uri="{BB962C8B-B14F-4D97-AF65-F5344CB8AC3E}">
        <p14:creationId xmlns:p14="http://schemas.microsoft.com/office/powerpoint/2010/main" val="3262222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CB6C83-B894-2740-9986-97D8BB6F6D98}" type="slidenum">
              <a:rPr lang="en-US" smtClean="0"/>
              <a:t>62</a:t>
            </a:fld>
            <a:endParaRPr lang="en-US" dirty="0"/>
          </a:p>
        </p:txBody>
      </p:sp>
    </p:spTree>
    <p:extLst>
      <p:ext uri="{BB962C8B-B14F-4D97-AF65-F5344CB8AC3E}">
        <p14:creationId xmlns:p14="http://schemas.microsoft.com/office/powerpoint/2010/main" val="3182981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B6C83-B894-2740-9986-97D8BB6F6D98}" type="slidenum">
              <a:rPr lang="en-US" smtClean="0"/>
              <a:t>63</a:t>
            </a:fld>
            <a:endParaRPr lang="en-US" dirty="0"/>
          </a:p>
        </p:txBody>
      </p:sp>
    </p:spTree>
    <p:extLst>
      <p:ext uri="{BB962C8B-B14F-4D97-AF65-F5344CB8AC3E}">
        <p14:creationId xmlns:p14="http://schemas.microsoft.com/office/powerpoint/2010/main" val="377989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CB6C83-B894-2740-9986-97D8BB6F6D98}" type="slidenum">
              <a:rPr lang="en-US" smtClean="0"/>
              <a:t>64</a:t>
            </a:fld>
            <a:endParaRPr lang="en-US" dirty="0"/>
          </a:p>
        </p:txBody>
      </p:sp>
    </p:spTree>
    <p:extLst>
      <p:ext uri="{BB962C8B-B14F-4D97-AF65-F5344CB8AC3E}">
        <p14:creationId xmlns:p14="http://schemas.microsoft.com/office/powerpoint/2010/main" val="3021844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B6C83-B894-2740-9986-97D8BB6F6D98}" type="slidenum">
              <a:rPr lang="en-US" smtClean="0"/>
              <a:t>65</a:t>
            </a:fld>
            <a:endParaRPr lang="en-US" dirty="0"/>
          </a:p>
        </p:txBody>
      </p:sp>
    </p:spTree>
    <p:extLst>
      <p:ext uri="{BB962C8B-B14F-4D97-AF65-F5344CB8AC3E}">
        <p14:creationId xmlns:p14="http://schemas.microsoft.com/office/powerpoint/2010/main" val="4092688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B6C83-B894-2740-9986-97D8BB6F6D98}" type="slidenum">
              <a:rPr lang="en-US" smtClean="0"/>
              <a:t>66</a:t>
            </a:fld>
            <a:endParaRPr lang="en-US" dirty="0"/>
          </a:p>
        </p:txBody>
      </p:sp>
    </p:spTree>
    <p:extLst>
      <p:ext uri="{BB962C8B-B14F-4D97-AF65-F5344CB8AC3E}">
        <p14:creationId xmlns:p14="http://schemas.microsoft.com/office/powerpoint/2010/main" val="2496438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B6C83-B894-2740-9986-97D8BB6F6D98}" type="slidenum">
              <a:rPr lang="en-US" smtClean="0"/>
              <a:t>70</a:t>
            </a:fld>
            <a:endParaRPr lang="en-US" dirty="0"/>
          </a:p>
        </p:txBody>
      </p:sp>
    </p:spTree>
    <p:extLst>
      <p:ext uri="{BB962C8B-B14F-4D97-AF65-F5344CB8AC3E}">
        <p14:creationId xmlns:p14="http://schemas.microsoft.com/office/powerpoint/2010/main" val="2718796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CB6C83-B894-2740-9986-97D8BB6F6D98}" type="slidenum">
              <a:rPr lang="en-US" smtClean="0"/>
              <a:t>7</a:t>
            </a:fld>
            <a:endParaRPr lang="en-US" dirty="0"/>
          </a:p>
        </p:txBody>
      </p:sp>
    </p:spTree>
    <p:extLst>
      <p:ext uri="{BB962C8B-B14F-4D97-AF65-F5344CB8AC3E}">
        <p14:creationId xmlns:p14="http://schemas.microsoft.com/office/powerpoint/2010/main" val="510725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B6C83-B894-2740-9986-97D8BB6F6D98}" type="slidenum">
              <a:rPr lang="en-US" smtClean="0"/>
              <a:t>73</a:t>
            </a:fld>
            <a:endParaRPr lang="en-US" dirty="0"/>
          </a:p>
        </p:txBody>
      </p:sp>
    </p:spTree>
    <p:extLst>
      <p:ext uri="{BB962C8B-B14F-4D97-AF65-F5344CB8AC3E}">
        <p14:creationId xmlns:p14="http://schemas.microsoft.com/office/powerpoint/2010/main" val="2731407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CB6C83-B894-2740-9986-97D8BB6F6D98}" type="slidenum">
              <a:rPr lang="en-US" smtClean="0"/>
              <a:t>75</a:t>
            </a:fld>
            <a:endParaRPr lang="en-US" dirty="0"/>
          </a:p>
        </p:txBody>
      </p:sp>
    </p:spTree>
    <p:extLst>
      <p:ext uri="{BB962C8B-B14F-4D97-AF65-F5344CB8AC3E}">
        <p14:creationId xmlns:p14="http://schemas.microsoft.com/office/powerpoint/2010/main" val="3282443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CB6C83-B894-2740-9986-97D8BB6F6D98}" type="slidenum">
              <a:rPr lang="en-US" smtClean="0"/>
              <a:t>85</a:t>
            </a:fld>
            <a:endParaRPr lang="en-US" dirty="0"/>
          </a:p>
        </p:txBody>
      </p:sp>
    </p:spTree>
    <p:extLst>
      <p:ext uri="{BB962C8B-B14F-4D97-AF65-F5344CB8AC3E}">
        <p14:creationId xmlns:p14="http://schemas.microsoft.com/office/powerpoint/2010/main" val="977555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B6C83-B894-2740-9986-97D8BB6F6D98}" type="slidenum">
              <a:rPr lang="en-US" smtClean="0"/>
              <a:t>8</a:t>
            </a:fld>
            <a:endParaRPr lang="en-US" dirty="0"/>
          </a:p>
        </p:txBody>
      </p:sp>
    </p:spTree>
    <p:extLst>
      <p:ext uri="{BB962C8B-B14F-4D97-AF65-F5344CB8AC3E}">
        <p14:creationId xmlns:p14="http://schemas.microsoft.com/office/powerpoint/2010/main" val="1992278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CB6C83-B894-2740-9986-97D8BB6F6D98}" type="slidenum">
              <a:rPr lang="en-US" smtClean="0"/>
              <a:t>9</a:t>
            </a:fld>
            <a:endParaRPr lang="en-US" dirty="0"/>
          </a:p>
        </p:txBody>
      </p:sp>
    </p:spTree>
    <p:extLst>
      <p:ext uri="{BB962C8B-B14F-4D97-AF65-F5344CB8AC3E}">
        <p14:creationId xmlns:p14="http://schemas.microsoft.com/office/powerpoint/2010/main" val="1731034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B6C83-B894-2740-9986-97D8BB6F6D98}" type="slidenum">
              <a:rPr lang="en-US" smtClean="0"/>
              <a:t>10</a:t>
            </a:fld>
            <a:endParaRPr lang="en-US" dirty="0"/>
          </a:p>
        </p:txBody>
      </p:sp>
    </p:spTree>
    <p:extLst>
      <p:ext uri="{BB962C8B-B14F-4D97-AF65-F5344CB8AC3E}">
        <p14:creationId xmlns:p14="http://schemas.microsoft.com/office/powerpoint/2010/main" val="1660352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B6C83-B894-2740-9986-97D8BB6F6D98}" type="slidenum">
              <a:rPr lang="en-US" smtClean="0"/>
              <a:t>15</a:t>
            </a:fld>
            <a:endParaRPr lang="en-US"/>
          </a:p>
        </p:txBody>
      </p:sp>
    </p:spTree>
    <p:extLst>
      <p:ext uri="{BB962C8B-B14F-4D97-AF65-F5344CB8AC3E}">
        <p14:creationId xmlns:p14="http://schemas.microsoft.com/office/powerpoint/2010/main" val="4150756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B6C83-B894-2740-9986-97D8BB6F6D98}" type="slidenum">
              <a:rPr lang="en-US" smtClean="0"/>
              <a:t>16</a:t>
            </a:fld>
            <a:endParaRPr lang="en-US" dirty="0"/>
          </a:p>
        </p:txBody>
      </p:sp>
    </p:spTree>
    <p:extLst>
      <p:ext uri="{BB962C8B-B14F-4D97-AF65-F5344CB8AC3E}">
        <p14:creationId xmlns:p14="http://schemas.microsoft.com/office/powerpoint/2010/main" val="1803129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CB6C83-B894-2740-9986-97D8BB6F6D98}" type="slidenum">
              <a:rPr lang="en-US" smtClean="0"/>
              <a:t>17</a:t>
            </a:fld>
            <a:endParaRPr lang="en-US" dirty="0"/>
          </a:p>
        </p:txBody>
      </p:sp>
    </p:spTree>
    <p:extLst>
      <p:ext uri="{BB962C8B-B14F-4D97-AF65-F5344CB8AC3E}">
        <p14:creationId xmlns:p14="http://schemas.microsoft.com/office/powerpoint/2010/main" val="3665803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CB6C83-B894-2740-9986-97D8BB6F6D98}" type="slidenum">
              <a:rPr lang="en-US" smtClean="0"/>
              <a:t>24</a:t>
            </a:fld>
            <a:endParaRPr lang="en-US"/>
          </a:p>
        </p:txBody>
      </p:sp>
    </p:spTree>
    <p:extLst>
      <p:ext uri="{BB962C8B-B14F-4D97-AF65-F5344CB8AC3E}">
        <p14:creationId xmlns:p14="http://schemas.microsoft.com/office/powerpoint/2010/main" val="2435115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828800"/>
            <a:ext cx="10363200" cy="900546"/>
          </a:xfrm>
        </p:spPr>
        <p:txBody>
          <a:bodyPr anchor="b"/>
          <a:lstStyle>
            <a:lvl1pPr algn="l">
              <a:defRPr/>
            </a:lvl1pPr>
          </a:lstStyle>
          <a:p>
            <a:r>
              <a:rPr lang="en-US" dirty="0"/>
              <a:t>Click To Edit Title</a:t>
            </a:r>
          </a:p>
        </p:txBody>
      </p:sp>
      <p:cxnSp>
        <p:nvCxnSpPr>
          <p:cNvPr id="8" name="Straight Connector 7"/>
          <p:cNvCxnSpPr/>
          <p:nvPr userDrawn="1"/>
        </p:nvCxnSpPr>
        <p:spPr>
          <a:xfrm>
            <a:off x="914400" y="2819400"/>
            <a:ext cx="10363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hasCustomPrompt="1"/>
          </p:nvPr>
        </p:nvSpPr>
        <p:spPr>
          <a:xfrm>
            <a:off x="914400" y="2895600"/>
            <a:ext cx="103632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pic>
        <p:nvPicPr>
          <p:cNvPr id="9" name="Picture 8">
            <a:extLst>
              <a:ext uri="{FF2B5EF4-FFF2-40B4-BE49-F238E27FC236}">
                <a16:creationId xmlns:a16="http://schemas.microsoft.com/office/drawing/2014/main" id="{46C8AC51-4B65-7043-B0CE-19EAB96CF72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24162" y="6311357"/>
            <a:ext cx="2215839" cy="360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40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cxnSp>
        <p:nvCxnSpPr>
          <p:cNvPr id="8" name="Straight Connector 7"/>
          <p:cNvCxnSpPr/>
          <p:nvPr userDrawn="1"/>
        </p:nvCxnSpPr>
        <p:spPr>
          <a:xfrm>
            <a:off x="609600" y="1293970"/>
            <a:ext cx="10972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p:txBody>
          <a:bodyPr>
            <a:no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3203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0" cap="none"/>
            </a:lvl1pPr>
          </a:lstStyle>
          <a:p>
            <a:r>
              <a:rPr lang="en-US" dirty="0"/>
              <a:t>Click To Edit Title</a:t>
            </a:r>
          </a:p>
        </p:txBody>
      </p:sp>
      <p:sp>
        <p:nvSpPr>
          <p:cNvPr id="3" name="Text Placeholder 2"/>
          <p:cNvSpPr>
            <a:spLocks noGrp="1"/>
          </p:cNvSpPr>
          <p:nvPr>
            <p:ph type="body" idx="1" hasCustomPrompt="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cxnSp>
        <p:nvCxnSpPr>
          <p:cNvPr id="7" name="Straight Connector 6"/>
          <p:cNvCxnSpPr/>
          <p:nvPr userDrawn="1"/>
        </p:nvCxnSpPr>
        <p:spPr>
          <a:xfrm>
            <a:off x="963084" y="4406900"/>
            <a:ext cx="10363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129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sz="half" idx="1" hasCustomPrompt="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609600" y="1293970"/>
            <a:ext cx="10972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964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3" name="Text Placeholder 2"/>
          <p:cNvSpPr>
            <a:spLocks noGrp="1"/>
          </p:cNvSpPr>
          <p:nvPr>
            <p:ph type="body" idx="1" hasCustomPrompt="1"/>
          </p:nvPr>
        </p:nvSpPr>
        <p:spPr>
          <a:xfrm>
            <a:off x="609600" y="1417638"/>
            <a:ext cx="5386917" cy="90646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p:cNvSpPr>
            <a:spLocks noGrp="1"/>
          </p:cNvSpPr>
          <p:nvPr>
            <p:ph sz="half" idx="2" hasCustomPrompt="1"/>
          </p:nvPr>
        </p:nvSpPr>
        <p:spPr>
          <a:xfrm>
            <a:off x="609600" y="2590800"/>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93368" y="1417638"/>
            <a:ext cx="5389033" cy="90646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p:cNvSpPr>
            <a:spLocks noGrp="1"/>
          </p:cNvSpPr>
          <p:nvPr>
            <p:ph sz="quarter" idx="4" hasCustomPrompt="1"/>
          </p:nvPr>
        </p:nvSpPr>
        <p:spPr>
          <a:xfrm>
            <a:off x="6222642" y="2590800"/>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userDrawn="1"/>
        </p:nvCxnSpPr>
        <p:spPr>
          <a:xfrm>
            <a:off x="609600" y="1293970"/>
            <a:ext cx="10972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968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Tree>
    <p:extLst>
      <p:ext uri="{BB962C8B-B14F-4D97-AF65-F5344CB8AC3E}">
        <p14:creationId xmlns:p14="http://schemas.microsoft.com/office/powerpoint/2010/main" val="530280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with Horizontal Ru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cxnSp>
        <p:nvCxnSpPr>
          <p:cNvPr id="3" name="Straight Connector 2"/>
          <p:cNvCxnSpPr/>
          <p:nvPr userDrawn="1"/>
        </p:nvCxnSpPr>
        <p:spPr>
          <a:xfrm>
            <a:off x="609600" y="1293970"/>
            <a:ext cx="10972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553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448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F76294-103E-B94F-8D88-01DAC0ED3E2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333073" y="2833948"/>
            <a:ext cx="5525854" cy="899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593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609600" y="228600"/>
            <a:ext cx="10972800" cy="1143000"/>
          </a:xfrm>
          <a:prstGeom prst="rect">
            <a:avLst/>
          </a:prstGeom>
        </p:spPr>
        <p:txBody>
          <a:bodyPr vert="horz" lIns="91440" tIns="45720" rIns="91440" bIns="45720" rtlCol="0" anchor="ctr">
            <a:noAutofit/>
          </a:bodyPr>
          <a:lstStyle/>
          <a:p>
            <a:r>
              <a:rPr lang="en-US" dirty="0"/>
              <a:t>Click To Edit Title</a:t>
            </a:r>
          </a:p>
        </p:txBody>
      </p:sp>
      <p:sp>
        <p:nvSpPr>
          <p:cNvPr id="6" name="Rectangle 5"/>
          <p:cNvSpPr/>
          <p:nvPr userDrawn="1"/>
        </p:nvSpPr>
        <p:spPr>
          <a:xfrm rot="10800000">
            <a:off x="0" y="0"/>
            <a:ext cx="12192000" cy="358236"/>
          </a:xfrm>
          <a:prstGeom prst="rect">
            <a:avLst/>
          </a:prstGeom>
          <a:solidFill>
            <a:srgbClr val="3E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7" name="Rectangle 6"/>
          <p:cNvSpPr/>
          <p:nvPr userDrawn="1"/>
        </p:nvSpPr>
        <p:spPr>
          <a:xfrm>
            <a:off x="0" y="6803560"/>
            <a:ext cx="12192000" cy="91440"/>
          </a:xfrm>
          <a:prstGeom prst="rect">
            <a:avLst/>
          </a:prstGeom>
          <a:solidFill>
            <a:srgbClr val="3E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Tree>
    <p:extLst>
      <p:ext uri="{BB962C8B-B14F-4D97-AF65-F5344CB8AC3E}">
        <p14:creationId xmlns:p14="http://schemas.microsoft.com/office/powerpoint/2010/main" val="159939622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703" r:id="rId9"/>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16.png"/><Relationship Id="rId7"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1.png"/><Relationship Id="rId2" Type="http://schemas.openxmlformats.org/officeDocument/2006/relationships/image" Target="../media/image25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image" Target="../media/image252.png"/><Relationship Id="rId16"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370.png"/><Relationship Id="rId7" Type="http://schemas.openxmlformats.org/officeDocument/2006/relationships/image" Target="../media/image431.png"/><Relationship Id="rId2" Type="http://schemas.openxmlformats.org/officeDocument/2006/relationships/image" Target="../media/image413.png"/><Relationship Id="rId1" Type="http://schemas.openxmlformats.org/officeDocument/2006/relationships/slideLayout" Target="../slideLayouts/slideLayout2.xml"/><Relationship Id="rId6" Type="http://schemas.openxmlformats.org/officeDocument/2006/relationships/image" Target="../media/image42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44.png"/></Relationships>
</file>

<file path=ppt/slides/_rels/slide3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47.png"/><Relationship Id="rId7"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412.png"/></Relationships>
</file>

<file path=ppt/slides/_rels/slide3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8.png"/><Relationship Id="rId7" Type="http://schemas.openxmlformats.org/officeDocument/2006/relationships/image" Target="../media/image64.png"/><Relationship Id="rId2" Type="http://schemas.openxmlformats.org/officeDocument/2006/relationships/image" Target="../media/image300.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0.png"/><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68.png"/><Relationship Id="rId7" Type="http://schemas.openxmlformats.org/officeDocument/2006/relationships/image" Target="../media/image58.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62.png"/><Relationship Id="rId10" Type="http://schemas.openxmlformats.org/officeDocument/2006/relationships/image" Target="../media/image63.png"/><Relationship Id="rId4" Type="http://schemas.openxmlformats.org/officeDocument/2006/relationships/image" Target="../media/image55.png"/><Relationship Id="rId9" Type="http://schemas.openxmlformats.org/officeDocument/2006/relationships/image" Target="../media/image61.png"/></Relationships>
</file>

<file path=ppt/slides/_rels/slide37.xml.rels><?xml version="1.0" encoding="UTF-8" standalone="yes"?>
<Relationships xmlns="http://schemas.openxmlformats.org/package/2006/relationships"><Relationship Id="rId8" Type="http://schemas.openxmlformats.org/officeDocument/2006/relationships/image" Target="../media/image630.png"/><Relationship Id="rId13" Type="http://schemas.openxmlformats.org/officeDocument/2006/relationships/image" Target="../media/image75.png"/><Relationship Id="rId3" Type="http://schemas.openxmlformats.org/officeDocument/2006/relationships/image" Target="../media/image68.png"/><Relationship Id="rId7" Type="http://schemas.openxmlformats.org/officeDocument/2006/relationships/image" Target="../media/image411.png"/><Relationship Id="rId12" Type="http://schemas.openxmlformats.org/officeDocument/2006/relationships/image" Target="../media/image74.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72.png"/><Relationship Id="rId11" Type="http://schemas.openxmlformats.org/officeDocument/2006/relationships/image" Target="../media/image410.png"/><Relationship Id="rId15" Type="http://schemas.openxmlformats.org/officeDocument/2006/relationships/image" Target="../media/image430.png"/><Relationship Id="rId10" Type="http://schemas.openxmlformats.org/officeDocument/2006/relationships/image" Target="../media/image69.png"/><Relationship Id="rId9" Type="http://schemas.openxmlformats.org/officeDocument/2006/relationships/image" Target="../media/image66.png"/><Relationship Id="rId14" Type="http://schemas.openxmlformats.org/officeDocument/2006/relationships/image" Target="../media/image420.png"/></Relationships>
</file>

<file path=ppt/slides/_rels/slide3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5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5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8" Type="http://schemas.openxmlformats.org/officeDocument/2006/relationships/image" Target="../media/image90.png"/><Relationship Id="rId7" Type="http://schemas.openxmlformats.org/officeDocument/2006/relationships/image" Target="../media/image801.png"/><Relationship Id="rId2" Type="http://schemas.openxmlformats.org/officeDocument/2006/relationships/chart" Target="../charts/chart10.xml"/><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87.png"/><Relationship Id="rId10" Type="http://schemas.openxmlformats.org/officeDocument/2006/relationships/image" Target="../media/image82.png"/><Relationship Id="rId4" Type="http://schemas.openxmlformats.org/officeDocument/2006/relationships/image" Target="../media/image86.png"/><Relationship Id="rId9" Type="http://schemas.openxmlformats.org/officeDocument/2006/relationships/image" Target="../media/image80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1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85.png"/><Relationship Id="rId4" Type="http://schemas.openxmlformats.org/officeDocument/2006/relationships/image" Target="../media/image84.png"/></Relationships>
</file>

<file path=ppt/slides/_rels/slide6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6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911.png"/></Relationships>
</file>

<file path=ppt/slides/_rels/slide6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 Id="rId5" Type="http://schemas.openxmlformats.org/officeDocument/2006/relationships/image" Target="../media/image99.png"/><Relationship Id="rId4" Type="http://schemas.openxmlformats.org/officeDocument/2006/relationships/image" Target="../media/image9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5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910.png"/><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chart" Target="../charts/chart19.xml"/><Relationship Id="rId1" Type="http://schemas.openxmlformats.org/officeDocument/2006/relationships/slideLayout" Target="../slideLayouts/slideLayout7.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8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7.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13.png"/></Relationships>
</file>

<file path=ppt/slides/_rels/slide81.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8" Type="http://schemas.openxmlformats.org/officeDocument/2006/relationships/image" Target="../media/image121.png"/><Relationship Id="rId13" Type="http://schemas.openxmlformats.org/officeDocument/2006/relationships/image" Target="../media/image126.png"/><Relationship Id="rId3" Type="http://schemas.openxmlformats.org/officeDocument/2006/relationships/image" Target="../media/image116.png"/><Relationship Id="rId7" Type="http://schemas.openxmlformats.org/officeDocument/2006/relationships/image" Target="../media/image120.png"/><Relationship Id="rId12" Type="http://schemas.openxmlformats.org/officeDocument/2006/relationships/image" Target="../media/image77.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19.png"/><Relationship Id="rId11" Type="http://schemas.openxmlformats.org/officeDocument/2006/relationships/image" Target="../media/image76.png"/><Relationship Id="rId5" Type="http://schemas.openxmlformats.org/officeDocument/2006/relationships/image" Target="../media/image730.png"/><Relationship Id="rId10" Type="http://schemas.openxmlformats.org/officeDocument/2006/relationships/image" Target="../media/image123.png"/><Relationship Id="rId4" Type="http://schemas.openxmlformats.org/officeDocument/2006/relationships/image" Target="../media/image117.png"/><Relationship Id="rId9" Type="http://schemas.openxmlformats.org/officeDocument/2006/relationships/image" Target="../media/image700.png"/><Relationship Id="rId14" Type="http://schemas.openxmlformats.org/officeDocument/2006/relationships/image" Target="../media/image127.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940.png"/><Relationship Id="rId2" Type="http://schemas.openxmlformats.org/officeDocument/2006/relationships/image" Target="../media/image930.png"/><Relationship Id="rId1" Type="http://schemas.openxmlformats.org/officeDocument/2006/relationships/slideLayout" Target="../slideLayouts/slideLayout2.xml"/><Relationship Id="rId5" Type="http://schemas.openxmlformats.org/officeDocument/2006/relationships/image" Target="../media/image1040.png"/><Relationship Id="rId4" Type="http://schemas.openxmlformats.org/officeDocument/2006/relationships/image" Target="../media/image991.png"/></Relationships>
</file>

<file path=ppt/slides/_rels/slide89.xml.rels><?xml version="1.0" encoding="UTF-8" standalone="yes"?>
<Relationships xmlns="http://schemas.openxmlformats.org/package/2006/relationships"><Relationship Id="rId3" Type="http://schemas.openxmlformats.org/officeDocument/2006/relationships/image" Target="../media/image991.png"/><Relationship Id="rId2" Type="http://schemas.openxmlformats.org/officeDocument/2006/relationships/image" Target="../media/image930.png"/><Relationship Id="rId1" Type="http://schemas.openxmlformats.org/officeDocument/2006/relationships/slideLayout" Target="../slideLayouts/slideLayout2.xml"/><Relationship Id="rId5" Type="http://schemas.openxmlformats.org/officeDocument/2006/relationships/image" Target="../media/image940.png"/><Relationship Id="rId4" Type="http://schemas.openxmlformats.org/officeDocument/2006/relationships/image" Target="../media/image1040.png"/></Relationships>
</file>

<file path=ppt/slides/_rels/slide9.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16.png"/><Relationship Id="rId7"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0.xml.rels><?xml version="1.0" encoding="UTF-8" standalone="yes"?>
<Relationships xmlns="http://schemas.openxmlformats.org/package/2006/relationships"><Relationship Id="rId3" Type="http://schemas.openxmlformats.org/officeDocument/2006/relationships/image" Target="../media/image1050.png"/><Relationship Id="rId2" Type="http://schemas.openxmlformats.org/officeDocument/2006/relationships/image" Target="../media/image990.png"/><Relationship Id="rId1" Type="http://schemas.openxmlformats.org/officeDocument/2006/relationships/slideLayout" Target="../slideLayouts/slideLayout2.xml"/><Relationship Id="rId5" Type="http://schemas.openxmlformats.org/officeDocument/2006/relationships/image" Target="../media/image110.png"/><Relationship Id="rId4" Type="http://schemas.openxmlformats.org/officeDocument/2006/relationships/image" Target="../media/image109.png"/></Relationships>
</file>

<file path=ppt/slides/_rels/slide91.xml.rels><?xml version="1.0" encoding="UTF-8" standalone="yes"?>
<Relationships xmlns="http://schemas.openxmlformats.org/package/2006/relationships"><Relationship Id="rId2" Type="http://schemas.openxmlformats.org/officeDocument/2006/relationships/image" Target="../media/image990.png"/><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50.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Production Theory</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03110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 b="181"/>
          <a:stretch/>
        </p:blipFill>
        <p:spPr>
          <a:xfrm>
            <a:off x="921828" y="1371600"/>
            <a:ext cx="10380571" cy="4868327"/>
          </a:xfrm>
          <a:prstGeom prst="rect">
            <a:avLst/>
          </a:prstGeom>
          <a:ln>
            <a:noFill/>
          </a:ln>
        </p:spPr>
      </p:pic>
      <p:sp>
        <p:nvSpPr>
          <p:cNvPr id="7" name="Title 1">
            <a:extLst>
              <a:ext uri="{FF2B5EF4-FFF2-40B4-BE49-F238E27FC236}">
                <a16:creationId xmlns:a16="http://schemas.microsoft.com/office/drawing/2014/main" id="{FAA2A866-A7BD-9B4F-B5B7-ED15C9A64219}"/>
              </a:ext>
            </a:extLst>
          </p:cNvPr>
          <p:cNvSpPr txBox="1">
            <a:spLocks/>
          </p:cNvSpPr>
          <p:nvPr/>
        </p:nvSpPr>
        <p:spPr>
          <a:xfrm>
            <a:off x="4329257" y="487462"/>
            <a:ext cx="3581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4000" dirty="0"/>
              <a:t>Zero Workers</a:t>
            </a:r>
          </a:p>
        </p:txBody>
      </p:sp>
    </p:spTree>
    <p:extLst>
      <p:ext uri="{BB962C8B-B14F-4D97-AF65-F5344CB8AC3E}">
        <p14:creationId xmlns:p14="http://schemas.microsoft.com/office/powerpoint/2010/main" val="537466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AA2A866-A7BD-9B4F-B5B7-ED15C9A64219}"/>
              </a:ext>
            </a:extLst>
          </p:cNvPr>
          <p:cNvSpPr txBox="1">
            <a:spLocks/>
          </p:cNvSpPr>
          <p:nvPr/>
        </p:nvSpPr>
        <p:spPr>
          <a:xfrm>
            <a:off x="4329257" y="487462"/>
            <a:ext cx="3581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4000" dirty="0"/>
              <a:t>One Worker</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828" y="1371600"/>
            <a:ext cx="10378440" cy="4870970"/>
          </a:xfrm>
          <a:prstGeom prst="rect">
            <a:avLst/>
          </a:prstGeom>
          <a:ln>
            <a:noFill/>
          </a:ln>
        </p:spPr>
      </p:pic>
    </p:spTree>
    <p:extLst>
      <p:ext uri="{BB962C8B-B14F-4D97-AF65-F5344CB8AC3E}">
        <p14:creationId xmlns:p14="http://schemas.microsoft.com/office/powerpoint/2010/main" val="2258699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AA2A866-A7BD-9B4F-B5B7-ED15C9A64219}"/>
              </a:ext>
            </a:extLst>
          </p:cNvPr>
          <p:cNvSpPr txBox="1">
            <a:spLocks/>
          </p:cNvSpPr>
          <p:nvPr/>
        </p:nvSpPr>
        <p:spPr>
          <a:xfrm>
            <a:off x="1905000" y="457200"/>
            <a:ext cx="3581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4000" dirty="0"/>
              <a:t>Two Workers</a:t>
            </a:r>
          </a:p>
        </p:txBody>
      </p:sp>
      <p:sp>
        <p:nvSpPr>
          <p:cNvPr id="10" name="Title 1">
            <a:extLst>
              <a:ext uri="{FF2B5EF4-FFF2-40B4-BE49-F238E27FC236}">
                <a16:creationId xmlns:a16="http://schemas.microsoft.com/office/drawing/2014/main" id="{FAA2A866-A7BD-9B4F-B5B7-ED15C9A64219}"/>
              </a:ext>
            </a:extLst>
          </p:cNvPr>
          <p:cNvSpPr txBox="1">
            <a:spLocks/>
          </p:cNvSpPr>
          <p:nvPr/>
        </p:nvSpPr>
        <p:spPr>
          <a:xfrm>
            <a:off x="6705602" y="487462"/>
            <a:ext cx="3962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4000" dirty="0"/>
              <a:t>Three Workers</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828" y="1371600"/>
            <a:ext cx="10378440" cy="4870971"/>
          </a:xfrm>
          <a:prstGeom prst="rect">
            <a:avLst/>
          </a:prstGeom>
          <a:ln>
            <a:noFill/>
          </a:ln>
        </p:spPr>
      </p:pic>
    </p:spTree>
    <p:extLst>
      <p:ext uri="{BB962C8B-B14F-4D97-AF65-F5344CB8AC3E}">
        <p14:creationId xmlns:p14="http://schemas.microsoft.com/office/powerpoint/2010/main" val="3038336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AA2A866-A7BD-9B4F-B5B7-ED15C9A64219}"/>
              </a:ext>
            </a:extLst>
          </p:cNvPr>
          <p:cNvSpPr txBox="1">
            <a:spLocks/>
          </p:cNvSpPr>
          <p:nvPr/>
        </p:nvSpPr>
        <p:spPr>
          <a:xfrm>
            <a:off x="4016876" y="487462"/>
            <a:ext cx="4002283"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4000" dirty="0"/>
              <a:t>Seven Workers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780" y="1371597"/>
            <a:ext cx="10378440" cy="4881468"/>
          </a:xfrm>
          <a:prstGeom prst="rect">
            <a:avLst/>
          </a:prstGeom>
        </p:spPr>
      </p:pic>
    </p:spTree>
    <p:extLst>
      <p:ext uri="{BB962C8B-B14F-4D97-AF65-F5344CB8AC3E}">
        <p14:creationId xmlns:p14="http://schemas.microsoft.com/office/powerpoint/2010/main" val="333895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600" y="1371596"/>
            <a:ext cx="10378800" cy="4867182"/>
          </a:xfrm>
          <a:prstGeom prst="rect">
            <a:avLst/>
          </a:prstGeom>
        </p:spPr>
      </p:pic>
      <p:sp>
        <p:nvSpPr>
          <p:cNvPr id="6" name="Title 1">
            <a:extLst>
              <a:ext uri="{FF2B5EF4-FFF2-40B4-BE49-F238E27FC236}">
                <a16:creationId xmlns:a16="http://schemas.microsoft.com/office/drawing/2014/main" id="{FAA2A866-A7BD-9B4F-B5B7-ED15C9A64219}"/>
              </a:ext>
            </a:extLst>
          </p:cNvPr>
          <p:cNvSpPr txBox="1">
            <a:spLocks/>
          </p:cNvSpPr>
          <p:nvPr/>
        </p:nvSpPr>
        <p:spPr>
          <a:xfrm>
            <a:off x="3462452" y="487462"/>
            <a:ext cx="5127124"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4000" dirty="0"/>
              <a:t>Seventeen Workers</a:t>
            </a:r>
          </a:p>
        </p:txBody>
      </p:sp>
    </p:spTree>
    <p:extLst>
      <p:ext uri="{BB962C8B-B14F-4D97-AF65-F5344CB8AC3E}">
        <p14:creationId xmlns:p14="http://schemas.microsoft.com/office/powerpoint/2010/main" val="1236775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AA2A866-A7BD-9B4F-B5B7-ED15C9A64219}"/>
              </a:ext>
            </a:extLst>
          </p:cNvPr>
          <p:cNvSpPr txBox="1">
            <a:spLocks/>
          </p:cNvSpPr>
          <p:nvPr/>
        </p:nvSpPr>
        <p:spPr>
          <a:xfrm>
            <a:off x="3462452" y="487462"/>
            <a:ext cx="5127124"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4000" dirty="0"/>
              <a:t>Seventeen Workers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765" y="1371597"/>
            <a:ext cx="10386470" cy="4869101"/>
          </a:xfrm>
          <a:prstGeom prst="rect">
            <a:avLst/>
          </a:prstGeom>
          <a:ln>
            <a:noFill/>
          </a:ln>
        </p:spPr>
      </p:pic>
    </p:spTree>
    <p:extLst>
      <p:ext uri="{BB962C8B-B14F-4D97-AF65-F5344CB8AC3E}">
        <p14:creationId xmlns:p14="http://schemas.microsoft.com/office/powerpoint/2010/main" val="1598092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AA2A866-A7BD-9B4F-B5B7-ED15C9A64219}"/>
              </a:ext>
            </a:extLst>
          </p:cNvPr>
          <p:cNvSpPr txBox="1">
            <a:spLocks/>
          </p:cNvSpPr>
          <p:nvPr/>
        </p:nvSpPr>
        <p:spPr>
          <a:xfrm>
            <a:off x="1921726" y="457200"/>
            <a:ext cx="8746274" cy="7160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4000" dirty="0"/>
              <a:t>Seventeen Workers… Two Trucks</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125"/>
          <a:stretch/>
        </p:blipFill>
        <p:spPr>
          <a:xfrm>
            <a:off x="896528" y="1371597"/>
            <a:ext cx="10398944" cy="4873752"/>
          </a:xfrm>
          <a:prstGeom prst="rect">
            <a:avLst/>
          </a:prstGeom>
        </p:spPr>
      </p:pic>
    </p:spTree>
    <p:extLst>
      <p:ext uri="{BB962C8B-B14F-4D97-AF65-F5344CB8AC3E}">
        <p14:creationId xmlns:p14="http://schemas.microsoft.com/office/powerpoint/2010/main" val="3534367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4AEC-E6B6-42AA-ADA7-C460E0FC05CF}"/>
              </a:ext>
            </a:extLst>
          </p:cNvPr>
          <p:cNvSpPr>
            <a:spLocks noGrp="1"/>
          </p:cNvSpPr>
          <p:nvPr>
            <p:ph type="title"/>
          </p:nvPr>
        </p:nvSpPr>
        <p:spPr/>
        <p:txBody>
          <a:bodyPr/>
          <a:lstStyle/>
          <a:p>
            <a:r>
              <a:rPr lang="en-US" dirty="0"/>
              <a:t>Production Function, MP, AP</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BDC3C9F-53FC-4641-91FF-F076059C3646}"/>
                  </a:ext>
                </a:extLst>
              </p:cNvPr>
              <p:cNvSpPr txBox="1"/>
              <p:nvPr/>
            </p:nvSpPr>
            <p:spPr>
              <a:xfrm>
                <a:off x="9224744" y="2200311"/>
                <a:ext cx="1900456" cy="510461"/>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sz="1400" i="1">
                              <a:solidFill>
                                <a:srgbClr val="FF0000"/>
                              </a:solidFill>
                              <a:latin typeface="Cambria Math" panose="02040503050406030204" pitchFamily="18" charset="0"/>
                            </a:rPr>
                          </m:ctrlPr>
                        </m:sSubPr>
                        <m:e>
                          <m:r>
                            <a:rPr lang="en-US" sz="1400" i="1">
                              <a:solidFill>
                                <a:srgbClr val="FF0000"/>
                              </a:solidFill>
                              <a:latin typeface="Cambria Math" panose="02040503050406030204" pitchFamily="18" charset="0"/>
                            </a:rPr>
                            <m:t>𝑀𝑃</m:t>
                          </m:r>
                        </m:e>
                        <m:sub>
                          <m:r>
                            <a:rPr lang="en-US" sz="1400" i="1">
                              <a:solidFill>
                                <a:srgbClr val="FF0000"/>
                              </a:solidFill>
                              <a:latin typeface="Cambria Math" panose="02040503050406030204" pitchFamily="18" charset="0"/>
                            </a:rPr>
                            <m:t>𝑙</m:t>
                          </m:r>
                          <m:r>
                            <a:rPr lang="en-US" sz="1400" i="1">
                              <a:solidFill>
                                <a:srgbClr val="FF0000"/>
                              </a:solidFill>
                              <a:latin typeface="Cambria Math" panose="02040503050406030204" pitchFamily="18" charset="0"/>
                            </a:rPr>
                            <m:t>=8</m:t>
                          </m:r>
                        </m:sub>
                      </m:sSub>
                      <m:r>
                        <a:rPr lang="en-US" sz="1400">
                          <a:solidFill>
                            <a:srgbClr val="FF0000"/>
                          </a:solidFill>
                          <a:latin typeface="Cambria Math" panose="02040503050406030204" pitchFamily="18" charset="0"/>
                        </a:rPr>
                        <m:t>=</m:t>
                      </m:r>
                      <m:f>
                        <m:fPr>
                          <m:ctrlPr>
                            <a:rPr lang="en-US" sz="1400" i="1">
                              <a:solidFill>
                                <a:srgbClr val="FF0000"/>
                              </a:solidFill>
                              <a:latin typeface="Cambria Math" panose="02040503050406030204" pitchFamily="18" charset="0"/>
                            </a:rPr>
                          </m:ctrlPr>
                        </m:fPr>
                        <m:num>
                          <m:d>
                            <m:dPr>
                              <m:ctrlPr>
                                <a:rPr lang="en-US" sz="1400" i="1">
                                  <a:solidFill>
                                    <a:srgbClr val="FF0000"/>
                                  </a:solidFill>
                                  <a:latin typeface="Cambria Math" panose="02040503050406030204" pitchFamily="18" charset="0"/>
                                </a:rPr>
                              </m:ctrlPr>
                            </m:dPr>
                            <m:e>
                              <m:r>
                                <a:rPr lang="en-US" sz="1400" i="1">
                                  <a:solidFill>
                                    <a:srgbClr val="FF0000"/>
                                  </a:solidFill>
                                  <a:latin typeface="Cambria Math" panose="02040503050406030204" pitchFamily="18" charset="0"/>
                                </a:rPr>
                                <m:t>158−120</m:t>
                              </m:r>
                            </m:e>
                          </m:d>
                        </m:num>
                        <m:den>
                          <m:r>
                            <a:rPr lang="en-US" sz="1400" i="1">
                              <a:solidFill>
                                <a:srgbClr val="FF0000"/>
                              </a:solidFill>
                              <a:latin typeface="Cambria Math" panose="02040503050406030204" pitchFamily="18" charset="0"/>
                            </a:rPr>
                            <m:t>8−7</m:t>
                          </m:r>
                        </m:den>
                      </m:f>
                    </m:oMath>
                  </m:oMathPara>
                </a14:m>
                <a:endParaRPr lang="en-US" sz="1400" dirty="0"/>
              </a:p>
            </p:txBody>
          </p:sp>
        </mc:Choice>
        <mc:Fallback xmlns="">
          <p:sp>
            <p:nvSpPr>
              <p:cNvPr id="10" name="TextBox 9">
                <a:extLst>
                  <a:ext uri="{FF2B5EF4-FFF2-40B4-BE49-F238E27FC236}">
                    <a16:creationId xmlns:a16="http://schemas.microsoft.com/office/drawing/2014/main" id="{2BDC3C9F-53FC-4641-91FF-F076059C3646}"/>
                  </a:ext>
                </a:extLst>
              </p:cNvPr>
              <p:cNvSpPr txBox="1">
                <a:spLocks noRot="1" noChangeAspect="1" noMove="1" noResize="1" noEditPoints="1" noAdjustHandles="1" noChangeArrowheads="1" noChangeShapeType="1" noTextEdit="1"/>
              </p:cNvSpPr>
              <p:nvPr/>
            </p:nvSpPr>
            <p:spPr>
              <a:xfrm>
                <a:off x="9224744" y="2200311"/>
                <a:ext cx="1900456" cy="510461"/>
              </a:xfrm>
              <a:prstGeom prst="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A18759E-679A-49D2-82F4-7B4DB32F114E}"/>
                  </a:ext>
                </a:extLst>
              </p:cNvPr>
              <p:cNvSpPr txBox="1"/>
              <p:nvPr/>
            </p:nvSpPr>
            <p:spPr>
              <a:xfrm>
                <a:off x="9601578" y="3803085"/>
                <a:ext cx="1523622" cy="616515"/>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𝐴𝑃</m:t>
                          </m:r>
                        </m:e>
                        <m:sub>
                          <m:r>
                            <a:rPr lang="en-US" i="1">
                              <a:solidFill>
                                <a:srgbClr val="00B050"/>
                              </a:solidFill>
                              <a:latin typeface="Cambria Math" panose="02040503050406030204" pitchFamily="18" charset="0"/>
                            </a:rPr>
                            <m:t>𝐿</m:t>
                          </m:r>
                          <m:r>
                            <a:rPr lang="en-US" i="1">
                              <a:solidFill>
                                <a:srgbClr val="00B050"/>
                              </a:solidFill>
                              <a:latin typeface="Cambria Math" panose="02040503050406030204" pitchFamily="18" charset="0"/>
                            </a:rPr>
                            <m:t>=8</m:t>
                          </m:r>
                        </m:sub>
                      </m:sSub>
                      <m:r>
                        <a:rPr lang="en-US" i="1">
                          <a:solidFill>
                            <a:srgbClr val="00B050"/>
                          </a:solidFill>
                          <a:latin typeface="Cambria Math" panose="02040503050406030204" pitchFamily="18" charset="0"/>
                        </a:rPr>
                        <m:t>=</m:t>
                      </m:r>
                      <m:f>
                        <m:fPr>
                          <m:ctrlPr>
                            <a:rPr lang="en-US" i="1">
                              <a:solidFill>
                                <a:srgbClr val="00B050"/>
                              </a:solidFill>
                              <a:latin typeface="Cambria Math" panose="02040503050406030204" pitchFamily="18" charset="0"/>
                            </a:rPr>
                          </m:ctrlPr>
                        </m:fPr>
                        <m:num>
                          <m:r>
                            <a:rPr lang="en-US" i="1">
                              <a:solidFill>
                                <a:srgbClr val="00B050"/>
                              </a:solidFill>
                              <a:latin typeface="Cambria Math" panose="02040503050406030204" pitchFamily="18" charset="0"/>
                            </a:rPr>
                            <m:t>158</m:t>
                          </m:r>
                        </m:num>
                        <m:den>
                          <m:r>
                            <a:rPr lang="en-US" i="1">
                              <a:solidFill>
                                <a:srgbClr val="00B050"/>
                              </a:solidFill>
                              <a:latin typeface="Cambria Math" panose="02040503050406030204" pitchFamily="18" charset="0"/>
                            </a:rPr>
                            <m:t>8</m:t>
                          </m:r>
                        </m:den>
                      </m:f>
                    </m:oMath>
                  </m:oMathPara>
                </a14:m>
                <a:endParaRPr lang="en-US" dirty="0">
                  <a:solidFill>
                    <a:srgbClr val="00B050"/>
                  </a:solidFill>
                </a:endParaRPr>
              </a:p>
            </p:txBody>
          </p:sp>
        </mc:Choice>
        <mc:Fallback xmlns="">
          <p:sp>
            <p:nvSpPr>
              <p:cNvPr id="11" name="TextBox 10">
                <a:extLst>
                  <a:ext uri="{FF2B5EF4-FFF2-40B4-BE49-F238E27FC236}">
                    <a16:creationId xmlns:a16="http://schemas.microsoft.com/office/drawing/2014/main" id="{6A18759E-679A-49D2-82F4-7B4DB32F114E}"/>
                  </a:ext>
                </a:extLst>
              </p:cNvPr>
              <p:cNvSpPr txBox="1">
                <a:spLocks noRot="1" noChangeAspect="1" noMove="1" noResize="1" noEditPoints="1" noAdjustHandles="1" noChangeArrowheads="1" noChangeShapeType="1" noTextEdit="1"/>
              </p:cNvSpPr>
              <p:nvPr/>
            </p:nvSpPr>
            <p:spPr>
              <a:xfrm>
                <a:off x="9601578" y="3803085"/>
                <a:ext cx="1523622" cy="616515"/>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1B10FA5-5609-4D22-AF86-81F716D0A0A1}"/>
                  </a:ext>
                </a:extLst>
              </p:cNvPr>
              <p:cNvSpPr txBox="1"/>
              <p:nvPr/>
            </p:nvSpPr>
            <p:spPr>
              <a:xfrm>
                <a:off x="9854531" y="1430072"/>
                <a:ext cx="1270669" cy="610936"/>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𝑀𝑃</m:t>
                          </m:r>
                        </m:e>
                        <m:sub>
                          <m:r>
                            <a:rPr lang="en-US" i="1">
                              <a:solidFill>
                                <a:srgbClr val="FF0000"/>
                              </a:solidFill>
                              <a:latin typeface="Cambria Math" panose="02040503050406030204" pitchFamily="18" charset="0"/>
                            </a:rPr>
                            <m:t>𝐿</m:t>
                          </m:r>
                        </m:sub>
                      </m:sSub>
                      <m:r>
                        <a:rPr lang="en-US" i="1">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𝑄</m:t>
                          </m:r>
                        </m:num>
                        <m:den>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𝐿</m:t>
                          </m:r>
                        </m:den>
                      </m:f>
                    </m:oMath>
                  </m:oMathPara>
                </a14:m>
                <a:endParaRPr lang="en-US" dirty="0"/>
              </a:p>
            </p:txBody>
          </p:sp>
        </mc:Choice>
        <mc:Fallback xmlns="">
          <p:sp>
            <p:nvSpPr>
              <p:cNvPr id="13" name="TextBox 12">
                <a:extLst>
                  <a:ext uri="{FF2B5EF4-FFF2-40B4-BE49-F238E27FC236}">
                    <a16:creationId xmlns:a16="http://schemas.microsoft.com/office/drawing/2014/main" id="{51B10FA5-5609-4D22-AF86-81F716D0A0A1}"/>
                  </a:ext>
                </a:extLst>
              </p:cNvPr>
              <p:cNvSpPr txBox="1">
                <a:spLocks noRot="1" noChangeAspect="1" noMove="1" noResize="1" noEditPoints="1" noAdjustHandles="1" noChangeArrowheads="1" noChangeShapeType="1" noTextEdit="1"/>
              </p:cNvSpPr>
              <p:nvPr/>
            </p:nvSpPr>
            <p:spPr>
              <a:xfrm>
                <a:off x="9854531" y="1430072"/>
                <a:ext cx="1270669" cy="610936"/>
              </a:xfrm>
              <a:prstGeom prst="rect">
                <a:avLst/>
              </a:prstGeom>
              <a:blipFill>
                <a:blip r:embed="rId5"/>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C3FD47A-9442-4462-9269-6F32582FBD1A}"/>
                  </a:ext>
                </a:extLst>
              </p:cNvPr>
              <p:cNvSpPr txBox="1"/>
              <p:nvPr/>
            </p:nvSpPr>
            <p:spPr>
              <a:xfrm>
                <a:off x="10043686" y="3082004"/>
                <a:ext cx="1081514" cy="610936"/>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𝐴𝑃</m:t>
                          </m:r>
                        </m:e>
                        <m:sub>
                          <m:r>
                            <a:rPr lang="en-US" i="1">
                              <a:solidFill>
                                <a:srgbClr val="00B050"/>
                              </a:solidFill>
                              <a:latin typeface="Cambria Math" panose="02040503050406030204" pitchFamily="18" charset="0"/>
                            </a:rPr>
                            <m:t>𝐿</m:t>
                          </m:r>
                        </m:sub>
                      </m:sSub>
                      <m:r>
                        <a:rPr lang="en-US" i="1">
                          <a:solidFill>
                            <a:srgbClr val="00B050"/>
                          </a:solidFill>
                          <a:latin typeface="Cambria Math" panose="02040503050406030204" pitchFamily="18" charset="0"/>
                        </a:rPr>
                        <m:t>=</m:t>
                      </m:r>
                      <m:f>
                        <m:fPr>
                          <m:ctrlPr>
                            <a:rPr lang="en-US" i="1">
                              <a:solidFill>
                                <a:srgbClr val="00B050"/>
                              </a:solidFill>
                              <a:latin typeface="Cambria Math" panose="02040503050406030204" pitchFamily="18" charset="0"/>
                            </a:rPr>
                          </m:ctrlPr>
                        </m:fPr>
                        <m:num>
                          <m:r>
                            <a:rPr lang="en-US" i="1">
                              <a:solidFill>
                                <a:srgbClr val="00B050"/>
                              </a:solidFill>
                              <a:latin typeface="Cambria Math" panose="02040503050406030204" pitchFamily="18" charset="0"/>
                            </a:rPr>
                            <m:t>𝑄</m:t>
                          </m:r>
                        </m:num>
                        <m:den>
                          <m:r>
                            <a:rPr lang="en-US" i="1">
                              <a:solidFill>
                                <a:srgbClr val="00B050"/>
                              </a:solidFill>
                              <a:latin typeface="Cambria Math" panose="02040503050406030204" pitchFamily="18" charset="0"/>
                            </a:rPr>
                            <m:t>𝐿</m:t>
                          </m:r>
                        </m:den>
                      </m:f>
                    </m:oMath>
                  </m:oMathPara>
                </a14:m>
                <a:endParaRPr lang="en-US" dirty="0"/>
              </a:p>
            </p:txBody>
          </p:sp>
        </mc:Choice>
        <mc:Fallback xmlns="">
          <p:sp>
            <p:nvSpPr>
              <p:cNvPr id="14" name="TextBox 13">
                <a:extLst>
                  <a:ext uri="{FF2B5EF4-FFF2-40B4-BE49-F238E27FC236}">
                    <a16:creationId xmlns:a16="http://schemas.microsoft.com/office/drawing/2014/main" id="{4C3FD47A-9442-4462-9269-6F32582FBD1A}"/>
                  </a:ext>
                </a:extLst>
              </p:cNvPr>
              <p:cNvSpPr txBox="1">
                <a:spLocks noRot="1" noChangeAspect="1" noMove="1" noResize="1" noEditPoints="1" noAdjustHandles="1" noChangeArrowheads="1" noChangeShapeType="1" noTextEdit="1"/>
              </p:cNvSpPr>
              <p:nvPr/>
            </p:nvSpPr>
            <p:spPr>
              <a:xfrm>
                <a:off x="10043686" y="3082004"/>
                <a:ext cx="1081514" cy="610936"/>
              </a:xfrm>
              <a:prstGeom prst="rect">
                <a:avLst/>
              </a:prstGeom>
              <a:blipFill>
                <a:blip r:embed="rId6"/>
                <a:stretch>
                  <a:fillRect/>
                </a:stretch>
              </a:blipFill>
            </p:spPr>
            <p:txBody>
              <a:bodyPr/>
              <a:lstStyle/>
              <a:p>
                <a:r>
                  <a:rPr lang="en-IN">
                    <a:noFill/>
                  </a:rPr>
                  <a:t> </a:t>
                </a:r>
              </a:p>
            </p:txBody>
          </p:sp>
        </mc:Fallback>
      </mc:AlternateContent>
      <p:graphicFrame>
        <p:nvGraphicFramePr>
          <p:cNvPr id="6" name="Chart 5">
            <a:extLst>
              <a:ext uri="{FF2B5EF4-FFF2-40B4-BE49-F238E27FC236}">
                <a16:creationId xmlns:a16="http://schemas.microsoft.com/office/drawing/2014/main" id="{8581AD52-1C24-45C5-AB88-C7F244E7FA59}"/>
              </a:ext>
            </a:extLst>
          </p:cNvPr>
          <p:cNvGraphicFramePr>
            <a:graphicFrameLocks/>
          </p:cNvGraphicFramePr>
          <p:nvPr>
            <p:extLst>
              <p:ext uri="{D42A27DB-BD31-4B8C-83A1-F6EECF244321}">
                <p14:modId xmlns:p14="http://schemas.microsoft.com/office/powerpoint/2010/main" val="784068774"/>
              </p:ext>
            </p:extLst>
          </p:nvPr>
        </p:nvGraphicFramePr>
        <p:xfrm>
          <a:off x="4576544" y="1430072"/>
          <a:ext cx="4572000" cy="2743200"/>
        </p:xfrm>
        <a:graphic>
          <a:graphicData uri="http://schemas.openxmlformats.org/drawingml/2006/chart">
            <c:chart xmlns:c="http://schemas.openxmlformats.org/drawingml/2006/chart" xmlns:r="http://schemas.openxmlformats.org/officeDocument/2006/relationships" r:id="rId7"/>
          </a:graphicData>
        </a:graphic>
      </p:graphicFrame>
      <p:cxnSp>
        <p:nvCxnSpPr>
          <p:cNvPr id="8" name="Straight Connector 7">
            <a:extLst>
              <a:ext uri="{FF2B5EF4-FFF2-40B4-BE49-F238E27FC236}">
                <a16:creationId xmlns:a16="http://schemas.microsoft.com/office/drawing/2014/main" id="{0666ACDC-272D-45ED-B7BB-2113E9FC3AA8}"/>
              </a:ext>
            </a:extLst>
          </p:cNvPr>
          <p:cNvCxnSpPr>
            <a:cxnSpLocks/>
          </p:cNvCxnSpPr>
          <p:nvPr/>
        </p:nvCxnSpPr>
        <p:spPr>
          <a:xfrm flipH="1">
            <a:off x="5975440" y="2334904"/>
            <a:ext cx="784656" cy="88968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2" name="Chart 11">
            <a:extLst>
              <a:ext uri="{FF2B5EF4-FFF2-40B4-BE49-F238E27FC236}">
                <a16:creationId xmlns:a16="http://schemas.microsoft.com/office/drawing/2014/main" id="{1397E43E-A87A-4DC0-BCC3-ACAFD06C5376}"/>
              </a:ext>
            </a:extLst>
          </p:cNvPr>
          <p:cNvGraphicFramePr>
            <a:graphicFrameLocks/>
          </p:cNvGraphicFramePr>
          <p:nvPr/>
        </p:nvGraphicFramePr>
        <p:xfrm>
          <a:off x="4593021" y="4307944"/>
          <a:ext cx="4431953" cy="2321456"/>
        </p:xfrm>
        <a:graphic>
          <a:graphicData uri="http://schemas.openxmlformats.org/drawingml/2006/chart">
            <c:chart xmlns:c="http://schemas.openxmlformats.org/drawingml/2006/chart" xmlns:r="http://schemas.openxmlformats.org/officeDocument/2006/relationships" r:id="rId8"/>
          </a:graphicData>
        </a:graphic>
      </p:graphicFrame>
      <p:cxnSp>
        <p:nvCxnSpPr>
          <p:cNvPr id="5" name="Straight Connector 4">
            <a:extLst>
              <a:ext uri="{FF2B5EF4-FFF2-40B4-BE49-F238E27FC236}">
                <a16:creationId xmlns:a16="http://schemas.microsoft.com/office/drawing/2014/main" id="{E1519018-5F0D-4748-ADCD-CF466B82367F}"/>
              </a:ext>
            </a:extLst>
          </p:cNvPr>
          <p:cNvCxnSpPr/>
          <p:nvPr/>
        </p:nvCxnSpPr>
        <p:spPr>
          <a:xfrm flipV="1">
            <a:off x="6405344" y="6160736"/>
            <a:ext cx="2" cy="11465"/>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7CBF112-0EC4-49C8-9D83-3CB9BBB208A3}"/>
              </a:ext>
            </a:extLst>
          </p:cNvPr>
          <p:cNvCxnSpPr/>
          <p:nvPr/>
        </p:nvCxnSpPr>
        <p:spPr>
          <a:xfrm flipV="1">
            <a:off x="7700744" y="6160190"/>
            <a:ext cx="2" cy="1201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1F5683F-7040-49C6-A4CE-E890947D4E7B}"/>
              </a:ext>
            </a:extLst>
          </p:cNvPr>
          <p:cNvSpPr txBox="1"/>
          <p:nvPr/>
        </p:nvSpPr>
        <p:spPr>
          <a:xfrm>
            <a:off x="5109944" y="4576116"/>
            <a:ext cx="1261871" cy="398628"/>
          </a:xfrm>
          <a:prstGeom prst="rect">
            <a:avLst/>
          </a:prstGeom>
          <a:noFill/>
        </p:spPr>
        <p:txBody>
          <a:bodyPr wrap="square" rtlCol="0">
            <a:noAutofit/>
          </a:bodyPr>
          <a:lstStyle/>
          <a:p>
            <a:r>
              <a:rPr lang="en-US" sz="1000" dirty="0"/>
              <a:t>Increasing marginal returns</a:t>
            </a:r>
          </a:p>
        </p:txBody>
      </p:sp>
      <p:sp>
        <p:nvSpPr>
          <p:cNvPr id="18" name="TextBox 17">
            <a:extLst>
              <a:ext uri="{FF2B5EF4-FFF2-40B4-BE49-F238E27FC236}">
                <a16:creationId xmlns:a16="http://schemas.microsoft.com/office/drawing/2014/main" id="{5299FF1B-53A6-4B2F-A2E8-A783903B72C7}"/>
              </a:ext>
            </a:extLst>
          </p:cNvPr>
          <p:cNvSpPr txBox="1"/>
          <p:nvPr/>
        </p:nvSpPr>
        <p:spPr>
          <a:xfrm>
            <a:off x="7774889" y="4510217"/>
            <a:ext cx="1261871" cy="245309"/>
          </a:xfrm>
          <a:prstGeom prst="rect">
            <a:avLst/>
          </a:prstGeom>
          <a:noFill/>
        </p:spPr>
        <p:txBody>
          <a:bodyPr wrap="square" rtlCol="0">
            <a:noAutofit/>
          </a:bodyPr>
          <a:lstStyle/>
          <a:p>
            <a:r>
              <a:rPr lang="en-US" sz="1000" dirty="0"/>
              <a:t>Decreasing returns</a:t>
            </a:r>
          </a:p>
        </p:txBody>
      </p:sp>
      <p:cxnSp>
        <p:nvCxnSpPr>
          <p:cNvPr id="16" name="Straight Connector 15">
            <a:extLst>
              <a:ext uri="{FF2B5EF4-FFF2-40B4-BE49-F238E27FC236}">
                <a16:creationId xmlns:a16="http://schemas.microsoft.com/office/drawing/2014/main" id="{E1519018-5F0D-4748-ADCD-CF466B82367F}"/>
              </a:ext>
            </a:extLst>
          </p:cNvPr>
          <p:cNvCxnSpPr/>
          <p:nvPr/>
        </p:nvCxnSpPr>
        <p:spPr>
          <a:xfrm flipV="1">
            <a:off x="6405344" y="4419600"/>
            <a:ext cx="0" cy="152400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7CBF112-0EC4-49C8-9D83-3CB9BBB208A3}"/>
              </a:ext>
            </a:extLst>
          </p:cNvPr>
          <p:cNvCxnSpPr/>
          <p:nvPr/>
        </p:nvCxnSpPr>
        <p:spPr>
          <a:xfrm flipV="1">
            <a:off x="7700744" y="4419600"/>
            <a:ext cx="0" cy="152400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20" name="Table 4">
            <a:extLst>
              <a:ext uri="{FF2B5EF4-FFF2-40B4-BE49-F238E27FC236}">
                <a16:creationId xmlns:a16="http://schemas.microsoft.com/office/drawing/2014/main" id="{8556CE6E-EE88-4FF7-9F05-0A0DAC59AF8E}"/>
              </a:ext>
            </a:extLst>
          </p:cNvPr>
          <p:cNvGraphicFramePr>
            <a:graphicFrameLocks/>
          </p:cNvGraphicFramePr>
          <p:nvPr>
            <p:extLst>
              <p:ext uri="{D42A27DB-BD31-4B8C-83A1-F6EECF244321}">
                <p14:modId xmlns:p14="http://schemas.microsoft.com/office/powerpoint/2010/main" val="3212510183"/>
              </p:ext>
            </p:extLst>
          </p:nvPr>
        </p:nvGraphicFramePr>
        <p:xfrm>
          <a:off x="1448227" y="1430072"/>
          <a:ext cx="2755556" cy="4958598"/>
        </p:xfrm>
        <a:graphic>
          <a:graphicData uri="http://schemas.openxmlformats.org/drawingml/2006/table">
            <a:tbl>
              <a:tblPr firstRow="1" bandRow="1">
                <a:tableStyleId>{5C22544A-7EE6-4342-B048-85BDC9FD1C3A}</a:tableStyleId>
              </a:tblPr>
              <a:tblGrid>
                <a:gridCol w="688889">
                  <a:extLst>
                    <a:ext uri="{9D8B030D-6E8A-4147-A177-3AD203B41FA5}">
                      <a16:colId xmlns:a16="http://schemas.microsoft.com/office/drawing/2014/main" val="1961517277"/>
                    </a:ext>
                  </a:extLst>
                </a:gridCol>
                <a:gridCol w="688889">
                  <a:extLst>
                    <a:ext uri="{9D8B030D-6E8A-4147-A177-3AD203B41FA5}">
                      <a16:colId xmlns:a16="http://schemas.microsoft.com/office/drawing/2014/main" val="3358310857"/>
                    </a:ext>
                  </a:extLst>
                </a:gridCol>
                <a:gridCol w="688889">
                  <a:extLst>
                    <a:ext uri="{9D8B030D-6E8A-4147-A177-3AD203B41FA5}">
                      <a16:colId xmlns:a16="http://schemas.microsoft.com/office/drawing/2014/main" val="3483638314"/>
                    </a:ext>
                  </a:extLst>
                </a:gridCol>
                <a:gridCol w="688889">
                  <a:extLst>
                    <a:ext uri="{9D8B030D-6E8A-4147-A177-3AD203B41FA5}">
                      <a16:colId xmlns:a16="http://schemas.microsoft.com/office/drawing/2014/main" val="3342008248"/>
                    </a:ext>
                  </a:extLst>
                </a:gridCol>
              </a:tblGrid>
              <a:tr h="329673">
                <a:tc>
                  <a:txBody>
                    <a:bodyPr/>
                    <a:lstStyle/>
                    <a:p>
                      <a:pPr algn="ctr"/>
                      <a:r>
                        <a:rPr lang="en-US" sz="1600" dirty="0">
                          <a:solidFill>
                            <a:schemeClr val="tx1"/>
                          </a:solidFill>
                        </a:rPr>
                        <a:t>L</a:t>
                      </a:r>
                      <a:endParaRPr lang="en-US" sz="1600" dirty="0"/>
                    </a:p>
                  </a:txBody>
                  <a:tcPr>
                    <a:noFill/>
                  </a:tcPr>
                </a:tc>
                <a:tc>
                  <a:txBody>
                    <a:bodyPr/>
                    <a:lstStyle/>
                    <a:p>
                      <a:pPr algn="ctr"/>
                      <a:r>
                        <a:rPr lang="en-US" sz="1600" dirty="0">
                          <a:solidFill>
                            <a:srgbClr val="0070C0"/>
                          </a:solidFill>
                        </a:rPr>
                        <a:t>Q</a:t>
                      </a:r>
                    </a:p>
                  </a:txBody>
                  <a:tcPr>
                    <a:noFill/>
                  </a:tcPr>
                </a:tc>
                <a:tc>
                  <a:txBody>
                    <a:bodyPr/>
                    <a:lstStyle/>
                    <a:p>
                      <a:pPr algn="ctr"/>
                      <a:r>
                        <a:rPr lang="en-US" sz="1600" dirty="0">
                          <a:solidFill>
                            <a:srgbClr val="00B050"/>
                          </a:solidFill>
                        </a:rPr>
                        <a:t>AP</a:t>
                      </a:r>
                    </a:p>
                  </a:txBody>
                  <a:tcPr>
                    <a:noFill/>
                  </a:tcPr>
                </a:tc>
                <a:tc>
                  <a:txBody>
                    <a:bodyPr/>
                    <a:lstStyle/>
                    <a:p>
                      <a:pPr algn="ctr"/>
                      <a:r>
                        <a:rPr lang="en-US" sz="1600" dirty="0">
                          <a:solidFill>
                            <a:srgbClr val="FF0000"/>
                          </a:solidFill>
                        </a:rPr>
                        <a:t>MP</a:t>
                      </a:r>
                    </a:p>
                  </a:txBody>
                  <a:tcPr>
                    <a:noFill/>
                  </a:tcPr>
                </a:tc>
                <a:extLst>
                  <a:ext uri="{0D108BD9-81ED-4DB2-BD59-A6C34878D82A}">
                    <a16:rowId xmlns:a16="http://schemas.microsoft.com/office/drawing/2014/main" val="715482115"/>
                  </a:ext>
                </a:extLst>
              </a:tr>
              <a:tr h="256851">
                <a:tc>
                  <a:txBody>
                    <a:bodyPr/>
                    <a:lstStyle/>
                    <a:p>
                      <a:pPr algn="ctr" fontAlgn="b"/>
                      <a:r>
                        <a:rPr lang="en-US" sz="1600" b="0" i="0" u="none" strike="noStrike" dirty="0">
                          <a:solidFill>
                            <a:srgbClr val="000000"/>
                          </a:solidFill>
                          <a:effectLst/>
                          <a:latin typeface="+mn-lt"/>
                        </a:rPr>
                        <a:t>0</a:t>
                      </a:r>
                    </a:p>
                  </a:txBody>
                  <a:tcPr marL="9525" marR="9525" marT="9525" marB="0" anchor="b"/>
                </a:tc>
                <a:tc>
                  <a:txBody>
                    <a:bodyPr/>
                    <a:lstStyle/>
                    <a:p>
                      <a:pPr algn="ctr" fontAlgn="b"/>
                      <a:r>
                        <a:rPr lang="en-US" sz="1600" b="0" i="0" u="none" strike="noStrike" dirty="0">
                          <a:solidFill>
                            <a:srgbClr val="000000"/>
                          </a:solidFill>
                          <a:effectLst/>
                          <a:latin typeface="+mn-lt"/>
                        </a:rPr>
                        <a:t>0</a:t>
                      </a:r>
                    </a:p>
                  </a:txBody>
                  <a:tcPr marL="9525" marR="9525" marT="9525" marB="0" anchor="b"/>
                </a:tc>
                <a:tc>
                  <a:txBody>
                    <a:bodyPr/>
                    <a:lstStyle/>
                    <a:p>
                      <a:pPr algn="ctr" fontAlgn="b"/>
                      <a:r>
                        <a:rPr lang="en-US" sz="1600" b="0" i="0" u="none" strike="noStrike" dirty="0">
                          <a:solidFill>
                            <a:srgbClr val="000000"/>
                          </a:solidFill>
                          <a:effectLst/>
                          <a:latin typeface="+mn-lt"/>
                        </a:rPr>
                        <a:t>NA</a:t>
                      </a:r>
                    </a:p>
                  </a:txBody>
                  <a:tcPr marL="9525" marR="9525" marT="9525" marB="0" anchor="b"/>
                </a:tc>
                <a:tc>
                  <a:txBody>
                    <a:bodyPr/>
                    <a:lstStyle/>
                    <a:p>
                      <a:pPr algn="ctr" fontAlgn="b"/>
                      <a:r>
                        <a:rPr lang="en-US" sz="1600" b="0" i="0" u="none" strike="noStrike" dirty="0">
                          <a:solidFill>
                            <a:srgbClr val="000000"/>
                          </a:solidFill>
                          <a:effectLst/>
                          <a:latin typeface="+mn-lt"/>
                        </a:rPr>
                        <a:t>NA</a:t>
                      </a:r>
                    </a:p>
                  </a:txBody>
                  <a:tcPr marL="9525" marR="9525" marT="9525" marB="0" anchor="b"/>
                </a:tc>
                <a:extLst>
                  <a:ext uri="{0D108BD9-81ED-4DB2-BD59-A6C34878D82A}">
                    <a16:rowId xmlns:a16="http://schemas.microsoft.com/office/drawing/2014/main" val="3869013742"/>
                  </a:ext>
                </a:extLst>
              </a:tr>
              <a:tr h="256851">
                <a:tc>
                  <a:txBody>
                    <a:bodyPr/>
                    <a:lstStyle/>
                    <a:p>
                      <a:pPr algn="ctr" fontAlgn="b"/>
                      <a:r>
                        <a:rPr lang="en-US" sz="1600" b="0" i="0" u="none" strike="noStrike" dirty="0">
                          <a:solidFill>
                            <a:srgbClr val="000000"/>
                          </a:solidFill>
                          <a:effectLst/>
                          <a:latin typeface="+mn-lt"/>
                        </a:rPr>
                        <a:t>1</a:t>
                      </a:r>
                    </a:p>
                  </a:txBody>
                  <a:tcPr marL="9525" marR="9525" marT="9525" marB="0" anchor="b"/>
                </a:tc>
                <a:tc>
                  <a:txBody>
                    <a:bodyPr/>
                    <a:lstStyle/>
                    <a:p>
                      <a:pPr algn="ctr" fontAlgn="b"/>
                      <a:r>
                        <a:rPr lang="en-US" sz="1600" b="0" i="0" u="none" strike="noStrike" dirty="0">
                          <a:solidFill>
                            <a:srgbClr val="000000"/>
                          </a:solidFill>
                          <a:effectLst/>
                          <a:latin typeface="+mn-lt"/>
                        </a:rPr>
                        <a:t>2</a:t>
                      </a:r>
                    </a:p>
                  </a:txBody>
                  <a:tcPr marL="9525" marR="9525" marT="9525" marB="0" anchor="b"/>
                </a:tc>
                <a:tc>
                  <a:txBody>
                    <a:bodyPr/>
                    <a:lstStyle/>
                    <a:p>
                      <a:pPr algn="ctr" fontAlgn="b"/>
                      <a:r>
                        <a:rPr lang="en-US" sz="1600" b="0" i="0" u="none" strike="noStrike" dirty="0">
                          <a:solidFill>
                            <a:srgbClr val="000000"/>
                          </a:solidFill>
                          <a:effectLst/>
                          <a:latin typeface="+mn-lt"/>
                        </a:rPr>
                        <a:t>2.0</a:t>
                      </a:r>
                    </a:p>
                  </a:txBody>
                  <a:tcPr marL="9525" marR="9525" marT="9525" marB="0" anchor="b"/>
                </a:tc>
                <a:tc>
                  <a:txBody>
                    <a:bodyPr/>
                    <a:lstStyle/>
                    <a:p>
                      <a:pPr algn="ctr" fontAlgn="b"/>
                      <a:r>
                        <a:rPr lang="en-US" sz="1600" b="0" i="0" u="none" strike="noStrike" dirty="0">
                          <a:solidFill>
                            <a:srgbClr val="000000"/>
                          </a:solidFill>
                          <a:effectLst/>
                          <a:latin typeface="+mn-lt"/>
                        </a:rPr>
                        <a:t>2</a:t>
                      </a:r>
                    </a:p>
                  </a:txBody>
                  <a:tcPr marL="9525" marR="9525" marT="9525" marB="0" anchor="b"/>
                </a:tc>
                <a:extLst>
                  <a:ext uri="{0D108BD9-81ED-4DB2-BD59-A6C34878D82A}">
                    <a16:rowId xmlns:a16="http://schemas.microsoft.com/office/drawing/2014/main" val="2074268572"/>
                  </a:ext>
                </a:extLst>
              </a:tr>
              <a:tr h="256851">
                <a:tc>
                  <a:txBody>
                    <a:bodyPr/>
                    <a:lstStyle/>
                    <a:p>
                      <a:pPr algn="ctr" fontAlgn="b"/>
                      <a:r>
                        <a:rPr lang="en-US" sz="1600" b="0" i="0" u="none" strike="noStrike" dirty="0">
                          <a:solidFill>
                            <a:srgbClr val="000000"/>
                          </a:solidFill>
                          <a:effectLst/>
                          <a:latin typeface="+mn-lt"/>
                        </a:rPr>
                        <a:t>2</a:t>
                      </a:r>
                    </a:p>
                  </a:txBody>
                  <a:tcPr marL="9525" marR="9525" marT="9525" marB="0" anchor="b"/>
                </a:tc>
                <a:tc>
                  <a:txBody>
                    <a:bodyPr/>
                    <a:lstStyle/>
                    <a:p>
                      <a:pPr algn="ctr" fontAlgn="b"/>
                      <a:r>
                        <a:rPr lang="en-US" sz="1600" b="0" i="0" u="none" strike="noStrike" dirty="0">
                          <a:solidFill>
                            <a:srgbClr val="000000"/>
                          </a:solidFill>
                          <a:effectLst/>
                          <a:latin typeface="+mn-lt"/>
                        </a:rPr>
                        <a:t>5</a:t>
                      </a:r>
                    </a:p>
                  </a:txBody>
                  <a:tcPr marL="9525" marR="9525" marT="9525" marB="0" anchor="b"/>
                </a:tc>
                <a:tc>
                  <a:txBody>
                    <a:bodyPr/>
                    <a:lstStyle/>
                    <a:p>
                      <a:pPr algn="ctr" fontAlgn="b"/>
                      <a:r>
                        <a:rPr lang="en-US" sz="1600" b="0" i="0" u="none" strike="noStrike" dirty="0">
                          <a:solidFill>
                            <a:srgbClr val="000000"/>
                          </a:solidFill>
                          <a:effectLst/>
                          <a:latin typeface="+mn-lt"/>
                        </a:rPr>
                        <a:t>2.5</a:t>
                      </a:r>
                    </a:p>
                  </a:txBody>
                  <a:tcPr marL="9525" marR="9525" marT="9525" marB="0" anchor="b"/>
                </a:tc>
                <a:tc>
                  <a:txBody>
                    <a:bodyPr/>
                    <a:lstStyle/>
                    <a:p>
                      <a:pPr algn="ctr" fontAlgn="b"/>
                      <a:r>
                        <a:rPr lang="en-US" sz="1600" b="0" i="0" u="none" strike="noStrike" dirty="0">
                          <a:solidFill>
                            <a:srgbClr val="000000"/>
                          </a:solidFill>
                          <a:effectLst/>
                          <a:latin typeface="+mn-lt"/>
                        </a:rPr>
                        <a:t>3</a:t>
                      </a:r>
                    </a:p>
                  </a:txBody>
                  <a:tcPr marL="9525" marR="9525" marT="9525" marB="0" anchor="b"/>
                </a:tc>
                <a:extLst>
                  <a:ext uri="{0D108BD9-81ED-4DB2-BD59-A6C34878D82A}">
                    <a16:rowId xmlns:a16="http://schemas.microsoft.com/office/drawing/2014/main" val="1756582707"/>
                  </a:ext>
                </a:extLst>
              </a:tr>
              <a:tr h="256851">
                <a:tc>
                  <a:txBody>
                    <a:bodyPr/>
                    <a:lstStyle/>
                    <a:p>
                      <a:pPr algn="ctr" fontAlgn="b"/>
                      <a:r>
                        <a:rPr lang="en-US" sz="1600" b="0" i="0" u="none" strike="noStrike" dirty="0">
                          <a:solidFill>
                            <a:srgbClr val="000000"/>
                          </a:solidFill>
                          <a:effectLst/>
                          <a:latin typeface="+mn-lt"/>
                        </a:rPr>
                        <a:t>3</a:t>
                      </a:r>
                    </a:p>
                  </a:txBody>
                  <a:tcPr marL="9525" marR="9525" marT="9525" marB="0" anchor="b"/>
                </a:tc>
                <a:tc>
                  <a:txBody>
                    <a:bodyPr/>
                    <a:lstStyle/>
                    <a:p>
                      <a:pPr algn="ctr" fontAlgn="b"/>
                      <a:r>
                        <a:rPr lang="en-US" sz="1600" b="0" i="0" u="none" strike="noStrike" dirty="0">
                          <a:solidFill>
                            <a:srgbClr val="000000"/>
                          </a:solidFill>
                          <a:effectLst/>
                          <a:latin typeface="+mn-lt"/>
                        </a:rPr>
                        <a:t>11</a:t>
                      </a:r>
                    </a:p>
                  </a:txBody>
                  <a:tcPr marL="9525" marR="9525" marT="9525" marB="0" anchor="b"/>
                </a:tc>
                <a:tc>
                  <a:txBody>
                    <a:bodyPr/>
                    <a:lstStyle/>
                    <a:p>
                      <a:pPr algn="ctr" fontAlgn="b"/>
                      <a:r>
                        <a:rPr lang="en-US" sz="1600" b="0" i="0" u="none" strike="noStrike" dirty="0">
                          <a:solidFill>
                            <a:srgbClr val="000000"/>
                          </a:solidFill>
                          <a:effectLst/>
                          <a:latin typeface="+mn-lt"/>
                        </a:rPr>
                        <a:t>3.7</a:t>
                      </a:r>
                    </a:p>
                  </a:txBody>
                  <a:tcPr marL="9525" marR="9525" marT="9525" marB="0" anchor="b"/>
                </a:tc>
                <a:tc>
                  <a:txBody>
                    <a:bodyPr/>
                    <a:lstStyle/>
                    <a:p>
                      <a:pPr algn="ctr" fontAlgn="b"/>
                      <a:r>
                        <a:rPr lang="en-US" sz="1600" b="0" i="0" u="none" strike="noStrike" dirty="0">
                          <a:solidFill>
                            <a:srgbClr val="000000"/>
                          </a:solidFill>
                          <a:effectLst/>
                          <a:latin typeface="+mn-lt"/>
                        </a:rPr>
                        <a:t>6</a:t>
                      </a:r>
                    </a:p>
                  </a:txBody>
                  <a:tcPr marL="9525" marR="9525" marT="9525" marB="0" anchor="b"/>
                </a:tc>
                <a:extLst>
                  <a:ext uri="{0D108BD9-81ED-4DB2-BD59-A6C34878D82A}">
                    <a16:rowId xmlns:a16="http://schemas.microsoft.com/office/drawing/2014/main" val="758410093"/>
                  </a:ext>
                </a:extLst>
              </a:tr>
              <a:tr h="256851">
                <a:tc>
                  <a:txBody>
                    <a:bodyPr/>
                    <a:lstStyle/>
                    <a:p>
                      <a:pPr algn="ctr" fontAlgn="b"/>
                      <a:r>
                        <a:rPr lang="en-US" sz="1600" b="0" i="0" u="none" strike="noStrike" dirty="0">
                          <a:solidFill>
                            <a:srgbClr val="000000"/>
                          </a:solidFill>
                          <a:effectLst/>
                          <a:latin typeface="+mn-lt"/>
                        </a:rPr>
                        <a:t>4</a:t>
                      </a:r>
                    </a:p>
                  </a:txBody>
                  <a:tcPr marL="9525" marR="9525" marT="9525" marB="0" anchor="b"/>
                </a:tc>
                <a:tc>
                  <a:txBody>
                    <a:bodyPr/>
                    <a:lstStyle/>
                    <a:p>
                      <a:pPr algn="ctr" fontAlgn="b"/>
                      <a:r>
                        <a:rPr lang="en-US" sz="1600" b="0" i="0" u="none" strike="noStrike" dirty="0">
                          <a:solidFill>
                            <a:srgbClr val="000000"/>
                          </a:solidFill>
                          <a:effectLst/>
                          <a:latin typeface="+mn-lt"/>
                        </a:rPr>
                        <a:t>22</a:t>
                      </a:r>
                    </a:p>
                  </a:txBody>
                  <a:tcPr marL="9525" marR="9525" marT="9525" marB="0" anchor="b"/>
                </a:tc>
                <a:tc>
                  <a:txBody>
                    <a:bodyPr/>
                    <a:lstStyle/>
                    <a:p>
                      <a:pPr algn="ctr" fontAlgn="b"/>
                      <a:r>
                        <a:rPr lang="en-US" sz="1600" b="0" i="0" u="none" strike="noStrike" dirty="0">
                          <a:solidFill>
                            <a:srgbClr val="000000"/>
                          </a:solidFill>
                          <a:effectLst/>
                          <a:latin typeface="+mn-lt"/>
                        </a:rPr>
                        <a:t>5.5</a:t>
                      </a:r>
                    </a:p>
                  </a:txBody>
                  <a:tcPr marL="9525" marR="9525" marT="9525" marB="0" anchor="b"/>
                </a:tc>
                <a:tc>
                  <a:txBody>
                    <a:bodyPr/>
                    <a:lstStyle/>
                    <a:p>
                      <a:pPr algn="ctr" fontAlgn="b"/>
                      <a:r>
                        <a:rPr lang="en-US" sz="1600" b="0" i="0" u="none" strike="noStrike" dirty="0">
                          <a:solidFill>
                            <a:srgbClr val="000000"/>
                          </a:solidFill>
                          <a:effectLst/>
                          <a:latin typeface="+mn-lt"/>
                        </a:rPr>
                        <a:t>11</a:t>
                      </a:r>
                    </a:p>
                  </a:txBody>
                  <a:tcPr marL="9525" marR="9525" marT="9525" marB="0" anchor="b"/>
                </a:tc>
                <a:extLst>
                  <a:ext uri="{0D108BD9-81ED-4DB2-BD59-A6C34878D82A}">
                    <a16:rowId xmlns:a16="http://schemas.microsoft.com/office/drawing/2014/main" val="2401370172"/>
                  </a:ext>
                </a:extLst>
              </a:tr>
              <a:tr h="256851">
                <a:tc>
                  <a:txBody>
                    <a:bodyPr/>
                    <a:lstStyle/>
                    <a:p>
                      <a:pPr algn="ctr" fontAlgn="b"/>
                      <a:r>
                        <a:rPr lang="en-US" sz="1600" b="0" i="0" u="none" strike="noStrike" dirty="0">
                          <a:solidFill>
                            <a:srgbClr val="000000"/>
                          </a:solidFill>
                          <a:effectLst/>
                          <a:latin typeface="+mn-lt"/>
                        </a:rPr>
                        <a:t>5</a:t>
                      </a:r>
                    </a:p>
                  </a:txBody>
                  <a:tcPr marL="9525" marR="9525" marT="9525" marB="0" anchor="b"/>
                </a:tc>
                <a:tc>
                  <a:txBody>
                    <a:bodyPr/>
                    <a:lstStyle/>
                    <a:p>
                      <a:pPr algn="ctr" fontAlgn="b"/>
                      <a:r>
                        <a:rPr lang="en-US" sz="1600" b="0" i="0" u="none" strike="noStrike" dirty="0">
                          <a:solidFill>
                            <a:srgbClr val="000000"/>
                          </a:solidFill>
                          <a:effectLst/>
                          <a:latin typeface="+mn-lt"/>
                        </a:rPr>
                        <a:t>42</a:t>
                      </a:r>
                    </a:p>
                  </a:txBody>
                  <a:tcPr marL="9525" marR="9525" marT="9525" marB="0" anchor="b"/>
                </a:tc>
                <a:tc>
                  <a:txBody>
                    <a:bodyPr/>
                    <a:lstStyle/>
                    <a:p>
                      <a:pPr algn="ctr" fontAlgn="b"/>
                      <a:r>
                        <a:rPr lang="en-US" sz="1600" b="0" i="0" u="none" strike="noStrike" dirty="0">
                          <a:solidFill>
                            <a:srgbClr val="000000"/>
                          </a:solidFill>
                          <a:effectLst/>
                          <a:latin typeface="+mn-lt"/>
                        </a:rPr>
                        <a:t>8.4</a:t>
                      </a:r>
                    </a:p>
                  </a:txBody>
                  <a:tcPr marL="9525" marR="9525" marT="9525" marB="0" anchor="b"/>
                </a:tc>
                <a:tc>
                  <a:txBody>
                    <a:bodyPr/>
                    <a:lstStyle/>
                    <a:p>
                      <a:pPr algn="ctr" fontAlgn="b"/>
                      <a:r>
                        <a:rPr lang="en-US" sz="1600" b="0" i="0" u="none" strike="noStrike" dirty="0">
                          <a:solidFill>
                            <a:srgbClr val="000000"/>
                          </a:solidFill>
                          <a:effectLst/>
                          <a:latin typeface="+mn-lt"/>
                        </a:rPr>
                        <a:t>20</a:t>
                      </a:r>
                    </a:p>
                  </a:txBody>
                  <a:tcPr marL="9525" marR="9525" marT="9525" marB="0" anchor="b"/>
                </a:tc>
                <a:extLst>
                  <a:ext uri="{0D108BD9-81ED-4DB2-BD59-A6C34878D82A}">
                    <a16:rowId xmlns:a16="http://schemas.microsoft.com/office/drawing/2014/main" val="501669998"/>
                  </a:ext>
                </a:extLst>
              </a:tr>
              <a:tr h="256851">
                <a:tc>
                  <a:txBody>
                    <a:bodyPr/>
                    <a:lstStyle/>
                    <a:p>
                      <a:pPr algn="ctr" fontAlgn="b"/>
                      <a:r>
                        <a:rPr lang="en-US" sz="1600" b="0" i="0" u="none" strike="noStrike" dirty="0">
                          <a:solidFill>
                            <a:srgbClr val="000000"/>
                          </a:solidFill>
                          <a:effectLst/>
                          <a:latin typeface="+mn-lt"/>
                        </a:rPr>
                        <a:t>6</a:t>
                      </a:r>
                    </a:p>
                  </a:txBody>
                  <a:tcPr marL="9525" marR="9525" marT="9525" marB="0" anchor="b"/>
                </a:tc>
                <a:tc>
                  <a:txBody>
                    <a:bodyPr/>
                    <a:lstStyle/>
                    <a:p>
                      <a:pPr algn="ctr" fontAlgn="b"/>
                      <a:r>
                        <a:rPr lang="en-US" sz="1600" b="0" i="0" u="none" strike="noStrike" dirty="0">
                          <a:solidFill>
                            <a:srgbClr val="000000"/>
                          </a:solidFill>
                          <a:effectLst/>
                          <a:latin typeface="+mn-lt"/>
                        </a:rPr>
                        <a:t>80</a:t>
                      </a:r>
                    </a:p>
                  </a:txBody>
                  <a:tcPr marL="9525" marR="9525" marT="9525" marB="0" anchor="b"/>
                </a:tc>
                <a:tc>
                  <a:txBody>
                    <a:bodyPr/>
                    <a:lstStyle/>
                    <a:p>
                      <a:pPr algn="ctr" fontAlgn="b"/>
                      <a:r>
                        <a:rPr lang="en-US" sz="1600" b="0" i="0" u="none" strike="noStrike" dirty="0">
                          <a:solidFill>
                            <a:srgbClr val="000000"/>
                          </a:solidFill>
                          <a:effectLst/>
                          <a:latin typeface="+mn-lt"/>
                        </a:rPr>
                        <a:t>13.3</a:t>
                      </a:r>
                    </a:p>
                  </a:txBody>
                  <a:tcPr marL="9525" marR="9525" marT="9525" marB="0" anchor="b"/>
                </a:tc>
                <a:tc>
                  <a:txBody>
                    <a:bodyPr/>
                    <a:lstStyle/>
                    <a:p>
                      <a:pPr algn="ctr" fontAlgn="b"/>
                      <a:r>
                        <a:rPr lang="en-US" sz="1600" b="0" i="0" u="none" strike="noStrike" dirty="0">
                          <a:solidFill>
                            <a:srgbClr val="000000"/>
                          </a:solidFill>
                          <a:effectLst/>
                          <a:latin typeface="+mn-lt"/>
                        </a:rPr>
                        <a:t>38</a:t>
                      </a:r>
                    </a:p>
                  </a:txBody>
                  <a:tcPr marL="9525" marR="9525" marT="9525" marB="0" anchor="b"/>
                </a:tc>
                <a:extLst>
                  <a:ext uri="{0D108BD9-81ED-4DB2-BD59-A6C34878D82A}">
                    <a16:rowId xmlns:a16="http://schemas.microsoft.com/office/drawing/2014/main" val="3532040551"/>
                  </a:ext>
                </a:extLst>
              </a:tr>
              <a:tr h="256851">
                <a:tc>
                  <a:txBody>
                    <a:bodyPr/>
                    <a:lstStyle/>
                    <a:p>
                      <a:pPr algn="ctr" fontAlgn="b"/>
                      <a:r>
                        <a:rPr lang="en-US" sz="1600" b="0" i="0" u="none" strike="noStrike" dirty="0">
                          <a:solidFill>
                            <a:srgbClr val="000000"/>
                          </a:solidFill>
                          <a:effectLst/>
                          <a:latin typeface="+mn-lt"/>
                        </a:rPr>
                        <a:t>7</a:t>
                      </a:r>
                    </a:p>
                  </a:txBody>
                  <a:tcPr marL="9525" marR="9525" marT="9525" marB="0" anchor="b"/>
                </a:tc>
                <a:tc>
                  <a:txBody>
                    <a:bodyPr/>
                    <a:lstStyle/>
                    <a:p>
                      <a:pPr algn="ctr" fontAlgn="b"/>
                      <a:r>
                        <a:rPr lang="en-US" sz="1600" b="0" i="0" u="none" strike="noStrike" dirty="0">
                          <a:solidFill>
                            <a:srgbClr val="000000"/>
                          </a:solidFill>
                          <a:effectLst/>
                          <a:latin typeface="+mn-lt"/>
                        </a:rPr>
                        <a:t>120</a:t>
                      </a:r>
                    </a:p>
                  </a:txBody>
                  <a:tcPr marL="9525" marR="9525" marT="9525" marB="0" anchor="b"/>
                </a:tc>
                <a:tc>
                  <a:txBody>
                    <a:bodyPr/>
                    <a:lstStyle/>
                    <a:p>
                      <a:pPr algn="ctr" fontAlgn="b"/>
                      <a:r>
                        <a:rPr lang="en-US" sz="1600" b="0" i="0" u="none" strike="noStrike" dirty="0">
                          <a:solidFill>
                            <a:srgbClr val="000000"/>
                          </a:solidFill>
                          <a:effectLst/>
                          <a:latin typeface="+mn-lt"/>
                        </a:rPr>
                        <a:t>17.1</a:t>
                      </a:r>
                    </a:p>
                  </a:txBody>
                  <a:tcPr marL="9525" marR="9525" marT="9525" marB="0" anchor="b"/>
                </a:tc>
                <a:tc>
                  <a:txBody>
                    <a:bodyPr/>
                    <a:lstStyle/>
                    <a:p>
                      <a:pPr algn="ctr" fontAlgn="b"/>
                      <a:r>
                        <a:rPr lang="en-US" sz="1600" b="0" i="0" u="none" strike="noStrike" dirty="0">
                          <a:solidFill>
                            <a:srgbClr val="000000"/>
                          </a:solidFill>
                          <a:effectLst/>
                          <a:latin typeface="+mn-lt"/>
                        </a:rPr>
                        <a:t>40</a:t>
                      </a:r>
                    </a:p>
                  </a:txBody>
                  <a:tcPr marL="9525" marR="9525" marT="9525" marB="0" anchor="b"/>
                </a:tc>
                <a:extLst>
                  <a:ext uri="{0D108BD9-81ED-4DB2-BD59-A6C34878D82A}">
                    <a16:rowId xmlns:a16="http://schemas.microsoft.com/office/drawing/2014/main" val="2952976557"/>
                  </a:ext>
                </a:extLst>
              </a:tr>
              <a:tr h="256851">
                <a:tc>
                  <a:txBody>
                    <a:bodyPr/>
                    <a:lstStyle/>
                    <a:p>
                      <a:pPr algn="ctr" fontAlgn="b"/>
                      <a:r>
                        <a:rPr lang="en-US" sz="1600" b="0" i="0" u="none" strike="noStrike" dirty="0">
                          <a:solidFill>
                            <a:srgbClr val="000000"/>
                          </a:solidFill>
                          <a:effectLst/>
                          <a:latin typeface="+mn-lt"/>
                        </a:rPr>
                        <a:t>8</a:t>
                      </a:r>
                    </a:p>
                  </a:txBody>
                  <a:tcPr marL="9525" marR="9525" marT="9525" marB="0" anchor="b"/>
                </a:tc>
                <a:tc>
                  <a:txBody>
                    <a:bodyPr/>
                    <a:lstStyle/>
                    <a:p>
                      <a:pPr algn="ctr" fontAlgn="b"/>
                      <a:r>
                        <a:rPr lang="en-US" sz="1600" b="0" i="0" u="none" strike="noStrike" dirty="0">
                          <a:solidFill>
                            <a:srgbClr val="000000"/>
                          </a:solidFill>
                          <a:effectLst/>
                          <a:latin typeface="+mn-lt"/>
                        </a:rPr>
                        <a:t>158</a:t>
                      </a:r>
                    </a:p>
                  </a:txBody>
                  <a:tcPr marL="9525" marR="9525" marT="9525" marB="0" anchor="b"/>
                </a:tc>
                <a:tc>
                  <a:txBody>
                    <a:bodyPr/>
                    <a:lstStyle/>
                    <a:p>
                      <a:pPr algn="ctr" fontAlgn="b"/>
                      <a:r>
                        <a:rPr lang="en-US" sz="1600" b="0" i="0" u="none" strike="noStrike" dirty="0">
                          <a:solidFill>
                            <a:srgbClr val="000000"/>
                          </a:solidFill>
                          <a:effectLst/>
                          <a:latin typeface="+mn-lt"/>
                        </a:rPr>
                        <a:t>19.8</a:t>
                      </a:r>
                    </a:p>
                  </a:txBody>
                  <a:tcPr marL="9525" marR="9525" marT="9525" marB="0" anchor="b"/>
                </a:tc>
                <a:tc>
                  <a:txBody>
                    <a:bodyPr/>
                    <a:lstStyle/>
                    <a:p>
                      <a:pPr algn="ctr" fontAlgn="b"/>
                      <a:r>
                        <a:rPr lang="en-US" sz="1600" b="0" i="0" u="none" strike="noStrike" dirty="0">
                          <a:solidFill>
                            <a:srgbClr val="000000"/>
                          </a:solidFill>
                          <a:effectLst/>
                          <a:latin typeface="+mn-lt"/>
                        </a:rPr>
                        <a:t>38</a:t>
                      </a:r>
                    </a:p>
                  </a:txBody>
                  <a:tcPr marL="9525" marR="9525" marT="9525" marB="0" anchor="b"/>
                </a:tc>
                <a:extLst>
                  <a:ext uri="{0D108BD9-81ED-4DB2-BD59-A6C34878D82A}">
                    <a16:rowId xmlns:a16="http://schemas.microsoft.com/office/drawing/2014/main" val="3883026333"/>
                  </a:ext>
                </a:extLst>
              </a:tr>
              <a:tr h="256851">
                <a:tc>
                  <a:txBody>
                    <a:bodyPr/>
                    <a:lstStyle/>
                    <a:p>
                      <a:pPr algn="ctr" fontAlgn="b"/>
                      <a:r>
                        <a:rPr lang="en-US" sz="1600" b="0" i="0" u="none" strike="noStrike" dirty="0">
                          <a:solidFill>
                            <a:srgbClr val="000000"/>
                          </a:solidFill>
                          <a:effectLst/>
                          <a:latin typeface="+mn-lt"/>
                        </a:rPr>
                        <a:t>9</a:t>
                      </a:r>
                    </a:p>
                  </a:txBody>
                  <a:tcPr marL="9525" marR="9525" marT="9525" marB="0" anchor="b"/>
                </a:tc>
                <a:tc>
                  <a:txBody>
                    <a:bodyPr/>
                    <a:lstStyle/>
                    <a:p>
                      <a:pPr algn="ctr" fontAlgn="b"/>
                      <a:r>
                        <a:rPr lang="en-US" sz="1600" b="0" i="0" u="none" strike="noStrike" dirty="0">
                          <a:solidFill>
                            <a:srgbClr val="000000"/>
                          </a:solidFill>
                          <a:effectLst/>
                          <a:latin typeface="+mn-lt"/>
                        </a:rPr>
                        <a:t>178</a:t>
                      </a:r>
                    </a:p>
                  </a:txBody>
                  <a:tcPr marL="9525" marR="9525" marT="9525" marB="0" anchor="b"/>
                </a:tc>
                <a:tc>
                  <a:txBody>
                    <a:bodyPr/>
                    <a:lstStyle/>
                    <a:p>
                      <a:pPr algn="ctr" fontAlgn="b"/>
                      <a:r>
                        <a:rPr lang="en-US" sz="1600" b="0" i="0" u="none" strike="noStrike" dirty="0">
                          <a:solidFill>
                            <a:srgbClr val="000000"/>
                          </a:solidFill>
                          <a:effectLst/>
                          <a:latin typeface="+mn-lt"/>
                        </a:rPr>
                        <a:t>19.8</a:t>
                      </a:r>
                    </a:p>
                  </a:txBody>
                  <a:tcPr marL="9525" marR="9525" marT="9525" marB="0" anchor="b"/>
                </a:tc>
                <a:tc>
                  <a:txBody>
                    <a:bodyPr/>
                    <a:lstStyle/>
                    <a:p>
                      <a:pPr algn="ctr" fontAlgn="b"/>
                      <a:r>
                        <a:rPr lang="en-US" sz="1600" b="0" i="0" u="none" strike="noStrike" dirty="0">
                          <a:solidFill>
                            <a:srgbClr val="000000"/>
                          </a:solidFill>
                          <a:effectLst/>
                          <a:latin typeface="+mn-lt"/>
                        </a:rPr>
                        <a:t>20</a:t>
                      </a:r>
                    </a:p>
                  </a:txBody>
                  <a:tcPr marL="9525" marR="9525" marT="9525" marB="0" anchor="b"/>
                </a:tc>
                <a:extLst>
                  <a:ext uri="{0D108BD9-81ED-4DB2-BD59-A6C34878D82A}">
                    <a16:rowId xmlns:a16="http://schemas.microsoft.com/office/drawing/2014/main" val="293457631"/>
                  </a:ext>
                </a:extLst>
              </a:tr>
              <a:tr h="256851">
                <a:tc>
                  <a:txBody>
                    <a:bodyPr/>
                    <a:lstStyle/>
                    <a:p>
                      <a:pPr algn="ctr" fontAlgn="b"/>
                      <a:r>
                        <a:rPr lang="en-US" sz="1600" b="0" i="0" u="none" strike="noStrike" dirty="0">
                          <a:solidFill>
                            <a:srgbClr val="000000"/>
                          </a:solidFill>
                          <a:effectLst/>
                          <a:latin typeface="+mn-lt"/>
                        </a:rPr>
                        <a:t>10</a:t>
                      </a:r>
                    </a:p>
                  </a:txBody>
                  <a:tcPr marL="9525" marR="9525" marT="9525" marB="0" anchor="b"/>
                </a:tc>
                <a:tc>
                  <a:txBody>
                    <a:bodyPr/>
                    <a:lstStyle/>
                    <a:p>
                      <a:pPr algn="ctr" fontAlgn="b"/>
                      <a:r>
                        <a:rPr lang="en-US" sz="1600" b="0" i="0" u="none" strike="noStrike" dirty="0">
                          <a:solidFill>
                            <a:srgbClr val="000000"/>
                          </a:solidFill>
                          <a:effectLst/>
                          <a:latin typeface="+mn-lt"/>
                        </a:rPr>
                        <a:t>189</a:t>
                      </a:r>
                    </a:p>
                  </a:txBody>
                  <a:tcPr marL="9525" marR="9525" marT="9525" marB="0" anchor="b"/>
                </a:tc>
                <a:tc>
                  <a:txBody>
                    <a:bodyPr/>
                    <a:lstStyle/>
                    <a:p>
                      <a:pPr algn="ctr" fontAlgn="b"/>
                      <a:r>
                        <a:rPr lang="en-US" sz="1600" b="0" i="0" u="none" strike="noStrike" dirty="0">
                          <a:solidFill>
                            <a:srgbClr val="000000"/>
                          </a:solidFill>
                          <a:effectLst/>
                          <a:latin typeface="+mn-lt"/>
                        </a:rPr>
                        <a:t>18.9</a:t>
                      </a:r>
                    </a:p>
                  </a:txBody>
                  <a:tcPr marL="9525" marR="9525" marT="9525" marB="0" anchor="b"/>
                </a:tc>
                <a:tc>
                  <a:txBody>
                    <a:bodyPr/>
                    <a:lstStyle/>
                    <a:p>
                      <a:pPr algn="ctr" fontAlgn="b"/>
                      <a:r>
                        <a:rPr lang="en-US" sz="1600" b="0" i="0" u="none" strike="noStrike" dirty="0">
                          <a:solidFill>
                            <a:srgbClr val="000000"/>
                          </a:solidFill>
                          <a:effectLst/>
                          <a:latin typeface="+mn-lt"/>
                        </a:rPr>
                        <a:t>11</a:t>
                      </a:r>
                    </a:p>
                  </a:txBody>
                  <a:tcPr marL="9525" marR="9525" marT="9525" marB="0" anchor="b"/>
                </a:tc>
                <a:extLst>
                  <a:ext uri="{0D108BD9-81ED-4DB2-BD59-A6C34878D82A}">
                    <a16:rowId xmlns:a16="http://schemas.microsoft.com/office/drawing/2014/main" val="3158238922"/>
                  </a:ext>
                </a:extLst>
              </a:tr>
              <a:tr h="256851">
                <a:tc>
                  <a:txBody>
                    <a:bodyPr/>
                    <a:lstStyle/>
                    <a:p>
                      <a:pPr algn="ctr" fontAlgn="b"/>
                      <a:r>
                        <a:rPr lang="en-US" sz="1600" b="0" i="0" u="none" strike="noStrike" dirty="0">
                          <a:solidFill>
                            <a:srgbClr val="000000"/>
                          </a:solidFill>
                          <a:effectLst/>
                          <a:latin typeface="+mn-lt"/>
                        </a:rPr>
                        <a:t>11</a:t>
                      </a:r>
                    </a:p>
                  </a:txBody>
                  <a:tcPr marL="9525" marR="9525" marT="9525" marB="0" anchor="b"/>
                </a:tc>
                <a:tc>
                  <a:txBody>
                    <a:bodyPr/>
                    <a:lstStyle/>
                    <a:p>
                      <a:pPr algn="ctr" fontAlgn="b"/>
                      <a:r>
                        <a:rPr lang="en-US" sz="1600" b="0" i="0" u="none" strike="noStrike" dirty="0">
                          <a:solidFill>
                            <a:srgbClr val="000000"/>
                          </a:solidFill>
                          <a:effectLst/>
                          <a:latin typeface="+mn-lt"/>
                        </a:rPr>
                        <a:t>195</a:t>
                      </a:r>
                    </a:p>
                  </a:txBody>
                  <a:tcPr marL="9525" marR="9525" marT="9525" marB="0" anchor="b"/>
                </a:tc>
                <a:tc>
                  <a:txBody>
                    <a:bodyPr/>
                    <a:lstStyle/>
                    <a:p>
                      <a:pPr algn="ctr" fontAlgn="b"/>
                      <a:r>
                        <a:rPr lang="en-US" sz="1600" b="0" i="0" u="none" strike="noStrike" dirty="0">
                          <a:solidFill>
                            <a:srgbClr val="000000"/>
                          </a:solidFill>
                          <a:effectLst/>
                          <a:latin typeface="+mn-lt"/>
                        </a:rPr>
                        <a:t>17.7</a:t>
                      </a:r>
                    </a:p>
                  </a:txBody>
                  <a:tcPr marL="9525" marR="9525" marT="9525" marB="0" anchor="b"/>
                </a:tc>
                <a:tc>
                  <a:txBody>
                    <a:bodyPr/>
                    <a:lstStyle/>
                    <a:p>
                      <a:pPr algn="ctr" fontAlgn="b"/>
                      <a:r>
                        <a:rPr lang="en-US" sz="1600" b="0" i="0" u="none" strike="noStrike" dirty="0">
                          <a:solidFill>
                            <a:srgbClr val="000000"/>
                          </a:solidFill>
                          <a:effectLst/>
                          <a:latin typeface="+mn-lt"/>
                        </a:rPr>
                        <a:t>6</a:t>
                      </a:r>
                    </a:p>
                  </a:txBody>
                  <a:tcPr marL="9525" marR="9525" marT="9525" marB="0" anchor="b"/>
                </a:tc>
                <a:extLst>
                  <a:ext uri="{0D108BD9-81ED-4DB2-BD59-A6C34878D82A}">
                    <a16:rowId xmlns:a16="http://schemas.microsoft.com/office/drawing/2014/main" val="2248016297"/>
                  </a:ext>
                </a:extLst>
              </a:tr>
              <a:tr h="256851">
                <a:tc>
                  <a:txBody>
                    <a:bodyPr/>
                    <a:lstStyle/>
                    <a:p>
                      <a:pPr algn="ctr" fontAlgn="b"/>
                      <a:r>
                        <a:rPr lang="en-US" sz="1600" b="0" i="0" u="none" strike="noStrike" dirty="0">
                          <a:solidFill>
                            <a:srgbClr val="000000"/>
                          </a:solidFill>
                          <a:effectLst/>
                          <a:latin typeface="+mn-lt"/>
                        </a:rPr>
                        <a:t>12</a:t>
                      </a:r>
                    </a:p>
                  </a:txBody>
                  <a:tcPr marL="9525" marR="9525" marT="9525" marB="0" anchor="b"/>
                </a:tc>
                <a:tc>
                  <a:txBody>
                    <a:bodyPr/>
                    <a:lstStyle/>
                    <a:p>
                      <a:pPr algn="ctr" fontAlgn="b"/>
                      <a:r>
                        <a:rPr lang="en-US" sz="1600" b="0" i="0" u="none" strike="noStrike" dirty="0">
                          <a:solidFill>
                            <a:srgbClr val="000000"/>
                          </a:solidFill>
                          <a:effectLst/>
                          <a:latin typeface="+mn-lt"/>
                        </a:rPr>
                        <a:t>198</a:t>
                      </a:r>
                    </a:p>
                  </a:txBody>
                  <a:tcPr marL="9525" marR="9525" marT="9525" marB="0" anchor="b"/>
                </a:tc>
                <a:tc>
                  <a:txBody>
                    <a:bodyPr/>
                    <a:lstStyle/>
                    <a:p>
                      <a:pPr algn="ctr" fontAlgn="b"/>
                      <a:r>
                        <a:rPr lang="en-US" sz="1600" b="0" i="0" u="none" strike="noStrike" dirty="0">
                          <a:solidFill>
                            <a:srgbClr val="000000"/>
                          </a:solidFill>
                          <a:effectLst/>
                          <a:latin typeface="+mn-lt"/>
                        </a:rPr>
                        <a:t>16.5</a:t>
                      </a:r>
                    </a:p>
                  </a:txBody>
                  <a:tcPr marL="9525" marR="9525" marT="9525" marB="0" anchor="b"/>
                </a:tc>
                <a:tc>
                  <a:txBody>
                    <a:bodyPr/>
                    <a:lstStyle/>
                    <a:p>
                      <a:pPr algn="ctr" fontAlgn="b"/>
                      <a:r>
                        <a:rPr lang="en-US" sz="1600" b="0" i="0" u="none" strike="noStrike" dirty="0">
                          <a:solidFill>
                            <a:srgbClr val="000000"/>
                          </a:solidFill>
                          <a:effectLst/>
                          <a:latin typeface="+mn-lt"/>
                        </a:rPr>
                        <a:t>3</a:t>
                      </a:r>
                    </a:p>
                  </a:txBody>
                  <a:tcPr marL="9525" marR="9525" marT="9525" marB="0" anchor="b"/>
                </a:tc>
                <a:extLst>
                  <a:ext uri="{0D108BD9-81ED-4DB2-BD59-A6C34878D82A}">
                    <a16:rowId xmlns:a16="http://schemas.microsoft.com/office/drawing/2014/main" val="766336204"/>
                  </a:ext>
                </a:extLst>
              </a:tr>
              <a:tr h="256851">
                <a:tc>
                  <a:txBody>
                    <a:bodyPr/>
                    <a:lstStyle/>
                    <a:p>
                      <a:pPr algn="ctr" fontAlgn="b"/>
                      <a:r>
                        <a:rPr lang="en-US" sz="1600" b="0" i="0" u="none" strike="noStrike" dirty="0">
                          <a:solidFill>
                            <a:srgbClr val="000000"/>
                          </a:solidFill>
                          <a:effectLst/>
                          <a:latin typeface="+mn-lt"/>
                        </a:rPr>
                        <a:t>13</a:t>
                      </a:r>
                    </a:p>
                  </a:txBody>
                  <a:tcPr marL="9525" marR="9525" marT="9525" marB="0" anchor="b"/>
                </a:tc>
                <a:tc>
                  <a:txBody>
                    <a:bodyPr/>
                    <a:lstStyle/>
                    <a:p>
                      <a:pPr algn="ctr" fontAlgn="b"/>
                      <a:r>
                        <a:rPr lang="en-US" sz="1600" b="0" i="0" u="none" strike="noStrike" dirty="0">
                          <a:solidFill>
                            <a:srgbClr val="000000"/>
                          </a:solidFill>
                          <a:effectLst/>
                          <a:latin typeface="+mn-lt"/>
                        </a:rPr>
                        <a:t>200</a:t>
                      </a:r>
                    </a:p>
                  </a:txBody>
                  <a:tcPr marL="9525" marR="9525" marT="9525" marB="0" anchor="b"/>
                </a:tc>
                <a:tc>
                  <a:txBody>
                    <a:bodyPr/>
                    <a:lstStyle/>
                    <a:p>
                      <a:pPr algn="ctr" fontAlgn="b"/>
                      <a:r>
                        <a:rPr lang="en-US" sz="1600" b="0" i="0" u="none" strike="noStrike" dirty="0">
                          <a:solidFill>
                            <a:srgbClr val="000000"/>
                          </a:solidFill>
                          <a:effectLst/>
                          <a:latin typeface="+mn-lt"/>
                        </a:rPr>
                        <a:t>15.4</a:t>
                      </a:r>
                    </a:p>
                  </a:txBody>
                  <a:tcPr marL="9525" marR="9525" marT="9525" marB="0" anchor="b"/>
                </a:tc>
                <a:tc>
                  <a:txBody>
                    <a:bodyPr/>
                    <a:lstStyle/>
                    <a:p>
                      <a:pPr algn="ctr" fontAlgn="b"/>
                      <a:r>
                        <a:rPr lang="en-US" sz="1600" b="0" i="0" u="none" strike="noStrike" dirty="0">
                          <a:solidFill>
                            <a:srgbClr val="000000"/>
                          </a:solidFill>
                          <a:effectLst/>
                          <a:latin typeface="+mn-lt"/>
                        </a:rPr>
                        <a:t>2</a:t>
                      </a:r>
                    </a:p>
                  </a:txBody>
                  <a:tcPr marL="9525" marR="9525" marT="9525" marB="0" anchor="b"/>
                </a:tc>
                <a:extLst>
                  <a:ext uri="{0D108BD9-81ED-4DB2-BD59-A6C34878D82A}">
                    <a16:rowId xmlns:a16="http://schemas.microsoft.com/office/drawing/2014/main" val="2948511474"/>
                  </a:ext>
                </a:extLst>
              </a:tr>
              <a:tr h="256851">
                <a:tc>
                  <a:txBody>
                    <a:bodyPr/>
                    <a:lstStyle/>
                    <a:p>
                      <a:pPr algn="ctr" fontAlgn="b"/>
                      <a:r>
                        <a:rPr lang="en-US" sz="1600" b="0" i="0" u="none" strike="noStrike" dirty="0">
                          <a:solidFill>
                            <a:srgbClr val="000000"/>
                          </a:solidFill>
                          <a:effectLst/>
                          <a:latin typeface="+mn-lt"/>
                        </a:rPr>
                        <a:t>14</a:t>
                      </a:r>
                    </a:p>
                  </a:txBody>
                  <a:tcPr marL="9525" marR="9525" marT="9525" marB="0" anchor="b"/>
                </a:tc>
                <a:tc>
                  <a:txBody>
                    <a:bodyPr/>
                    <a:lstStyle/>
                    <a:p>
                      <a:pPr algn="ctr" fontAlgn="b"/>
                      <a:r>
                        <a:rPr lang="en-US" sz="1600" b="0" i="0" u="none" strike="noStrike" dirty="0">
                          <a:solidFill>
                            <a:srgbClr val="000000"/>
                          </a:solidFill>
                          <a:effectLst/>
                          <a:latin typeface="+mn-lt"/>
                        </a:rPr>
                        <a:t>201</a:t>
                      </a:r>
                    </a:p>
                  </a:txBody>
                  <a:tcPr marL="9525" marR="9525" marT="9525" marB="0" anchor="b"/>
                </a:tc>
                <a:tc>
                  <a:txBody>
                    <a:bodyPr/>
                    <a:lstStyle/>
                    <a:p>
                      <a:pPr algn="ctr" fontAlgn="b"/>
                      <a:r>
                        <a:rPr lang="en-US" sz="1600" b="0" i="0" u="none" strike="noStrike" dirty="0">
                          <a:solidFill>
                            <a:srgbClr val="000000"/>
                          </a:solidFill>
                          <a:effectLst/>
                          <a:latin typeface="+mn-lt"/>
                        </a:rPr>
                        <a:t>14.4</a:t>
                      </a:r>
                    </a:p>
                  </a:txBody>
                  <a:tcPr marL="9525" marR="9525" marT="9525" marB="0" anchor="b"/>
                </a:tc>
                <a:tc>
                  <a:txBody>
                    <a:bodyPr/>
                    <a:lstStyle/>
                    <a:p>
                      <a:pPr algn="ctr" fontAlgn="b"/>
                      <a:r>
                        <a:rPr lang="en-US" sz="1600" b="0" i="0" u="none" strike="noStrike" dirty="0">
                          <a:solidFill>
                            <a:srgbClr val="000000"/>
                          </a:solidFill>
                          <a:effectLst/>
                          <a:latin typeface="+mn-lt"/>
                        </a:rPr>
                        <a:t>1</a:t>
                      </a:r>
                    </a:p>
                  </a:txBody>
                  <a:tcPr marL="9525" marR="9525" marT="9525" marB="0" anchor="b"/>
                </a:tc>
                <a:extLst>
                  <a:ext uri="{0D108BD9-81ED-4DB2-BD59-A6C34878D82A}">
                    <a16:rowId xmlns:a16="http://schemas.microsoft.com/office/drawing/2014/main" val="2003390202"/>
                  </a:ext>
                </a:extLst>
              </a:tr>
              <a:tr h="256851">
                <a:tc>
                  <a:txBody>
                    <a:bodyPr/>
                    <a:lstStyle/>
                    <a:p>
                      <a:pPr algn="ctr" fontAlgn="b"/>
                      <a:r>
                        <a:rPr lang="en-US" sz="1600" b="0" i="0" u="none" strike="noStrike" dirty="0">
                          <a:solidFill>
                            <a:srgbClr val="000000"/>
                          </a:solidFill>
                          <a:effectLst/>
                          <a:latin typeface="+mn-lt"/>
                        </a:rPr>
                        <a:t>15</a:t>
                      </a:r>
                    </a:p>
                  </a:txBody>
                  <a:tcPr marL="9525" marR="9525" marT="9525" marB="0" anchor="b"/>
                </a:tc>
                <a:tc>
                  <a:txBody>
                    <a:bodyPr/>
                    <a:lstStyle/>
                    <a:p>
                      <a:pPr algn="ctr" fontAlgn="b"/>
                      <a:r>
                        <a:rPr lang="en-US" sz="1600" b="0" i="0" u="none" strike="noStrike" dirty="0">
                          <a:solidFill>
                            <a:srgbClr val="000000"/>
                          </a:solidFill>
                          <a:effectLst/>
                          <a:latin typeface="+mn-lt"/>
                        </a:rPr>
                        <a:t>200</a:t>
                      </a:r>
                    </a:p>
                  </a:txBody>
                  <a:tcPr marL="9525" marR="9525" marT="9525" marB="0" anchor="b"/>
                </a:tc>
                <a:tc>
                  <a:txBody>
                    <a:bodyPr/>
                    <a:lstStyle/>
                    <a:p>
                      <a:pPr algn="ctr" fontAlgn="b"/>
                      <a:r>
                        <a:rPr lang="en-US" sz="1600" b="0" i="0" u="none" strike="noStrike" dirty="0">
                          <a:solidFill>
                            <a:srgbClr val="000000"/>
                          </a:solidFill>
                          <a:effectLst/>
                          <a:latin typeface="+mn-lt"/>
                        </a:rPr>
                        <a:t>13.3</a:t>
                      </a:r>
                    </a:p>
                  </a:txBody>
                  <a:tcPr marL="9525" marR="9525" marT="9525" marB="0" anchor="b"/>
                </a:tc>
                <a:tc>
                  <a:txBody>
                    <a:bodyPr/>
                    <a:lstStyle/>
                    <a:p>
                      <a:pPr algn="ctr" fontAlgn="b"/>
                      <a:r>
                        <a:rPr lang="en-US" sz="1600" b="0" i="0" u="none" strike="noStrike" dirty="0">
                          <a:solidFill>
                            <a:srgbClr val="000000"/>
                          </a:solidFill>
                          <a:effectLst/>
                          <a:latin typeface="+mn-lt"/>
                        </a:rPr>
                        <a:t>–1</a:t>
                      </a:r>
                    </a:p>
                  </a:txBody>
                  <a:tcPr marL="9525" marR="9525" marT="9525" marB="0" anchor="b"/>
                </a:tc>
                <a:extLst>
                  <a:ext uri="{0D108BD9-81ED-4DB2-BD59-A6C34878D82A}">
                    <a16:rowId xmlns:a16="http://schemas.microsoft.com/office/drawing/2014/main" val="2642768692"/>
                  </a:ext>
                </a:extLst>
              </a:tr>
              <a:tr h="256851">
                <a:tc>
                  <a:txBody>
                    <a:bodyPr/>
                    <a:lstStyle/>
                    <a:p>
                      <a:pPr algn="ctr" fontAlgn="b"/>
                      <a:r>
                        <a:rPr lang="en-US" sz="1600" b="0" i="0" u="none" strike="noStrike" dirty="0">
                          <a:solidFill>
                            <a:srgbClr val="000000"/>
                          </a:solidFill>
                          <a:effectLst/>
                          <a:latin typeface="+mn-lt"/>
                        </a:rPr>
                        <a:t>16</a:t>
                      </a:r>
                    </a:p>
                  </a:txBody>
                  <a:tcPr marL="9525" marR="9525" marT="9525" marB="0" anchor="b"/>
                </a:tc>
                <a:tc>
                  <a:txBody>
                    <a:bodyPr/>
                    <a:lstStyle/>
                    <a:p>
                      <a:pPr algn="ctr" fontAlgn="b"/>
                      <a:r>
                        <a:rPr lang="en-US" sz="1600" b="0" i="0" u="none" strike="noStrike" dirty="0">
                          <a:solidFill>
                            <a:srgbClr val="000000"/>
                          </a:solidFill>
                          <a:effectLst/>
                          <a:latin typeface="+mn-lt"/>
                        </a:rPr>
                        <a:t>198</a:t>
                      </a:r>
                    </a:p>
                  </a:txBody>
                  <a:tcPr marL="9525" marR="9525" marT="9525" marB="0" anchor="b"/>
                </a:tc>
                <a:tc>
                  <a:txBody>
                    <a:bodyPr/>
                    <a:lstStyle/>
                    <a:p>
                      <a:pPr algn="ctr" fontAlgn="b"/>
                      <a:r>
                        <a:rPr lang="en-US" sz="1600" b="0" i="0" u="none" strike="noStrike" dirty="0">
                          <a:solidFill>
                            <a:srgbClr val="000000"/>
                          </a:solidFill>
                          <a:effectLst/>
                          <a:latin typeface="+mn-lt"/>
                        </a:rPr>
                        <a:t>12.4</a:t>
                      </a:r>
                    </a:p>
                  </a:txBody>
                  <a:tcPr marL="9525" marR="9525" marT="9525" marB="0" anchor="b"/>
                </a:tc>
                <a:tc>
                  <a:txBody>
                    <a:bodyPr/>
                    <a:lstStyle/>
                    <a:p>
                      <a:pPr algn="ctr" fontAlgn="b"/>
                      <a:r>
                        <a:rPr lang="en-US" sz="1600" b="0" i="0" u="none" strike="noStrike" dirty="0">
                          <a:solidFill>
                            <a:srgbClr val="000000"/>
                          </a:solidFill>
                          <a:effectLst/>
                          <a:latin typeface="+mn-lt"/>
                        </a:rPr>
                        <a:t>–2</a:t>
                      </a:r>
                    </a:p>
                  </a:txBody>
                  <a:tcPr marL="9525" marR="9525" marT="9525" marB="0" anchor="b"/>
                </a:tc>
                <a:extLst>
                  <a:ext uri="{0D108BD9-81ED-4DB2-BD59-A6C34878D82A}">
                    <a16:rowId xmlns:a16="http://schemas.microsoft.com/office/drawing/2014/main" val="4239488287"/>
                  </a:ext>
                </a:extLst>
              </a:tr>
              <a:tr h="256851">
                <a:tc>
                  <a:txBody>
                    <a:bodyPr/>
                    <a:lstStyle/>
                    <a:p>
                      <a:pPr algn="ctr" fontAlgn="b"/>
                      <a:r>
                        <a:rPr lang="en-US" sz="1600" b="0" i="0" u="none" strike="noStrike" dirty="0">
                          <a:solidFill>
                            <a:srgbClr val="000000"/>
                          </a:solidFill>
                          <a:effectLst/>
                          <a:latin typeface="+mn-lt"/>
                        </a:rPr>
                        <a:t>17</a:t>
                      </a:r>
                    </a:p>
                  </a:txBody>
                  <a:tcPr marL="9525" marR="9525" marT="9525" marB="0" anchor="b"/>
                </a:tc>
                <a:tc>
                  <a:txBody>
                    <a:bodyPr/>
                    <a:lstStyle/>
                    <a:p>
                      <a:pPr algn="ctr" fontAlgn="b"/>
                      <a:r>
                        <a:rPr lang="en-US" sz="1600" b="0" i="0" u="none" strike="noStrike" dirty="0">
                          <a:solidFill>
                            <a:srgbClr val="000000"/>
                          </a:solidFill>
                          <a:effectLst/>
                          <a:latin typeface="+mn-lt"/>
                        </a:rPr>
                        <a:t>195</a:t>
                      </a:r>
                    </a:p>
                  </a:txBody>
                  <a:tcPr marL="9525" marR="9525" marT="9525" marB="0" anchor="b"/>
                </a:tc>
                <a:tc>
                  <a:txBody>
                    <a:bodyPr/>
                    <a:lstStyle/>
                    <a:p>
                      <a:pPr algn="ctr" fontAlgn="b"/>
                      <a:r>
                        <a:rPr lang="en-US" sz="1600" b="0" i="0" u="none" strike="noStrike" dirty="0">
                          <a:solidFill>
                            <a:srgbClr val="000000"/>
                          </a:solidFill>
                          <a:effectLst/>
                          <a:latin typeface="+mn-lt"/>
                        </a:rPr>
                        <a:t>11.5</a:t>
                      </a:r>
                    </a:p>
                  </a:txBody>
                  <a:tcPr marL="9525" marR="9525" marT="9525" marB="0" anchor="b"/>
                </a:tc>
                <a:tc>
                  <a:txBody>
                    <a:bodyPr/>
                    <a:lstStyle/>
                    <a:p>
                      <a:pPr algn="ctr" fontAlgn="b"/>
                      <a:r>
                        <a:rPr lang="en-US" sz="1600" b="0" i="0" u="none" strike="noStrike" dirty="0">
                          <a:solidFill>
                            <a:srgbClr val="000000"/>
                          </a:solidFill>
                          <a:effectLst/>
                          <a:latin typeface="+mn-lt"/>
                        </a:rPr>
                        <a:t>–3</a:t>
                      </a:r>
                    </a:p>
                  </a:txBody>
                  <a:tcPr marL="9525" marR="9525" marT="9525" marB="0" anchor="b"/>
                </a:tc>
                <a:extLst>
                  <a:ext uri="{0D108BD9-81ED-4DB2-BD59-A6C34878D82A}">
                    <a16:rowId xmlns:a16="http://schemas.microsoft.com/office/drawing/2014/main" val="3245298148"/>
                  </a:ext>
                </a:extLst>
              </a:tr>
            </a:tbl>
          </a:graphicData>
        </a:graphic>
      </p:graphicFrame>
      <mc:AlternateContent xmlns:mc="http://schemas.openxmlformats.org/markup-compatibility/2006" xmlns:a14="http://schemas.microsoft.com/office/drawing/2010/main">
        <mc:Choice Requires="a14">
          <p:sp>
            <p:nvSpPr>
              <p:cNvPr id="21" name="TextBox 27">
                <a:extLst>
                  <a:ext uri="{FF2B5EF4-FFF2-40B4-BE49-F238E27FC236}">
                    <a16:creationId xmlns:a16="http://schemas.microsoft.com/office/drawing/2014/main" id="{B8150952-EFD6-4E0A-B5F1-624546E1A0A3}"/>
                  </a:ext>
                </a:extLst>
              </p:cNvPr>
              <p:cNvSpPr txBox="1"/>
              <p:nvPr/>
            </p:nvSpPr>
            <p:spPr>
              <a:xfrm>
                <a:off x="6091915" y="3064930"/>
                <a:ext cx="444352" cy="369332"/>
              </a:xfrm>
              <a:prstGeom prst="rect">
                <a:avLst/>
              </a:prstGeom>
              <a:noFill/>
            </p:spPr>
            <p:txBody>
              <a:bodyPr wrap="non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𝐴</m:t>
                          </m:r>
                        </m:sub>
                      </m:sSub>
                    </m:oMath>
                  </m:oMathPara>
                </a14:m>
                <a:endParaRPr lang="en-US" dirty="0"/>
              </a:p>
            </p:txBody>
          </p:sp>
        </mc:Choice>
        <mc:Fallback xmlns="">
          <p:sp>
            <p:nvSpPr>
              <p:cNvPr id="21" name="TextBox 27">
                <a:extLst>
                  <a:ext uri="{FF2B5EF4-FFF2-40B4-BE49-F238E27FC236}">
                    <a16:creationId xmlns:a16="http://schemas.microsoft.com/office/drawing/2014/main" id="{B8150952-EFD6-4E0A-B5F1-624546E1A0A3}"/>
                  </a:ext>
                </a:extLst>
              </p:cNvPr>
              <p:cNvSpPr txBox="1">
                <a:spLocks noRot="1" noChangeAspect="1" noMove="1" noResize="1" noEditPoints="1" noAdjustHandles="1" noChangeArrowheads="1" noChangeShapeType="1" noTextEdit="1"/>
              </p:cNvSpPr>
              <p:nvPr/>
            </p:nvSpPr>
            <p:spPr>
              <a:xfrm>
                <a:off x="6091915" y="3064930"/>
                <a:ext cx="444352" cy="369332"/>
              </a:xfrm>
              <a:prstGeom prst="rect">
                <a:avLst/>
              </a:prstGeom>
              <a:blipFill>
                <a:blip r:embed="rId9"/>
                <a:stretch>
                  <a:fillRect b="-1667"/>
                </a:stretch>
              </a:blipFill>
            </p:spPr>
            <p:txBody>
              <a:bodyPr/>
              <a:lstStyle/>
              <a:p>
                <a:r>
                  <a:rPr lang="en-IN">
                    <a:noFill/>
                  </a:rPr>
                  <a:t> </a:t>
                </a:r>
              </a:p>
            </p:txBody>
          </p:sp>
        </mc:Fallback>
      </mc:AlternateContent>
      <p:sp>
        <p:nvSpPr>
          <p:cNvPr id="22" name="TextBox 21">
            <a:extLst>
              <a:ext uri="{FF2B5EF4-FFF2-40B4-BE49-F238E27FC236}">
                <a16:creationId xmlns:a16="http://schemas.microsoft.com/office/drawing/2014/main" id="{D2B6A575-C7D1-4DB9-A543-B1EE1B7274B1}"/>
              </a:ext>
            </a:extLst>
          </p:cNvPr>
          <p:cNvSpPr txBox="1"/>
          <p:nvPr/>
        </p:nvSpPr>
        <p:spPr>
          <a:xfrm>
            <a:off x="6544132" y="4406684"/>
            <a:ext cx="1261871" cy="398628"/>
          </a:xfrm>
          <a:prstGeom prst="rect">
            <a:avLst/>
          </a:prstGeom>
          <a:noFill/>
        </p:spPr>
        <p:txBody>
          <a:bodyPr wrap="square" rtlCol="0">
            <a:noAutofit/>
          </a:bodyPr>
          <a:lstStyle/>
          <a:p>
            <a:r>
              <a:rPr lang="en-US" sz="1000" dirty="0"/>
              <a:t>Diminishing marginal returns</a:t>
            </a:r>
          </a:p>
        </p:txBody>
      </p:sp>
    </p:spTree>
    <p:extLst>
      <p:ext uri="{BB962C8B-B14F-4D97-AF65-F5344CB8AC3E}">
        <p14:creationId xmlns:p14="http://schemas.microsoft.com/office/powerpoint/2010/main" val="624521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62D73-574A-4272-8E32-C4CFA7678A5D}"/>
              </a:ext>
            </a:extLst>
          </p:cNvPr>
          <p:cNvSpPr>
            <a:spLocks noGrp="1"/>
          </p:cNvSpPr>
          <p:nvPr>
            <p:ph type="title"/>
          </p:nvPr>
        </p:nvSpPr>
        <p:spPr/>
        <p:txBody>
          <a:bodyPr/>
          <a:lstStyle/>
          <a:p>
            <a:r>
              <a:rPr lang="en-US" dirty="0"/>
              <a:t>Production Function and Innovation</a:t>
            </a:r>
          </a:p>
        </p:txBody>
      </p:sp>
      <p:cxnSp>
        <p:nvCxnSpPr>
          <p:cNvPr id="5" name="Straight Connector 4">
            <a:extLst>
              <a:ext uri="{FF2B5EF4-FFF2-40B4-BE49-F238E27FC236}">
                <a16:creationId xmlns:a16="http://schemas.microsoft.com/office/drawing/2014/main" id="{078F9B9A-3B2B-4167-BFBA-5B8DC6194C92}"/>
              </a:ext>
            </a:extLst>
          </p:cNvPr>
          <p:cNvCxnSpPr/>
          <p:nvPr/>
        </p:nvCxnSpPr>
        <p:spPr>
          <a:xfrm>
            <a:off x="2209798" y="2209792"/>
            <a:ext cx="0" cy="3733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CFC67D1-5621-46EB-93D1-6D6A1F4DF760}"/>
              </a:ext>
            </a:extLst>
          </p:cNvPr>
          <p:cNvCxnSpPr/>
          <p:nvPr/>
        </p:nvCxnSpPr>
        <p:spPr>
          <a:xfrm>
            <a:off x="2209798" y="5943592"/>
            <a:ext cx="6248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CA27FE6-F1B6-4859-8612-236C9F74ADBD}"/>
              </a:ext>
            </a:extLst>
          </p:cNvPr>
          <p:cNvSpPr txBox="1"/>
          <p:nvPr/>
        </p:nvSpPr>
        <p:spPr>
          <a:xfrm>
            <a:off x="7882545" y="5971104"/>
            <a:ext cx="976642" cy="369332"/>
          </a:xfrm>
          <a:prstGeom prst="rect">
            <a:avLst/>
          </a:prstGeom>
          <a:noFill/>
        </p:spPr>
        <p:txBody>
          <a:bodyPr wrap="square" rtlCol="0">
            <a:noAutofit/>
          </a:bodyPr>
          <a:lstStyle/>
          <a:p>
            <a:pPr algn="ctr"/>
            <a:r>
              <a:rPr lang="en-US" dirty="0"/>
              <a:t>Labor L</a:t>
            </a:r>
          </a:p>
        </p:txBody>
      </p:sp>
      <p:sp>
        <p:nvSpPr>
          <p:cNvPr id="10" name="TextBox 9">
            <a:extLst>
              <a:ext uri="{FF2B5EF4-FFF2-40B4-BE49-F238E27FC236}">
                <a16:creationId xmlns:a16="http://schemas.microsoft.com/office/drawing/2014/main" id="{9D8FF081-9580-4B3C-9199-8D49F86B3A5E}"/>
              </a:ext>
            </a:extLst>
          </p:cNvPr>
          <p:cNvSpPr txBox="1"/>
          <p:nvPr/>
        </p:nvSpPr>
        <p:spPr>
          <a:xfrm>
            <a:off x="1628396" y="1712210"/>
            <a:ext cx="1120820" cy="369332"/>
          </a:xfrm>
          <a:prstGeom prst="rect">
            <a:avLst/>
          </a:prstGeom>
          <a:noFill/>
        </p:spPr>
        <p:txBody>
          <a:bodyPr wrap="none" rtlCol="0">
            <a:noAutofit/>
          </a:bodyPr>
          <a:lstStyle/>
          <a:p>
            <a:pPr algn="ctr"/>
            <a:r>
              <a:rPr lang="en-US" dirty="0"/>
              <a:t>Output Q</a:t>
            </a:r>
          </a:p>
        </p:txBody>
      </p:sp>
      <p:sp>
        <p:nvSpPr>
          <p:cNvPr id="11" name="Freeform: Shape 10">
            <a:extLst>
              <a:ext uri="{FF2B5EF4-FFF2-40B4-BE49-F238E27FC236}">
                <a16:creationId xmlns:a16="http://schemas.microsoft.com/office/drawing/2014/main" id="{8CE0279E-4A8A-40C5-A97E-DA728A1E9487}"/>
              </a:ext>
            </a:extLst>
          </p:cNvPr>
          <p:cNvSpPr/>
          <p:nvPr/>
        </p:nvSpPr>
        <p:spPr>
          <a:xfrm>
            <a:off x="2209798" y="2895705"/>
            <a:ext cx="6172195" cy="3044756"/>
          </a:xfrm>
          <a:custGeom>
            <a:avLst/>
            <a:gdLst>
              <a:gd name="connsiteX0" fmla="*/ 0 w 1691014"/>
              <a:gd name="connsiteY0" fmla="*/ 1716065 h 1716065"/>
              <a:gd name="connsiteX1" fmla="*/ 1691014 w 1691014"/>
              <a:gd name="connsiteY1" fmla="*/ 0 h 1716065"/>
            </a:gdLst>
            <a:ahLst/>
            <a:cxnLst>
              <a:cxn ang="0">
                <a:pos x="connsiteX0" y="connsiteY0"/>
              </a:cxn>
              <a:cxn ang="0">
                <a:pos x="connsiteX1" y="connsiteY1"/>
              </a:cxn>
            </a:cxnLst>
            <a:rect l="l" t="t" r="r" b="b"/>
            <a:pathLst>
              <a:path w="1691014" h="1716065">
                <a:moveTo>
                  <a:pt x="0" y="1716065"/>
                </a:moveTo>
                <a:cubicBezTo>
                  <a:pt x="358036" y="1080369"/>
                  <a:pt x="716072" y="444674"/>
                  <a:pt x="169101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2">
            <a:extLst>
              <a:ext uri="{FF2B5EF4-FFF2-40B4-BE49-F238E27FC236}">
                <a16:creationId xmlns:a16="http://schemas.microsoft.com/office/drawing/2014/main" id="{8A98130A-F7CA-4651-88EB-0B09F3D39398}"/>
              </a:ext>
            </a:extLst>
          </p:cNvPr>
          <p:cNvSpPr txBox="1">
            <a:spLocks/>
          </p:cNvSpPr>
          <p:nvPr/>
        </p:nvSpPr>
        <p:spPr>
          <a:xfrm>
            <a:off x="1904998" y="1981193"/>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ts val="6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ts val="600"/>
              </a:spcBef>
              <a:buFont typeface="Arial" charset="0"/>
              <a:buChar char="•"/>
              <a:defRPr sz="2800" b="0" i="0" u="none" kern="1200">
                <a:solidFill>
                  <a:schemeClr val="tx1"/>
                </a:solidFill>
                <a:latin typeface="+mn-lt"/>
                <a:ea typeface="+mn-ea"/>
                <a:cs typeface="+mn-cs"/>
              </a:defRPr>
            </a:lvl2pPr>
            <a:lvl3pPr marL="1143000" indent="-228600" algn="l" defTabSz="914400" rtl="0" eaLnBrk="1" latinLnBrk="0" hangingPunct="1">
              <a:spcBef>
                <a:spcPts val="6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ts val="6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 </a:t>
            </a:r>
          </a:p>
        </p:txBody>
      </p:sp>
      <p:sp>
        <p:nvSpPr>
          <p:cNvPr id="15" name="Freeform: Shape 14">
            <a:extLst>
              <a:ext uri="{FF2B5EF4-FFF2-40B4-BE49-F238E27FC236}">
                <a16:creationId xmlns:a16="http://schemas.microsoft.com/office/drawing/2014/main" id="{710DFC3D-E2D0-45CD-AD6F-36BBCB8F194D}"/>
              </a:ext>
            </a:extLst>
          </p:cNvPr>
          <p:cNvSpPr/>
          <p:nvPr/>
        </p:nvSpPr>
        <p:spPr>
          <a:xfrm>
            <a:off x="2209799" y="2358018"/>
            <a:ext cx="6162805" cy="3582443"/>
          </a:xfrm>
          <a:custGeom>
            <a:avLst/>
            <a:gdLst>
              <a:gd name="connsiteX0" fmla="*/ 0 w 6162805"/>
              <a:gd name="connsiteY0" fmla="*/ 3582443 h 3582443"/>
              <a:gd name="connsiteX1" fmla="*/ 1966586 w 6162805"/>
              <a:gd name="connsiteY1" fmla="*/ 1427967 h 3582443"/>
              <a:gd name="connsiteX2" fmla="*/ 6162805 w 6162805"/>
              <a:gd name="connsiteY2" fmla="*/ 0 h 3582443"/>
            </a:gdLst>
            <a:ahLst/>
            <a:cxnLst>
              <a:cxn ang="0">
                <a:pos x="connsiteX0" y="connsiteY0"/>
              </a:cxn>
              <a:cxn ang="0">
                <a:pos x="connsiteX1" y="connsiteY1"/>
              </a:cxn>
              <a:cxn ang="0">
                <a:pos x="connsiteX2" y="connsiteY2"/>
              </a:cxn>
            </a:cxnLst>
            <a:rect l="l" t="t" r="r" b="b"/>
            <a:pathLst>
              <a:path w="6162805" h="3582443">
                <a:moveTo>
                  <a:pt x="0" y="3582443"/>
                </a:moveTo>
                <a:cubicBezTo>
                  <a:pt x="469726" y="2803742"/>
                  <a:pt x="939452" y="2025041"/>
                  <a:pt x="1966586" y="1427967"/>
                </a:cubicBezTo>
                <a:cubicBezTo>
                  <a:pt x="2993720" y="830893"/>
                  <a:pt x="4578262" y="415446"/>
                  <a:pt x="6162805"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Arrow Connector 16">
            <a:extLst>
              <a:ext uri="{FF2B5EF4-FFF2-40B4-BE49-F238E27FC236}">
                <a16:creationId xmlns:a16="http://schemas.microsoft.com/office/drawing/2014/main" id="{9ADD985F-781F-41E5-9A1B-F64DAAEB804B}"/>
              </a:ext>
            </a:extLst>
          </p:cNvPr>
          <p:cNvCxnSpPr>
            <a:cxnSpLocks/>
          </p:cNvCxnSpPr>
          <p:nvPr/>
        </p:nvCxnSpPr>
        <p:spPr>
          <a:xfrm flipH="1" flipV="1">
            <a:off x="7806846" y="2595082"/>
            <a:ext cx="55325" cy="380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919154E-84C7-445B-815E-20EE02EA2BAB}"/>
              </a:ext>
            </a:extLst>
          </p:cNvPr>
          <p:cNvCxnSpPr>
            <a:cxnSpLocks/>
          </p:cNvCxnSpPr>
          <p:nvPr/>
        </p:nvCxnSpPr>
        <p:spPr>
          <a:xfrm flipH="1" flipV="1">
            <a:off x="5215002" y="3352793"/>
            <a:ext cx="233819" cy="3799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D7E2A47-DD5F-45FD-8587-6A921C274BF7}"/>
              </a:ext>
            </a:extLst>
          </p:cNvPr>
          <p:cNvCxnSpPr>
            <a:cxnSpLocks/>
          </p:cNvCxnSpPr>
          <p:nvPr/>
        </p:nvCxnSpPr>
        <p:spPr>
          <a:xfrm flipH="1" flipV="1">
            <a:off x="4190998" y="3886192"/>
            <a:ext cx="331940" cy="329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66DCF06-D9E3-422F-A320-93A5EE91C624}"/>
              </a:ext>
            </a:extLst>
          </p:cNvPr>
          <p:cNvCxnSpPr>
            <a:cxnSpLocks/>
          </p:cNvCxnSpPr>
          <p:nvPr/>
        </p:nvCxnSpPr>
        <p:spPr>
          <a:xfrm flipH="1" flipV="1">
            <a:off x="6698292" y="2893506"/>
            <a:ext cx="152400" cy="419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E71CFDB4-6C9D-4ED8-BF9A-5BDAF3484B95}"/>
              </a:ext>
            </a:extLst>
          </p:cNvPr>
          <p:cNvSpPr txBox="1"/>
          <p:nvPr/>
        </p:nvSpPr>
        <p:spPr>
          <a:xfrm>
            <a:off x="8839198" y="1524000"/>
            <a:ext cx="2099157" cy="4524315"/>
          </a:xfrm>
          <a:prstGeom prst="rect">
            <a:avLst/>
          </a:prstGeom>
          <a:solidFill>
            <a:schemeClr val="accent2">
              <a:lumMod val="20000"/>
              <a:lumOff val="80000"/>
            </a:schemeClr>
          </a:solidFill>
          <a:ln>
            <a:noFill/>
          </a:ln>
        </p:spPr>
        <p:txBody>
          <a:bodyPr wrap="square" rtlCol="0">
            <a:noAutofit/>
          </a:bodyPr>
          <a:lstStyle/>
          <a:p>
            <a:r>
              <a:rPr lang="en-US" dirty="0"/>
              <a:t>An innovation shifts up the whole production function.</a:t>
            </a:r>
          </a:p>
          <a:p>
            <a:endParaRPr lang="en-US" dirty="0"/>
          </a:p>
          <a:p>
            <a:r>
              <a:rPr lang="en-US" dirty="0"/>
              <a:t>That which was the frontier of technological efficiency is now inefficient.</a:t>
            </a:r>
          </a:p>
          <a:p>
            <a:endParaRPr lang="en-US" dirty="0"/>
          </a:p>
          <a:p>
            <a:r>
              <a:rPr lang="en-US" dirty="0"/>
              <a:t>That which was not feasible before is the new frontier of technological efficiency.</a:t>
            </a:r>
          </a:p>
        </p:txBody>
      </p:sp>
    </p:spTree>
    <p:extLst>
      <p:ext uri="{BB962C8B-B14F-4D97-AF65-F5344CB8AC3E}">
        <p14:creationId xmlns:p14="http://schemas.microsoft.com/office/powerpoint/2010/main" val="2188991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Long-Run Production</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48065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D7F8B-4108-4EF0-B49F-42BC6FA47286}"/>
              </a:ext>
            </a:extLst>
          </p:cNvPr>
          <p:cNvSpPr>
            <a:spLocks noGrp="1"/>
          </p:cNvSpPr>
          <p:nvPr>
            <p:ph type="title"/>
          </p:nvPr>
        </p:nvSpPr>
        <p:spPr/>
        <p:txBody>
          <a:bodyPr/>
          <a:lstStyle/>
          <a:p>
            <a:r>
              <a:rPr lang="en-US"/>
              <a:t>Sets and Subsets of Production</a:t>
            </a:r>
            <a:endParaRPr lang="en-US" dirty="0"/>
          </a:p>
        </p:txBody>
      </p:sp>
      <p:sp>
        <p:nvSpPr>
          <p:cNvPr id="3" name="Content Placeholder 2">
            <a:extLst>
              <a:ext uri="{FF2B5EF4-FFF2-40B4-BE49-F238E27FC236}">
                <a16:creationId xmlns:a16="http://schemas.microsoft.com/office/drawing/2014/main" id="{96247CC0-D5E2-4417-B676-F0524D2D7937}"/>
              </a:ext>
            </a:extLst>
          </p:cNvPr>
          <p:cNvSpPr>
            <a:spLocks noGrp="1"/>
          </p:cNvSpPr>
          <p:nvPr>
            <p:ph idx="4294967295"/>
          </p:nvPr>
        </p:nvSpPr>
        <p:spPr>
          <a:xfrm>
            <a:off x="0" y="1600200"/>
            <a:ext cx="10972800" cy="4525963"/>
          </a:xfrm>
        </p:spPr>
        <p:txBody>
          <a:bodyPr/>
          <a:lstStyle/>
          <a:p>
            <a:endParaRPr lang="en-US" dirty="0"/>
          </a:p>
          <a:p>
            <a:endParaRPr lang="en-US" dirty="0"/>
          </a:p>
        </p:txBody>
      </p:sp>
      <p:sp>
        <p:nvSpPr>
          <p:cNvPr id="27" name="TextBox 26">
            <a:extLst>
              <a:ext uri="{FF2B5EF4-FFF2-40B4-BE49-F238E27FC236}">
                <a16:creationId xmlns:a16="http://schemas.microsoft.com/office/drawing/2014/main" id="{05CC7BFC-6909-481C-BFCD-5D5B35282B9F}"/>
              </a:ext>
            </a:extLst>
          </p:cNvPr>
          <p:cNvSpPr txBox="1"/>
          <p:nvPr/>
        </p:nvSpPr>
        <p:spPr>
          <a:xfrm>
            <a:off x="3567102" y="1447800"/>
            <a:ext cx="5057796" cy="400110"/>
          </a:xfrm>
          <a:prstGeom prst="rect">
            <a:avLst/>
          </a:prstGeom>
          <a:noFill/>
        </p:spPr>
        <p:txBody>
          <a:bodyPr wrap="none" rtlCol="0">
            <a:noAutofit/>
          </a:bodyPr>
          <a:lstStyle/>
          <a:p>
            <a:pPr algn="ctr"/>
            <a:r>
              <a:rPr lang="en-US" sz="2000" dirty="0"/>
              <a:t>The world of possible production outcomes</a:t>
            </a:r>
          </a:p>
        </p:txBody>
      </p:sp>
      <p:sp>
        <p:nvSpPr>
          <p:cNvPr id="28" name="Oval 27"/>
          <p:cNvSpPr/>
          <p:nvPr/>
        </p:nvSpPr>
        <p:spPr>
          <a:xfrm>
            <a:off x="3725943" y="2226655"/>
            <a:ext cx="4245338" cy="42453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dirty="0"/>
          </a:p>
        </p:txBody>
      </p:sp>
      <p:sp>
        <p:nvSpPr>
          <p:cNvPr id="29" name="TextBox 28">
            <a:extLst>
              <a:ext uri="{FF2B5EF4-FFF2-40B4-BE49-F238E27FC236}">
                <a16:creationId xmlns:a16="http://schemas.microsoft.com/office/drawing/2014/main" id="{D7381C69-71E7-4945-8628-E66B5C094C48}"/>
              </a:ext>
            </a:extLst>
          </p:cNvPr>
          <p:cNvSpPr txBox="1"/>
          <p:nvPr/>
        </p:nvSpPr>
        <p:spPr>
          <a:xfrm>
            <a:off x="4039734" y="3438654"/>
            <a:ext cx="3617756" cy="338554"/>
          </a:xfrm>
          <a:prstGeom prst="rect">
            <a:avLst/>
          </a:prstGeom>
          <a:solidFill>
            <a:schemeClr val="accent1">
              <a:lumMod val="40000"/>
              <a:lumOff val="60000"/>
            </a:schemeClr>
          </a:solidFill>
          <a:ln>
            <a:noFill/>
          </a:ln>
        </p:spPr>
        <p:txBody>
          <a:bodyPr wrap="square" rtlCol="0">
            <a:noAutofit/>
          </a:bodyPr>
          <a:lstStyle/>
          <a:p>
            <a:pPr algn="ctr"/>
            <a:r>
              <a:rPr lang="en-US" sz="1600" dirty="0"/>
              <a:t>The frontier of technological efficiency</a:t>
            </a:r>
          </a:p>
        </p:txBody>
      </p:sp>
      <p:sp>
        <p:nvSpPr>
          <p:cNvPr id="30" name="TextBox 29">
            <a:extLst>
              <a:ext uri="{FF2B5EF4-FFF2-40B4-BE49-F238E27FC236}">
                <a16:creationId xmlns:a16="http://schemas.microsoft.com/office/drawing/2014/main" id="{55C83D6E-5C31-40CB-A463-71EB5AA7ED4E}"/>
              </a:ext>
            </a:extLst>
          </p:cNvPr>
          <p:cNvSpPr txBox="1"/>
          <p:nvPr/>
        </p:nvSpPr>
        <p:spPr>
          <a:xfrm>
            <a:off x="1048012" y="2183872"/>
            <a:ext cx="3495137" cy="338554"/>
          </a:xfrm>
          <a:prstGeom prst="rect">
            <a:avLst/>
          </a:prstGeom>
          <a:solidFill>
            <a:schemeClr val="tx2">
              <a:lumMod val="20000"/>
              <a:lumOff val="80000"/>
            </a:schemeClr>
          </a:solidFill>
          <a:ln>
            <a:noFill/>
          </a:ln>
        </p:spPr>
        <p:txBody>
          <a:bodyPr wrap="none" rtlCol="0">
            <a:noAutofit/>
          </a:bodyPr>
          <a:lstStyle/>
          <a:p>
            <a:pPr algn="r"/>
            <a:r>
              <a:rPr lang="en-US" sz="1600" dirty="0"/>
              <a:t>Points on the production function</a:t>
            </a:r>
          </a:p>
        </p:txBody>
      </p:sp>
      <p:sp>
        <p:nvSpPr>
          <p:cNvPr id="31" name="TextBox 30">
            <a:extLst>
              <a:ext uri="{FF2B5EF4-FFF2-40B4-BE49-F238E27FC236}">
                <a16:creationId xmlns:a16="http://schemas.microsoft.com/office/drawing/2014/main" id="{56B56AAD-8C63-4729-BEF0-1B1B98A50DCA}"/>
              </a:ext>
            </a:extLst>
          </p:cNvPr>
          <p:cNvSpPr txBox="1"/>
          <p:nvPr/>
        </p:nvSpPr>
        <p:spPr>
          <a:xfrm>
            <a:off x="8131652" y="3287116"/>
            <a:ext cx="3298348" cy="933728"/>
          </a:xfrm>
          <a:prstGeom prst="rect">
            <a:avLst/>
          </a:prstGeom>
          <a:noFill/>
        </p:spPr>
        <p:txBody>
          <a:bodyPr wrap="none" rtlCol="0">
            <a:noAutofit/>
          </a:bodyPr>
          <a:lstStyle/>
          <a:p>
            <a:r>
              <a:rPr lang="en-US" sz="1600" dirty="0"/>
              <a:t>Not technologically</a:t>
            </a:r>
          </a:p>
          <a:p>
            <a:r>
              <a:rPr lang="en-US" sz="1600" dirty="0"/>
              <a:t>feasible outcomes that are points </a:t>
            </a:r>
          </a:p>
          <a:p>
            <a:r>
              <a:rPr lang="en-US" sz="1600" dirty="0"/>
              <a:t>above the production function</a:t>
            </a:r>
          </a:p>
        </p:txBody>
      </p:sp>
      <p:sp>
        <p:nvSpPr>
          <p:cNvPr id="32" name="TextBox 31">
            <a:extLst>
              <a:ext uri="{FF2B5EF4-FFF2-40B4-BE49-F238E27FC236}">
                <a16:creationId xmlns:a16="http://schemas.microsoft.com/office/drawing/2014/main" id="{2972D3A8-6865-46AB-B4D6-0793C0CC8CAF}"/>
              </a:ext>
            </a:extLst>
          </p:cNvPr>
          <p:cNvSpPr txBox="1"/>
          <p:nvPr/>
        </p:nvSpPr>
        <p:spPr>
          <a:xfrm>
            <a:off x="1048012" y="3574003"/>
            <a:ext cx="2517560" cy="1074197"/>
          </a:xfrm>
          <a:prstGeom prst="rect">
            <a:avLst/>
          </a:prstGeom>
          <a:noFill/>
        </p:spPr>
        <p:txBody>
          <a:bodyPr wrap="square" rtlCol="0">
            <a:noAutofit/>
          </a:bodyPr>
          <a:lstStyle/>
          <a:p>
            <a:pPr algn="r"/>
            <a:r>
              <a:rPr lang="en-US" sz="1600" dirty="0"/>
              <a:t>Technologically</a:t>
            </a:r>
          </a:p>
          <a:p>
            <a:pPr algn="r"/>
            <a:r>
              <a:rPr lang="en-US" sz="1600" dirty="0"/>
              <a:t>inefficient outcomes that are points under the production function</a:t>
            </a:r>
          </a:p>
        </p:txBody>
      </p:sp>
      <p:sp>
        <p:nvSpPr>
          <p:cNvPr id="34" name="Oval 33">
            <a:extLst>
              <a:ext uri="{FF2B5EF4-FFF2-40B4-BE49-F238E27FC236}">
                <a16:creationId xmlns:a16="http://schemas.microsoft.com/office/drawing/2014/main" id="{93423B31-FA6A-4A4F-B3F6-1E04C701EB20}"/>
              </a:ext>
            </a:extLst>
          </p:cNvPr>
          <p:cNvSpPr/>
          <p:nvPr/>
        </p:nvSpPr>
        <p:spPr>
          <a:xfrm>
            <a:off x="4598932" y="4014295"/>
            <a:ext cx="2499360" cy="154314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600" dirty="0"/>
              <a:t>Technologically and </a:t>
            </a:r>
            <a:br>
              <a:rPr lang="en-US" sz="1600" dirty="0"/>
            </a:br>
            <a:r>
              <a:rPr lang="en-US" sz="1600" dirty="0"/>
              <a:t>economically efficient</a:t>
            </a:r>
          </a:p>
        </p:txBody>
      </p:sp>
      <p:sp>
        <p:nvSpPr>
          <p:cNvPr id="36" name="TextBox 35">
            <a:extLst>
              <a:ext uri="{FF2B5EF4-FFF2-40B4-BE49-F238E27FC236}">
                <a16:creationId xmlns:a16="http://schemas.microsoft.com/office/drawing/2014/main" id="{4F0A70D7-DCF5-40AC-9D2F-8A0F4B3464A2}"/>
              </a:ext>
            </a:extLst>
          </p:cNvPr>
          <p:cNvSpPr txBox="1"/>
          <p:nvPr/>
        </p:nvSpPr>
        <p:spPr>
          <a:xfrm>
            <a:off x="5033324" y="5911397"/>
            <a:ext cx="1630575" cy="338554"/>
          </a:xfrm>
          <a:prstGeom prst="rect">
            <a:avLst/>
          </a:prstGeom>
          <a:solidFill>
            <a:schemeClr val="accent1">
              <a:lumMod val="40000"/>
              <a:lumOff val="60000"/>
            </a:schemeClr>
          </a:solidFill>
          <a:ln>
            <a:noFill/>
          </a:ln>
        </p:spPr>
        <p:txBody>
          <a:bodyPr wrap="none" rtlCol="0">
            <a:noAutofit/>
          </a:bodyPr>
          <a:lstStyle/>
          <a:p>
            <a:pPr algn="ctr"/>
            <a:r>
              <a:rPr lang="en-US" sz="1600" dirty="0"/>
              <a:t>Cost minimizing</a:t>
            </a:r>
          </a:p>
        </p:txBody>
      </p:sp>
      <p:cxnSp>
        <p:nvCxnSpPr>
          <p:cNvPr id="38" name="Straight Arrow Connector 37"/>
          <p:cNvCxnSpPr>
            <a:stCxn id="36" idx="0"/>
            <a:endCxn id="34" idx="4"/>
          </p:cNvCxnSpPr>
          <p:nvPr/>
        </p:nvCxnSpPr>
        <p:spPr>
          <a:xfrm flipV="1">
            <a:off x="5848612" y="5557438"/>
            <a:ext cx="0" cy="35395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6376575" y="4503935"/>
            <a:ext cx="735779" cy="381000"/>
            <a:chOff x="6732270" y="4114675"/>
            <a:chExt cx="735779" cy="381000"/>
          </a:xfrm>
        </p:grpSpPr>
        <p:sp>
          <p:nvSpPr>
            <p:cNvPr id="41" name="Oval 40"/>
            <p:cNvSpPr/>
            <p:nvPr/>
          </p:nvSpPr>
          <p:spPr>
            <a:xfrm>
              <a:off x="6759512" y="4114675"/>
              <a:ext cx="599178" cy="3810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400" dirty="0"/>
            </a:p>
          </p:txBody>
        </p:sp>
        <mc:AlternateContent xmlns:mc="http://schemas.openxmlformats.org/markup-compatibility/2006" xmlns:a14="http://schemas.microsoft.com/office/drawing/2010/main">
          <mc:Choice Requires="a14">
            <p:sp>
              <p:nvSpPr>
                <p:cNvPr id="42" name="Rectangle 41"/>
                <p:cNvSpPr/>
                <p:nvPr/>
              </p:nvSpPr>
              <p:spPr>
                <a:xfrm>
                  <a:off x="6732270" y="4119509"/>
                  <a:ext cx="735779" cy="307777"/>
                </a:xfrm>
                <a:prstGeom prst="rect">
                  <a:avLst/>
                </a:prstGeom>
              </p:spPr>
              <p:txBody>
                <a:bodyPr wrap="none">
                  <a:noAutofit/>
                </a:bodyPr>
                <a:lstStyle/>
                <a:p>
                  <a:pPr algn="ctr"/>
                  <a14:m>
                    <m:oMathPara xmlns:m="http://schemas.openxmlformats.org/officeDocument/2006/math">
                      <m:oMathParaPr>
                        <m:jc m:val="center"/>
                      </m:oMathParaPr>
                      <m:oMath xmlns:m="http://schemas.openxmlformats.org/officeDocument/2006/math">
                        <m:r>
                          <a:rPr lang="en-US" sz="1400" i="1" dirty="0" smtClean="0">
                            <a:solidFill>
                              <a:sysClr val="windowText" lastClr="000000"/>
                            </a:solidFill>
                            <a:latin typeface="Cambria Math" panose="02040503050406030204" pitchFamily="18" charset="0"/>
                            <a:ea typeface="Cambria Math" panose="02040503050406030204" pitchFamily="18" charset="0"/>
                          </a:rPr>
                          <m:t>𝜋</m:t>
                        </m:r>
                        <m:r>
                          <a:rPr lang="en-US" sz="1400" i="1" dirty="0" smtClean="0">
                            <a:solidFill>
                              <a:sysClr val="windowText" lastClr="000000"/>
                            </a:solidFill>
                            <a:latin typeface="Cambria Math" panose="02040503050406030204" pitchFamily="18" charset="0"/>
                            <a:ea typeface="Cambria Math" panose="02040503050406030204" pitchFamily="18" charset="0"/>
                          </a:rPr>
                          <m:t> </m:t>
                        </m:r>
                        <m:r>
                          <a:rPr lang="en-US" sz="1400" i="1" dirty="0" smtClean="0">
                            <a:solidFill>
                              <a:sysClr val="windowText" lastClr="000000"/>
                            </a:solidFill>
                            <a:latin typeface="Cambria Math" panose="02040503050406030204" pitchFamily="18" charset="0"/>
                            <a:ea typeface="Cambria Math" panose="02040503050406030204" pitchFamily="18" charset="0"/>
                          </a:rPr>
                          <m:t>𝑚𝑎𝑥</m:t>
                        </m:r>
                      </m:oMath>
                    </m:oMathPara>
                  </a14:m>
                  <a:endParaRPr lang="en-US" sz="1400" dirty="0">
                    <a:solidFill>
                      <a:sysClr val="windowText" lastClr="000000"/>
                    </a:solidFill>
                  </a:endParaRPr>
                </a:p>
              </p:txBody>
            </p:sp>
          </mc:Choice>
          <mc:Fallback xmlns="">
            <p:sp>
              <p:nvSpPr>
                <p:cNvPr id="78" name="Rectangle 77"/>
                <p:cNvSpPr>
                  <a:spLocks noRot="1" noChangeAspect="1" noMove="1" noResize="1" noEditPoints="1" noAdjustHandles="1" noChangeArrowheads="1" noChangeShapeType="1" noTextEdit="1"/>
                </p:cNvSpPr>
                <p:nvPr/>
              </p:nvSpPr>
              <p:spPr>
                <a:xfrm>
                  <a:off x="6732270" y="4119509"/>
                  <a:ext cx="735779" cy="307777"/>
                </a:xfrm>
                <a:prstGeom prst="rect">
                  <a:avLst/>
                </a:prstGeom>
                <a:blipFill>
                  <a:blip r:embed="rId4"/>
                  <a:stretch>
                    <a:fillRect/>
                  </a:stretch>
                </a:blipFill>
              </p:spPr>
              <p:txBody>
                <a:bodyPr/>
                <a:lstStyle/>
                <a:p>
                  <a:r>
                    <a:rPr lang="en-US">
                      <a:noFill/>
                    </a:rPr>
                    <a:t> </a:t>
                  </a:r>
                </a:p>
              </p:txBody>
            </p:sp>
          </mc:Fallback>
        </mc:AlternateContent>
      </p:grpSp>
      <p:cxnSp>
        <p:nvCxnSpPr>
          <p:cNvPr id="43" name="Straight Arrow Connector 42"/>
          <p:cNvCxnSpPr>
            <a:stCxn id="29" idx="0"/>
            <a:endCxn id="28" idx="1"/>
          </p:cNvCxnSpPr>
          <p:nvPr/>
        </p:nvCxnSpPr>
        <p:spPr>
          <a:xfrm flipH="1" flipV="1">
            <a:off x="4347658" y="2848370"/>
            <a:ext cx="1500954" cy="59028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cxnSpLocks/>
            <a:stCxn id="30" idx="3"/>
          </p:cNvCxnSpPr>
          <p:nvPr/>
        </p:nvCxnSpPr>
        <p:spPr>
          <a:xfrm>
            <a:off x="4543149" y="2353149"/>
            <a:ext cx="53819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Freeform 44"/>
          <p:cNvSpPr/>
          <p:nvPr/>
        </p:nvSpPr>
        <p:spPr>
          <a:xfrm>
            <a:off x="6839212" y="4808860"/>
            <a:ext cx="2645982" cy="406399"/>
          </a:xfrm>
          <a:custGeom>
            <a:avLst/>
            <a:gdLst>
              <a:gd name="connsiteX0" fmla="*/ 0 w 1435100"/>
              <a:gd name="connsiteY0" fmla="*/ 0 h 787400"/>
              <a:gd name="connsiteX1" fmla="*/ 1435100 w 1435100"/>
              <a:gd name="connsiteY1" fmla="*/ 0 h 787400"/>
              <a:gd name="connsiteX2" fmla="*/ 1435100 w 1435100"/>
              <a:gd name="connsiteY2" fmla="*/ 787400 h 787400"/>
            </a:gdLst>
            <a:ahLst/>
            <a:cxnLst>
              <a:cxn ang="0">
                <a:pos x="connsiteX0" y="connsiteY0"/>
              </a:cxn>
              <a:cxn ang="0">
                <a:pos x="connsiteX1" y="connsiteY1"/>
              </a:cxn>
              <a:cxn ang="0">
                <a:pos x="connsiteX2" y="connsiteY2"/>
              </a:cxn>
            </a:cxnLst>
            <a:rect l="l" t="t" r="r" b="b"/>
            <a:pathLst>
              <a:path w="1435100" h="787400">
                <a:moveTo>
                  <a:pt x="0" y="0"/>
                </a:moveTo>
                <a:lnTo>
                  <a:pt x="1435100" y="0"/>
                </a:lnTo>
                <a:lnTo>
                  <a:pt x="1435100" y="787400"/>
                </a:lnTo>
              </a:path>
            </a:pathLst>
          </a:custGeom>
          <a:noFill/>
          <a:ln w="12700">
            <a:solidFill>
              <a:schemeClr val="tx1"/>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dirty="0"/>
          </a:p>
        </p:txBody>
      </p:sp>
      <p:sp>
        <p:nvSpPr>
          <p:cNvPr id="37" name="TextBox 36">
            <a:extLst>
              <a:ext uri="{FF2B5EF4-FFF2-40B4-BE49-F238E27FC236}">
                <a16:creationId xmlns:a16="http://schemas.microsoft.com/office/drawing/2014/main" id="{379F1481-B43E-4B2E-9BF7-2D4371A18F2B}"/>
              </a:ext>
            </a:extLst>
          </p:cNvPr>
          <p:cNvSpPr txBox="1"/>
          <p:nvPr/>
        </p:nvSpPr>
        <p:spPr>
          <a:xfrm>
            <a:off x="7952314" y="5141555"/>
            <a:ext cx="3007786" cy="661720"/>
          </a:xfrm>
          <a:prstGeom prst="rect">
            <a:avLst/>
          </a:prstGeom>
          <a:solidFill>
            <a:schemeClr val="bg1">
              <a:lumMod val="85000"/>
            </a:schemeClr>
          </a:solidFill>
          <a:ln>
            <a:noFill/>
          </a:ln>
        </p:spPr>
        <p:txBody>
          <a:bodyPr wrap="square" rtlCol="0">
            <a:noAutofit/>
          </a:bodyPr>
          <a:lstStyle/>
          <a:p>
            <a:pPr>
              <a:spcBef>
                <a:spcPts val="600"/>
              </a:spcBef>
            </a:pPr>
            <a:r>
              <a:rPr lang="en-US" sz="1600" dirty="0"/>
              <a:t>The outcome we are after</a:t>
            </a:r>
          </a:p>
          <a:p>
            <a:pPr>
              <a:spcBef>
                <a:spcPts val="600"/>
              </a:spcBef>
            </a:pPr>
            <a:r>
              <a:rPr lang="en-US" sz="1600" dirty="0"/>
              <a:t>A single profit-maximizing point</a:t>
            </a:r>
          </a:p>
        </p:txBody>
      </p:sp>
    </p:spTree>
    <p:extLst>
      <p:ext uri="{BB962C8B-B14F-4D97-AF65-F5344CB8AC3E}">
        <p14:creationId xmlns:p14="http://schemas.microsoft.com/office/powerpoint/2010/main" val="25257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p:bldP spid="32" grpId="0"/>
      <p:bldP spid="34" grpId="0" animBg="1"/>
      <p:bldP spid="36" grpId="0" animBg="1"/>
      <p:bldP spid="45" grpId="0" animBg="1"/>
      <p:bldP spid="3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3BC81A2-F989-434E-8EFC-22C533445102}"/>
                  </a:ext>
                </a:extLst>
              </p:cNvPr>
              <p:cNvSpPr>
                <a:spLocks noGrp="1"/>
              </p:cNvSpPr>
              <p:nvPr>
                <p:ph idx="1"/>
              </p:nvPr>
            </p:nvSpPr>
            <p:spPr/>
            <p:txBody>
              <a:bodyPr/>
              <a:lstStyle/>
              <a:p>
                <a:r>
                  <a:rPr lang="en-US" dirty="0"/>
                  <a:t>In short-run (SR), we had </a:t>
                </a:r>
                <a14:m>
                  <m:oMath xmlns:m="http://schemas.openxmlformats.org/officeDocument/2006/math">
                    <m:r>
                      <a:rPr lang="en-US" smtClean="0">
                        <a:latin typeface="Cambria Math" panose="02040503050406030204" pitchFamily="18" charset="0"/>
                      </a:rPr>
                      <m:t>𝑄</m:t>
                    </m:r>
                    <m:r>
                      <a:rPr lang="en-US" smtClean="0">
                        <a:latin typeface="Cambria Math" panose="02040503050406030204" pitchFamily="18" charset="0"/>
                      </a:rPr>
                      <m:t>=</m:t>
                    </m:r>
                    <m:r>
                      <a:rPr lang="en-US" smtClean="0">
                        <a:latin typeface="Cambria Math" panose="02040503050406030204" pitchFamily="18" charset="0"/>
                      </a:rPr>
                      <m:t>𝑓</m:t>
                    </m:r>
                    <m:d>
                      <m:dPr>
                        <m:ctrlPr>
                          <a:rPr lang="en-US" i="1" smtClean="0">
                            <a:latin typeface="Cambria Math" panose="02040503050406030204" pitchFamily="18" charset="0"/>
                          </a:rPr>
                        </m:ctrlPr>
                      </m:dPr>
                      <m:e>
                        <m:acc>
                          <m:accPr>
                            <m:chr m:val="̅"/>
                            <m:ctrlPr>
                              <a:rPr lang="en-US" i="1" smtClean="0">
                                <a:latin typeface="Cambria Math" panose="02040503050406030204" pitchFamily="18" charset="0"/>
                              </a:rPr>
                            </m:ctrlPr>
                          </m:accPr>
                          <m:e>
                            <m:r>
                              <a:rPr lang="en-US" smtClean="0">
                                <a:latin typeface="Cambria Math" panose="02040503050406030204" pitchFamily="18" charset="0"/>
                              </a:rPr>
                              <m:t>𝐾</m:t>
                            </m:r>
                          </m:e>
                        </m:acc>
                        <m:r>
                          <a:rPr lang="en-US" smtClean="0">
                            <a:latin typeface="Cambria Math" panose="02040503050406030204" pitchFamily="18" charset="0"/>
                          </a:rPr>
                          <m:t>,</m:t>
                        </m:r>
                        <m:r>
                          <a:rPr lang="en-US" smtClean="0">
                            <a:latin typeface="Cambria Math" panose="02040503050406030204" pitchFamily="18" charset="0"/>
                          </a:rPr>
                          <m:t>𝐿</m:t>
                        </m:r>
                      </m:e>
                    </m:d>
                  </m:oMath>
                </a14:m>
                <a:r>
                  <a:rPr lang="en-US" dirty="0"/>
                  <a:t>.</a:t>
                </a:r>
              </a:p>
              <a:p>
                <a:r>
                  <a:rPr lang="en-US" dirty="0"/>
                  <a:t>In long-run (LR), all variables are variable (no fixed inputs).</a:t>
                </a:r>
              </a:p>
              <a:p>
                <a:r>
                  <a:rPr lang="en-US" dirty="0"/>
                  <a:t>The long run is as long as it takes to make all the adjustments to the input bundle that the producers would like to make.</a:t>
                </a:r>
              </a:p>
              <a:p>
                <a:pPr lvl="1"/>
                <a:r>
                  <a:rPr lang="en-US" dirty="0"/>
                  <a:t>Not linked to a time period like a week, month, year, etc.</a:t>
                </a:r>
              </a:p>
              <a:p>
                <a:r>
                  <a:rPr lang="en-US" dirty="0"/>
                  <a:t>In the U.S. economy, we think of labor as being easier to vary than capital.</a:t>
                </a:r>
              </a:p>
            </p:txBody>
          </p:sp>
        </mc:Choice>
        <mc:Fallback xmlns="">
          <p:sp>
            <p:nvSpPr>
              <p:cNvPr id="3" name="Content Placeholder 2">
                <a:extLst>
                  <a:ext uri="{FF2B5EF4-FFF2-40B4-BE49-F238E27FC236}">
                    <a16:creationId xmlns:a16="http://schemas.microsoft.com/office/drawing/2014/main" id="{93BC81A2-F989-434E-8EFC-22C533445102}"/>
                  </a:ext>
                </a:extLst>
              </p:cNvPr>
              <p:cNvSpPr>
                <a:spLocks noGrp="1" noRot="1" noChangeAspect="1" noMove="1" noResize="1" noEditPoints="1" noAdjustHandles="1" noChangeArrowheads="1" noChangeShapeType="1" noTextEdit="1"/>
              </p:cNvSpPr>
              <p:nvPr>
                <p:ph idx="1"/>
              </p:nvPr>
            </p:nvSpPr>
            <p:spPr>
              <a:blipFill>
                <a:blip r:embed="rId2"/>
                <a:stretch>
                  <a:fillRect l="-1389" t="-1401" b="-8683"/>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E6D71731-E522-45B7-99AA-927E1BE5B94C}"/>
              </a:ext>
            </a:extLst>
          </p:cNvPr>
          <p:cNvSpPr>
            <a:spLocks noGrp="1"/>
          </p:cNvSpPr>
          <p:nvPr>
            <p:ph type="title"/>
          </p:nvPr>
        </p:nvSpPr>
        <p:spPr/>
        <p:txBody>
          <a:bodyPr/>
          <a:lstStyle/>
          <a:p>
            <a:r>
              <a:rPr lang="en-US" dirty="0"/>
              <a:t>Long-Run Production</a:t>
            </a:r>
          </a:p>
        </p:txBody>
      </p:sp>
    </p:spTree>
    <p:extLst>
      <p:ext uri="{BB962C8B-B14F-4D97-AF65-F5344CB8AC3E}">
        <p14:creationId xmlns:p14="http://schemas.microsoft.com/office/powerpoint/2010/main" val="3453151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3614D-43B8-491E-82D1-67BDDCD32B8C}"/>
              </a:ext>
            </a:extLst>
          </p:cNvPr>
          <p:cNvSpPr>
            <a:spLocks noGrp="1"/>
          </p:cNvSpPr>
          <p:nvPr>
            <p:ph type="title"/>
          </p:nvPr>
        </p:nvSpPr>
        <p:spPr/>
        <p:txBody>
          <a:bodyPr/>
          <a:lstStyle/>
          <a:p>
            <a:r>
              <a:rPr lang="en-US"/>
              <a:t>Isoquants</a:t>
            </a:r>
            <a:endParaRPr lang="en-US" dirty="0"/>
          </a:p>
        </p:txBody>
      </p:sp>
      <p:cxnSp>
        <p:nvCxnSpPr>
          <p:cNvPr id="28" name="Straight Connector 27">
            <a:extLst>
              <a:ext uri="{FF2B5EF4-FFF2-40B4-BE49-F238E27FC236}">
                <a16:creationId xmlns:a16="http://schemas.microsoft.com/office/drawing/2014/main" id="{880A4DD1-0F02-41BB-86A4-37C0EA10D537}"/>
              </a:ext>
            </a:extLst>
          </p:cNvPr>
          <p:cNvCxnSpPr/>
          <p:nvPr/>
        </p:nvCxnSpPr>
        <p:spPr>
          <a:xfrm>
            <a:off x="2626413" y="1703540"/>
            <a:ext cx="0" cy="388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1D34064-2240-4294-BE64-FF1E2EE34CA1}"/>
              </a:ext>
            </a:extLst>
          </p:cNvPr>
          <p:cNvCxnSpPr/>
          <p:nvPr/>
        </p:nvCxnSpPr>
        <p:spPr>
          <a:xfrm flipH="1">
            <a:off x="2626413" y="5589740"/>
            <a:ext cx="5791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4985024-568B-46CD-9E2C-6CEC9CA17B02}"/>
              </a:ext>
            </a:extLst>
          </p:cNvPr>
          <p:cNvSpPr txBox="1"/>
          <p:nvPr/>
        </p:nvSpPr>
        <p:spPr>
          <a:xfrm>
            <a:off x="7960414" y="5676901"/>
            <a:ext cx="909223" cy="307777"/>
          </a:xfrm>
          <a:prstGeom prst="rect">
            <a:avLst/>
          </a:prstGeom>
          <a:noFill/>
        </p:spPr>
        <p:txBody>
          <a:bodyPr wrap="none" rtlCol="0">
            <a:noAutofit/>
          </a:bodyPr>
          <a:lstStyle/>
          <a:p>
            <a:r>
              <a:rPr lang="en-US" sz="1400" dirty="0"/>
              <a:t>Labor (L)</a:t>
            </a:r>
          </a:p>
        </p:txBody>
      </p:sp>
      <p:sp>
        <p:nvSpPr>
          <p:cNvPr id="35" name="TextBox 34">
            <a:extLst>
              <a:ext uri="{FF2B5EF4-FFF2-40B4-BE49-F238E27FC236}">
                <a16:creationId xmlns:a16="http://schemas.microsoft.com/office/drawing/2014/main" id="{3B1B8D19-BBA9-4400-B627-16B4FC5A080F}"/>
              </a:ext>
            </a:extLst>
          </p:cNvPr>
          <p:cNvSpPr txBox="1"/>
          <p:nvPr/>
        </p:nvSpPr>
        <p:spPr>
          <a:xfrm>
            <a:off x="1559749" y="1601245"/>
            <a:ext cx="1031051" cy="307777"/>
          </a:xfrm>
          <a:prstGeom prst="rect">
            <a:avLst/>
          </a:prstGeom>
          <a:noFill/>
        </p:spPr>
        <p:txBody>
          <a:bodyPr wrap="none" rtlCol="0">
            <a:noAutofit/>
          </a:bodyPr>
          <a:lstStyle/>
          <a:p>
            <a:r>
              <a:rPr lang="en-US" sz="1400" dirty="0"/>
              <a:t>Capital (K)</a:t>
            </a:r>
          </a:p>
        </p:txBody>
      </p:sp>
      <p:sp>
        <p:nvSpPr>
          <p:cNvPr id="37" name="Freeform: Shape 11">
            <a:extLst>
              <a:ext uri="{FF2B5EF4-FFF2-40B4-BE49-F238E27FC236}">
                <a16:creationId xmlns:a16="http://schemas.microsoft.com/office/drawing/2014/main" id="{685DCDAC-E7B6-45CF-A408-EF45B98EF3D5}"/>
              </a:ext>
            </a:extLst>
          </p:cNvPr>
          <p:cNvSpPr/>
          <p:nvPr/>
        </p:nvSpPr>
        <p:spPr>
          <a:xfrm>
            <a:off x="2778813" y="1816275"/>
            <a:ext cx="4659682" cy="3344449"/>
          </a:xfrm>
          <a:custGeom>
            <a:avLst/>
            <a:gdLst>
              <a:gd name="connsiteX0" fmla="*/ 0 w 4659682"/>
              <a:gd name="connsiteY0" fmla="*/ 0 h 3344449"/>
              <a:gd name="connsiteX1" fmla="*/ 876822 w 4659682"/>
              <a:gd name="connsiteY1" fmla="*/ 2091847 h 3344449"/>
              <a:gd name="connsiteX2" fmla="*/ 4659682 w 4659682"/>
              <a:gd name="connsiteY2" fmla="*/ 3344449 h 3344449"/>
            </a:gdLst>
            <a:ahLst/>
            <a:cxnLst>
              <a:cxn ang="0">
                <a:pos x="connsiteX0" y="connsiteY0"/>
              </a:cxn>
              <a:cxn ang="0">
                <a:pos x="connsiteX1" y="connsiteY1"/>
              </a:cxn>
              <a:cxn ang="0">
                <a:pos x="connsiteX2" y="connsiteY2"/>
              </a:cxn>
            </a:cxnLst>
            <a:rect l="l" t="t" r="r" b="b"/>
            <a:pathLst>
              <a:path w="4659682" h="3344449">
                <a:moveTo>
                  <a:pt x="0" y="0"/>
                </a:moveTo>
                <a:cubicBezTo>
                  <a:pt x="50104" y="767219"/>
                  <a:pt x="100208" y="1534439"/>
                  <a:pt x="876822" y="2091847"/>
                </a:cubicBezTo>
                <a:cubicBezTo>
                  <a:pt x="1653436" y="2649255"/>
                  <a:pt x="3156559" y="2996852"/>
                  <a:pt x="4659682" y="334444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12">
            <a:extLst>
              <a:ext uri="{FF2B5EF4-FFF2-40B4-BE49-F238E27FC236}">
                <a16:creationId xmlns:a16="http://schemas.microsoft.com/office/drawing/2014/main" id="{C49EDE1B-5718-41F7-A0E6-CC841989BA2A}"/>
              </a:ext>
            </a:extLst>
          </p:cNvPr>
          <p:cNvSpPr/>
          <p:nvPr/>
        </p:nvSpPr>
        <p:spPr>
          <a:xfrm>
            <a:off x="3603442" y="1615859"/>
            <a:ext cx="4659682" cy="3344449"/>
          </a:xfrm>
          <a:custGeom>
            <a:avLst/>
            <a:gdLst>
              <a:gd name="connsiteX0" fmla="*/ 0 w 4659682"/>
              <a:gd name="connsiteY0" fmla="*/ 0 h 3344449"/>
              <a:gd name="connsiteX1" fmla="*/ 876822 w 4659682"/>
              <a:gd name="connsiteY1" fmla="*/ 2091847 h 3344449"/>
              <a:gd name="connsiteX2" fmla="*/ 4659682 w 4659682"/>
              <a:gd name="connsiteY2" fmla="*/ 3344449 h 3344449"/>
            </a:gdLst>
            <a:ahLst/>
            <a:cxnLst>
              <a:cxn ang="0">
                <a:pos x="connsiteX0" y="connsiteY0"/>
              </a:cxn>
              <a:cxn ang="0">
                <a:pos x="connsiteX1" y="connsiteY1"/>
              </a:cxn>
              <a:cxn ang="0">
                <a:pos x="connsiteX2" y="connsiteY2"/>
              </a:cxn>
            </a:cxnLst>
            <a:rect l="l" t="t" r="r" b="b"/>
            <a:pathLst>
              <a:path w="4659682" h="3344449">
                <a:moveTo>
                  <a:pt x="0" y="0"/>
                </a:moveTo>
                <a:cubicBezTo>
                  <a:pt x="50104" y="767219"/>
                  <a:pt x="100208" y="1534439"/>
                  <a:pt x="876822" y="2091847"/>
                </a:cubicBezTo>
                <a:cubicBezTo>
                  <a:pt x="1653436" y="2649255"/>
                  <a:pt x="3156559" y="2996852"/>
                  <a:pt x="4659682" y="334444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13">
            <a:extLst>
              <a:ext uri="{FF2B5EF4-FFF2-40B4-BE49-F238E27FC236}">
                <a16:creationId xmlns:a16="http://schemas.microsoft.com/office/drawing/2014/main" id="{66AC51DA-71C7-4415-9905-73D7F5E99BCE}"/>
              </a:ext>
            </a:extLst>
          </p:cNvPr>
          <p:cNvSpPr/>
          <p:nvPr/>
        </p:nvSpPr>
        <p:spPr>
          <a:xfrm>
            <a:off x="4745396" y="1517739"/>
            <a:ext cx="4659682" cy="3344449"/>
          </a:xfrm>
          <a:custGeom>
            <a:avLst/>
            <a:gdLst>
              <a:gd name="connsiteX0" fmla="*/ 0 w 4659682"/>
              <a:gd name="connsiteY0" fmla="*/ 0 h 3344449"/>
              <a:gd name="connsiteX1" fmla="*/ 876822 w 4659682"/>
              <a:gd name="connsiteY1" fmla="*/ 2091847 h 3344449"/>
              <a:gd name="connsiteX2" fmla="*/ 4659682 w 4659682"/>
              <a:gd name="connsiteY2" fmla="*/ 3344449 h 3344449"/>
            </a:gdLst>
            <a:ahLst/>
            <a:cxnLst>
              <a:cxn ang="0">
                <a:pos x="connsiteX0" y="connsiteY0"/>
              </a:cxn>
              <a:cxn ang="0">
                <a:pos x="connsiteX1" y="connsiteY1"/>
              </a:cxn>
              <a:cxn ang="0">
                <a:pos x="connsiteX2" y="connsiteY2"/>
              </a:cxn>
            </a:cxnLst>
            <a:rect l="l" t="t" r="r" b="b"/>
            <a:pathLst>
              <a:path w="4659682" h="3344449">
                <a:moveTo>
                  <a:pt x="0" y="0"/>
                </a:moveTo>
                <a:cubicBezTo>
                  <a:pt x="50104" y="767219"/>
                  <a:pt x="100208" y="1534439"/>
                  <a:pt x="876822" y="2091847"/>
                </a:cubicBezTo>
                <a:cubicBezTo>
                  <a:pt x="1653436" y="2649255"/>
                  <a:pt x="3156559" y="2996852"/>
                  <a:pt x="4659682" y="334444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CAC80705-97F5-45D8-B774-4853818E44E3}"/>
              </a:ext>
            </a:extLst>
          </p:cNvPr>
          <p:cNvSpPr txBox="1"/>
          <p:nvPr/>
        </p:nvSpPr>
        <p:spPr>
          <a:xfrm>
            <a:off x="7411356" y="4985359"/>
            <a:ext cx="1006257" cy="369332"/>
          </a:xfrm>
          <a:prstGeom prst="rect">
            <a:avLst/>
          </a:prstGeom>
          <a:noFill/>
        </p:spPr>
        <p:txBody>
          <a:bodyPr wrap="square" rtlCol="0">
            <a:noAutofit/>
          </a:bodyPr>
          <a:lstStyle/>
          <a:p>
            <a:r>
              <a:rPr lang="en-US" dirty="0"/>
              <a:t>Q = 100</a:t>
            </a:r>
          </a:p>
        </p:txBody>
      </p:sp>
      <p:sp>
        <p:nvSpPr>
          <p:cNvPr id="43" name="TextBox 42">
            <a:extLst>
              <a:ext uri="{FF2B5EF4-FFF2-40B4-BE49-F238E27FC236}">
                <a16:creationId xmlns:a16="http://schemas.microsoft.com/office/drawing/2014/main" id="{EC73FD47-BCB7-4A27-B6A4-C6CF6F71BA19}"/>
              </a:ext>
            </a:extLst>
          </p:cNvPr>
          <p:cNvSpPr txBox="1"/>
          <p:nvPr/>
        </p:nvSpPr>
        <p:spPr>
          <a:xfrm>
            <a:off x="8181701" y="4753623"/>
            <a:ext cx="1135696" cy="369332"/>
          </a:xfrm>
          <a:prstGeom prst="rect">
            <a:avLst/>
          </a:prstGeom>
          <a:noFill/>
        </p:spPr>
        <p:txBody>
          <a:bodyPr wrap="square" rtlCol="0">
            <a:noAutofit/>
          </a:bodyPr>
          <a:lstStyle/>
          <a:p>
            <a:r>
              <a:rPr lang="en-US" dirty="0"/>
              <a:t>Q = 200</a:t>
            </a:r>
          </a:p>
        </p:txBody>
      </p:sp>
      <p:sp>
        <p:nvSpPr>
          <p:cNvPr id="44" name="TextBox 43">
            <a:extLst>
              <a:ext uri="{FF2B5EF4-FFF2-40B4-BE49-F238E27FC236}">
                <a16:creationId xmlns:a16="http://schemas.microsoft.com/office/drawing/2014/main" id="{2F781841-07AB-435A-8DC0-7C744425AAAA}"/>
              </a:ext>
            </a:extLst>
          </p:cNvPr>
          <p:cNvSpPr txBox="1"/>
          <p:nvPr/>
        </p:nvSpPr>
        <p:spPr>
          <a:xfrm>
            <a:off x="9317397" y="4610622"/>
            <a:ext cx="883575" cy="369332"/>
          </a:xfrm>
          <a:prstGeom prst="rect">
            <a:avLst/>
          </a:prstGeom>
          <a:noFill/>
        </p:spPr>
        <p:txBody>
          <a:bodyPr wrap="none" rtlCol="0">
            <a:noAutofit/>
          </a:bodyPr>
          <a:lstStyle/>
          <a:p>
            <a:r>
              <a:rPr lang="en-US" dirty="0"/>
              <a:t>Q = 300</a:t>
            </a:r>
          </a:p>
        </p:txBody>
      </p:sp>
      <p:cxnSp>
        <p:nvCxnSpPr>
          <p:cNvPr id="45" name="Straight Connector 44">
            <a:extLst>
              <a:ext uri="{FF2B5EF4-FFF2-40B4-BE49-F238E27FC236}">
                <a16:creationId xmlns:a16="http://schemas.microsoft.com/office/drawing/2014/main" id="{9DD41BF5-0EDB-4DFC-8E85-80BA67D6BD41}"/>
              </a:ext>
            </a:extLst>
          </p:cNvPr>
          <p:cNvCxnSpPr>
            <a:endCxn id="48" idx="3"/>
          </p:cNvCxnSpPr>
          <p:nvPr/>
        </p:nvCxnSpPr>
        <p:spPr>
          <a:xfrm flipH="1">
            <a:off x="2627292" y="2895600"/>
            <a:ext cx="303923" cy="574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6C93B93-FE1C-43D5-9168-D41F88455673}"/>
              </a:ext>
            </a:extLst>
          </p:cNvPr>
          <p:cNvCxnSpPr/>
          <p:nvPr/>
        </p:nvCxnSpPr>
        <p:spPr>
          <a:xfrm>
            <a:off x="2931213" y="2895600"/>
            <a:ext cx="0" cy="26941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416456C5-E6F0-45BC-9FE6-20FEA5217479}"/>
              </a:ext>
            </a:extLst>
          </p:cNvPr>
          <p:cNvSpPr/>
          <p:nvPr/>
        </p:nvSpPr>
        <p:spPr>
          <a:xfrm>
            <a:off x="2719970" y="2717255"/>
            <a:ext cx="603758" cy="3185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100</a:t>
            </a:r>
          </a:p>
        </p:txBody>
      </p:sp>
      <p:sp>
        <p:nvSpPr>
          <p:cNvPr id="48" name="TextBox 47">
            <a:extLst>
              <a:ext uri="{FF2B5EF4-FFF2-40B4-BE49-F238E27FC236}">
                <a16:creationId xmlns:a16="http://schemas.microsoft.com/office/drawing/2014/main" id="{17EB41D7-C4B1-4C73-99D3-A482CCCAD862}"/>
              </a:ext>
            </a:extLst>
          </p:cNvPr>
          <p:cNvSpPr txBox="1"/>
          <p:nvPr/>
        </p:nvSpPr>
        <p:spPr>
          <a:xfrm>
            <a:off x="2243854" y="2747458"/>
            <a:ext cx="383438" cy="307777"/>
          </a:xfrm>
          <a:prstGeom prst="rect">
            <a:avLst/>
          </a:prstGeom>
          <a:noFill/>
        </p:spPr>
        <p:txBody>
          <a:bodyPr wrap="none" rtlCol="0">
            <a:noAutofit/>
          </a:bodyPr>
          <a:lstStyle/>
          <a:p>
            <a:r>
              <a:rPr lang="en-US" sz="1400" dirty="0"/>
              <a:t>18</a:t>
            </a:r>
          </a:p>
        </p:txBody>
      </p:sp>
      <p:sp>
        <p:nvSpPr>
          <p:cNvPr id="49" name="TextBox 48">
            <a:extLst>
              <a:ext uri="{FF2B5EF4-FFF2-40B4-BE49-F238E27FC236}">
                <a16:creationId xmlns:a16="http://schemas.microsoft.com/office/drawing/2014/main" id="{127ECF03-A945-48F6-AA17-E7D416060543}"/>
              </a:ext>
            </a:extLst>
          </p:cNvPr>
          <p:cNvSpPr txBox="1"/>
          <p:nvPr/>
        </p:nvSpPr>
        <p:spPr>
          <a:xfrm>
            <a:off x="2757943" y="5555288"/>
            <a:ext cx="914400" cy="307777"/>
          </a:xfrm>
          <a:prstGeom prst="rect">
            <a:avLst/>
          </a:prstGeom>
          <a:noFill/>
        </p:spPr>
        <p:txBody>
          <a:bodyPr wrap="square" rtlCol="0">
            <a:noAutofit/>
          </a:bodyPr>
          <a:lstStyle/>
          <a:p>
            <a:r>
              <a:rPr lang="en-US" sz="1400" dirty="0"/>
              <a:t>4</a:t>
            </a:r>
          </a:p>
        </p:txBody>
      </p:sp>
      <p:sp>
        <p:nvSpPr>
          <p:cNvPr id="50" name="Oval 49">
            <a:extLst>
              <a:ext uri="{FF2B5EF4-FFF2-40B4-BE49-F238E27FC236}">
                <a16:creationId xmlns:a16="http://schemas.microsoft.com/office/drawing/2014/main" id="{E2C55914-C8FB-41E7-B5F4-3925146EBA5D}"/>
              </a:ext>
            </a:extLst>
          </p:cNvPr>
          <p:cNvSpPr/>
          <p:nvPr/>
        </p:nvSpPr>
        <p:spPr>
          <a:xfrm>
            <a:off x="5983387" y="4682555"/>
            <a:ext cx="594484" cy="3276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100</a:t>
            </a:r>
          </a:p>
        </p:txBody>
      </p:sp>
      <p:cxnSp>
        <p:nvCxnSpPr>
          <p:cNvPr id="51" name="Straight Connector 50">
            <a:extLst>
              <a:ext uri="{FF2B5EF4-FFF2-40B4-BE49-F238E27FC236}">
                <a16:creationId xmlns:a16="http://schemas.microsoft.com/office/drawing/2014/main" id="{DD546F8F-E959-4651-BA33-BA79DCDB9B37}"/>
              </a:ext>
            </a:extLst>
          </p:cNvPr>
          <p:cNvCxnSpPr>
            <a:cxnSpLocks/>
            <a:endCxn id="50" idx="4"/>
          </p:cNvCxnSpPr>
          <p:nvPr/>
        </p:nvCxnSpPr>
        <p:spPr>
          <a:xfrm flipH="1" flipV="1">
            <a:off x="6280629" y="5010221"/>
            <a:ext cx="0" cy="552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D06EBED-7475-40FD-8BCB-C353D28517C4}"/>
              </a:ext>
            </a:extLst>
          </p:cNvPr>
          <p:cNvCxnSpPr>
            <a:endCxn id="50" idx="2"/>
          </p:cNvCxnSpPr>
          <p:nvPr/>
        </p:nvCxnSpPr>
        <p:spPr>
          <a:xfrm flipV="1">
            <a:off x="2626413" y="4846389"/>
            <a:ext cx="3356974"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040DC560-79F5-4F38-A4CF-A00D5B113FF2}"/>
              </a:ext>
            </a:extLst>
          </p:cNvPr>
          <p:cNvSpPr txBox="1"/>
          <p:nvPr/>
        </p:nvSpPr>
        <p:spPr>
          <a:xfrm>
            <a:off x="6088910" y="5748750"/>
            <a:ext cx="383438" cy="307777"/>
          </a:xfrm>
          <a:prstGeom prst="rect">
            <a:avLst/>
          </a:prstGeom>
          <a:noFill/>
        </p:spPr>
        <p:txBody>
          <a:bodyPr wrap="none" rtlCol="0">
            <a:noAutofit/>
          </a:bodyPr>
          <a:lstStyle/>
          <a:p>
            <a:r>
              <a:rPr lang="en-US" sz="1400" dirty="0"/>
              <a:t>48</a:t>
            </a:r>
          </a:p>
        </p:txBody>
      </p:sp>
      <p:sp>
        <p:nvSpPr>
          <p:cNvPr id="54" name="TextBox 53">
            <a:extLst>
              <a:ext uri="{FF2B5EF4-FFF2-40B4-BE49-F238E27FC236}">
                <a16:creationId xmlns:a16="http://schemas.microsoft.com/office/drawing/2014/main" id="{2AD03626-A404-4A70-A7AD-9DB292F5FD23}"/>
              </a:ext>
            </a:extLst>
          </p:cNvPr>
          <p:cNvSpPr txBox="1"/>
          <p:nvPr/>
        </p:nvSpPr>
        <p:spPr>
          <a:xfrm>
            <a:off x="2367055" y="4692499"/>
            <a:ext cx="284052" cy="307777"/>
          </a:xfrm>
          <a:prstGeom prst="rect">
            <a:avLst/>
          </a:prstGeom>
          <a:noFill/>
        </p:spPr>
        <p:txBody>
          <a:bodyPr wrap="none" rtlCol="0">
            <a:noAutofit/>
          </a:bodyPr>
          <a:lstStyle/>
          <a:p>
            <a:r>
              <a:rPr lang="en-US" sz="1400" dirty="0"/>
              <a:t>3</a:t>
            </a:r>
          </a:p>
        </p:txBody>
      </p:sp>
      <p:cxnSp>
        <p:nvCxnSpPr>
          <p:cNvPr id="55" name="Straight Connector 54">
            <a:extLst>
              <a:ext uri="{FF2B5EF4-FFF2-40B4-BE49-F238E27FC236}">
                <a16:creationId xmlns:a16="http://schemas.microsoft.com/office/drawing/2014/main" id="{E1A81E1A-F175-4623-8AC3-985C9E7A3E9F}"/>
              </a:ext>
            </a:extLst>
          </p:cNvPr>
          <p:cNvCxnSpPr/>
          <p:nvPr/>
        </p:nvCxnSpPr>
        <p:spPr>
          <a:xfrm>
            <a:off x="4607613" y="2590800"/>
            <a:ext cx="1325670" cy="14478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AE987A28-5D7F-4588-B034-93E07489B114}"/>
              </a:ext>
            </a:extLst>
          </p:cNvPr>
          <p:cNvCxnSpPr>
            <a:cxnSpLocks/>
          </p:cNvCxnSpPr>
          <p:nvPr/>
        </p:nvCxnSpPr>
        <p:spPr>
          <a:xfrm flipH="1">
            <a:off x="5344561" y="2895600"/>
            <a:ext cx="881648" cy="3498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69708E14-6437-4AC3-AD8E-2EAF98AF9484}"/>
                  </a:ext>
                </a:extLst>
              </p:cNvPr>
              <p:cNvSpPr txBox="1"/>
              <p:nvPr/>
            </p:nvSpPr>
            <p:spPr>
              <a:xfrm>
                <a:off x="6360213" y="2747457"/>
                <a:ext cx="4168834" cy="1079398"/>
              </a:xfrm>
              <a:prstGeom prst="rect">
                <a:avLst/>
              </a:prstGeom>
              <a:solidFill>
                <a:schemeClr val="accent2">
                  <a:lumMod val="20000"/>
                  <a:lumOff val="80000"/>
                </a:schemeClr>
              </a:solidFill>
              <a:ln>
                <a:noFill/>
              </a:ln>
            </p:spPr>
            <p:txBody>
              <a:bodyPr wrap="none" rtlCol="0">
                <a:noAutofit/>
              </a:bodyPr>
              <a:lstStyle/>
              <a:p>
                <a:r>
                  <a:rPr lang="en-US" dirty="0"/>
                  <a:t>The slope of the isoquant:</a:t>
                </a:r>
              </a:p>
              <a:p>
                <a:r>
                  <a:rPr lang="en-US" dirty="0"/>
                  <a:t>marginal rate of technical substitution</a:t>
                </a:r>
              </a:p>
              <a:p>
                <a:r>
                  <a:rPr lang="en-US" dirty="0"/>
                  <a:t>(MRTS)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𝐾</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𝐿</m:t>
                        </m:r>
                      </m:den>
                    </m:f>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𝑀𝑃</m:t>
                            </m:r>
                          </m:e>
                          <m:sub>
                            <m:r>
                              <a:rPr lang="en-US" i="1">
                                <a:latin typeface="Cambria Math" panose="02040503050406030204" pitchFamily="18" charset="0"/>
                              </a:rPr>
                              <m:t>𝐿</m:t>
                            </m:r>
                          </m:sub>
                        </m:sSub>
                      </m:num>
                      <m:den>
                        <m:sSub>
                          <m:sSubPr>
                            <m:ctrlPr>
                              <a:rPr lang="en-US" i="1">
                                <a:latin typeface="Cambria Math" panose="02040503050406030204" pitchFamily="18" charset="0"/>
                              </a:rPr>
                            </m:ctrlPr>
                          </m:sSubPr>
                          <m:e>
                            <m:r>
                              <a:rPr lang="en-US" i="1">
                                <a:latin typeface="Cambria Math" panose="02040503050406030204" pitchFamily="18" charset="0"/>
                              </a:rPr>
                              <m:t>𝑀𝑃</m:t>
                            </m:r>
                          </m:e>
                          <m:sub>
                            <m:r>
                              <a:rPr lang="en-US" i="1">
                                <a:latin typeface="Cambria Math" panose="02040503050406030204" pitchFamily="18" charset="0"/>
                              </a:rPr>
                              <m:t>𝐾</m:t>
                            </m:r>
                          </m:sub>
                        </m:sSub>
                      </m:den>
                    </m:f>
                  </m:oMath>
                </a14:m>
                <a:endParaRPr lang="en-US" dirty="0"/>
              </a:p>
            </p:txBody>
          </p:sp>
        </mc:Choice>
        <mc:Fallback xmlns="">
          <p:sp>
            <p:nvSpPr>
              <p:cNvPr id="57" name="TextBox 56">
                <a:extLst>
                  <a:ext uri="{FF2B5EF4-FFF2-40B4-BE49-F238E27FC236}">
                    <a16:creationId xmlns:a16="http://schemas.microsoft.com/office/drawing/2014/main" id="{69708E14-6437-4AC3-AD8E-2EAF98AF9484}"/>
                  </a:ext>
                </a:extLst>
              </p:cNvPr>
              <p:cNvSpPr txBox="1">
                <a:spLocks noRot="1" noChangeAspect="1" noMove="1" noResize="1" noEditPoints="1" noAdjustHandles="1" noChangeArrowheads="1" noChangeShapeType="1" noTextEdit="1"/>
              </p:cNvSpPr>
              <p:nvPr/>
            </p:nvSpPr>
            <p:spPr>
              <a:xfrm>
                <a:off x="6360213" y="2747457"/>
                <a:ext cx="4168834" cy="1079398"/>
              </a:xfrm>
              <a:prstGeom prst="rect">
                <a:avLst/>
              </a:prstGeom>
              <a:blipFill>
                <a:blip r:embed="rId2"/>
                <a:stretch>
                  <a:fillRect l="-1170" t="-339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F8FDC515-A2FA-4431-9007-EC01E7F90112}"/>
                  </a:ext>
                </a:extLst>
              </p:cNvPr>
              <p:cNvSpPr txBox="1"/>
              <p:nvPr/>
            </p:nvSpPr>
            <p:spPr>
              <a:xfrm>
                <a:off x="2792244" y="6175177"/>
                <a:ext cx="1421736" cy="3693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𝑄</m:t>
                      </m:r>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𝐾</m:t>
                      </m:r>
                      <m:r>
                        <a:rPr lang="en-US" i="1">
                          <a:latin typeface="Cambria Math" panose="02040503050406030204" pitchFamily="18" charset="0"/>
                        </a:rPr>
                        <m:t>,</m:t>
                      </m:r>
                      <m:r>
                        <a:rPr lang="en-US" i="1">
                          <a:latin typeface="Cambria Math" panose="02040503050406030204" pitchFamily="18" charset="0"/>
                        </a:rPr>
                        <m:t>𝐿</m:t>
                      </m:r>
                      <m:r>
                        <a:rPr lang="en-US" i="1">
                          <a:latin typeface="Cambria Math" panose="02040503050406030204" pitchFamily="18" charset="0"/>
                        </a:rPr>
                        <m:t>)</m:t>
                      </m:r>
                    </m:oMath>
                  </m:oMathPara>
                </a14:m>
                <a:endParaRPr lang="en-US" dirty="0"/>
              </a:p>
            </p:txBody>
          </p:sp>
        </mc:Choice>
        <mc:Fallback xmlns="">
          <p:sp>
            <p:nvSpPr>
              <p:cNvPr id="58" name="TextBox 57">
                <a:extLst>
                  <a:ext uri="{FF2B5EF4-FFF2-40B4-BE49-F238E27FC236}">
                    <a16:creationId xmlns:a16="http://schemas.microsoft.com/office/drawing/2014/main" id="{F8FDC515-A2FA-4431-9007-EC01E7F90112}"/>
                  </a:ext>
                </a:extLst>
              </p:cNvPr>
              <p:cNvSpPr txBox="1">
                <a:spLocks noRot="1" noChangeAspect="1" noMove="1" noResize="1" noEditPoints="1" noAdjustHandles="1" noChangeArrowheads="1" noChangeShapeType="1" noTextEdit="1"/>
              </p:cNvSpPr>
              <p:nvPr/>
            </p:nvSpPr>
            <p:spPr>
              <a:xfrm>
                <a:off x="2792244" y="6175177"/>
                <a:ext cx="1421736" cy="369332"/>
              </a:xfrm>
              <a:prstGeom prst="rect">
                <a:avLst/>
              </a:prstGeom>
              <a:blipFill>
                <a:blip r:embed="rId3"/>
                <a:stretch>
                  <a:fillRect b="-13115"/>
                </a:stretch>
              </a:blipFill>
            </p:spPr>
            <p:txBody>
              <a:bodyPr/>
              <a:lstStyle/>
              <a:p>
                <a:r>
                  <a:rPr lang="en-US">
                    <a:noFill/>
                  </a:rPr>
                  <a:t> </a:t>
                </a:r>
              </a:p>
            </p:txBody>
          </p:sp>
        </mc:Fallback>
      </mc:AlternateContent>
    </p:spTree>
    <p:extLst>
      <p:ext uri="{BB962C8B-B14F-4D97-AF65-F5344CB8AC3E}">
        <p14:creationId xmlns:p14="http://schemas.microsoft.com/office/powerpoint/2010/main" val="3763720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6E0CF88-6052-4703-A7EB-E65B78F707B6}"/>
                  </a:ext>
                </a:extLst>
              </p:cNvPr>
              <p:cNvSpPr>
                <a:spLocks noGrp="1"/>
              </p:cNvSpPr>
              <p:nvPr>
                <p:ph idx="1"/>
              </p:nvPr>
            </p:nvSpPr>
            <p:spPr/>
            <p:txBody>
              <a:bodyPr/>
              <a:lstStyle/>
              <a:p>
                <a14:m>
                  <m:oMath xmlns:m="http://schemas.openxmlformats.org/officeDocument/2006/math">
                    <m:r>
                      <a:rPr lang="en-US" sz="2800" smtClean="0">
                        <a:latin typeface="Cambria Math" panose="02040503050406030204" pitchFamily="18" charset="0"/>
                      </a:rPr>
                      <m:t>𝑄</m:t>
                    </m:r>
                    <m:r>
                      <a:rPr lang="en-US" sz="2800" smtClean="0">
                        <a:latin typeface="Cambria Math" panose="02040503050406030204" pitchFamily="18" charset="0"/>
                      </a:rPr>
                      <m:t>=</m:t>
                    </m:r>
                    <m:r>
                      <a:rPr lang="en-US" sz="2800" smtClean="0">
                        <a:latin typeface="Cambria Math" panose="02040503050406030204" pitchFamily="18" charset="0"/>
                      </a:rPr>
                      <m:t>𝑓</m:t>
                    </m:r>
                    <m:d>
                      <m:dPr>
                        <m:ctrlPr>
                          <a:rPr lang="en-US" sz="2800" i="1" smtClean="0">
                            <a:latin typeface="Cambria Math" panose="02040503050406030204" pitchFamily="18" charset="0"/>
                          </a:rPr>
                        </m:ctrlPr>
                      </m:dPr>
                      <m:e>
                        <m:r>
                          <a:rPr lang="en-US" sz="2800" smtClean="0">
                            <a:latin typeface="Cambria Math" panose="02040503050406030204" pitchFamily="18" charset="0"/>
                          </a:rPr>
                          <m:t>𝐾</m:t>
                        </m:r>
                        <m:r>
                          <a:rPr lang="en-US" sz="2800" smtClean="0">
                            <a:latin typeface="Cambria Math" panose="02040503050406030204" pitchFamily="18" charset="0"/>
                          </a:rPr>
                          <m:t>,</m:t>
                        </m:r>
                        <m:r>
                          <a:rPr lang="en-US" sz="2800" smtClean="0">
                            <a:latin typeface="Cambria Math" panose="02040503050406030204" pitchFamily="18" charset="0"/>
                          </a:rPr>
                          <m:t>𝐿</m:t>
                        </m:r>
                      </m:e>
                    </m:d>
                  </m:oMath>
                </a14:m>
                <a:endParaRPr lang="en-US" sz="2800" dirty="0"/>
              </a:p>
              <a:p>
                <a:r>
                  <a:rPr lang="en-US" sz="2800" dirty="0"/>
                  <a:t>Change K and change L</a:t>
                </a:r>
              </a:p>
              <a:p>
                <a:pPr lvl="1"/>
                <a:r>
                  <a:rPr lang="en-US" sz="2400" dirty="0"/>
                  <a:t>Then </a:t>
                </a:r>
                <a14:m>
                  <m:oMath xmlns:m="http://schemas.openxmlformats.org/officeDocument/2006/math">
                    <m:r>
                      <a:rPr lang="en-US" sz="2400" smtClean="0">
                        <a:latin typeface="Cambria Math" panose="02040503050406030204" pitchFamily="18" charset="0"/>
                      </a:rPr>
                      <m:t>∆</m:t>
                    </m:r>
                    <m:r>
                      <a:rPr lang="en-US" sz="2400" smtClean="0">
                        <a:latin typeface="Cambria Math" panose="02040503050406030204" pitchFamily="18" charset="0"/>
                      </a:rPr>
                      <m:t>𝑄</m:t>
                    </m:r>
                    <m:r>
                      <a:rPr lang="en-US" sz="2400" smtClean="0">
                        <a:latin typeface="Cambria Math" panose="02040503050406030204" pitchFamily="18" charset="0"/>
                      </a:rPr>
                      <m:t>=</m:t>
                    </m:r>
                    <m:f>
                      <m:fPr>
                        <m:ctrlPr>
                          <a:rPr lang="en-US" sz="2400" i="1" smtClean="0">
                            <a:latin typeface="Cambria Math" panose="02040503050406030204" pitchFamily="18" charset="0"/>
                          </a:rPr>
                        </m:ctrlPr>
                      </m:fPr>
                      <m:num>
                        <m:r>
                          <a:rPr lang="en-US" sz="2400" smtClean="0">
                            <a:latin typeface="Cambria Math" panose="02040503050406030204" pitchFamily="18" charset="0"/>
                          </a:rPr>
                          <m:t>∆</m:t>
                        </m:r>
                        <m:r>
                          <a:rPr lang="en-US" sz="2400" smtClean="0">
                            <a:latin typeface="Cambria Math" panose="02040503050406030204" pitchFamily="18" charset="0"/>
                          </a:rPr>
                          <m:t>𝑄</m:t>
                        </m:r>
                      </m:num>
                      <m:den>
                        <m:r>
                          <a:rPr lang="en-US" sz="2400" smtClean="0">
                            <a:latin typeface="Cambria Math" panose="02040503050406030204" pitchFamily="18" charset="0"/>
                          </a:rPr>
                          <m:t>∆</m:t>
                        </m:r>
                        <m:r>
                          <a:rPr lang="en-US" sz="2400" smtClean="0">
                            <a:latin typeface="Cambria Math" panose="02040503050406030204" pitchFamily="18" charset="0"/>
                          </a:rPr>
                          <m:t>𝐾</m:t>
                        </m:r>
                      </m:den>
                    </m:f>
                    <m:r>
                      <a:rPr lang="en-US" sz="2400" smtClean="0">
                        <a:latin typeface="Cambria Math" panose="02040503050406030204" pitchFamily="18" charset="0"/>
                      </a:rPr>
                      <m:t>∗∆</m:t>
                    </m:r>
                    <m:r>
                      <a:rPr lang="en-US" sz="2400" smtClean="0">
                        <a:latin typeface="Cambria Math" panose="02040503050406030204" pitchFamily="18" charset="0"/>
                      </a:rPr>
                      <m:t>𝐾</m:t>
                    </m:r>
                    <m:r>
                      <a:rPr lang="en-US" sz="2400" smtClean="0">
                        <a:latin typeface="Cambria Math" panose="02040503050406030204" pitchFamily="18" charset="0"/>
                      </a:rPr>
                      <m:t>+</m:t>
                    </m:r>
                  </m:oMath>
                </a14:m>
                <a:r>
                  <a:rPr lang="en-US" sz="2400" dirty="0"/>
                  <a:t> </a:t>
                </a:r>
                <a14:m>
                  <m:oMath xmlns:m="http://schemas.openxmlformats.org/officeDocument/2006/math">
                    <m:f>
                      <m:fPr>
                        <m:ctrlPr>
                          <a:rPr lang="en-US" sz="2400" i="1">
                            <a:latin typeface="Cambria Math" panose="02040503050406030204" pitchFamily="18" charset="0"/>
                          </a:rPr>
                        </m:ctrlPr>
                      </m:fPr>
                      <m:num>
                        <m:r>
                          <a:rPr lang="en-US" sz="2400">
                            <a:latin typeface="Cambria Math" panose="02040503050406030204" pitchFamily="18" charset="0"/>
                          </a:rPr>
                          <m:t>∆</m:t>
                        </m:r>
                        <m:r>
                          <a:rPr lang="en-US" sz="2400">
                            <a:latin typeface="Cambria Math" panose="02040503050406030204" pitchFamily="18" charset="0"/>
                          </a:rPr>
                          <m:t>𝑄</m:t>
                        </m:r>
                      </m:num>
                      <m:den>
                        <m:r>
                          <a:rPr lang="en-US" sz="2400">
                            <a:latin typeface="Cambria Math" panose="02040503050406030204" pitchFamily="18" charset="0"/>
                          </a:rPr>
                          <m:t>∆</m:t>
                        </m:r>
                        <m:r>
                          <a:rPr lang="en-US" sz="2400">
                            <a:latin typeface="Cambria Math" panose="02040503050406030204" pitchFamily="18" charset="0"/>
                          </a:rPr>
                          <m:t>𝐿</m:t>
                        </m:r>
                      </m:den>
                    </m:f>
                    <m:r>
                      <a:rPr lang="en-US" sz="2400">
                        <a:latin typeface="Cambria Math" panose="02040503050406030204" pitchFamily="18" charset="0"/>
                      </a:rPr>
                      <m:t>∗∆</m:t>
                    </m:r>
                    <m:r>
                      <a:rPr lang="en-US" sz="2400">
                        <a:latin typeface="Cambria Math" panose="02040503050406030204" pitchFamily="18" charset="0"/>
                      </a:rPr>
                      <m:t>𝐿</m:t>
                    </m:r>
                  </m:oMath>
                </a14:m>
                <a:endParaRPr lang="en-US" sz="2400" dirty="0"/>
              </a:p>
              <a:p>
                <a:pPr lvl="1"/>
                <a:r>
                  <a:rPr lang="en-US" sz="2400" dirty="0"/>
                  <a:t>Which we can write as </a:t>
                </a:r>
                <a14:m>
                  <m:oMath xmlns:m="http://schemas.openxmlformats.org/officeDocument/2006/math">
                    <m:r>
                      <a:rPr lang="en-US" sz="2400">
                        <a:latin typeface="Cambria Math" panose="02040503050406030204" pitchFamily="18" charset="0"/>
                      </a:rPr>
                      <m:t>∆</m:t>
                    </m:r>
                    <m:r>
                      <a:rPr lang="en-US" sz="2400">
                        <a:latin typeface="Cambria Math" panose="02040503050406030204" pitchFamily="18" charset="0"/>
                      </a:rPr>
                      <m:t>𝑄</m:t>
                    </m:r>
                    <m:r>
                      <a:rPr lang="en-US" sz="2400">
                        <a:latin typeface="Cambria Math" panose="02040503050406030204" pitchFamily="18" charset="0"/>
                      </a:rPr>
                      <m:t>=</m:t>
                    </m:r>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𝑀𝑃</m:t>
                        </m:r>
                      </m:e>
                      <m:sub>
                        <m:r>
                          <a:rPr lang="en-US" sz="2400" smtClean="0">
                            <a:latin typeface="Cambria Math" panose="02040503050406030204" pitchFamily="18" charset="0"/>
                          </a:rPr>
                          <m:t>𝐾</m:t>
                        </m:r>
                      </m:sub>
                    </m:sSub>
                    <m:r>
                      <a:rPr lang="en-US" sz="2400">
                        <a:latin typeface="Cambria Math" panose="02040503050406030204" pitchFamily="18" charset="0"/>
                      </a:rPr>
                      <m:t>∗∆</m:t>
                    </m:r>
                    <m:r>
                      <a:rPr lang="en-US" sz="2400">
                        <a:latin typeface="Cambria Math" panose="02040503050406030204" pitchFamily="18" charset="0"/>
                      </a:rPr>
                      <m:t>𝐾</m:t>
                    </m:r>
                    <m:r>
                      <a:rPr lang="en-US" sz="2400">
                        <a:latin typeface="Cambria Math" panose="02040503050406030204" pitchFamily="18" charset="0"/>
                      </a:rPr>
                      <m:t>+</m:t>
                    </m:r>
                  </m:oMath>
                </a14:m>
                <a:r>
                  <a:rPr lang="en-US" sz="2400" dirty="0"/>
                  <a:t> </a:t>
                </a: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𝑀𝑃</m:t>
                        </m:r>
                      </m:e>
                      <m:sub>
                        <m:r>
                          <a:rPr lang="en-US" sz="2400" smtClean="0">
                            <a:latin typeface="Cambria Math" panose="02040503050406030204" pitchFamily="18" charset="0"/>
                          </a:rPr>
                          <m:t>𝐿</m:t>
                        </m:r>
                      </m:sub>
                    </m:sSub>
                    <m:r>
                      <a:rPr lang="en-US" sz="2400">
                        <a:latin typeface="Cambria Math" panose="02040503050406030204" pitchFamily="18" charset="0"/>
                      </a:rPr>
                      <m:t>∗∆</m:t>
                    </m:r>
                    <m:r>
                      <a:rPr lang="en-US" sz="2400">
                        <a:latin typeface="Cambria Math" panose="02040503050406030204" pitchFamily="18" charset="0"/>
                      </a:rPr>
                      <m:t>𝐿</m:t>
                    </m:r>
                  </m:oMath>
                </a14:m>
                <a:endParaRPr lang="en-US" sz="2400" dirty="0"/>
              </a:p>
              <a:p>
                <a:r>
                  <a:rPr lang="en-US" sz="2800" dirty="0"/>
                  <a:t>And if the K and L change is one that leaves the level of Q constant (move along an isoquant)</a:t>
                </a:r>
              </a:p>
              <a:p>
                <a:pPr lvl="1"/>
                <a14:m>
                  <m:oMath xmlns:m="http://schemas.openxmlformats.org/officeDocument/2006/math">
                    <m:r>
                      <a:rPr lang="en-US" sz="2400" smtClean="0">
                        <a:latin typeface="Cambria Math" panose="02040503050406030204" pitchFamily="18" charset="0"/>
                      </a:rPr>
                      <m:t>0</m:t>
                    </m:r>
                    <m:r>
                      <a:rPr lang="en-US" sz="2400">
                        <a:latin typeface="Cambria Math" panose="02040503050406030204" pitchFamily="18" charset="0"/>
                      </a:rPr>
                      <m:t>=</m:t>
                    </m:r>
                    <m:sSub>
                      <m:sSubPr>
                        <m:ctrlPr>
                          <a:rPr lang="en-US" sz="2400" i="1">
                            <a:latin typeface="Cambria Math" panose="02040503050406030204" pitchFamily="18" charset="0"/>
                          </a:rPr>
                        </m:ctrlPr>
                      </m:sSubPr>
                      <m:e>
                        <m:r>
                          <a:rPr lang="en-US" sz="2400">
                            <a:latin typeface="Cambria Math" panose="02040503050406030204" pitchFamily="18" charset="0"/>
                          </a:rPr>
                          <m:t>𝑀𝑃</m:t>
                        </m:r>
                      </m:e>
                      <m:sub>
                        <m:r>
                          <a:rPr lang="en-US" sz="2400">
                            <a:latin typeface="Cambria Math" panose="02040503050406030204" pitchFamily="18" charset="0"/>
                          </a:rPr>
                          <m:t>𝐾</m:t>
                        </m:r>
                      </m:sub>
                    </m:sSub>
                    <m:r>
                      <a:rPr lang="en-US" sz="2400">
                        <a:latin typeface="Cambria Math" panose="02040503050406030204" pitchFamily="18" charset="0"/>
                      </a:rPr>
                      <m:t>∗∆</m:t>
                    </m:r>
                    <m:r>
                      <a:rPr lang="en-US" sz="2400">
                        <a:latin typeface="Cambria Math" panose="02040503050406030204" pitchFamily="18" charset="0"/>
                      </a:rPr>
                      <m:t>𝐾</m:t>
                    </m:r>
                    <m:r>
                      <a:rPr lang="en-US" sz="2400">
                        <a:latin typeface="Cambria Math" panose="02040503050406030204" pitchFamily="18" charset="0"/>
                      </a:rPr>
                      <m:t>+</m:t>
                    </m:r>
                  </m:oMath>
                </a14:m>
                <a:r>
                  <a:rPr lang="en-US" sz="2400" dirty="0"/>
                  <a:t> </a:t>
                </a:r>
                <a14:m>
                  <m:oMath xmlns:m="http://schemas.openxmlformats.org/officeDocument/2006/math">
                    <m:sSub>
                      <m:sSubPr>
                        <m:ctrlPr>
                          <a:rPr lang="en-US" sz="2400" i="1">
                            <a:latin typeface="Cambria Math" panose="02040503050406030204" pitchFamily="18" charset="0"/>
                          </a:rPr>
                        </m:ctrlPr>
                      </m:sSubPr>
                      <m:e>
                        <m:r>
                          <a:rPr lang="en-US" sz="2400">
                            <a:latin typeface="Cambria Math" panose="02040503050406030204" pitchFamily="18" charset="0"/>
                          </a:rPr>
                          <m:t>𝑀𝑃</m:t>
                        </m:r>
                      </m:e>
                      <m:sub>
                        <m:r>
                          <a:rPr lang="en-US" sz="2400">
                            <a:latin typeface="Cambria Math" panose="02040503050406030204" pitchFamily="18" charset="0"/>
                          </a:rPr>
                          <m:t>𝐿</m:t>
                        </m:r>
                      </m:sub>
                    </m:sSub>
                    <m:r>
                      <a:rPr lang="en-US" sz="2400">
                        <a:latin typeface="Cambria Math" panose="02040503050406030204" pitchFamily="18" charset="0"/>
                      </a:rPr>
                      <m:t>∗∆</m:t>
                    </m:r>
                    <m:r>
                      <a:rPr lang="en-US" sz="2400">
                        <a:latin typeface="Cambria Math" panose="02040503050406030204" pitchFamily="18" charset="0"/>
                      </a:rPr>
                      <m:t>𝐿</m:t>
                    </m:r>
                  </m:oMath>
                </a14:m>
                <a:endParaRPr lang="en-US" sz="2400" dirty="0"/>
              </a:p>
              <a:p>
                <a:pPr lvl="1"/>
                <a:r>
                  <a:rPr lang="en-US" sz="2400" dirty="0"/>
                  <a:t>Rearrange to get </a:t>
                </a:r>
                <a14:m>
                  <m:oMath xmlns:m="http://schemas.openxmlformats.org/officeDocument/2006/math">
                    <m:f>
                      <m:fPr>
                        <m:ctrlPr>
                          <a:rPr lang="en-US" sz="2400" i="1" smtClean="0">
                            <a:latin typeface="Cambria Math" panose="02040503050406030204" pitchFamily="18" charset="0"/>
                          </a:rPr>
                        </m:ctrlPr>
                      </m:fPr>
                      <m:num>
                        <m:r>
                          <a:rPr lang="en-US" sz="2400" smtClean="0">
                            <a:latin typeface="Cambria Math" panose="02040503050406030204" pitchFamily="18" charset="0"/>
                          </a:rPr>
                          <m:t>∆</m:t>
                        </m:r>
                        <m:r>
                          <a:rPr lang="en-US" sz="2400" smtClean="0">
                            <a:latin typeface="Cambria Math" panose="02040503050406030204" pitchFamily="18" charset="0"/>
                          </a:rPr>
                          <m:t>𝐾</m:t>
                        </m:r>
                      </m:num>
                      <m:den>
                        <m:r>
                          <a:rPr lang="en-US" sz="2400" smtClean="0">
                            <a:latin typeface="Cambria Math" panose="02040503050406030204" pitchFamily="18" charset="0"/>
                          </a:rPr>
                          <m:t>∆</m:t>
                        </m:r>
                        <m:r>
                          <a:rPr lang="en-US" sz="2400" smtClean="0">
                            <a:latin typeface="Cambria Math" panose="02040503050406030204" pitchFamily="18" charset="0"/>
                          </a:rPr>
                          <m:t>𝐿</m:t>
                        </m:r>
                      </m:den>
                    </m:f>
                    <m:r>
                      <a:rPr lang="en-US" sz="2400" smtClean="0">
                        <a:latin typeface="Cambria Math" panose="02040503050406030204" pitchFamily="18" charset="0"/>
                      </a:rPr>
                      <m:t>=−</m:t>
                    </m:r>
                    <m:f>
                      <m:fPr>
                        <m:ctrlPr>
                          <a:rPr lang="en-US" sz="2400" i="1" smtClean="0">
                            <a:latin typeface="Cambria Math" panose="02040503050406030204" pitchFamily="18" charset="0"/>
                          </a:rPr>
                        </m:ctrlPr>
                      </m:fPr>
                      <m:num>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𝑀𝑃</m:t>
                            </m:r>
                          </m:e>
                          <m:sub>
                            <m:r>
                              <a:rPr lang="en-US" sz="2400" smtClean="0">
                                <a:latin typeface="Cambria Math" panose="02040503050406030204" pitchFamily="18" charset="0"/>
                              </a:rPr>
                              <m:t>𝐿</m:t>
                            </m:r>
                          </m:sub>
                        </m:sSub>
                      </m:num>
                      <m:den>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𝑀𝑃</m:t>
                            </m:r>
                          </m:e>
                          <m:sub>
                            <m:r>
                              <a:rPr lang="en-US" sz="2400" smtClean="0">
                                <a:latin typeface="Cambria Math" panose="02040503050406030204" pitchFamily="18" charset="0"/>
                              </a:rPr>
                              <m:t>𝐾</m:t>
                            </m:r>
                          </m:sub>
                        </m:sSub>
                      </m:den>
                    </m:f>
                    <m:r>
                      <a:rPr lang="en-US" sz="2400" smtClean="0">
                        <a:latin typeface="Cambria Math" panose="02040503050406030204" pitchFamily="18" charset="0"/>
                      </a:rPr>
                      <m:t>=</m:t>
                    </m:r>
                    <m:r>
                      <a:rPr lang="en-US" sz="2400" smtClean="0">
                        <a:latin typeface="Cambria Math" panose="02040503050406030204" pitchFamily="18" charset="0"/>
                      </a:rPr>
                      <m:t>𝑀𝑅𝑇𝑆</m:t>
                    </m:r>
                  </m:oMath>
                </a14:m>
                <a:endParaRPr lang="en-US" sz="2400" dirty="0"/>
              </a:p>
              <a:p>
                <a:r>
                  <a:rPr lang="en-US" sz="2800" dirty="0"/>
                  <a:t>This is the slope of the isoquant at a given point</a:t>
                </a:r>
              </a:p>
            </p:txBody>
          </p:sp>
        </mc:Choice>
        <mc:Fallback xmlns="">
          <p:sp>
            <p:nvSpPr>
              <p:cNvPr id="3" name="Content Placeholder 2">
                <a:extLst>
                  <a:ext uri="{FF2B5EF4-FFF2-40B4-BE49-F238E27FC236}">
                    <a16:creationId xmlns:a16="http://schemas.microsoft.com/office/drawing/2014/main" xmlns:a14="http://schemas.microsoft.com/office/drawing/2010/main" xmlns="" id="{06E0CF88-6052-4703-A7EB-E65B78F707B6}"/>
                  </a:ext>
                </a:extLst>
              </p:cNvPr>
              <p:cNvSpPr>
                <a:spLocks noGrp="1" noRot="1" noChangeAspect="1" noMove="1" noResize="1" noEditPoints="1" noAdjustHandles="1" noChangeArrowheads="1" noChangeShapeType="1" noTextEdit="1"/>
              </p:cNvSpPr>
              <p:nvPr>
                <p:ph idx="1"/>
              </p:nvPr>
            </p:nvSpPr>
            <p:spPr>
              <a:blipFill rotWithShape="0">
                <a:blip r:embed="rId2"/>
                <a:stretch>
                  <a:fillRect l="-1000" b="-4987"/>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6EA77C00-02B2-4E1D-B9B9-820F56B4D580}"/>
              </a:ext>
            </a:extLst>
          </p:cNvPr>
          <p:cNvSpPr>
            <a:spLocks noGrp="1"/>
          </p:cNvSpPr>
          <p:nvPr>
            <p:ph type="title"/>
          </p:nvPr>
        </p:nvSpPr>
        <p:spPr/>
        <p:txBody>
          <a:bodyPr/>
          <a:lstStyle/>
          <a:p>
            <a:r>
              <a:rPr lang="en-US" dirty="0"/>
              <a:t>If We Are on an Isoquant</a:t>
            </a:r>
          </a:p>
        </p:txBody>
      </p:sp>
    </p:spTree>
    <p:extLst>
      <p:ext uri="{BB962C8B-B14F-4D97-AF65-F5344CB8AC3E}">
        <p14:creationId xmlns:p14="http://schemas.microsoft.com/office/powerpoint/2010/main" val="242904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82C3E-135F-4BD9-9FA0-A011B4B6C018}"/>
              </a:ext>
            </a:extLst>
          </p:cNvPr>
          <p:cNvSpPr>
            <a:spLocks noGrp="1"/>
          </p:cNvSpPr>
          <p:nvPr>
            <p:ph type="title"/>
          </p:nvPr>
        </p:nvSpPr>
        <p:spPr/>
        <p:txBody>
          <a:bodyPr/>
          <a:lstStyle/>
          <a:p>
            <a:r>
              <a:rPr lang="en-US" dirty="0"/>
              <a:t>On a Graph MRTS</a:t>
            </a:r>
          </a:p>
        </p:txBody>
      </p:sp>
      <p:cxnSp>
        <p:nvCxnSpPr>
          <p:cNvPr id="5" name="Straight Connector 4">
            <a:extLst>
              <a:ext uri="{FF2B5EF4-FFF2-40B4-BE49-F238E27FC236}">
                <a16:creationId xmlns:a16="http://schemas.microsoft.com/office/drawing/2014/main" id="{8F7DA284-A82B-4A49-A910-897EAA2D3724}"/>
              </a:ext>
            </a:extLst>
          </p:cNvPr>
          <p:cNvCxnSpPr>
            <a:cxnSpLocks/>
          </p:cNvCxnSpPr>
          <p:nvPr/>
        </p:nvCxnSpPr>
        <p:spPr>
          <a:xfrm>
            <a:off x="2161145" y="2044276"/>
            <a:ext cx="0" cy="35152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C6E54C2-2FDD-4DC6-8235-03ED232701A3}"/>
              </a:ext>
            </a:extLst>
          </p:cNvPr>
          <p:cNvCxnSpPr/>
          <p:nvPr/>
        </p:nvCxnSpPr>
        <p:spPr>
          <a:xfrm>
            <a:off x="2161145" y="5559479"/>
            <a:ext cx="394563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F529DA7D-2E6A-47F1-94E1-743CE8ED6DEA}"/>
              </a:ext>
            </a:extLst>
          </p:cNvPr>
          <p:cNvSpPr/>
          <p:nvPr/>
        </p:nvSpPr>
        <p:spPr>
          <a:xfrm>
            <a:off x="2529667" y="2406902"/>
            <a:ext cx="3074941" cy="2722140"/>
          </a:xfrm>
          <a:custGeom>
            <a:avLst/>
            <a:gdLst>
              <a:gd name="connsiteX0" fmla="*/ 0 w 475989"/>
              <a:gd name="connsiteY0" fmla="*/ 0 h 1077239"/>
              <a:gd name="connsiteX1" fmla="*/ 475989 w 475989"/>
              <a:gd name="connsiteY1" fmla="*/ 1077239 h 1077239"/>
            </a:gdLst>
            <a:ahLst/>
            <a:cxnLst>
              <a:cxn ang="0">
                <a:pos x="connsiteX0" y="connsiteY0"/>
              </a:cxn>
              <a:cxn ang="0">
                <a:pos x="connsiteX1" y="connsiteY1"/>
              </a:cxn>
            </a:cxnLst>
            <a:rect l="l" t="t" r="r" b="b"/>
            <a:pathLst>
              <a:path w="475989" h="1077239">
                <a:moveTo>
                  <a:pt x="0" y="0"/>
                </a:moveTo>
                <a:cubicBezTo>
                  <a:pt x="9394" y="347597"/>
                  <a:pt x="18789" y="695195"/>
                  <a:pt x="475989" y="10772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420A5DA-ACA5-48AF-9ADD-5D1A123243FD}"/>
              </a:ext>
            </a:extLst>
          </p:cNvPr>
          <p:cNvSpPr txBox="1"/>
          <p:nvPr/>
        </p:nvSpPr>
        <p:spPr>
          <a:xfrm>
            <a:off x="5688039" y="5629316"/>
            <a:ext cx="656784" cy="347709"/>
          </a:xfrm>
          <a:prstGeom prst="rect">
            <a:avLst/>
          </a:prstGeom>
          <a:noFill/>
        </p:spPr>
        <p:txBody>
          <a:bodyPr wrap="none" rtlCol="0">
            <a:noAutofit/>
          </a:bodyPr>
          <a:lstStyle/>
          <a:p>
            <a:r>
              <a:rPr lang="en-US" sz="1400" dirty="0"/>
              <a:t>Labor</a:t>
            </a:r>
          </a:p>
        </p:txBody>
      </p:sp>
      <p:sp>
        <p:nvSpPr>
          <p:cNvPr id="12" name="TextBox 11">
            <a:extLst>
              <a:ext uri="{FF2B5EF4-FFF2-40B4-BE49-F238E27FC236}">
                <a16:creationId xmlns:a16="http://schemas.microsoft.com/office/drawing/2014/main" id="{A7F9CE00-BFDB-4164-A9D0-59FA600EA1BA}"/>
              </a:ext>
            </a:extLst>
          </p:cNvPr>
          <p:cNvSpPr txBox="1"/>
          <p:nvPr/>
        </p:nvSpPr>
        <p:spPr>
          <a:xfrm>
            <a:off x="1759174" y="1577579"/>
            <a:ext cx="801663" cy="347709"/>
          </a:xfrm>
          <a:prstGeom prst="rect">
            <a:avLst/>
          </a:prstGeom>
          <a:noFill/>
        </p:spPr>
        <p:txBody>
          <a:bodyPr wrap="none" rtlCol="0">
            <a:noAutofit/>
          </a:bodyPr>
          <a:lstStyle/>
          <a:p>
            <a:r>
              <a:rPr lang="en-US" sz="1400" dirty="0"/>
              <a:t>Capital</a:t>
            </a:r>
          </a:p>
        </p:txBody>
      </p:sp>
      <p:cxnSp>
        <p:nvCxnSpPr>
          <p:cNvPr id="14" name="Straight Connector 13">
            <a:extLst>
              <a:ext uri="{FF2B5EF4-FFF2-40B4-BE49-F238E27FC236}">
                <a16:creationId xmlns:a16="http://schemas.microsoft.com/office/drawing/2014/main" id="{F9D0416F-D1C7-4660-AFF6-CE823F6B4ACC}"/>
              </a:ext>
            </a:extLst>
          </p:cNvPr>
          <p:cNvCxnSpPr/>
          <p:nvPr/>
        </p:nvCxnSpPr>
        <p:spPr>
          <a:xfrm>
            <a:off x="2529667" y="2870747"/>
            <a:ext cx="348867" cy="100434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A9766F0-EC2B-4A85-8BD4-57106A9B63D8}"/>
              </a:ext>
            </a:extLst>
          </p:cNvPr>
          <p:cNvCxnSpPr/>
          <p:nvPr/>
        </p:nvCxnSpPr>
        <p:spPr>
          <a:xfrm>
            <a:off x="2161145" y="3263836"/>
            <a:ext cx="502172"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C515AB-2ABD-47D5-B2E2-ECB3168C2A33}"/>
              </a:ext>
            </a:extLst>
          </p:cNvPr>
          <p:cNvCxnSpPr/>
          <p:nvPr/>
        </p:nvCxnSpPr>
        <p:spPr>
          <a:xfrm>
            <a:off x="2663317" y="3263837"/>
            <a:ext cx="0" cy="232905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E2C7049-3F9F-4E04-A093-A9147C3C8358}"/>
                  </a:ext>
                </a:extLst>
              </p:cNvPr>
              <p:cNvSpPr txBox="1"/>
              <p:nvPr/>
            </p:nvSpPr>
            <p:spPr>
              <a:xfrm>
                <a:off x="2689852" y="2943469"/>
                <a:ext cx="2015868" cy="519693"/>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𝑀𝑅𝑇𝑆</m:t>
                          </m:r>
                        </m:e>
                        <m:sub>
                          <m:r>
                            <a:rPr lang="en-US" sz="1400" i="1">
                              <a:latin typeface="Cambria Math" panose="02040503050406030204" pitchFamily="18" charset="0"/>
                            </a:rPr>
                            <m:t>1</m:t>
                          </m:r>
                        </m:sub>
                      </m:sSub>
                      <m:r>
                        <a:rPr lang="en-US" sz="1400" i="1">
                          <a:latin typeface="Cambria Math" panose="02040503050406030204" pitchFamily="18" charset="0"/>
                        </a:rPr>
                        <m:t>=−</m:t>
                      </m:r>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panose="02040503050406030204" pitchFamily="18" charset="0"/>
                                </a:rPr>
                                <m:t>𝑀𝑃</m:t>
                              </m:r>
                            </m:e>
                            <m:sub>
                              <m:r>
                                <a:rPr lang="en-US" sz="1400" i="1">
                                  <a:latin typeface="Cambria Math" panose="02040503050406030204" pitchFamily="18" charset="0"/>
                                </a:rPr>
                                <m:t>𝑙</m:t>
                              </m:r>
                              <m:r>
                                <a:rPr lang="en-US" sz="1400" i="1">
                                  <a:latin typeface="Cambria Math" panose="02040503050406030204" pitchFamily="18" charset="0"/>
                                </a:rPr>
                                <m:t>1</m:t>
                              </m:r>
                            </m:sub>
                          </m:sSub>
                        </m:num>
                        <m:den>
                          <m:sSub>
                            <m:sSubPr>
                              <m:ctrlPr>
                                <a:rPr lang="en-US" sz="1400" i="1">
                                  <a:latin typeface="Cambria Math" panose="02040503050406030204" pitchFamily="18" charset="0"/>
                                </a:rPr>
                              </m:ctrlPr>
                            </m:sSubPr>
                            <m:e>
                              <m:r>
                                <a:rPr lang="en-US" sz="1400" i="1">
                                  <a:latin typeface="Cambria Math" panose="02040503050406030204" pitchFamily="18" charset="0"/>
                                </a:rPr>
                                <m:t>𝑀𝑃</m:t>
                              </m:r>
                            </m:e>
                            <m:sub>
                              <m:r>
                                <a:rPr lang="en-US" sz="1400" i="1">
                                  <a:latin typeface="Cambria Math" panose="02040503050406030204" pitchFamily="18" charset="0"/>
                                </a:rPr>
                                <m:t>𝑘</m:t>
                              </m:r>
                              <m:r>
                                <a:rPr lang="en-US" sz="1400" i="1">
                                  <a:latin typeface="Cambria Math" panose="02040503050406030204" pitchFamily="18" charset="0"/>
                                </a:rPr>
                                <m:t>1</m:t>
                              </m:r>
                            </m:sub>
                          </m:sSub>
                        </m:den>
                      </m:f>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6</m:t>
                          </m:r>
                        </m:num>
                        <m:den>
                          <m:r>
                            <a:rPr lang="en-US" sz="1400" i="1">
                              <a:latin typeface="Cambria Math" panose="02040503050406030204" pitchFamily="18" charset="0"/>
                            </a:rPr>
                            <m:t>2</m:t>
                          </m:r>
                        </m:den>
                      </m:f>
                    </m:oMath>
                  </m:oMathPara>
                </a14:m>
                <a:endParaRPr lang="en-US" sz="1400" dirty="0"/>
              </a:p>
            </p:txBody>
          </p:sp>
        </mc:Choice>
        <mc:Fallback xmlns="">
          <p:sp>
            <p:nvSpPr>
              <p:cNvPr id="19" name="TextBox 18">
                <a:extLst>
                  <a:ext uri="{FF2B5EF4-FFF2-40B4-BE49-F238E27FC236}">
                    <a16:creationId xmlns:a16="http://schemas.microsoft.com/office/drawing/2014/main" id="{2E2C7049-3F9F-4E04-A093-A9147C3C8358}"/>
                  </a:ext>
                </a:extLst>
              </p:cNvPr>
              <p:cNvSpPr txBox="1">
                <a:spLocks noRot="1" noChangeAspect="1" noMove="1" noResize="1" noEditPoints="1" noAdjustHandles="1" noChangeArrowheads="1" noChangeShapeType="1" noTextEdit="1"/>
              </p:cNvSpPr>
              <p:nvPr/>
            </p:nvSpPr>
            <p:spPr>
              <a:xfrm>
                <a:off x="2689852" y="2943469"/>
                <a:ext cx="2015868" cy="519693"/>
              </a:xfrm>
              <a:prstGeom prst="rect">
                <a:avLst/>
              </a:prstGeom>
              <a:blipFill>
                <a:blip r:embed="rId2"/>
                <a:stretch>
                  <a:fillRect b="-1176"/>
                </a:stretch>
              </a:blipFill>
            </p:spPr>
            <p:txBody>
              <a:bodyPr/>
              <a:lstStyle/>
              <a:p>
                <a:r>
                  <a:rPr lang="en-IN">
                    <a:noFill/>
                  </a:rPr>
                  <a:t> </a:t>
                </a:r>
              </a:p>
            </p:txBody>
          </p:sp>
        </mc:Fallback>
      </mc:AlternateContent>
      <p:cxnSp>
        <p:nvCxnSpPr>
          <p:cNvPr id="21" name="Straight Connector 20">
            <a:extLst>
              <a:ext uri="{FF2B5EF4-FFF2-40B4-BE49-F238E27FC236}">
                <a16:creationId xmlns:a16="http://schemas.microsoft.com/office/drawing/2014/main" id="{8A9379D1-D7E5-4053-9E84-15CA93702BEC}"/>
              </a:ext>
            </a:extLst>
          </p:cNvPr>
          <p:cNvCxnSpPr>
            <a:cxnSpLocks/>
          </p:cNvCxnSpPr>
          <p:nvPr/>
        </p:nvCxnSpPr>
        <p:spPr>
          <a:xfrm>
            <a:off x="4328052" y="4680823"/>
            <a:ext cx="1061341" cy="41284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7813028-71AF-4A43-A0E8-49B43488A348}"/>
                  </a:ext>
                </a:extLst>
              </p:cNvPr>
              <p:cNvSpPr txBox="1"/>
              <p:nvPr/>
            </p:nvSpPr>
            <p:spPr>
              <a:xfrm>
                <a:off x="4590435" y="4407725"/>
                <a:ext cx="2019793" cy="519693"/>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𝑀𝑅𝑇𝑆</m:t>
                          </m:r>
                        </m:e>
                        <m:sub>
                          <m:r>
                            <a:rPr lang="en-US" sz="1400" i="1">
                              <a:latin typeface="Cambria Math" panose="02040503050406030204" pitchFamily="18" charset="0"/>
                            </a:rPr>
                            <m:t>2</m:t>
                          </m:r>
                        </m:sub>
                      </m:sSub>
                      <m:r>
                        <a:rPr lang="en-US" sz="1400" i="1">
                          <a:latin typeface="Cambria Math" panose="02040503050406030204" pitchFamily="18" charset="0"/>
                        </a:rPr>
                        <m:t>=−</m:t>
                      </m:r>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panose="02040503050406030204" pitchFamily="18" charset="0"/>
                                </a:rPr>
                                <m:t>𝑀𝑃</m:t>
                              </m:r>
                            </m:e>
                            <m:sub>
                              <m:r>
                                <a:rPr lang="en-US" sz="1400" i="1">
                                  <a:latin typeface="Cambria Math" panose="02040503050406030204" pitchFamily="18" charset="0"/>
                                </a:rPr>
                                <m:t>𝑙</m:t>
                              </m:r>
                              <m:r>
                                <a:rPr lang="en-US" sz="1400" i="1">
                                  <a:latin typeface="Cambria Math" panose="02040503050406030204" pitchFamily="18" charset="0"/>
                                </a:rPr>
                                <m:t>2</m:t>
                              </m:r>
                            </m:sub>
                          </m:sSub>
                        </m:num>
                        <m:den>
                          <m:sSub>
                            <m:sSubPr>
                              <m:ctrlPr>
                                <a:rPr lang="en-US" sz="1400" i="1">
                                  <a:latin typeface="Cambria Math" panose="02040503050406030204" pitchFamily="18" charset="0"/>
                                </a:rPr>
                              </m:ctrlPr>
                            </m:sSubPr>
                            <m:e>
                              <m:r>
                                <a:rPr lang="en-US" sz="1400" i="1">
                                  <a:latin typeface="Cambria Math" panose="02040503050406030204" pitchFamily="18" charset="0"/>
                                </a:rPr>
                                <m:t>𝑀𝑃</m:t>
                              </m:r>
                            </m:e>
                            <m:sub>
                              <m:r>
                                <a:rPr lang="en-US" sz="1400" i="1">
                                  <a:latin typeface="Cambria Math" panose="02040503050406030204" pitchFamily="18" charset="0"/>
                                </a:rPr>
                                <m:t>𝑘</m:t>
                              </m:r>
                              <m:r>
                                <a:rPr lang="en-US" sz="1400" i="1">
                                  <a:latin typeface="Cambria Math" panose="02040503050406030204" pitchFamily="18" charset="0"/>
                                </a:rPr>
                                <m:t>2</m:t>
                              </m:r>
                            </m:sub>
                          </m:sSub>
                        </m:den>
                      </m:f>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3</m:t>
                          </m:r>
                        </m:num>
                        <m:den>
                          <m:r>
                            <a:rPr lang="en-US" sz="1400" i="1">
                              <a:latin typeface="Cambria Math" panose="02040503050406030204" pitchFamily="18" charset="0"/>
                            </a:rPr>
                            <m:t>5</m:t>
                          </m:r>
                        </m:den>
                      </m:f>
                    </m:oMath>
                  </m:oMathPara>
                </a14:m>
                <a:endParaRPr lang="en-US" sz="1400" dirty="0"/>
              </a:p>
            </p:txBody>
          </p:sp>
        </mc:Choice>
        <mc:Fallback xmlns="">
          <p:sp>
            <p:nvSpPr>
              <p:cNvPr id="26" name="TextBox 25">
                <a:extLst>
                  <a:ext uri="{FF2B5EF4-FFF2-40B4-BE49-F238E27FC236}">
                    <a16:creationId xmlns:a16="http://schemas.microsoft.com/office/drawing/2014/main" id="{07813028-71AF-4A43-A0E8-49B43488A348}"/>
                  </a:ext>
                </a:extLst>
              </p:cNvPr>
              <p:cNvSpPr txBox="1">
                <a:spLocks noRot="1" noChangeAspect="1" noMove="1" noResize="1" noEditPoints="1" noAdjustHandles="1" noChangeArrowheads="1" noChangeShapeType="1" noTextEdit="1"/>
              </p:cNvSpPr>
              <p:nvPr/>
            </p:nvSpPr>
            <p:spPr>
              <a:xfrm>
                <a:off x="4590435" y="4407725"/>
                <a:ext cx="2019793" cy="519693"/>
              </a:xfrm>
              <a:prstGeom prst="rect">
                <a:avLst/>
              </a:prstGeom>
              <a:blipFill>
                <a:blip r:embed="rId3"/>
                <a:stretch>
                  <a:fillRect b="-1176"/>
                </a:stretch>
              </a:blipFill>
            </p:spPr>
            <p:txBody>
              <a:bodyPr/>
              <a:lstStyle/>
              <a:p>
                <a:r>
                  <a:rPr lang="en-IN">
                    <a:noFill/>
                  </a:rPr>
                  <a:t> </a:t>
                </a:r>
              </a:p>
            </p:txBody>
          </p:sp>
        </mc:Fallback>
      </mc:AlternateContent>
      <p:cxnSp>
        <p:nvCxnSpPr>
          <p:cNvPr id="28" name="Straight Connector 27">
            <a:extLst>
              <a:ext uri="{FF2B5EF4-FFF2-40B4-BE49-F238E27FC236}">
                <a16:creationId xmlns:a16="http://schemas.microsoft.com/office/drawing/2014/main" id="{3489B844-B6BE-4D0A-BDEA-F1841A10CDEE}"/>
              </a:ext>
            </a:extLst>
          </p:cNvPr>
          <p:cNvCxnSpPr/>
          <p:nvPr/>
        </p:nvCxnSpPr>
        <p:spPr>
          <a:xfrm>
            <a:off x="4887221" y="4913830"/>
            <a:ext cx="0" cy="679057"/>
          </a:xfrm>
          <a:prstGeom prst="line">
            <a:avLst/>
          </a:prstGeom>
          <a:ln w="25400">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0FA086F-0B77-4AFF-BCEA-A77077651158}"/>
              </a:ext>
            </a:extLst>
          </p:cNvPr>
          <p:cNvCxnSpPr/>
          <p:nvPr/>
        </p:nvCxnSpPr>
        <p:spPr>
          <a:xfrm>
            <a:off x="2161145" y="4913829"/>
            <a:ext cx="2726076"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9643C94-E0A5-4B51-A1A6-C692A9158C01}"/>
                  </a:ext>
                </a:extLst>
              </p:cNvPr>
              <p:cNvSpPr txBox="1"/>
              <p:nvPr/>
            </p:nvSpPr>
            <p:spPr>
              <a:xfrm>
                <a:off x="1750587" y="3074038"/>
                <a:ext cx="449486" cy="347709"/>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1</m:t>
                          </m:r>
                        </m:sub>
                      </m:sSub>
                    </m:oMath>
                  </m:oMathPara>
                </a14:m>
                <a:endParaRPr lang="en-US" dirty="0"/>
              </a:p>
            </p:txBody>
          </p:sp>
        </mc:Choice>
        <mc:Fallback xmlns="">
          <p:sp>
            <p:nvSpPr>
              <p:cNvPr id="31" name="TextBox 30">
                <a:extLst>
                  <a:ext uri="{FF2B5EF4-FFF2-40B4-BE49-F238E27FC236}">
                    <a16:creationId xmlns:a16="http://schemas.microsoft.com/office/drawing/2014/main" id="{29643C94-E0A5-4B51-A1A6-C692A9158C01}"/>
                  </a:ext>
                </a:extLst>
              </p:cNvPr>
              <p:cNvSpPr txBox="1">
                <a:spLocks noRot="1" noChangeAspect="1" noMove="1" noResize="1" noEditPoints="1" noAdjustHandles="1" noChangeArrowheads="1" noChangeShapeType="1" noTextEdit="1"/>
              </p:cNvSpPr>
              <p:nvPr/>
            </p:nvSpPr>
            <p:spPr>
              <a:xfrm>
                <a:off x="1750587" y="3074038"/>
                <a:ext cx="449486" cy="347709"/>
              </a:xfrm>
              <a:prstGeom prst="rect">
                <a:avLst/>
              </a:prstGeom>
              <a:blipFill>
                <a:blip r:embed="rId4"/>
                <a:stretch>
                  <a:fillRect b="-701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2584AC8-4377-4BAE-9DF6-3B13A408C181}"/>
                  </a:ext>
                </a:extLst>
              </p:cNvPr>
              <p:cNvSpPr txBox="1"/>
              <p:nvPr/>
            </p:nvSpPr>
            <p:spPr>
              <a:xfrm>
                <a:off x="1800246" y="4720444"/>
                <a:ext cx="454498" cy="347709"/>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2</m:t>
                          </m:r>
                        </m:sub>
                      </m:sSub>
                    </m:oMath>
                  </m:oMathPara>
                </a14:m>
                <a:endParaRPr lang="en-US" dirty="0"/>
              </a:p>
            </p:txBody>
          </p:sp>
        </mc:Choice>
        <mc:Fallback xmlns="">
          <p:sp>
            <p:nvSpPr>
              <p:cNvPr id="32" name="TextBox 31">
                <a:extLst>
                  <a:ext uri="{FF2B5EF4-FFF2-40B4-BE49-F238E27FC236}">
                    <a16:creationId xmlns:a16="http://schemas.microsoft.com/office/drawing/2014/main" id="{92584AC8-4377-4BAE-9DF6-3B13A408C181}"/>
                  </a:ext>
                </a:extLst>
              </p:cNvPr>
              <p:cNvSpPr txBox="1">
                <a:spLocks noRot="1" noChangeAspect="1" noMove="1" noResize="1" noEditPoints="1" noAdjustHandles="1" noChangeArrowheads="1" noChangeShapeType="1" noTextEdit="1"/>
              </p:cNvSpPr>
              <p:nvPr/>
            </p:nvSpPr>
            <p:spPr>
              <a:xfrm>
                <a:off x="1800246" y="4720444"/>
                <a:ext cx="454498" cy="347709"/>
              </a:xfrm>
              <a:prstGeom prst="rect">
                <a:avLst/>
              </a:prstGeom>
              <a:blipFill>
                <a:blip r:embed="rId5"/>
                <a:stretch>
                  <a:fillRect b="-701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89CF1692-D962-4C90-8784-7C86FD3C5EEE}"/>
                  </a:ext>
                </a:extLst>
              </p:cNvPr>
              <p:cNvSpPr txBox="1"/>
              <p:nvPr/>
            </p:nvSpPr>
            <p:spPr>
              <a:xfrm>
                <a:off x="4700573" y="5666664"/>
                <a:ext cx="403185" cy="347709"/>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𝑙</m:t>
                          </m:r>
                        </m:e>
                        <m:sub>
                          <m:r>
                            <a:rPr lang="en-US" i="1">
                              <a:latin typeface="Cambria Math" panose="02040503050406030204" pitchFamily="18" charset="0"/>
                            </a:rPr>
                            <m:t>2</m:t>
                          </m:r>
                        </m:sub>
                      </m:sSub>
                    </m:oMath>
                  </m:oMathPara>
                </a14:m>
                <a:endParaRPr lang="en-US" dirty="0"/>
              </a:p>
            </p:txBody>
          </p:sp>
        </mc:Choice>
        <mc:Fallback xmlns="">
          <p:sp>
            <p:nvSpPr>
              <p:cNvPr id="33" name="TextBox 32">
                <a:extLst>
                  <a:ext uri="{FF2B5EF4-FFF2-40B4-BE49-F238E27FC236}">
                    <a16:creationId xmlns:a16="http://schemas.microsoft.com/office/drawing/2014/main" id="{89CF1692-D962-4C90-8784-7C86FD3C5EEE}"/>
                  </a:ext>
                </a:extLst>
              </p:cNvPr>
              <p:cNvSpPr txBox="1">
                <a:spLocks noRot="1" noChangeAspect="1" noMove="1" noResize="1" noEditPoints="1" noAdjustHandles="1" noChangeArrowheads="1" noChangeShapeType="1" noTextEdit="1"/>
              </p:cNvSpPr>
              <p:nvPr/>
            </p:nvSpPr>
            <p:spPr>
              <a:xfrm>
                <a:off x="4700573" y="5666664"/>
                <a:ext cx="403185" cy="347709"/>
              </a:xfrm>
              <a:prstGeom prst="rect">
                <a:avLst/>
              </a:prstGeom>
              <a:blipFill>
                <a:blip r:embed="rId6"/>
                <a:stretch>
                  <a:fillRect b="-701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45C14810-58ED-43B5-B006-D3F361552386}"/>
                  </a:ext>
                </a:extLst>
              </p:cNvPr>
              <p:cNvSpPr txBox="1"/>
              <p:nvPr/>
            </p:nvSpPr>
            <p:spPr>
              <a:xfrm>
                <a:off x="2482856" y="5632370"/>
                <a:ext cx="398175" cy="347709"/>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𝑙</m:t>
                          </m:r>
                        </m:e>
                        <m:sub>
                          <m:r>
                            <a:rPr lang="en-US" i="1">
                              <a:latin typeface="Cambria Math" panose="02040503050406030204" pitchFamily="18" charset="0"/>
                            </a:rPr>
                            <m:t>1</m:t>
                          </m:r>
                        </m:sub>
                      </m:sSub>
                    </m:oMath>
                  </m:oMathPara>
                </a14:m>
                <a:endParaRPr lang="en-US" dirty="0"/>
              </a:p>
            </p:txBody>
          </p:sp>
        </mc:Choice>
        <mc:Fallback xmlns="">
          <p:sp>
            <p:nvSpPr>
              <p:cNvPr id="34" name="TextBox 33">
                <a:extLst>
                  <a:ext uri="{FF2B5EF4-FFF2-40B4-BE49-F238E27FC236}">
                    <a16:creationId xmlns:a16="http://schemas.microsoft.com/office/drawing/2014/main" id="{45C14810-58ED-43B5-B006-D3F361552386}"/>
                  </a:ext>
                </a:extLst>
              </p:cNvPr>
              <p:cNvSpPr txBox="1">
                <a:spLocks noRot="1" noChangeAspect="1" noMove="1" noResize="1" noEditPoints="1" noAdjustHandles="1" noChangeArrowheads="1" noChangeShapeType="1" noTextEdit="1"/>
              </p:cNvSpPr>
              <p:nvPr/>
            </p:nvSpPr>
            <p:spPr>
              <a:xfrm>
                <a:off x="2482856" y="5632370"/>
                <a:ext cx="398175" cy="347709"/>
              </a:xfrm>
              <a:prstGeom prst="rect">
                <a:avLst/>
              </a:prstGeom>
              <a:blipFill>
                <a:blip r:embed="rId7"/>
                <a:stretch>
                  <a:fillRect b="-7018"/>
                </a:stretch>
              </a:blipFill>
            </p:spPr>
            <p:txBody>
              <a:bodyPr/>
              <a:lstStyle/>
              <a:p>
                <a:r>
                  <a:rPr lang="en-IN">
                    <a:noFill/>
                  </a:rPr>
                  <a:t> </a:t>
                </a:r>
              </a:p>
            </p:txBody>
          </p:sp>
        </mc:Fallback>
      </mc:AlternateContent>
      <p:cxnSp>
        <p:nvCxnSpPr>
          <p:cNvPr id="36" name="Straight Connector 35">
            <a:extLst>
              <a:ext uri="{FF2B5EF4-FFF2-40B4-BE49-F238E27FC236}">
                <a16:creationId xmlns:a16="http://schemas.microsoft.com/office/drawing/2014/main" id="{64BDA0EB-E3EB-49C8-8626-C3525D92C171}"/>
              </a:ext>
            </a:extLst>
          </p:cNvPr>
          <p:cNvCxnSpPr/>
          <p:nvPr/>
        </p:nvCxnSpPr>
        <p:spPr>
          <a:xfrm>
            <a:off x="7577950" y="1624017"/>
            <a:ext cx="0" cy="21203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0AF8012-B51C-4DAF-BD28-45EC302F391C}"/>
              </a:ext>
            </a:extLst>
          </p:cNvPr>
          <p:cNvCxnSpPr/>
          <p:nvPr/>
        </p:nvCxnSpPr>
        <p:spPr>
          <a:xfrm>
            <a:off x="7577950" y="3744337"/>
            <a:ext cx="265433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21D771F3-7CEF-478F-BCFD-5ACE5DBED316}"/>
                  </a:ext>
                </a:extLst>
              </p:cNvPr>
              <p:cNvSpPr txBox="1"/>
              <p:nvPr/>
            </p:nvSpPr>
            <p:spPr>
              <a:xfrm>
                <a:off x="6694417" y="1255869"/>
                <a:ext cx="1778903" cy="376718"/>
              </a:xfrm>
              <a:prstGeom prst="rect">
                <a:avLst/>
              </a:prstGeom>
              <a:noFill/>
            </p:spPr>
            <p:txBody>
              <a:bodyPr wrap="none" rtlCol="0">
                <a:noAutofit/>
              </a:bodyPr>
              <a:lstStyle/>
              <a:p>
                <a:r>
                  <a:rPr lang="en-US" sz="1400" dirty="0"/>
                  <a:t>Q = f</a:t>
                </a:r>
                <a14:m>
                  <m:oMath xmlns:m="http://schemas.openxmlformats.org/officeDocument/2006/math">
                    <m:d>
                      <m:dPr>
                        <m:ctrlPr>
                          <a:rPr lang="en-US" sz="1400" i="1">
                            <a:latin typeface="Cambria Math" panose="02040503050406030204" pitchFamily="18" charset="0"/>
                          </a:rPr>
                        </m:ctrlPr>
                      </m:dPr>
                      <m:e>
                        <m:r>
                          <a:rPr lang="en-US" sz="1400" i="1">
                            <a:latin typeface="Cambria Math" panose="02040503050406030204" pitchFamily="18" charset="0"/>
                          </a:rPr>
                          <m:t>𝑐𝑎𝑝𝑖𝑡𝑎𝑙</m:t>
                        </m:r>
                        <m:r>
                          <a:rPr lang="en-US" sz="1400" i="1">
                            <a:latin typeface="Cambria Math" panose="02040503050406030204" pitchFamily="18" charset="0"/>
                          </a:rPr>
                          <m:t>,</m:t>
                        </m:r>
                        <m:bar>
                          <m:barPr>
                            <m:pos m:val="top"/>
                            <m:ctrlPr>
                              <a:rPr lang="en-US" sz="1400" i="1">
                                <a:latin typeface="Cambria Math" panose="02040503050406030204" pitchFamily="18" charset="0"/>
                              </a:rPr>
                            </m:ctrlPr>
                          </m:barPr>
                          <m:e>
                            <m:r>
                              <a:rPr lang="en-US" sz="1400" i="1">
                                <a:latin typeface="Cambria Math" panose="02040503050406030204" pitchFamily="18" charset="0"/>
                              </a:rPr>
                              <m:t>𝑙𝑎𝑏𝑜𝑟</m:t>
                            </m:r>
                          </m:e>
                        </m:bar>
                      </m:e>
                    </m:d>
                  </m:oMath>
                </a14:m>
                <a:endParaRPr lang="en-US" sz="1400" dirty="0"/>
              </a:p>
            </p:txBody>
          </p:sp>
        </mc:Choice>
        <mc:Fallback xmlns="">
          <p:sp>
            <p:nvSpPr>
              <p:cNvPr id="39" name="TextBox 38">
                <a:extLst>
                  <a:ext uri="{FF2B5EF4-FFF2-40B4-BE49-F238E27FC236}">
                    <a16:creationId xmlns:a16="http://schemas.microsoft.com/office/drawing/2014/main" id="{21D771F3-7CEF-478F-BCFD-5ACE5DBED316}"/>
                  </a:ext>
                </a:extLst>
              </p:cNvPr>
              <p:cNvSpPr txBox="1">
                <a:spLocks noRot="1" noChangeAspect="1" noMove="1" noResize="1" noEditPoints="1" noAdjustHandles="1" noChangeArrowheads="1" noChangeShapeType="1" noTextEdit="1"/>
              </p:cNvSpPr>
              <p:nvPr/>
            </p:nvSpPr>
            <p:spPr>
              <a:xfrm>
                <a:off x="6694417" y="1255869"/>
                <a:ext cx="1778903" cy="376718"/>
              </a:xfrm>
              <a:prstGeom prst="rect">
                <a:avLst/>
              </a:prstGeom>
              <a:blipFill>
                <a:blip r:embed="rId8"/>
                <a:stretch>
                  <a:fillRect l="-1027" b="-6452"/>
                </a:stretch>
              </a:blipFill>
            </p:spPr>
            <p:txBody>
              <a:bodyPr/>
              <a:lstStyle/>
              <a:p>
                <a:r>
                  <a:rPr lang="en-IN">
                    <a:noFill/>
                  </a:rPr>
                  <a:t> </a:t>
                </a:r>
              </a:p>
            </p:txBody>
          </p:sp>
        </mc:Fallback>
      </mc:AlternateContent>
      <p:sp>
        <p:nvSpPr>
          <p:cNvPr id="40" name="TextBox 39">
            <a:extLst>
              <a:ext uri="{FF2B5EF4-FFF2-40B4-BE49-F238E27FC236}">
                <a16:creationId xmlns:a16="http://schemas.microsoft.com/office/drawing/2014/main" id="{0303EC46-DA5C-473B-9AB1-24AF87C3A7AC}"/>
              </a:ext>
            </a:extLst>
          </p:cNvPr>
          <p:cNvSpPr txBox="1"/>
          <p:nvPr/>
        </p:nvSpPr>
        <p:spPr>
          <a:xfrm>
            <a:off x="9807485" y="3723179"/>
            <a:ext cx="832529" cy="289758"/>
          </a:xfrm>
          <a:prstGeom prst="rect">
            <a:avLst/>
          </a:prstGeom>
          <a:noFill/>
        </p:spPr>
        <p:txBody>
          <a:bodyPr wrap="square" rtlCol="0">
            <a:noAutofit/>
          </a:bodyPr>
          <a:lstStyle/>
          <a:p>
            <a:r>
              <a:rPr lang="en-US" sz="1400" dirty="0"/>
              <a:t>Capital</a:t>
            </a:r>
          </a:p>
        </p:txBody>
      </p:sp>
      <p:sp>
        <p:nvSpPr>
          <p:cNvPr id="41" name="Freeform: Shape 40">
            <a:extLst>
              <a:ext uri="{FF2B5EF4-FFF2-40B4-BE49-F238E27FC236}">
                <a16:creationId xmlns:a16="http://schemas.microsoft.com/office/drawing/2014/main" id="{B5A54676-A5D8-45BB-83C2-981A71CE7BFA}"/>
              </a:ext>
            </a:extLst>
          </p:cNvPr>
          <p:cNvSpPr/>
          <p:nvPr/>
        </p:nvSpPr>
        <p:spPr>
          <a:xfrm>
            <a:off x="7614311" y="1630948"/>
            <a:ext cx="2421022" cy="2120319"/>
          </a:xfrm>
          <a:custGeom>
            <a:avLst/>
            <a:gdLst>
              <a:gd name="connsiteX0" fmla="*/ 0 w 513567"/>
              <a:gd name="connsiteY0" fmla="*/ 764087 h 764087"/>
              <a:gd name="connsiteX1" fmla="*/ 513567 w 513567"/>
              <a:gd name="connsiteY1" fmla="*/ 0 h 764087"/>
            </a:gdLst>
            <a:ahLst/>
            <a:cxnLst>
              <a:cxn ang="0">
                <a:pos x="connsiteX0" y="connsiteY0"/>
              </a:cxn>
              <a:cxn ang="0">
                <a:pos x="connsiteX1" y="connsiteY1"/>
              </a:cxn>
            </a:cxnLst>
            <a:rect l="l" t="t" r="r" b="b"/>
            <a:pathLst>
              <a:path w="513567" h="764087">
                <a:moveTo>
                  <a:pt x="0" y="764087"/>
                </a:moveTo>
                <a:cubicBezTo>
                  <a:pt x="39665" y="531312"/>
                  <a:pt x="79331" y="298537"/>
                  <a:pt x="51356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 name="Straight Connector 42">
            <a:extLst>
              <a:ext uri="{FF2B5EF4-FFF2-40B4-BE49-F238E27FC236}">
                <a16:creationId xmlns:a16="http://schemas.microsoft.com/office/drawing/2014/main" id="{2A6C5CF4-10E9-4020-A980-0F60D4B4F134}"/>
              </a:ext>
            </a:extLst>
          </p:cNvPr>
          <p:cNvCxnSpPr/>
          <p:nvPr/>
        </p:nvCxnSpPr>
        <p:spPr>
          <a:xfrm>
            <a:off x="7936644" y="2943469"/>
            <a:ext cx="0" cy="807799"/>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4A79DC0-BB53-4EEC-914B-902D7BD94CE4}"/>
              </a:ext>
            </a:extLst>
          </p:cNvPr>
          <p:cNvCxnSpPr/>
          <p:nvPr/>
        </p:nvCxnSpPr>
        <p:spPr>
          <a:xfrm>
            <a:off x="9371421" y="1870272"/>
            <a:ext cx="0" cy="1880996"/>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2C668BE3-EBE0-4B3B-A1CF-82E4B5C43207}"/>
                  </a:ext>
                </a:extLst>
              </p:cNvPr>
              <p:cNvSpPr txBox="1"/>
              <p:nvPr/>
            </p:nvSpPr>
            <p:spPr>
              <a:xfrm>
                <a:off x="7749461" y="3762252"/>
                <a:ext cx="454498" cy="347709"/>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2</m:t>
                          </m:r>
                        </m:sub>
                      </m:sSub>
                    </m:oMath>
                  </m:oMathPara>
                </a14:m>
                <a:endParaRPr lang="en-US" dirty="0"/>
              </a:p>
            </p:txBody>
          </p:sp>
        </mc:Choice>
        <mc:Fallback xmlns="">
          <p:sp>
            <p:nvSpPr>
              <p:cNvPr id="46" name="TextBox 45">
                <a:extLst>
                  <a:ext uri="{FF2B5EF4-FFF2-40B4-BE49-F238E27FC236}">
                    <a16:creationId xmlns:a16="http://schemas.microsoft.com/office/drawing/2014/main" id="{2C668BE3-EBE0-4B3B-A1CF-82E4B5C43207}"/>
                  </a:ext>
                </a:extLst>
              </p:cNvPr>
              <p:cNvSpPr txBox="1">
                <a:spLocks noRot="1" noChangeAspect="1" noMove="1" noResize="1" noEditPoints="1" noAdjustHandles="1" noChangeArrowheads="1" noChangeShapeType="1" noTextEdit="1"/>
              </p:cNvSpPr>
              <p:nvPr/>
            </p:nvSpPr>
            <p:spPr>
              <a:xfrm>
                <a:off x="7749461" y="3762252"/>
                <a:ext cx="454498" cy="347709"/>
              </a:xfrm>
              <a:prstGeom prst="rect">
                <a:avLst/>
              </a:prstGeom>
              <a:blipFill>
                <a:blip r:embed="rId9"/>
                <a:stretch>
                  <a:fillRect b="-701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610B366D-00D6-494D-A855-988F1839002F}"/>
                  </a:ext>
                </a:extLst>
              </p:cNvPr>
              <p:cNvSpPr txBox="1"/>
              <p:nvPr/>
            </p:nvSpPr>
            <p:spPr>
              <a:xfrm>
                <a:off x="9219270" y="3765501"/>
                <a:ext cx="449486" cy="347709"/>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1</m:t>
                          </m:r>
                        </m:sub>
                      </m:sSub>
                    </m:oMath>
                  </m:oMathPara>
                </a14:m>
                <a:endParaRPr lang="en-US" dirty="0"/>
              </a:p>
            </p:txBody>
          </p:sp>
        </mc:Choice>
        <mc:Fallback xmlns="">
          <p:sp>
            <p:nvSpPr>
              <p:cNvPr id="47" name="TextBox 46">
                <a:extLst>
                  <a:ext uri="{FF2B5EF4-FFF2-40B4-BE49-F238E27FC236}">
                    <a16:creationId xmlns:a16="http://schemas.microsoft.com/office/drawing/2014/main" id="{610B366D-00D6-494D-A855-988F1839002F}"/>
                  </a:ext>
                </a:extLst>
              </p:cNvPr>
              <p:cNvSpPr txBox="1">
                <a:spLocks noRot="1" noChangeAspect="1" noMove="1" noResize="1" noEditPoints="1" noAdjustHandles="1" noChangeArrowheads="1" noChangeShapeType="1" noTextEdit="1"/>
              </p:cNvSpPr>
              <p:nvPr/>
            </p:nvSpPr>
            <p:spPr>
              <a:xfrm>
                <a:off x="9219270" y="3765501"/>
                <a:ext cx="449486" cy="347709"/>
              </a:xfrm>
              <a:prstGeom prst="rect">
                <a:avLst/>
              </a:prstGeom>
              <a:blipFill>
                <a:blip r:embed="rId10"/>
                <a:stretch>
                  <a:fillRect b="-7018"/>
                </a:stretch>
              </a:blipFill>
            </p:spPr>
            <p:txBody>
              <a:bodyPr/>
              <a:lstStyle/>
              <a:p>
                <a:r>
                  <a:rPr lang="en-IN">
                    <a:noFill/>
                  </a:rPr>
                  <a:t> </a:t>
                </a:r>
              </a:p>
            </p:txBody>
          </p:sp>
        </mc:Fallback>
      </mc:AlternateContent>
      <p:cxnSp>
        <p:nvCxnSpPr>
          <p:cNvPr id="49" name="Straight Connector 48">
            <a:extLst>
              <a:ext uri="{FF2B5EF4-FFF2-40B4-BE49-F238E27FC236}">
                <a16:creationId xmlns:a16="http://schemas.microsoft.com/office/drawing/2014/main" id="{C13550E9-3EE5-4940-80D4-4CFF9C43BD47}"/>
              </a:ext>
            </a:extLst>
          </p:cNvPr>
          <p:cNvCxnSpPr>
            <a:cxnSpLocks/>
          </p:cNvCxnSpPr>
          <p:nvPr/>
        </p:nvCxnSpPr>
        <p:spPr>
          <a:xfrm flipV="1">
            <a:off x="7708636" y="2696880"/>
            <a:ext cx="394188" cy="57459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4906083-2934-4FC3-903D-40099B77041F}"/>
              </a:ext>
            </a:extLst>
          </p:cNvPr>
          <p:cNvCxnSpPr>
            <a:cxnSpLocks/>
          </p:cNvCxnSpPr>
          <p:nvPr/>
        </p:nvCxnSpPr>
        <p:spPr>
          <a:xfrm flipV="1">
            <a:off x="8824823" y="1636446"/>
            <a:ext cx="1061888" cy="51273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8F356565-A09F-475F-A9FE-D631A7F87A8C}"/>
                  </a:ext>
                </a:extLst>
              </p:cNvPr>
              <p:cNvSpPr txBox="1"/>
              <p:nvPr/>
            </p:nvSpPr>
            <p:spPr>
              <a:xfrm>
                <a:off x="9042380" y="1459483"/>
                <a:ext cx="728439" cy="347709"/>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𝑀𝑃</m:t>
                          </m:r>
                        </m:e>
                        <m:sub>
                          <m:r>
                            <a:rPr lang="en-US" i="1">
                              <a:solidFill>
                                <a:srgbClr val="FF0000"/>
                              </a:solidFill>
                              <a:latin typeface="Cambria Math" panose="02040503050406030204" pitchFamily="18" charset="0"/>
                            </a:rPr>
                            <m:t>𝑘</m:t>
                          </m:r>
                          <m:r>
                            <a:rPr lang="en-US" i="1">
                              <a:solidFill>
                                <a:srgbClr val="FF0000"/>
                              </a:solidFill>
                              <a:latin typeface="Cambria Math" panose="02040503050406030204" pitchFamily="18" charset="0"/>
                            </a:rPr>
                            <m:t>1</m:t>
                          </m:r>
                        </m:sub>
                      </m:sSub>
                    </m:oMath>
                  </m:oMathPara>
                </a14:m>
                <a:endParaRPr lang="en-US" dirty="0"/>
              </a:p>
            </p:txBody>
          </p:sp>
        </mc:Choice>
        <mc:Fallback xmlns="">
          <p:sp>
            <p:nvSpPr>
              <p:cNvPr id="56" name="TextBox 55">
                <a:extLst>
                  <a:ext uri="{FF2B5EF4-FFF2-40B4-BE49-F238E27FC236}">
                    <a16:creationId xmlns:a16="http://schemas.microsoft.com/office/drawing/2014/main" id="{8F356565-A09F-475F-A9FE-D631A7F87A8C}"/>
                  </a:ext>
                </a:extLst>
              </p:cNvPr>
              <p:cNvSpPr txBox="1">
                <a:spLocks noRot="1" noChangeAspect="1" noMove="1" noResize="1" noEditPoints="1" noAdjustHandles="1" noChangeArrowheads="1" noChangeShapeType="1" noTextEdit="1"/>
              </p:cNvSpPr>
              <p:nvPr/>
            </p:nvSpPr>
            <p:spPr>
              <a:xfrm>
                <a:off x="9042380" y="1459483"/>
                <a:ext cx="728439" cy="347709"/>
              </a:xfrm>
              <a:prstGeom prst="rect">
                <a:avLst/>
              </a:prstGeom>
              <a:blipFill>
                <a:blip r:embed="rId11"/>
                <a:stretch>
                  <a:fillRect b="-8772"/>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2801D800-838B-4C17-8BD7-2B249AC38FAD}"/>
                  </a:ext>
                </a:extLst>
              </p:cNvPr>
              <p:cNvSpPr txBox="1"/>
              <p:nvPr/>
            </p:nvSpPr>
            <p:spPr>
              <a:xfrm>
                <a:off x="7558471" y="2404861"/>
                <a:ext cx="728439" cy="347709"/>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𝑀𝑃</m:t>
                          </m:r>
                        </m:e>
                        <m:sub>
                          <m:r>
                            <a:rPr lang="en-US" i="1">
                              <a:solidFill>
                                <a:srgbClr val="FF0000"/>
                              </a:solidFill>
                              <a:latin typeface="Cambria Math" panose="02040503050406030204" pitchFamily="18" charset="0"/>
                            </a:rPr>
                            <m:t>𝑘</m:t>
                          </m:r>
                          <m:r>
                            <a:rPr lang="en-US" i="1">
                              <a:solidFill>
                                <a:srgbClr val="FF0000"/>
                              </a:solidFill>
                              <a:latin typeface="Cambria Math" panose="02040503050406030204" pitchFamily="18" charset="0"/>
                            </a:rPr>
                            <m:t>2</m:t>
                          </m:r>
                        </m:sub>
                      </m:sSub>
                    </m:oMath>
                  </m:oMathPara>
                </a14:m>
                <a:endParaRPr lang="en-US" dirty="0"/>
              </a:p>
            </p:txBody>
          </p:sp>
        </mc:Choice>
        <mc:Fallback xmlns="">
          <p:sp>
            <p:nvSpPr>
              <p:cNvPr id="57" name="TextBox 56">
                <a:extLst>
                  <a:ext uri="{FF2B5EF4-FFF2-40B4-BE49-F238E27FC236}">
                    <a16:creationId xmlns:a16="http://schemas.microsoft.com/office/drawing/2014/main" id="{2801D800-838B-4C17-8BD7-2B249AC38FAD}"/>
                  </a:ext>
                </a:extLst>
              </p:cNvPr>
              <p:cNvSpPr txBox="1">
                <a:spLocks noRot="1" noChangeAspect="1" noMove="1" noResize="1" noEditPoints="1" noAdjustHandles="1" noChangeArrowheads="1" noChangeShapeType="1" noTextEdit="1"/>
              </p:cNvSpPr>
              <p:nvPr/>
            </p:nvSpPr>
            <p:spPr>
              <a:xfrm>
                <a:off x="7558471" y="2404861"/>
                <a:ext cx="728439" cy="347709"/>
              </a:xfrm>
              <a:prstGeom prst="rect">
                <a:avLst/>
              </a:prstGeom>
              <a:blipFill>
                <a:blip r:embed="rId12"/>
                <a:stretch>
                  <a:fillRect b="-6897"/>
                </a:stretch>
              </a:blipFill>
            </p:spPr>
            <p:txBody>
              <a:bodyPr/>
              <a:lstStyle/>
              <a:p>
                <a:r>
                  <a:rPr lang="en-IN">
                    <a:noFill/>
                  </a:rPr>
                  <a:t> </a:t>
                </a:r>
              </a:p>
            </p:txBody>
          </p:sp>
        </mc:Fallback>
      </mc:AlternateContent>
      <p:cxnSp>
        <p:nvCxnSpPr>
          <p:cNvPr id="59" name="Straight Connector 58">
            <a:extLst>
              <a:ext uri="{FF2B5EF4-FFF2-40B4-BE49-F238E27FC236}">
                <a16:creationId xmlns:a16="http://schemas.microsoft.com/office/drawing/2014/main" id="{46EF8FED-8FFC-4B72-A6F0-1F1B6DEC4AC0}"/>
              </a:ext>
            </a:extLst>
          </p:cNvPr>
          <p:cNvCxnSpPr/>
          <p:nvPr/>
        </p:nvCxnSpPr>
        <p:spPr>
          <a:xfrm>
            <a:off x="7577950" y="4539763"/>
            <a:ext cx="0" cy="19949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B511A06-CADA-415E-9FBA-A8600D1588FC}"/>
              </a:ext>
            </a:extLst>
          </p:cNvPr>
          <p:cNvCxnSpPr/>
          <p:nvPr/>
        </p:nvCxnSpPr>
        <p:spPr>
          <a:xfrm>
            <a:off x="7577950" y="6534723"/>
            <a:ext cx="272676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0F2359CA-4F51-472E-A5D3-7F1132C6CC70}"/>
              </a:ext>
            </a:extLst>
          </p:cNvPr>
          <p:cNvSpPr txBox="1"/>
          <p:nvPr/>
        </p:nvSpPr>
        <p:spPr>
          <a:xfrm>
            <a:off x="10075075" y="6505690"/>
            <a:ext cx="718029" cy="289758"/>
          </a:xfrm>
          <a:prstGeom prst="rect">
            <a:avLst/>
          </a:prstGeom>
          <a:noFill/>
        </p:spPr>
        <p:txBody>
          <a:bodyPr wrap="square" rtlCol="0">
            <a:noAutofit/>
          </a:bodyPr>
          <a:lstStyle/>
          <a:p>
            <a:r>
              <a:rPr lang="en-US" sz="1400" dirty="0"/>
              <a:t>Labor</a:t>
            </a:r>
          </a:p>
        </p:txBody>
      </p:sp>
      <p:sp>
        <p:nvSpPr>
          <p:cNvPr id="63" name="Freeform: Shape 62">
            <a:extLst>
              <a:ext uri="{FF2B5EF4-FFF2-40B4-BE49-F238E27FC236}">
                <a16:creationId xmlns:a16="http://schemas.microsoft.com/office/drawing/2014/main" id="{58B0057E-6079-4E85-A266-C80A174EC607}"/>
              </a:ext>
            </a:extLst>
          </p:cNvPr>
          <p:cNvSpPr/>
          <p:nvPr/>
        </p:nvSpPr>
        <p:spPr>
          <a:xfrm>
            <a:off x="7651655" y="4420396"/>
            <a:ext cx="2421022" cy="2120319"/>
          </a:xfrm>
          <a:custGeom>
            <a:avLst/>
            <a:gdLst>
              <a:gd name="connsiteX0" fmla="*/ 0 w 513567"/>
              <a:gd name="connsiteY0" fmla="*/ 764087 h 764087"/>
              <a:gd name="connsiteX1" fmla="*/ 513567 w 513567"/>
              <a:gd name="connsiteY1" fmla="*/ 0 h 764087"/>
            </a:gdLst>
            <a:ahLst/>
            <a:cxnLst>
              <a:cxn ang="0">
                <a:pos x="connsiteX0" y="connsiteY0"/>
              </a:cxn>
              <a:cxn ang="0">
                <a:pos x="connsiteX1" y="connsiteY1"/>
              </a:cxn>
            </a:cxnLst>
            <a:rect l="l" t="t" r="r" b="b"/>
            <a:pathLst>
              <a:path w="513567" h="764087">
                <a:moveTo>
                  <a:pt x="0" y="764087"/>
                </a:moveTo>
                <a:cubicBezTo>
                  <a:pt x="39665" y="531312"/>
                  <a:pt x="79331" y="298537"/>
                  <a:pt x="51356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4" name="Straight Connector 63">
            <a:extLst>
              <a:ext uri="{FF2B5EF4-FFF2-40B4-BE49-F238E27FC236}">
                <a16:creationId xmlns:a16="http://schemas.microsoft.com/office/drawing/2014/main" id="{2FEF766E-B84D-42D1-92BF-75ED8F7724F2}"/>
              </a:ext>
            </a:extLst>
          </p:cNvPr>
          <p:cNvCxnSpPr>
            <a:cxnSpLocks/>
          </p:cNvCxnSpPr>
          <p:nvPr/>
        </p:nvCxnSpPr>
        <p:spPr>
          <a:xfrm>
            <a:off x="7983815" y="5799747"/>
            <a:ext cx="0" cy="717388"/>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B817F6B-43BC-4E76-919A-6609003459CB}"/>
              </a:ext>
            </a:extLst>
          </p:cNvPr>
          <p:cNvCxnSpPr>
            <a:cxnSpLocks/>
          </p:cNvCxnSpPr>
          <p:nvPr/>
        </p:nvCxnSpPr>
        <p:spPr>
          <a:xfrm flipV="1">
            <a:off x="7687016" y="5496843"/>
            <a:ext cx="429469" cy="71738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71F6E15-D66C-4BEE-8FA7-763D028DBC1E}"/>
              </a:ext>
            </a:extLst>
          </p:cNvPr>
          <p:cNvCxnSpPr/>
          <p:nvPr/>
        </p:nvCxnSpPr>
        <p:spPr>
          <a:xfrm>
            <a:off x="9443160" y="4647993"/>
            <a:ext cx="0" cy="188673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B04606D0-36E8-4D48-A102-8140362DC549}"/>
                  </a:ext>
                </a:extLst>
              </p:cNvPr>
              <p:cNvSpPr txBox="1"/>
              <p:nvPr/>
            </p:nvSpPr>
            <p:spPr>
              <a:xfrm>
                <a:off x="7844083" y="6484735"/>
                <a:ext cx="258739" cy="289758"/>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𝑙</m:t>
                          </m:r>
                        </m:e>
                        <m:sub>
                          <m:r>
                            <a:rPr lang="en-US" sz="1400" i="1">
                              <a:latin typeface="Cambria Math" panose="02040503050406030204" pitchFamily="18" charset="0"/>
                            </a:rPr>
                            <m:t>1</m:t>
                          </m:r>
                        </m:sub>
                      </m:sSub>
                    </m:oMath>
                  </m:oMathPara>
                </a14:m>
                <a:endParaRPr lang="en-US" sz="1400" dirty="0"/>
              </a:p>
            </p:txBody>
          </p:sp>
        </mc:Choice>
        <mc:Fallback xmlns="">
          <p:sp>
            <p:nvSpPr>
              <p:cNvPr id="70" name="TextBox 69">
                <a:extLst>
                  <a:ext uri="{FF2B5EF4-FFF2-40B4-BE49-F238E27FC236}">
                    <a16:creationId xmlns:a16="http://schemas.microsoft.com/office/drawing/2014/main" id="{B04606D0-36E8-4D48-A102-8140362DC549}"/>
                  </a:ext>
                </a:extLst>
              </p:cNvPr>
              <p:cNvSpPr txBox="1">
                <a:spLocks noRot="1" noChangeAspect="1" noMove="1" noResize="1" noEditPoints="1" noAdjustHandles="1" noChangeArrowheads="1" noChangeShapeType="1" noTextEdit="1"/>
              </p:cNvSpPr>
              <p:nvPr/>
            </p:nvSpPr>
            <p:spPr>
              <a:xfrm>
                <a:off x="7844083" y="6484735"/>
                <a:ext cx="258739" cy="289758"/>
              </a:xfrm>
              <a:prstGeom prst="rect">
                <a:avLst/>
              </a:prstGeom>
              <a:blipFill>
                <a:blip r:embed="rId13"/>
                <a:stretch>
                  <a:fillRect b="-212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53E6D9BC-F7CD-431C-A230-B8FBB40212CF}"/>
                  </a:ext>
                </a:extLst>
              </p:cNvPr>
              <p:cNvSpPr txBox="1"/>
              <p:nvPr/>
            </p:nvSpPr>
            <p:spPr>
              <a:xfrm>
                <a:off x="9320132" y="6486701"/>
                <a:ext cx="258739" cy="289758"/>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𝑙</m:t>
                          </m:r>
                        </m:e>
                        <m:sub>
                          <m:r>
                            <a:rPr lang="en-US" sz="1400" i="1">
                              <a:latin typeface="Cambria Math" panose="02040503050406030204" pitchFamily="18" charset="0"/>
                            </a:rPr>
                            <m:t>2</m:t>
                          </m:r>
                        </m:sub>
                      </m:sSub>
                    </m:oMath>
                  </m:oMathPara>
                </a14:m>
                <a:endParaRPr lang="en-US" sz="1400" dirty="0"/>
              </a:p>
            </p:txBody>
          </p:sp>
        </mc:Choice>
        <mc:Fallback xmlns="">
          <p:sp>
            <p:nvSpPr>
              <p:cNvPr id="71" name="TextBox 70">
                <a:extLst>
                  <a:ext uri="{FF2B5EF4-FFF2-40B4-BE49-F238E27FC236}">
                    <a16:creationId xmlns:a16="http://schemas.microsoft.com/office/drawing/2014/main" id="{53E6D9BC-F7CD-431C-A230-B8FBB40212CF}"/>
                  </a:ext>
                </a:extLst>
              </p:cNvPr>
              <p:cNvSpPr txBox="1">
                <a:spLocks noRot="1" noChangeAspect="1" noMove="1" noResize="1" noEditPoints="1" noAdjustHandles="1" noChangeArrowheads="1" noChangeShapeType="1" noTextEdit="1"/>
              </p:cNvSpPr>
              <p:nvPr/>
            </p:nvSpPr>
            <p:spPr>
              <a:xfrm>
                <a:off x="9320132" y="6486701"/>
                <a:ext cx="258739" cy="289758"/>
              </a:xfrm>
              <a:prstGeom prst="rect">
                <a:avLst/>
              </a:prstGeom>
              <a:blipFill>
                <a:blip r:embed="rId14"/>
                <a:stretch>
                  <a:fillRect r="-2381" b="-208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208E055B-6588-490A-A124-C24B07AD9115}"/>
                  </a:ext>
                </a:extLst>
              </p:cNvPr>
              <p:cNvSpPr txBox="1"/>
              <p:nvPr/>
            </p:nvSpPr>
            <p:spPr>
              <a:xfrm>
                <a:off x="7701948" y="4887701"/>
                <a:ext cx="687691" cy="347709"/>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𝑀𝑃</m:t>
                          </m:r>
                        </m:e>
                        <m:sub>
                          <m:r>
                            <a:rPr lang="en-US" i="1">
                              <a:solidFill>
                                <a:srgbClr val="FF0000"/>
                              </a:solidFill>
                              <a:latin typeface="Cambria Math" panose="02040503050406030204" pitchFamily="18" charset="0"/>
                            </a:rPr>
                            <m:t>𝑙</m:t>
                          </m:r>
                          <m:r>
                            <a:rPr lang="en-US" i="1">
                              <a:solidFill>
                                <a:srgbClr val="FF0000"/>
                              </a:solidFill>
                              <a:latin typeface="Cambria Math" panose="02040503050406030204" pitchFamily="18" charset="0"/>
                            </a:rPr>
                            <m:t>1</m:t>
                          </m:r>
                        </m:sub>
                      </m:sSub>
                    </m:oMath>
                  </m:oMathPara>
                </a14:m>
                <a:endParaRPr lang="en-US" dirty="0"/>
              </a:p>
            </p:txBody>
          </p:sp>
        </mc:Choice>
        <mc:Fallback xmlns="">
          <p:sp>
            <p:nvSpPr>
              <p:cNvPr id="73" name="TextBox 72">
                <a:extLst>
                  <a:ext uri="{FF2B5EF4-FFF2-40B4-BE49-F238E27FC236}">
                    <a16:creationId xmlns:a16="http://schemas.microsoft.com/office/drawing/2014/main" id="{208E055B-6588-490A-A124-C24B07AD9115}"/>
                  </a:ext>
                </a:extLst>
              </p:cNvPr>
              <p:cNvSpPr txBox="1">
                <a:spLocks noRot="1" noChangeAspect="1" noMove="1" noResize="1" noEditPoints="1" noAdjustHandles="1" noChangeArrowheads="1" noChangeShapeType="1" noTextEdit="1"/>
              </p:cNvSpPr>
              <p:nvPr/>
            </p:nvSpPr>
            <p:spPr>
              <a:xfrm>
                <a:off x="7701948" y="4887701"/>
                <a:ext cx="687691" cy="347709"/>
              </a:xfrm>
              <a:prstGeom prst="rect">
                <a:avLst/>
              </a:prstGeom>
              <a:blipFill>
                <a:blip r:embed="rId15"/>
                <a:stretch>
                  <a:fillRect b="-701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B7CAD2AA-787C-48C9-BCC6-F49E41B06CD8}"/>
                  </a:ext>
                </a:extLst>
              </p:cNvPr>
              <p:cNvSpPr txBox="1"/>
              <p:nvPr/>
            </p:nvSpPr>
            <p:spPr>
              <a:xfrm>
                <a:off x="8930351" y="4311826"/>
                <a:ext cx="687691" cy="347709"/>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𝑀𝑃</m:t>
                          </m:r>
                        </m:e>
                        <m:sub>
                          <m:r>
                            <a:rPr lang="en-US" i="1">
                              <a:solidFill>
                                <a:srgbClr val="FF0000"/>
                              </a:solidFill>
                              <a:latin typeface="Cambria Math" panose="02040503050406030204" pitchFamily="18" charset="0"/>
                            </a:rPr>
                            <m:t>𝑙</m:t>
                          </m:r>
                          <m:r>
                            <a:rPr lang="en-US" i="1">
                              <a:solidFill>
                                <a:srgbClr val="FF0000"/>
                              </a:solidFill>
                              <a:latin typeface="Cambria Math" panose="02040503050406030204" pitchFamily="18" charset="0"/>
                            </a:rPr>
                            <m:t>2</m:t>
                          </m:r>
                        </m:sub>
                      </m:sSub>
                    </m:oMath>
                  </m:oMathPara>
                </a14:m>
                <a:endParaRPr lang="en-US" dirty="0"/>
              </a:p>
            </p:txBody>
          </p:sp>
        </mc:Choice>
        <mc:Fallback xmlns="">
          <p:sp>
            <p:nvSpPr>
              <p:cNvPr id="48" name="TextBox 47">
                <a:extLst>
                  <a:ext uri="{FF2B5EF4-FFF2-40B4-BE49-F238E27FC236}">
                    <a16:creationId xmlns:a16="http://schemas.microsoft.com/office/drawing/2014/main" id="{B7CAD2AA-787C-48C9-BCC6-F49E41B06CD8}"/>
                  </a:ext>
                </a:extLst>
              </p:cNvPr>
              <p:cNvSpPr txBox="1">
                <a:spLocks noRot="1" noChangeAspect="1" noMove="1" noResize="1" noEditPoints="1" noAdjustHandles="1" noChangeArrowheads="1" noChangeShapeType="1" noTextEdit="1"/>
              </p:cNvSpPr>
              <p:nvPr/>
            </p:nvSpPr>
            <p:spPr>
              <a:xfrm>
                <a:off x="8930351" y="4311826"/>
                <a:ext cx="687691" cy="347709"/>
              </a:xfrm>
              <a:prstGeom prst="rect">
                <a:avLst/>
              </a:prstGeom>
              <a:blipFill>
                <a:blip r:embed="rId16"/>
                <a:stretch>
                  <a:fillRect b="-8772"/>
                </a:stretch>
              </a:blipFill>
            </p:spPr>
            <p:txBody>
              <a:bodyPr/>
              <a:lstStyle/>
              <a:p>
                <a:r>
                  <a:rPr lang="en-IN">
                    <a:noFill/>
                  </a:rPr>
                  <a:t> </a:t>
                </a:r>
              </a:p>
            </p:txBody>
          </p:sp>
        </mc:Fallback>
      </mc:AlternateContent>
      <p:cxnSp>
        <p:nvCxnSpPr>
          <p:cNvPr id="6" name="Straight Connector 5">
            <a:extLst>
              <a:ext uri="{FF2B5EF4-FFF2-40B4-BE49-F238E27FC236}">
                <a16:creationId xmlns:a16="http://schemas.microsoft.com/office/drawing/2014/main" id="{E969BC7A-76B4-4D72-839C-8F865C49225A}"/>
              </a:ext>
            </a:extLst>
          </p:cNvPr>
          <p:cNvCxnSpPr>
            <a:cxnSpLocks/>
          </p:cNvCxnSpPr>
          <p:nvPr/>
        </p:nvCxnSpPr>
        <p:spPr>
          <a:xfrm flipH="1">
            <a:off x="8845331" y="4421250"/>
            <a:ext cx="1100002" cy="55327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8A96D73-A5B4-4330-8399-CCFCF74C77FB}"/>
              </a:ext>
            </a:extLst>
          </p:cNvPr>
          <p:cNvSpPr txBox="1"/>
          <p:nvPr/>
        </p:nvSpPr>
        <p:spPr>
          <a:xfrm>
            <a:off x="7965631" y="2925085"/>
            <a:ext cx="253841" cy="260782"/>
          </a:xfrm>
          <a:prstGeom prst="rect">
            <a:avLst/>
          </a:prstGeom>
          <a:noFill/>
        </p:spPr>
        <p:txBody>
          <a:bodyPr wrap="none" rtlCol="0">
            <a:noAutofit/>
          </a:bodyPr>
          <a:lstStyle/>
          <a:p>
            <a:r>
              <a:rPr lang="en-US" sz="1200" dirty="0"/>
              <a:t>5</a:t>
            </a:r>
          </a:p>
        </p:txBody>
      </p:sp>
      <p:sp>
        <p:nvSpPr>
          <p:cNvPr id="52" name="TextBox 51">
            <a:extLst>
              <a:ext uri="{FF2B5EF4-FFF2-40B4-BE49-F238E27FC236}">
                <a16:creationId xmlns:a16="http://schemas.microsoft.com/office/drawing/2014/main" id="{836DE620-865A-4E5E-98A5-094AB64E5F7F}"/>
              </a:ext>
            </a:extLst>
          </p:cNvPr>
          <p:cNvSpPr txBox="1"/>
          <p:nvPr/>
        </p:nvSpPr>
        <p:spPr>
          <a:xfrm>
            <a:off x="9418048" y="1900799"/>
            <a:ext cx="253841" cy="260782"/>
          </a:xfrm>
          <a:prstGeom prst="rect">
            <a:avLst/>
          </a:prstGeom>
          <a:noFill/>
        </p:spPr>
        <p:txBody>
          <a:bodyPr wrap="none" rtlCol="0">
            <a:noAutofit/>
          </a:bodyPr>
          <a:lstStyle/>
          <a:p>
            <a:r>
              <a:rPr lang="en-US" sz="1200" dirty="0"/>
              <a:t>2</a:t>
            </a:r>
          </a:p>
        </p:txBody>
      </p:sp>
      <p:sp>
        <p:nvSpPr>
          <p:cNvPr id="20" name="TextBox 19">
            <a:extLst>
              <a:ext uri="{FF2B5EF4-FFF2-40B4-BE49-F238E27FC236}">
                <a16:creationId xmlns:a16="http://schemas.microsoft.com/office/drawing/2014/main" id="{1FC9AD36-BE52-4C6F-BD46-7A8DC3827140}"/>
              </a:ext>
            </a:extLst>
          </p:cNvPr>
          <p:cNvSpPr txBox="1"/>
          <p:nvPr/>
        </p:nvSpPr>
        <p:spPr>
          <a:xfrm>
            <a:off x="7996760" y="5722420"/>
            <a:ext cx="291378" cy="260782"/>
          </a:xfrm>
          <a:prstGeom prst="rect">
            <a:avLst/>
          </a:prstGeom>
          <a:noFill/>
        </p:spPr>
        <p:txBody>
          <a:bodyPr wrap="square" rtlCol="0">
            <a:noAutofit/>
          </a:bodyPr>
          <a:lstStyle/>
          <a:p>
            <a:r>
              <a:rPr lang="en-US" sz="1200" dirty="0"/>
              <a:t>6</a:t>
            </a:r>
          </a:p>
        </p:txBody>
      </p:sp>
      <p:sp>
        <p:nvSpPr>
          <p:cNvPr id="55" name="TextBox 54">
            <a:extLst>
              <a:ext uri="{FF2B5EF4-FFF2-40B4-BE49-F238E27FC236}">
                <a16:creationId xmlns:a16="http://schemas.microsoft.com/office/drawing/2014/main" id="{75EB2944-A9A6-41A7-A01F-5C45DEBC0E54}"/>
              </a:ext>
            </a:extLst>
          </p:cNvPr>
          <p:cNvSpPr txBox="1"/>
          <p:nvPr/>
        </p:nvSpPr>
        <p:spPr>
          <a:xfrm>
            <a:off x="9466540" y="4697889"/>
            <a:ext cx="291378" cy="260782"/>
          </a:xfrm>
          <a:prstGeom prst="rect">
            <a:avLst/>
          </a:prstGeom>
          <a:noFill/>
        </p:spPr>
        <p:txBody>
          <a:bodyPr wrap="square" rtlCol="0">
            <a:noAutofit/>
          </a:bodyPr>
          <a:lstStyle/>
          <a:p>
            <a:r>
              <a:rPr lang="en-US" sz="1200" dirty="0"/>
              <a:t>3</a:t>
            </a:r>
          </a:p>
        </p:txBody>
      </p:sp>
      <p:cxnSp>
        <p:nvCxnSpPr>
          <p:cNvPr id="24" name="Straight Arrow Connector 23">
            <a:extLst>
              <a:ext uri="{FF2B5EF4-FFF2-40B4-BE49-F238E27FC236}">
                <a16:creationId xmlns:a16="http://schemas.microsoft.com/office/drawing/2014/main" id="{98E7C282-CADE-483F-848E-2FBF24A83FEB}"/>
              </a:ext>
            </a:extLst>
          </p:cNvPr>
          <p:cNvCxnSpPr>
            <a:cxnSpLocks/>
          </p:cNvCxnSpPr>
          <p:nvPr/>
        </p:nvCxnSpPr>
        <p:spPr>
          <a:xfrm flipH="1">
            <a:off x="2653491" y="2541273"/>
            <a:ext cx="430650" cy="7066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1250F2CA-58C6-4955-A6D1-F6236EC5160E}"/>
              </a:ext>
            </a:extLst>
          </p:cNvPr>
          <p:cNvSpPr/>
          <p:nvPr/>
        </p:nvSpPr>
        <p:spPr>
          <a:xfrm>
            <a:off x="3084141" y="2458972"/>
            <a:ext cx="117712" cy="1556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p>
        </p:txBody>
      </p:sp>
      <p:cxnSp>
        <p:nvCxnSpPr>
          <p:cNvPr id="37" name="Straight Arrow Connector 36">
            <a:extLst>
              <a:ext uri="{FF2B5EF4-FFF2-40B4-BE49-F238E27FC236}">
                <a16:creationId xmlns:a16="http://schemas.microsoft.com/office/drawing/2014/main" id="{83866C30-951C-4B8D-9812-F4F3BCCFF894}"/>
              </a:ext>
            </a:extLst>
          </p:cNvPr>
          <p:cNvCxnSpPr>
            <a:cxnSpLocks/>
            <a:stCxn id="44" idx="5"/>
          </p:cNvCxnSpPr>
          <p:nvPr/>
        </p:nvCxnSpPr>
        <p:spPr>
          <a:xfrm flipH="1" flipV="1">
            <a:off x="4887222" y="4945089"/>
            <a:ext cx="839036" cy="4928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C4BF4853-C6FD-4A4E-B63A-CE7A292425AE}"/>
              </a:ext>
            </a:extLst>
          </p:cNvPr>
          <p:cNvSpPr/>
          <p:nvPr/>
        </p:nvSpPr>
        <p:spPr>
          <a:xfrm>
            <a:off x="5633988" y="5311487"/>
            <a:ext cx="108102" cy="148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2</a:t>
            </a:r>
          </a:p>
        </p:txBody>
      </p:sp>
      <p:sp>
        <p:nvSpPr>
          <p:cNvPr id="4" name="TextBox 3">
            <a:extLst>
              <a:ext uri="{FF2B5EF4-FFF2-40B4-BE49-F238E27FC236}">
                <a16:creationId xmlns:a16="http://schemas.microsoft.com/office/drawing/2014/main" id="{8B696CB7-BDE1-49B3-B383-5B8F494DA48A}"/>
              </a:ext>
            </a:extLst>
          </p:cNvPr>
          <p:cNvSpPr txBox="1"/>
          <p:nvPr/>
        </p:nvSpPr>
        <p:spPr>
          <a:xfrm>
            <a:off x="1303799" y="6066739"/>
            <a:ext cx="4669385" cy="347709"/>
          </a:xfrm>
          <a:prstGeom prst="rect">
            <a:avLst/>
          </a:prstGeom>
          <a:noFill/>
        </p:spPr>
        <p:txBody>
          <a:bodyPr wrap="none" rtlCol="0">
            <a:noAutofit/>
          </a:bodyPr>
          <a:lstStyle/>
          <a:p>
            <a:r>
              <a:rPr lang="en-US" dirty="0"/>
              <a:t>MRTS: marginal rate of technical substitution</a:t>
            </a:r>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21D771F3-7CEF-478F-BCFD-5ACE5DBED316}"/>
                  </a:ext>
                </a:extLst>
              </p:cNvPr>
              <p:cNvSpPr txBox="1"/>
              <p:nvPr/>
            </p:nvSpPr>
            <p:spPr>
              <a:xfrm>
                <a:off x="6907345" y="4134556"/>
                <a:ext cx="1410456" cy="298692"/>
              </a:xfrm>
              <a:prstGeom prst="rect">
                <a:avLst/>
              </a:prstGeom>
              <a:noFill/>
            </p:spPr>
            <p:txBody>
              <a:bodyPr wrap="none" rtlCol="0">
                <a:noAutofit/>
              </a:bodyPr>
              <a:lstStyle/>
              <a:p>
                <a:r>
                  <a:rPr lang="en-US" sz="1200" dirty="0"/>
                  <a:t>Q = f</a:t>
                </a:r>
                <a14:m>
                  <m:oMath xmlns:m="http://schemas.openxmlformats.org/officeDocument/2006/math">
                    <m:d>
                      <m:dPr>
                        <m:ctrlPr>
                          <a:rPr lang="en-US" sz="1200" i="1" smtClean="0">
                            <a:latin typeface="Cambria Math" panose="02040503050406030204" pitchFamily="18" charset="0"/>
                          </a:rPr>
                        </m:ctrlPr>
                      </m:dPr>
                      <m:e>
                        <m:acc>
                          <m:accPr>
                            <m:chr m:val="̅"/>
                            <m:ctrlPr>
                              <a:rPr lang="en-US" sz="1200" i="1" smtClean="0">
                                <a:latin typeface="Cambria Math" panose="02040503050406030204" pitchFamily="18" charset="0"/>
                              </a:rPr>
                            </m:ctrlPr>
                          </m:accPr>
                          <m:e>
                            <m:r>
                              <a:rPr lang="en-US" sz="1200" b="0" i="1" smtClean="0">
                                <a:latin typeface="Cambria Math" panose="02040503050406030204" pitchFamily="18" charset="0"/>
                              </a:rPr>
                              <m:t>𝑐𝑎𝑝𝑖𝑡𝑎𝑙</m:t>
                            </m:r>
                            <m:r>
                              <a:rPr lang="en-US" sz="1200" b="0" i="1" smtClean="0">
                                <a:latin typeface="Cambria Math" panose="02040503050406030204" pitchFamily="18" charset="0"/>
                              </a:rPr>
                              <m:t>,</m:t>
                            </m:r>
                          </m:e>
                        </m:acc>
                        <m:r>
                          <a:rPr lang="en-US" sz="1200" b="0" i="1" smtClean="0">
                            <a:latin typeface="Cambria Math" panose="02040503050406030204" pitchFamily="18" charset="0"/>
                          </a:rPr>
                          <m:t>𝑙𝑎𝑏𝑜𝑟</m:t>
                        </m:r>
                      </m:e>
                    </m:d>
                  </m:oMath>
                </a14:m>
                <a:endParaRPr lang="en-US" sz="1200" dirty="0"/>
              </a:p>
            </p:txBody>
          </p:sp>
        </mc:Choice>
        <mc:Fallback xmlns="">
          <p:sp>
            <p:nvSpPr>
              <p:cNvPr id="58" name="TextBox 57">
                <a:extLst>
                  <a:ext uri="{FF2B5EF4-FFF2-40B4-BE49-F238E27FC236}">
                    <a16:creationId xmlns:a16="http://schemas.microsoft.com/office/drawing/2014/main" id="{21D771F3-7CEF-478F-BCFD-5ACE5DBED316}"/>
                  </a:ext>
                </a:extLst>
              </p:cNvPr>
              <p:cNvSpPr txBox="1">
                <a:spLocks noRot="1" noChangeAspect="1" noMove="1" noResize="1" noEditPoints="1" noAdjustHandles="1" noChangeArrowheads="1" noChangeShapeType="1" noTextEdit="1"/>
              </p:cNvSpPr>
              <p:nvPr/>
            </p:nvSpPr>
            <p:spPr>
              <a:xfrm>
                <a:off x="6907345" y="4134556"/>
                <a:ext cx="1410456" cy="298692"/>
              </a:xfrm>
              <a:prstGeom prst="rect">
                <a:avLst/>
              </a:prstGeom>
              <a:blipFill>
                <a:blip r:embed="rId17"/>
                <a:stretch>
                  <a:fillRect r="-4329" b="-10204"/>
                </a:stretch>
              </a:blipFill>
            </p:spPr>
            <p:txBody>
              <a:bodyPr/>
              <a:lstStyle/>
              <a:p>
                <a:r>
                  <a:rPr lang="en-US">
                    <a:noFill/>
                  </a:rPr>
                  <a:t> </a:t>
                </a:r>
              </a:p>
            </p:txBody>
          </p:sp>
        </mc:Fallback>
      </mc:AlternateContent>
    </p:spTree>
    <p:extLst>
      <p:ext uri="{BB962C8B-B14F-4D97-AF65-F5344CB8AC3E}">
        <p14:creationId xmlns:p14="http://schemas.microsoft.com/office/powerpoint/2010/main" val="1395069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01EEB-5781-4466-A84A-EDA667E5B5C4}"/>
              </a:ext>
            </a:extLst>
          </p:cNvPr>
          <p:cNvSpPr>
            <a:spLocks noGrp="1"/>
          </p:cNvSpPr>
          <p:nvPr>
            <p:ph type="title"/>
          </p:nvPr>
        </p:nvSpPr>
        <p:spPr/>
        <p:txBody>
          <a:bodyPr/>
          <a:lstStyle/>
          <a:p>
            <a:r>
              <a:rPr lang="en-US" dirty="0"/>
              <a:t>Isoquant Shapes</a:t>
            </a:r>
          </a:p>
        </p:txBody>
      </p:sp>
      <p:cxnSp>
        <p:nvCxnSpPr>
          <p:cNvPr id="5" name="Straight Connector 4">
            <a:extLst>
              <a:ext uri="{FF2B5EF4-FFF2-40B4-BE49-F238E27FC236}">
                <a16:creationId xmlns:a16="http://schemas.microsoft.com/office/drawing/2014/main" id="{9125E13D-3084-4E7E-9D70-3A3D677B6225}"/>
              </a:ext>
            </a:extLst>
          </p:cNvPr>
          <p:cNvCxnSpPr>
            <a:cxnSpLocks/>
          </p:cNvCxnSpPr>
          <p:nvPr/>
        </p:nvCxnSpPr>
        <p:spPr>
          <a:xfrm>
            <a:off x="2059831" y="2438397"/>
            <a:ext cx="0" cy="323325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24AE3F-8EAB-4118-AC5B-919D8D5484E4}"/>
              </a:ext>
            </a:extLst>
          </p:cNvPr>
          <p:cNvCxnSpPr/>
          <p:nvPr/>
        </p:nvCxnSpPr>
        <p:spPr>
          <a:xfrm>
            <a:off x="2059831" y="5671651"/>
            <a:ext cx="2819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F79A89D-A927-42E7-8EA8-0A9776B1B087}"/>
              </a:ext>
            </a:extLst>
          </p:cNvPr>
          <p:cNvSpPr txBox="1"/>
          <p:nvPr/>
        </p:nvSpPr>
        <p:spPr>
          <a:xfrm>
            <a:off x="990600" y="2168577"/>
            <a:ext cx="1023305" cy="889419"/>
          </a:xfrm>
          <a:prstGeom prst="rect">
            <a:avLst/>
          </a:prstGeom>
          <a:noFill/>
        </p:spPr>
        <p:txBody>
          <a:bodyPr wrap="square" rtlCol="0">
            <a:noAutofit/>
          </a:bodyPr>
          <a:lstStyle/>
          <a:p>
            <a:pPr algn="r"/>
            <a:r>
              <a:rPr lang="en-US" sz="1400" dirty="0"/>
              <a:t>Peanut</a:t>
            </a:r>
          </a:p>
          <a:p>
            <a:pPr algn="r"/>
            <a:r>
              <a:rPr lang="en-US" sz="1400" dirty="0"/>
              <a:t>butter</a:t>
            </a:r>
          </a:p>
          <a:p>
            <a:pPr algn="r"/>
            <a:r>
              <a:rPr lang="en-US" sz="1400" dirty="0"/>
              <a:t>scoops</a:t>
            </a:r>
          </a:p>
        </p:txBody>
      </p:sp>
      <p:sp>
        <p:nvSpPr>
          <p:cNvPr id="11" name="TextBox 10">
            <a:extLst>
              <a:ext uri="{FF2B5EF4-FFF2-40B4-BE49-F238E27FC236}">
                <a16:creationId xmlns:a16="http://schemas.microsoft.com/office/drawing/2014/main" id="{9A9FC35B-848A-4851-98A4-5BFCA516CA9C}"/>
              </a:ext>
            </a:extLst>
          </p:cNvPr>
          <p:cNvSpPr txBox="1"/>
          <p:nvPr/>
        </p:nvSpPr>
        <p:spPr>
          <a:xfrm>
            <a:off x="4412469" y="5715000"/>
            <a:ext cx="1636683" cy="141306"/>
          </a:xfrm>
          <a:prstGeom prst="rect">
            <a:avLst/>
          </a:prstGeom>
          <a:noFill/>
        </p:spPr>
        <p:txBody>
          <a:bodyPr wrap="square" rtlCol="0">
            <a:noAutofit/>
          </a:bodyPr>
          <a:lstStyle/>
          <a:p>
            <a:r>
              <a:rPr lang="en-US" sz="1600" dirty="0"/>
              <a:t>Slices of bread</a:t>
            </a:r>
          </a:p>
        </p:txBody>
      </p:sp>
      <p:cxnSp>
        <p:nvCxnSpPr>
          <p:cNvPr id="16" name="Straight Connector 15">
            <a:extLst>
              <a:ext uri="{FF2B5EF4-FFF2-40B4-BE49-F238E27FC236}">
                <a16:creationId xmlns:a16="http://schemas.microsoft.com/office/drawing/2014/main" id="{91FF2815-C95B-4826-BE7E-925B3F578C37}"/>
              </a:ext>
            </a:extLst>
          </p:cNvPr>
          <p:cNvCxnSpPr/>
          <p:nvPr/>
        </p:nvCxnSpPr>
        <p:spPr>
          <a:xfrm flipV="1">
            <a:off x="2542426" y="3701933"/>
            <a:ext cx="0" cy="1448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49222B3-7F31-46F4-B92F-BE31F471B30D}"/>
              </a:ext>
            </a:extLst>
          </p:cNvPr>
          <p:cNvCxnSpPr/>
          <p:nvPr/>
        </p:nvCxnSpPr>
        <p:spPr>
          <a:xfrm>
            <a:off x="2542427" y="5150367"/>
            <a:ext cx="16510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EE61A80-ABA2-4098-A615-65DDF2BF9BD2}"/>
              </a:ext>
            </a:extLst>
          </p:cNvPr>
          <p:cNvCxnSpPr/>
          <p:nvPr/>
        </p:nvCxnSpPr>
        <p:spPr>
          <a:xfrm flipV="1">
            <a:off x="3000865" y="3636094"/>
            <a:ext cx="0" cy="10767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F2866D1-5230-491C-A8C5-1C8BFA35EE07}"/>
              </a:ext>
            </a:extLst>
          </p:cNvPr>
          <p:cNvCxnSpPr/>
          <p:nvPr/>
        </p:nvCxnSpPr>
        <p:spPr>
          <a:xfrm>
            <a:off x="3000865" y="4705059"/>
            <a:ext cx="1295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7D5E4ED-93A0-4BC5-A974-63261CAF908B}"/>
              </a:ext>
            </a:extLst>
          </p:cNvPr>
          <p:cNvCxnSpPr/>
          <p:nvPr/>
        </p:nvCxnSpPr>
        <p:spPr>
          <a:xfrm flipV="1">
            <a:off x="3393853" y="3276714"/>
            <a:ext cx="0" cy="914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4A0A687-5B01-4301-BD91-4620778C19A6}"/>
              </a:ext>
            </a:extLst>
          </p:cNvPr>
          <p:cNvCxnSpPr/>
          <p:nvPr/>
        </p:nvCxnSpPr>
        <p:spPr>
          <a:xfrm>
            <a:off x="3393853" y="4184185"/>
            <a:ext cx="11043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3CB3DAC-E0E7-4DC4-A8E2-73D652374C20}"/>
              </a:ext>
            </a:extLst>
          </p:cNvPr>
          <p:cNvSpPr txBox="1"/>
          <p:nvPr/>
        </p:nvSpPr>
        <p:spPr>
          <a:xfrm>
            <a:off x="4230716" y="4965701"/>
            <a:ext cx="1636684" cy="369332"/>
          </a:xfrm>
          <a:prstGeom prst="rect">
            <a:avLst/>
          </a:prstGeom>
          <a:noFill/>
        </p:spPr>
        <p:txBody>
          <a:bodyPr wrap="none" rtlCol="0">
            <a:noAutofit/>
          </a:bodyPr>
          <a:lstStyle/>
          <a:p>
            <a:r>
              <a:rPr lang="en-US" dirty="0"/>
              <a:t>1 sandwich</a:t>
            </a:r>
          </a:p>
        </p:txBody>
      </p:sp>
      <p:sp>
        <p:nvSpPr>
          <p:cNvPr id="31" name="TextBox 30">
            <a:extLst>
              <a:ext uri="{FF2B5EF4-FFF2-40B4-BE49-F238E27FC236}">
                <a16:creationId xmlns:a16="http://schemas.microsoft.com/office/drawing/2014/main" id="{359B22F7-0044-4C86-A8FD-A9D59EC56A7A}"/>
              </a:ext>
            </a:extLst>
          </p:cNvPr>
          <p:cNvSpPr txBox="1"/>
          <p:nvPr/>
        </p:nvSpPr>
        <p:spPr>
          <a:xfrm>
            <a:off x="4324309" y="4533639"/>
            <a:ext cx="1675898" cy="345698"/>
          </a:xfrm>
          <a:prstGeom prst="rect">
            <a:avLst/>
          </a:prstGeom>
          <a:noFill/>
        </p:spPr>
        <p:txBody>
          <a:bodyPr wrap="square" rtlCol="0">
            <a:noAutofit/>
          </a:bodyPr>
          <a:lstStyle/>
          <a:p>
            <a:r>
              <a:rPr lang="en-US" dirty="0"/>
              <a:t>2 sandwiches</a:t>
            </a:r>
          </a:p>
        </p:txBody>
      </p:sp>
      <p:sp>
        <p:nvSpPr>
          <p:cNvPr id="32" name="TextBox 31">
            <a:extLst>
              <a:ext uri="{FF2B5EF4-FFF2-40B4-BE49-F238E27FC236}">
                <a16:creationId xmlns:a16="http://schemas.microsoft.com/office/drawing/2014/main" id="{B2A3DDED-2766-486E-85FA-4950DC43F2BF}"/>
              </a:ext>
            </a:extLst>
          </p:cNvPr>
          <p:cNvSpPr txBox="1"/>
          <p:nvPr/>
        </p:nvSpPr>
        <p:spPr>
          <a:xfrm>
            <a:off x="4548339" y="3990030"/>
            <a:ext cx="1626038" cy="309254"/>
          </a:xfrm>
          <a:prstGeom prst="rect">
            <a:avLst/>
          </a:prstGeom>
          <a:noFill/>
        </p:spPr>
        <p:txBody>
          <a:bodyPr wrap="square" rtlCol="0">
            <a:noAutofit/>
          </a:bodyPr>
          <a:lstStyle/>
          <a:p>
            <a:r>
              <a:rPr lang="en-US" dirty="0"/>
              <a:t>3 sandwiches</a:t>
            </a:r>
          </a:p>
        </p:txBody>
      </p:sp>
      <p:cxnSp>
        <p:nvCxnSpPr>
          <p:cNvPr id="34" name="Straight Connector 33">
            <a:extLst>
              <a:ext uri="{FF2B5EF4-FFF2-40B4-BE49-F238E27FC236}">
                <a16:creationId xmlns:a16="http://schemas.microsoft.com/office/drawing/2014/main" id="{512F5C82-6610-4408-99EB-A00E5EBC0666}"/>
              </a:ext>
            </a:extLst>
          </p:cNvPr>
          <p:cNvCxnSpPr/>
          <p:nvPr/>
        </p:nvCxnSpPr>
        <p:spPr>
          <a:xfrm>
            <a:off x="7719132" y="2438397"/>
            <a:ext cx="1422" cy="32271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D6934EB-2093-4338-A964-5C93B09290CC}"/>
              </a:ext>
            </a:extLst>
          </p:cNvPr>
          <p:cNvCxnSpPr/>
          <p:nvPr/>
        </p:nvCxnSpPr>
        <p:spPr>
          <a:xfrm flipV="1">
            <a:off x="7701699" y="5672667"/>
            <a:ext cx="2881634" cy="22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9F6B48B-1725-4AA9-9FFD-064478A030D1}"/>
              </a:ext>
            </a:extLst>
          </p:cNvPr>
          <p:cNvCxnSpPr/>
          <p:nvPr/>
        </p:nvCxnSpPr>
        <p:spPr>
          <a:xfrm>
            <a:off x="7719134" y="5029481"/>
            <a:ext cx="724891" cy="6474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67FAC7C-D13F-4C46-AC94-7D28DB86BA38}"/>
              </a:ext>
            </a:extLst>
          </p:cNvPr>
          <p:cNvCxnSpPr/>
          <p:nvPr/>
        </p:nvCxnSpPr>
        <p:spPr>
          <a:xfrm>
            <a:off x="7708971" y="4217553"/>
            <a:ext cx="1558516" cy="14479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3BEB0CD-B311-4146-9908-3EF8F3AB0DB7}"/>
              </a:ext>
            </a:extLst>
          </p:cNvPr>
          <p:cNvCxnSpPr/>
          <p:nvPr/>
        </p:nvCxnSpPr>
        <p:spPr>
          <a:xfrm>
            <a:off x="7719132" y="3361115"/>
            <a:ext cx="2280888" cy="23043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CE1FEF8A-3C36-462F-9376-C28A331C7A10}"/>
              </a:ext>
            </a:extLst>
          </p:cNvPr>
          <p:cNvSpPr txBox="1"/>
          <p:nvPr/>
        </p:nvSpPr>
        <p:spPr>
          <a:xfrm>
            <a:off x="7744678" y="4805998"/>
            <a:ext cx="326059" cy="319405"/>
          </a:xfrm>
          <a:prstGeom prst="rect">
            <a:avLst/>
          </a:prstGeom>
          <a:noFill/>
        </p:spPr>
        <p:txBody>
          <a:bodyPr wrap="none" rtlCol="0">
            <a:noAutofit/>
          </a:bodyPr>
          <a:lstStyle/>
          <a:p>
            <a:r>
              <a:rPr lang="en-US" dirty="0"/>
              <a:t>Q=1 Salad</a:t>
            </a:r>
          </a:p>
          <a:p>
            <a:endParaRPr lang="en-US" dirty="0"/>
          </a:p>
        </p:txBody>
      </p:sp>
      <p:sp>
        <p:nvSpPr>
          <p:cNvPr id="45" name="TextBox 44">
            <a:extLst>
              <a:ext uri="{FF2B5EF4-FFF2-40B4-BE49-F238E27FC236}">
                <a16:creationId xmlns:a16="http://schemas.microsoft.com/office/drawing/2014/main" id="{5C43160C-C7B3-408B-8A41-17B04DFC5DEA}"/>
              </a:ext>
            </a:extLst>
          </p:cNvPr>
          <p:cNvSpPr txBox="1"/>
          <p:nvPr/>
        </p:nvSpPr>
        <p:spPr>
          <a:xfrm>
            <a:off x="8822137" y="5029481"/>
            <a:ext cx="775706" cy="305552"/>
          </a:xfrm>
          <a:prstGeom prst="rect">
            <a:avLst/>
          </a:prstGeom>
          <a:noFill/>
        </p:spPr>
        <p:txBody>
          <a:bodyPr wrap="none" rtlCol="0">
            <a:noAutofit/>
          </a:bodyPr>
          <a:lstStyle/>
          <a:p>
            <a:r>
              <a:rPr lang="en-US" dirty="0"/>
              <a:t>Q=2 Salads</a:t>
            </a:r>
          </a:p>
        </p:txBody>
      </p:sp>
      <p:sp>
        <p:nvSpPr>
          <p:cNvPr id="46" name="TextBox 45">
            <a:extLst>
              <a:ext uri="{FF2B5EF4-FFF2-40B4-BE49-F238E27FC236}">
                <a16:creationId xmlns:a16="http://schemas.microsoft.com/office/drawing/2014/main" id="{00FE9E0C-C64D-45A3-87A2-1E1364A45FB7}"/>
              </a:ext>
            </a:extLst>
          </p:cNvPr>
          <p:cNvSpPr txBox="1"/>
          <p:nvPr/>
        </p:nvSpPr>
        <p:spPr>
          <a:xfrm>
            <a:off x="9802274" y="5258832"/>
            <a:ext cx="621743" cy="408043"/>
          </a:xfrm>
          <a:prstGeom prst="rect">
            <a:avLst/>
          </a:prstGeom>
          <a:noFill/>
        </p:spPr>
        <p:txBody>
          <a:bodyPr wrap="none" rtlCol="0">
            <a:noAutofit/>
          </a:bodyPr>
          <a:lstStyle/>
          <a:p>
            <a:r>
              <a:rPr lang="en-US" dirty="0"/>
              <a:t>Q=3 Salads</a:t>
            </a:r>
          </a:p>
        </p:txBody>
      </p:sp>
      <p:sp>
        <p:nvSpPr>
          <p:cNvPr id="47" name="TextBox 46">
            <a:extLst>
              <a:ext uri="{FF2B5EF4-FFF2-40B4-BE49-F238E27FC236}">
                <a16:creationId xmlns:a16="http://schemas.microsoft.com/office/drawing/2014/main" id="{96A8D33C-1E38-4EC5-BD6C-EDA39F53E32E}"/>
              </a:ext>
            </a:extLst>
          </p:cNvPr>
          <p:cNvSpPr txBox="1"/>
          <p:nvPr/>
        </p:nvSpPr>
        <p:spPr>
          <a:xfrm>
            <a:off x="10142913" y="5717465"/>
            <a:ext cx="1400954" cy="555367"/>
          </a:xfrm>
          <a:prstGeom prst="rect">
            <a:avLst/>
          </a:prstGeom>
          <a:noFill/>
        </p:spPr>
        <p:txBody>
          <a:bodyPr wrap="none" rtlCol="0">
            <a:noAutofit/>
          </a:bodyPr>
          <a:lstStyle/>
          <a:p>
            <a:r>
              <a:rPr lang="en-US" sz="1400" dirty="0"/>
              <a:t>Number of </a:t>
            </a:r>
            <a:br>
              <a:rPr lang="en-US" sz="1400" dirty="0"/>
            </a:br>
            <a:r>
              <a:rPr lang="en-US" sz="1400" dirty="0"/>
              <a:t>plum tomatoes</a:t>
            </a:r>
          </a:p>
        </p:txBody>
      </p:sp>
      <p:sp>
        <p:nvSpPr>
          <p:cNvPr id="48" name="TextBox 47">
            <a:extLst>
              <a:ext uri="{FF2B5EF4-FFF2-40B4-BE49-F238E27FC236}">
                <a16:creationId xmlns:a16="http://schemas.microsoft.com/office/drawing/2014/main" id="{21F2A772-896A-47D2-A7BF-4419CB35D37B}"/>
              </a:ext>
            </a:extLst>
          </p:cNvPr>
          <p:cNvSpPr txBox="1"/>
          <p:nvPr/>
        </p:nvSpPr>
        <p:spPr>
          <a:xfrm>
            <a:off x="6533779" y="2209800"/>
            <a:ext cx="1162421" cy="887914"/>
          </a:xfrm>
          <a:prstGeom prst="rect">
            <a:avLst/>
          </a:prstGeom>
          <a:noFill/>
        </p:spPr>
        <p:txBody>
          <a:bodyPr wrap="square" rtlCol="0">
            <a:noAutofit/>
          </a:bodyPr>
          <a:lstStyle/>
          <a:p>
            <a:pPr algn="r"/>
            <a:r>
              <a:rPr lang="en-US" sz="1400" dirty="0"/>
              <a:t>Number</a:t>
            </a:r>
            <a:br>
              <a:rPr lang="en-US" sz="1400" dirty="0"/>
            </a:br>
            <a:r>
              <a:rPr lang="en-US" sz="1400" dirty="0"/>
              <a:t>of cherry tomatoes</a:t>
            </a:r>
          </a:p>
        </p:txBody>
      </p:sp>
      <p:sp>
        <p:nvSpPr>
          <p:cNvPr id="7" name="Rectangle 6"/>
          <p:cNvSpPr/>
          <p:nvPr/>
        </p:nvSpPr>
        <p:spPr>
          <a:xfrm>
            <a:off x="2129743" y="1435899"/>
            <a:ext cx="2504212" cy="523220"/>
          </a:xfrm>
          <a:prstGeom prst="rect">
            <a:avLst/>
          </a:prstGeom>
        </p:spPr>
        <p:txBody>
          <a:bodyPr wrap="none">
            <a:noAutofit/>
          </a:bodyPr>
          <a:lstStyle/>
          <a:p>
            <a:r>
              <a:rPr lang="en-US" sz="2800" dirty="0"/>
              <a:t> Complements</a:t>
            </a:r>
          </a:p>
        </p:txBody>
      </p:sp>
      <p:sp>
        <p:nvSpPr>
          <p:cNvPr id="15" name="Rectangle 14"/>
          <p:cNvSpPr/>
          <p:nvPr/>
        </p:nvSpPr>
        <p:spPr>
          <a:xfrm>
            <a:off x="7428310" y="1435899"/>
            <a:ext cx="1962397" cy="523220"/>
          </a:xfrm>
          <a:prstGeom prst="rect">
            <a:avLst/>
          </a:prstGeom>
        </p:spPr>
        <p:txBody>
          <a:bodyPr wrap="none">
            <a:noAutofit/>
          </a:bodyPr>
          <a:lstStyle/>
          <a:p>
            <a:r>
              <a:rPr lang="en-US" sz="2800" dirty="0"/>
              <a:t>Substitutes</a:t>
            </a:r>
          </a:p>
        </p:txBody>
      </p:sp>
      <p:sp>
        <p:nvSpPr>
          <p:cNvPr id="3" name="Rectangle 2"/>
          <p:cNvSpPr/>
          <p:nvPr/>
        </p:nvSpPr>
        <p:spPr>
          <a:xfrm>
            <a:off x="8281171" y="5759877"/>
            <a:ext cx="312906" cy="369332"/>
          </a:xfrm>
          <a:prstGeom prst="rect">
            <a:avLst/>
          </a:prstGeom>
        </p:spPr>
        <p:txBody>
          <a:bodyPr wrap="none">
            <a:noAutofit/>
          </a:bodyPr>
          <a:lstStyle/>
          <a:p>
            <a:r>
              <a:rPr lang="en-US" dirty="0"/>
              <a:t>1</a:t>
            </a:r>
          </a:p>
        </p:txBody>
      </p:sp>
      <p:sp>
        <p:nvSpPr>
          <p:cNvPr id="4" name="Rectangle 3"/>
          <p:cNvSpPr/>
          <p:nvPr/>
        </p:nvSpPr>
        <p:spPr>
          <a:xfrm>
            <a:off x="9094931" y="5737412"/>
            <a:ext cx="312906" cy="369332"/>
          </a:xfrm>
          <a:prstGeom prst="rect">
            <a:avLst/>
          </a:prstGeom>
        </p:spPr>
        <p:txBody>
          <a:bodyPr wrap="none">
            <a:noAutofit/>
          </a:bodyPr>
          <a:lstStyle/>
          <a:p>
            <a:r>
              <a:rPr lang="en-US" dirty="0"/>
              <a:t>2</a:t>
            </a:r>
          </a:p>
        </p:txBody>
      </p:sp>
      <p:sp>
        <p:nvSpPr>
          <p:cNvPr id="6" name="Rectangle 5"/>
          <p:cNvSpPr/>
          <p:nvPr/>
        </p:nvSpPr>
        <p:spPr>
          <a:xfrm>
            <a:off x="9862744" y="5759877"/>
            <a:ext cx="312906" cy="369332"/>
          </a:xfrm>
          <a:prstGeom prst="rect">
            <a:avLst/>
          </a:prstGeom>
        </p:spPr>
        <p:txBody>
          <a:bodyPr wrap="none">
            <a:noAutofit/>
          </a:bodyPr>
          <a:lstStyle/>
          <a:p>
            <a:r>
              <a:rPr lang="en-US" dirty="0"/>
              <a:t>3</a:t>
            </a:r>
          </a:p>
        </p:txBody>
      </p:sp>
      <p:sp>
        <p:nvSpPr>
          <p:cNvPr id="24" name="Rectangle 23"/>
          <p:cNvSpPr/>
          <p:nvPr/>
        </p:nvSpPr>
        <p:spPr>
          <a:xfrm>
            <a:off x="7221675" y="3224427"/>
            <a:ext cx="312906" cy="369332"/>
          </a:xfrm>
          <a:prstGeom prst="rect">
            <a:avLst/>
          </a:prstGeom>
        </p:spPr>
        <p:txBody>
          <a:bodyPr wrap="none">
            <a:noAutofit/>
          </a:bodyPr>
          <a:lstStyle/>
          <a:p>
            <a:r>
              <a:rPr lang="en-US" dirty="0"/>
              <a:t>3</a:t>
            </a:r>
          </a:p>
        </p:txBody>
      </p:sp>
      <p:sp>
        <p:nvSpPr>
          <p:cNvPr id="25" name="Rectangle 24"/>
          <p:cNvSpPr/>
          <p:nvPr/>
        </p:nvSpPr>
        <p:spPr>
          <a:xfrm>
            <a:off x="7221675" y="4114618"/>
            <a:ext cx="312906" cy="369332"/>
          </a:xfrm>
          <a:prstGeom prst="rect">
            <a:avLst/>
          </a:prstGeom>
        </p:spPr>
        <p:txBody>
          <a:bodyPr wrap="none">
            <a:noAutofit/>
          </a:bodyPr>
          <a:lstStyle/>
          <a:p>
            <a:r>
              <a:rPr lang="en-US" dirty="0"/>
              <a:t>2</a:t>
            </a:r>
          </a:p>
        </p:txBody>
      </p:sp>
      <p:sp>
        <p:nvSpPr>
          <p:cNvPr id="27" name="Rectangle 26"/>
          <p:cNvSpPr/>
          <p:nvPr/>
        </p:nvSpPr>
        <p:spPr>
          <a:xfrm>
            <a:off x="7221675" y="4879336"/>
            <a:ext cx="378993" cy="369332"/>
          </a:xfrm>
          <a:prstGeom prst="rect">
            <a:avLst/>
          </a:prstGeom>
        </p:spPr>
        <p:txBody>
          <a:bodyPr wrap="square">
            <a:noAutofit/>
          </a:bodyPr>
          <a:lstStyle/>
          <a:p>
            <a:r>
              <a:rPr lang="en-US" dirty="0"/>
              <a:t>1</a:t>
            </a:r>
          </a:p>
        </p:txBody>
      </p:sp>
      <p:sp>
        <p:nvSpPr>
          <p:cNvPr id="49" name="Rectangle 48"/>
          <p:cNvSpPr/>
          <p:nvPr/>
        </p:nvSpPr>
        <p:spPr>
          <a:xfrm>
            <a:off x="1658133" y="3818185"/>
            <a:ext cx="312906" cy="369332"/>
          </a:xfrm>
          <a:prstGeom prst="rect">
            <a:avLst/>
          </a:prstGeom>
        </p:spPr>
        <p:txBody>
          <a:bodyPr wrap="none">
            <a:noAutofit/>
          </a:bodyPr>
          <a:lstStyle/>
          <a:p>
            <a:r>
              <a:rPr lang="en-US" dirty="0"/>
              <a:t>3</a:t>
            </a:r>
          </a:p>
        </p:txBody>
      </p:sp>
      <p:sp>
        <p:nvSpPr>
          <p:cNvPr id="50" name="Rectangle 49"/>
          <p:cNvSpPr/>
          <p:nvPr/>
        </p:nvSpPr>
        <p:spPr>
          <a:xfrm>
            <a:off x="1658133" y="4328684"/>
            <a:ext cx="312906" cy="369332"/>
          </a:xfrm>
          <a:prstGeom prst="rect">
            <a:avLst/>
          </a:prstGeom>
        </p:spPr>
        <p:txBody>
          <a:bodyPr wrap="none">
            <a:noAutofit/>
          </a:bodyPr>
          <a:lstStyle/>
          <a:p>
            <a:r>
              <a:rPr lang="en-US" dirty="0"/>
              <a:t>2</a:t>
            </a:r>
          </a:p>
        </p:txBody>
      </p:sp>
      <p:sp>
        <p:nvSpPr>
          <p:cNvPr id="51" name="Rectangle 50"/>
          <p:cNvSpPr/>
          <p:nvPr/>
        </p:nvSpPr>
        <p:spPr>
          <a:xfrm>
            <a:off x="1668294" y="4888468"/>
            <a:ext cx="312906" cy="369332"/>
          </a:xfrm>
          <a:prstGeom prst="rect">
            <a:avLst/>
          </a:prstGeom>
        </p:spPr>
        <p:txBody>
          <a:bodyPr wrap="none">
            <a:noAutofit/>
          </a:bodyPr>
          <a:lstStyle/>
          <a:p>
            <a:r>
              <a:rPr lang="en-US" dirty="0"/>
              <a:t>1</a:t>
            </a:r>
          </a:p>
        </p:txBody>
      </p:sp>
      <p:sp>
        <p:nvSpPr>
          <p:cNvPr id="52" name="Rectangle 51"/>
          <p:cNvSpPr/>
          <p:nvPr/>
        </p:nvSpPr>
        <p:spPr>
          <a:xfrm>
            <a:off x="2385973" y="5791939"/>
            <a:ext cx="312906" cy="369332"/>
          </a:xfrm>
          <a:prstGeom prst="rect">
            <a:avLst/>
          </a:prstGeom>
        </p:spPr>
        <p:txBody>
          <a:bodyPr wrap="none">
            <a:noAutofit/>
          </a:bodyPr>
          <a:lstStyle/>
          <a:p>
            <a:r>
              <a:rPr lang="en-US" dirty="0"/>
              <a:t>2</a:t>
            </a:r>
          </a:p>
        </p:txBody>
      </p:sp>
      <p:sp>
        <p:nvSpPr>
          <p:cNvPr id="53" name="Rectangle 52"/>
          <p:cNvSpPr/>
          <p:nvPr/>
        </p:nvSpPr>
        <p:spPr>
          <a:xfrm>
            <a:off x="2848441" y="5791939"/>
            <a:ext cx="312906" cy="369332"/>
          </a:xfrm>
          <a:prstGeom prst="rect">
            <a:avLst/>
          </a:prstGeom>
        </p:spPr>
        <p:txBody>
          <a:bodyPr wrap="none">
            <a:noAutofit/>
          </a:bodyPr>
          <a:lstStyle/>
          <a:p>
            <a:r>
              <a:rPr lang="en-US" dirty="0"/>
              <a:t>4</a:t>
            </a:r>
          </a:p>
        </p:txBody>
      </p:sp>
      <p:sp>
        <p:nvSpPr>
          <p:cNvPr id="54" name="Rectangle 53"/>
          <p:cNvSpPr/>
          <p:nvPr/>
        </p:nvSpPr>
        <p:spPr>
          <a:xfrm>
            <a:off x="3310908" y="5791939"/>
            <a:ext cx="312906" cy="369332"/>
          </a:xfrm>
          <a:prstGeom prst="rect">
            <a:avLst/>
          </a:prstGeom>
        </p:spPr>
        <p:txBody>
          <a:bodyPr wrap="none">
            <a:noAutofit/>
          </a:bodyPr>
          <a:lstStyle/>
          <a:p>
            <a:r>
              <a:rPr lang="en-US" dirty="0"/>
              <a:t>6</a:t>
            </a:r>
          </a:p>
        </p:txBody>
      </p:sp>
    </p:spTree>
    <p:extLst>
      <p:ext uri="{BB962C8B-B14F-4D97-AF65-F5344CB8AC3E}">
        <p14:creationId xmlns:p14="http://schemas.microsoft.com/office/powerpoint/2010/main" val="2698195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418EF8-CC62-43F8-869F-052A67E1E770}"/>
              </a:ext>
            </a:extLst>
          </p:cNvPr>
          <p:cNvSpPr>
            <a:spLocks noGrp="1"/>
          </p:cNvSpPr>
          <p:nvPr>
            <p:ph idx="1"/>
          </p:nvPr>
        </p:nvSpPr>
        <p:spPr/>
        <p:txBody>
          <a:bodyPr/>
          <a:lstStyle/>
          <a:p>
            <a:r>
              <a:rPr lang="en-US" dirty="0"/>
              <a:t>Very similar to the indifference curve shapes</a:t>
            </a:r>
          </a:p>
          <a:p>
            <a:r>
              <a:rPr lang="en-US" dirty="0"/>
              <a:t>Marginal rate of </a:t>
            </a:r>
            <a:r>
              <a:rPr lang="en-US" b="1" dirty="0"/>
              <a:t>technical</a:t>
            </a:r>
            <a:r>
              <a:rPr lang="en-US" dirty="0"/>
              <a:t> substitution is the production concept that is similar to the MRS</a:t>
            </a:r>
          </a:p>
          <a:p>
            <a:r>
              <a:rPr lang="en-US" dirty="0"/>
              <a:t>Simplest way to think of capital and labor is to think of labor as people and capital as machines</a:t>
            </a:r>
          </a:p>
          <a:p>
            <a:pPr lvl="1"/>
            <a:r>
              <a:rPr lang="en-US" dirty="0"/>
              <a:t>When are machines and people complements in production?</a:t>
            </a:r>
          </a:p>
          <a:p>
            <a:pPr lvl="1"/>
            <a:r>
              <a:rPr lang="en-US" dirty="0"/>
              <a:t>When are machines and people substitutes in production?</a:t>
            </a:r>
          </a:p>
        </p:txBody>
      </p:sp>
      <p:sp>
        <p:nvSpPr>
          <p:cNvPr id="2" name="Title 1">
            <a:extLst>
              <a:ext uri="{FF2B5EF4-FFF2-40B4-BE49-F238E27FC236}">
                <a16:creationId xmlns:a16="http://schemas.microsoft.com/office/drawing/2014/main" id="{AA86D728-01EF-44EA-8BBD-5246EE09362F}"/>
              </a:ext>
            </a:extLst>
          </p:cNvPr>
          <p:cNvSpPr>
            <a:spLocks noGrp="1"/>
          </p:cNvSpPr>
          <p:nvPr>
            <p:ph type="title"/>
          </p:nvPr>
        </p:nvSpPr>
        <p:spPr/>
        <p:txBody>
          <a:bodyPr/>
          <a:lstStyle/>
          <a:p>
            <a:r>
              <a:rPr lang="en-US" dirty="0"/>
              <a:t>Most Things Fall Somewhere in Between</a:t>
            </a:r>
          </a:p>
        </p:txBody>
      </p:sp>
    </p:spTree>
    <p:extLst>
      <p:ext uri="{BB962C8B-B14F-4D97-AF65-F5344CB8AC3E}">
        <p14:creationId xmlns:p14="http://schemas.microsoft.com/office/powerpoint/2010/main" val="2717522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BE50E-89F3-E139-70D3-88BE38A28E7B}"/>
              </a:ext>
            </a:extLst>
          </p:cNvPr>
          <p:cNvSpPr>
            <a:spLocks noGrp="1"/>
          </p:cNvSpPr>
          <p:nvPr>
            <p:ph type="title"/>
          </p:nvPr>
        </p:nvSpPr>
        <p:spPr/>
        <p:txBody>
          <a:bodyPr/>
          <a:lstStyle/>
          <a:p>
            <a:r>
              <a:rPr lang="en-US" dirty="0"/>
              <a:t>Efficiency and Isoquants</a:t>
            </a:r>
          </a:p>
        </p:txBody>
      </p:sp>
      <p:sp>
        <p:nvSpPr>
          <p:cNvPr id="3" name="Content Placeholder 2">
            <a:extLst>
              <a:ext uri="{FF2B5EF4-FFF2-40B4-BE49-F238E27FC236}">
                <a16:creationId xmlns:a16="http://schemas.microsoft.com/office/drawing/2014/main" id="{6286C4B8-B0A7-919A-6D73-064B21539323}"/>
              </a:ext>
            </a:extLst>
          </p:cNvPr>
          <p:cNvSpPr>
            <a:spLocks noGrp="1"/>
          </p:cNvSpPr>
          <p:nvPr>
            <p:ph idx="1"/>
          </p:nvPr>
        </p:nvSpPr>
        <p:spPr/>
        <p:txBody>
          <a:bodyPr/>
          <a:lstStyle/>
          <a:p>
            <a:pPr marL="0" indent="0">
              <a:buNone/>
            </a:pPr>
            <a:endParaRPr lang="en-US" dirty="0"/>
          </a:p>
          <a:p>
            <a:endParaRPr lang="en-US" dirty="0"/>
          </a:p>
        </p:txBody>
      </p:sp>
      <p:cxnSp>
        <p:nvCxnSpPr>
          <p:cNvPr id="5" name="Straight Connector 4">
            <a:extLst>
              <a:ext uri="{FF2B5EF4-FFF2-40B4-BE49-F238E27FC236}">
                <a16:creationId xmlns:a16="http://schemas.microsoft.com/office/drawing/2014/main" id="{D4120181-E49C-B690-318B-DF552F387C2D}"/>
              </a:ext>
            </a:extLst>
          </p:cNvPr>
          <p:cNvCxnSpPr/>
          <p:nvPr/>
        </p:nvCxnSpPr>
        <p:spPr>
          <a:xfrm>
            <a:off x="914400" y="1752600"/>
            <a:ext cx="0" cy="4114800"/>
          </a:xfrm>
          <a:prstGeom prst="line">
            <a:avLst/>
          </a:prstGeom>
          <a:ln w="25400"/>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57A9F418-64CE-9F61-05B7-115AA45AC712}"/>
              </a:ext>
            </a:extLst>
          </p:cNvPr>
          <p:cNvCxnSpPr/>
          <p:nvPr/>
        </p:nvCxnSpPr>
        <p:spPr>
          <a:xfrm>
            <a:off x="914400" y="5867400"/>
            <a:ext cx="4114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C9D64FA-21EE-A5DA-4B29-25E59ECA977E}"/>
              </a:ext>
            </a:extLst>
          </p:cNvPr>
          <p:cNvSpPr txBox="1"/>
          <p:nvPr/>
        </p:nvSpPr>
        <p:spPr>
          <a:xfrm>
            <a:off x="533400" y="1828800"/>
            <a:ext cx="338554" cy="369332"/>
          </a:xfrm>
          <a:prstGeom prst="rect">
            <a:avLst/>
          </a:prstGeom>
          <a:noFill/>
        </p:spPr>
        <p:txBody>
          <a:bodyPr wrap="none" rtlCol="0">
            <a:spAutoFit/>
          </a:bodyPr>
          <a:lstStyle/>
          <a:p>
            <a:r>
              <a:rPr lang="en-US" dirty="0"/>
              <a:t>K</a:t>
            </a:r>
          </a:p>
        </p:txBody>
      </p:sp>
      <p:sp>
        <p:nvSpPr>
          <p:cNvPr id="9" name="TextBox 8">
            <a:extLst>
              <a:ext uri="{FF2B5EF4-FFF2-40B4-BE49-F238E27FC236}">
                <a16:creationId xmlns:a16="http://schemas.microsoft.com/office/drawing/2014/main" id="{5EDE4A7A-DB23-C2E9-5A75-0B9B1294DEEB}"/>
              </a:ext>
            </a:extLst>
          </p:cNvPr>
          <p:cNvSpPr txBox="1"/>
          <p:nvPr/>
        </p:nvSpPr>
        <p:spPr>
          <a:xfrm>
            <a:off x="4724400" y="6126164"/>
            <a:ext cx="312906" cy="369332"/>
          </a:xfrm>
          <a:prstGeom prst="rect">
            <a:avLst/>
          </a:prstGeom>
          <a:noFill/>
        </p:spPr>
        <p:txBody>
          <a:bodyPr wrap="none" rtlCol="0">
            <a:spAutoFit/>
          </a:bodyPr>
          <a:lstStyle/>
          <a:p>
            <a:r>
              <a:rPr lang="en-US" dirty="0"/>
              <a:t>L</a:t>
            </a:r>
          </a:p>
        </p:txBody>
      </p:sp>
      <p:sp>
        <p:nvSpPr>
          <p:cNvPr id="14" name="Freeform: Shape 13">
            <a:extLst>
              <a:ext uri="{FF2B5EF4-FFF2-40B4-BE49-F238E27FC236}">
                <a16:creationId xmlns:a16="http://schemas.microsoft.com/office/drawing/2014/main" id="{72FF513B-5C1D-6667-6FE9-F2FD87855A5C}"/>
              </a:ext>
            </a:extLst>
          </p:cNvPr>
          <p:cNvSpPr/>
          <p:nvPr/>
        </p:nvSpPr>
        <p:spPr>
          <a:xfrm>
            <a:off x="1266825" y="1990725"/>
            <a:ext cx="3736188" cy="3234201"/>
          </a:xfrm>
          <a:custGeom>
            <a:avLst/>
            <a:gdLst>
              <a:gd name="connsiteX0" fmla="*/ 0 w 3736188"/>
              <a:gd name="connsiteY0" fmla="*/ 0 h 3234201"/>
              <a:gd name="connsiteX1" fmla="*/ 1104900 w 3736188"/>
              <a:gd name="connsiteY1" fmla="*/ 2047875 h 3234201"/>
              <a:gd name="connsiteX2" fmla="*/ 3457575 w 3736188"/>
              <a:gd name="connsiteY2" fmla="*/ 3114675 h 3234201"/>
              <a:gd name="connsiteX3" fmla="*/ 3600450 w 3736188"/>
              <a:gd name="connsiteY3" fmla="*/ 3162300 h 3234201"/>
            </a:gdLst>
            <a:ahLst/>
            <a:cxnLst>
              <a:cxn ang="0">
                <a:pos x="connsiteX0" y="connsiteY0"/>
              </a:cxn>
              <a:cxn ang="0">
                <a:pos x="connsiteX1" y="connsiteY1"/>
              </a:cxn>
              <a:cxn ang="0">
                <a:pos x="connsiteX2" y="connsiteY2"/>
              </a:cxn>
              <a:cxn ang="0">
                <a:pos x="connsiteX3" y="connsiteY3"/>
              </a:cxn>
            </a:cxnLst>
            <a:rect l="l" t="t" r="r" b="b"/>
            <a:pathLst>
              <a:path w="3736188" h="3234201">
                <a:moveTo>
                  <a:pt x="0" y="0"/>
                </a:moveTo>
                <a:cubicBezTo>
                  <a:pt x="264319" y="764381"/>
                  <a:pt x="528638" y="1528763"/>
                  <a:pt x="1104900" y="2047875"/>
                </a:cubicBezTo>
                <a:cubicBezTo>
                  <a:pt x="1681162" y="2566987"/>
                  <a:pt x="3041650" y="2928938"/>
                  <a:pt x="3457575" y="3114675"/>
                </a:cubicBezTo>
                <a:cubicBezTo>
                  <a:pt x="3873500" y="3300412"/>
                  <a:pt x="3736975" y="3231356"/>
                  <a:pt x="3600450" y="31623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B72A4069-5545-8717-54C2-F693C9FE2790}"/>
              </a:ext>
            </a:extLst>
          </p:cNvPr>
          <p:cNvSpPr txBox="1"/>
          <p:nvPr/>
        </p:nvSpPr>
        <p:spPr>
          <a:xfrm>
            <a:off x="5181600" y="5224926"/>
            <a:ext cx="1582484" cy="369332"/>
          </a:xfrm>
          <a:prstGeom prst="rect">
            <a:avLst/>
          </a:prstGeom>
          <a:noFill/>
        </p:spPr>
        <p:txBody>
          <a:bodyPr wrap="none" rtlCol="0">
            <a:spAutoFit/>
          </a:bodyPr>
          <a:lstStyle/>
          <a:p>
            <a:r>
              <a:rPr lang="en-US" dirty="0"/>
              <a:t>Q=f(K,L)=100</a:t>
            </a:r>
          </a:p>
        </p:txBody>
      </p:sp>
      <p:sp>
        <p:nvSpPr>
          <p:cNvPr id="16" name="TextBox 15">
            <a:extLst>
              <a:ext uri="{FF2B5EF4-FFF2-40B4-BE49-F238E27FC236}">
                <a16:creationId xmlns:a16="http://schemas.microsoft.com/office/drawing/2014/main" id="{2991B095-9074-AD1F-3453-043190BABF9C}"/>
              </a:ext>
            </a:extLst>
          </p:cNvPr>
          <p:cNvSpPr txBox="1"/>
          <p:nvPr/>
        </p:nvSpPr>
        <p:spPr>
          <a:xfrm>
            <a:off x="2204592" y="3505200"/>
            <a:ext cx="3736188" cy="369332"/>
          </a:xfrm>
          <a:prstGeom prst="rect">
            <a:avLst/>
          </a:prstGeom>
          <a:noFill/>
        </p:spPr>
        <p:txBody>
          <a:bodyPr wrap="square" rtlCol="0">
            <a:spAutoFit/>
          </a:bodyPr>
          <a:lstStyle/>
          <a:p>
            <a:r>
              <a:rPr lang="en-US" dirty="0"/>
              <a:t>Not efficient inputs for Q=100</a:t>
            </a:r>
          </a:p>
        </p:txBody>
      </p:sp>
      <p:sp>
        <p:nvSpPr>
          <p:cNvPr id="17" name="TextBox 16">
            <a:extLst>
              <a:ext uri="{FF2B5EF4-FFF2-40B4-BE49-F238E27FC236}">
                <a16:creationId xmlns:a16="http://schemas.microsoft.com/office/drawing/2014/main" id="{07DFC6AD-4D0F-0E9F-FF5E-7514FB5F322F}"/>
              </a:ext>
            </a:extLst>
          </p:cNvPr>
          <p:cNvSpPr txBox="1"/>
          <p:nvPr/>
        </p:nvSpPr>
        <p:spPr>
          <a:xfrm>
            <a:off x="956848" y="4933950"/>
            <a:ext cx="3592340" cy="369332"/>
          </a:xfrm>
          <a:prstGeom prst="rect">
            <a:avLst/>
          </a:prstGeom>
          <a:noFill/>
        </p:spPr>
        <p:txBody>
          <a:bodyPr wrap="square" rtlCol="0">
            <a:spAutoFit/>
          </a:bodyPr>
          <a:lstStyle/>
          <a:p>
            <a:r>
              <a:rPr lang="en-US" dirty="0"/>
              <a:t>Not feasible inputs for Q=100</a:t>
            </a:r>
          </a:p>
        </p:txBody>
      </p:sp>
      <p:cxnSp>
        <p:nvCxnSpPr>
          <p:cNvPr id="19" name="Straight Connector 18">
            <a:extLst>
              <a:ext uri="{FF2B5EF4-FFF2-40B4-BE49-F238E27FC236}">
                <a16:creationId xmlns:a16="http://schemas.microsoft.com/office/drawing/2014/main" id="{4D006D2B-6A49-A17A-B31B-EC5B22CB64F6}"/>
              </a:ext>
            </a:extLst>
          </p:cNvPr>
          <p:cNvCxnSpPr/>
          <p:nvPr/>
        </p:nvCxnSpPr>
        <p:spPr>
          <a:xfrm>
            <a:off x="7010400" y="1600201"/>
            <a:ext cx="0" cy="4343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B344C4C-5047-50DC-F70C-3590A19189CD}"/>
              </a:ext>
            </a:extLst>
          </p:cNvPr>
          <p:cNvCxnSpPr/>
          <p:nvPr/>
        </p:nvCxnSpPr>
        <p:spPr>
          <a:xfrm flipH="1">
            <a:off x="7010400" y="5943600"/>
            <a:ext cx="396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FB5FF8A-DCFA-794C-C122-F61B1D1638A2}"/>
                  </a:ext>
                </a:extLst>
              </p:cNvPr>
              <p:cNvSpPr txBox="1"/>
              <p:nvPr/>
            </p:nvSpPr>
            <p:spPr>
              <a:xfrm>
                <a:off x="5638801" y="1752600"/>
                <a:ext cx="1447800" cy="369332"/>
              </a:xfrm>
              <a:prstGeom prst="rect">
                <a:avLst/>
              </a:prstGeom>
              <a:noFill/>
            </p:spPr>
            <p:txBody>
              <a:bodyPr wrap="square" rtlCol="0">
                <a:spAutoFit/>
              </a:bodyPr>
              <a:lstStyle/>
              <a:p>
                <a:r>
                  <a:rPr lang="en-US" b="0" dirty="0"/>
                  <a:t>Q</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𝐾</m:t>
                        </m:r>
                      </m:e>
                    </m:acc>
                    <m:r>
                      <a:rPr lang="en-US" b="0" i="1" smtClean="0">
                        <a:latin typeface="Cambria Math" panose="02040503050406030204" pitchFamily="18" charset="0"/>
                      </a:rPr>
                      <m:t>,</m:t>
                    </m:r>
                    <m:r>
                      <a:rPr lang="en-US" b="0" i="1" smtClean="0">
                        <a:latin typeface="Cambria Math" panose="02040503050406030204" pitchFamily="18" charset="0"/>
                      </a:rPr>
                      <m:t>𝐿</m:t>
                    </m:r>
                    <m:r>
                      <a:rPr lang="en-US" b="0" i="1" smtClean="0">
                        <a:latin typeface="Cambria Math" panose="02040503050406030204" pitchFamily="18" charset="0"/>
                      </a:rPr>
                      <m:t>)</m:t>
                    </m:r>
                  </m:oMath>
                </a14:m>
                <a:endParaRPr lang="en-US" dirty="0"/>
              </a:p>
            </p:txBody>
          </p:sp>
        </mc:Choice>
        <mc:Fallback xmlns="">
          <p:sp>
            <p:nvSpPr>
              <p:cNvPr id="22" name="TextBox 21">
                <a:extLst>
                  <a:ext uri="{FF2B5EF4-FFF2-40B4-BE49-F238E27FC236}">
                    <a16:creationId xmlns:a16="http://schemas.microsoft.com/office/drawing/2014/main" id="{4FB5FF8A-DCFA-794C-C122-F61B1D1638A2}"/>
                  </a:ext>
                </a:extLst>
              </p:cNvPr>
              <p:cNvSpPr txBox="1">
                <a:spLocks noRot="1" noChangeAspect="1" noMove="1" noResize="1" noEditPoints="1" noAdjustHandles="1" noChangeArrowheads="1" noChangeShapeType="1" noTextEdit="1"/>
              </p:cNvSpPr>
              <p:nvPr/>
            </p:nvSpPr>
            <p:spPr>
              <a:xfrm>
                <a:off x="5638801" y="1752600"/>
                <a:ext cx="1447800" cy="369332"/>
              </a:xfrm>
              <a:prstGeom prst="rect">
                <a:avLst/>
              </a:prstGeom>
              <a:blipFill>
                <a:blip r:embed="rId2"/>
                <a:stretch>
                  <a:fillRect l="-3361" t="-10000" b="-25000"/>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A1DB51A6-B499-5387-D778-893733D4CFD9}"/>
              </a:ext>
            </a:extLst>
          </p:cNvPr>
          <p:cNvSpPr txBox="1"/>
          <p:nvPr/>
        </p:nvSpPr>
        <p:spPr>
          <a:xfrm>
            <a:off x="10591800" y="6248400"/>
            <a:ext cx="312906" cy="369332"/>
          </a:xfrm>
          <a:prstGeom prst="rect">
            <a:avLst/>
          </a:prstGeom>
          <a:noFill/>
        </p:spPr>
        <p:txBody>
          <a:bodyPr wrap="none" rtlCol="0">
            <a:spAutoFit/>
          </a:bodyPr>
          <a:lstStyle/>
          <a:p>
            <a:r>
              <a:rPr lang="en-US" dirty="0"/>
              <a:t>L</a:t>
            </a:r>
          </a:p>
        </p:txBody>
      </p:sp>
      <p:sp>
        <p:nvSpPr>
          <p:cNvPr id="24" name="Freeform: Shape 23">
            <a:extLst>
              <a:ext uri="{FF2B5EF4-FFF2-40B4-BE49-F238E27FC236}">
                <a16:creationId xmlns:a16="http://schemas.microsoft.com/office/drawing/2014/main" id="{C1278C38-576B-7B57-BFC2-C5505CC0FC0C}"/>
              </a:ext>
            </a:extLst>
          </p:cNvPr>
          <p:cNvSpPr/>
          <p:nvPr/>
        </p:nvSpPr>
        <p:spPr>
          <a:xfrm>
            <a:off x="7019925" y="3121491"/>
            <a:ext cx="3944599" cy="2822109"/>
          </a:xfrm>
          <a:custGeom>
            <a:avLst/>
            <a:gdLst>
              <a:gd name="connsiteX0" fmla="*/ 0 w 3944599"/>
              <a:gd name="connsiteY0" fmla="*/ 2822109 h 2822109"/>
              <a:gd name="connsiteX1" fmla="*/ 666750 w 3944599"/>
              <a:gd name="connsiteY1" fmla="*/ 1260009 h 2822109"/>
              <a:gd name="connsiteX2" fmla="*/ 3448050 w 3944599"/>
              <a:gd name="connsiteY2" fmla="*/ 174159 h 2822109"/>
              <a:gd name="connsiteX3" fmla="*/ 3943350 w 3944599"/>
              <a:gd name="connsiteY3" fmla="*/ 2709 h 2822109"/>
              <a:gd name="connsiteX4" fmla="*/ 3943350 w 3944599"/>
              <a:gd name="connsiteY4" fmla="*/ 2709 h 2822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4599" h="2822109">
                <a:moveTo>
                  <a:pt x="0" y="2822109"/>
                </a:moveTo>
                <a:cubicBezTo>
                  <a:pt x="46037" y="2261721"/>
                  <a:pt x="92075" y="1701334"/>
                  <a:pt x="666750" y="1260009"/>
                </a:cubicBezTo>
                <a:cubicBezTo>
                  <a:pt x="1241425" y="818684"/>
                  <a:pt x="2901950" y="383709"/>
                  <a:pt x="3448050" y="174159"/>
                </a:cubicBezTo>
                <a:cubicBezTo>
                  <a:pt x="3994150" y="-35391"/>
                  <a:pt x="3943350" y="2709"/>
                  <a:pt x="3943350" y="2709"/>
                </a:cubicBezTo>
                <a:lnTo>
                  <a:pt x="3943350" y="270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D789075-71AE-2DB7-3EE1-577296568882}"/>
              </a:ext>
            </a:extLst>
          </p:cNvPr>
          <p:cNvSpPr txBox="1"/>
          <p:nvPr/>
        </p:nvSpPr>
        <p:spPr>
          <a:xfrm>
            <a:off x="7029450" y="3559641"/>
            <a:ext cx="1467068" cy="369332"/>
          </a:xfrm>
          <a:prstGeom prst="rect">
            <a:avLst/>
          </a:prstGeom>
          <a:noFill/>
        </p:spPr>
        <p:txBody>
          <a:bodyPr wrap="none" rtlCol="0">
            <a:spAutoFit/>
          </a:bodyPr>
          <a:lstStyle/>
          <a:p>
            <a:r>
              <a:rPr lang="en-US" dirty="0"/>
              <a:t>Not feasible </a:t>
            </a:r>
          </a:p>
        </p:txBody>
      </p:sp>
      <p:sp>
        <p:nvSpPr>
          <p:cNvPr id="27" name="TextBox 26">
            <a:extLst>
              <a:ext uri="{FF2B5EF4-FFF2-40B4-BE49-F238E27FC236}">
                <a16:creationId xmlns:a16="http://schemas.microsoft.com/office/drawing/2014/main" id="{D1520C4F-A23C-00F8-DCDD-082875A52204}"/>
              </a:ext>
            </a:extLst>
          </p:cNvPr>
          <p:cNvSpPr txBox="1"/>
          <p:nvPr/>
        </p:nvSpPr>
        <p:spPr>
          <a:xfrm>
            <a:off x="8613373" y="4023656"/>
            <a:ext cx="1398781" cy="369332"/>
          </a:xfrm>
          <a:prstGeom prst="rect">
            <a:avLst/>
          </a:prstGeom>
          <a:noFill/>
        </p:spPr>
        <p:txBody>
          <a:bodyPr wrap="none" rtlCol="0">
            <a:spAutoFit/>
          </a:bodyPr>
          <a:lstStyle/>
          <a:p>
            <a:r>
              <a:rPr lang="en-US" dirty="0"/>
              <a:t>Not efficient</a:t>
            </a:r>
          </a:p>
        </p:txBody>
      </p:sp>
      <p:cxnSp>
        <p:nvCxnSpPr>
          <p:cNvPr id="29" name="Straight Connector 28">
            <a:extLst>
              <a:ext uri="{FF2B5EF4-FFF2-40B4-BE49-F238E27FC236}">
                <a16:creationId xmlns:a16="http://schemas.microsoft.com/office/drawing/2014/main" id="{C54E2443-D0C0-18A4-39C0-3104C5C1B278}"/>
              </a:ext>
            </a:extLst>
          </p:cNvPr>
          <p:cNvCxnSpPr>
            <a:cxnSpLocks/>
          </p:cNvCxnSpPr>
          <p:nvPr/>
        </p:nvCxnSpPr>
        <p:spPr>
          <a:xfrm>
            <a:off x="7010400" y="3962400"/>
            <a:ext cx="389430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B5D0639-A1C9-3CE2-4279-E3F63F0E9C04}"/>
              </a:ext>
            </a:extLst>
          </p:cNvPr>
          <p:cNvSpPr txBox="1"/>
          <p:nvPr/>
        </p:nvSpPr>
        <p:spPr>
          <a:xfrm>
            <a:off x="6096000" y="3752850"/>
            <a:ext cx="883575" cy="369332"/>
          </a:xfrm>
          <a:prstGeom prst="rect">
            <a:avLst/>
          </a:prstGeom>
          <a:noFill/>
        </p:spPr>
        <p:txBody>
          <a:bodyPr wrap="none" rtlCol="0">
            <a:spAutoFit/>
          </a:bodyPr>
          <a:lstStyle/>
          <a:p>
            <a:r>
              <a:rPr lang="en-US" dirty="0"/>
              <a:t>Q=100</a:t>
            </a:r>
          </a:p>
        </p:txBody>
      </p:sp>
      <p:cxnSp>
        <p:nvCxnSpPr>
          <p:cNvPr id="33" name="Straight Connector 32">
            <a:extLst>
              <a:ext uri="{FF2B5EF4-FFF2-40B4-BE49-F238E27FC236}">
                <a16:creationId xmlns:a16="http://schemas.microsoft.com/office/drawing/2014/main" id="{7C98BD70-8177-DDAE-E057-064DB24BC329}"/>
              </a:ext>
            </a:extLst>
          </p:cNvPr>
          <p:cNvCxnSpPr/>
          <p:nvPr/>
        </p:nvCxnSpPr>
        <p:spPr>
          <a:xfrm>
            <a:off x="8496518" y="3962400"/>
            <a:ext cx="0" cy="1981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464A22F6-331F-29B5-03B3-61ABC1AA7EAB}"/>
              </a:ext>
            </a:extLst>
          </p:cNvPr>
          <p:cNvSpPr txBox="1"/>
          <p:nvPr/>
        </p:nvSpPr>
        <p:spPr>
          <a:xfrm>
            <a:off x="8318424" y="5958212"/>
            <a:ext cx="356188" cy="369332"/>
          </a:xfrm>
          <a:prstGeom prst="rect">
            <a:avLst/>
          </a:prstGeom>
          <a:noFill/>
        </p:spPr>
        <p:txBody>
          <a:bodyPr wrap="none" rtlCol="0">
            <a:spAutoFit/>
          </a:bodyPr>
          <a:lstStyle/>
          <a:p>
            <a:r>
              <a:rPr lang="en-US" dirty="0"/>
              <a:t>L’</a:t>
            </a:r>
          </a:p>
        </p:txBody>
      </p:sp>
      <p:sp>
        <p:nvSpPr>
          <p:cNvPr id="35" name="TextBox 34">
            <a:extLst>
              <a:ext uri="{FF2B5EF4-FFF2-40B4-BE49-F238E27FC236}">
                <a16:creationId xmlns:a16="http://schemas.microsoft.com/office/drawing/2014/main" id="{BBF3B0C5-4C81-3E4E-423A-532B2312CF1A}"/>
              </a:ext>
            </a:extLst>
          </p:cNvPr>
          <p:cNvSpPr txBox="1"/>
          <p:nvPr/>
        </p:nvSpPr>
        <p:spPr>
          <a:xfrm>
            <a:off x="7086602" y="2581274"/>
            <a:ext cx="5462468" cy="338554"/>
          </a:xfrm>
          <a:prstGeom prst="rect">
            <a:avLst/>
          </a:prstGeom>
          <a:noFill/>
        </p:spPr>
        <p:txBody>
          <a:bodyPr wrap="square" rtlCol="0">
            <a:spAutoFit/>
          </a:bodyPr>
          <a:lstStyle/>
          <a:p>
            <a:r>
              <a:rPr lang="en-US" sz="1600" dirty="0"/>
              <a:t>L’ is on the frontier of technological efficiency for q =100</a:t>
            </a:r>
          </a:p>
        </p:txBody>
      </p:sp>
      <p:sp>
        <p:nvSpPr>
          <p:cNvPr id="36" name="TextBox 35">
            <a:extLst>
              <a:ext uri="{FF2B5EF4-FFF2-40B4-BE49-F238E27FC236}">
                <a16:creationId xmlns:a16="http://schemas.microsoft.com/office/drawing/2014/main" id="{42047B71-F089-23B6-B598-C1355D661755}"/>
              </a:ext>
            </a:extLst>
          </p:cNvPr>
          <p:cNvSpPr txBox="1"/>
          <p:nvPr/>
        </p:nvSpPr>
        <p:spPr>
          <a:xfrm>
            <a:off x="1828800" y="1524000"/>
            <a:ext cx="4297010" cy="369332"/>
          </a:xfrm>
          <a:prstGeom prst="rect">
            <a:avLst/>
          </a:prstGeom>
          <a:noFill/>
        </p:spPr>
        <p:txBody>
          <a:bodyPr wrap="none" rtlCol="0">
            <a:spAutoFit/>
          </a:bodyPr>
          <a:lstStyle/>
          <a:p>
            <a:r>
              <a:rPr lang="en-US" dirty="0"/>
              <a:t>View from above the production function</a:t>
            </a:r>
          </a:p>
        </p:txBody>
      </p:sp>
      <p:sp>
        <p:nvSpPr>
          <p:cNvPr id="37" name="TextBox 36">
            <a:extLst>
              <a:ext uri="{FF2B5EF4-FFF2-40B4-BE49-F238E27FC236}">
                <a16:creationId xmlns:a16="http://schemas.microsoft.com/office/drawing/2014/main" id="{64743694-EA54-95DD-97BB-3DD6F37E965E}"/>
              </a:ext>
            </a:extLst>
          </p:cNvPr>
          <p:cNvSpPr txBox="1"/>
          <p:nvPr/>
        </p:nvSpPr>
        <p:spPr>
          <a:xfrm>
            <a:off x="7391400" y="1524000"/>
            <a:ext cx="4733027" cy="369332"/>
          </a:xfrm>
          <a:prstGeom prst="rect">
            <a:avLst/>
          </a:prstGeom>
          <a:noFill/>
        </p:spPr>
        <p:txBody>
          <a:bodyPr wrap="none" rtlCol="0">
            <a:spAutoFit/>
          </a:bodyPr>
          <a:lstStyle/>
          <a:p>
            <a:r>
              <a:rPr lang="en-US" dirty="0"/>
              <a:t>View from the side of the production function</a:t>
            </a:r>
          </a:p>
        </p:txBody>
      </p:sp>
    </p:spTree>
    <p:extLst>
      <p:ext uri="{BB962C8B-B14F-4D97-AF65-F5344CB8AC3E}">
        <p14:creationId xmlns:p14="http://schemas.microsoft.com/office/powerpoint/2010/main" val="3556749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ACD0-A3A6-2057-628D-FC00156FA87B}"/>
              </a:ext>
            </a:extLst>
          </p:cNvPr>
          <p:cNvSpPr>
            <a:spLocks noGrp="1"/>
          </p:cNvSpPr>
          <p:nvPr>
            <p:ph type="title"/>
          </p:nvPr>
        </p:nvSpPr>
        <p:spPr/>
        <p:txBody>
          <a:bodyPr/>
          <a:lstStyle/>
          <a:p>
            <a:r>
              <a:rPr lang="en-US" dirty="0"/>
              <a:t>Innovation and Isoquants</a:t>
            </a:r>
          </a:p>
        </p:txBody>
      </p:sp>
      <p:sp>
        <p:nvSpPr>
          <p:cNvPr id="3" name="Content Placeholder 2">
            <a:extLst>
              <a:ext uri="{FF2B5EF4-FFF2-40B4-BE49-F238E27FC236}">
                <a16:creationId xmlns:a16="http://schemas.microsoft.com/office/drawing/2014/main" id="{992CC63D-9808-492C-5641-DECDFCEFC1ED}"/>
              </a:ext>
            </a:extLst>
          </p:cNvPr>
          <p:cNvSpPr>
            <a:spLocks noGrp="1"/>
          </p:cNvSpPr>
          <p:nvPr>
            <p:ph idx="1"/>
          </p:nvPr>
        </p:nvSpPr>
        <p:spPr/>
        <p:txBody>
          <a:bodyPr/>
          <a:lstStyle/>
          <a:p>
            <a:endParaRPr lang="en-US" dirty="0"/>
          </a:p>
          <a:p>
            <a:pPr marL="0" indent="0">
              <a:buNone/>
            </a:pPr>
            <a:endParaRPr lang="en-US" dirty="0"/>
          </a:p>
        </p:txBody>
      </p:sp>
      <p:cxnSp>
        <p:nvCxnSpPr>
          <p:cNvPr id="5" name="Straight Connector 4">
            <a:extLst>
              <a:ext uri="{FF2B5EF4-FFF2-40B4-BE49-F238E27FC236}">
                <a16:creationId xmlns:a16="http://schemas.microsoft.com/office/drawing/2014/main" id="{F0145A09-49AD-959A-02B1-966CB623A53E}"/>
              </a:ext>
            </a:extLst>
          </p:cNvPr>
          <p:cNvCxnSpPr/>
          <p:nvPr/>
        </p:nvCxnSpPr>
        <p:spPr>
          <a:xfrm>
            <a:off x="2819400" y="1828800"/>
            <a:ext cx="0" cy="403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082FA76-071D-280C-6758-F42DD265D39C}"/>
              </a:ext>
            </a:extLst>
          </p:cNvPr>
          <p:cNvCxnSpPr/>
          <p:nvPr/>
        </p:nvCxnSpPr>
        <p:spPr>
          <a:xfrm flipH="1">
            <a:off x="2819400" y="5867400"/>
            <a:ext cx="4800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4537A2B-7693-6AAF-5CD7-4B6B4E0BE50E}"/>
              </a:ext>
            </a:extLst>
          </p:cNvPr>
          <p:cNvSpPr txBox="1"/>
          <p:nvPr/>
        </p:nvSpPr>
        <p:spPr>
          <a:xfrm>
            <a:off x="1905000" y="1981200"/>
            <a:ext cx="338554" cy="369332"/>
          </a:xfrm>
          <a:prstGeom prst="rect">
            <a:avLst/>
          </a:prstGeom>
          <a:noFill/>
        </p:spPr>
        <p:txBody>
          <a:bodyPr wrap="none" rtlCol="0">
            <a:spAutoFit/>
          </a:bodyPr>
          <a:lstStyle/>
          <a:p>
            <a:r>
              <a:rPr lang="en-US" dirty="0"/>
              <a:t>K</a:t>
            </a:r>
          </a:p>
        </p:txBody>
      </p:sp>
      <p:sp>
        <p:nvSpPr>
          <p:cNvPr id="9" name="TextBox 8">
            <a:extLst>
              <a:ext uri="{FF2B5EF4-FFF2-40B4-BE49-F238E27FC236}">
                <a16:creationId xmlns:a16="http://schemas.microsoft.com/office/drawing/2014/main" id="{D5170C65-C2CE-F6D8-FAF8-1CF709F18A52}"/>
              </a:ext>
            </a:extLst>
          </p:cNvPr>
          <p:cNvSpPr txBox="1"/>
          <p:nvPr/>
        </p:nvSpPr>
        <p:spPr>
          <a:xfrm>
            <a:off x="7239000" y="6324600"/>
            <a:ext cx="312906" cy="369332"/>
          </a:xfrm>
          <a:prstGeom prst="rect">
            <a:avLst/>
          </a:prstGeom>
          <a:noFill/>
        </p:spPr>
        <p:txBody>
          <a:bodyPr wrap="none" rtlCol="0">
            <a:spAutoFit/>
          </a:bodyPr>
          <a:lstStyle/>
          <a:p>
            <a:r>
              <a:rPr lang="en-US" dirty="0"/>
              <a:t>L</a:t>
            </a:r>
          </a:p>
        </p:txBody>
      </p:sp>
      <p:sp>
        <p:nvSpPr>
          <p:cNvPr id="10" name="Freeform: Shape 9">
            <a:extLst>
              <a:ext uri="{FF2B5EF4-FFF2-40B4-BE49-F238E27FC236}">
                <a16:creationId xmlns:a16="http://schemas.microsoft.com/office/drawing/2014/main" id="{7279817F-77EA-EB02-ABBA-30F4E0BBAA35}"/>
              </a:ext>
            </a:extLst>
          </p:cNvPr>
          <p:cNvSpPr/>
          <p:nvPr/>
        </p:nvSpPr>
        <p:spPr>
          <a:xfrm>
            <a:off x="3439029" y="1704975"/>
            <a:ext cx="4210050" cy="3638550"/>
          </a:xfrm>
          <a:custGeom>
            <a:avLst/>
            <a:gdLst>
              <a:gd name="connsiteX0" fmla="*/ 0 w 4210050"/>
              <a:gd name="connsiteY0" fmla="*/ 0 h 3638550"/>
              <a:gd name="connsiteX1" fmla="*/ 933450 w 4210050"/>
              <a:gd name="connsiteY1" fmla="*/ 1762125 h 3638550"/>
              <a:gd name="connsiteX2" fmla="*/ 4048125 w 4210050"/>
              <a:gd name="connsiteY2" fmla="*/ 3533775 h 3638550"/>
              <a:gd name="connsiteX3" fmla="*/ 4048125 w 4210050"/>
              <a:gd name="connsiteY3" fmla="*/ 3533775 h 3638550"/>
              <a:gd name="connsiteX4" fmla="*/ 4048125 w 4210050"/>
              <a:gd name="connsiteY4" fmla="*/ 3533775 h 3638550"/>
              <a:gd name="connsiteX5" fmla="*/ 4048125 w 4210050"/>
              <a:gd name="connsiteY5" fmla="*/ 3533775 h 3638550"/>
              <a:gd name="connsiteX6" fmla="*/ 4210050 w 4210050"/>
              <a:gd name="connsiteY6" fmla="*/ 3638550 h 3638550"/>
              <a:gd name="connsiteX7" fmla="*/ 4210050 w 4210050"/>
              <a:gd name="connsiteY7" fmla="*/ 3638550 h 363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0050" h="3638550">
                <a:moveTo>
                  <a:pt x="0" y="0"/>
                </a:moveTo>
                <a:cubicBezTo>
                  <a:pt x="129381" y="586581"/>
                  <a:pt x="258763" y="1173163"/>
                  <a:pt x="933450" y="1762125"/>
                </a:cubicBezTo>
                <a:cubicBezTo>
                  <a:pt x="1608137" y="2351087"/>
                  <a:pt x="4048125" y="3533775"/>
                  <a:pt x="4048125" y="3533775"/>
                </a:cubicBezTo>
                <a:lnTo>
                  <a:pt x="4048125" y="3533775"/>
                </a:lnTo>
                <a:lnTo>
                  <a:pt x="4048125" y="3533775"/>
                </a:lnTo>
                <a:lnTo>
                  <a:pt x="4048125" y="3533775"/>
                </a:lnTo>
                <a:lnTo>
                  <a:pt x="4210050" y="3638550"/>
                </a:lnTo>
                <a:lnTo>
                  <a:pt x="4210050" y="363855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38F1739-2391-F8F7-5DF0-4CFB78EC3DCF}"/>
              </a:ext>
            </a:extLst>
          </p:cNvPr>
          <p:cNvSpPr/>
          <p:nvPr/>
        </p:nvSpPr>
        <p:spPr>
          <a:xfrm>
            <a:off x="3105150" y="2152650"/>
            <a:ext cx="4210050" cy="3638550"/>
          </a:xfrm>
          <a:custGeom>
            <a:avLst/>
            <a:gdLst>
              <a:gd name="connsiteX0" fmla="*/ 0 w 4210050"/>
              <a:gd name="connsiteY0" fmla="*/ 0 h 3638550"/>
              <a:gd name="connsiteX1" fmla="*/ 933450 w 4210050"/>
              <a:gd name="connsiteY1" fmla="*/ 1762125 h 3638550"/>
              <a:gd name="connsiteX2" fmla="*/ 4048125 w 4210050"/>
              <a:gd name="connsiteY2" fmla="*/ 3533775 h 3638550"/>
              <a:gd name="connsiteX3" fmla="*/ 4048125 w 4210050"/>
              <a:gd name="connsiteY3" fmla="*/ 3533775 h 3638550"/>
              <a:gd name="connsiteX4" fmla="*/ 4048125 w 4210050"/>
              <a:gd name="connsiteY4" fmla="*/ 3533775 h 3638550"/>
              <a:gd name="connsiteX5" fmla="*/ 4048125 w 4210050"/>
              <a:gd name="connsiteY5" fmla="*/ 3533775 h 3638550"/>
              <a:gd name="connsiteX6" fmla="*/ 4210050 w 4210050"/>
              <a:gd name="connsiteY6" fmla="*/ 3638550 h 3638550"/>
              <a:gd name="connsiteX7" fmla="*/ 4210050 w 4210050"/>
              <a:gd name="connsiteY7" fmla="*/ 3638550 h 363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0050" h="3638550">
                <a:moveTo>
                  <a:pt x="0" y="0"/>
                </a:moveTo>
                <a:cubicBezTo>
                  <a:pt x="129381" y="586581"/>
                  <a:pt x="258763" y="1173163"/>
                  <a:pt x="933450" y="1762125"/>
                </a:cubicBezTo>
                <a:cubicBezTo>
                  <a:pt x="1608137" y="2351087"/>
                  <a:pt x="4048125" y="3533775"/>
                  <a:pt x="4048125" y="3533775"/>
                </a:cubicBezTo>
                <a:lnTo>
                  <a:pt x="4048125" y="3533775"/>
                </a:lnTo>
                <a:lnTo>
                  <a:pt x="4048125" y="3533775"/>
                </a:lnTo>
                <a:lnTo>
                  <a:pt x="4048125" y="3533775"/>
                </a:lnTo>
                <a:lnTo>
                  <a:pt x="4210050" y="3638550"/>
                </a:lnTo>
                <a:lnTo>
                  <a:pt x="4210050" y="363855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0F3B45F-7000-F0B9-2D5B-8A2105C67E19}"/>
                  </a:ext>
                </a:extLst>
              </p:cNvPr>
              <p:cNvSpPr txBox="1"/>
              <p:nvPr/>
            </p:nvSpPr>
            <p:spPr>
              <a:xfrm>
                <a:off x="7219950" y="5514975"/>
                <a:ext cx="246381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𝐿</m:t>
                          </m:r>
                        </m:e>
                      </m:d>
                      <m:r>
                        <a:rPr lang="en-US" b="0" i="1" smtClean="0">
                          <a:latin typeface="Cambria Math" panose="02040503050406030204" pitchFamily="18" charset="0"/>
                        </a:rPr>
                        <m:t>=100</m:t>
                      </m:r>
                    </m:oMath>
                  </m:oMathPara>
                </a14:m>
                <a:endParaRPr lang="en-US" dirty="0"/>
              </a:p>
            </p:txBody>
          </p:sp>
        </mc:Choice>
        <mc:Fallback xmlns="">
          <p:sp>
            <p:nvSpPr>
              <p:cNvPr id="12" name="TextBox 11">
                <a:extLst>
                  <a:ext uri="{FF2B5EF4-FFF2-40B4-BE49-F238E27FC236}">
                    <a16:creationId xmlns:a16="http://schemas.microsoft.com/office/drawing/2014/main" id="{90F3B45F-7000-F0B9-2D5B-8A2105C67E19}"/>
                  </a:ext>
                </a:extLst>
              </p:cNvPr>
              <p:cNvSpPr txBox="1">
                <a:spLocks noRot="1" noChangeAspect="1" noMove="1" noResize="1" noEditPoints="1" noAdjustHandles="1" noChangeArrowheads="1" noChangeShapeType="1" noTextEdit="1"/>
              </p:cNvSpPr>
              <p:nvPr/>
            </p:nvSpPr>
            <p:spPr>
              <a:xfrm>
                <a:off x="7219950" y="5514975"/>
                <a:ext cx="2463816" cy="369332"/>
              </a:xfrm>
              <a:prstGeom prst="rect">
                <a:avLst/>
              </a:prstGeom>
              <a:blipFill>
                <a:blip r:embed="rId2"/>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2A5E764-20E7-4694-24DA-9325614CBDB9}"/>
                  </a:ext>
                </a:extLst>
              </p:cNvPr>
              <p:cNvSpPr txBox="1"/>
              <p:nvPr/>
            </p:nvSpPr>
            <p:spPr>
              <a:xfrm>
                <a:off x="7551905" y="5105400"/>
                <a:ext cx="259272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𝐿</m:t>
                          </m:r>
                        </m:e>
                      </m:d>
                      <m:r>
                        <a:rPr lang="en-US" b="0" i="1" smtClean="0">
                          <a:latin typeface="Cambria Math" panose="02040503050406030204" pitchFamily="18" charset="0"/>
                        </a:rPr>
                        <m:t>=100</m:t>
                      </m:r>
                    </m:oMath>
                  </m:oMathPara>
                </a14:m>
                <a:endParaRPr lang="en-US" dirty="0"/>
              </a:p>
            </p:txBody>
          </p:sp>
        </mc:Choice>
        <mc:Fallback xmlns="">
          <p:sp>
            <p:nvSpPr>
              <p:cNvPr id="13" name="TextBox 12">
                <a:extLst>
                  <a:ext uri="{FF2B5EF4-FFF2-40B4-BE49-F238E27FC236}">
                    <a16:creationId xmlns:a16="http://schemas.microsoft.com/office/drawing/2014/main" id="{D2A5E764-20E7-4694-24DA-9325614CBDB9}"/>
                  </a:ext>
                </a:extLst>
              </p:cNvPr>
              <p:cNvSpPr txBox="1">
                <a:spLocks noRot="1" noChangeAspect="1" noMove="1" noResize="1" noEditPoints="1" noAdjustHandles="1" noChangeArrowheads="1" noChangeShapeType="1" noTextEdit="1"/>
              </p:cNvSpPr>
              <p:nvPr/>
            </p:nvSpPr>
            <p:spPr>
              <a:xfrm>
                <a:off x="7551905" y="5105400"/>
                <a:ext cx="2592723" cy="369332"/>
              </a:xfrm>
              <a:prstGeom prst="rect">
                <a:avLst/>
              </a:prstGeom>
              <a:blipFill>
                <a:blip r:embed="rId3"/>
                <a:stretch>
                  <a:fillRect b="-15000"/>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21141B15-A31A-0CEC-BFE9-A7F787565A69}"/>
              </a:ext>
            </a:extLst>
          </p:cNvPr>
          <p:cNvCxnSpPr/>
          <p:nvPr/>
        </p:nvCxnSpPr>
        <p:spPr>
          <a:xfrm flipH="1">
            <a:off x="3581400" y="2971800"/>
            <a:ext cx="22860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AE5D5E3-03A4-468D-6BFE-B9593AA9A9BA}"/>
              </a:ext>
            </a:extLst>
          </p:cNvPr>
          <p:cNvCxnSpPr/>
          <p:nvPr/>
        </p:nvCxnSpPr>
        <p:spPr>
          <a:xfrm flipH="1">
            <a:off x="4800600" y="3971925"/>
            <a:ext cx="152400" cy="371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A84136A-1779-4EE0-7C99-19D92B8C2D4D}"/>
              </a:ext>
            </a:extLst>
          </p:cNvPr>
          <p:cNvCxnSpPr/>
          <p:nvPr/>
        </p:nvCxnSpPr>
        <p:spPr>
          <a:xfrm flipH="1">
            <a:off x="6172200" y="4724400"/>
            <a:ext cx="15240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5101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Returns to Scale</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70807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15B307-A5A9-47DB-A4A9-283D952B3E7A}"/>
              </a:ext>
            </a:extLst>
          </p:cNvPr>
          <p:cNvSpPr>
            <a:spLocks noGrp="1"/>
          </p:cNvSpPr>
          <p:nvPr>
            <p:ph idx="1"/>
          </p:nvPr>
        </p:nvSpPr>
        <p:spPr/>
        <p:txBody>
          <a:bodyPr/>
          <a:lstStyle/>
          <a:p>
            <a:r>
              <a:rPr lang="en-US" sz="2800" dirty="0"/>
              <a:t>Before, I explained that diminishing marginal product in the short run was due to a fixed input</a:t>
            </a:r>
          </a:p>
          <a:p>
            <a:pPr lvl="1"/>
            <a:r>
              <a:rPr lang="en-US" sz="2400" dirty="0"/>
              <a:t>Now we are in the long run</a:t>
            </a:r>
          </a:p>
          <a:p>
            <a:pPr lvl="1"/>
            <a:r>
              <a:rPr lang="en-US" sz="2400" dirty="0"/>
              <a:t>The definition of the long run is the time it takes to vary all inputs</a:t>
            </a:r>
          </a:p>
          <a:p>
            <a:pPr lvl="2"/>
            <a:r>
              <a:rPr lang="en-US" sz="2000" dirty="0"/>
              <a:t>So the shape of the long-run production function can’t be due to an input held fixed while another input varies</a:t>
            </a:r>
          </a:p>
          <a:p>
            <a:r>
              <a:rPr lang="en-US" sz="2800" dirty="0"/>
              <a:t>We need a new concept to deal with a different kind of input bundle change</a:t>
            </a:r>
          </a:p>
          <a:p>
            <a:pPr lvl="1"/>
            <a:r>
              <a:rPr lang="en-US" sz="2400" dirty="0"/>
              <a:t>Proportionate scaling up or down of all inputs to see how output changes</a:t>
            </a:r>
          </a:p>
          <a:p>
            <a:pPr lvl="1"/>
            <a:r>
              <a:rPr lang="en-US" sz="2400" dirty="0"/>
              <a:t>This is called returns to scale</a:t>
            </a:r>
          </a:p>
        </p:txBody>
      </p:sp>
      <p:sp>
        <p:nvSpPr>
          <p:cNvPr id="2" name="Title 1">
            <a:extLst>
              <a:ext uri="{FF2B5EF4-FFF2-40B4-BE49-F238E27FC236}">
                <a16:creationId xmlns:a16="http://schemas.microsoft.com/office/drawing/2014/main" id="{DA01F045-E53E-45BA-BE5D-3892C3B1D956}"/>
              </a:ext>
            </a:extLst>
          </p:cNvPr>
          <p:cNvSpPr>
            <a:spLocks noGrp="1"/>
          </p:cNvSpPr>
          <p:nvPr>
            <p:ph type="title"/>
          </p:nvPr>
        </p:nvSpPr>
        <p:spPr/>
        <p:txBody>
          <a:bodyPr/>
          <a:lstStyle/>
          <a:p>
            <a:r>
              <a:rPr lang="en-US" dirty="0"/>
              <a:t>Diminishing Marginal Product</a:t>
            </a:r>
          </a:p>
        </p:txBody>
      </p:sp>
    </p:spTree>
    <p:extLst>
      <p:ext uri="{BB962C8B-B14F-4D97-AF65-F5344CB8AC3E}">
        <p14:creationId xmlns:p14="http://schemas.microsoft.com/office/powerpoint/2010/main" val="3319778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68011F-4D71-482A-A74A-CF894088BA4E}"/>
              </a:ext>
            </a:extLst>
          </p:cNvPr>
          <p:cNvSpPr>
            <a:spLocks noGrp="1"/>
          </p:cNvSpPr>
          <p:nvPr>
            <p:ph idx="1"/>
          </p:nvPr>
        </p:nvSpPr>
        <p:spPr/>
        <p:txBody>
          <a:bodyPr/>
          <a:lstStyle/>
          <a:p>
            <a:r>
              <a:rPr lang="en-US" sz="2800" dirty="0"/>
              <a:t>A necessary but not sufficient condition</a:t>
            </a:r>
          </a:p>
          <a:p>
            <a:pPr lvl="1"/>
            <a:r>
              <a:rPr lang="en-US" sz="2400" dirty="0"/>
              <a:t>A precondition, one thing that must be true to guarantee an outcome</a:t>
            </a:r>
          </a:p>
          <a:p>
            <a:pPr lvl="2"/>
            <a:r>
              <a:rPr lang="en-US" sz="2000" dirty="0"/>
              <a:t>“Technological efficiency” is necessary but not sufficient to guarantee “economic efficiency”</a:t>
            </a:r>
          </a:p>
          <a:p>
            <a:pPr lvl="3"/>
            <a:r>
              <a:rPr lang="en-US" sz="1800" dirty="0"/>
              <a:t>There are technologically efficient outcomes that are not economically efficient</a:t>
            </a:r>
          </a:p>
          <a:p>
            <a:pPr lvl="3"/>
            <a:r>
              <a:rPr lang="en-US" sz="1800" dirty="0"/>
              <a:t>There are not economically efficient outcomes that are not technologically efficient</a:t>
            </a:r>
          </a:p>
        </p:txBody>
      </p:sp>
      <p:sp>
        <p:nvSpPr>
          <p:cNvPr id="2" name="Title 1">
            <a:extLst>
              <a:ext uri="{FF2B5EF4-FFF2-40B4-BE49-F238E27FC236}">
                <a16:creationId xmlns:a16="http://schemas.microsoft.com/office/drawing/2014/main" id="{52E912AB-32A3-46A7-AF84-F350735FA424}"/>
              </a:ext>
            </a:extLst>
          </p:cNvPr>
          <p:cNvSpPr>
            <a:spLocks noGrp="1"/>
          </p:cNvSpPr>
          <p:nvPr>
            <p:ph type="title"/>
          </p:nvPr>
        </p:nvSpPr>
        <p:spPr/>
        <p:txBody>
          <a:bodyPr/>
          <a:lstStyle/>
          <a:p>
            <a:r>
              <a:rPr lang="en-US" dirty="0"/>
              <a:t>Kinds of Conditions, Part I</a:t>
            </a:r>
          </a:p>
        </p:txBody>
      </p:sp>
      <p:sp>
        <p:nvSpPr>
          <p:cNvPr id="4" name="TextBox 3">
            <a:extLst>
              <a:ext uri="{FF2B5EF4-FFF2-40B4-BE49-F238E27FC236}">
                <a16:creationId xmlns:a16="http://schemas.microsoft.com/office/drawing/2014/main" id="{8147CD99-6C2A-4A97-9CF0-44C2E3DA42C8}"/>
              </a:ext>
            </a:extLst>
          </p:cNvPr>
          <p:cNvSpPr txBox="1"/>
          <p:nvPr/>
        </p:nvSpPr>
        <p:spPr>
          <a:xfrm>
            <a:off x="914400" y="4495800"/>
            <a:ext cx="10820400" cy="1569660"/>
          </a:xfrm>
          <a:prstGeom prst="rect">
            <a:avLst/>
          </a:prstGeom>
          <a:noFill/>
        </p:spPr>
        <p:txBody>
          <a:bodyPr wrap="square" rtlCol="0">
            <a:spAutoFit/>
          </a:bodyPr>
          <a:lstStyle/>
          <a:p>
            <a:r>
              <a:rPr lang="en-US" sz="2800" dirty="0"/>
              <a:t>Example:  A necessary but not sufficient condition for being a father is that the person is a male.</a:t>
            </a:r>
          </a:p>
          <a:p>
            <a:pPr marL="914400" lvl="1" indent="-457200">
              <a:buFont typeface="Arial" panose="020B0604020202020204" pitchFamily="34" charset="0"/>
              <a:buChar char="•"/>
            </a:pPr>
            <a:r>
              <a:rPr lang="en-US" sz="2000" dirty="0"/>
              <a:t>It is a precondition, but not all males are fathers.</a:t>
            </a:r>
          </a:p>
          <a:p>
            <a:pPr marL="914400" lvl="1" indent="-457200">
              <a:buFont typeface="Arial" panose="020B0604020202020204" pitchFamily="34" charset="0"/>
              <a:buChar char="•"/>
            </a:pPr>
            <a:r>
              <a:rPr lang="en-US" sz="2000" dirty="0"/>
              <a:t>Other things are needed in addition.</a:t>
            </a:r>
          </a:p>
        </p:txBody>
      </p:sp>
    </p:spTree>
    <p:extLst>
      <p:ext uri="{BB962C8B-B14F-4D97-AF65-F5344CB8AC3E}">
        <p14:creationId xmlns:p14="http://schemas.microsoft.com/office/powerpoint/2010/main" val="1717225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30325F7-3458-40EE-9EBB-EF2BEB691AFF}"/>
                  </a:ext>
                </a:extLst>
              </p:cNvPr>
              <p:cNvSpPr>
                <a:spLocks noGrp="1"/>
              </p:cNvSpPr>
              <p:nvPr>
                <p:ph idx="1"/>
              </p:nvPr>
            </p:nvSpPr>
            <p:spPr>
              <a:xfrm>
                <a:off x="609600" y="1600201"/>
                <a:ext cx="10972800" cy="2265946"/>
              </a:xfrm>
            </p:spPr>
            <p:txBody>
              <a:bodyPr/>
              <a:lstStyle/>
              <a:p>
                <a:pPr marL="0" indent="0">
                  <a:buNone/>
                </a:pPr>
                <a:r>
                  <a:rPr lang="en-US" sz="2800" dirty="0"/>
                  <a:t>Increasing returns to scale</a:t>
                </a:r>
              </a:p>
              <a:p>
                <a14:m>
                  <m:oMath xmlns:m="http://schemas.openxmlformats.org/officeDocument/2006/math">
                    <m:r>
                      <a:rPr lang="en-US" sz="2800">
                        <a:latin typeface="Cambria Math" panose="02040503050406030204" pitchFamily="18" charset="0"/>
                      </a:rPr>
                      <m:t>2∗</m:t>
                    </m:r>
                    <m:r>
                      <a:rPr lang="en-US" sz="2800">
                        <a:latin typeface="Cambria Math" panose="02040503050406030204" pitchFamily="18" charset="0"/>
                      </a:rPr>
                      <m:t>𝑓</m:t>
                    </m:r>
                    <m:d>
                      <m:dPr>
                        <m:ctrlPr>
                          <a:rPr lang="en-US" sz="2800" i="1">
                            <a:latin typeface="Cambria Math" panose="02040503050406030204" pitchFamily="18" charset="0"/>
                          </a:rPr>
                        </m:ctrlPr>
                      </m:dPr>
                      <m:e>
                        <m:r>
                          <a:rPr lang="en-US" sz="2800">
                            <a:latin typeface="Cambria Math" panose="02040503050406030204" pitchFamily="18" charset="0"/>
                          </a:rPr>
                          <m:t>𝐾</m:t>
                        </m:r>
                        <m:r>
                          <a:rPr lang="en-US" sz="2800">
                            <a:latin typeface="Cambria Math" panose="02040503050406030204" pitchFamily="18" charset="0"/>
                          </a:rPr>
                          <m:t>,</m:t>
                        </m:r>
                        <m:r>
                          <a:rPr lang="en-US" sz="2800">
                            <a:latin typeface="Cambria Math" panose="02040503050406030204" pitchFamily="18" charset="0"/>
                          </a:rPr>
                          <m:t>𝐿</m:t>
                        </m:r>
                      </m:e>
                    </m:d>
                    <m:r>
                      <a:rPr lang="en-US" sz="2800">
                        <a:latin typeface="Cambria Math" panose="02040503050406030204" pitchFamily="18" charset="0"/>
                      </a:rPr>
                      <m:t>&lt;</m:t>
                    </m:r>
                    <m:r>
                      <a:rPr lang="en-US" sz="2800">
                        <a:latin typeface="Cambria Math" panose="02040503050406030204" pitchFamily="18" charset="0"/>
                      </a:rPr>
                      <m:t>𝑓</m:t>
                    </m:r>
                    <m:r>
                      <a:rPr lang="en-US" sz="2800">
                        <a:latin typeface="Cambria Math" panose="02040503050406030204" pitchFamily="18" charset="0"/>
                      </a:rPr>
                      <m:t>(2∗</m:t>
                    </m:r>
                    <m:r>
                      <a:rPr lang="en-US" sz="2800">
                        <a:latin typeface="Cambria Math" panose="02040503050406030204" pitchFamily="18" charset="0"/>
                      </a:rPr>
                      <m:t>𝐾</m:t>
                    </m:r>
                    <m:r>
                      <a:rPr lang="en-US" sz="2800">
                        <a:latin typeface="Cambria Math" panose="02040503050406030204" pitchFamily="18" charset="0"/>
                      </a:rPr>
                      <m:t>,2∗</m:t>
                    </m:r>
                    <m:r>
                      <a:rPr lang="en-US" sz="2800">
                        <a:latin typeface="Cambria Math" panose="02040503050406030204" pitchFamily="18" charset="0"/>
                      </a:rPr>
                      <m:t>𝐿</m:t>
                    </m:r>
                    <m:r>
                      <a:rPr lang="en-US" sz="2800">
                        <a:latin typeface="Cambria Math" panose="02040503050406030204" pitchFamily="18" charset="0"/>
                      </a:rPr>
                      <m:t>)</m:t>
                    </m:r>
                  </m:oMath>
                </a14:m>
                <a:endParaRPr lang="en-US" sz="2800" dirty="0"/>
              </a:p>
              <a:p>
                <a:pPr lvl="1"/>
                <a:r>
                  <a:rPr lang="en-US" sz="2400" dirty="0"/>
                  <a:t>The output resulting from the function of the doubled input bundle is larger than doubling the output of the original input bundle</a:t>
                </a:r>
              </a:p>
              <a:p>
                <a:pPr lvl="1"/>
                <a:r>
                  <a:rPr lang="en-US" sz="2400" dirty="0"/>
                  <a:t>For example:</a:t>
                </a:r>
              </a:p>
            </p:txBody>
          </p:sp>
        </mc:Choice>
        <mc:Fallback xmlns="">
          <p:sp>
            <p:nvSpPr>
              <p:cNvPr id="3" name="Content Placeholder 2">
                <a:extLst>
                  <a:ext uri="{FF2B5EF4-FFF2-40B4-BE49-F238E27FC236}">
                    <a16:creationId xmlns:a16="http://schemas.microsoft.com/office/drawing/2014/main" id="{A30325F7-3458-40EE-9EBB-EF2BEB691AFF}"/>
                  </a:ext>
                </a:extLst>
              </p:cNvPr>
              <p:cNvSpPr>
                <a:spLocks noGrp="1" noRot="1" noChangeAspect="1" noMove="1" noResize="1" noEditPoints="1" noAdjustHandles="1" noChangeArrowheads="1" noChangeShapeType="1" noTextEdit="1"/>
              </p:cNvSpPr>
              <p:nvPr>
                <p:ph idx="1"/>
              </p:nvPr>
            </p:nvSpPr>
            <p:spPr>
              <a:xfrm>
                <a:off x="609600" y="1600201"/>
                <a:ext cx="10972800" cy="2265946"/>
              </a:xfrm>
              <a:blipFill>
                <a:blip r:embed="rId2"/>
                <a:stretch>
                  <a:fillRect l="-1111" t="-2965" r="-1056" b="-6469"/>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9B468757-2F1B-4D48-B6B0-FCBD3FE1F526}"/>
              </a:ext>
            </a:extLst>
          </p:cNvPr>
          <p:cNvSpPr>
            <a:spLocks noGrp="1"/>
          </p:cNvSpPr>
          <p:nvPr>
            <p:ph type="title"/>
          </p:nvPr>
        </p:nvSpPr>
        <p:spPr/>
        <p:txBody>
          <a:bodyPr/>
          <a:lstStyle/>
          <a:p>
            <a:r>
              <a:rPr lang="en-US" dirty="0"/>
              <a:t>Increasing Returns to Scale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6C348C3-75AD-43EF-A253-D4C1CDF0E84E}"/>
                  </a:ext>
                </a:extLst>
              </p:cNvPr>
              <p:cNvSpPr txBox="1"/>
              <p:nvPr/>
            </p:nvSpPr>
            <p:spPr>
              <a:xfrm>
                <a:off x="2947073" y="3923256"/>
                <a:ext cx="5027139" cy="243199"/>
              </a:xfrm>
              <a:prstGeom prst="rect">
                <a:avLst/>
              </a:prstGeom>
              <a:noFill/>
            </p:spPr>
            <p:txBody>
              <a:bodyPr wrap="square" rtlCol="0">
                <a:noAutofit/>
              </a:bodyPr>
              <a:lstStyle/>
              <a:p>
                <a:pPr algn="ctr"/>
                <a14:m>
                  <m:oMath xmlns:m="http://schemas.openxmlformats.org/officeDocument/2006/math">
                    <m:r>
                      <a:rPr lang="en-US" sz="1600" i="1">
                        <a:latin typeface="Cambria Math" panose="02040503050406030204" pitchFamily="18" charset="0"/>
                      </a:rPr>
                      <m:t>𝑄</m:t>
                    </m:r>
                    <m:r>
                      <a:rPr lang="en-US" sz="1600" i="1">
                        <a:latin typeface="Cambria Math" panose="02040503050406030204" pitchFamily="18" charset="0"/>
                      </a:rPr>
                      <m:t>=</m:t>
                    </m:r>
                    <m:r>
                      <a:rPr lang="en-US" sz="1600" i="1">
                        <a:latin typeface="Cambria Math" panose="02040503050406030204" pitchFamily="18" charset="0"/>
                      </a:rPr>
                      <m:t>𝑓</m:t>
                    </m:r>
                    <m:d>
                      <m:dPr>
                        <m:ctrlPr>
                          <a:rPr lang="en-US" sz="1600" i="1">
                            <a:latin typeface="Cambria Math" panose="02040503050406030204" pitchFamily="18" charset="0"/>
                          </a:rPr>
                        </m:ctrlPr>
                      </m:dPr>
                      <m:e>
                        <m:r>
                          <a:rPr lang="en-US" sz="1600" i="1">
                            <a:latin typeface="Cambria Math" panose="02040503050406030204" pitchFamily="18" charset="0"/>
                          </a:rPr>
                          <m:t>𝐾</m:t>
                        </m:r>
                        <m:r>
                          <a:rPr lang="en-US" sz="1600" i="1">
                            <a:latin typeface="Cambria Math" panose="02040503050406030204" pitchFamily="18" charset="0"/>
                          </a:rPr>
                          <m:t>,</m:t>
                        </m:r>
                        <m:r>
                          <a:rPr lang="en-US" sz="1600" i="1">
                            <a:latin typeface="Cambria Math" panose="02040503050406030204" pitchFamily="18" charset="0"/>
                          </a:rPr>
                          <m:t>𝐿</m:t>
                        </m:r>
                      </m:e>
                    </m:d>
                    <m:r>
                      <a:rPr lang="en-US" sz="1600" i="1">
                        <a:latin typeface="Cambria Math" panose="02040503050406030204" pitchFamily="18" charset="0"/>
                      </a:rPr>
                      <m:t>,  </m:t>
                    </m:r>
                    <m:r>
                      <a:rPr lang="en-US" sz="1600" i="1">
                        <a:solidFill>
                          <a:srgbClr val="FF0000"/>
                        </a:solidFill>
                        <a:latin typeface="Cambria Math" panose="02040503050406030204" pitchFamily="18" charset="0"/>
                      </a:rPr>
                      <m:t>𝑄</m:t>
                    </m:r>
                    <m:r>
                      <a:rPr lang="en-US" sz="1600" i="1">
                        <a:solidFill>
                          <a:srgbClr val="FF0000"/>
                        </a:solidFill>
                        <a:latin typeface="Cambria Math" panose="02040503050406030204" pitchFamily="18" charset="0"/>
                      </a:rPr>
                      <m:t>=</m:t>
                    </m:r>
                    <m:r>
                      <a:rPr lang="en-US" sz="1600" i="1">
                        <a:solidFill>
                          <a:srgbClr val="FF0000"/>
                        </a:solidFill>
                        <a:latin typeface="Cambria Math" panose="02040503050406030204" pitchFamily="18" charset="0"/>
                      </a:rPr>
                      <m:t>𝐾</m:t>
                    </m:r>
                    <m:r>
                      <a:rPr lang="en-US" sz="1600" i="1">
                        <a:solidFill>
                          <a:srgbClr val="FF0000"/>
                        </a:solidFill>
                        <a:latin typeface="Cambria Math" panose="02040503050406030204" pitchFamily="18" charset="0"/>
                      </a:rPr>
                      <m:t>∗</m:t>
                    </m:r>
                    <m:r>
                      <a:rPr lang="en-US" sz="1600" i="1">
                        <a:solidFill>
                          <a:srgbClr val="FF0000"/>
                        </a:solidFill>
                        <a:latin typeface="Cambria Math" panose="02040503050406030204" pitchFamily="18" charset="0"/>
                      </a:rPr>
                      <m:t>𝐿</m:t>
                    </m:r>
                  </m:oMath>
                </a14:m>
                <a:r>
                  <a:rPr lang="en-US" sz="1600" dirty="0"/>
                  <a:t>, with K = 10, L = 8 </a:t>
                </a:r>
              </a:p>
            </p:txBody>
          </p:sp>
        </mc:Choice>
        <mc:Fallback xmlns="">
          <p:sp>
            <p:nvSpPr>
              <p:cNvPr id="4" name="TextBox 3">
                <a:extLst>
                  <a:ext uri="{FF2B5EF4-FFF2-40B4-BE49-F238E27FC236}">
                    <a16:creationId xmlns:a16="http://schemas.microsoft.com/office/drawing/2014/main" xmlns:a14="http://schemas.microsoft.com/office/drawing/2010/main" xmlns="" id="{A6C348C3-75AD-43EF-A253-D4C1CDF0E84E}"/>
                  </a:ext>
                </a:extLst>
              </p:cNvPr>
              <p:cNvSpPr txBox="1">
                <a:spLocks noRot="1" noChangeAspect="1" noMove="1" noResize="1" noEditPoints="1" noAdjustHandles="1" noChangeArrowheads="1" noChangeShapeType="1" noTextEdit="1"/>
              </p:cNvSpPr>
              <p:nvPr/>
            </p:nvSpPr>
            <p:spPr>
              <a:xfrm>
                <a:off x="2947073" y="3923256"/>
                <a:ext cx="5027139" cy="243199"/>
              </a:xfrm>
              <a:prstGeom prst="rect">
                <a:avLst/>
              </a:prstGeom>
              <a:blipFill rotWithShape="0">
                <a:blip r:embed="rId3"/>
                <a:stretch>
                  <a:fillRect t="-7692" b="-743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6866152-121B-44AE-9C1A-6E76AA017C7F}"/>
                  </a:ext>
                </a:extLst>
              </p:cNvPr>
              <p:cNvSpPr txBox="1"/>
              <p:nvPr/>
            </p:nvSpPr>
            <p:spPr>
              <a:xfrm>
                <a:off x="3627480" y="4267200"/>
                <a:ext cx="3666325" cy="2931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a:rPr lang="en-US" sz="1600" i="1">
                          <a:solidFill>
                            <a:srgbClr val="00B0F0"/>
                          </a:solidFill>
                          <a:latin typeface="Cambria Math" panose="02040503050406030204" pitchFamily="18" charset="0"/>
                        </a:rPr>
                        <m:t>2∗</m:t>
                      </m:r>
                      <m:r>
                        <a:rPr lang="en-US" sz="1600" i="1">
                          <a:solidFill>
                            <a:srgbClr val="00B0F0"/>
                          </a:solidFill>
                          <a:latin typeface="Cambria Math" panose="02040503050406030204" pitchFamily="18" charset="0"/>
                        </a:rPr>
                        <m:t>𝑓</m:t>
                      </m:r>
                      <m:d>
                        <m:dPr>
                          <m:ctrlPr>
                            <a:rPr lang="en-US" sz="1600" i="1">
                              <a:solidFill>
                                <a:srgbClr val="00B0F0"/>
                              </a:solidFill>
                              <a:latin typeface="Cambria Math" panose="02040503050406030204" pitchFamily="18" charset="0"/>
                            </a:rPr>
                          </m:ctrlPr>
                        </m:dPr>
                        <m:e>
                          <m:r>
                            <a:rPr lang="en-US" sz="1600" i="1">
                              <a:solidFill>
                                <a:srgbClr val="00B0F0"/>
                              </a:solidFill>
                              <a:latin typeface="Cambria Math" panose="02040503050406030204" pitchFamily="18" charset="0"/>
                            </a:rPr>
                            <m:t>𝐾</m:t>
                          </m:r>
                          <m:r>
                            <a:rPr lang="en-US" sz="1600" i="1">
                              <a:solidFill>
                                <a:srgbClr val="00B0F0"/>
                              </a:solidFill>
                              <a:latin typeface="Cambria Math" panose="02040503050406030204" pitchFamily="18" charset="0"/>
                            </a:rPr>
                            <m:t>,</m:t>
                          </m:r>
                          <m:r>
                            <a:rPr lang="en-US" sz="1600" i="1">
                              <a:solidFill>
                                <a:srgbClr val="00B0F0"/>
                              </a:solidFill>
                              <a:latin typeface="Cambria Math" panose="02040503050406030204" pitchFamily="18" charset="0"/>
                            </a:rPr>
                            <m:t>𝐿</m:t>
                          </m:r>
                        </m:e>
                      </m:d>
                      <m:r>
                        <a:rPr lang="en-US" sz="1600" i="1">
                          <a:solidFill>
                            <a:srgbClr val="00B0F0"/>
                          </a:solidFill>
                          <a:latin typeface="Cambria Math" panose="02040503050406030204" pitchFamily="18" charset="0"/>
                        </a:rPr>
                        <m:t> </m:t>
                      </m:r>
                      <m:r>
                        <a:rPr lang="en-US" sz="1600" i="1">
                          <a:latin typeface="Cambria Math" panose="02040503050406030204" pitchFamily="18" charset="0"/>
                        </a:rPr>
                        <m:t>𝑐𝑜𝑚𝑝𝑎𝑟𝑒𝑑</m:t>
                      </m:r>
                      <m:r>
                        <a:rPr lang="en-US" sz="1600" i="1">
                          <a:latin typeface="Cambria Math" panose="02040503050406030204" pitchFamily="18" charset="0"/>
                        </a:rPr>
                        <m:t> </m:t>
                      </m:r>
                      <m:r>
                        <a:rPr lang="en-US" sz="1600" i="1">
                          <a:latin typeface="Cambria Math" panose="02040503050406030204" pitchFamily="18" charset="0"/>
                        </a:rPr>
                        <m:t>𝑡𝑜</m:t>
                      </m:r>
                      <m:r>
                        <a:rPr lang="en-US" sz="1600" i="1">
                          <a:latin typeface="Cambria Math" panose="02040503050406030204" pitchFamily="18" charset="0"/>
                        </a:rPr>
                        <m:t> </m:t>
                      </m:r>
                      <m:r>
                        <a:rPr lang="en-US" sz="1600" i="1">
                          <a:solidFill>
                            <a:srgbClr val="00B050"/>
                          </a:solidFill>
                          <a:latin typeface="Cambria Math" panose="02040503050406030204" pitchFamily="18" charset="0"/>
                        </a:rPr>
                        <m:t>𝑓</m:t>
                      </m:r>
                      <m:r>
                        <a:rPr lang="en-US" sz="1600" i="1">
                          <a:solidFill>
                            <a:srgbClr val="00B050"/>
                          </a:solidFill>
                          <a:latin typeface="Cambria Math" panose="02040503050406030204" pitchFamily="18" charset="0"/>
                        </a:rPr>
                        <m:t>(2∗</m:t>
                      </m:r>
                      <m:r>
                        <a:rPr lang="en-US" sz="1600" i="1">
                          <a:solidFill>
                            <a:srgbClr val="00B050"/>
                          </a:solidFill>
                          <a:latin typeface="Cambria Math" panose="02040503050406030204" pitchFamily="18" charset="0"/>
                        </a:rPr>
                        <m:t>𝐾</m:t>
                      </m:r>
                      <m:r>
                        <a:rPr lang="en-US" sz="1600" i="1">
                          <a:solidFill>
                            <a:srgbClr val="00B050"/>
                          </a:solidFill>
                          <a:latin typeface="Cambria Math" panose="02040503050406030204" pitchFamily="18" charset="0"/>
                        </a:rPr>
                        <m:t>,2∗</m:t>
                      </m:r>
                      <m:r>
                        <a:rPr lang="en-US" sz="1600" i="1">
                          <a:solidFill>
                            <a:srgbClr val="00B050"/>
                          </a:solidFill>
                          <a:latin typeface="Cambria Math" panose="02040503050406030204" pitchFamily="18" charset="0"/>
                        </a:rPr>
                        <m:t>𝐿</m:t>
                      </m:r>
                      <m:r>
                        <a:rPr lang="en-US" sz="1600" i="1">
                          <a:solidFill>
                            <a:srgbClr val="00B050"/>
                          </a:solidFill>
                          <a:latin typeface="Cambria Math" panose="02040503050406030204" pitchFamily="18" charset="0"/>
                        </a:rPr>
                        <m:t>)</m:t>
                      </m:r>
                    </m:oMath>
                  </m:oMathPara>
                </a14:m>
                <a:endParaRPr lang="en-US" sz="1600" dirty="0"/>
              </a:p>
            </p:txBody>
          </p:sp>
        </mc:Choice>
        <mc:Fallback xmlns="">
          <p:sp>
            <p:nvSpPr>
              <p:cNvPr id="5" name="TextBox 4">
                <a:extLst>
                  <a:ext uri="{FF2B5EF4-FFF2-40B4-BE49-F238E27FC236}">
                    <a16:creationId xmlns:a16="http://schemas.microsoft.com/office/drawing/2014/main" id="{B6866152-121B-44AE-9C1A-6E76AA017C7F}"/>
                  </a:ext>
                </a:extLst>
              </p:cNvPr>
              <p:cNvSpPr txBox="1">
                <a:spLocks noRot="1" noChangeAspect="1" noMove="1" noResize="1" noEditPoints="1" noAdjustHandles="1" noChangeArrowheads="1" noChangeShapeType="1" noTextEdit="1"/>
              </p:cNvSpPr>
              <p:nvPr/>
            </p:nvSpPr>
            <p:spPr>
              <a:xfrm>
                <a:off x="3627480" y="4267200"/>
                <a:ext cx="3666325" cy="293132"/>
              </a:xfrm>
              <a:prstGeom prst="rect">
                <a:avLst/>
              </a:prstGeom>
              <a:blipFill>
                <a:blip r:embed="rId4"/>
                <a:stretch>
                  <a:fillRect b="-29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D6A0819-25C4-4381-AAEE-19625DDBAED0}"/>
                  </a:ext>
                </a:extLst>
              </p:cNvPr>
              <p:cNvSpPr txBox="1"/>
              <p:nvPr/>
            </p:nvSpPr>
            <p:spPr>
              <a:xfrm>
                <a:off x="3355226" y="4685663"/>
                <a:ext cx="4210833" cy="2931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en-US" sz="1600" i="1">
                          <a:solidFill>
                            <a:srgbClr val="00B0F0"/>
                          </a:solidFill>
                          <a:latin typeface="Cambria Math" panose="02040503050406030204" pitchFamily="18" charset="0"/>
                        </a:rPr>
                        <m:t>2∗</m:t>
                      </m:r>
                      <m:r>
                        <a:rPr lang="en-US" sz="1600" i="1">
                          <a:solidFill>
                            <a:srgbClr val="00B0F0"/>
                          </a:solidFill>
                          <a:latin typeface="Cambria Math" panose="02040503050406030204" pitchFamily="18" charset="0"/>
                        </a:rPr>
                        <m:t>𝑓</m:t>
                      </m:r>
                      <m:d>
                        <m:dPr>
                          <m:ctrlPr>
                            <a:rPr lang="en-US" sz="1600" i="1">
                              <a:solidFill>
                                <a:srgbClr val="00B0F0"/>
                              </a:solidFill>
                              <a:latin typeface="Cambria Math" panose="02040503050406030204" pitchFamily="18" charset="0"/>
                            </a:rPr>
                          </m:ctrlPr>
                        </m:dPr>
                        <m:e>
                          <m:r>
                            <a:rPr lang="en-US" sz="1600" i="1">
                              <a:solidFill>
                                <a:srgbClr val="00B0F0"/>
                              </a:solidFill>
                              <a:latin typeface="Cambria Math" panose="02040503050406030204" pitchFamily="18" charset="0"/>
                            </a:rPr>
                            <m:t>10,8</m:t>
                          </m:r>
                        </m:e>
                      </m:d>
                      <m:r>
                        <a:rPr lang="en-US" sz="1600" i="1">
                          <a:solidFill>
                            <a:srgbClr val="00B0F0"/>
                          </a:solidFill>
                          <a:latin typeface="Cambria Math" panose="02040503050406030204" pitchFamily="18" charset="0"/>
                        </a:rPr>
                        <m:t> </m:t>
                      </m:r>
                      <m:r>
                        <a:rPr lang="en-US" sz="1600" i="1">
                          <a:latin typeface="Cambria Math" panose="02040503050406030204" pitchFamily="18" charset="0"/>
                        </a:rPr>
                        <m:t>𝑐𝑜𝑚𝑝𝑎𝑟𝑒𝑑</m:t>
                      </m:r>
                      <m:r>
                        <a:rPr lang="en-US" sz="1600" i="1">
                          <a:latin typeface="Cambria Math" panose="02040503050406030204" pitchFamily="18" charset="0"/>
                        </a:rPr>
                        <m:t> </m:t>
                      </m:r>
                      <m:r>
                        <a:rPr lang="en-US" sz="1600" i="1">
                          <a:latin typeface="Cambria Math" panose="02040503050406030204" pitchFamily="18" charset="0"/>
                        </a:rPr>
                        <m:t>𝑡𝑜</m:t>
                      </m:r>
                      <m:r>
                        <a:rPr lang="en-US" sz="1600" i="1">
                          <a:latin typeface="Cambria Math" panose="02040503050406030204" pitchFamily="18" charset="0"/>
                        </a:rPr>
                        <m:t> </m:t>
                      </m:r>
                      <m:r>
                        <a:rPr lang="en-US" sz="1600" i="1">
                          <a:solidFill>
                            <a:srgbClr val="00B050"/>
                          </a:solidFill>
                          <a:latin typeface="Cambria Math" panose="02040503050406030204" pitchFamily="18" charset="0"/>
                        </a:rPr>
                        <m:t>𝑓</m:t>
                      </m:r>
                      <m:r>
                        <a:rPr lang="en-US" sz="1600" i="1">
                          <a:solidFill>
                            <a:srgbClr val="00B050"/>
                          </a:solidFill>
                          <a:latin typeface="Cambria Math" panose="02040503050406030204" pitchFamily="18" charset="0"/>
                        </a:rPr>
                        <m:t>(2∗10,2∗8)</m:t>
                      </m:r>
                    </m:oMath>
                  </m:oMathPara>
                </a14:m>
                <a:endParaRPr lang="en-US" sz="1600" dirty="0"/>
              </a:p>
            </p:txBody>
          </p:sp>
        </mc:Choice>
        <mc:Fallback xmlns="">
          <p:sp>
            <p:nvSpPr>
              <p:cNvPr id="7" name="TextBox 6">
                <a:extLst>
                  <a:ext uri="{FF2B5EF4-FFF2-40B4-BE49-F238E27FC236}">
                    <a16:creationId xmlns:a16="http://schemas.microsoft.com/office/drawing/2014/main" id="{ED6A0819-25C4-4381-AAEE-19625DDBAED0}"/>
                  </a:ext>
                </a:extLst>
              </p:cNvPr>
              <p:cNvSpPr txBox="1">
                <a:spLocks noRot="1" noChangeAspect="1" noMove="1" noResize="1" noEditPoints="1" noAdjustHandles="1" noChangeArrowheads="1" noChangeShapeType="1" noTextEdit="1"/>
              </p:cNvSpPr>
              <p:nvPr/>
            </p:nvSpPr>
            <p:spPr>
              <a:xfrm>
                <a:off x="3355226" y="4685663"/>
                <a:ext cx="4210833" cy="293132"/>
              </a:xfrm>
              <a:prstGeom prst="rect">
                <a:avLst/>
              </a:prstGeom>
              <a:blipFill>
                <a:blip r:embed="rId5"/>
                <a:stretch>
                  <a:fillRect b="-29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59CCF43-9BE9-412D-8382-99D5FB8BADFC}"/>
                  </a:ext>
                </a:extLst>
              </p:cNvPr>
              <p:cNvSpPr txBox="1"/>
              <p:nvPr/>
            </p:nvSpPr>
            <p:spPr>
              <a:xfrm>
                <a:off x="3349696" y="5156202"/>
                <a:ext cx="4216363" cy="2931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en-US" sz="1600" i="1">
                          <a:solidFill>
                            <a:srgbClr val="00B0F0"/>
                          </a:solidFill>
                          <a:latin typeface="Cambria Math" panose="02040503050406030204" pitchFamily="18" charset="0"/>
                        </a:rPr>
                        <m:t>2∗10∗8 </m:t>
                      </m:r>
                      <m:r>
                        <a:rPr lang="en-US" sz="1600" i="1">
                          <a:latin typeface="Cambria Math" panose="02040503050406030204" pitchFamily="18" charset="0"/>
                        </a:rPr>
                        <m:t>𝑐𝑜𝑚𝑝𝑎𝑟𝑒𝑑</m:t>
                      </m:r>
                      <m:r>
                        <a:rPr lang="en-US" sz="1600" i="1">
                          <a:latin typeface="Cambria Math" panose="02040503050406030204" pitchFamily="18" charset="0"/>
                        </a:rPr>
                        <m:t> </m:t>
                      </m:r>
                      <m:r>
                        <a:rPr lang="en-US" sz="1600" i="1">
                          <a:latin typeface="Cambria Math" panose="02040503050406030204" pitchFamily="18" charset="0"/>
                        </a:rPr>
                        <m:t>𝑡𝑜</m:t>
                      </m:r>
                      <m:r>
                        <a:rPr lang="en-US" sz="1600" i="1">
                          <a:latin typeface="Cambria Math" panose="02040503050406030204" pitchFamily="18" charset="0"/>
                        </a:rPr>
                        <m:t> (2∗10)∗(2∗8)</m:t>
                      </m:r>
                    </m:oMath>
                  </m:oMathPara>
                </a14:m>
                <a:endParaRPr lang="en-US" sz="1600" dirty="0"/>
              </a:p>
            </p:txBody>
          </p:sp>
        </mc:Choice>
        <mc:Fallback xmlns="">
          <p:sp>
            <p:nvSpPr>
              <p:cNvPr id="8" name="TextBox 7">
                <a:extLst>
                  <a:ext uri="{FF2B5EF4-FFF2-40B4-BE49-F238E27FC236}">
                    <a16:creationId xmlns:a16="http://schemas.microsoft.com/office/drawing/2014/main" id="{059CCF43-9BE9-412D-8382-99D5FB8BADFC}"/>
                  </a:ext>
                </a:extLst>
              </p:cNvPr>
              <p:cNvSpPr txBox="1">
                <a:spLocks noRot="1" noChangeAspect="1" noMove="1" noResize="1" noEditPoints="1" noAdjustHandles="1" noChangeArrowheads="1" noChangeShapeType="1" noTextEdit="1"/>
              </p:cNvSpPr>
              <p:nvPr/>
            </p:nvSpPr>
            <p:spPr>
              <a:xfrm>
                <a:off x="3349696" y="5156202"/>
                <a:ext cx="4216363" cy="293132"/>
              </a:xfrm>
              <a:prstGeom prst="rect">
                <a:avLst/>
              </a:prstGeom>
              <a:blipFill>
                <a:blip r:embed="rId6"/>
                <a:stretch>
                  <a:fillRect b="-29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F2F0A55-39B1-4DDA-AF8C-1D16E3AB3059}"/>
                  </a:ext>
                </a:extLst>
              </p:cNvPr>
              <p:cNvSpPr txBox="1"/>
              <p:nvPr/>
            </p:nvSpPr>
            <p:spPr>
              <a:xfrm>
                <a:off x="3349696" y="6000584"/>
                <a:ext cx="4221892" cy="2931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en-US" sz="1600" i="1">
                          <a:solidFill>
                            <a:srgbClr val="00B0F0"/>
                          </a:solidFill>
                          <a:latin typeface="Cambria Math" panose="02040503050406030204" pitchFamily="18" charset="0"/>
                        </a:rPr>
                        <m:t>160</m:t>
                      </m:r>
                      <m:r>
                        <a:rPr lang="en-US" sz="1600" i="1">
                          <a:latin typeface="Cambria Math" panose="02040503050406030204" pitchFamily="18" charset="0"/>
                        </a:rPr>
                        <m:t> </m:t>
                      </m:r>
                      <m:r>
                        <a:rPr lang="en-US" sz="1600" i="1">
                          <a:latin typeface="Cambria Math" panose="02040503050406030204" pitchFamily="18" charset="0"/>
                        </a:rPr>
                        <m:t>𝑐𝑜𝑚𝑝𝑎𝑟𝑒𝑑</m:t>
                      </m:r>
                      <m:r>
                        <a:rPr lang="en-US" sz="1600" i="1">
                          <a:latin typeface="Cambria Math" panose="02040503050406030204" pitchFamily="18" charset="0"/>
                        </a:rPr>
                        <m:t> </m:t>
                      </m:r>
                      <m:r>
                        <a:rPr lang="en-US" sz="1600" i="1">
                          <a:latin typeface="Cambria Math" panose="02040503050406030204" pitchFamily="18" charset="0"/>
                        </a:rPr>
                        <m:t>𝑡𝑜</m:t>
                      </m:r>
                      <m:r>
                        <a:rPr lang="en-US" sz="1600" i="1">
                          <a:latin typeface="Cambria Math" panose="02040503050406030204" pitchFamily="18" charset="0"/>
                        </a:rPr>
                        <m:t> 320</m:t>
                      </m:r>
                    </m:oMath>
                  </m:oMathPara>
                </a14:m>
                <a:endParaRPr lang="en-US" sz="1600" dirty="0"/>
              </a:p>
            </p:txBody>
          </p:sp>
        </mc:Choice>
        <mc:Fallback xmlns="">
          <p:sp>
            <p:nvSpPr>
              <p:cNvPr id="9" name="TextBox 8">
                <a:extLst>
                  <a:ext uri="{FF2B5EF4-FFF2-40B4-BE49-F238E27FC236}">
                    <a16:creationId xmlns:a16="http://schemas.microsoft.com/office/drawing/2014/main" id="{BF2F0A55-39B1-4DDA-AF8C-1D16E3AB3059}"/>
                  </a:ext>
                </a:extLst>
              </p:cNvPr>
              <p:cNvSpPr txBox="1">
                <a:spLocks noRot="1" noChangeAspect="1" noMove="1" noResize="1" noEditPoints="1" noAdjustHandles="1" noChangeArrowheads="1" noChangeShapeType="1" noTextEdit="1"/>
              </p:cNvSpPr>
              <p:nvPr/>
            </p:nvSpPr>
            <p:spPr>
              <a:xfrm>
                <a:off x="3349696" y="6000584"/>
                <a:ext cx="4221892" cy="293132"/>
              </a:xfrm>
              <a:prstGeom prst="rect">
                <a:avLst/>
              </a:prstGeom>
              <a:blipFill>
                <a:blip r:embed="rId7"/>
                <a:stretch>
                  <a:fillRect b="-29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40C69B5-F90D-46CD-B527-4C6D5799FF5C}"/>
                  </a:ext>
                </a:extLst>
              </p:cNvPr>
              <p:cNvSpPr txBox="1"/>
              <p:nvPr/>
            </p:nvSpPr>
            <p:spPr>
              <a:xfrm>
                <a:off x="3349696" y="6363055"/>
                <a:ext cx="4221892" cy="2931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en-US" sz="1600" i="1">
                          <a:solidFill>
                            <a:srgbClr val="00B0F0"/>
                          </a:solidFill>
                          <a:latin typeface="Cambria Math" panose="02040503050406030204" pitchFamily="18" charset="0"/>
                        </a:rPr>
                        <m:t>160</m:t>
                      </m:r>
                      <m:r>
                        <a:rPr lang="en-US" sz="1600" i="1">
                          <a:latin typeface="Cambria Math" panose="02040503050406030204" pitchFamily="18" charset="0"/>
                        </a:rPr>
                        <m:t>&lt; </m:t>
                      </m:r>
                      <m:r>
                        <a:rPr lang="en-US" sz="1600" i="1">
                          <a:solidFill>
                            <a:srgbClr val="00B050"/>
                          </a:solidFill>
                          <a:latin typeface="Cambria Math" panose="02040503050406030204" pitchFamily="18" charset="0"/>
                        </a:rPr>
                        <m:t>320</m:t>
                      </m:r>
                    </m:oMath>
                  </m:oMathPara>
                </a14:m>
                <a:endParaRPr lang="en-US" sz="1600" dirty="0"/>
              </a:p>
            </p:txBody>
          </p:sp>
        </mc:Choice>
        <mc:Fallback xmlns="">
          <p:sp>
            <p:nvSpPr>
              <p:cNvPr id="10" name="TextBox 9">
                <a:extLst>
                  <a:ext uri="{FF2B5EF4-FFF2-40B4-BE49-F238E27FC236}">
                    <a16:creationId xmlns:a16="http://schemas.microsoft.com/office/drawing/2014/main" id="{F40C69B5-F90D-46CD-B527-4C6D5799FF5C}"/>
                  </a:ext>
                </a:extLst>
              </p:cNvPr>
              <p:cNvSpPr txBox="1">
                <a:spLocks noRot="1" noChangeAspect="1" noMove="1" noResize="1" noEditPoints="1" noAdjustHandles="1" noChangeArrowheads="1" noChangeShapeType="1" noTextEdit="1"/>
              </p:cNvSpPr>
              <p:nvPr/>
            </p:nvSpPr>
            <p:spPr>
              <a:xfrm>
                <a:off x="3349696" y="6363055"/>
                <a:ext cx="4221892" cy="293132"/>
              </a:xfrm>
              <a:prstGeom prst="rect">
                <a:avLst/>
              </a:prstGeom>
              <a:blipFill>
                <a:blip r:embed="rId8"/>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47652A0-9BBE-41EC-B741-AECEDC9BB72F}"/>
                  </a:ext>
                </a:extLst>
              </p:cNvPr>
              <p:cNvSpPr txBox="1"/>
              <p:nvPr/>
            </p:nvSpPr>
            <p:spPr>
              <a:xfrm>
                <a:off x="3349696" y="5543383"/>
                <a:ext cx="4221892" cy="2931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en-US" sz="1600" i="1">
                          <a:solidFill>
                            <a:srgbClr val="00B0F0"/>
                          </a:solidFill>
                          <a:latin typeface="Cambria Math" panose="02040503050406030204" pitchFamily="18" charset="0"/>
                        </a:rPr>
                        <m:t>2∗80 </m:t>
                      </m:r>
                      <m:r>
                        <a:rPr lang="en-US" sz="1600" i="1">
                          <a:latin typeface="Cambria Math" panose="02040503050406030204" pitchFamily="18" charset="0"/>
                        </a:rPr>
                        <m:t>𝑐𝑜𝑚𝑝𝑎𝑟𝑒𝑑</m:t>
                      </m:r>
                      <m:r>
                        <a:rPr lang="en-US" sz="1600" i="1">
                          <a:latin typeface="Cambria Math" panose="02040503050406030204" pitchFamily="18" charset="0"/>
                        </a:rPr>
                        <m:t> </m:t>
                      </m:r>
                      <m:r>
                        <a:rPr lang="en-US" sz="1600" i="1">
                          <a:latin typeface="Cambria Math" panose="02040503050406030204" pitchFamily="18" charset="0"/>
                        </a:rPr>
                        <m:t>𝑡𝑜</m:t>
                      </m:r>
                      <m:r>
                        <a:rPr lang="en-US" sz="1600" i="1">
                          <a:latin typeface="Cambria Math" panose="02040503050406030204" pitchFamily="18" charset="0"/>
                        </a:rPr>
                        <m:t> 20∗16</m:t>
                      </m:r>
                    </m:oMath>
                  </m:oMathPara>
                </a14:m>
                <a:endParaRPr lang="en-US" sz="1600" dirty="0"/>
              </a:p>
            </p:txBody>
          </p:sp>
        </mc:Choice>
        <mc:Fallback xmlns="">
          <p:sp>
            <p:nvSpPr>
              <p:cNvPr id="11" name="TextBox 10">
                <a:extLst>
                  <a:ext uri="{FF2B5EF4-FFF2-40B4-BE49-F238E27FC236}">
                    <a16:creationId xmlns:a16="http://schemas.microsoft.com/office/drawing/2014/main" id="{B47652A0-9BBE-41EC-B741-AECEDC9BB72F}"/>
                  </a:ext>
                </a:extLst>
              </p:cNvPr>
              <p:cNvSpPr txBox="1">
                <a:spLocks noRot="1" noChangeAspect="1" noMove="1" noResize="1" noEditPoints="1" noAdjustHandles="1" noChangeArrowheads="1" noChangeShapeType="1" noTextEdit="1"/>
              </p:cNvSpPr>
              <p:nvPr/>
            </p:nvSpPr>
            <p:spPr>
              <a:xfrm>
                <a:off x="3349696" y="5543383"/>
                <a:ext cx="4221892" cy="293132"/>
              </a:xfrm>
              <a:prstGeom prst="rect">
                <a:avLst/>
              </a:prstGeom>
              <a:blipFill>
                <a:blip r:embed="rId9"/>
                <a:stretch>
                  <a:fillRect b="-29167"/>
                </a:stretch>
              </a:blipFill>
            </p:spPr>
            <p:txBody>
              <a:bodyPr/>
              <a:lstStyle/>
              <a:p>
                <a:r>
                  <a:rPr lang="en-US">
                    <a:noFill/>
                  </a:rPr>
                  <a:t> </a:t>
                </a:r>
              </a:p>
            </p:txBody>
          </p:sp>
        </mc:Fallback>
      </mc:AlternateContent>
    </p:spTree>
    <p:extLst>
      <p:ext uri="{BB962C8B-B14F-4D97-AF65-F5344CB8AC3E}">
        <p14:creationId xmlns:p14="http://schemas.microsoft.com/office/powerpoint/2010/main" val="3310177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0519867-8BF8-4BD4-9FC9-0CE88BD0CF7B}"/>
                  </a:ext>
                </a:extLst>
              </p:cNvPr>
              <p:cNvSpPr>
                <a:spLocks noGrp="1"/>
              </p:cNvSpPr>
              <p:nvPr>
                <p:ph idx="1"/>
              </p:nvPr>
            </p:nvSpPr>
            <p:spPr>
              <a:xfrm>
                <a:off x="609600" y="1600202"/>
                <a:ext cx="10972800" cy="2193316"/>
              </a:xfrm>
            </p:spPr>
            <p:txBody>
              <a:bodyPr/>
              <a:lstStyle/>
              <a:p>
                <a:pPr marL="0" indent="0">
                  <a:buNone/>
                </a:pPr>
                <a:r>
                  <a:rPr lang="en-US" sz="2800" dirty="0"/>
                  <a:t>Constant returns to scale</a:t>
                </a:r>
              </a:p>
              <a:p>
                <a14:m>
                  <m:oMath xmlns:m="http://schemas.openxmlformats.org/officeDocument/2006/math">
                    <m:r>
                      <a:rPr lang="en-US" sz="2800">
                        <a:latin typeface="Cambria Math" panose="02040503050406030204" pitchFamily="18" charset="0"/>
                      </a:rPr>
                      <m:t>2∗</m:t>
                    </m:r>
                    <m:r>
                      <a:rPr lang="en-US" sz="2800">
                        <a:latin typeface="Cambria Math" panose="02040503050406030204" pitchFamily="18" charset="0"/>
                      </a:rPr>
                      <m:t>𝑓</m:t>
                    </m:r>
                    <m:d>
                      <m:dPr>
                        <m:ctrlPr>
                          <a:rPr lang="en-US" sz="2800" i="1">
                            <a:latin typeface="Cambria Math" panose="02040503050406030204" pitchFamily="18" charset="0"/>
                          </a:rPr>
                        </m:ctrlPr>
                      </m:dPr>
                      <m:e>
                        <m:r>
                          <a:rPr lang="en-US" sz="2800">
                            <a:latin typeface="Cambria Math" panose="02040503050406030204" pitchFamily="18" charset="0"/>
                          </a:rPr>
                          <m:t>𝐾</m:t>
                        </m:r>
                        <m:r>
                          <a:rPr lang="en-US" sz="2800">
                            <a:latin typeface="Cambria Math" panose="02040503050406030204" pitchFamily="18" charset="0"/>
                          </a:rPr>
                          <m:t>,</m:t>
                        </m:r>
                        <m:r>
                          <a:rPr lang="en-US" sz="2800">
                            <a:latin typeface="Cambria Math" panose="02040503050406030204" pitchFamily="18" charset="0"/>
                          </a:rPr>
                          <m:t>𝐿</m:t>
                        </m:r>
                      </m:e>
                    </m:d>
                    <m:r>
                      <a:rPr lang="en-US" sz="2800">
                        <a:latin typeface="Cambria Math" panose="02040503050406030204" pitchFamily="18" charset="0"/>
                      </a:rPr>
                      <m:t>=</m:t>
                    </m:r>
                    <m:r>
                      <a:rPr lang="en-US" sz="2800">
                        <a:latin typeface="Cambria Math" panose="02040503050406030204" pitchFamily="18" charset="0"/>
                      </a:rPr>
                      <m:t>𝑓</m:t>
                    </m:r>
                    <m:r>
                      <a:rPr lang="en-US" sz="2800">
                        <a:latin typeface="Cambria Math" panose="02040503050406030204" pitchFamily="18" charset="0"/>
                      </a:rPr>
                      <m:t>(2∗</m:t>
                    </m:r>
                    <m:r>
                      <a:rPr lang="en-US" sz="2800">
                        <a:latin typeface="Cambria Math" panose="02040503050406030204" pitchFamily="18" charset="0"/>
                      </a:rPr>
                      <m:t>𝐾</m:t>
                    </m:r>
                    <m:r>
                      <a:rPr lang="en-US" sz="2800">
                        <a:latin typeface="Cambria Math" panose="02040503050406030204" pitchFamily="18" charset="0"/>
                      </a:rPr>
                      <m:t>,2∗</m:t>
                    </m:r>
                    <m:r>
                      <a:rPr lang="en-US" sz="2800">
                        <a:latin typeface="Cambria Math" panose="02040503050406030204" pitchFamily="18" charset="0"/>
                      </a:rPr>
                      <m:t>𝐿</m:t>
                    </m:r>
                    <m:r>
                      <a:rPr lang="en-US" sz="2800">
                        <a:latin typeface="Cambria Math" panose="02040503050406030204" pitchFamily="18" charset="0"/>
                      </a:rPr>
                      <m:t>)</m:t>
                    </m:r>
                  </m:oMath>
                </a14:m>
                <a:endParaRPr lang="en-US" sz="2800" dirty="0"/>
              </a:p>
              <a:p>
                <a:pPr lvl="1"/>
                <a:r>
                  <a:rPr lang="en-US" sz="2400" dirty="0"/>
                  <a:t>The output resulting from the function of the doubled input bundle is equal to doubling the output of the original input bundle</a:t>
                </a:r>
              </a:p>
              <a:p>
                <a:pPr lvl="1"/>
                <a:r>
                  <a:rPr lang="en-US" sz="2400" dirty="0"/>
                  <a:t>For example:</a:t>
                </a:r>
              </a:p>
            </p:txBody>
          </p:sp>
        </mc:Choice>
        <mc:Fallback xmlns="">
          <p:sp>
            <p:nvSpPr>
              <p:cNvPr id="3" name="Content Placeholder 2">
                <a:extLst>
                  <a:ext uri="{FF2B5EF4-FFF2-40B4-BE49-F238E27FC236}">
                    <a16:creationId xmlns:a16="http://schemas.microsoft.com/office/drawing/2014/main" id="{80519867-8BF8-4BD4-9FC9-0CE88BD0CF7B}"/>
                  </a:ext>
                </a:extLst>
              </p:cNvPr>
              <p:cNvSpPr>
                <a:spLocks noGrp="1" noRot="1" noChangeAspect="1" noMove="1" noResize="1" noEditPoints="1" noAdjustHandles="1" noChangeArrowheads="1" noChangeShapeType="1" noTextEdit="1"/>
              </p:cNvSpPr>
              <p:nvPr>
                <p:ph idx="1"/>
              </p:nvPr>
            </p:nvSpPr>
            <p:spPr>
              <a:xfrm>
                <a:off x="609600" y="1600202"/>
                <a:ext cx="10972800" cy="2193316"/>
              </a:xfrm>
              <a:blipFill>
                <a:blip r:embed="rId2"/>
                <a:stretch>
                  <a:fillRect l="-1111" t="-3064" r="-722" b="-10028"/>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966F36BF-F149-40DE-9EFC-147BACC5F4FB}"/>
              </a:ext>
            </a:extLst>
          </p:cNvPr>
          <p:cNvSpPr>
            <a:spLocks noGrp="1"/>
          </p:cNvSpPr>
          <p:nvPr>
            <p:ph type="title"/>
          </p:nvPr>
        </p:nvSpPr>
        <p:spPr/>
        <p:txBody>
          <a:bodyPr/>
          <a:lstStyle/>
          <a:p>
            <a:r>
              <a:rPr lang="en-US" dirty="0"/>
              <a:t>Constant Returns to Scale</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6C348C3-75AD-43EF-A253-D4C1CDF0E84E}"/>
                  </a:ext>
                </a:extLst>
              </p:cNvPr>
              <p:cNvSpPr txBox="1"/>
              <p:nvPr/>
            </p:nvSpPr>
            <p:spPr>
              <a:xfrm>
                <a:off x="2947073" y="3923256"/>
                <a:ext cx="5027139" cy="243199"/>
              </a:xfrm>
              <a:prstGeom prst="rect">
                <a:avLst/>
              </a:prstGeom>
              <a:noFill/>
            </p:spPr>
            <p:txBody>
              <a:bodyPr wrap="square" rtlCol="0">
                <a:noAutofit/>
              </a:bodyPr>
              <a:lstStyle/>
              <a:p>
                <a:pPr algn="ctr"/>
                <a14:m>
                  <m:oMath xmlns:m="http://schemas.openxmlformats.org/officeDocument/2006/math">
                    <m:r>
                      <a:rPr lang="en-US" sz="1600" i="1">
                        <a:latin typeface="Cambria Math" panose="02040503050406030204" pitchFamily="18" charset="0"/>
                      </a:rPr>
                      <m:t>𝑄</m:t>
                    </m:r>
                    <m:r>
                      <a:rPr lang="en-US" sz="1600" i="1">
                        <a:latin typeface="Cambria Math" panose="02040503050406030204" pitchFamily="18" charset="0"/>
                      </a:rPr>
                      <m:t>=</m:t>
                    </m:r>
                    <m:r>
                      <a:rPr lang="en-US" sz="1600" i="1">
                        <a:latin typeface="Cambria Math" panose="02040503050406030204" pitchFamily="18" charset="0"/>
                      </a:rPr>
                      <m:t>𝑓</m:t>
                    </m:r>
                    <m:d>
                      <m:dPr>
                        <m:ctrlPr>
                          <a:rPr lang="en-US" sz="1600" i="1">
                            <a:latin typeface="Cambria Math" panose="02040503050406030204" pitchFamily="18" charset="0"/>
                          </a:rPr>
                        </m:ctrlPr>
                      </m:dPr>
                      <m:e>
                        <m:r>
                          <a:rPr lang="en-US" sz="1600" i="1">
                            <a:latin typeface="Cambria Math" panose="02040503050406030204" pitchFamily="18" charset="0"/>
                          </a:rPr>
                          <m:t>𝐾</m:t>
                        </m:r>
                        <m:r>
                          <a:rPr lang="en-US" sz="1600" i="1">
                            <a:latin typeface="Cambria Math" panose="02040503050406030204" pitchFamily="18" charset="0"/>
                          </a:rPr>
                          <m:t>,</m:t>
                        </m:r>
                        <m:r>
                          <a:rPr lang="en-US" sz="1600" i="1">
                            <a:latin typeface="Cambria Math" panose="02040503050406030204" pitchFamily="18" charset="0"/>
                          </a:rPr>
                          <m:t>𝐿</m:t>
                        </m:r>
                      </m:e>
                    </m:d>
                    <m:r>
                      <a:rPr lang="en-US" sz="1600" i="1">
                        <a:latin typeface="Cambria Math" panose="02040503050406030204" pitchFamily="18" charset="0"/>
                      </a:rPr>
                      <m:t>,  </m:t>
                    </m:r>
                    <m:r>
                      <a:rPr lang="en-US" sz="1600" i="1">
                        <a:solidFill>
                          <a:srgbClr val="FF0000"/>
                        </a:solidFill>
                        <a:latin typeface="Cambria Math" panose="02040503050406030204" pitchFamily="18" charset="0"/>
                      </a:rPr>
                      <m:t>𝑄</m:t>
                    </m:r>
                    <m:r>
                      <a:rPr lang="en-US" sz="1600" i="1">
                        <a:solidFill>
                          <a:srgbClr val="FF0000"/>
                        </a:solidFill>
                        <a:latin typeface="Cambria Math" panose="02040503050406030204" pitchFamily="18" charset="0"/>
                      </a:rPr>
                      <m:t>=</m:t>
                    </m:r>
                    <m:r>
                      <a:rPr lang="en-US" sz="1600" i="1">
                        <a:solidFill>
                          <a:srgbClr val="FF0000"/>
                        </a:solidFill>
                        <a:latin typeface="Cambria Math" panose="02040503050406030204" pitchFamily="18" charset="0"/>
                      </a:rPr>
                      <m:t>𝐾</m:t>
                    </m:r>
                    <m:r>
                      <a:rPr lang="en-US" sz="1600" i="1">
                        <a:solidFill>
                          <a:srgbClr val="FF0000"/>
                        </a:solidFill>
                        <a:latin typeface="Cambria Math" panose="02040503050406030204" pitchFamily="18" charset="0"/>
                      </a:rPr>
                      <m:t>+</m:t>
                    </m:r>
                    <m:r>
                      <a:rPr lang="en-US" sz="1600" i="1">
                        <a:solidFill>
                          <a:srgbClr val="FF0000"/>
                        </a:solidFill>
                        <a:latin typeface="Cambria Math" panose="02040503050406030204" pitchFamily="18" charset="0"/>
                      </a:rPr>
                      <m:t>𝐿</m:t>
                    </m:r>
                  </m:oMath>
                </a14:m>
                <a:r>
                  <a:rPr lang="en-US" sz="1600" dirty="0"/>
                  <a:t>, with K = 10, L = 8 </a:t>
                </a:r>
              </a:p>
            </p:txBody>
          </p:sp>
        </mc:Choice>
        <mc:Fallback xmlns="">
          <p:sp>
            <p:nvSpPr>
              <p:cNvPr id="14" name="TextBox 13">
                <a:extLst>
                  <a:ext uri="{FF2B5EF4-FFF2-40B4-BE49-F238E27FC236}">
                    <a16:creationId xmlns:a16="http://schemas.microsoft.com/office/drawing/2014/main" xmlns:a14="http://schemas.microsoft.com/office/drawing/2010/main" xmlns="" id="{A6C348C3-75AD-43EF-A253-D4C1CDF0E84E}"/>
                  </a:ext>
                </a:extLst>
              </p:cNvPr>
              <p:cNvSpPr txBox="1">
                <a:spLocks noRot="1" noChangeAspect="1" noMove="1" noResize="1" noEditPoints="1" noAdjustHandles="1" noChangeArrowheads="1" noChangeShapeType="1" noTextEdit="1"/>
              </p:cNvSpPr>
              <p:nvPr/>
            </p:nvSpPr>
            <p:spPr>
              <a:xfrm>
                <a:off x="2947073" y="3923256"/>
                <a:ext cx="5027139" cy="243199"/>
              </a:xfrm>
              <a:prstGeom prst="rect">
                <a:avLst/>
              </a:prstGeom>
              <a:blipFill rotWithShape="0">
                <a:blip r:embed="rId3"/>
                <a:stretch>
                  <a:fillRect t="-7692" b="-743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6866152-121B-44AE-9C1A-6E76AA017C7F}"/>
                  </a:ext>
                </a:extLst>
              </p:cNvPr>
              <p:cNvSpPr txBox="1"/>
              <p:nvPr/>
            </p:nvSpPr>
            <p:spPr>
              <a:xfrm>
                <a:off x="3627480" y="4267200"/>
                <a:ext cx="3666325" cy="2931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a:rPr lang="en-US" sz="1600" i="1">
                          <a:solidFill>
                            <a:srgbClr val="00B0F0"/>
                          </a:solidFill>
                          <a:latin typeface="Cambria Math" panose="02040503050406030204" pitchFamily="18" charset="0"/>
                        </a:rPr>
                        <m:t>2∗</m:t>
                      </m:r>
                      <m:r>
                        <a:rPr lang="en-US" sz="1600" i="1">
                          <a:solidFill>
                            <a:srgbClr val="00B0F0"/>
                          </a:solidFill>
                          <a:latin typeface="Cambria Math" panose="02040503050406030204" pitchFamily="18" charset="0"/>
                        </a:rPr>
                        <m:t>𝑓</m:t>
                      </m:r>
                      <m:d>
                        <m:dPr>
                          <m:ctrlPr>
                            <a:rPr lang="en-US" sz="1600" i="1">
                              <a:solidFill>
                                <a:srgbClr val="00B0F0"/>
                              </a:solidFill>
                              <a:latin typeface="Cambria Math" panose="02040503050406030204" pitchFamily="18" charset="0"/>
                            </a:rPr>
                          </m:ctrlPr>
                        </m:dPr>
                        <m:e>
                          <m:r>
                            <a:rPr lang="en-US" sz="1600" i="1">
                              <a:solidFill>
                                <a:srgbClr val="00B0F0"/>
                              </a:solidFill>
                              <a:latin typeface="Cambria Math" panose="02040503050406030204" pitchFamily="18" charset="0"/>
                            </a:rPr>
                            <m:t>𝐾</m:t>
                          </m:r>
                          <m:r>
                            <a:rPr lang="en-US" sz="1600" i="1">
                              <a:solidFill>
                                <a:srgbClr val="00B0F0"/>
                              </a:solidFill>
                              <a:latin typeface="Cambria Math" panose="02040503050406030204" pitchFamily="18" charset="0"/>
                            </a:rPr>
                            <m:t>,</m:t>
                          </m:r>
                          <m:r>
                            <a:rPr lang="en-US" sz="1600" i="1">
                              <a:solidFill>
                                <a:srgbClr val="00B0F0"/>
                              </a:solidFill>
                              <a:latin typeface="Cambria Math" panose="02040503050406030204" pitchFamily="18" charset="0"/>
                            </a:rPr>
                            <m:t>𝐿</m:t>
                          </m:r>
                        </m:e>
                      </m:d>
                      <m:r>
                        <a:rPr lang="en-US" sz="1600" i="1">
                          <a:solidFill>
                            <a:srgbClr val="00B0F0"/>
                          </a:solidFill>
                          <a:latin typeface="Cambria Math" panose="02040503050406030204" pitchFamily="18" charset="0"/>
                        </a:rPr>
                        <m:t> </m:t>
                      </m:r>
                      <m:r>
                        <a:rPr lang="en-US" sz="1600" i="1">
                          <a:latin typeface="Cambria Math" panose="02040503050406030204" pitchFamily="18" charset="0"/>
                        </a:rPr>
                        <m:t>𝑐𝑜𝑚𝑝𝑎𝑟𝑒𝑑</m:t>
                      </m:r>
                      <m:r>
                        <a:rPr lang="en-US" sz="1600" i="1">
                          <a:latin typeface="Cambria Math" panose="02040503050406030204" pitchFamily="18" charset="0"/>
                        </a:rPr>
                        <m:t> </m:t>
                      </m:r>
                      <m:r>
                        <a:rPr lang="en-US" sz="1600" i="1">
                          <a:latin typeface="Cambria Math" panose="02040503050406030204" pitchFamily="18" charset="0"/>
                        </a:rPr>
                        <m:t>𝑡𝑜</m:t>
                      </m:r>
                      <m:r>
                        <a:rPr lang="en-US" sz="1600" i="1">
                          <a:latin typeface="Cambria Math" panose="02040503050406030204" pitchFamily="18" charset="0"/>
                        </a:rPr>
                        <m:t> </m:t>
                      </m:r>
                      <m:r>
                        <a:rPr lang="en-US" sz="1600" i="1">
                          <a:solidFill>
                            <a:srgbClr val="00B050"/>
                          </a:solidFill>
                          <a:latin typeface="Cambria Math" panose="02040503050406030204" pitchFamily="18" charset="0"/>
                        </a:rPr>
                        <m:t>𝑓</m:t>
                      </m:r>
                      <m:r>
                        <a:rPr lang="en-US" sz="1600" i="1">
                          <a:solidFill>
                            <a:srgbClr val="00B050"/>
                          </a:solidFill>
                          <a:latin typeface="Cambria Math" panose="02040503050406030204" pitchFamily="18" charset="0"/>
                        </a:rPr>
                        <m:t>(2∗</m:t>
                      </m:r>
                      <m:r>
                        <a:rPr lang="en-US" sz="1600" i="1">
                          <a:solidFill>
                            <a:srgbClr val="00B050"/>
                          </a:solidFill>
                          <a:latin typeface="Cambria Math" panose="02040503050406030204" pitchFamily="18" charset="0"/>
                        </a:rPr>
                        <m:t>𝐾</m:t>
                      </m:r>
                      <m:r>
                        <a:rPr lang="en-US" sz="1600" i="1">
                          <a:solidFill>
                            <a:srgbClr val="00B050"/>
                          </a:solidFill>
                          <a:latin typeface="Cambria Math" panose="02040503050406030204" pitchFamily="18" charset="0"/>
                        </a:rPr>
                        <m:t>,2∗</m:t>
                      </m:r>
                      <m:r>
                        <a:rPr lang="en-US" sz="1600" i="1">
                          <a:solidFill>
                            <a:srgbClr val="00B050"/>
                          </a:solidFill>
                          <a:latin typeface="Cambria Math" panose="02040503050406030204" pitchFamily="18" charset="0"/>
                        </a:rPr>
                        <m:t>𝐿</m:t>
                      </m:r>
                      <m:r>
                        <a:rPr lang="en-US" sz="1600" i="1">
                          <a:solidFill>
                            <a:srgbClr val="00B050"/>
                          </a:solidFill>
                          <a:latin typeface="Cambria Math" panose="02040503050406030204" pitchFamily="18" charset="0"/>
                        </a:rPr>
                        <m:t>)</m:t>
                      </m:r>
                    </m:oMath>
                  </m:oMathPara>
                </a14:m>
                <a:endParaRPr lang="en-US" sz="1600" dirty="0"/>
              </a:p>
            </p:txBody>
          </p:sp>
        </mc:Choice>
        <mc:Fallback xmlns="">
          <p:sp>
            <p:nvSpPr>
              <p:cNvPr id="15" name="TextBox 14">
                <a:extLst>
                  <a:ext uri="{FF2B5EF4-FFF2-40B4-BE49-F238E27FC236}">
                    <a16:creationId xmlns:a16="http://schemas.microsoft.com/office/drawing/2014/main" id="{B6866152-121B-44AE-9C1A-6E76AA017C7F}"/>
                  </a:ext>
                </a:extLst>
              </p:cNvPr>
              <p:cNvSpPr txBox="1">
                <a:spLocks noRot="1" noChangeAspect="1" noMove="1" noResize="1" noEditPoints="1" noAdjustHandles="1" noChangeArrowheads="1" noChangeShapeType="1" noTextEdit="1"/>
              </p:cNvSpPr>
              <p:nvPr/>
            </p:nvSpPr>
            <p:spPr>
              <a:xfrm>
                <a:off x="3627480" y="4267200"/>
                <a:ext cx="3666325" cy="293132"/>
              </a:xfrm>
              <a:prstGeom prst="rect">
                <a:avLst/>
              </a:prstGeom>
              <a:blipFill>
                <a:blip r:embed="rId4"/>
                <a:stretch>
                  <a:fillRect b="-29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D6A0819-25C4-4381-AAEE-19625DDBAED0}"/>
                  </a:ext>
                </a:extLst>
              </p:cNvPr>
              <p:cNvSpPr txBox="1"/>
              <p:nvPr/>
            </p:nvSpPr>
            <p:spPr>
              <a:xfrm>
                <a:off x="3355226" y="4685663"/>
                <a:ext cx="4210833" cy="2931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en-US" sz="1600" i="1">
                          <a:solidFill>
                            <a:srgbClr val="00B0F0"/>
                          </a:solidFill>
                          <a:latin typeface="Cambria Math" panose="02040503050406030204" pitchFamily="18" charset="0"/>
                        </a:rPr>
                        <m:t>2∗</m:t>
                      </m:r>
                      <m:r>
                        <a:rPr lang="en-US" sz="1600" i="1">
                          <a:solidFill>
                            <a:srgbClr val="00B0F0"/>
                          </a:solidFill>
                          <a:latin typeface="Cambria Math" panose="02040503050406030204" pitchFamily="18" charset="0"/>
                        </a:rPr>
                        <m:t>𝑓</m:t>
                      </m:r>
                      <m:d>
                        <m:dPr>
                          <m:ctrlPr>
                            <a:rPr lang="en-US" sz="1600" i="1">
                              <a:solidFill>
                                <a:srgbClr val="00B0F0"/>
                              </a:solidFill>
                              <a:latin typeface="Cambria Math" panose="02040503050406030204" pitchFamily="18" charset="0"/>
                            </a:rPr>
                          </m:ctrlPr>
                        </m:dPr>
                        <m:e>
                          <m:r>
                            <a:rPr lang="en-US" sz="1600" i="1">
                              <a:solidFill>
                                <a:srgbClr val="00B0F0"/>
                              </a:solidFill>
                              <a:latin typeface="Cambria Math" panose="02040503050406030204" pitchFamily="18" charset="0"/>
                            </a:rPr>
                            <m:t>10,8</m:t>
                          </m:r>
                        </m:e>
                      </m:d>
                      <m:r>
                        <a:rPr lang="en-US" sz="1600" i="1">
                          <a:solidFill>
                            <a:srgbClr val="00B0F0"/>
                          </a:solidFill>
                          <a:latin typeface="Cambria Math" panose="02040503050406030204" pitchFamily="18" charset="0"/>
                        </a:rPr>
                        <m:t> </m:t>
                      </m:r>
                      <m:r>
                        <a:rPr lang="en-US" sz="1600" i="1">
                          <a:latin typeface="Cambria Math" panose="02040503050406030204" pitchFamily="18" charset="0"/>
                        </a:rPr>
                        <m:t>𝑐𝑜𝑚𝑝𝑎𝑟𝑒𝑑</m:t>
                      </m:r>
                      <m:r>
                        <a:rPr lang="en-US" sz="1600" i="1">
                          <a:latin typeface="Cambria Math" panose="02040503050406030204" pitchFamily="18" charset="0"/>
                        </a:rPr>
                        <m:t> </m:t>
                      </m:r>
                      <m:r>
                        <a:rPr lang="en-US" sz="1600" i="1">
                          <a:latin typeface="Cambria Math" panose="02040503050406030204" pitchFamily="18" charset="0"/>
                        </a:rPr>
                        <m:t>𝑡𝑜</m:t>
                      </m:r>
                      <m:r>
                        <a:rPr lang="en-US" sz="1600" i="1">
                          <a:latin typeface="Cambria Math" panose="02040503050406030204" pitchFamily="18" charset="0"/>
                        </a:rPr>
                        <m:t> </m:t>
                      </m:r>
                      <m:r>
                        <a:rPr lang="en-US" sz="1600" i="1">
                          <a:solidFill>
                            <a:srgbClr val="00B050"/>
                          </a:solidFill>
                          <a:latin typeface="Cambria Math" panose="02040503050406030204" pitchFamily="18" charset="0"/>
                        </a:rPr>
                        <m:t>𝑓</m:t>
                      </m:r>
                      <m:r>
                        <a:rPr lang="en-US" sz="1600" i="1">
                          <a:solidFill>
                            <a:srgbClr val="00B050"/>
                          </a:solidFill>
                          <a:latin typeface="Cambria Math" panose="02040503050406030204" pitchFamily="18" charset="0"/>
                        </a:rPr>
                        <m:t>(2∗10,2∗8)</m:t>
                      </m:r>
                    </m:oMath>
                  </m:oMathPara>
                </a14:m>
                <a:endParaRPr lang="en-US" sz="1600" dirty="0"/>
              </a:p>
            </p:txBody>
          </p:sp>
        </mc:Choice>
        <mc:Fallback xmlns="">
          <p:sp>
            <p:nvSpPr>
              <p:cNvPr id="16" name="TextBox 15">
                <a:extLst>
                  <a:ext uri="{FF2B5EF4-FFF2-40B4-BE49-F238E27FC236}">
                    <a16:creationId xmlns:a16="http://schemas.microsoft.com/office/drawing/2014/main" id="{ED6A0819-25C4-4381-AAEE-19625DDBAED0}"/>
                  </a:ext>
                </a:extLst>
              </p:cNvPr>
              <p:cNvSpPr txBox="1">
                <a:spLocks noRot="1" noChangeAspect="1" noMove="1" noResize="1" noEditPoints="1" noAdjustHandles="1" noChangeArrowheads="1" noChangeShapeType="1" noTextEdit="1"/>
              </p:cNvSpPr>
              <p:nvPr/>
            </p:nvSpPr>
            <p:spPr>
              <a:xfrm>
                <a:off x="3355226" y="4685663"/>
                <a:ext cx="4210833" cy="293132"/>
              </a:xfrm>
              <a:prstGeom prst="rect">
                <a:avLst/>
              </a:prstGeom>
              <a:blipFill>
                <a:blip r:embed="rId5"/>
                <a:stretch>
                  <a:fillRect b="-29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59CCF43-9BE9-412D-8382-99D5FB8BADFC}"/>
                  </a:ext>
                </a:extLst>
              </p:cNvPr>
              <p:cNvSpPr txBox="1"/>
              <p:nvPr/>
            </p:nvSpPr>
            <p:spPr>
              <a:xfrm>
                <a:off x="3349696" y="5156202"/>
                <a:ext cx="4221892" cy="2931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en-US" sz="1600" i="1">
                          <a:solidFill>
                            <a:srgbClr val="00B0F0"/>
                          </a:solidFill>
                          <a:latin typeface="Cambria Math" panose="02040503050406030204" pitchFamily="18" charset="0"/>
                        </a:rPr>
                        <m:t>2∗</m:t>
                      </m:r>
                      <m:d>
                        <m:dPr>
                          <m:ctrlPr>
                            <a:rPr lang="en-US" sz="1600" i="1">
                              <a:solidFill>
                                <a:srgbClr val="00B0F0"/>
                              </a:solidFill>
                              <a:latin typeface="Cambria Math" panose="02040503050406030204" pitchFamily="18" charset="0"/>
                            </a:rPr>
                          </m:ctrlPr>
                        </m:dPr>
                        <m:e>
                          <m:r>
                            <a:rPr lang="en-US" sz="1600" i="1">
                              <a:solidFill>
                                <a:srgbClr val="00B0F0"/>
                              </a:solidFill>
                              <a:latin typeface="Cambria Math" panose="02040503050406030204" pitchFamily="18" charset="0"/>
                            </a:rPr>
                            <m:t>10+8</m:t>
                          </m:r>
                        </m:e>
                      </m:d>
                      <m:r>
                        <a:rPr lang="en-US" sz="1600" i="1">
                          <a:solidFill>
                            <a:srgbClr val="00B0F0"/>
                          </a:solidFill>
                          <a:latin typeface="Cambria Math" panose="02040503050406030204" pitchFamily="18" charset="0"/>
                        </a:rPr>
                        <m:t> </m:t>
                      </m:r>
                      <m:r>
                        <a:rPr lang="en-US" sz="1600" i="1">
                          <a:latin typeface="Cambria Math" panose="02040503050406030204" pitchFamily="18" charset="0"/>
                        </a:rPr>
                        <m:t>𝑐𝑜𝑚𝑝𝑎𝑟𝑒𝑑</m:t>
                      </m:r>
                      <m:r>
                        <a:rPr lang="en-US" sz="1600" i="1">
                          <a:latin typeface="Cambria Math" panose="02040503050406030204" pitchFamily="18" charset="0"/>
                        </a:rPr>
                        <m:t> </m:t>
                      </m:r>
                      <m:r>
                        <a:rPr lang="en-US" sz="1600" i="1">
                          <a:latin typeface="Cambria Math" panose="02040503050406030204" pitchFamily="18" charset="0"/>
                        </a:rPr>
                        <m:t>𝑡𝑜</m:t>
                      </m:r>
                      <m:r>
                        <a:rPr lang="en-US" sz="1600" i="1">
                          <a:latin typeface="Cambria Math" panose="02040503050406030204" pitchFamily="18" charset="0"/>
                        </a:rPr>
                        <m:t> </m:t>
                      </m:r>
                      <m:d>
                        <m:dPr>
                          <m:ctrlPr>
                            <a:rPr lang="en-US" sz="1600" i="1">
                              <a:solidFill>
                                <a:srgbClr val="00B050"/>
                              </a:solidFill>
                              <a:latin typeface="Cambria Math" panose="02040503050406030204" pitchFamily="18" charset="0"/>
                            </a:rPr>
                          </m:ctrlPr>
                        </m:dPr>
                        <m:e>
                          <m:r>
                            <a:rPr lang="en-US" sz="1600" i="1">
                              <a:solidFill>
                                <a:srgbClr val="00B050"/>
                              </a:solidFill>
                              <a:latin typeface="Cambria Math" panose="02040503050406030204" pitchFamily="18" charset="0"/>
                            </a:rPr>
                            <m:t>2∗10</m:t>
                          </m:r>
                        </m:e>
                      </m:d>
                      <m:r>
                        <a:rPr lang="en-US" sz="1600" i="1">
                          <a:solidFill>
                            <a:srgbClr val="00B050"/>
                          </a:solidFill>
                          <a:latin typeface="Cambria Math" panose="02040503050406030204" pitchFamily="18" charset="0"/>
                        </a:rPr>
                        <m:t>+(2∗8)</m:t>
                      </m:r>
                    </m:oMath>
                  </m:oMathPara>
                </a14:m>
                <a:endParaRPr lang="en-US" sz="1600" dirty="0"/>
              </a:p>
            </p:txBody>
          </p:sp>
        </mc:Choice>
        <mc:Fallback xmlns="">
          <p:sp>
            <p:nvSpPr>
              <p:cNvPr id="17" name="TextBox 16">
                <a:extLst>
                  <a:ext uri="{FF2B5EF4-FFF2-40B4-BE49-F238E27FC236}">
                    <a16:creationId xmlns:a16="http://schemas.microsoft.com/office/drawing/2014/main" id="{059CCF43-9BE9-412D-8382-99D5FB8BADFC}"/>
                  </a:ext>
                </a:extLst>
              </p:cNvPr>
              <p:cNvSpPr txBox="1">
                <a:spLocks noRot="1" noChangeAspect="1" noMove="1" noResize="1" noEditPoints="1" noAdjustHandles="1" noChangeArrowheads="1" noChangeShapeType="1" noTextEdit="1"/>
              </p:cNvSpPr>
              <p:nvPr/>
            </p:nvSpPr>
            <p:spPr>
              <a:xfrm>
                <a:off x="3349696" y="5156202"/>
                <a:ext cx="4221892" cy="293132"/>
              </a:xfrm>
              <a:prstGeom prst="rect">
                <a:avLst/>
              </a:prstGeom>
              <a:blipFill>
                <a:blip r:embed="rId6"/>
                <a:stretch>
                  <a:fillRect b="-29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F2F0A55-39B1-4DDA-AF8C-1D16E3AB3059}"/>
                  </a:ext>
                </a:extLst>
              </p:cNvPr>
              <p:cNvSpPr txBox="1"/>
              <p:nvPr/>
            </p:nvSpPr>
            <p:spPr>
              <a:xfrm>
                <a:off x="3349696" y="6000584"/>
                <a:ext cx="4221892" cy="2931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en-US" sz="1600" i="1">
                          <a:solidFill>
                            <a:srgbClr val="00B0F0"/>
                          </a:solidFill>
                          <a:latin typeface="Cambria Math" panose="02040503050406030204" pitchFamily="18" charset="0"/>
                        </a:rPr>
                        <m:t>36</m:t>
                      </m:r>
                      <m:r>
                        <a:rPr lang="en-US" sz="1600" i="1">
                          <a:latin typeface="Cambria Math" panose="02040503050406030204" pitchFamily="18" charset="0"/>
                        </a:rPr>
                        <m:t> </m:t>
                      </m:r>
                      <m:r>
                        <a:rPr lang="en-US" sz="1600" i="1">
                          <a:latin typeface="Cambria Math" panose="02040503050406030204" pitchFamily="18" charset="0"/>
                        </a:rPr>
                        <m:t>𝑐𝑜𝑚𝑝𝑎𝑟𝑒𝑑</m:t>
                      </m:r>
                      <m:r>
                        <a:rPr lang="en-US" sz="1600" i="1">
                          <a:latin typeface="Cambria Math" panose="02040503050406030204" pitchFamily="18" charset="0"/>
                        </a:rPr>
                        <m:t> </m:t>
                      </m:r>
                      <m:r>
                        <a:rPr lang="en-US" sz="1600" i="1">
                          <a:latin typeface="Cambria Math" panose="02040503050406030204" pitchFamily="18" charset="0"/>
                        </a:rPr>
                        <m:t>𝑡𝑜</m:t>
                      </m:r>
                      <m:r>
                        <a:rPr lang="en-US" sz="1600" i="1">
                          <a:latin typeface="Cambria Math" panose="02040503050406030204" pitchFamily="18" charset="0"/>
                        </a:rPr>
                        <m:t> 36</m:t>
                      </m:r>
                    </m:oMath>
                  </m:oMathPara>
                </a14:m>
                <a:endParaRPr lang="en-US" sz="1600" dirty="0"/>
              </a:p>
            </p:txBody>
          </p:sp>
        </mc:Choice>
        <mc:Fallback xmlns="">
          <p:sp>
            <p:nvSpPr>
              <p:cNvPr id="18" name="TextBox 17">
                <a:extLst>
                  <a:ext uri="{FF2B5EF4-FFF2-40B4-BE49-F238E27FC236}">
                    <a16:creationId xmlns:a16="http://schemas.microsoft.com/office/drawing/2014/main" id="{BF2F0A55-39B1-4DDA-AF8C-1D16E3AB3059}"/>
                  </a:ext>
                </a:extLst>
              </p:cNvPr>
              <p:cNvSpPr txBox="1">
                <a:spLocks noRot="1" noChangeAspect="1" noMove="1" noResize="1" noEditPoints="1" noAdjustHandles="1" noChangeArrowheads="1" noChangeShapeType="1" noTextEdit="1"/>
              </p:cNvSpPr>
              <p:nvPr/>
            </p:nvSpPr>
            <p:spPr>
              <a:xfrm>
                <a:off x="3349696" y="6000584"/>
                <a:ext cx="4221892" cy="293132"/>
              </a:xfrm>
              <a:prstGeom prst="rect">
                <a:avLst/>
              </a:prstGeom>
              <a:blipFill>
                <a:blip r:embed="rId7"/>
                <a:stretch>
                  <a:fillRect b="-29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40C69B5-F90D-46CD-B527-4C6D5799FF5C}"/>
                  </a:ext>
                </a:extLst>
              </p:cNvPr>
              <p:cNvSpPr txBox="1"/>
              <p:nvPr/>
            </p:nvSpPr>
            <p:spPr>
              <a:xfrm>
                <a:off x="3349696" y="6363055"/>
                <a:ext cx="4221892" cy="2931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en-US" sz="1600" i="1">
                          <a:solidFill>
                            <a:srgbClr val="00B0F0"/>
                          </a:solidFill>
                          <a:latin typeface="Cambria Math" panose="02040503050406030204" pitchFamily="18" charset="0"/>
                        </a:rPr>
                        <m:t>36</m:t>
                      </m:r>
                      <m:r>
                        <a:rPr lang="en-US" sz="1600" i="1">
                          <a:latin typeface="Cambria Math" panose="02040503050406030204" pitchFamily="18" charset="0"/>
                        </a:rPr>
                        <m:t>= </m:t>
                      </m:r>
                      <m:r>
                        <a:rPr lang="en-US" sz="1600" i="1">
                          <a:solidFill>
                            <a:srgbClr val="00B050"/>
                          </a:solidFill>
                          <a:latin typeface="Cambria Math" panose="02040503050406030204" pitchFamily="18" charset="0"/>
                        </a:rPr>
                        <m:t>36</m:t>
                      </m:r>
                    </m:oMath>
                  </m:oMathPara>
                </a14:m>
                <a:endParaRPr lang="en-US" sz="1600" dirty="0"/>
              </a:p>
            </p:txBody>
          </p:sp>
        </mc:Choice>
        <mc:Fallback xmlns="">
          <p:sp>
            <p:nvSpPr>
              <p:cNvPr id="19" name="TextBox 18">
                <a:extLst>
                  <a:ext uri="{FF2B5EF4-FFF2-40B4-BE49-F238E27FC236}">
                    <a16:creationId xmlns:a16="http://schemas.microsoft.com/office/drawing/2014/main" id="{F40C69B5-F90D-46CD-B527-4C6D5799FF5C}"/>
                  </a:ext>
                </a:extLst>
              </p:cNvPr>
              <p:cNvSpPr txBox="1">
                <a:spLocks noRot="1" noChangeAspect="1" noMove="1" noResize="1" noEditPoints="1" noAdjustHandles="1" noChangeArrowheads="1" noChangeShapeType="1" noTextEdit="1"/>
              </p:cNvSpPr>
              <p:nvPr/>
            </p:nvSpPr>
            <p:spPr>
              <a:xfrm>
                <a:off x="3349696" y="6363055"/>
                <a:ext cx="4221892" cy="293132"/>
              </a:xfrm>
              <a:prstGeom prst="rect">
                <a:avLst/>
              </a:prstGeom>
              <a:blipFill>
                <a:blip r:embed="rId8"/>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47652A0-9BBE-41EC-B741-AECEDC9BB72F}"/>
                  </a:ext>
                </a:extLst>
              </p:cNvPr>
              <p:cNvSpPr txBox="1"/>
              <p:nvPr/>
            </p:nvSpPr>
            <p:spPr>
              <a:xfrm>
                <a:off x="3349696" y="5543383"/>
                <a:ext cx="4221892" cy="2931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en-US" sz="1600" i="1" smtClean="0">
                          <a:solidFill>
                            <a:srgbClr val="00B0F0"/>
                          </a:solidFill>
                          <a:latin typeface="Cambria Math" panose="02040503050406030204" pitchFamily="18" charset="0"/>
                        </a:rPr>
                        <m:t>2∗</m:t>
                      </m:r>
                      <m:d>
                        <m:dPr>
                          <m:ctrlPr>
                            <a:rPr lang="en-US" sz="1600" i="1">
                              <a:solidFill>
                                <a:srgbClr val="00B0F0"/>
                              </a:solidFill>
                              <a:latin typeface="Cambria Math" panose="02040503050406030204" pitchFamily="18" charset="0"/>
                            </a:rPr>
                          </m:ctrlPr>
                        </m:dPr>
                        <m:e>
                          <m:r>
                            <a:rPr lang="en-US" sz="1600" i="1">
                              <a:solidFill>
                                <a:srgbClr val="00B0F0"/>
                              </a:solidFill>
                              <a:latin typeface="Cambria Math" panose="02040503050406030204" pitchFamily="18" charset="0"/>
                            </a:rPr>
                            <m:t>18</m:t>
                          </m:r>
                        </m:e>
                      </m:d>
                      <m:r>
                        <a:rPr lang="en-US" sz="1600" b="0" i="1" smtClean="0">
                          <a:solidFill>
                            <a:srgbClr val="00B0F0"/>
                          </a:solidFill>
                          <a:latin typeface="Cambria Math" panose="02040503050406030204" pitchFamily="18" charset="0"/>
                        </a:rPr>
                        <m:t> </m:t>
                      </m:r>
                      <m:r>
                        <a:rPr lang="en-US" sz="1600" i="1">
                          <a:latin typeface="Cambria Math" panose="02040503050406030204" pitchFamily="18" charset="0"/>
                        </a:rPr>
                        <m:t>𝑐𝑜𝑚𝑝𝑎𝑟𝑒𝑑</m:t>
                      </m:r>
                      <m:r>
                        <a:rPr lang="en-US" sz="1600" i="1">
                          <a:latin typeface="Cambria Math" panose="02040503050406030204" pitchFamily="18" charset="0"/>
                        </a:rPr>
                        <m:t> </m:t>
                      </m:r>
                      <m:r>
                        <a:rPr lang="en-US" sz="1600" i="1">
                          <a:latin typeface="Cambria Math" panose="02040503050406030204" pitchFamily="18" charset="0"/>
                        </a:rPr>
                        <m:t>𝑡𝑜</m:t>
                      </m:r>
                      <m:r>
                        <a:rPr lang="en-US" sz="1600" i="1">
                          <a:latin typeface="Cambria Math" panose="02040503050406030204" pitchFamily="18" charset="0"/>
                        </a:rPr>
                        <m:t> </m:t>
                      </m:r>
                      <m:d>
                        <m:dPr>
                          <m:ctrlPr>
                            <a:rPr lang="en-US" sz="1600" i="1">
                              <a:solidFill>
                                <a:srgbClr val="00B050"/>
                              </a:solidFill>
                              <a:latin typeface="Cambria Math" panose="02040503050406030204" pitchFamily="18" charset="0"/>
                            </a:rPr>
                          </m:ctrlPr>
                        </m:dPr>
                        <m:e>
                          <m:r>
                            <a:rPr lang="en-US" sz="1600" i="1">
                              <a:solidFill>
                                <a:srgbClr val="00B050"/>
                              </a:solidFill>
                              <a:latin typeface="Cambria Math" panose="02040503050406030204" pitchFamily="18" charset="0"/>
                            </a:rPr>
                            <m:t>20</m:t>
                          </m:r>
                        </m:e>
                      </m:d>
                      <m:r>
                        <a:rPr lang="en-US" sz="1600" i="1">
                          <a:solidFill>
                            <a:srgbClr val="00B050"/>
                          </a:solidFill>
                          <a:latin typeface="Cambria Math" panose="02040503050406030204" pitchFamily="18" charset="0"/>
                        </a:rPr>
                        <m:t>+(16)</m:t>
                      </m:r>
                    </m:oMath>
                  </m:oMathPara>
                </a14:m>
                <a:endParaRPr lang="en-US" sz="1600" dirty="0"/>
              </a:p>
            </p:txBody>
          </p:sp>
        </mc:Choice>
        <mc:Fallback xmlns="">
          <p:sp>
            <p:nvSpPr>
              <p:cNvPr id="20" name="TextBox 19">
                <a:extLst>
                  <a:ext uri="{FF2B5EF4-FFF2-40B4-BE49-F238E27FC236}">
                    <a16:creationId xmlns:a16="http://schemas.microsoft.com/office/drawing/2014/main" id="{B47652A0-9BBE-41EC-B741-AECEDC9BB72F}"/>
                  </a:ext>
                </a:extLst>
              </p:cNvPr>
              <p:cNvSpPr txBox="1">
                <a:spLocks noRot="1" noChangeAspect="1" noMove="1" noResize="1" noEditPoints="1" noAdjustHandles="1" noChangeArrowheads="1" noChangeShapeType="1" noTextEdit="1"/>
              </p:cNvSpPr>
              <p:nvPr/>
            </p:nvSpPr>
            <p:spPr>
              <a:xfrm>
                <a:off x="3349696" y="5543383"/>
                <a:ext cx="4221892" cy="293132"/>
              </a:xfrm>
              <a:prstGeom prst="rect">
                <a:avLst/>
              </a:prstGeom>
              <a:blipFill>
                <a:blip r:embed="rId9"/>
                <a:stretch>
                  <a:fillRect b="-32000"/>
                </a:stretch>
              </a:blipFill>
            </p:spPr>
            <p:txBody>
              <a:bodyPr/>
              <a:lstStyle/>
              <a:p>
                <a:r>
                  <a:rPr lang="en-US">
                    <a:noFill/>
                  </a:rPr>
                  <a:t> </a:t>
                </a:r>
              </a:p>
            </p:txBody>
          </p:sp>
        </mc:Fallback>
      </mc:AlternateContent>
    </p:spTree>
    <p:extLst>
      <p:ext uri="{BB962C8B-B14F-4D97-AF65-F5344CB8AC3E}">
        <p14:creationId xmlns:p14="http://schemas.microsoft.com/office/powerpoint/2010/main" val="3413224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6C348C3-75AD-43EF-A253-D4C1CDF0E84E}"/>
                  </a:ext>
                </a:extLst>
              </p:cNvPr>
              <p:cNvSpPr txBox="1"/>
              <p:nvPr/>
            </p:nvSpPr>
            <p:spPr>
              <a:xfrm>
                <a:off x="2948781" y="3836311"/>
                <a:ext cx="5027139" cy="358739"/>
              </a:xfrm>
              <a:prstGeom prst="rect">
                <a:avLst/>
              </a:prstGeom>
              <a:noFill/>
            </p:spPr>
            <p:txBody>
              <a:bodyPr wrap="square" rtlCol="0">
                <a:noAutofit/>
              </a:bodyPr>
              <a:lstStyle/>
              <a:p>
                <a:pPr algn="ctr"/>
                <a14:m>
                  <m:oMath xmlns:m="http://schemas.openxmlformats.org/officeDocument/2006/math">
                    <m:r>
                      <a:rPr lang="en-US" sz="1600" i="1">
                        <a:latin typeface="Cambria Math" panose="02040503050406030204" pitchFamily="18" charset="0"/>
                      </a:rPr>
                      <m:t>𝑄</m:t>
                    </m:r>
                    <m:r>
                      <a:rPr lang="en-US" sz="1600" i="1">
                        <a:latin typeface="Cambria Math" panose="02040503050406030204" pitchFamily="18" charset="0"/>
                      </a:rPr>
                      <m:t>=</m:t>
                    </m:r>
                    <m:r>
                      <a:rPr lang="en-US" sz="1600" i="1">
                        <a:latin typeface="Cambria Math" panose="02040503050406030204" pitchFamily="18" charset="0"/>
                      </a:rPr>
                      <m:t>𝑓</m:t>
                    </m:r>
                    <m:d>
                      <m:dPr>
                        <m:ctrlPr>
                          <a:rPr lang="en-US" sz="1600" i="1">
                            <a:latin typeface="Cambria Math" panose="02040503050406030204" pitchFamily="18" charset="0"/>
                          </a:rPr>
                        </m:ctrlPr>
                      </m:dPr>
                      <m:e>
                        <m:r>
                          <a:rPr lang="en-US" sz="1600" i="1">
                            <a:latin typeface="Cambria Math" panose="02040503050406030204" pitchFamily="18" charset="0"/>
                          </a:rPr>
                          <m:t>𝐾</m:t>
                        </m:r>
                        <m:r>
                          <a:rPr lang="en-US" sz="1600" i="1">
                            <a:latin typeface="Cambria Math" panose="02040503050406030204" pitchFamily="18" charset="0"/>
                          </a:rPr>
                          <m:t>,</m:t>
                        </m:r>
                        <m:r>
                          <a:rPr lang="en-US" sz="1600" i="1">
                            <a:latin typeface="Cambria Math" panose="02040503050406030204" pitchFamily="18" charset="0"/>
                          </a:rPr>
                          <m:t>𝐿</m:t>
                        </m:r>
                      </m:e>
                    </m:d>
                    <m:r>
                      <a:rPr lang="en-US" sz="1600" i="1">
                        <a:solidFill>
                          <a:srgbClr val="FF0000"/>
                        </a:solidFill>
                        <a:latin typeface="Cambria Math" panose="02040503050406030204" pitchFamily="18" charset="0"/>
                      </a:rPr>
                      <m:t>,  </m:t>
                    </m:r>
                    <m:r>
                      <a:rPr lang="en-US" sz="1600" i="1">
                        <a:solidFill>
                          <a:srgbClr val="FF0000"/>
                        </a:solidFill>
                        <a:latin typeface="Cambria Math" panose="02040503050406030204" pitchFamily="18" charset="0"/>
                      </a:rPr>
                      <m:t>𝑄</m:t>
                    </m:r>
                    <m:r>
                      <a:rPr lang="en-US" sz="1600" i="1">
                        <a:solidFill>
                          <a:srgbClr val="FF0000"/>
                        </a:solidFill>
                        <a:latin typeface="Cambria Math" panose="02040503050406030204" pitchFamily="18" charset="0"/>
                      </a:rPr>
                      <m:t>=</m:t>
                    </m:r>
                    <m:sSup>
                      <m:sSupPr>
                        <m:ctrlPr>
                          <a:rPr lang="en-US" sz="1600" i="1">
                            <a:solidFill>
                              <a:srgbClr val="FF0000"/>
                            </a:solidFill>
                            <a:latin typeface="Cambria Math" panose="02040503050406030204" pitchFamily="18" charset="0"/>
                          </a:rPr>
                        </m:ctrlPr>
                      </m:sSupPr>
                      <m:e>
                        <m:r>
                          <a:rPr lang="en-US" sz="1600" i="1">
                            <a:solidFill>
                              <a:srgbClr val="FF0000"/>
                            </a:solidFill>
                            <a:latin typeface="Cambria Math" panose="02040503050406030204" pitchFamily="18" charset="0"/>
                          </a:rPr>
                          <m:t>𝐾</m:t>
                        </m:r>
                      </m:e>
                      <m:sup>
                        <m:f>
                          <m:fPr>
                            <m:ctrlPr>
                              <a:rPr lang="en-US" sz="1600" i="1">
                                <a:solidFill>
                                  <a:srgbClr val="FF0000"/>
                                </a:solidFill>
                                <a:latin typeface="Cambria Math" panose="02040503050406030204" pitchFamily="18" charset="0"/>
                              </a:rPr>
                            </m:ctrlPr>
                          </m:fPr>
                          <m:num>
                            <m:r>
                              <a:rPr lang="en-US" sz="1600" i="1">
                                <a:solidFill>
                                  <a:srgbClr val="FF0000"/>
                                </a:solidFill>
                                <a:latin typeface="Cambria Math" panose="02040503050406030204" pitchFamily="18" charset="0"/>
                              </a:rPr>
                              <m:t>1</m:t>
                            </m:r>
                          </m:num>
                          <m:den>
                            <m:r>
                              <a:rPr lang="en-US" sz="1600" i="1">
                                <a:solidFill>
                                  <a:srgbClr val="FF0000"/>
                                </a:solidFill>
                                <a:latin typeface="Cambria Math" panose="02040503050406030204" pitchFamily="18" charset="0"/>
                              </a:rPr>
                              <m:t>2</m:t>
                            </m:r>
                          </m:den>
                        </m:f>
                      </m:sup>
                    </m:sSup>
                  </m:oMath>
                </a14:m>
                <a:r>
                  <a:rPr lang="en-US" sz="1600" dirty="0">
                    <a:solidFill>
                      <a:srgbClr val="FF0000"/>
                    </a:solidFill>
                  </a:rPr>
                  <a:t>*</a:t>
                </a:r>
                <a14:m>
                  <m:oMath xmlns:m="http://schemas.openxmlformats.org/officeDocument/2006/math">
                    <m:sSup>
                      <m:sSupPr>
                        <m:ctrlPr>
                          <a:rPr lang="en-US" sz="1600" i="1" dirty="0">
                            <a:solidFill>
                              <a:srgbClr val="FF0000"/>
                            </a:solidFill>
                            <a:latin typeface="Cambria Math" panose="02040503050406030204" pitchFamily="18" charset="0"/>
                          </a:rPr>
                        </m:ctrlPr>
                      </m:sSupPr>
                      <m:e>
                        <m:r>
                          <a:rPr lang="en-US" sz="1600" i="1" dirty="0">
                            <a:solidFill>
                              <a:srgbClr val="FF0000"/>
                            </a:solidFill>
                            <a:latin typeface="Cambria Math" panose="02040503050406030204" pitchFamily="18" charset="0"/>
                          </a:rPr>
                          <m:t>𝐿</m:t>
                        </m:r>
                      </m:e>
                      <m:sup>
                        <m:f>
                          <m:fPr>
                            <m:ctrlPr>
                              <a:rPr lang="en-US" sz="1600" i="1" dirty="0">
                                <a:solidFill>
                                  <a:srgbClr val="FF0000"/>
                                </a:solidFill>
                                <a:latin typeface="Cambria Math" panose="02040503050406030204" pitchFamily="18" charset="0"/>
                              </a:rPr>
                            </m:ctrlPr>
                          </m:fPr>
                          <m:num>
                            <m:r>
                              <a:rPr lang="en-US" sz="1600" i="1" dirty="0">
                                <a:solidFill>
                                  <a:srgbClr val="FF0000"/>
                                </a:solidFill>
                                <a:latin typeface="Cambria Math" panose="02040503050406030204" pitchFamily="18" charset="0"/>
                              </a:rPr>
                              <m:t>1</m:t>
                            </m:r>
                          </m:num>
                          <m:den>
                            <m:r>
                              <a:rPr lang="en-US" sz="1600" i="1" dirty="0">
                                <a:solidFill>
                                  <a:srgbClr val="FF0000"/>
                                </a:solidFill>
                                <a:latin typeface="Cambria Math" panose="02040503050406030204" pitchFamily="18" charset="0"/>
                              </a:rPr>
                              <m:t>4</m:t>
                            </m:r>
                          </m:den>
                        </m:f>
                      </m:sup>
                    </m:sSup>
                  </m:oMath>
                </a14:m>
                <a:r>
                  <a:rPr lang="en-US" sz="1600" dirty="0"/>
                  <a:t>, with K = 10, L = 8 </a:t>
                </a:r>
              </a:p>
            </p:txBody>
          </p:sp>
        </mc:Choice>
        <mc:Fallback xmlns="">
          <p:sp>
            <p:nvSpPr>
              <p:cNvPr id="10" name="TextBox 9">
                <a:extLst>
                  <a:ext uri="{FF2B5EF4-FFF2-40B4-BE49-F238E27FC236}">
                    <a16:creationId xmlns:a16="http://schemas.microsoft.com/office/drawing/2014/main" id="{A6C348C3-75AD-43EF-A253-D4C1CDF0E84E}"/>
                  </a:ext>
                </a:extLst>
              </p:cNvPr>
              <p:cNvSpPr txBox="1">
                <a:spLocks noRot="1" noChangeAspect="1" noMove="1" noResize="1" noEditPoints="1" noAdjustHandles="1" noChangeArrowheads="1" noChangeShapeType="1" noTextEdit="1"/>
              </p:cNvSpPr>
              <p:nvPr/>
            </p:nvSpPr>
            <p:spPr>
              <a:xfrm>
                <a:off x="2948781" y="3836311"/>
                <a:ext cx="5027139" cy="358739"/>
              </a:xfrm>
              <a:prstGeom prst="rect">
                <a:avLst/>
              </a:prstGeom>
              <a:blipFill>
                <a:blip r:embed="rId2"/>
                <a:stretch>
                  <a:fillRect b="-4067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F7E0AFD-5BA7-4C21-8E4D-C09DE3B5BFF7}"/>
                  </a:ext>
                </a:extLst>
              </p:cNvPr>
              <p:cNvSpPr>
                <a:spLocks noGrp="1"/>
              </p:cNvSpPr>
              <p:nvPr>
                <p:ph idx="1"/>
              </p:nvPr>
            </p:nvSpPr>
            <p:spPr>
              <a:xfrm>
                <a:off x="609600" y="1600201"/>
                <a:ext cx="10972800" cy="2182929"/>
              </a:xfrm>
            </p:spPr>
            <p:txBody>
              <a:bodyPr/>
              <a:lstStyle/>
              <a:p>
                <a:pPr marL="0" indent="0">
                  <a:buNone/>
                </a:pPr>
                <a:r>
                  <a:rPr lang="en-US" sz="2800" dirty="0"/>
                  <a:t>Decreasing returns to scale</a:t>
                </a:r>
              </a:p>
              <a:p>
                <a14:m>
                  <m:oMath xmlns:m="http://schemas.openxmlformats.org/officeDocument/2006/math">
                    <m:r>
                      <a:rPr lang="en-US" sz="2800">
                        <a:latin typeface="Cambria Math" panose="02040503050406030204" pitchFamily="18" charset="0"/>
                      </a:rPr>
                      <m:t>2∗</m:t>
                    </m:r>
                    <m:r>
                      <a:rPr lang="en-US" sz="2800">
                        <a:latin typeface="Cambria Math" panose="02040503050406030204" pitchFamily="18" charset="0"/>
                      </a:rPr>
                      <m:t>𝑓</m:t>
                    </m:r>
                    <m:d>
                      <m:dPr>
                        <m:ctrlPr>
                          <a:rPr lang="en-US" sz="2800" i="1">
                            <a:latin typeface="Cambria Math" panose="02040503050406030204" pitchFamily="18" charset="0"/>
                          </a:rPr>
                        </m:ctrlPr>
                      </m:dPr>
                      <m:e>
                        <m:r>
                          <a:rPr lang="en-US" sz="2800">
                            <a:latin typeface="Cambria Math" panose="02040503050406030204" pitchFamily="18" charset="0"/>
                          </a:rPr>
                          <m:t>𝐾</m:t>
                        </m:r>
                        <m:r>
                          <a:rPr lang="en-US" sz="2800">
                            <a:latin typeface="Cambria Math" panose="02040503050406030204" pitchFamily="18" charset="0"/>
                          </a:rPr>
                          <m:t>,</m:t>
                        </m:r>
                        <m:r>
                          <a:rPr lang="en-US" sz="2800">
                            <a:latin typeface="Cambria Math" panose="02040503050406030204" pitchFamily="18" charset="0"/>
                          </a:rPr>
                          <m:t>𝐿</m:t>
                        </m:r>
                      </m:e>
                    </m:d>
                    <m:r>
                      <a:rPr lang="en-US" sz="2800">
                        <a:latin typeface="Cambria Math" panose="02040503050406030204" pitchFamily="18" charset="0"/>
                      </a:rPr>
                      <m:t>&gt;</m:t>
                    </m:r>
                    <m:r>
                      <a:rPr lang="en-US" sz="2800">
                        <a:latin typeface="Cambria Math" panose="02040503050406030204" pitchFamily="18" charset="0"/>
                      </a:rPr>
                      <m:t>𝑓</m:t>
                    </m:r>
                    <m:r>
                      <a:rPr lang="en-US" sz="2800">
                        <a:latin typeface="Cambria Math" panose="02040503050406030204" pitchFamily="18" charset="0"/>
                      </a:rPr>
                      <m:t>(2∗</m:t>
                    </m:r>
                    <m:r>
                      <a:rPr lang="en-US" sz="2800">
                        <a:latin typeface="Cambria Math" panose="02040503050406030204" pitchFamily="18" charset="0"/>
                      </a:rPr>
                      <m:t>𝐾</m:t>
                    </m:r>
                    <m:r>
                      <a:rPr lang="en-US" sz="2800">
                        <a:latin typeface="Cambria Math" panose="02040503050406030204" pitchFamily="18" charset="0"/>
                      </a:rPr>
                      <m:t>,2∗</m:t>
                    </m:r>
                    <m:r>
                      <a:rPr lang="en-US" sz="2800">
                        <a:latin typeface="Cambria Math" panose="02040503050406030204" pitchFamily="18" charset="0"/>
                      </a:rPr>
                      <m:t>𝐿</m:t>
                    </m:r>
                    <m:r>
                      <a:rPr lang="en-US" sz="2800">
                        <a:latin typeface="Cambria Math" panose="02040503050406030204" pitchFamily="18" charset="0"/>
                      </a:rPr>
                      <m:t>)</m:t>
                    </m:r>
                  </m:oMath>
                </a14:m>
                <a:endParaRPr lang="en-US" sz="2800" dirty="0"/>
              </a:p>
              <a:p>
                <a:pPr lvl="1"/>
                <a:r>
                  <a:rPr lang="en-US" sz="2400" dirty="0"/>
                  <a:t>The output resulting from the function of the doubled input bundle is less than doubling the output of the original input bundle</a:t>
                </a:r>
              </a:p>
              <a:p>
                <a:pPr lvl="1"/>
                <a:r>
                  <a:rPr lang="en-US" sz="2400" dirty="0"/>
                  <a:t>For example:</a:t>
                </a:r>
              </a:p>
            </p:txBody>
          </p:sp>
        </mc:Choice>
        <mc:Fallback xmlns="">
          <p:sp>
            <p:nvSpPr>
              <p:cNvPr id="3" name="Content Placeholder 2">
                <a:extLst>
                  <a:ext uri="{FF2B5EF4-FFF2-40B4-BE49-F238E27FC236}">
                    <a16:creationId xmlns:a16="http://schemas.microsoft.com/office/drawing/2014/main" id="{3F7E0AFD-5BA7-4C21-8E4D-C09DE3B5BFF7}"/>
                  </a:ext>
                </a:extLst>
              </p:cNvPr>
              <p:cNvSpPr>
                <a:spLocks noGrp="1" noRot="1" noChangeAspect="1" noMove="1" noResize="1" noEditPoints="1" noAdjustHandles="1" noChangeArrowheads="1" noChangeShapeType="1" noTextEdit="1"/>
              </p:cNvSpPr>
              <p:nvPr>
                <p:ph idx="1"/>
              </p:nvPr>
            </p:nvSpPr>
            <p:spPr>
              <a:xfrm>
                <a:off x="609600" y="1600201"/>
                <a:ext cx="10972800" cy="2182929"/>
              </a:xfrm>
              <a:blipFill>
                <a:blip r:embed="rId3"/>
                <a:stretch>
                  <a:fillRect l="-1111" t="-3073" b="-10335"/>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540845C6-BC01-4FD9-AFCF-7A5C972B195B}"/>
              </a:ext>
            </a:extLst>
          </p:cNvPr>
          <p:cNvSpPr>
            <a:spLocks noGrp="1"/>
          </p:cNvSpPr>
          <p:nvPr>
            <p:ph type="title"/>
          </p:nvPr>
        </p:nvSpPr>
        <p:spPr/>
        <p:txBody>
          <a:bodyPr/>
          <a:lstStyle/>
          <a:p>
            <a:r>
              <a:rPr lang="en-US" dirty="0"/>
              <a:t>Decreasing Returns to Scale</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6866152-121B-44AE-9C1A-6E76AA017C7F}"/>
                  </a:ext>
                </a:extLst>
              </p:cNvPr>
              <p:cNvSpPr txBox="1"/>
              <p:nvPr/>
            </p:nvSpPr>
            <p:spPr>
              <a:xfrm>
                <a:off x="3627480" y="4267200"/>
                <a:ext cx="3666325" cy="2931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a:rPr lang="en-US" sz="1600" i="1">
                          <a:solidFill>
                            <a:srgbClr val="00B0F0"/>
                          </a:solidFill>
                          <a:latin typeface="Cambria Math" panose="02040503050406030204" pitchFamily="18" charset="0"/>
                        </a:rPr>
                        <m:t>2∗</m:t>
                      </m:r>
                      <m:r>
                        <a:rPr lang="en-US" sz="1600" i="1">
                          <a:solidFill>
                            <a:srgbClr val="00B0F0"/>
                          </a:solidFill>
                          <a:latin typeface="Cambria Math" panose="02040503050406030204" pitchFamily="18" charset="0"/>
                        </a:rPr>
                        <m:t>𝑓</m:t>
                      </m:r>
                      <m:d>
                        <m:dPr>
                          <m:ctrlPr>
                            <a:rPr lang="en-US" sz="1600" i="1">
                              <a:solidFill>
                                <a:srgbClr val="00B0F0"/>
                              </a:solidFill>
                              <a:latin typeface="Cambria Math" panose="02040503050406030204" pitchFamily="18" charset="0"/>
                            </a:rPr>
                          </m:ctrlPr>
                        </m:dPr>
                        <m:e>
                          <m:r>
                            <a:rPr lang="en-US" sz="1600" i="1">
                              <a:solidFill>
                                <a:srgbClr val="00B0F0"/>
                              </a:solidFill>
                              <a:latin typeface="Cambria Math" panose="02040503050406030204" pitchFamily="18" charset="0"/>
                            </a:rPr>
                            <m:t>𝐾</m:t>
                          </m:r>
                          <m:r>
                            <a:rPr lang="en-US" sz="1600" i="1">
                              <a:solidFill>
                                <a:srgbClr val="00B0F0"/>
                              </a:solidFill>
                              <a:latin typeface="Cambria Math" panose="02040503050406030204" pitchFamily="18" charset="0"/>
                            </a:rPr>
                            <m:t>,</m:t>
                          </m:r>
                          <m:r>
                            <a:rPr lang="en-US" sz="1600" i="1">
                              <a:solidFill>
                                <a:srgbClr val="00B0F0"/>
                              </a:solidFill>
                              <a:latin typeface="Cambria Math" panose="02040503050406030204" pitchFamily="18" charset="0"/>
                            </a:rPr>
                            <m:t>𝐿</m:t>
                          </m:r>
                        </m:e>
                      </m:d>
                      <m:r>
                        <a:rPr lang="en-US" sz="1600" i="1">
                          <a:solidFill>
                            <a:srgbClr val="00B0F0"/>
                          </a:solidFill>
                          <a:latin typeface="Cambria Math" panose="02040503050406030204" pitchFamily="18" charset="0"/>
                        </a:rPr>
                        <m:t> </m:t>
                      </m:r>
                      <m:r>
                        <a:rPr lang="en-US" sz="1600" i="1">
                          <a:latin typeface="Cambria Math" panose="02040503050406030204" pitchFamily="18" charset="0"/>
                        </a:rPr>
                        <m:t>𝑐𝑜𝑚𝑝𝑎𝑟𝑒𝑑</m:t>
                      </m:r>
                      <m:r>
                        <a:rPr lang="en-US" sz="1600" i="1">
                          <a:latin typeface="Cambria Math" panose="02040503050406030204" pitchFamily="18" charset="0"/>
                        </a:rPr>
                        <m:t> </m:t>
                      </m:r>
                      <m:r>
                        <a:rPr lang="en-US" sz="1600" i="1">
                          <a:latin typeface="Cambria Math" panose="02040503050406030204" pitchFamily="18" charset="0"/>
                        </a:rPr>
                        <m:t>𝑡𝑜</m:t>
                      </m:r>
                      <m:r>
                        <a:rPr lang="en-US" sz="1600" i="1">
                          <a:latin typeface="Cambria Math" panose="02040503050406030204" pitchFamily="18" charset="0"/>
                        </a:rPr>
                        <m:t> </m:t>
                      </m:r>
                      <m:r>
                        <a:rPr lang="en-US" sz="1600" i="1">
                          <a:solidFill>
                            <a:srgbClr val="00B050"/>
                          </a:solidFill>
                          <a:latin typeface="Cambria Math" panose="02040503050406030204" pitchFamily="18" charset="0"/>
                        </a:rPr>
                        <m:t>𝑓</m:t>
                      </m:r>
                      <m:r>
                        <a:rPr lang="en-US" sz="1600" i="1">
                          <a:solidFill>
                            <a:srgbClr val="00B050"/>
                          </a:solidFill>
                          <a:latin typeface="Cambria Math" panose="02040503050406030204" pitchFamily="18" charset="0"/>
                        </a:rPr>
                        <m:t>(2∗</m:t>
                      </m:r>
                      <m:r>
                        <a:rPr lang="en-US" sz="1600" i="1">
                          <a:solidFill>
                            <a:srgbClr val="00B050"/>
                          </a:solidFill>
                          <a:latin typeface="Cambria Math" panose="02040503050406030204" pitchFamily="18" charset="0"/>
                        </a:rPr>
                        <m:t>𝐾</m:t>
                      </m:r>
                      <m:r>
                        <a:rPr lang="en-US" sz="1600" i="1">
                          <a:solidFill>
                            <a:srgbClr val="00B050"/>
                          </a:solidFill>
                          <a:latin typeface="Cambria Math" panose="02040503050406030204" pitchFamily="18" charset="0"/>
                        </a:rPr>
                        <m:t>,2∗</m:t>
                      </m:r>
                      <m:r>
                        <a:rPr lang="en-US" sz="1600" i="1">
                          <a:solidFill>
                            <a:srgbClr val="00B050"/>
                          </a:solidFill>
                          <a:latin typeface="Cambria Math" panose="02040503050406030204" pitchFamily="18" charset="0"/>
                        </a:rPr>
                        <m:t>𝐿</m:t>
                      </m:r>
                      <m:r>
                        <a:rPr lang="en-US" sz="1600" i="1">
                          <a:solidFill>
                            <a:srgbClr val="00B050"/>
                          </a:solidFill>
                          <a:latin typeface="Cambria Math" panose="02040503050406030204" pitchFamily="18" charset="0"/>
                        </a:rPr>
                        <m:t>)</m:t>
                      </m:r>
                    </m:oMath>
                  </m:oMathPara>
                </a14:m>
                <a:endParaRPr lang="en-US" sz="1600" dirty="0"/>
              </a:p>
            </p:txBody>
          </p:sp>
        </mc:Choice>
        <mc:Fallback xmlns="">
          <p:sp>
            <p:nvSpPr>
              <p:cNvPr id="12" name="TextBox 11">
                <a:extLst>
                  <a:ext uri="{FF2B5EF4-FFF2-40B4-BE49-F238E27FC236}">
                    <a16:creationId xmlns:a16="http://schemas.microsoft.com/office/drawing/2014/main" id="{B6866152-121B-44AE-9C1A-6E76AA017C7F}"/>
                  </a:ext>
                </a:extLst>
              </p:cNvPr>
              <p:cNvSpPr txBox="1">
                <a:spLocks noRot="1" noChangeAspect="1" noMove="1" noResize="1" noEditPoints="1" noAdjustHandles="1" noChangeArrowheads="1" noChangeShapeType="1" noTextEdit="1"/>
              </p:cNvSpPr>
              <p:nvPr/>
            </p:nvSpPr>
            <p:spPr>
              <a:xfrm>
                <a:off x="3627480" y="4267200"/>
                <a:ext cx="3666325" cy="293132"/>
              </a:xfrm>
              <a:prstGeom prst="rect">
                <a:avLst/>
              </a:prstGeom>
              <a:blipFill>
                <a:blip r:embed="rId4"/>
                <a:stretch>
                  <a:fillRect b="-29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D6A0819-25C4-4381-AAEE-19625DDBAED0}"/>
                  </a:ext>
                </a:extLst>
              </p:cNvPr>
              <p:cNvSpPr txBox="1"/>
              <p:nvPr/>
            </p:nvSpPr>
            <p:spPr>
              <a:xfrm>
                <a:off x="3355226" y="4685663"/>
                <a:ext cx="4210833" cy="2931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en-US" sz="1600" i="1">
                          <a:solidFill>
                            <a:srgbClr val="00B0F0"/>
                          </a:solidFill>
                          <a:latin typeface="Cambria Math" panose="02040503050406030204" pitchFamily="18" charset="0"/>
                        </a:rPr>
                        <m:t>2∗</m:t>
                      </m:r>
                      <m:r>
                        <a:rPr lang="en-US" sz="1600" i="1">
                          <a:solidFill>
                            <a:srgbClr val="00B0F0"/>
                          </a:solidFill>
                          <a:latin typeface="Cambria Math" panose="02040503050406030204" pitchFamily="18" charset="0"/>
                        </a:rPr>
                        <m:t>𝑓</m:t>
                      </m:r>
                      <m:d>
                        <m:dPr>
                          <m:ctrlPr>
                            <a:rPr lang="en-US" sz="1600" i="1">
                              <a:solidFill>
                                <a:srgbClr val="00B0F0"/>
                              </a:solidFill>
                              <a:latin typeface="Cambria Math" panose="02040503050406030204" pitchFamily="18" charset="0"/>
                            </a:rPr>
                          </m:ctrlPr>
                        </m:dPr>
                        <m:e>
                          <m:r>
                            <a:rPr lang="en-US" sz="1600" i="1">
                              <a:solidFill>
                                <a:srgbClr val="00B0F0"/>
                              </a:solidFill>
                              <a:latin typeface="Cambria Math" panose="02040503050406030204" pitchFamily="18" charset="0"/>
                            </a:rPr>
                            <m:t>10,8</m:t>
                          </m:r>
                        </m:e>
                      </m:d>
                      <m:r>
                        <a:rPr lang="en-US" sz="1600" i="1">
                          <a:solidFill>
                            <a:srgbClr val="00B0F0"/>
                          </a:solidFill>
                          <a:latin typeface="Cambria Math" panose="02040503050406030204" pitchFamily="18" charset="0"/>
                        </a:rPr>
                        <m:t> </m:t>
                      </m:r>
                      <m:r>
                        <a:rPr lang="en-US" sz="1600" i="1">
                          <a:latin typeface="Cambria Math" panose="02040503050406030204" pitchFamily="18" charset="0"/>
                        </a:rPr>
                        <m:t>𝑐𝑜𝑚𝑝𝑎𝑟𝑒𝑑</m:t>
                      </m:r>
                      <m:r>
                        <a:rPr lang="en-US" sz="1600" i="1">
                          <a:latin typeface="Cambria Math" panose="02040503050406030204" pitchFamily="18" charset="0"/>
                        </a:rPr>
                        <m:t> </m:t>
                      </m:r>
                      <m:r>
                        <a:rPr lang="en-US" sz="1600" i="1">
                          <a:latin typeface="Cambria Math" panose="02040503050406030204" pitchFamily="18" charset="0"/>
                        </a:rPr>
                        <m:t>𝑡𝑜</m:t>
                      </m:r>
                      <m:r>
                        <a:rPr lang="en-US" sz="1600" i="1">
                          <a:latin typeface="Cambria Math" panose="02040503050406030204" pitchFamily="18" charset="0"/>
                        </a:rPr>
                        <m:t> </m:t>
                      </m:r>
                      <m:r>
                        <a:rPr lang="en-US" sz="1600" i="1">
                          <a:solidFill>
                            <a:srgbClr val="00B050"/>
                          </a:solidFill>
                          <a:latin typeface="Cambria Math" panose="02040503050406030204" pitchFamily="18" charset="0"/>
                        </a:rPr>
                        <m:t>𝑓</m:t>
                      </m:r>
                      <m:r>
                        <a:rPr lang="en-US" sz="1600" i="1">
                          <a:solidFill>
                            <a:srgbClr val="00B050"/>
                          </a:solidFill>
                          <a:latin typeface="Cambria Math" panose="02040503050406030204" pitchFamily="18" charset="0"/>
                        </a:rPr>
                        <m:t>(2∗10,2∗8)</m:t>
                      </m:r>
                    </m:oMath>
                  </m:oMathPara>
                </a14:m>
                <a:endParaRPr lang="en-US" sz="1600" dirty="0"/>
              </a:p>
            </p:txBody>
          </p:sp>
        </mc:Choice>
        <mc:Fallback xmlns="">
          <p:sp>
            <p:nvSpPr>
              <p:cNvPr id="13" name="TextBox 12">
                <a:extLst>
                  <a:ext uri="{FF2B5EF4-FFF2-40B4-BE49-F238E27FC236}">
                    <a16:creationId xmlns:a16="http://schemas.microsoft.com/office/drawing/2014/main" id="{ED6A0819-25C4-4381-AAEE-19625DDBAED0}"/>
                  </a:ext>
                </a:extLst>
              </p:cNvPr>
              <p:cNvSpPr txBox="1">
                <a:spLocks noRot="1" noChangeAspect="1" noMove="1" noResize="1" noEditPoints="1" noAdjustHandles="1" noChangeArrowheads="1" noChangeShapeType="1" noTextEdit="1"/>
              </p:cNvSpPr>
              <p:nvPr/>
            </p:nvSpPr>
            <p:spPr>
              <a:xfrm>
                <a:off x="3355226" y="4685663"/>
                <a:ext cx="4210833" cy="293132"/>
              </a:xfrm>
              <a:prstGeom prst="rect">
                <a:avLst/>
              </a:prstGeom>
              <a:blipFill>
                <a:blip r:embed="rId5"/>
                <a:stretch>
                  <a:fillRect b="-29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59CCF43-9BE9-412D-8382-99D5FB8BADFC}"/>
                  </a:ext>
                </a:extLst>
              </p:cNvPr>
              <p:cNvSpPr txBox="1"/>
              <p:nvPr/>
            </p:nvSpPr>
            <p:spPr>
              <a:xfrm>
                <a:off x="3349696" y="5156202"/>
                <a:ext cx="4221892" cy="2931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en-US" sz="1600" i="1" smtClean="0">
                          <a:solidFill>
                            <a:srgbClr val="00B0F0"/>
                          </a:solidFill>
                          <a:latin typeface="Cambria Math" panose="02040503050406030204" pitchFamily="18" charset="0"/>
                        </a:rPr>
                        <m:t>2</m:t>
                      </m:r>
                      <m:r>
                        <m:rPr>
                          <m:nor/>
                        </m:rPr>
                        <a:rPr lang="en-US" sz="1600" dirty="0">
                          <a:solidFill>
                            <a:srgbClr val="00B0F0"/>
                          </a:solidFill>
                        </a:rPr>
                        <m:t>∗</m:t>
                      </m:r>
                      <m:sSup>
                        <m:sSupPr>
                          <m:ctrlPr>
                            <a:rPr lang="en-US" sz="1600" i="1" dirty="0">
                              <a:solidFill>
                                <a:srgbClr val="00B0F0"/>
                              </a:solidFill>
                              <a:latin typeface="Cambria Math" panose="02040503050406030204" pitchFamily="18" charset="0"/>
                            </a:rPr>
                          </m:ctrlPr>
                        </m:sSupPr>
                        <m:e>
                          <m:r>
                            <a:rPr lang="en-US" sz="1600" i="1" dirty="0">
                              <a:solidFill>
                                <a:srgbClr val="00B0F0"/>
                              </a:solidFill>
                              <a:latin typeface="Cambria Math" panose="02040503050406030204" pitchFamily="18" charset="0"/>
                            </a:rPr>
                            <m:t>10</m:t>
                          </m:r>
                        </m:e>
                        <m:sup>
                          <m:f>
                            <m:fPr>
                              <m:ctrlPr>
                                <a:rPr lang="en-US" sz="1600" i="1" dirty="0">
                                  <a:solidFill>
                                    <a:srgbClr val="00B0F0"/>
                                  </a:solidFill>
                                  <a:latin typeface="Cambria Math" panose="02040503050406030204" pitchFamily="18" charset="0"/>
                                </a:rPr>
                              </m:ctrlPr>
                            </m:fPr>
                            <m:num>
                              <m:r>
                                <a:rPr lang="en-US" sz="1600" i="1" dirty="0">
                                  <a:solidFill>
                                    <a:srgbClr val="00B0F0"/>
                                  </a:solidFill>
                                  <a:latin typeface="Cambria Math" panose="02040503050406030204" pitchFamily="18" charset="0"/>
                                </a:rPr>
                                <m:t>1</m:t>
                              </m:r>
                            </m:num>
                            <m:den>
                              <m:r>
                                <a:rPr lang="en-US" sz="1600" i="1" dirty="0">
                                  <a:solidFill>
                                    <a:srgbClr val="00B0F0"/>
                                  </a:solidFill>
                                  <a:latin typeface="Cambria Math" panose="02040503050406030204" pitchFamily="18" charset="0"/>
                                </a:rPr>
                                <m:t>2</m:t>
                              </m:r>
                            </m:den>
                          </m:f>
                        </m:sup>
                      </m:sSup>
                      <m:r>
                        <a:rPr lang="en-US" sz="1600" i="1" dirty="0">
                          <a:solidFill>
                            <a:srgbClr val="00B0F0"/>
                          </a:solidFill>
                          <a:latin typeface="Cambria Math" panose="02040503050406030204" pitchFamily="18" charset="0"/>
                        </a:rPr>
                        <m:t>∗</m:t>
                      </m:r>
                      <m:sSup>
                        <m:sSupPr>
                          <m:ctrlPr>
                            <a:rPr lang="en-US" sz="1600" i="1" dirty="0">
                              <a:solidFill>
                                <a:srgbClr val="00B0F0"/>
                              </a:solidFill>
                              <a:latin typeface="Cambria Math" panose="02040503050406030204" pitchFamily="18" charset="0"/>
                            </a:rPr>
                          </m:ctrlPr>
                        </m:sSupPr>
                        <m:e>
                          <m:r>
                            <a:rPr lang="en-US" sz="1600" i="1" dirty="0">
                              <a:solidFill>
                                <a:srgbClr val="00B0F0"/>
                              </a:solidFill>
                              <a:latin typeface="Cambria Math" panose="02040503050406030204" pitchFamily="18" charset="0"/>
                            </a:rPr>
                            <m:t>8</m:t>
                          </m:r>
                        </m:e>
                        <m:sup>
                          <m:f>
                            <m:fPr>
                              <m:ctrlPr>
                                <a:rPr lang="en-US" sz="1600" i="1" dirty="0">
                                  <a:solidFill>
                                    <a:srgbClr val="00B0F0"/>
                                  </a:solidFill>
                                  <a:latin typeface="Cambria Math" panose="02040503050406030204" pitchFamily="18" charset="0"/>
                                </a:rPr>
                              </m:ctrlPr>
                            </m:fPr>
                            <m:num>
                              <m:r>
                                <a:rPr lang="en-US" sz="1600" i="1" dirty="0">
                                  <a:solidFill>
                                    <a:srgbClr val="00B0F0"/>
                                  </a:solidFill>
                                  <a:latin typeface="Cambria Math" panose="02040503050406030204" pitchFamily="18" charset="0"/>
                                </a:rPr>
                                <m:t>1</m:t>
                              </m:r>
                            </m:num>
                            <m:den>
                              <m:r>
                                <a:rPr lang="en-US" sz="1600" i="1" dirty="0">
                                  <a:solidFill>
                                    <a:srgbClr val="00B0F0"/>
                                  </a:solidFill>
                                  <a:latin typeface="Cambria Math" panose="02040503050406030204" pitchFamily="18" charset="0"/>
                                </a:rPr>
                                <m:t>4</m:t>
                              </m:r>
                            </m:den>
                          </m:f>
                        </m:sup>
                      </m:sSup>
                      <m:r>
                        <a:rPr lang="en-US" sz="1600" i="1" dirty="0">
                          <a:solidFill>
                            <a:srgbClr val="00B0F0"/>
                          </a:solidFill>
                          <a:latin typeface="Cambria Math" panose="02040503050406030204" pitchFamily="18" charset="0"/>
                        </a:rPr>
                        <m:t> </m:t>
                      </m:r>
                      <m:r>
                        <a:rPr lang="en-US" sz="1600" i="1">
                          <a:latin typeface="Cambria Math" panose="02040503050406030204" pitchFamily="18" charset="0"/>
                        </a:rPr>
                        <m:t>𝑐𝑜𝑚𝑝𝑎𝑟𝑒𝑑</m:t>
                      </m:r>
                      <m:r>
                        <a:rPr lang="en-US" sz="1600" i="1">
                          <a:latin typeface="Cambria Math" panose="02040503050406030204" pitchFamily="18" charset="0"/>
                        </a:rPr>
                        <m:t> </m:t>
                      </m:r>
                      <m:r>
                        <a:rPr lang="en-US" sz="1600" i="1">
                          <a:latin typeface="Cambria Math" panose="02040503050406030204" pitchFamily="18" charset="0"/>
                        </a:rPr>
                        <m:t>𝑡𝑜</m:t>
                      </m:r>
                      <m:r>
                        <a:rPr lang="en-US" sz="1600" b="0" i="1" smtClean="0">
                          <a:latin typeface="Cambria Math" panose="02040503050406030204" pitchFamily="18" charset="0"/>
                        </a:rPr>
                        <m:t> </m:t>
                      </m:r>
                      <m:sSup>
                        <m:sSupPr>
                          <m:ctrlPr>
                            <a:rPr lang="en-US" sz="1600" i="1" dirty="0">
                              <a:solidFill>
                                <a:srgbClr val="00B050"/>
                              </a:solidFill>
                              <a:latin typeface="Cambria Math" panose="02040503050406030204" pitchFamily="18" charset="0"/>
                            </a:rPr>
                          </m:ctrlPr>
                        </m:sSupPr>
                        <m:e>
                          <m:d>
                            <m:dPr>
                              <m:ctrlPr>
                                <a:rPr lang="en-US" sz="1600" i="1" dirty="0">
                                  <a:solidFill>
                                    <a:srgbClr val="00B050"/>
                                  </a:solidFill>
                                  <a:latin typeface="Cambria Math" panose="02040503050406030204" pitchFamily="18" charset="0"/>
                                </a:rPr>
                              </m:ctrlPr>
                            </m:dPr>
                            <m:e>
                              <m:r>
                                <a:rPr lang="en-US" sz="1600" i="1" dirty="0">
                                  <a:solidFill>
                                    <a:srgbClr val="00B050"/>
                                  </a:solidFill>
                                  <a:latin typeface="Cambria Math" panose="02040503050406030204" pitchFamily="18" charset="0"/>
                                </a:rPr>
                                <m:t>2∗10</m:t>
                              </m:r>
                            </m:e>
                          </m:d>
                        </m:e>
                        <m:sup>
                          <m:f>
                            <m:fPr>
                              <m:ctrlPr>
                                <a:rPr lang="en-US" sz="1600" i="1" dirty="0">
                                  <a:solidFill>
                                    <a:srgbClr val="00B050"/>
                                  </a:solidFill>
                                  <a:latin typeface="Cambria Math" panose="02040503050406030204" pitchFamily="18" charset="0"/>
                                </a:rPr>
                              </m:ctrlPr>
                            </m:fPr>
                            <m:num>
                              <m:r>
                                <a:rPr lang="en-US" sz="1600" i="1" dirty="0">
                                  <a:solidFill>
                                    <a:srgbClr val="00B050"/>
                                  </a:solidFill>
                                  <a:latin typeface="Cambria Math" panose="02040503050406030204" pitchFamily="18" charset="0"/>
                                </a:rPr>
                                <m:t>1</m:t>
                              </m:r>
                            </m:num>
                            <m:den>
                              <m:r>
                                <a:rPr lang="en-US" sz="1600" i="1" dirty="0">
                                  <a:solidFill>
                                    <a:srgbClr val="00B050"/>
                                  </a:solidFill>
                                  <a:latin typeface="Cambria Math" panose="02040503050406030204" pitchFamily="18" charset="0"/>
                                </a:rPr>
                                <m:t>2</m:t>
                              </m:r>
                            </m:den>
                          </m:f>
                        </m:sup>
                      </m:sSup>
                      <m:r>
                        <a:rPr lang="en-US" sz="1600" i="1" dirty="0">
                          <a:solidFill>
                            <a:srgbClr val="00B050"/>
                          </a:solidFill>
                          <a:latin typeface="Cambria Math" panose="02040503050406030204" pitchFamily="18" charset="0"/>
                        </a:rPr>
                        <m:t>∗(2∗</m:t>
                      </m:r>
                      <m:sSup>
                        <m:sSupPr>
                          <m:ctrlPr>
                            <a:rPr lang="en-US" sz="1600" i="1" dirty="0">
                              <a:solidFill>
                                <a:srgbClr val="00B050"/>
                              </a:solidFill>
                              <a:latin typeface="Cambria Math" panose="02040503050406030204" pitchFamily="18" charset="0"/>
                            </a:rPr>
                          </m:ctrlPr>
                        </m:sSupPr>
                        <m:e>
                          <m:r>
                            <a:rPr lang="en-US" sz="1600" i="1" dirty="0">
                              <a:solidFill>
                                <a:srgbClr val="00B050"/>
                              </a:solidFill>
                              <a:latin typeface="Cambria Math" panose="02040503050406030204" pitchFamily="18" charset="0"/>
                            </a:rPr>
                            <m:t>8)</m:t>
                          </m:r>
                        </m:e>
                        <m:sup>
                          <m:f>
                            <m:fPr>
                              <m:ctrlPr>
                                <a:rPr lang="en-US" sz="1600" i="1" dirty="0">
                                  <a:solidFill>
                                    <a:srgbClr val="00B050"/>
                                  </a:solidFill>
                                  <a:latin typeface="Cambria Math" panose="02040503050406030204" pitchFamily="18" charset="0"/>
                                </a:rPr>
                              </m:ctrlPr>
                            </m:fPr>
                            <m:num>
                              <m:r>
                                <a:rPr lang="en-US" sz="1600" i="1" dirty="0">
                                  <a:solidFill>
                                    <a:srgbClr val="00B050"/>
                                  </a:solidFill>
                                  <a:latin typeface="Cambria Math" panose="02040503050406030204" pitchFamily="18" charset="0"/>
                                </a:rPr>
                                <m:t>1</m:t>
                              </m:r>
                            </m:num>
                            <m:den>
                              <m:r>
                                <a:rPr lang="en-US" sz="1600" i="1" dirty="0">
                                  <a:solidFill>
                                    <a:srgbClr val="00B050"/>
                                  </a:solidFill>
                                  <a:latin typeface="Cambria Math" panose="02040503050406030204" pitchFamily="18" charset="0"/>
                                </a:rPr>
                                <m:t>4</m:t>
                              </m:r>
                            </m:den>
                          </m:f>
                        </m:sup>
                      </m:sSup>
                    </m:oMath>
                  </m:oMathPara>
                </a14:m>
                <a:endParaRPr lang="en-US" sz="1600" dirty="0"/>
              </a:p>
            </p:txBody>
          </p:sp>
        </mc:Choice>
        <mc:Fallback xmlns="">
          <p:sp>
            <p:nvSpPr>
              <p:cNvPr id="14" name="TextBox 13">
                <a:extLst>
                  <a:ext uri="{FF2B5EF4-FFF2-40B4-BE49-F238E27FC236}">
                    <a16:creationId xmlns:a16="http://schemas.microsoft.com/office/drawing/2014/main" xmlns:a14="http://schemas.microsoft.com/office/drawing/2010/main" xmlns="" id="{059CCF43-9BE9-412D-8382-99D5FB8BADFC}"/>
                  </a:ext>
                </a:extLst>
              </p:cNvPr>
              <p:cNvSpPr txBox="1">
                <a:spLocks noRot="1" noChangeAspect="1" noMove="1" noResize="1" noEditPoints="1" noAdjustHandles="1" noChangeArrowheads="1" noChangeShapeType="1" noTextEdit="1"/>
              </p:cNvSpPr>
              <p:nvPr/>
            </p:nvSpPr>
            <p:spPr>
              <a:xfrm>
                <a:off x="3349696" y="5156202"/>
                <a:ext cx="4221892" cy="293132"/>
              </a:xfrm>
              <a:prstGeom prst="rect">
                <a:avLst/>
              </a:prstGeom>
              <a:blipFill rotWithShape="0">
                <a:blip r:embed="rId6"/>
                <a:stretch>
                  <a:fillRect b="-6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F2F0A55-39B1-4DDA-AF8C-1D16E3AB3059}"/>
                  </a:ext>
                </a:extLst>
              </p:cNvPr>
              <p:cNvSpPr txBox="1"/>
              <p:nvPr/>
            </p:nvSpPr>
            <p:spPr>
              <a:xfrm>
                <a:off x="3349696" y="6260068"/>
                <a:ext cx="4221892" cy="2931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en-US" sz="1600" i="1">
                          <a:solidFill>
                            <a:srgbClr val="00B0F0"/>
                          </a:solidFill>
                          <a:latin typeface="Cambria Math" panose="02040503050406030204" pitchFamily="18" charset="0"/>
                        </a:rPr>
                        <m:t>10.64</m:t>
                      </m:r>
                      <m:r>
                        <a:rPr lang="en-US" sz="1600" i="1">
                          <a:latin typeface="Cambria Math" panose="02040503050406030204" pitchFamily="18" charset="0"/>
                        </a:rPr>
                        <m:t> </m:t>
                      </m:r>
                      <m:r>
                        <a:rPr lang="en-US" sz="1600" i="1" dirty="0">
                          <a:latin typeface="Cambria Math" panose="02040503050406030204" pitchFamily="18" charset="0"/>
                        </a:rPr>
                        <m:t>&gt; </m:t>
                      </m:r>
                      <m:r>
                        <a:rPr lang="en-US" sz="1600" i="1">
                          <a:solidFill>
                            <a:srgbClr val="00B050"/>
                          </a:solidFill>
                          <a:latin typeface="Cambria Math" panose="02040503050406030204" pitchFamily="18" charset="0"/>
                        </a:rPr>
                        <m:t>8.94</m:t>
                      </m:r>
                    </m:oMath>
                  </m:oMathPara>
                </a14:m>
                <a:endParaRPr lang="en-US" sz="1600" dirty="0"/>
              </a:p>
            </p:txBody>
          </p:sp>
        </mc:Choice>
        <mc:Fallback xmlns="">
          <p:sp>
            <p:nvSpPr>
              <p:cNvPr id="15" name="TextBox 14">
                <a:extLst>
                  <a:ext uri="{FF2B5EF4-FFF2-40B4-BE49-F238E27FC236}">
                    <a16:creationId xmlns:a16="http://schemas.microsoft.com/office/drawing/2014/main" id="{BF2F0A55-39B1-4DDA-AF8C-1D16E3AB3059}"/>
                  </a:ext>
                </a:extLst>
              </p:cNvPr>
              <p:cNvSpPr txBox="1">
                <a:spLocks noRot="1" noChangeAspect="1" noMove="1" noResize="1" noEditPoints="1" noAdjustHandles="1" noChangeArrowheads="1" noChangeShapeType="1" noTextEdit="1"/>
              </p:cNvSpPr>
              <p:nvPr/>
            </p:nvSpPr>
            <p:spPr>
              <a:xfrm>
                <a:off x="3349696" y="6260068"/>
                <a:ext cx="4221892" cy="293132"/>
              </a:xfrm>
              <a:prstGeom prst="rect">
                <a:avLst/>
              </a:prstGeom>
              <a:blipFill>
                <a:blip r:embed="rId7"/>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47652A0-9BBE-41EC-B741-AECEDC9BB72F}"/>
                  </a:ext>
                </a:extLst>
              </p:cNvPr>
              <p:cNvSpPr txBox="1"/>
              <p:nvPr/>
            </p:nvSpPr>
            <p:spPr>
              <a:xfrm>
                <a:off x="3349696" y="5802867"/>
                <a:ext cx="4221892" cy="2931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en-US" sz="1600" i="1">
                          <a:solidFill>
                            <a:srgbClr val="00B0F0"/>
                          </a:solidFill>
                          <a:latin typeface="Cambria Math" panose="02040503050406030204" pitchFamily="18" charset="0"/>
                        </a:rPr>
                        <m:t>10.64</m:t>
                      </m:r>
                      <m:r>
                        <a:rPr lang="en-US" sz="1600" i="1">
                          <a:latin typeface="Cambria Math" panose="02040503050406030204" pitchFamily="18" charset="0"/>
                        </a:rPr>
                        <m:t> </m:t>
                      </m:r>
                      <m:r>
                        <a:rPr lang="en-US" sz="1600" i="1">
                          <a:latin typeface="Cambria Math" panose="02040503050406030204" pitchFamily="18" charset="0"/>
                        </a:rPr>
                        <m:t>𝑐𝑜𝑚𝑝𝑎𝑟𝑒𝑑</m:t>
                      </m:r>
                      <m:r>
                        <a:rPr lang="en-US" sz="1600" i="1">
                          <a:latin typeface="Cambria Math" panose="02040503050406030204" pitchFamily="18" charset="0"/>
                        </a:rPr>
                        <m:t> </m:t>
                      </m:r>
                      <m:r>
                        <a:rPr lang="en-US" sz="1600" i="1">
                          <a:latin typeface="Cambria Math" panose="02040503050406030204" pitchFamily="18" charset="0"/>
                        </a:rPr>
                        <m:t>𝑡𝑜</m:t>
                      </m:r>
                      <m:r>
                        <a:rPr lang="en-US" sz="1600" i="1">
                          <a:latin typeface="Cambria Math" panose="02040503050406030204" pitchFamily="18" charset="0"/>
                        </a:rPr>
                        <m:t> 8.94</m:t>
                      </m:r>
                    </m:oMath>
                  </m:oMathPara>
                </a14:m>
                <a:endParaRPr lang="en-US" sz="1600" dirty="0"/>
              </a:p>
            </p:txBody>
          </p:sp>
        </mc:Choice>
        <mc:Fallback xmlns="">
          <p:sp>
            <p:nvSpPr>
              <p:cNvPr id="17" name="TextBox 16">
                <a:extLst>
                  <a:ext uri="{FF2B5EF4-FFF2-40B4-BE49-F238E27FC236}">
                    <a16:creationId xmlns:a16="http://schemas.microsoft.com/office/drawing/2014/main" id="{B47652A0-9BBE-41EC-B741-AECEDC9BB72F}"/>
                  </a:ext>
                </a:extLst>
              </p:cNvPr>
              <p:cNvSpPr txBox="1">
                <a:spLocks noRot="1" noChangeAspect="1" noMove="1" noResize="1" noEditPoints="1" noAdjustHandles="1" noChangeArrowheads="1" noChangeShapeType="1" noTextEdit="1"/>
              </p:cNvSpPr>
              <p:nvPr/>
            </p:nvSpPr>
            <p:spPr>
              <a:xfrm>
                <a:off x="3349696" y="5802867"/>
                <a:ext cx="4221892" cy="293132"/>
              </a:xfrm>
              <a:prstGeom prst="rect">
                <a:avLst/>
              </a:prstGeom>
              <a:blipFill>
                <a:blip r:embed="rId8"/>
                <a:stretch>
                  <a:fillRect b="-29167"/>
                </a:stretch>
              </a:blipFill>
            </p:spPr>
            <p:txBody>
              <a:bodyPr/>
              <a:lstStyle/>
              <a:p>
                <a:r>
                  <a:rPr lang="en-US">
                    <a:noFill/>
                  </a:rPr>
                  <a:t> </a:t>
                </a:r>
              </a:p>
            </p:txBody>
          </p:sp>
        </mc:Fallback>
      </mc:AlternateContent>
    </p:spTree>
    <p:extLst>
      <p:ext uri="{BB962C8B-B14F-4D97-AF65-F5344CB8AC3E}">
        <p14:creationId xmlns:p14="http://schemas.microsoft.com/office/powerpoint/2010/main" val="146126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1F83FB3-9A1F-447F-AE3A-0EF69DD7AFBB}"/>
                  </a:ext>
                </a:extLst>
              </p:cNvPr>
              <p:cNvSpPr>
                <a:spLocks noGrp="1"/>
              </p:cNvSpPr>
              <p:nvPr>
                <p:ph idx="1"/>
              </p:nvPr>
            </p:nvSpPr>
            <p:spPr/>
            <p:txBody>
              <a:bodyPr/>
              <a:lstStyle/>
              <a:p>
                <a:r>
                  <a:rPr lang="en-US" sz="2800" dirty="0"/>
                  <a:t>Increasing returns to scale</a:t>
                </a:r>
              </a:p>
              <a:p>
                <a:pPr lvl="1"/>
                <a14:m>
                  <m:oMath xmlns:m="http://schemas.openxmlformats.org/officeDocument/2006/math">
                    <m:r>
                      <a:rPr lang="en-US" sz="2400" smtClean="0">
                        <a:latin typeface="Cambria Math" panose="02040503050406030204" pitchFamily="18" charset="0"/>
                      </a:rPr>
                      <m:t>2∗</m:t>
                    </m:r>
                    <m:r>
                      <a:rPr lang="en-US" sz="2400" smtClean="0">
                        <a:latin typeface="Cambria Math" panose="02040503050406030204" pitchFamily="18" charset="0"/>
                      </a:rPr>
                      <m:t>𝑓</m:t>
                    </m:r>
                    <m:d>
                      <m:dPr>
                        <m:ctrlPr>
                          <a:rPr lang="en-US" sz="2400" i="1" smtClean="0">
                            <a:latin typeface="Cambria Math" panose="02040503050406030204" pitchFamily="18" charset="0"/>
                          </a:rPr>
                        </m:ctrlPr>
                      </m:dPr>
                      <m:e>
                        <m:r>
                          <a:rPr lang="en-US" sz="2400" smtClean="0">
                            <a:latin typeface="Cambria Math" panose="02040503050406030204" pitchFamily="18" charset="0"/>
                          </a:rPr>
                          <m:t>𝐾</m:t>
                        </m:r>
                        <m:r>
                          <a:rPr lang="en-US" sz="2400" smtClean="0">
                            <a:latin typeface="Cambria Math" panose="02040503050406030204" pitchFamily="18" charset="0"/>
                          </a:rPr>
                          <m:t>,</m:t>
                        </m:r>
                        <m:r>
                          <a:rPr lang="en-US" sz="2400" smtClean="0">
                            <a:latin typeface="Cambria Math" panose="02040503050406030204" pitchFamily="18" charset="0"/>
                          </a:rPr>
                          <m:t>𝐿</m:t>
                        </m:r>
                      </m:e>
                    </m:d>
                    <m:r>
                      <a:rPr lang="en-US" sz="2400" smtClean="0">
                        <a:latin typeface="Cambria Math" panose="02040503050406030204" pitchFamily="18" charset="0"/>
                      </a:rPr>
                      <m:t>&lt;</m:t>
                    </m:r>
                    <m:r>
                      <a:rPr lang="en-US" sz="2400" smtClean="0">
                        <a:latin typeface="Cambria Math" panose="02040503050406030204" pitchFamily="18" charset="0"/>
                      </a:rPr>
                      <m:t>𝑓</m:t>
                    </m:r>
                    <m:r>
                      <a:rPr lang="en-US" sz="2400" smtClean="0">
                        <a:latin typeface="Cambria Math" panose="02040503050406030204" pitchFamily="18" charset="0"/>
                      </a:rPr>
                      <m:t>(2∗</m:t>
                    </m:r>
                    <m:r>
                      <a:rPr lang="en-US" sz="2400" smtClean="0">
                        <a:latin typeface="Cambria Math" panose="02040503050406030204" pitchFamily="18" charset="0"/>
                      </a:rPr>
                      <m:t>𝐾</m:t>
                    </m:r>
                    <m:r>
                      <a:rPr lang="en-US" sz="2400" smtClean="0">
                        <a:latin typeface="Cambria Math" panose="02040503050406030204" pitchFamily="18" charset="0"/>
                      </a:rPr>
                      <m:t>,2∗</m:t>
                    </m:r>
                    <m:r>
                      <a:rPr lang="en-US" sz="2400" smtClean="0">
                        <a:latin typeface="Cambria Math" panose="02040503050406030204" pitchFamily="18" charset="0"/>
                      </a:rPr>
                      <m:t>𝐿</m:t>
                    </m:r>
                    <m:r>
                      <a:rPr lang="en-US" sz="2400" smtClean="0">
                        <a:latin typeface="Cambria Math" panose="02040503050406030204" pitchFamily="18" charset="0"/>
                      </a:rPr>
                      <m:t>)</m:t>
                    </m:r>
                  </m:oMath>
                </a14:m>
                <a:endParaRPr lang="en-US" sz="2400" dirty="0"/>
              </a:p>
              <a:p>
                <a:pPr lvl="2"/>
                <a:r>
                  <a:rPr lang="en-US" sz="2000" dirty="0"/>
                  <a:t>The output resulting from the function of the doubled input bundle is larger than doubling the output of the original input bundle.</a:t>
                </a:r>
              </a:p>
              <a:p>
                <a:r>
                  <a:rPr lang="en-US" sz="2800" dirty="0"/>
                  <a:t>Constant returns to scale</a:t>
                </a:r>
              </a:p>
              <a:p>
                <a:pPr lvl="1"/>
                <a14:m>
                  <m:oMath xmlns:m="http://schemas.openxmlformats.org/officeDocument/2006/math">
                    <m:r>
                      <a:rPr lang="en-US" sz="2400">
                        <a:latin typeface="Cambria Math" panose="02040503050406030204" pitchFamily="18" charset="0"/>
                      </a:rPr>
                      <m:t>2∗</m:t>
                    </m:r>
                    <m:r>
                      <a:rPr lang="en-US" sz="2400">
                        <a:latin typeface="Cambria Math" panose="02040503050406030204" pitchFamily="18" charset="0"/>
                      </a:rPr>
                      <m:t>𝑓</m:t>
                    </m:r>
                    <m:d>
                      <m:dPr>
                        <m:ctrlPr>
                          <a:rPr lang="en-US" sz="2400" i="1">
                            <a:latin typeface="Cambria Math" panose="02040503050406030204" pitchFamily="18" charset="0"/>
                          </a:rPr>
                        </m:ctrlPr>
                      </m:dPr>
                      <m:e>
                        <m:r>
                          <a:rPr lang="en-US" sz="2400">
                            <a:latin typeface="Cambria Math" panose="02040503050406030204" pitchFamily="18" charset="0"/>
                          </a:rPr>
                          <m:t>𝐾</m:t>
                        </m:r>
                        <m:r>
                          <a:rPr lang="en-US" sz="2400">
                            <a:latin typeface="Cambria Math" panose="02040503050406030204" pitchFamily="18" charset="0"/>
                          </a:rPr>
                          <m:t>,</m:t>
                        </m:r>
                        <m:r>
                          <a:rPr lang="en-US" sz="2400">
                            <a:latin typeface="Cambria Math" panose="02040503050406030204" pitchFamily="18" charset="0"/>
                          </a:rPr>
                          <m:t>𝐿</m:t>
                        </m:r>
                      </m:e>
                    </m:d>
                    <m:r>
                      <a:rPr lang="en-US" sz="2400" smtClean="0">
                        <a:latin typeface="Cambria Math" panose="02040503050406030204" pitchFamily="18" charset="0"/>
                      </a:rPr>
                      <m:t>=</m:t>
                    </m:r>
                    <m:r>
                      <a:rPr lang="en-US" sz="2400">
                        <a:latin typeface="Cambria Math" panose="02040503050406030204" pitchFamily="18" charset="0"/>
                      </a:rPr>
                      <m:t>𝑓</m:t>
                    </m:r>
                    <m:r>
                      <a:rPr lang="en-US" sz="2400">
                        <a:latin typeface="Cambria Math" panose="02040503050406030204" pitchFamily="18" charset="0"/>
                      </a:rPr>
                      <m:t>(2∗</m:t>
                    </m:r>
                    <m:r>
                      <a:rPr lang="en-US" sz="2400">
                        <a:latin typeface="Cambria Math" panose="02040503050406030204" pitchFamily="18" charset="0"/>
                      </a:rPr>
                      <m:t>𝐾</m:t>
                    </m:r>
                    <m:r>
                      <a:rPr lang="en-US" sz="2400">
                        <a:latin typeface="Cambria Math" panose="02040503050406030204" pitchFamily="18" charset="0"/>
                      </a:rPr>
                      <m:t>,2∗</m:t>
                    </m:r>
                    <m:r>
                      <a:rPr lang="en-US" sz="2400">
                        <a:latin typeface="Cambria Math" panose="02040503050406030204" pitchFamily="18" charset="0"/>
                      </a:rPr>
                      <m:t>𝐿</m:t>
                    </m:r>
                    <m:r>
                      <a:rPr lang="en-US" sz="2400">
                        <a:latin typeface="Cambria Math" panose="02040503050406030204" pitchFamily="18" charset="0"/>
                      </a:rPr>
                      <m:t>)</m:t>
                    </m:r>
                  </m:oMath>
                </a14:m>
                <a:endParaRPr lang="en-US" sz="2400" dirty="0"/>
              </a:p>
              <a:p>
                <a:pPr lvl="2"/>
                <a:r>
                  <a:rPr lang="en-US" sz="2000" dirty="0"/>
                  <a:t>The output resulting from the function of the doubled input bundle is equal to doubling the output of the original input bundle.</a:t>
                </a:r>
              </a:p>
              <a:p>
                <a:r>
                  <a:rPr lang="en-US" sz="2800" dirty="0"/>
                  <a:t>Decreasing returns to scale</a:t>
                </a:r>
              </a:p>
              <a:p>
                <a:pPr lvl="1"/>
                <a14:m>
                  <m:oMath xmlns:m="http://schemas.openxmlformats.org/officeDocument/2006/math">
                    <m:r>
                      <a:rPr lang="en-US" sz="2400">
                        <a:latin typeface="Cambria Math" panose="02040503050406030204" pitchFamily="18" charset="0"/>
                      </a:rPr>
                      <m:t>2∗</m:t>
                    </m:r>
                    <m:r>
                      <a:rPr lang="en-US" sz="2400">
                        <a:latin typeface="Cambria Math" panose="02040503050406030204" pitchFamily="18" charset="0"/>
                      </a:rPr>
                      <m:t>𝑓</m:t>
                    </m:r>
                    <m:d>
                      <m:dPr>
                        <m:ctrlPr>
                          <a:rPr lang="en-US" sz="2400" i="1">
                            <a:latin typeface="Cambria Math" panose="02040503050406030204" pitchFamily="18" charset="0"/>
                          </a:rPr>
                        </m:ctrlPr>
                      </m:dPr>
                      <m:e>
                        <m:r>
                          <a:rPr lang="en-US" sz="2400">
                            <a:latin typeface="Cambria Math" panose="02040503050406030204" pitchFamily="18" charset="0"/>
                          </a:rPr>
                          <m:t>𝐾</m:t>
                        </m:r>
                        <m:r>
                          <a:rPr lang="en-US" sz="2400">
                            <a:latin typeface="Cambria Math" panose="02040503050406030204" pitchFamily="18" charset="0"/>
                          </a:rPr>
                          <m:t>,</m:t>
                        </m:r>
                        <m:r>
                          <a:rPr lang="en-US" sz="2400">
                            <a:latin typeface="Cambria Math" panose="02040503050406030204" pitchFamily="18" charset="0"/>
                          </a:rPr>
                          <m:t>𝐿</m:t>
                        </m:r>
                      </m:e>
                    </m:d>
                    <m:r>
                      <a:rPr lang="en-US" sz="2400" smtClean="0">
                        <a:latin typeface="Cambria Math" panose="02040503050406030204" pitchFamily="18" charset="0"/>
                      </a:rPr>
                      <m:t>&gt;</m:t>
                    </m:r>
                    <m:r>
                      <a:rPr lang="en-US" sz="2400">
                        <a:latin typeface="Cambria Math" panose="02040503050406030204" pitchFamily="18" charset="0"/>
                      </a:rPr>
                      <m:t>𝑓</m:t>
                    </m:r>
                    <m:r>
                      <a:rPr lang="en-US" sz="2400">
                        <a:latin typeface="Cambria Math" panose="02040503050406030204" pitchFamily="18" charset="0"/>
                      </a:rPr>
                      <m:t>(2∗</m:t>
                    </m:r>
                    <m:r>
                      <a:rPr lang="en-US" sz="2400">
                        <a:latin typeface="Cambria Math" panose="02040503050406030204" pitchFamily="18" charset="0"/>
                      </a:rPr>
                      <m:t>𝐾</m:t>
                    </m:r>
                    <m:r>
                      <a:rPr lang="en-US" sz="2400">
                        <a:latin typeface="Cambria Math" panose="02040503050406030204" pitchFamily="18" charset="0"/>
                      </a:rPr>
                      <m:t>,2∗</m:t>
                    </m:r>
                    <m:r>
                      <a:rPr lang="en-US" sz="2400">
                        <a:latin typeface="Cambria Math" panose="02040503050406030204" pitchFamily="18" charset="0"/>
                      </a:rPr>
                      <m:t>𝐿</m:t>
                    </m:r>
                    <m:r>
                      <a:rPr lang="en-US" sz="2400">
                        <a:latin typeface="Cambria Math" panose="02040503050406030204" pitchFamily="18" charset="0"/>
                      </a:rPr>
                      <m:t>)</m:t>
                    </m:r>
                  </m:oMath>
                </a14:m>
                <a:endParaRPr lang="en-US" sz="2400" dirty="0"/>
              </a:p>
              <a:p>
                <a:pPr lvl="2"/>
                <a:r>
                  <a:rPr lang="en-US" sz="2000" dirty="0"/>
                  <a:t>The output resulting from the function of the doubled input bundle is less than doubling the output of the original input bundle.</a:t>
                </a:r>
              </a:p>
            </p:txBody>
          </p:sp>
        </mc:Choice>
        <mc:Fallback xmlns="">
          <p:sp>
            <p:nvSpPr>
              <p:cNvPr id="3" name="Content Placeholder 2">
                <a:extLst>
                  <a:ext uri="{FF2B5EF4-FFF2-40B4-BE49-F238E27FC236}">
                    <a16:creationId xmlns:a16="http://schemas.microsoft.com/office/drawing/2014/main" id="{F1F83FB3-9A1F-447F-AE3A-0EF69DD7AFBB}"/>
                  </a:ext>
                </a:extLst>
              </p:cNvPr>
              <p:cNvSpPr>
                <a:spLocks noGrp="1" noRot="1" noChangeAspect="1" noMove="1" noResize="1" noEditPoints="1" noAdjustHandles="1" noChangeArrowheads="1" noChangeShapeType="1" noTextEdit="1"/>
              </p:cNvSpPr>
              <p:nvPr>
                <p:ph idx="1"/>
              </p:nvPr>
            </p:nvSpPr>
            <p:spPr>
              <a:blipFill>
                <a:blip r:embed="rId2"/>
                <a:stretch>
                  <a:fillRect l="-1000" t="-1482" r="-722" b="-10916"/>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23D4954A-2620-4052-8389-43C311DF8451}"/>
              </a:ext>
            </a:extLst>
          </p:cNvPr>
          <p:cNvSpPr>
            <a:spLocks noGrp="1"/>
          </p:cNvSpPr>
          <p:nvPr>
            <p:ph type="title"/>
          </p:nvPr>
        </p:nvSpPr>
        <p:spPr/>
        <p:txBody>
          <a:bodyPr/>
          <a:lstStyle/>
          <a:p>
            <a:r>
              <a:rPr lang="en-US" dirty="0"/>
              <a:t>Returns to Scale Summary</a:t>
            </a:r>
          </a:p>
        </p:txBody>
      </p:sp>
    </p:spTree>
    <p:extLst>
      <p:ext uri="{BB962C8B-B14F-4D97-AF65-F5344CB8AC3E}">
        <p14:creationId xmlns:p14="http://schemas.microsoft.com/office/powerpoint/2010/main" val="115237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2D411-5401-426D-B011-2E89C719057C}"/>
              </a:ext>
            </a:extLst>
          </p:cNvPr>
          <p:cNvSpPr>
            <a:spLocks noGrp="1"/>
          </p:cNvSpPr>
          <p:nvPr>
            <p:ph type="title"/>
          </p:nvPr>
        </p:nvSpPr>
        <p:spPr/>
        <p:txBody>
          <a:bodyPr/>
          <a:lstStyle/>
          <a:p>
            <a:r>
              <a:rPr lang="en-US" dirty="0"/>
              <a:t>Returns to Scale Can Vary over Q</a:t>
            </a:r>
          </a:p>
        </p:txBody>
      </p:sp>
      <p:cxnSp>
        <p:nvCxnSpPr>
          <p:cNvPr id="5" name="Straight Connector 4">
            <a:extLst>
              <a:ext uri="{FF2B5EF4-FFF2-40B4-BE49-F238E27FC236}">
                <a16:creationId xmlns:a16="http://schemas.microsoft.com/office/drawing/2014/main" id="{9247DE3B-4FE2-431D-B2D3-8DBAC92D598C}"/>
              </a:ext>
            </a:extLst>
          </p:cNvPr>
          <p:cNvCxnSpPr>
            <a:cxnSpLocks/>
          </p:cNvCxnSpPr>
          <p:nvPr/>
        </p:nvCxnSpPr>
        <p:spPr>
          <a:xfrm flipH="1" flipV="1">
            <a:off x="2585980" y="1674466"/>
            <a:ext cx="0" cy="469520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B9A5645-0FD0-4DBB-BA1A-66B1834A568E}"/>
              </a:ext>
            </a:extLst>
          </p:cNvPr>
          <p:cNvCxnSpPr/>
          <p:nvPr/>
        </p:nvCxnSpPr>
        <p:spPr>
          <a:xfrm>
            <a:off x="2585980" y="6369670"/>
            <a:ext cx="802292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BFB3A97-7A1C-4D68-AA65-2461598B1E4B}"/>
              </a:ext>
            </a:extLst>
          </p:cNvPr>
          <p:cNvSpPr txBox="1"/>
          <p:nvPr/>
        </p:nvSpPr>
        <p:spPr>
          <a:xfrm>
            <a:off x="2067564" y="1348823"/>
            <a:ext cx="1031051" cy="291718"/>
          </a:xfrm>
          <a:prstGeom prst="rect">
            <a:avLst/>
          </a:prstGeom>
          <a:noFill/>
        </p:spPr>
        <p:txBody>
          <a:bodyPr wrap="none" rtlCol="0">
            <a:noAutofit/>
          </a:bodyPr>
          <a:lstStyle/>
          <a:p>
            <a:r>
              <a:rPr lang="en-US" sz="1400" dirty="0"/>
              <a:t>Capital (K)</a:t>
            </a:r>
          </a:p>
        </p:txBody>
      </p:sp>
      <p:sp>
        <p:nvSpPr>
          <p:cNvPr id="10" name="TextBox 9">
            <a:extLst>
              <a:ext uri="{FF2B5EF4-FFF2-40B4-BE49-F238E27FC236}">
                <a16:creationId xmlns:a16="http://schemas.microsoft.com/office/drawing/2014/main" id="{C4389831-5360-4076-94D4-CBE88607FC0A}"/>
              </a:ext>
            </a:extLst>
          </p:cNvPr>
          <p:cNvSpPr txBox="1"/>
          <p:nvPr/>
        </p:nvSpPr>
        <p:spPr>
          <a:xfrm>
            <a:off x="10191490" y="6400801"/>
            <a:ext cx="909223" cy="307777"/>
          </a:xfrm>
          <a:prstGeom prst="rect">
            <a:avLst/>
          </a:prstGeom>
          <a:noFill/>
        </p:spPr>
        <p:txBody>
          <a:bodyPr wrap="none" rtlCol="0">
            <a:noAutofit/>
          </a:bodyPr>
          <a:lstStyle/>
          <a:p>
            <a:r>
              <a:rPr lang="en-US" sz="1400" dirty="0"/>
              <a:t>Labor (L)</a:t>
            </a:r>
          </a:p>
        </p:txBody>
      </p:sp>
      <p:sp>
        <p:nvSpPr>
          <p:cNvPr id="11" name="Freeform: Shape 10">
            <a:extLst>
              <a:ext uri="{FF2B5EF4-FFF2-40B4-BE49-F238E27FC236}">
                <a16:creationId xmlns:a16="http://schemas.microsoft.com/office/drawing/2014/main" id="{938B53FF-1B34-449D-BDCB-305BCB887D28}"/>
              </a:ext>
            </a:extLst>
          </p:cNvPr>
          <p:cNvSpPr/>
          <p:nvPr/>
        </p:nvSpPr>
        <p:spPr>
          <a:xfrm>
            <a:off x="2789529" y="3193279"/>
            <a:ext cx="3519814" cy="3093929"/>
          </a:xfrm>
          <a:custGeom>
            <a:avLst/>
            <a:gdLst>
              <a:gd name="connsiteX0" fmla="*/ 0 w 3519814"/>
              <a:gd name="connsiteY0" fmla="*/ 0 h 3093929"/>
              <a:gd name="connsiteX1" fmla="*/ 626301 w 3519814"/>
              <a:gd name="connsiteY1" fmla="*/ 2141951 h 3093929"/>
              <a:gd name="connsiteX2" fmla="*/ 3519814 w 3519814"/>
              <a:gd name="connsiteY2" fmla="*/ 3093929 h 3093929"/>
              <a:gd name="connsiteX3" fmla="*/ 3519814 w 3519814"/>
              <a:gd name="connsiteY3" fmla="*/ 3093929 h 3093929"/>
            </a:gdLst>
            <a:ahLst/>
            <a:cxnLst>
              <a:cxn ang="0">
                <a:pos x="connsiteX0" y="connsiteY0"/>
              </a:cxn>
              <a:cxn ang="0">
                <a:pos x="connsiteX1" y="connsiteY1"/>
              </a:cxn>
              <a:cxn ang="0">
                <a:pos x="connsiteX2" y="connsiteY2"/>
              </a:cxn>
              <a:cxn ang="0">
                <a:pos x="connsiteX3" y="connsiteY3"/>
              </a:cxn>
            </a:cxnLst>
            <a:rect l="l" t="t" r="r" b="b"/>
            <a:pathLst>
              <a:path w="3519814" h="3093929">
                <a:moveTo>
                  <a:pt x="0" y="0"/>
                </a:moveTo>
                <a:cubicBezTo>
                  <a:pt x="19832" y="813148"/>
                  <a:pt x="39665" y="1626296"/>
                  <a:pt x="626301" y="2141951"/>
                </a:cubicBezTo>
                <a:cubicBezTo>
                  <a:pt x="1212937" y="2657606"/>
                  <a:pt x="3519814" y="3093929"/>
                  <a:pt x="3519814" y="3093929"/>
                </a:cubicBezTo>
                <a:lnTo>
                  <a:pt x="3519814" y="309392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098C7985-B071-4A35-AACC-28468DCF87F5}"/>
              </a:ext>
            </a:extLst>
          </p:cNvPr>
          <p:cNvSpPr/>
          <p:nvPr/>
        </p:nvSpPr>
        <p:spPr>
          <a:xfrm>
            <a:off x="3718541" y="2631697"/>
            <a:ext cx="3519814" cy="3093929"/>
          </a:xfrm>
          <a:custGeom>
            <a:avLst/>
            <a:gdLst>
              <a:gd name="connsiteX0" fmla="*/ 0 w 3519814"/>
              <a:gd name="connsiteY0" fmla="*/ 0 h 3093929"/>
              <a:gd name="connsiteX1" fmla="*/ 626301 w 3519814"/>
              <a:gd name="connsiteY1" fmla="*/ 2141951 h 3093929"/>
              <a:gd name="connsiteX2" fmla="*/ 3519814 w 3519814"/>
              <a:gd name="connsiteY2" fmla="*/ 3093929 h 3093929"/>
              <a:gd name="connsiteX3" fmla="*/ 3519814 w 3519814"/>
              <a:gd name="connsiteY3" fmla="*/ 3093929 h 3093929"/>
            </a:gdLst>
            <a:ahLst/>
            <a:cxnLst>
              <a:cxn ang="0">
                <a:pos x="connsiteX0" y="connsiteY0"/>
              </a:cxn>
              <a:cxn ang="0">
                <a:pos x="connsiteX1" y="connsiteY1"/>
              </a:cxn>
              <a:cxn ang="0">
                <a:pos x="connsiteX2" y="connsiteY2"/>
              </a:cxn>
              <a:cxn ang="0">
                <a:pos x="connsiteX3" y="connsiteY3"/>
              </a:cxn>
            </a:cxnLst>
            <a:rect l="l" t="t" r="r" b="b"/>
            <a:pathLst>
              <a:path w="3519814" h="3093929">
                <a:moveTo>
                  <a:pt x="0" y="0"/>
                </a:moveTo>
                <a:cubicBezTo>
                  <a:pt x="19832" y="813148"/>
                  <a:pt x="39665" y="1626296"/>
                  <a:pt x="626301" y="2141951"/>
                </a:cubicBezTo>
                <a:cubicBezTo>
                  <a:pt x="1212937" y="2657606"/>
                  <a:pt x="3519814" y="3093929"/>
                  <a:pt x="3519814" y="3093929"/>
                </a:cubicBezTo>
                <a:lnTo>
                  <a:pt x="3519814" y="309392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3EBA0EA8-296B-4BB9-A9BE-D57B51C634B4}"/>
              </a:ext>
            </a:extLst>
          </p:cNvPr>
          <p:cNvSpPr/>
          <p:nvPr/>
        </p:nvSpPr>
        <p:spPr>
          <a:xfrm>
            <a:off x="5838573" y="1721469"/>
            <a:ext cx="3287034" cy="2676400"/>
          </a:xfrm>
          <a:custGeom>
            <a:avLst/>
            <a:gdLst>
              <a:gd name="connsiteX0" fmla="*/ 0 w 3519814"/>
              <a:gd name="connsiteY0" fmla="*/ 0 h 3093929"/>
              <a:gd name="connsiteX1" fmla="*/ 626301 w 3519814"/>
              <a:gd name="connsiteY1" fmla="*/ 2141951 h 3093929"/>
              <a:gd name="connsiteX2" fmla="*/ 3519814 w 3519814"/>
              <a:gd name="connsiteY2" fmla="*/ 3093929 h 3093929"/>
              <a:gd name="connsiteX3" fmla="*/ 3519814 w 3519814"/>
              <a:gd name="connsiteY3" fmla="*/ 3093929 h 3093929"/>
            </a:gdLst>
            <a:ahLst/>
            <a:cxnLst>
              <a:cxn ang="0">
                <a:pos x="connsiteX0" y="connsiteY0"/>
              </a:cxn>
              <a:cxn ang="0">
                <a:pos x="connsiteX1" y="connsiteY1"/>
              </a:cxn>
              <a:cxn ang="0">
                <a:pos x="connsiteX2" y="connsiteY2"/>
              </a:cxn>
              <a:cxn ang="0">
                <a:pos x="connsiteX3" y="connsiteY3"/>
              </a:cxn>
            </a:cxnLst>
            <a:rect l="l" t="t" r="r" b="b"/>
            <a:pathLst>
              <a:path w="3519814" h="3093929">
                <a:moveTo>
                  <a:pt x="0" y="0"/>
                </a:moveTo>
                <a:cubicBezTo>
                  <a:pt x="19832" y="813148"/>
                  <a:pt x="39665" y="1626296"/>
                  <a:pt x="626301" y="2141951"/>
                </a:cubicBezTo>
                <a:cubicBezTo>
                  <a:pt x="1212937" y="2657606"/>
                  <a:pt x="3519814" y="3093929"/>
                  <a:pt x="3519814" y="3093929"/>
                </a:cubicBezTo>
                <a:lnTo>
                  <a:pt x="3519814" y="309392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ECEBCD8B-AD00-4D3B-BED4-E3F02AB103AB}"/>
              </a:ext>
            </a:extLst>
          </p:cNvPr>
          <p:cNvSpPr/>
          <p:nvPr/>
        </p:nvSpPr>
        <p:spPr>
          <a:xfrm>
            <a:off x="8985738" y="1368820"/>
            <a:ext cx="1522957" cy="1212771"/>
          </a:xfrm>
          <a:custGeom>
            <a:avLst/>
            <a:gdLst>
              <a:gd name="connsiteX0" fmla="*/ 0 w 3519814"/>
              <a:gd name="connsiteY0" fmla="*/ 0 h 3093929"/>
              <a:gd name="connsiteX1" fmla="*/ 626301 w 3519814"/>
              <a:gd name="connsiteY1" fmla="*/ 2141951 h 3093929"/>
              <a:gd name="connsiteX2" fmla="*/ 3519814 w 3519814"/>
              <a:gd name="connsiteY2" fmla="*/ 3093929 h 3093929"/>
              <a:gd name="connsiteX3" fmla="*/ 3519814 w 3519814"/>
              <a:gd name="connsiteY3" fmla="*/ 3093929 h 3093929"/>
            </a:gdLst>
            <a:ahLst/>
            <a:cxnLst>
              <a:cxn ang="0">
                <a:pos x="connsiteX0" y="connsiteY0"/>
              </a:cxn>
              <a:cxn ang="0">
                <a:pos x="connsiteX1" y="connsiteY1"/>
              </a:cxn>
              <a:cxn ang="0">
                <a:pos x="connsiteX2" y="connsiteY2"/>
              </a:cxn>
              <a:cxn ang="0">
                <a:pos x="connsiteX3" y="connsiteY3"/>
              </a:cxn>
            </a:cxnLst>
            <a:rect l="l" t="t" r="r" b="b"/>
            <a:pathLst>
              <a:path w="3519814" h="3093929">
                <a:moveTo>
                  <a:pt x="0" y="0"/>
                </a:moveTo>
                <a:cubicBezTo>
                  <a:pt x="19832" y="813148"/>
                  <a:pt x="39665" y="1626296"/>
                  <a:pt x="626301" y="2141951"/>
                </a:cubicBezTo>
                <a:cubicBezTo>
                  <a:pt x="1212937" y="2657606"/>
                  <a:pt x="3519814" y="3093929"/>
                  <a:pt x="3519814" y="3093929"/>
                </a:cubicBezTo>
                <a:lnTo>
                  <a:pt x="3519814" y="309392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F65BFB1D-6C6E-4455-9A80-29882EA0AD48}"/>
              </a:ext>
            </a:extLst>
          </p:cNvPr>
          <p:cNvCxnSpPr/>
          <p:nvPr/>
        </p:nvCxnSpPr>
        <p:spPr>
          <a:xfrm flipH="1">
            <a:off x="2585980" y="5339407"/>
            <a:ext cx="7077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CAFABF9-DEA3-4326-BE72-C0888CB0A179}"/>
              </a:ext>
            </a:extLst>
          </p:cNvPr>
          <p:cNvCxnSpPr>
            <a:stCxn id="11" idx="1"/>
          </p:cNvCxnSpPr>
          <p:nvPr/>
        </p:nvCxnSpPr>
        <p:spPr>
          <a:xfrm>
            <a:off x="3415830" y="5335230"/>
            <a:ext cx="0" cy="1041507"/>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EAC9D6D-7CFB-487F-B5DE-3471E6351170}"/>
              </a:ext>
            </a:extLst>
          </p:cNvPr>
          <p:cNvSpPr txBox="1"/>
          <p:nvPr/>
        </p:nvSpPr>
        <p:spPr>
          <a:xfrm>
            <a:off x="2291986" y="5202910"/>
            <a:ext cx="298480" cy="338554"/>
          </a:xfrm>
          <a:prstGeom prst="rect">
            <a:avLst/>
          </a:prstGeom>
          <a:noFill/>
        </p:spPr>
        <p:txBody>
          <a:bodyPr wrap="none" rtlCol="0">
            <a:noAutofit/>
          </a:bodyPr>
          <a:lstStyle/>
          <a:p>
            <a:r>
              <a:rPr lang="en-US" sz="1600" dirty="0"/>
              <a:t>2</a:t>
            </a:r>
          </a:p>
        </p:txBody>
      </p:sp>
      <p:sp>
        <p:nvSpPr>
          <p:cNvPr id="20" name="TextBox 19">
            <a:extLst>
              <a:ext uri="{FF2B5EF4-FFF2-40B4-BE49-F238E27FC236}">
                <a16:creationId xmlns:a16="http://schemas.microsoft.com/office/drawing/2014/main" id="{C32C253B-AEB9-47A1-BA13-83BF2AA37FE7}"/>
              </a:ext>
            </a:extLst>
          </p:cNvPr>
          <p:cNvSpPr txBox="1"/>
          <p:nvPr/>
        </p:nvSpPr>
        <p:spPr>
          <a:xfrm>
            <a:off x="3167323" y="6403518"/>
            <a:ext cx="298480" cy="338554"/>
          </a:xfrm>
          <a:prstGeom prst="rect">
            <a:avLst/>
          </a:prstGeom>
          <a:noFill/>
        </p:spPr>
        <p:txBody>
          <a:bodyPr wrap="none" rtlCol="0">
            <a:noAutofit/>
          </a:bodyPr>
          <a:lstStyle/>
          <a:p>
            <a:r>
              <a:rPr lang="en-US" sz="1600" dirty="0"/>
              <a:t>2</a:t>
            </a:r>
          </a:p>
        </p:txBody>
      </p:sp>
      <p:cxnSp>
        <p:nvCxnSpPr>
          <p:cNvPr id="22" name="Straight Connector 21">
            <a:extLst>
              <a:ext uri="{FF2B5EF4-FFF2-40B4-BE49-F238E27FC236}">
                <a16:creationId xmlns:a16="http://schemas.microsoft.com/office/drawing/2014/main" id="{3F2CADB4-432E-4C35-A7BB-69C3AA522591}"/>
              </a:ext>
            </a:extLst>
          </p:cNvPr>
          <p:cNvCxnSpPr>
            <a:cxnSpLocks/>
          </p:cNvCxnSpPr>
          <p:nvPr/>
        </p:nvCxnSpPr>
        <p:spPr>
          <a:xfrm flipH="1">
            <a:off x="2585980" y="4635432"/>
            <a:ext cx="16409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6EB2ABC-6EA9-4AF3-A658-DA06E3BE64A9}"/>
              </a:ext>
            </a:extLst>
          </p:cNvPr>
          <p:cNvCxnSpPr/>
          <p:nvPr/>
        </p:nvCxnSpPr>
        <p:spPr>
          <a:xfrm flipH="1" flipV="1">
            <a:off x="4218541" y="4635433"/>
            <a:ext cx="0" cy="1734237"/>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F3A2E9F-166B-4F3C-A7FD-813E4F48EB71}"/>
              </a:ext>
            </a:extLst>
          </p:cNvPr>
          <p:cNvSpPr txBox="1"/>
          <p:nvPr/>
        </p:nvSpPr>
        <p:spPr>
          <a:xfrm>
            <a:off x="4108937" y="6403518"/>
            <a:ext cx="298480" cy="338554"/>
          </a:xfrm>
          <a:prstGeom prst="rect">
            <a:avLst/>
          </a:prstGeom>
          <a:noFill/>
        </p:spPr>
        <p:txBody>
          <a:bodyPr wrap="none" rtlCol="0">
            <a:noAutofit/>
          </a:bodyPr>
          <a:lstStyle/>
          <a:p>
            <a:r>
              <a:rPr lang="en-US" sz="1600" dirty="0"/>
              <a:t>4</a:t>
            </a:r>
          </a:p>
        </p:txBody>
      </p:sp>
      <p:sp>
        <p:nvSpPr>
          <p:cNvPr id="28" name="TextBox 27">
            <a:extLst>
              <a:ext uri="{FF2B5EF4-FFF2-40B4-BE49-F238E27FC236}">
                <a16:creationId xmlns:a16="http://schemas.microsoft.com/office/drawing/2014/main" id="{B225FB7A-38C7-4BB1-9C52-CDFCC445D41E}"/>
              </a:ext>
            </a:extLst>
          </p:cNvPr>
          <p:cNvSpPr txBox="1"/>
          <p:nvPr/>
        </p:nvSpPr>
        <p:spPr>
          <a:xfrm>
            <a:off x="2276084" y="4526569"/>
            <a:ext cx="298480" cy="338554"/>
          </a:xfrm>
          <a:prstGeom prst="rect">
            <a:avLst/>
          </a:prstGeom>
          <a:noFill/>
        </p:spPr>
        <p:txBody>
          <a:bodyPr wrap="none" rtlCol="0">
            <a:noAutofit/>
          </a:bodyPr>
          <a:lstStyle/>
          <a:p>
            <a:r>
              <a:rPr lang="en-US" sz="1600" dirty="0"/>
              <a:t>4</a:t>
            </a:r>
          </a:p>
        </p:txBody>
      </p:sp>
      <p:cxnSp>
        <p:nvCxnSpPr>
          <p:cNvPr id="30" name="Straight Connector 29">
            <a:extLst>
              <a:ext uri="{FF2B5EF4-FFF2-40B4-BE49-F238E27FC236}">
                <a16:creationId xmlns:a16="http://schemas.microsoft.com/office/drawing/2014/main" id="{5DCB7111-CBA0-4B24-BB24-E3D11FA72105}"/>
              </a:ext>
            </a:extLst>
          </p:cNvPr>
          <p:cNvCxnSpPr/>
          <p:nvPr/>
        </p:nvCxnSpPr>
        <p:spPr>
          <a:xfrm flipV="1">
            <a:off x="6215396" y="3321671"/>
            <a:ext cx="0" cy="304799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C754166-6E5A-473F-8DB2-6893E13056F2}"/>
              </a:ext>
            </a:extLst>
          </p:cNvPr>
          <p:cNvCxnSpPr/>
          <p:nvPr/>
        </p:nvCxnSpPr>
        <p:spPr>
          <a:xfrm>
            <a:off x="2585980" y="3406220"/>
            <a:ext cx="3576180"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119D88B-9FEB-42A6-8F32-0AC252A3CF00}"/>
              </a:ext>
            </a:extLst>
          </p:cNvPr>
          <p:cNvSpPr txBox="1"/>
          <p:nvPr/>
        </p:nvSpPr>
        <p:spPr>
          <a:xfrm>
            <a:off x="2307148" y="3193278"/>
            <a:ext cx="298480" cy="338554"/>
          </a:xfrm>
          <a:prstGeom prst="rect">
            <a:avLst/>
          </a:prstGeom>
          <a:noFill/>
        </p:spPr>
        <p:txBody>
          <a:bodyPr wrap="none" rtlCol="0">
            <a:noAutofit/>
          </a:bodyPr>
          <a:lstStyle/>
          <a:p>
            <a:r>
              <a:rPr lang="en-US" sz="1600" dirty="0"/>
              <a:t>8</a:t>
            </a:r>
          </a:p>
        </p:txBody>
      </p:sp>
      <p:sp>
        <p:nvSpPr>
          <p:cNvPr id="34" name="TextBox 33">
            <a:extLst>
              <a:ext uri="{FF2B5EF4-FFF2-40B4-BE49-F238E27FC236}">
                <a16:creationId xmlns:a16="http://schemas.microsoft.com/office/drawing/2014/main" id="{64295189-1080-4663-8065-B01DCABFF1F6}"/>
              </a:ext>
            </a:extLst>
          </p:cNvPr>
          <p:cNvSpPr txBox="1"/>
          <p:nvPr/>
        </p:nvSpPr>
        <p:spPr>
          <a:xfrm>
            <a:off x="6095079" y="6382306"/>
            <a:ext cx="298480" cy="338554"/>
          </a:xfrm>
          <a:prstGeom prst="rect">
            <a:avLst/>
          </a:prstGeom>
          <a:noFill/>
        </p:spPr>
        <p:txBody>
          <a:bodyPr wrap="none" rtlCol="0">
            <a:noAutofit/>
          </a:bodyPr>
          <a:lstStyle/>
          <a:p>
            <a:r>
              <a:rPr lang="en-US" sz="1600" dirty="0"/>
              <a:t>8</a:t>
            </a:r>
          </a:p>
        </p:txBody>
      </p:sp>
      <p:cxnSp>
        <p:nvCxnSpPr>
          <p:cNvPr id="36" name="Straight Connector 35">
            <a:extLst>
              <a:ext uri="{FF2B5EF4-FFF2-40B4-BE49-F238E27FC236}">
                <a16:creationId xmlns:a16="http://schemas.microsoft.com/office/drawing/2014/main" id="{3E0B92F8-2D70-49E8-8B5D-D6201D216FFA}"/>
              </a:ext>
            </a:extLst>
          </p:cNvPr>
          <p:cNvCxnSpPr>
            <a:cxnSpLocks/>
          </p:cNvCxnSpPr>
          <p:nvPr/>
        </p:nvCxnSpPr>
        <p:spPr>
          <a:xfrm flipV="1">
            <a:off x="8985737" y="1753906"/>
            <a:ext cx="0" cy="4615764"/>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0652080C-03CE-4B47-AB11-363B613CFBA8}"/>
              </a:ext>
            </a:extLst>
          </p:cNvPr>
          <p:cNvSpPr txBox="1"/>
          <p:nvPr/>
        </p:nvSpPr>
        <p:spPr>
          <a:xfrm>
            <a:off x="8771672" y="6381338"/>
            <a:ext cx="412292" cy="338554"/>
          </a:xfrm>
          <a:prstGeom prst="rect">
            <a:avLst/>
          </a:prstGeom>
          <a:noFill/>
        </p:spPr>
        <p:txBody>
          <a:bodyPr wrap="none" rtlCol="0">
            <a:noAutofit/>
          </a:bodyPr>
          <a:lstStyle/>
          <a:p>
            <a:r>
              <a:rPr lang="en-US" sz="1600" dirty="0"/>
              <a:t>16</a:t>
            </a:r>
          </a:p>
        </p:txBody>
      </p:sp>
      <p:sp>
        <p:nvSpPr>
          <p:cNvPr id="39" name="TextBox 38">
            <a:extLst>
              <a:ext uri="{FF2B5EF4-FFF2-40B4-BE49-F238E27FC236}">
                <a16:creationId xmlns:a16="http://schemas.microsoft.com/office/drawing/2014/main" id="{59183118-C926-4F45-A557-184DAFB670B4}"/>
              </a:ext>
            </a:extLst>
          </p:cNvPr>
          <p:cNvSpPr txBox="1"/>
          <p:nvPr/>
        </p:nvSpPr>
        <p:spPr>
          <a:xfrm>
            <a:off x="2088791" y="1601324"/>
            <a:ext cx="412292" cy="338554"/>
          </a:xfrm>
          <a:prstGeom prst="rect">
            <a:avLst/>
          </a:prstGeom>
          <a:noFill/>
        </p:spPr>
        <p:txBody>
          <a:bodyPr wrap="none" rtlCol="0">
            <a:noAutofit/>
          </a:bodyPr>
          <a:lstStyle/>
          <a:p>
            <a:r>
              <a:rPr lang="en-US" sz="1600" dirty="0"/>
              <a:t>16</a:t>
            </a:r>
          </a:p>
        </p:txBody>
      </p:sp>
      <p:cxnSp>
        <p:nvCxnSpPr>
          <p:cNvPr id="41" name="Straight Connector 40">
            <a:extLst>
              <a:ext uri="{FF2B5EF4-FFF2-40B4-BE49-F238E27FC236}">
                <a16:creationId xmlns:a16="http://schemas.microsoft.com/office/drawing/2014/main" id="{3E7ED905-E906-462D-B6F5-E17D72BD260C}"/>
              </a:ext>
            </a:extLst>
          </p:cNvPr>
          <p:cNvCxnSpPr/>
          <p:nvPr/>
        </p:nvCxnSpPr>
        <p:spPr>
          <a:xfrm flipV="1">
            <a:off x="2574758" y="1721472"/>
            <a:ext cx="6417487"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E17B6933-1F1E-436A-BE7F-0B4149D3743D}"/>
              </a:ext>
            </a:extLst>
          </p:cNvPr>
          <p:cNvSpPr txBox="1"/>
          <p:nvPr/>
        </p:nvSpPr>
        <p:spPr>
          <a:xfrm>
            <a:off x="6407986" y="6071132"/>
            <a:ext cx="755335" cy="369332"/>
          </a:xfrm>
          <a:prstGeom prst="rect">
            <a:avLst/>
          </a:prstGeom>
          <a:noFill/>
        </p:spPr>
        <p:txBody>
          <a:bodyPr wrap="none" rtlCol="0">
            <a:noAutofit/>
          </a:bodyPr>
          <a:lstStyle/>
          <a:p>
            <a:r>
              <a:rPr lang="en-US" dirty="0"/>
              <a:t>Q = 12</a:t>
            </a:r>
          </a:p>
        </p:txBody>
      </p:sp>
      <p:sp>
        <p:nvSpPr>
          <p:cNvPr id="44" name="TextBox 43">
            <a:extLst>
              <a:ext uri="{FF2B5EF4-FFF2-40B4-BE49-F238E27FC236}">
                <a16:creationId xmlns:a16="http://schemas.microsoft.com/office/drawing/2014/main" id="{DF4DA8BD-C523-4AC7-8C77-7639376204D7}"/>
              </a:ext>
            </a:extLst>
          </p:cNvPr>
          <p:cNvSpPr txBox="1"/>
          <p:nvPr/>
        </p:nvSpPr>
        <p:spPr>
          <a:xfrm>
            <a:off x="7188252" y="5487631"/>
            <a:ext cx="755335" cy="369332"/>
          </a:xfrm>
          <a:prstGeom prst="rect">
            <a:avLst/>
          </a:prstGeom>
          <a:noFill/>
        </p:spPr>
        <p:txBody>
          <a:bodyPr wrap="none" rtlCol="0">
            <a:noAutofit/>
          </a:bodyPr>
          <a:lstStyle/>
          <a:p>
            <a:r>
              <a:rPr lang="en-US" dirty="0"/>
              <a:t>Q = 25</a:t>
            </a:r>
          </a:p>
        </p:txBody>
      </p:sp>
      <p:sp>
        <p:nvSpPr>
          <p:cNvPr id="45" name="TextBox 44">
            <a:extLst>
              <a:ext uri="{FF2B5EF4-FFF2-40B4-BE49-F238E27FC236}">
                <a16:creationId xmlns:a16="http://schemas.microsoft.com/office/drawing/2014/main" id="{1656F8AC-6B56-4E98-94D3-33A587288343}"/>
              </a:ext>
            </a:extLst>
          </p:cNvPr>
          <p:cNvSpPr txBox="1"/>
          <p:nvPr/>
        </p:nvSpPr>
        <p:spPr>
          <a:xfrm>
            <a:off x="9125608" y="4222505"/>
            <a:ext cx="755335" cy="369332"/>
          </a:xfrm>
          <a:prstGeom prst="rect">
            <a:avLst/>
          </a:prstGeom>
          <a:noFill/>
        </p:spPr>
        <p:txBody>
          <a:bodyPr wrap="none" rtlCol="0">
            <a:noAutofit/>
          </a:bodyPr>
          <a:lstStyle/>
          <a:p>
            <a:r>
              <a:rPr lang="en-US" dirty="0"/>
              <a:t>Q = 50</a:t>
            </a:r>
          </a:p>
        </p:txBody>
      </p:sp>
      <p:sp>
        <p:nvSpPr>
          <p:cNvPr id="46" name="TextBox 45">
            <a:extLst>
              <a:ext uri="{FF2B5EF4-FFF2-40B4-BE49-F238E27FC236}">
                <a16:creationId xmlns:a16="http://schemas.microsoft.com/office/drawing/2014/main" id="{E4CBC7CA-61E1-414D-BD22-62729AD0623C}"/>
              </a:ext>
            </a:extLst>
          </p:cNvPr>
          <p:cNvSpPr txBox="1"/>
          <p:nvPr/>
        </p:nvSpPr>
        <p:spPr>
          <a:xfrm>
            <a:off x="10446065" y="2415619"/>
            <a:ext cx="755335" cy="369332"/>
          </a:xfrm>
          <a:prstGeom prst="rect">
            <a:avLst/>
          </a:prstGeom>
          <a:noFill/>
        </p:spPr>
        <p:txBody>
          <a:bodyPr wrap="none" rtlCol="0">
            <a:noAutofit/>
          </a:bodyPr>
          <a:lstStyle/>
          <a:p>
            <a:r>
              <a:rPr lang="en-US" dirty="0"/>
              <a:t>Q = 90</a:t>
            </a:r>
          </a:p>
        </p:txBody>
      </p:sp>
      <p:sp>
        <p:nvSpPr>
          <p:cNvPr id="47" name="Oval 46">
            <a:extLst>
              <a:ext uri="{FF2B5EF4-FFF2-40B4-BE49-F238E27FC236}">
                <a16:creationId xmlns:a16="http://schemas.microsoft.com/office/drawing/2014/main" id="{975782C5-FC4F-423F-AF79-785D477E7A8E}"/>
              </a:ext>
            </a:extLst>
          </p:cNvPr>
          <p:cNvSpPr/>
          <p:nvPr/>
        </p:nvSpPr>
        <p:spPr>
          <a:xfrm>
            <a:off x="3115206" y="5207773"/>
            <a:ext cx="515532" cy="2798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12</a:t>
            </a:r>
          </a:p>
        </p:txBody>
      </p:sp>
      <p:sp>
        <p:nvSpPr>
          <p:cNvPr id="48" name="Oval 47">
            <a:extLst>
              <a:ext uri="{FF2B5EF4-FFF2-40B4-BE49-F238E27FC236}">
                <a16:creationId xmlns:a16="http://schemas.microsoft.com/office/drawing/2014/main" id="{4BB468FB-4994-4E5B-9002-560E14D8D816}"/>
              </a:ext>
            </a:extLst>
          </p:cNvPr>
          <p:cNvSpPr/>
          <p:nvPr/>
        </p:nvSpPr>
        <p:spPr>
          <a:xfrm>
            <a:off x="4006959" y="4494206"/>
            <a:ext cx="515657" cy="2705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25</a:t>
            </a:r>
          </a:p>
        </p:txBody>
      </p:sp>
      <p:sp>
        <p:nvSpPr>
          <p:cNvPr id="49" name="Oval 48">
            <a:extLst>
              <a:ext uri="{FF2B5EF4-FFF2-40B4-BE49-F238E27FC236}">
                <a16:creationId xmlns:a16="http://schemas.microsoft.com/office/drawing/2014/main" id="{581A2EA4-4AA2-473D-AC06-2A1AF813E7FE}"/>
              </a:ext>
            </a:extLst>
          </p:cNvPr>
          <p:cNvSpPr/>
          <p:nvPr/>
        </p:nvSpPr>
        <p:spPr>
          <a:xfrm>
            <a:off x="6042644" y="3309036"/>
            <a:ext cx="470769" cy="210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50</a:t>
            </a:r>
          </a:p>
        </p:txBody>
      </p:sp>
      <p:sp>
        <p:nvSpPr>
          <p:cNvPr id="50" name="Oval 49">
            <a:extLst>
              <a:ext uri="{FF2B5EF4-FFF2-40B4-BE49-F238E27FC236}">
                <a16:creationId xmlns:a16="http://schemas.microsoft.com/office/drawing/2014/main" id="{B51E08CD-7A5A-4A76-8BD0-2B24FC543A91}"/>
              </a:ext>
            </a:extLst>
          </p:cNvPr>
          <p:cNvSpPr/>
          <p:nvPr/>
        </p:nvSpPr>
        <p:spPr>
          <a:xfrm>
            <a:off x="8822899" y="1591068"/>
            <a:ext cx="533400" cy="299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90</a:t>
            </a:r>
          </a:p>
        </p:txBody>
      </p:sp>
      <p:cxnSp>
        <p:nvCxnSpPr>
          <p:cNvPr id="52" name="Straight Arrow Connector 51">
            <a:extLst>
              <a:ext uri="{FF2B5EF4-FFF2-40B4-BE49-F238E27FC236}">
                <a16:creationId xmlns:a16="http://schemas.microsoft.com/office/drawing/2014/main" id="{6E68D9D3-C85C-4A71-B46C-BBD3C22A83E4}"/>
              </a:ext>
            </a:extLst>
          </p:cNvPr>
          <p:cNvCxnSpPr>
            <a:cxnSpLocks/>
            <a:stCxn id="47" idx="7"/>
            <a:endCxn id="48" idx="3"/>
          </p:cNvCxnSpPr>
          <p:nvPr/>
        </p:nvCxnSpPr>
        <p:spPr>
          <a:xfrm flipV="1">
            <a:off x="3555240" y="4725112"/>
            <a:ext cx="527234" cy="5236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7818286F-37E7-4066-87E8-F66711AA986F}"/>
              </a:ext>
            </a:extLst>
          </p:cNvPr>
          <p:cNvCxnSpPr>
            <a:cxnSpLocks/>
          </p:cNvCxnSpPr>
          <p:nvPr/>
        </p:nvCxnSpPr>
        <p:spPr>
          <a:xfrm flipV="1">
            <a:off x="4551402" y="3514344"/>
            <a:ext cx="1541345" cy="9659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938F4F1F-5FDB-4D71-893C-ECC5DC4AB14F}"/>
              </a:ext>
            </a:extLst>
          </p:cNvPr>
          <p:cNvCxnSpPr>
            <a:endCxn id="50" idx="3"/>
          </p:cNvCxnSpPr>
          <p:nvPr/>
        </p:nvCxnSpPr>
        <p:spPr>
          <a:xfrm flipV="1">
            <a:off x="6547338" y="1846711"/>
            <a:ext cx="2353677" cy="1488716"/>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834B7296-97EC-4427-A925-97DEBA67EF53}"/>
              </a:ext>
            </a:extLst>
          </p:cNvPr>
          <p:cNvSpPr txBox="1"/>
          <p:nvPr/>
        </p:nvSpPr>
        <p:spPr>
          <a:xfrm>
            <a:off x="3703930" y="4927338"/>
            <a:ext cx="569387" cy="369332"/>
          </a:xfrm>
          <a:prstGeom prst="rect">
            <a:avLst/>
          </a:prstGeom>
          <a:noFill/>
        </p:spPr>
        <p:txBody>
          <a:bodyPr wrap="none" rtlCol="0">
            <a:noAutofit/>
          </a:bodyPr>
          <a:lstStyle/>
          <a:p>
            <a:r>
              <a:rPr lang="en-US" dirty="0">
                <a:solidFill>
                  <a:srgbClr val="00B0F0"/>
                </a:solidFill>
              </a:rPr>
              <a:t>IRS</a:t>
            </a:r>
          </a:p>
        </p:txBody>
      </p:sp>
      <p:sp>
        <p:nvSpPr>
          <p:cNvPr id="59" name="TextBox 58">
            <a:extLst>
              <a:ext uri="{FF2B5EF4-FFF2-40B4-BE49-F238E27FC236}">
                <a16:creationId xmlns:a16="http://schemas.microsoft.com/office/drawing/2014/main" id="{40417E2B-3292-461E-B9E0-B9E90468C602}"/>
              </a:ext>
            </a:extLst>
          </p:cNvPr>
          <p:cNvSpPr txBox="1"/>
          <p:nvPr/>
        </p:nvSpPr>
        <p:spPr>
          <a:xfrm>
            <a:off x="5251938" y="3846725"/>
            <a:ext cx="671979" cy="369332"/>
          </a:xfrm>
          <a:prstGeom prst="rect">
            <a:avLst/>
          </a:prstGeom>
          <a:noFill/>
        </p:spPr>
        <p:txBody>
          <a:bodyPr wrap="none" rtlCol="0">
            <a:noAutofit/>
          </a:bodyPr>
          <a:lstStyle/>
          <a:p>
            <a:r>
              <a:rPr lang="en-US" dirty="0">
                <a:solidFill>
                  <a:srgbClr val="FF0000"/>
                </a:solidFill>
              </a:rPr>
              <a:t>CRS</a:t>
            </a:r>
          </a:p>
        </p:txBody>
      </p:sp>
      <p:sp>
        <p:nvSpPr>
          <p:cNvPr id="60" name="TextBox 59">
            <a:extLst>
              <a:ext uri="{FF2B5EF4-FFF2-40B4-BE49-F238E27FC236}">
                <a16:creationId xmlns:a16="http://schemas.microsoft.com/office/drawing/2014/main" id="{7FA5C438-BC63-4E42-BEAD-4094E342FC0F}"/>
              </a:ext>
            </a:extLst>
          </p:cNvPr>
          <p:cNvSpPr txBox="1"/>
          <p:nvPr/>
        </p:nvSpPr>
        <p:spPr>
          <a:xfrm>
            <a:off x="7943587" y="2368648"/>
            <a:ext cx="671979" cy="369332"/>
          </a:xfrm>
          <a:prstGeom prst="rect">
            <a:avLst/>
          </a:prstGeom>
          <a:noFill/>
        </p:spPr>
        <p:txBody>
          <a:bodyPr wrap="none" rtlCol="0">
            <a:noAutofit/>
          </a:bodyPr>
          <a:lstStyle/>
          <a:p>
            <a:r>
              <a:rPr lang="en-US" dirty="0">
                <a:solidFill>
                  <a:srgbClr val="00B050"/>
                </a:solidFill>
              </a:rPr>
              <a:t>DRS</a:t>
            </a:r>
          </a:p>
        </p:txBody>
      </p:sp>
    </p:spTree>
    <p:extLst>
      <p:ext uri="{BB962C8B-B14F-4D97-AF65-F5344CB8AC3E}">
        <p14:creationId xmlns:p14="http://schemas.microsoft.com/office/powerpoint/2010/main" val="3828471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Cost Concepts</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649591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Now We Think about Paying for the Inputs</a:t>
            </a:r>
          </a:p>
        </p:txBody>
      </p:sp>
      <p:cxnSp>
        <p:nvCxnSpPr>
          <p:cNvPr id="6" name="Straight Connector 5">
            <a:extLst>
              <a:ext uri="{FF2B5EF4-FFF2-40B4-BE49-F238E27FC236}">
                <a16:creationId xmlns:a16="http://schemas.microsoft.com/office/drawing/2014/main" id="{CB88E1E8-D51E-4501-AFFA-CB1EA06AF8BF}"/>
              </a:ext>
            </a:extLst>
          </p:cNvPr>
          <p:cNvCxnSpPr/>
          <p:nvPr/>
        </p:nvCxnSpPr>
        <p:spPr>
          <a:xfrm>
            <a:off x="2628899" y="1709833"/>
            <a:ext cx="0" cy="441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5FBFF22-26BC-491C-85B6-E62E4EFDA0F0}"/>
              </a:ext>
            </a:extLst>
          </p:cNvPr>
          <p:cNvCxnSpPr/>
          <p:nvPr/>
        </p:nvCxnSpPr>
        <p:spPr>
          <a:xfrm>
            <a:off x="2628900" y="6129433"/>
            <a:ext cx="3276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60F003D-C330-46F7-980B-5DCF824B6D7B}"/>
              </a:ext>
            </a:extLst>
          </p:cNvPr>
          <p:cNvSpPr txBox="1"/>
          <p:nvPr/>
        </p:nvSpPr>
        <p:spPr>
          <a:xfrm>
            <a:off x="2180664" y="1786033"/>
            <a:ext cx="364202" cy="369332"/>
          </a:xfrm>
          <a:prstGeom prst="rect">
            <a:avLst/>
          </a:prstGeom>
          <a:noFill/>
        </p:spPr>
        <p:txBody>
          <a:bodyPr wrap="none" rtlCol="0">
            <a:noAutofit/>
          </a:bodyPr>
          <a:lstStyle/>
          <a:p>
            <a:r>
              <a:rPr lang="en-US" dirty="0"/>
              <a:t>Q</a:t>
            </a:r>
          </a:p>
        </p:txBody>
      </p:sp>
      <p:sp>
        <p:nvSpPr>
          <p:cNvPr id="10" name="Freeform: Shape 9">
            <a:extLst>
              <a:ext uri="{FF2B5EF4-FFF2-40B4-BE49-F238E27FC236}">
                <a16:creationId xmlns:a16="http://schemas.microsoft.com/office/drawing/2014/main" id="{3BEE91DD-FE2D-4765-8A3D-6EB63A3A435D}"/>
              </a:ext>
            </a:extLst>
          </p:cNvPr>
          <p:cNvSpPr/>
          <p:nvPr/>
        </p:nvSpPr>
        <p:spPr>
          <a:xfrm>
            <a:off x="2644565" y="2877905"/>
            <a:ext cx="3276593" cy="3268244"/>
          </a:xfrm>
          <a:custGeom>
            <a:avLst/>
            <a:gdLst>
              <a:gd name="connsiteX0" fmla="*/ 0 w 663880"/>
              <a:gd name="connsiteY0" fmla="*/ 2029216 h 2029216"/>
              <a:gd name="connsiteX1" fmla="*/ 663880 w 663880"/>
              <a:gd name="connsiteY1" fmla="*/ 0 h 2029216"/>
            </a:gdLst>
            <a:ahLst/>
            <a:cxnLst>
              <a:cxn ang="0">
                <a:pos x="connsiteX0" y="connsiteY0"/>
              </a:cxn>
              <a:cxn ang="0">
                <a:pos x="connsiteX1" y="connsiteY1"/>
              </a:cxn>
            </a:cxnLst>
            <a:rect l="l" t="t" r="r" b="b"/>
            <a:pathLst>
              <a:path w="663880" h="2029216">
                <a:moveTo>
                  <a:pt x="0" y="2029216"/>
                </a:moveTo>
                <a:cubicBezTo>
                  <a:pt x="79332" y="1282873"/>
                  <a:pt x="158664" y="536531"/>
                  <a:pt x="66388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6862C2CF-E05C-4F43-9E3A-A6FF88D5B8E5}"/>
              </a:ext>
            </a:extLst>
          </p:cNvPr>
          <p:cNvCxnSpPr/>
          <p:nvPr/>
        </p:nvCxnSpPr>
        <p:spPr>
          <a:xfrm>
            <a:off x="6709229" y="1798065"/>
            <a:ext cx="0" cy="4343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A989465-B878-41DB-9F06-3DCEC22225AA}"/>
              </a:ext>
            </a:extLst>
          </p:cNvPr>
          <p:cNvCxnSpPr/>
          <p:nvPr/>
        </p:nvCxnSpPr>
        <p:spPr>
          <a:xfrm>
            <a:off x="6667500" y="6121083"/>
            <a:ext cx="381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27C4B1A-E3B9-4C08-A885-1CCA027F6D96}"/>
              </a:ext>
            </a:extLst>
          </p:cNvPr>
          <p:cNvCxnSpPr/>
          <p:nvPr/>
        </p:nvCxnSpPr>
        <p:spPr>
          <a:xfrm>
            <a:off x="3188368" y="4842384"/>
            <a:ext cx="0" cy="128704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B468B2D-382D-4A5C-9EE5-7EC1BD72EE73}"/>
              </a:ext>
            </a:extLst>
          </p:cNvPr>
          <p:cNvCxnSpPr/>
          <p:nvPr/>
        </p:nvCxnSpPr>
        <p:spPr>
          <a:xfrm flipH="1">
            <a:off x="2628379" y="4842384"/>
            <a:ext cx="55998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FDF9459-10E6-4CC2-ACBE-C927875E6BA1}"/>
              </a:ext>
            </a:extLst>
          </p:cNvPr>
          <p:cNvCxnSpPr/>
          <p:nvPr/>
        </p:nvCxnSpPr>
        <p:spPr>
          <a:xfrm>
            <a:off x="2628900" y="4525474"/>
            <a:ext cx="76200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77EDF95-06BB-480B-9165-33B68C15EAE1}"/>
              </a:ext>
            </a:extLst>
          </p:cNvPr>
          <p:cNvCxnSpPr/>
          <p:nvPr/>
        </p:nvCxnSpPr>
        <p:spPr>
          <a:xfrm>
            <a:off x="3390900" y="4525474"/>
            <a:ext cx="0" cy="15956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76BB367-C53E-4D73-8622-ADC8FBF47678}"/>
              </a:ext>
            </a:extLst>
          </p:cNvPr>
          <p:cNvCxnSpPr/>
          <p:nvPr/>
        </p:nvCxnSpPr>
        <p:spPr>
          <a:xfrm>
            <a:off x="2628378" y="3265148"/>
            <a:ext cx="23627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BF8BF14-6B38-4853-8C6F-2F10DB2156B8}"/>
              </a:ext>
            </a:extLst>
          </p:cNvPr>
          <p:cNvCxnSpPr/>
          <p:nvPr/>
        </p:nvCxnSpPr>
        <p:spPr>
          <a:xfrm>
            <a:off x="2628378" y="2953982"/>
            <a:ext cx="31247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B629528-E9FB-47D8-A402-4A9AD188F17C}"/>
              </a:ext>
            </a:extLst>
          </p:cNvPr>
          <p:cNvCxnSpPr/>
          <p:nvPr/>
        </p:nvCxnSpPr>
        <p:spPr>
          <a:xfrm>
            <a:off x="4991100" y="3265148"/>
            <a:ext cx="0" cy="28559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6F7A587-3046-4868-9CA8-2ABEE1E2627E}"/>
              </a:ext>
            </a:extLst>
          </p:cNvPr>
          <p:cNvCxnSpPr/>
          <p:nvPr/>
        </p:nvCxnSpPr>
        <p:spPr>
          <a:xfrm>
            <a:off x="5753100" y="2953982"/>
            <a:ext cx="0" cy="3151448"/>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B33D53EE-120D-4E38-9E98-5B38927487CE}"/>
                  </a:ext>
                </a:extLst>
              </p:cNvPr>
              <p:cNvSpPr txBox="1"/>
              <p:nvPr/>
            </p:nvSpPr>
            <p:spPr>
              <a:xfrm>
                <a:off x="1714501" y="4530277"/>
                <a:ext cx="978473" cy="3693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𝑄</m:t>
                      </m:r>
                      <m:r>
                        <a:rPr lang="en-US" i="1">
                          <a:latin typeface="Cambria Math" panose="02040503050406030204" pitchFamily="18" charset="0"/>
                          <a:ea typeface="Cambria Math" panose="02040503050406030204" pitchFamily="18" charset="0"/>
                        </a:rPr>
                        <m:t>=1</m:t>
                      </m:r>
                    </m:oMath>
                  </m:oMathPara>
                </a14:m>
                <a:endParaRPr lang="en-US" dirty="0"/>
              </a:p>
            </p:txBody>
          </p:sp>
        </mc:Choice>
        <mc:Fallback xmlns="">
          <p:sp>
            <p:nvSpPr>
              <p:cNvPr id="58" name="TextBox 57">
                <a:extLst>
                  <a:ext uri="{FF2B5EF4-FFF2-40B4-BE49-F238E27FC236}">
                    <a16:creationId xmlns:a16="http://schemas.microsoft.com/office/drawing/2014/main" id="{B33D53EE-120D-4E38-9E98-5B38927487CE}"/>
                  </a:ext>
                </a:extLst>
              </p:cNvPr>
              <p:cNvSpPr txBox="1">
                <a:spLocks noRot="1" noChangeAspect="1" noMove="1" noResize="1" noEditPoints="1" noAdjustHandles="1" noChangeArrowheads="1" noChangeShapeType="1" noTextEdit="1"/>
              </p:cNvSpPr>
              <p:nvPr/>
            </p:nvSpPr>
            <p:spPr>
              <a:xfrm>
                <a:off x="1714501" y="4530277"/>
                <a:ext cx="978473" cy="369332"/>
              </a:xfrm>
              <a:prstGeom prst="rect">
                <a:avLst/>
              </a:prstGeom>
              <a:blipFill>
                <a:blip r:embed="rId2"/>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D8349750-E35F-41C6-A749-BB207A10868A}"/>
                  </a:ext>
                </a:extLst>
              </p:cNvPr>
              <p:cNvSpPr txBox="1"/>
              <p:nvPr/>
            </p:nvSpPr>
            <p:spPr>
              <a:xfrm>
                <a:off x="1729115" y="2941562"/>
                <a:ext cx="973899"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𝑄</m:t>
                      </m:r>
                      <m:r>
                        <a:rPr lang="en-US" i="1">
                          <a:latin typeface="Cambria Math" panose="02040503050406030204" pitchFamily="18" charset="0"/>
                          <a:ea typeface="Cambria Math" panose="02040503050406030204" pitchFamily="18" charset="0"/>
                        </a:rPr>
                        <m:t>=1</m:t>
                      </m:r>
                    </m:oMath>
                  </m:oMathPara>
                </a14:m>
                <a:endParaRPr lang="en-US" dirty="0"/>
              </a:p>
            </p:txBody>
          </p:sp>
        </mc:Choice>
        <mc:Fallback xmlns="">
          <p:sp>
            <p:nvSpPr>
              <p:cNvPr id="59" name="TextBox 58">
                <a:extLst>
                  <a:ext uri="{FF2B5EF4-FFF2-40B4-BE49-F238E27FC236}">
                    <a16:creationId xmlns:a16="http://schemas.microsoft.com/office/drawing/2014/main" id="{D8349750-E35F-41C6-A749-BB207A10868A}"/>
                  </a:ext>
                </a:extLst>
              </p:cNvPr>
              <p:cNvSpPr txBox="1">
                <a:spLocks noRot="1" noChangeAspect="1" noMove="1" noResize="1" noEditPoints="1" noAdjustHandles="1" noChangeArrowheads="1" noChangeShapeType="1" noTextEdit="1"/>
              </p:cNvSpPr>
              <p:nvPr/>
            </p:nvSpPr>
            <p:spPr>
              <a:xfrm>
                <a:off x="1729115" y="2941562"/>
                <a:ext cx="973899" cy="369332"/>
              </a:xfrm>
              <a:prstGeom prst="rect">
                <a:avLst/>
              </a:prstGeom>
              <a:blipFill>
                <a:blip r:embed="rId3"/>
                <a:stretch>
                  <a:fillRect b="-1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CA589D8D-0589-452D-88D9-BCA5D91086F7}"/>
                  </a:ext>
                </a:extLst>
              </p:cNvPr>
              <p:cNvSpPr txBox="1"/>
              <p:nvPr/>
            </p:nvSpPr>
            <p:spPr>
              <a:xfrm>
                <a:off x="2982760" y="6193965"/>
                <a:ext cx="694361"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𝐿</m:t>
                      </m:r>
                    </m:oMath>
                  </m:oMathPara>
                </a14:m>
                <a:endParaRPr lang="en-US" dirty="0"/>
              </a:p>
            </p:txBody>
          </p:sp>
        </mc:Choice>
        <mc:Fallback xmlns="">
          <p:sp>
            <p:nvSpPr>
              <p:cNvPr id="66" name="TextBox 65">
                <a:extLst>
                  <a:ext uri="{FF2B5EF4-FFF2-40B4-BE49-F238E27FC236}">
                    <a16:creationId xmlns:a16="http://schemas.microsoft.com/office/drawing/2014/main" id="{CA589D8D-0589-452D-88D9-BCA5D91086F7}"/>
                  </a:ext>
                </a:extLst>
              </p:cNvPr>
              <p:cNvSpPr txBox="1">
                <a:spLocks noRot="1" noChangeAspect="1" noMove="1" noResize="1" noEditPoints="1" noAdjustHandles="1" noChangeArrowheads="1" noChangeShapeType="1" noTextEdit="1"/>
              </p:cNvSpPr>
              <p:nvPr/>
            </p:nvSpPr>
            <p:spPr>
              <a:xfrm>
                <a:off x="2982760" y="6193965"/>
                <a:ext cx="694361" cy="369332"/>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6C8E7414-1AD9-45D6-8DCE-1F3C6FFF4F05}"/>
                  </a:ext>
                </a:extLst>
              </p:cNvPr>
              <p:cNvSpPr txBox="1"/>
              <p:nvPr/>
            </p:nvSpPr>
            <p:spPr>
              <a:xfrm>
                <a:off x="5146005" y="6168991"/>
                <a:ext cx="534634" cy="3693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𝐿</m:t>
                      </m:r>
                    </m:oMath>
                  </m:oMathPara>
                </a14:m>
                <a:endParaRPr lang="en-US" dirty="0"/>
              </a:p>
            </p:txBody>
          </p:sp>
        </mc:Choice>
        <mc:Fallback xmlns="">
          <p:sp>
            <p:nvSpPr>
              <p:cNvPr id="67" name="TextBox 66">
                <a:extLst>
                  <a:ext uri="{FF2B5EF4-FFF2-40B4-BE49-F238E27FC236}">
                    <a16:creationId xmlns:a16="http://schemas.microsoft.com/office/drawing/2014/main" id="{6C8E7414-1AD9-45D6-8DCE-1F3C6FFF4F05}"/>
                  </a:ext>
                </a:extLst>
              </p:cNvPr>
              <p:cNvSpPr txBox="1">
                <a:spLocks noRot="1" noChangeAspect="1" noMove="1" noResize="1" noEditPoints="1" noAdjustHandles="1" noChangeArrowheads="1" noChangeShapeType="1" noTextEdit="1"/>
              </p:cNvSpPr>
              <p:nvPr/>
            </p:nvSpPr>
            <p:spPr>
              <a:xfrm>
                <a:off x="5146005" y="6168991"/>
                <a:ext cx="534634" cy="369332"/>
              </a:xfrm>
              <a:prstGeom prst="rect">
                <a:avLst/>
              </a:prstGeom>
              <a:blipFill>
                <a:blip r:embed="rId5"/>
                <a:stretch>
                  <a:fillRect/>
                </a:stretch>
              </a:blipFill>
            </p:spPr>
            <p:txBody>
              <a:bodyPr/>
              <a:lstStyle/>
              <a:p>
                <a:r>
                  <a:rPr lang="en-IN">
                    <a:noFill/>
                  </a:rPr>
                  <a:t> </a:t>
                </a:r>
              </a:p>
            </p:txBody>
          </p:sp>
        </mc:Fallback>
      </mc:AlternateContent>
      <p:sp>
        <p:nvSpPr>
          <p:cNvPr id="45" name="Freeform: Shape 40">
            <a:extLst>
              <a:ext uri="{FF2B5EF4-FFF2-40B4-BE49-F238E27FC236}">
                <a16:creationId xmlns:a16="http://schemas.microsoft.com/office/drawing/2014/main" id="{0DE83C35-EBCB-47A9-A985-25A78D7DEA79}"/>
              </a:ext>
            </a:extLst>
          </p:cNvPr>
          <p:cNvSpPr/>
          <p:nvPr/>
        </p:nvSpPr>
        <p:spPr>
          <a:xfrm>
            <a:off x="6721261" y="2837186"/>
            <a:ext cx="3276593" cy="3268244"/>
          </a:xfrm>
          <a:custGeom>
            <a:avLst/>
            <a:gdLst>
              <a:gd name="connsiteX0" fmla="*/ 0 w 663880"/>
              <a:gd name="connsiteY0" fmla="*/ 2029216 h 2029216"/>
              <a:gd name="connsiteX1" fmla="*/ 663880 w 663880"/>
              <a:gd name="connsiteY1" fmla="*/ 0 h 2029216"/>
            </a:gdLst>
            <a:ahLst/>
            <a:cxnLst>
              <a:cxn ang="0">
                <a:pos x="connsiteX0" y="connsiteY0"/>
              </a:cxn>
              <a:cxn ang="0">
                <a:pos x="connsiteX1" y="connsiteY1"/>
              </a:cxn>
            </a:cxnLst>
            <a:rect l="l" t="t" r="r" b="b"/>
            <a:pathLst>
              <a:path w="663880" h="2029216">
                <a:moveTo>
                  <a:pt x="0" y="2029216"/>
                </a:moveTo>
                <a:cubicBezTo>
                  <a:pt x="79332" y="1282873"/>
                  <a:pt x="158664" y="536531"/>
                  <a:pt x="66388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ACBBADAE-FA77-4F08-B8E2-D3CFF36A1D37}"/>
              </a:ext>
            </a:extLst>
          </p:cNvPr>
          <p:cNvSpPr txBox="1"/>
          <p:nvPr/>
        </p:nvSpPr>
        <p:spPr>
          <a:xfrm>
            <a:off x="6240001" y="1861453"/>
            <a:ext cx="364202" cy="369332"/>
          </a:xfrm>
          <a:prstGeom prst="rect">
            <a:avLst/>
          </a:prstGeom>
          <a:noFill/>
        </p:spPr>
        <p:txBody>
          <a:bodyPr wrap="none" rtlCol="0">
            <a:noAutofit/>
          </a:bodyPr>
          <a:lstStyle/>
          <a:p>
            <a:r>
              <a:rPr lang="en-US" dirty="0"/>
              <a:t>Q</a:t>
            </a:r>
          </a:p>
        </p:txBody>
      </p:sp>
      <p:sp>
        <p:nvSpPr>
          <p:cNvPr id="49" name="TextBox 48">
            <a:extLst>
              <a:ext uri="{FF2B5EF4-FFF2-40B4-BE49-F238E27FC236}">
                <a16:creationId xmlns:a16="http://schemas.microsoft.com/office/drawing/2014/main" id="{82E578E5-333F-4CD3-BB4B-F27613993B14}"/>
              </a:ext>
            </a:extLst>
          </p:cNvPr>
          <p:cNvSpPr txBox="1"/>
          <p:nvPr/>
        </p:nvSpPr>
        <p:spPr>
          <a:xfrm>
            <a:off x="7544469" y="1969533"/>
            <a:ext cx="2146742" cy="369332"/>
          </a:xfrm>
          <a:prstGeom prst="rect">
            <a:avLst/>
          </a:prstGeom>
          <a:noFill/>
        </p:spPr>
        <p:txBody>
          <a:bodyPr wrap="none" rtlCol="0">
            <a:noAutofit/>
          </a:bodyPr>
          <a:lstStyle/>
          <a:p>
            <a:r>
              <a:rPr lang="en-US" dirty="0"/>
              <a:t>Re-label the x-axis </a:t>
            </a:r>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1765B2C5-CE20-4581-9294-F83D78AD15B8}"/>
                  </a:ext>
                </a:extLst>
              </p:cNvPr>
              <p:cNvSpPr txBox="1"/>
              <p:nvPr/>
            </p:nvSpPr>
            <p:spPr>
              <a:xfrm>
                <a:off x="8819157" y="6455621"/>
                <a:ext cx="3296643" cy="3693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𝑤</m:t>
                      </m:r>
                      <m:r>
                        <a:rPr lang="en-US" i="1" smtClean="0">
                          <a:latin typeface="Cambria Math" panose="02040503050406030204" pitchFamily="18" charset="0"/>
                        </a:rPr>
                        <m:t>∗</m:t>
                      </m:r>
                      <m:r>
                        <a:rPr lang="en-US" i="1" smtClean="0">
                          <a:latin typeface="Cambria Math" panose="02040503050406030204" pitchFamily="18" charset="0"/>
                        </a:rPr>
                        <m:t>𝐿</m:t>
                      </m:r>
                      <m:r>
                        <a:rPr lang="en-US" i="1" smtClean="0">
                          <a:latin typeface="Cambria Math" panose="02040503050406030204" pitchFamily="18" charset="0"/>
                        </a:rPr>
                        <m:t>+</m:t>
                      </m:r>
                      <m:r>
                        <a:rPr lang="en-US" i="1" smtClean="0">
                          <a:latin typeface="Cambria Math" panose="02040503050406030204" pitchFamily="18" charset="0"/>
                        </a:rPr>
                        <m:t>𝑟</m:t>
                      </m:r>
                      <m:r>
                        <a:rPr lang="en-US"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𝐾</m:t>
                          </m:r>
                        </m:e>
                      </m:acc>
                      <m:r>
                        <a:rPr lang="en-US" i="1">
                          <a:latin typeface="Cambria Math" panose="02040503050406030204" pitchFamily="18" charset="0"/>
                        </a:rPr>
                        <m:t>, </m:t>
                      </m:r>
                      <m:r>
                        <a:rPr lang="en-US" b="0" i="1" smtClean="0">
                          <a:latin typeface="Cambria Math" panose="02040503050406030204" pitchFamily="18" charset="0"/>
                        </a:rPr>
                        <m:t>𝑚𝑒𝑎𝑠𝑢𝑟𝑒𝑑</m:t>
                      </m:r>
                      <m:r>
                        <a:rPr lang="en-US" b="0" i="1" smtClean="0">
                          <a:latin typeface="Cambria Math" panose="02040503050406030204" pitchFamily="18" charset="0"/>
                        </a:rPr>
                        <m:t> </m:t>
                      </m:r>
                      <m:r>
                        <a:rPr lang="en-US" b="0" i="1" smtClean="0">
                          <a:latin typeface="Cambria Math" panose="02040503050406030204" pitchFamily="18" charset="0"/>
                        </a:rPr>
                        <m:t>𝑖𝑛</m:t>
                      </m:r>
                      <m:r>
                        <a:rPr lang="en-US" b="0" i="1" smtClean="0">
                          <a:latin typeface="Cambria Math" panose="02040503050406030204" pitchFamily="18" charset="0"/>
                        </a:rPr>
                        <m:t> $</m:t>
                      </m:r>
                    </m:oMath>
                  </m:oMathPara>
                </a14:m>
                <a:endParaRPr lang="en-US" dirty="0"/>
              </a:p>
            </p:txBody>
          </p:sp>
        </mc:Choice>
        <mc:Fallback xmlns="">
          <p:sp>
            <p:nvSpPr>
              <p:cNvPr id="50" name="TextBox 49">
                <a:extLst>
                  <a:ext uri="{FF2B5EF4-FFF2-40B4-BE49-F238E27FC236}">
                    <a16:creationId xmlns:a16="http://schemas.microsoft.com/office/drawing/2014/main" id="{1765B2C5-CE20-4581-9294-F83D78AD15B8}"/>
                  </a:ext>
                </a:extLst>
              </p:cNvPr>
              <p:cNvSpPr txBox="1">
                <a:spLocks noRot="1" noChangeAspect="1" noMove="1" noResize="1" noEditPoints="1" noAdjustHandles="1" noChangeArrowheads="1" noChangeShapeType="1" noTextEdit="1"/>
              </p:cNvSpPr>
              <p:nvPr/>
            </p:nvSpPr>
            <p:spPr>
              <a:xfrm>
                <a:off x="8819157" y="6455621"/>
                <a:ext cx="3296643" cy="369332"/>
              </a:xfrm>
              <a:prstGeom prst="rect">
                <a:avLst/>
              </a:prstGeom>
              <a:blipFill>
                <a:blip r:embed="rId6"/>
                <a:stretch>
                  <a:fillRect/>
                </a:stretch>
              </a:blipFill>
            </p:spPr>
            <p:txBody>
              <a:bodyPr/>
              <a:lstStyle/>
              <a:p>
                <a:r>
                  <a:rPr lang="en-US">
                    <a:noFill/>
                  </a:rPr>
                  <a:t> </a:t>
                </a:r>
              </a:p>
            </p:txBody>
          </p:sp>
        </mc:Fallback>
      </mc:AlternateContent>
      <p:sp>
        <p:nvSpPr>
          <p:cNvPr id="54" name="TextBox 53">
            <a:extLst>
              <a:ext uri="{FF2B5EF4-FFF2-40B4-BE49-F238E27FC236}">
                <a16:creationId xmlns:a16="http://schemas.microsoft.com/office/drawing/2014/main" id="{C48A802B-9E0A-48FA-8231-DFE7125AD673}"/>
              </a:ext>
            </a:extLst>
          </p:cNvPr>
          <p:cNvSpPr txBox="1"/>
          <p:nvPr/>
        </p:nvSpPr>
        <p:spPr>
          <a:xfrm>
            <a:off x="6843174" y="1373491"/>
            <a:ext cx="3288080" cy="369332"/>
          </a:xfrm>
          <a:prstGeom prst="rect">
            <a:avLst/>
          </a:prstGeom>
          <a:noFill/>
        </p:spPr>
        <p:txBody>
          <a:bodyPr wrap="none" rtlCol="0">
            <a:noAutofit/>
          </a:bodyPr>
          <a:lstStyle/>
          <a:p>
            <a:pPr algn="ctr"/>
            <a:r>
              <a:rPr lang="en-US" dirty="0"/>
              <a:t>Convert it to reflect input costs</a:t>
            </a:r>
          </a:p>
        </p:txBody>
      </p:sp>
      <p:sp>
        <p:nvSpPr>
          <p:cNvPr id="56" name="TextBox 55">
            <a:extLst>
              <a:ext uri="{FF2B5EF4-FFF2-40B4-BE49-F238E27FC236}">
                <a16:creationId xmlns:a16="http://schemas.microsoft.com/office/drawing/2014/main" id="{292A08C5-EF8F-413A-88A0-AA1C6D94ACFF}"/>
              </a:ext>
            </a:extLst>
          </p:cNvPr>
          <p:cNvSpPr txBox="1"/>
          <p:nvPr/>
        </p:nvSpPr>
        <p:spPr>
          <a:xfrm>
            <a:off x="2692974" y="1389157"/>
            <a:ext cx="3559908" cy="332859"/>
          </a:xfrm>
          <a:prstGeom prst="rect">
            <a:avLst/>
          </a:prstGeom>
          <a:noFill/>
        </p:spPr>
        <p:txBody>
          <a:bodyPr wrap="square" rtlCol="0">
            <a:noAutofit/>
          </a:bodyPr>
          <a:lstStyle/>
          <a:p>
            <a:pPr algn="ctr"/>
            <a:r>
              <a:rPr lang="en-US" dirty="0"/>
              <a:t>Start with the production function</a:t>
            </a:r>
          </a:p>
        </p:txBody>
      </p:sp>
      <p:sp>
        <p:nvSpPr>
          <p:cNvPr id="30" name="TextBox 29">
            <a:extLst>
              <a:ext uri="{FF2B5EF4-FFF2-40B4-BE49-F238E27FC236}">
                <a16:creationId xmlns:a16="http://schemas.microsoft.com/office/drawing/2014/main" id="{C60F003D-C330-46F7-980B-5DCF824B6D7B}"/>
              </a:ext>
            </a:extLst>
          </p:cNvPr>
          <p:cNvSpPr txBox="1"/>
          <p:nvPr/>
        </p:nvSpPr>
        <p:spPr>
          <a:xfrm>
            <a:off x="5822577" y="6156974"/>
            <a:ext cx="364202" cy="369332"/>
          </a:xfrm>
          <a:prstGeom prst="rect">
            <a:avLst/>
          </a:prstGeom>
          <a:noFill/>
        </p:spPr>
        <p:txBody>
          <a:bodyPr wrap="none" rtlCol="0">
            <a:noAutofit/>
          </a:bodyPr>
          <a:lstStyle/>
          <a:p>
            <a:r>
              <a:rPr lang="en-US" dirty="0"/>
              <a:t>L</a:t>
            </a:r>
          </a:p>
        </p:txBody>
      </p:sp>
      <p:cxnSp>
        <p:nvCxnSpPr>
          <p:cNvPr id="4" name="Straight Connector 3">
            <a:extLst>
              <a:ext uri="{FF2B5EF4-FFF2-40B4-BE49-F238E27FC236}">
                <a16:creationId xmlns:a16="http://schemas.microsoft.com/office/drawing/2014/main" id="{A03C9766-FE65-493E-B08C-0CA7009495B2}"/>
              </a:ext>
            </a:extLst>
          </p:cNvPr>
          <p:cNvCxnSpPr>
            <a:cxnSpLocks/>
          </p:cNvCxnSpPr>
          <p:nvPr/>
        </p:nvCxnSpPr>
        <p:spPr>
          <a:xfrm flipV="1">
            <a:off x="7417713" y="4549538"/>
            <a:ext cx="0" cy="16226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9163FD4-D037-44AD-9ED9-52B9343A293C}"/>
              </a:ext>
            </a:extLst>
          </p:cNvPr>
          <p:cNvCxnSpPr/>
          <p:nvPr/>
        </p:nvCxnSpPr>
        <p:spPr>
          <a:xfrm flipV="1">
            <a:off x="7245806" y="4842384"/>
            <a:ext cx="0" cy="126304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BE8644A-5B5B-44E7-AAA2-FE5EAF027388}"/>
                  </a:ext>
                </a:extLst>
              </p:cNvPr>
              <p:cNvSpPr txBox="1"/>
              <p:nvPr/>
            </p:nvSpPr>
            <p:spPr>
              <a:xfrm>
                <a:off x="7186858" y="6196256"/>
                <a:ext cx="5346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oMath>
                  </m:oMathPara>
                </a14:m>
                <a:endParaRPr lang="en-US" dirty="0"/>
              </a:p>
            </p:txBody>
          </p:sp>
        </mc:Choice>
        <mc:Fallback xmlns="">
          <p:sp>
            <p:nvSpPr>
              <p:cNvPr id="11" name="TextBox 10">
                <a:extLst>
                  <a:ext uri="{FF2B5EF4-FFF2-40B4-BE49-F238E27FC236}">
                    <a16:creationId xmlns:a16="http://schemas.microsoft.com/office/drawing/2014/main" id="{8BE8644A-5B5B-44E7-AAA2-FE5EAF027388}"/>
                  </a:ext>
                </a:extLst>
              </p:cNvPr>
              <p:cNvSpPr txBox="1">
                <a:spLocks noRot="1" noChangeAspect="1" noMove="1" noResize="1" noEditPoints="1" noAdjustHandles="1" noChangeArrowheads="1" noChangeShapeType="1" noTextEdit="1"/>
              </p:cNvSpPr>
              <p:nvPr/>
            </p:nvSpPr>
            <p:spPr>
              <a:xfrm>
                <a:off x="7186858" y="6196256"/>
                <a:ext cx="534634" cy="369332"/>
              </a:xfrm>
              <a:prstGeom prst="rect">
                <a:avLst/>
              </a:prstGeom>
              <a:blipFill>
                <a:blip r:embed="rId7"/>
                <a:stretch>
                  <a:fillRect/>
                </a:stretch>
              </a:blipFill>
            </p:spPr>
            <p:txBody>
              <a:bodyPr/>
              <a:lstStyle/>
              <a:p>
                <a:r>
                  <a:rPr lang="en-US">
                    <a:noFill/>
                  </a:rPr>
                  <a:t> </a:t>
                </a:r>
              </a:p>
            </p:txBody>
          </p:sp>
        </mc:Fallback>
      </mc:AlternateContent>
      <p:cxnSp>
        <p:nvCxnSpPr>
          <p:cNvPr id="16" name="Straight Connector 15">
            <a:extLst>
              <a:ext uri="{FF2B5EF4-FFF2-40B4-BE49-F238E27FC236}">
                <a16:creationId xmlns:a16="http://schemas.microsoft.com/office/drawing/2014/main" id="{2B0871AD-2D43-4526-BAAB-B44601F65B5F}"/>
              </a:ext>
            </a:extLst>
          </p:cNvPr>
          <p:cNvCxnSpPr>
            <a:cxnSpLocks/>
          </p:cNvCxnSpPr>
          <p:nvPr/>
        </p:nvCxnSpPr>
        <p:spPr>
          <a:xfrm>
            <a:off x="6678133" y="4549538"/>
            <a:ext cx="75021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B67D415-9B96-41D6-A852-162040B8318F}"/>
              </a:ext>
            </a:extLst>
          </p:cNvPr>
          <p:cNvCxnSpPr>
            <a:cxnSpLocks/>
          </p:cNvCxnSpPr>
          <p:nvPr/>
        </p:nvCxnSpPr>
        <p:spPr>
          <a:xfrm>
            <a:off x="6667500" y="4839449"/>
            <a:ext cx="5875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0EDAA41-4C8F-422C-B82C-798E25CBE611}"/>
                  </a:ext>
                </a:extLst>
              </p:cNvPr>
              <p:cNvSpPr txBox="1"/>
              <p:nvPr/>
            </p:nvSpPr>
            <p:spPr>
              <a:xfrm>
                <a:off x="5801766" y="4507829"/>
                <a:ext cx="97847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r>
                        <a:rPr lang="en-US" b="0" i="1" smtClean="0">
                          <a:latin typeface="Cambria Math" panose="02040503050406030204" pitchFamily="18" charset="0"/>
                          <a:ea typeface="Cambria Math" panose="02040503050406030204" pitchFamily="18" charset="0"/>
                        </a:rPr>
                        <m:t>=1</m:t>
                      </m:r>
                    </m:oMath>
                  </m:oMathPara>
                </a14:m>
                <a:endParaRPr lang="en-US" dirty="0"/>
              </a:p>
            </p:txBody>
          </p:sp>
        </mc:Choice>
        <mc:Fallback xmlns="">
          <p:sp>
            <p:nvSpPr>
              <p:cNvPr id="20" name="TextBox 19">
                <a:extLst>
                  <a:ext uri="{FF2B5EF4-FFF2-40B4-BE49-F238E27FC236}">
                    <a16:creationId xmlns:a16="http://schemas.microsoft.com/office/drawing/2014/main" id="{F0EDAA41-4C8F-422C-B82C-798E25CBE611}"/>
                  </a:ext>
                </a:extLst>
              </p:cNvPr>
              <p:cNvSpPr txBox="1">
                <a:spLocks noRot="1" noChangeAspect="1" noMove="1" noResize="1" noEditPoints="1" noAdjustHandles="1" noChangeArrowheads="1" noChangeShapeType="1" noTextEdit="1"/>
              </p:cNvSpPr>
              <p:nvPr/>
            </p:nvSpPr>
            <p:spPr>
              <a:xfrm>
                <a:off x="5801766" y="4507829"/>
                <a:ext cx="978473" cy="369332"/>
              </a:xfrm>
              <a:prstGeom prst="rect">
                <a:avLst/>
              </a:prstGeom>
              <a:blipFill>
                <a:blip r:embed="rId8"/>
                <a:stretch>
                  <a:fillRect b="-11475"/>
                </a:stretch>
              </a:blipFill>
            </p:spPr>
            <p:txBody>
              <a:bodyPr/>
              <a:lstStyle/>
              <a:p>
                <a:r>
                  <a:rPr lang="en-US">
                    <a:noFill/>
                  </a:rPr>
                  <a:t> </a:t>
                </a:r>
              </a:p>
            </p:txBody>
          </p:sp>
        </mc:Fallback>
      </mc:AlternateContent>
      <p:cxnSp>
        <p:nvCxnSpPr>
          <p:cNvPr id="24" name="Straight Connector 23">
            <a:extLst>
              <a:ext uri="{FF2B5EF4-FFF2-40B4-BE49-F238E27FC236}">
                <a16:creationId xmlns:a16="http://schemas.microsoft.com/office/drawing/2014/main" id="{8324445B-1098-414E-B114-4A8A966445BD}"/>
              </a:ext>
            </a:extLst>
          </p:cNvPr>
          <p:cNvCxnSpPr/>
          <p:nvPr/>
        </p:nvCxnSpPr>
        <p:spPr>
          <a:xfrm>
            <a:off x="6691564" y="2941562"/>
            <a:ext cx="30861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6750232-71AF-4EE6-9DB5-8348F51CD285}"/>
              </a:ext>
            </a:extLst>
          </p:cNvPr>
          <p:cNvCxnSpPr/>
          <p:nvPr/>
        </p:nvCxnSpPr>
        <p:spPr>
          <a:xfrm>
            <a:off x="6664363" y="3274798"/>
            <a:ext cx="23111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C72F953-4DCE-4A36-93BA-D1155BFA6E28}"/>
              </a:ext>
            </a:extLst>
          </p:cNvPr>
          <p:cNvCxnSpPr/>
          <p:nvPr/>
        </p:nvCxnSpPr>
        <p:spPr>
          <a:xfrm flipV="1">
            <a:off x="8975552" y="3277180"/>
            <a:ext cx="0" cy="2840282"/>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1DD97FE-82D4-4B42-98B2-86388CFBF57D}"/>
              </a:ext>
            </a:extLst>
          </p:cNvPr>
          <p:cNvCxnSpPr/>
          <p:nvPr/>
        </p:nvCxnSpPr>
        <p:spPr>
          <a:xfrm flipV="1">
            <a:off x="9717504" y="2877905"/>
            <a:ext cx="0" cy="326356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69E0644D-EB04-45CE-A6DC-059B0C5B9649}"/>
                  </a:ext>
                </a:extLst>
              </p:cNvPr>
              <p:cNvSpPr txBox="1"/>
              <p:nvPr/>
            </p:nvSpPr>
            <p:spPr>
              <a:xfrm>
                <a:off x="9220200" y="6193965"/>
                <a:ext cx="5346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oMath>
                  </m:oMathPara>
                </a14:m>
                <a:endParaRPr lang="en-US" dirty="0"/>
              </a:p>
            </p:txBody>
          </p:sp>
        </mc:Choice>
        <mc:Fallback xmlns="">
          <p:sp>
            <p:nvSpPr>
              <p:cNvPr id="37" name="TextBox 36">
                <a:extLst>
                  <a:ext uri="{FF2B5EF4-FFF2-40B4-BE49-F238E27FC236}">
                    <a16:creationId xmlns:a16="http://schemas.microsoft.com/office/drawing/2014/main" id="{69E0644D-EB04-45CE-A6DC-059B0C5B9649}"/>
                  </a:ext>
                </a:extLst>
              </p:cNvPr>
              <p:cNvSpPr txBox="1">
                <a:spLocks noRot="1" noChangeAspect="1" noMove="1" noResize="1" noEditPoints="1" noAdjustHandles="1" noChangeArrowheads="1" noChangeShapeType="1" noTextEdit="1"/>
              </p:cNvSpPr>
              <p:nvPr/>
            </p:nvSpPr>
            <p:spPr>
              <a:xfrm>
                <a:off x="9220200" y="6193965"/>
                <a:ext cx="534634"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F69FBF63-0131-437C-B8D3-878DF917A076}"/>
                  </a:ext>
                </a:extLst>
              </p:cNvPr>
              <p:cNvSpPr txBox="1"/>
              <p:nvPr/>
            </p:nvSpPr>
            <p:spPr>
              <a:xfrm>
                <a:off x="5822577" y="2943720"/>
                <a:ext cx="97847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r>
                        <a:rPr lang="en-US" b="0" i="1" smtClean="0">
                          <a:latin typeface="Cambria Math" panose="02040503050406030204" pitchFamily="18" charset="0"/>
                          <a:ea typeface="Cambria Math" panose="02040503050406030204" pitchFamily="18" charset="0"/>
                        </a:rPr>
                        <m:t>=1</m:t>
                      </m:r>
                    </m:oMath>
                  </m:oMathPara>
                </a14:m>
                <a:endParaRPr lang="en-US" dirty="0"/>
              </a:p>
            </p:txBody>
          </p:sp>
        </mc:Choice>
        <mc:Fallback xmlns="">
          <p:sp>
            <p:nvSpPr>
              <p:cNvPr id="39" name="TextBox 38">
                <a:extLst>
                  <a:ext uri="{FF2B5EF4-FFF2-40B4-BE49-F238E27FC236}">
                    <a16:creationId xmlns:a16="http://schemas.microsoft.com/office/drawing/2014/main" id="{F69FBF63-0131-437C-B8D3-878DF917A076}"/>
                  </a:ext>
                </a:extLst>
              </p:cNvPr>
              <p:cNvSpPr txBox="1">
                <a:spLocks noRot="1" noChangeAspect="1" noMove="1" noResize="1" noEditPoints="1" noAdjustHandles="1" noChangeArrowheads="1" noChangeShapeType="1" noTextEdit="1"/>
              </p:cNvSpPr>
              <p:nvPr/>
            </p:nvSpPr>
            <p:spPr>
              <a:xfrm>
                <a:off x="5822577" y="2943720"/>
                <a:ext cx="978473" cy="369332"/>
              </a:xfrm>
              <a:prstGeom prst="rect">
                <a:avLst/>
              </a:prstGeom>
              <a:blipFill>
                <a:blip r:embed="rId10"/>
                <a:stretch>
                  <a:fillRect b="-11667"/>
                </a:stretch>
              </a:blipFill>
            </p:spPr>
            <p:txBody>
              <a:bodyPr/>
              <a:lstStyle/>
              <a:p>
                <a:r>
                  <a:rPr lang="en-US">
                    <a:noFill/>
                  </a:rPr>
                  <a:t> </a:t>
                </a:r>
              </a:p>
            </p:txBody>
          </p:sp>
        </mc:Fallback>
      </mc:AlternateContent>
    </p:spTree>
    <p:extLst>
      <p:ext uri="{BB962C8B-B14F-4D97-AF65-F5344CB8AC3E}">
        <p14:creationId xmlns:p14="http://schemas.microsoft.com/office/powerpoint/2010/main" val="10222641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Production and Costs Are Related</a:t>
            </a:r>
          </a:p>
        </p:txBody>
      </p:sp>
      <p:cxnSp>
        <p:nvCxnSpPr>
          <p:cNvPr id="13" name="Straight Connector 12">
            <a:extLst>
              <a:ext uri="{FF2B5EF4-FFF2-40B4-BE49-F238E27FC236}">
                <a16:creationId xmlns:a16="http://schemas.microsoft.com/office/drawing/2014/main" id="{6862C2CF-E05C-4F43-9E3A-A6FF88D5B8E5}"/>
              </a:ext>
            </a:extLst>
          </p:cNvPr>
          <p:cNvCxnSpPr/>
          <p:nvPr/>
        </p:nvCxnSpPr>
        <p:spPr>
          <a:xfrm>
            <a:off x="6667500" y="1786033"/>
            <a:ext cx="0" cy="4343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A989465-B878-41DB-9F06-3DCEC22225AA}"/>
              </a:ext>
            </a:extLst>
          </p:cNvPr>
          <p:cNvCxnSpPr/>
          <p:nvPr/>
        </p:nvCxnSpPr>
        <p:spPr>
          <a:xfrm>
            <a:off x="6667500" y="6121083"/>
            <a:ext cx="381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FDF9459-10E6-4CC2-ACBE-C927875E6BA1}"/>
              </a:ext>
            </a:extLst>
          </p:cNvPr>
          <p:cNvCxnSpPr/>
          <p:nvPr/>
        </p:nvCxnSpPr>
        <p:spPr>
          <a:xfrm>
            <a:off x="2628900" y="4525474"/>
            <a:ext cx="76200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77EDF95-06BB-480B-9165-33B68C15EAE1}"/>
              </a:ext>
            </a:extLst>
          </p:cNvPr>
          <p:cNvCxnSpPr/>
          <p:nvPr/>
        </p:nvCxnSpPr>
        <p:spPr>
          <a:xfrm>
            <a:off x="3390900" y="4525474"/>
            <a:ext cx="0" cy="15956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76BB367-C53E-4D73-8622-ADC8FBF47678}"/>
              </a:ext>
            </a:extLst>
          </p:cNvPr>
          <p:cNvCxnSpPr/>
          <p:nvPr/>
        </p:nvCxnSpPr>
        <p:spPr>
          <a:xfrm>
            <a:off x="2628378" y="3265148"/>
            <a:ext cx="23627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BF8BF14-6B38-4853-8C6F-2F10DB2156B8}"/>
              </a:ext>
            </a:extLst>
          </p:cNvPr>
          <p:cNvCxnSpPr/>
          <p:nvPr/>
        </p:nvCxnSpPr>
        <p:spPr>
          <a:xfrm>
            <a:off x="2628378" y="2953982"/>
            <a:ext cx="31247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B629528-E9FB-47D8-A402-4A9AD188F17C}"/>
              </a:ext>
            </a:extLst>
          </p:cNvPr>
          <p:cNvCxnSpPr/>
          <p:nvPr/>
        </p:nvCxnSpPr>
        <p:spPr>
          <a:xfrm>
            <a:off x="4991100" y="3265148"/>
            <a:ext cx="0" cy="28559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6F7A587-3046-4868-9CA8-2ABEE1E2627E}"/>
              </a:ext>
            </a:extLst>
          </p:cNvPr>
          <p:cNvCxnSpPr/>
          <p:nvPr/>
        </p:nvCxnSpPr>
        <p:spPr>
          <a:xfrm>
            <a:off x="5753100" y="2953982"/>
            <a:ext cx="0" cy="3160215"/>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B33D53EE-120D-4E38-9E98-5B38927487CE}"/>
                  </a:ext>
                </a:extLst>
              </p:cNvPr>
              <p:cNvSpPr txBox="1"/>
              <p:nvPr/>
            </p:nvSpPr>
            <p:spPr>
              <a:xfrm>
                <a:off x="1714501" y="4530277"/>
                <a:ext cx="978473" cy="3693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𝑄</m:t>
                      </m:r>
                      <m:r>
                        <a:rPr lang="en-US" i="1">
                          <a:latin typeface="Cambria Math" panose="02040503050406030204" pitchFamily="18" charset="0"/>
                          <a:ea typeface="Cambria Math" panose="02040503050406030204" pitchFamily="18" charset="0"/>
                        </a:rPr>
                        <m:t>=1</m:t>
                      </m:r>
                    </m:oMath>
                  </m:oMathPara>
                </a14:m>
                <a:endParaRPr lang="en-US" dirty="0"/>
              </a:p>
            </p:txBody>
          </p:sp>
        </mc:Choice>
        <mc:Fallback xmlns="">
          <p:sp>
            <p:nvSpPr>
              <p:cNvPr id="58" name="TextBox 57">
                <a:extLst>
                  <a:ext uri="{FF2B5EF4-FFF2-40B4-BE49-F238E27FC236}">
                    <a16:creationId xmlns:a16="http://schemas.microsoft.com/office/drawing/2014/main" id="{B33D53EE-120D-4E38-9E98-5B38927487CE}"/>
                  </a:ext>
                </a:extLst>
              </p:cNvPr>
              <p:cNvSpPr txBox="1">
                <a:spLocks noRot="1" noChangeAspect="1" noMove="1" noResize="1" noEditPoints="1" noAdjustHandles="1" noChangeArrowheads="1" noChangeShapeType="1" noTextEdit="1"/>
              </p:cNvSpPr>
              <p:nvPr/>
            </p:nvSpPr>
            <p:spPr>
              <a:xfrm>
                <a:off x="1714501" y="4530277"/>
                <a:ext cx="978473" cy="369332"/>
              </a:xfrm>
              <a:prstGeom prst="rect">
                <a:avLst/>
              </a:prstGeom>
              <a:blipFill>
                <a:blip r:embed="rId2"/>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D8349750-E35F-41C6-A749-BB207A10868A}"/>
                  </a:ext>
                </a:extLst>
              </p:cNvPr>
              <p:cNvSpPr txBox="1"/>
              <p:nvPr/>
            </p:nvSpPr>
            <p:spPr>
              <a:xfrm>
                <a:off x="1729115" y="2941562"/>
                <a:ext cx="973899"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𝑄</m:t>
                      </m:r>
                      <m:r>
                        <a:rPr lang="en-US" i="1">
                          <a:latin typeface="Cambria Math" panose="02040503050406030204" pitchFamily="18" charset="0"/>
                          <a:ea typeface="Cambria Math" panose="02040503050406030204" pitchFamily="18" charset="0"/>
                        </a:rPr>
                        <m:t>=1</m:t>
                      </m:r>
                    </m:oMath>
                  </m:oMathPara>
                </a14:m>
                <a:endParaRPr lang="en-US" dirty="0"/>
              </a:p>
            </p:txBody>
          </p:sp>
        </mc:Choice>
        <mc:Fallback xmlns="">
          <p:sp>
            <p:nvSpPr>
              <p:cNvPr id="59" name="TextBox 58">
                <a:extLst>
                  <a:ext uri="{FF2B5EF4-FFF2-40B4-BE49-F238E27FC236}">
                    <a16:creationId xmlns:a16="http://schemas.microsoft.com/office/drawing/2014/main" id="{D8349750-E35F-41C6-A749-BB207A10868A}"/>
                  </a:ext>
                </a:extLst>
              </p:cNvPr>
              <p:cNvSpPr txBox="1">
                <a:spLocks noRot="1" noChangeAspect="1" noMove="1" noResize="1" noEditPoints="1" noAdjustHandles="1" noChangeArrowheads="1" noChangeShapeType="1" noTextEdit="1"/>
              </p:cNvSpPr>
              <p:nvPr/>
            </p:nvSpPr>
            <p:spPr>
              <a:xfrm>
                <a:off x="1729115" y="2941562"/>
                <a:ext cx="973899" cy="369332"/>
              </a:xfrm>
              <a:prstGeom prst="rect">
                <a:avLst/>
              </a:prstGeom>
              <a:blipFill>
                <a:blip r:embed="rId3"/>
                <a:stretch>
                  <a:fillRect b="-11667"/>
                </a:stretch>
              </a:blipFill>
            </p:spPr>
            <p:txBody>
              <a:bodyPr/>
              <a:lstStyle/>
              <a:p>
                <a:r>
                  <a:rPr lang="en-US">
                    <a:noFill/>
                  </a:rPr>
                  <a:t> </a:t>
                </a:r>
              </a:p>
            </p:txBody>
          </p:sp>
        </mc:Fallback>
      </mc:AlternateContent>
      <p:cxnSp>
        <p:nvCxnSpPr>
          <p:cNvPr id="28" name="Straight Connector 27">
            <a:extLst>
              <a:ext uri="{FF2B5EF4-FFF2-40B4-BE49-F238E27FC236}">
                <a16:creationId xmlns:a16="http://schemas.microsoft.com/office/drawing/2014/main" id="{F755C2EA-D23F-48B9-9139-3B9FA4E96DB3}"/>
              </a:ext>
            </a:extLst>
          </p:cNvPr>
          <p:cNvCxnSpPr/>
          <p:nvPr/>
        </p:nvCxnSpPr>
        <p:spPr>
          <a:xfrm flipV="1">
            <a:off x="3581400" y="3166590"/>
            <a:ext cx="1371600" cy="103529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B96542C-8DC1-4F68-BA89-DDED4BB9BA67}"/>
                  </a:ext>
                </a:extLst>
              </p:cNvPr>
              <p:cNvSpPr txBox="1"/>
              <p:nvPr/>
            </p:nvSpPr>
            <p:spPr>
              <a:xfrm>
                <a:off x="4194131" y="3437986"/>
                <a:ext cx="1272437" cy="610936"/>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𝑀𝑃</m:t>
                          </m:r>
                        </m:e>
                        <m:sub>
                          <m:r>
                            <a:rPr lang="en-US" i="1">
                              <a:solidFill>
                                <a:srgbClr val="FF0000"/>
                              </a:solidFill>
                              <a:latin typeface="Cambria Math" panose="02040503050406030204" pitchFamily="18" charset="0"/>
                            </a:rPr>
                            <m:t>𝐿</m:t>
                          </m:r>
                        </m:sub>
                      </m:sSub>
                      <m:r>
                        <a:rPr lang="en-US" i="1">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𝑄</m:t>
                          </m:r>
                        </m:num>
                        <m:den>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𝐿</m:t>
                          </m:r>
                        </m:den>
                      </m:f>
                    </m:oMath>
                  </m:oMathPara>
                </a14:m>
                <a:endParaRPr lang="en-US" dirty="0"/>
              </a:p>
            </p:txBody>
          </p:sp>
        </mc:Choice>
        <mc:Fallback xmlns="">
          <p:sp>
            <p:nvSpPr>
              <p:cNvPr id="30" name="TextBox 29">
                <a:extLst>
                  <a:ext uri="{FF2B5EF4-FFF2-40B4-BE49-F238E27FC236}">
                    <a16:creationId xmlns:a16="http://schemas.microsoft.com/office/drawing/2014/main" id="{0B96542C-8DC1-4F68-BA89-DDED4BB9BA67}"/>
                  </a:ext>
                </a:extLst>
              </p:cNvPr>
              <p:cNvSpPr txBox="1">
                <a:spLocks noRot="1" noChangeAspect="1" noMove="1" noResize="1" noEditPoints="1" noAdjustHandles="1" noChangeArrowheads="1" noChangeShapeType="1" noTextEdit="1"/>
              </p:cNvSpPr>
              <p:nvPr/>
            </p:nvSpPr>
            <p:spPr>
              <a:xfrm>
                <a:off x="4194131" y="3437986"/>
                <a:ext cx="1272437" cy="610936"/>
              </a:xfrm>
              <a:prstGeom prst="rect">
                <a:avLst/>
              </a:prstGeom>
              <a:blipFill>
                <a:blip r:embed="rId6"/>
                <a:stretch>
                  <a:fillRect/>
                </a:stretch>
              </a:blipFill>
            </p:spPr>
            <p:txBody>
              <a:bodyPr/>
              <a:lstStyle/>
              <a:p>
                <a:r>
                  <a:rPr lang="en-US">
                    <a:noFill/>
                  </a:rPr>
                  <a:t> </a:t>
                </a:r>
              </a:p>
            </p:txBody>
          </p:sp>
        </mc:Fallback>
      </mc:AlternateContent>
      <p:cxnSp>
        <p:nvCxnSpPr>
          <p:cNvPr id="32" name="Straight Connector 31">
            <a:extLst>
              <a:ext uri="{FF2B5EF4-FFF2-40B4-BE49-F238E27FC236}">
                <a16:creationId xmlns:a16="http://schemas.microsoft.com/office/drawing/2014/main" id="{2C8C7592-FA2D-4DEF-965A-C927645329E1}"/>
              </a:ext>
            </a:extLst>
          </p:cNvPr>
          <p:cNvCxnSpPr/>
          <p:nvPr/>
        </p:nvCxnSpPr>
        <p:spPr>
          <a:xfrm>
            <a:off x="9627296" y="4213556"/>
            <a:ext cx="0" cy="1907844"/>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7295FD4-2DE9-4B19-BAB2-ED84991F0DDA}"/>
              </a:ext>
            </a:extLst>
          </p:cNvPr>
          <p:cNvCxnSpPr>
            <a:cxnSpLocks/>
          </p:cNvCxnSpPr>
          <p:nvPr/>
        </p:nvCxnSpPr>
        <p:spPr>
          <a:xfrm>
            <a:off x="9981156" y="3603955"/>
            <a:ext cx="1" cy="251712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627B24B-E48E-4188-B36E-A6ABC2984466}"/>
              </a:ext>
            </a:extLst>
          </p:cNvPr>
          <p:cNvCxnSpPr/>
          <p:nvPr/>
        </p:nvCxnSpPr>
        <p:spPr>
          <a:xfrm flipH="1">
            <a:off x="6667500" y="4213555"/>
            <a:ext cx="29404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458AD05-C91A-4AC1-AC6A-4C6A5BE36C6D}"/>
              </a:ext>
            </a:extLst>
          </p:cNvPr>
          <p:cNvCxnSpPr/>
          <p:nvPr/>
        </p:nvCxnSpPr>
        <p:spPr>
          <a:xfrm flipH="1">
            <a:off x="6667501" y="3603955"/>
            <a:ext cx="32953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405FE61-3555-413F-88AF-B590E7CD3406}"/>
              </a:ext>
            </a:extLst>
          </p:cNvPr>
          <p:cNvCxnSpPr>
            <a:cxnSpLocks/>
          </p:cNvCxnSpPr>
          <p:nvPr/>
        </p:nvCxnSpPr>
        <p:spPr>
          <a:xfrm flipH="1">
            <a:off x="8416968" y="4704810"/>
            <a:ext cx="973899" cy="1083583"/>
          </a:xfrm>
          <a:prstGeom prst="line">
            <a:avLst/>
          </a:prstGeom>
          <a:ln w="254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D170D914-4B7E-4EB3-86B9-BC98A7C0C1AC}"/>
                  </a:ext>
                </a:extLst>
              </p:cNvPr>
              <p:cNvSpPr txBox="1"/>
              <p:nvPr/>
            </p:nvSpPr>
            <p:spPr>
              <a:xfrm>
                <a:off x="8803187" y="4982471"/>
                <a:ext cx="1302793" cy="65396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accent4">
                                  <a:lumMod val="60000"/>
                                  <a:lumOff val="40000"/>
                                </a:schemeClr>
                              </a:solidFill>
                              <a:latin typeface="Cambria Math" panose="02040503050406030204" pitchFamily="18" charset="0"/>
                            </a:rPr>
                          </m:ctrlPr>
                        </m:sSubPr>
                        <m:e>
                          <m:r>
                            <a:rPr lang="en-US" i="1">
                              <a:solidFill>
                                <a:schemeClr val="accent4">
                                  <a:lumMod val="60000"/>
                                  <a:lumOff val="40000"/>
                                </a:schemeClr>
                              </a:solidFill>
                              <a:latin typeface="Cambria Math" panose="02040503050406030204" pitchFamily="18" charset="0"/>
                            </a:rPr>
                            <m:t>𝑀𝐶</m:t>
                          </m:r>
                        </m:e>
                        <m:sub>
                          <m:r>
                            <a:rPr lang="en-US" i="1">
                              <a:solidFill>
                                <a:schemeClr val="accent4">
                                  <a:lumMod val="60000"/>
                                  <a:lumOff val="40000"/>
                                </a:schemeClr>
                              </a:solidFill>
                              <a:latin typeface="Cambria Math" panose="02040503050406030204" pitchFamily="18" charset="0"/>
                            </a:rPr>
                            <m:t>𝑄</m:t>
                          </m:r>
                        </m:sub>
                      </m:sSub>
                      <m:r>
                        <a:rPr lang="en-US" i="1">
                          <a:solidFill>
                            <a:schemeClr val="accent4">
                              <a:lumMod val="60000"/>
                              <a:lumOff val="40000"/>
                            </a:schemeClr>
                          </a:solidFill>
                          <a:latin typeface="Cambria Math" panose="02040503050406030204" pitchFamily="18" charset="0"/>
                        </a:rPr>
                        <m:t>=</m:t>
                      </m:r>
                      <m:f>
                        <m:fPr>
                          <m:ctrlPr>
                            <a:rPr lang="en-US" i="1">
                              <a:solidFill>
                                <a:schemeClr val="accent4">
                                  <a:lumMod val="60000"/>
                                  <a:lumOff val="40000"/>
                                </a:schemeClr>
                              </a:solidFill>
                              <a:latin typeface="Cambria Math" panose="02040503050406030204" pitchFamily="18" charset="0"/>
                            </a:rPr>
                          </m:ctrlPr>
                        </m:fPr>
                        <m:num>
                          <m:r>
                            <a:rPr lang="en-US" i="1">
                              <a:solidFill>
                                <a:schemeClr val="accent4">
                                  <a:lumMod val="60000"/>
                                  <a:lumOff val="40000"/>
                                </a:schemeClr>
                              </a:solidFill>
                              <a:latin typeface="Cambria Math" panose="02040503050406030204" pitchFamily="18" charset="0"/>
                              <a:ea typeface="Cambria Math" panose="02040503050406030204" pitchFamily="18" charset="0"/>
                            </a:rPr>
                            <m:t>∆</m:t>
                          </m:r>
                          <m:r>
                            <a:rPr lang="en-US" i="1">
                              <a:solidFill>
                                <a:schemeClr val="accent4">
                                  <a:lumMod val="60000"/>
                                  <a:lumOff val="40000"/>
                                </a:schemeClr>
                              </a:solidFill>
                              <a:latin typeface="Cambria Math" panose="02040503050406030204" pitchFamily="18" charset="0"/>
                              <a:ea typeface="Cambria Math" panose="02040503050406030204" pitchFamily="18" charset="0"/>
                            </a:rPr>
                            <m:t>𝐶</m:t>
                          </m:r>
                        </m:num>
                        <m:den>
                          <m:r>
                            <a:rPr lang="en-US" i="1">
                              <a:solidFill>
                                <a:schemeClr val="accent4">
                                  <a:lumMod val="60000"/>
                                  <a:lumOff val="40000"/>
                                </a:schemeClr>
                              </a:solidFill>
                              <a:latin typeface="Cambria Math" panose="02040503050406030204" pitchFamily="18" charset="0"/>
                              <a:ea typeface="Cambria Math" panose="02040503050406030204" pitchFamily="18" charset="0"/>
                            </a:rPr>
                            <m:t>∆</m:t>
                          </m:r>
                          <m:r>
                            <a:rPr lang="en-US" i="1">
                              <a:solidFill>
                                <a:schemeClr val="accent4">
                                  <a:lumMod val="60000"/>
                                  <a:lumOff val="40000"/>
                                </a:schemeClr>
                              </a:solidFill>
                              <a:latin typeface="Cambria Math" panose="02040503050406030204" pitchFamily="18" charset="0"/>
                              <a:ea typeface="Cambria Math" panose="02040503050406030204" pitchFamily="18" charset="0"/>
                            </a:rPr>
                            <m:t>𝑄</m:t>
                          </m:r>
                        </m:den>
                      </m:f>
                    </m:oMath>
                  </m:oMathPara>
                </a14:m>
                <a:endParaRPr lang="en-US" dirty="0">
                  <a:solidFill>
                    <a:schemeClr val="accent4">
                      <a:lumMod val="60000"/>
                      <a:lumOff val="40000"/>
                    </a:schemeClr>
                  </a:solidFill>
                </a:endParaRPr>
              </a:p>
            </p:txBody>
          </p:sp>
        </mc:Choice>
        <mc:Fallback xmlns="">
          <p:sp>
            <p:nvSpPr>
              <p:cNvPr id="39" name="TextBox 38">
                <a:extLst>
                  <a:ext uri="{FF2B5EF4-FFF2-40B4-BE49-F238E27FC236}">
                    <a16:creationId xmlns:a16="http://schemas.microsoft.com/office/drawing/2014/main" id="{D170D914-4B7E-4EB3-86B9-BC98A7C0C1AC}"/>
                  </a:ext>
                </a:extLst>
              </p:cNvPr>
              <p:cNvSpPr txBox="1">
                <a:spLocks noRot="1" noChangeAspect="1" noMove="1" noResize="1" noEditPoints="1" noAdjustHandles="1" noChangeArrowheads="1" noChangeShapeType="1" noTextEdit="1"/>
              </p:cNvSpPr>
              <p:nvPr/>
            </p:nvSpPr>
            <p:spPr>
              <a:xfrm>
                <a:off x="8803187" y="4982471"/>
                <a:ext cx="1302793" cy="653962"/>
              </a:xfrm>
              <a:prstGeom prst="rect">
                <a:avLst/>
              </a:prstGeom>
              <a:blipFill>
                <a:blip r:embed="rId7"/>
                <a:stretch>
                  <a:fillRect/>
                </a:stretch>
              </a:blipFill>
            </p:spPr>
            <p:txBody>
              <a:bodyPr/>
              <a:lstStyle/>
              <a:p>
                <a:r>
                  <a:rPr lang="en-IN">
                    <a:noFill/>
                  </a:rPr>
                  <a:t> </a:t>
                </a:r>
              </a:p>
            </p:txBody>
          </p:sp>
        </mc:Fallback>
      </mc:AlternateContent>
      <p:sp>
        <p:nvSpPr>
          <p:cNvPr id="41" name="Freeform: Shape 18">
            <a:extLst>
              <a:ext uri="{FF2B5EF4-FFF2-40B4-BE49-F238E27FC236}">
                <a16:creationId xmlns:a16="http://schemas.microsoft.com/office/drawing/2014/main" id="{0A994B8B-FF33-4BE6-B452-95C9C0AB83E1}"/>
              </a:ext>
            </a:extLst>
          </p:cNvPr>
          <p:cNvSpPr/>
          <p:nvPr/>
        </p:nvSpPr>
        <p:spPr>
          <a:xfrm>
            <a:off x="6736915" y="3250953"/>
            <a:ext cx="3432132" cy="2855934"/>
          </a:xfrm>
          <a:custGeom>
            <a:avLst/>
            <a:gdLst>
              <a:gd name="connsiteX0" fmla="*/ 0 w 3432132"/>
              <a:gd name="connsiteY0" fmla="*/ 2855934 h 2855934"/>
              <a:gd name="connsiteX1" fmla="*/ 1866378 w 3432132"/>
              <a:gd name="connsiteY1" fmla="*/ 2267211 h 2855934"/>
              <a:gd name="connsiteX2" fmla="*/ 3432132 w 3432132"/>
              <a:gd name="connsiteY2" fmla="*/ 0 h 2855934"/>
            </a:gdLst>
            <a:ahLst/>
            <a:cxnLst>
              <a:cxn ang="0">
                <a:pos x="connsiteX0" y="connsiteY0"/>
              </a:cxn>
              <a:cxn ang="0">
                <a:pos x="connsiteX1" y="connsiteY1"/>
              </a:cxn>
              <a:cxn ang="0">
                <a:pos x="connsiteX2" y="connsiteY2"/>
              </a:cxn>
            </a:cxnLst>
            <a:rect l="l" t="t" r="r" b="b"/>
            <a:pathLst>
              <a:path w="3432132" h="2855934">
                <a:moveTo>
                  <a:pt x="0" y="2855934"/>
                </a:moveTo>
                <a:cubicBezTo>
                  <a:pt x="647178" y="2799567"/>
                  <a:pt x="1294356" y="2743200"/>
                  <a:pt x="1866378" y="2267211"/>
                </a:cubicBezTo>
                <a:cubicBezTo>
                  <a:pt x="2438400" y="1791222"/>
                  <a:pt x="2935266" y="895611"/>
                  <a:pt x="343213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7" name="Straight Connector 56">
            <a:extLst>
              <a:ext uri="{FF2B5EF4-FFF2-40B4-BE49-F238E27FC236}">
                <a16:creationId xmlns:a16="http://schemas.microsoft.com/office/drawing/2014/main" id="{E8A3FFB7-82CF-42AC-BD48-A6E12C99D8F0}"/>
              </a:ext>
            </a:extLst>
          </p:cNvPr>
          <p:cNvCxnSpPr/>
          <p:nvPr/>
        </p:nvCxnSpPr>
        <p:spPr>
          <a:xfrm>
            <a:off x="7957458" y="5878288"/>
            <a:ext cx="0" cy="25581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808A85-573F-46B0-B13B-C7445B0C3E6D}"/>
              </a:ext>
            </a:extLst>
          </p:cNvPr>
          <p:cNvCxnSpPr/>
          <p:nvPr/>
        </p:nvCxnSpPr>
        <p:spPr>
          <a:xfrm>
            <a:off x="8262258" y="5725888"/>
            <a:ext cx="0" cy="39551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6873343-C5F4-49E0-818D-0710DC6849D4}"/>
              </a:ext>
            </a:extLst>
          </p:cNvPr>
          <p:cNvCxnSpPr/>
          <p:nvPr/>
        </p:nvCxnSpPr>
        <p:spPr>
          <a:xfrm flipH="1">
            <a:off x="6680200" y="5878287"/>
            <a:ext cx="127726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F01634C-7ECF-49D5-A673-1DB4CA28FE09}"/>
              </a:ext>
            </a:extLst>
          </p:cNvPr>
          <p:cNvCxnSpPr/>
          <p:nvPr/>
        </p:nvCxnSpPr>
        <p:spPr>
          <a:xfrm flipH="1">
            <a:off x="6667500" y="5725887"/>
            <a:ext cx="159476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60E03AF6-3B4E-440E-B456-EA364261AD3B}"/>
                  </a:ext>
                </a:extLst>
              </p:cNvPr>
              <p:cNvSpPr txBox="1"/>
              <p:nvPr/>
            </p:nvSpPr>
            <p:spPr>
              <a:xfrm>
                <a:off x="7575403" y="6193965"/>
                <a:ext cx="973899"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𝑄</m:t>
                      </m:r>
                      <m:r>
                        <a:rPr lang="en-US" i="1">
                          <a:latin typeface="Cambria Math" panose="02040503050406030204" pitchFamily="18" charset="0"/>
                          <a:ea typeface="Cambria Math" panose="02040503050406030204" pitchFamily="18" charset="0"/>
                        </a:rPr>
                        <m:t>=1</m:t>
                      </m:r>
                    </m:oMath>
                  </m:oMathPara>
                </a14:m>
                <a:endParaRPr lang="en-US" dirty="0"/>
              </a:p>
            </p:txBody>
          </p:sp>
        </mc:Choice>
        <mc:Fallback xmlns="">
          <p:sp>
            <p:nvSpPr>
              <p:cNvPr id="63" name="TextBox 62">
                <a:extLst>
                  <a:ext uri="{FF2B5EF4-FFF2-40B4-BE49-F238E27FC236}">
                    <a16:creationId xmlns:a16="http://schemas.microsoft.com/office/drawing/2014/main" id="{60E03AF6-3B4E-440E-B456-EA364261AD3B}"/>
                  </a:ext>
                </a:extLst>
              </p:cNvPr>
              <p:cNvSpPr txBox="1">
                <a:spLocks noRot="1" noChangeAspect="1" noMove="1" noResize="1" noEditPoints="1" noAdjustHandles="1" noChangeArrowheads="1" noChangeShapeType="1" noTextEdit="1"/>
              </p:cNvSpPr>
              <p:nvPr/>
            </p:nvSpPr>
            <p:spPr>
              <a:xfrm>
                <a:off x="7575403" y="6193965"/>
                <a:ext cx="973899" cy="369332"/>
              </a:xfrm>
              <a:prstGeom prst="rect">
                <a:avLst/>
              </a:prstGeom>
              <a:blipFill>
                <a:blip r:embed="rId8"/>
                <a:stretch>
                  <a:fillRect b="-1147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3FBB538E-4C5D-4C85-A448-81E7F90DD307}"/>
                  </a:ext>
                </a:extLst>
              </p:cNvPr>
              <p:cNvSpPr txBox="1"/>
              <p:nvPr/>
            </p:nvSpPr>
            <p:spPr>
              <a:xfrm>
                <a:off x="3486436" y="6442181"/>
                <a:ext cx="1757612" cy="307777"/>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m:t>
                      </m:r>
                      <m:r>
                        <a:rPr lang="en-US" sz="1400" i="1">
                          <a:latin typeface="Cambria Math" panose="02040503050406030204" pitchFamily="18" charset="0"/>
                        </a:rPr>
                        <m:t>𝐶</m:t>
                      </m:r>
                      <m:r>
                        <a:rPr lang="en-US" sz="1400" i="1">
                          <a:latin typeface="Cambria Math" panose="02040503050406030204" pitchFamily="18" charset="0"/>
                        </a:rPr>
                        <m:t>=</m:t>
                      </m:r>
                      <m:r>
                        <a:rPr lang="en-US" sz="1400" i="1">
                          <a:latin typeface="Cambria Math" panose="02040503050406030204" pitchFamily="18" charset="0"/>
                        </a:rPr>
                        <m:t>𝑤</m:t>
                      </m:r>
                      <m:r>
                        <a:rPr lang="en-US" sz="1400" i="1">
                          <a:latin typeface="Cambria Math" panose="02040503050406030204" pitchFamily="18" charset="0"/>
                        </a:rPr>
                        <m:t>∗</m:t>
                      </m:r>
                      <m:r>
                        <a:rPr lang="en-US" sz="1400" i="1">
                          <a:solidFill>
                            <a:srgbClr val="0070C0"/>
                          </a:solidFill>
                          <a:latin typeface="Cambria Math" panose="02040503050406030204" pitchFamily="18" charset="0"/>
                        </a:rPr>
                        <m:t>𝐿</m:t>
                      </m:r>
                      <m:r>
                        <a:rPr lang="en-US" sz="1400" i="1">
                          <a:latin typeface="Cambria Math" panose="02040503050406030204" pitchFamily="18" charset="0"/>
                        </a:rPr>
                        <m:t>+</m:t>
                      </m:r>
                      <m:r>
                        <a:rPr lang="en-US" sz="1400" i="1">
                          <a:latin typeface="Cambria Math" panose="02040503050406030204" pitchFamily="18" charset="0"/>
                        </a:rPr>
                        <m:t>𝑟</m:t>
                      </m:r>
                      <m:r>
                        <a:rPr lang="en-US" sz="1400" i="1">
                          <a:latin typeface="Cambria Math" panose="02040503050406030204" pitchFamily="18" charset="0"/>
                        </a:rPr>
                        <m:t>∗</m:t>
                      </m:r>
                      <m:acc>
                        <m:accPr>
                          <m:chr m:val="̅"/>
                          <m:ctrlPr>
                            <a:rPr lang="en-US" sz="1400" i="1">
                              <a:latin typeface="Cambria Math" panose="02040503050406030204" pitchFamily="18" charset="0"/>
                            </a:rPr>
                          </m:ctrlPr>
                        </m:accPr>
                        <m:e>
                          <m:r>
                            <a:rPr lang="en-US" sz="1400" i="1">
                              <a:latin typeface="Cambria Math" panose="02040503050406030204" pitchFamily="18" charset="0"/>
                            </a:rPr>
                            <m:t>𝐾</m:t>
                          </m:r>
                        </m:e>
                      </m:acc>
                    </m:oMath>
                  </m:oMathPara>
                </a14:m>
                <a:endParaRPr lang="en-US" sz="1400" dirty="0"/>
              </a:p>
            </p:txBody>
          </p:sp>
        </mc:Choice>
        <mc:Fallback xmlns="">
          <p:sp>
            <p:nvSpPr>
              <p:cNvPr id="64" name="TextBox 63">
                <a:extLst>
                  <a:ext uri="{FF2B5EF4-FFF2-40B4-BE49-F238E27FC236}">
                    <a16:creationId xmlns:a16="http://schemas.microsoft.com/office/drawing/2014/main" id="{3FBB538E-4C5D-4C85-A448-81E7F90DD307}"/>
                  </a:ext>
                </a:extLst>
              </p:cNvPr>
              <p:cNvSpPr txBox="1">
                <a:spLocks noRot="1" noChangeAspect="1" noMove="1" noResize="1" noEditPoints="1" noAdjustHandles="1" noChangeArrowheads="1" noChangeShapeType="1" noTextEdit="1"/>
              </p:cNvSpPr>
              <p:nvPr/>
            </p:nvSpPr>
            <p:spPr>
              <a:xfrm>
                <a:off x="3486436" y="6442181"/>
                <a:ext cx="1757612" cy="307777"/>
              </a:xfrm>
              <a:prstGeom prst="rect">
                <a:avLst/>
              </a:prstGeom>
              <a:blipFill>
                <a:blip r:embed="rId9"/>
                <a:stretch>
                  <a:fillRect r="-9028" b="-2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3FBB538E-4C5D-4C85-A448-81E7F90DD307}"/>
                  </a:ext>
                </a:extLst>
              </p:cNvPr>
              <p:cNvSpPr txBox="1"/>
              <p:nvPr/>
            </p:nvSpPr>
            <p:spPr>
              <a:xfrm>
                <a:off x="5240935" y="6445176"/>
                <a:ext cx="1925405" cy="263231"/>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m:rPr>
                          <m:nor/>
                        </m:rPr>
                        <a:rPr lang="en-US" sz="1400" dirty="0"/>
                        <m:t>Where</m:t>
                      </m:r>
                      <m:r>
                        <m:rPr>
                          <m:nor/>
                        </m:rPr>
                        <a:rPr lang="en-US" sz="1400" dirty="0"/>
                        <m:t> </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r>
                        <a:rPr lang="en-US" sz="1400" i="1">
                          <a:latin typeface="Cambria Math" panose="02040503050406030204" pitchFamily="18" charset="0"/>
                          <a:ea typeface="Cambria Math" panose="02040503050406030204" pitchFamily="18" charset="0"/>
                        </a:rPr>
                        <m:t> </m:t>
                      </m:r>
                      <m:r>
                        <a:rPr lang="en-US" sz="1400" i="1">
                          <a:latin typeface="Cambria Math" panose="02040503050406030204" pitchFamily="18" charset="0"/>
                          <a:ea typeface="Cambria Math" panose="02040503050406030204" pitchFamily="18" charset="0"/>
                        </a:rPr>
                        <m:t>𝑖𝑠</m:t>
                      </m:r>
                      <m:r>
                        <a:rPr lang="en-US" sz="1400" i="1">
                          <a:latin typeface="Cambria Math" panose="02040503050406030204" pitchFamily="18" charset="0"/>
                          <a:ea typeface="Cambria Math" panose="02040503050406030204" pitchFamily="18" charset="0"/>
                        </a:rPr>
                        <m:t> </m:t>
                      </m:r>
                      <m:r>
                        <a:rPr lang="en-US" sz="1400" i="1">
                          <a:latin typeface="Cambria Math" panose="02040503050406030204" pitchFamily="18" charset="0"/>
                          <a:ea typeface="Cambria Math" panose="02040503050406030204" pitchFamily="18" charset="0"/>
                        </a:rPr>
                        <m:t>𝑓𝑟𝑜𝑚</m:t>
                      </m:r>
                      <m:r>
                        <a:rPr lang="en-US" sz="1400" i="1">
                          <a:latin typeface="Cambria Math" panose="02040503050406030204" pitchFamily="18" charset="0"/>
                          <a:ea typeface="Cambria Math" panose="02040503050406030204" pitchFamily="18" charset="0"/>
                        </a:rPr>
                        <m:t> ∆</m:t>
                      </m:r>
                      <m:r>
                        <a:rPr lang="en-US" sz="1400" i="1">
                          <a:latin typeface="Cambria Math" panose="02040503050406030204" pitchFamily="18" charset="0"/>
                          <a:ea typeface="Cambria Math" panose="02040503050406030204" pitchFamily="18" charset="0"/>
                        </a:rPr>
                        <m:t>𝐿</m:t>
                      </m:r>
                    </m:oMath>
                  </m:oMathPara>
                </a14:m>
                <a:endParaRPr lang="en-US" sz="1400" dirty="0"/>
              </a:p>
            </p:txBody>
          </p:sp>
        </mc:Choice>
        <mc:Fallback xmlns="">
          <p:sp>
            <p:nvSpPr>
              <p:cNvPr id="65" name="TextBox 64">
                <a:extLst>
                  <a:ext uri="{FF2B5EF4-FFF2-40B4-BE49-F238E27FC236}">
                    <a16:creationId xmlns:a16="http://schemas.microsoft.com/office/drawing/2014/main" id="{3FBB538E-4C5D-4C85-A448-81E7F90DD307}"/>
                  </a:ext>
                </a:extLst>
              </p:cNvPr>
              <p:cNvSpPr txBox="1">
                <a:spLocks noRot="1" noChangeAspect="1" noMove="1" noResize="1" noEditPoints="1" noAdjustHandles="1" noChangeArrowheads="1" noChangeShapeType="1" noTextEdit="1"/>
              </p:cNvSpPr>
              <p:nvPr/>
            </p:nvSpPr>
            <p:spPr>
              <a:xfrm>
                <a:off x="5240935" y="6445176"/>
                <a:ext cx="1925405" cy="263231"/>
              </a:xfrm>
              <a:prstGeom prst="rect">
                <a:avLst/>
              </a:prstGeom>
              <a:blipFill>
                <a:blip r:embed="rId10"/>
                <a:stretch>
                  <a:fillRect b="-27907"/>
                </a:stretch>
              </a:blipFill>
            </p:spPr>
            <p:txBody>
              <a:bodyPr/>
              <a:lstStyle/>
              <a:p>
                <a:r>
                  <a:rPr lang="en-IN">
                    <a:noFill/>
                  </a:rPr>
                  <a:t> </a:t>
                </a:r>
              </a:p>
            </p:txBody>
          </p:sp>
        </mc:Fallback>
      </mc:AlternateContent>
      <p:sp>
        <p:nvSpPr>
          <p:cNvPr id="68" name="TextBox 67">
            <a:extLst>
              <a:ext uri="{FF2B5EF4-FFF2-40B4-BE49-F238E27FC236}">
                <a16:creationId xmlns:a16="http://schemas.microsoft.com/office/drawing/2014/main" id="{8D82F33C-03CE-4D89-87F9-46E53FE06D8C}"/>
              </a:ext>
            </a:extLst>
          </p:cNvPr>
          <p:cNvSpPr txBox="1"/>
          <p:nvPr/>
        </p:nvSpPr>
        <p:spPr>
          <a:xfrm>
            <a:off x="5715000" y="1752600"/>
            <a:ext cx="851515" cy="369332"/>
          </a:xfrm>
          <a:prstGeom prst="rect">
            <a:avLst/>
          </a:prstGeom>
          <a:noFill/>
        </p:spPr>
        <p:txBody>
          <a:bodyPr wrap="none" rtlCol="0">
            <a:noAutofit/>
          </a:bodyPr>
          <a:lstStyle/>
          <a:p>
            <a:r>
              <a:rPr lang="en-US" dirty="0"/>
              <a:t>$ cost</a:t>
            </a:r>
          </a:p>
        </p:txBody>
      </p:sp>
      <p:sp>
        <p:nvSpPr>
          <p:cNvPr id="69" name="TextBox 68">
            <a:extLst>
              <a:ext uri="{FF2B5EF4-FFF2-40B4-BE49-F238E27FC236}">
                <a16:creationId xmlns:a16="http://schemas.microsoft.com/office/drawing/2014/main" id="{5355E053-0DD8-4A2A-AB50-3577DD314FB6}"/>
              </a:ext>
            </a:extLst>
          </p:cNvPr>
          <p:cNvSpPr txBox="1"/>
          <p:nvPr/>
        </p:nvSpPr>
        <p:spPr>
          <a:xfrm>
            <a:off x="5919693" y="2441534"/>
            <a:ext cx="633507" cy="369332"/>
          </a:xfrm>
          <a:prstGeom prst="rect">
            <a:avLst/>
          </a:prstGeom>
          <a:noFill/>
        </p:spPr>
        <p:txBody>
          <a:bodyPr wrap="none" rtlCol="0">
            <a:noAutofit/>
          </a:bodyPr>
          <a:lstStyle/>
          <a:p>
            <a:pPr algn="r"/>
            <a:r>
              <a:rPr lang="en-US" dirty="0"/>
              <a:t>-flip-</a:t>
            </a:r>
          </a:p>
        </p:txBody>
      </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28C1CEC6-71EB-4733-9CCF-393677B9344B}"/>
                  </a:ext>
                </a:extLst>
              </p:cNvPr>
              <p:cNvSpPr txBox="1"/>
              <p:nvPr/>
            </p:nvSpPr>
            <p:spPr>
              <a:xfrm>
                <a:off x="6203232" y="5675125"/>
                <a:ext cx="349968" cy="276999"/>
              </a:xfrm>
              <a:prstGeom prst="rect">
                <a:avLst/>
              </a:prstGeom>
              <a:noFill/>
            </p:spPr>
            <p:txBody>
              <a:bodyPr wrap="none" lIns="0" tIns="0" rIns="0" bIns="0" rtlCol="0">
                <a:noAutofit/>
              </a:bodyPr>
              <a:lstStyle/>
              <a:p>
                <a:pPr algn="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oMath>
                  </m:oMathPara>
                </a14:m>
                <a:endParaRPr lang="en-US" dirty="0"/>
              </a:p>
            </p:txBody>
          </p:sp>
        </mc:Choice>
        <mc:Fallback xmlns="">
          <p:sp>
            <p:nvSpPr>
              <p:cNvPr id="70" name="TextBox 69">
                <a:extLst>
                  <a:ext uri="{FF2B5EF4-FFF2-40B4-BE49-F238E27FC236}">
                    <a16:creationId xmlns:a16="http://schemas.microsoft.com/office/drawing/2014/main" id="{28C1CEC6-71EB-4733-9CCF-393677B9344B}"/>
                  </a:ext>
                </a:extLst>
              </p:cNvPr>
              <p:cNvSpPr txBox="1">
                <a:spLocks noRot="1" noChangeAspect="1" noMove="1" noResize="1" noEditPoints="1" noAdjustHandles="1" noChangeArrowheads="1" noChangeShapeType="1" noTextEdit="1"/>
              </p:cNvSpPr>
              <p:nvPr/>
            </p:nvSpPr>
            <p:spPr>
              <a:xfrm>
                <a:off x="6203232" y="5675125"/>
                <a:ext cx="349968" cy="276999"/>
              </a:xfrm>
              <a:prstGeom prst="rect">
                <a:avLst/>
              </a:prstGeom>
              <a:blipFill>
                <a:blip r:embed="rId11"/>
                <a:stretch>
                  <a:fillRect l="-15789" r="-12281" b="-888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B86A96DC-DD39-496F-8E7B-0D8EDA59ACD9}"/>
                  </a:ext>
                </a:extLst>
              </p:cNvPr>
              <p:cNvSpPr txBox="1"/>
              <p:nvPr/>
            </p:nvSpPr>
            <p:spPr>
              <a:xfrm>
                <a:off x="6084003" y="3713965"/>
                <a:ext cx="469197" cy="609232"/>
              </a:xfrm>
              <a:prstGeom prst="rect">
                <a:avLst/>
              </a:prstGeom>
              <a:noFill/>
            </p:spPr>
            <p:txBody>
              <a:bodyPr wrap="square" rtlCol="0">
                <a:noAutofit/>
              </a:bodyPr>
              <a:lstStyle/>
              <a:p>
                <a:pPr algn="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i="1" dirty="0">
                    <a:latin typeface="Cambria Math" panose="02040503050406030204" pitchFamily="18" charset="0"/>
                    <a:ea typeface="Cambria Math" panose="02040503050406030204" pitchFamily="18" charset="0"/>
                  </a:rPr>
                  <a:t>C</a:t>
                </a:r>
              </a:p>
            </p:txBody>
          </p:sp>
        </mc:Choice>
        <mc:Fallback xmlns="">
          <p:sp>
            <p:nvSpPr>
              <p:cNvPr id="71" name="TextBox 70">
                <a:extLst>
                  <a:ext uri="{FF2B5EF4-FFF2-40B4-BE49-F238E27FC236}">
                    <a16:creationId xmlns:a16="http://schemas.microsoft.com/office/drawing/2014/main" id="{B86A96DC-DD39-496F-8E7B-0D8EDA59ACD9}"/>
                  </a:ext>
                </a:extLst>
              </p:cNvPr>
              <p:cNvSpPr txBox="1">
                <a:spLocks noRot="1" noChangeAspect="1" noMove="1" noResize="1" noEditPoints="1" noAdjustHandles="1" noChangeArrowheads="1" noChangeShapeType="1" noTextEdit="1"/>
              </p:cNvSpPr>
              <p:nvPr/>
            </p:nvSpPr>
            <p:spPr>
              <a:xfrm>
                <a:off x="6084003" y="3713965"/>
                <a:ext cx="469197" cy="609232"/>
              </a:xfrm>
              <a:prstGeom prst="rect">
                <a:avLst/>
              </a:prstGeom>
              <a:blipFill>
                <a:blip r:embed="rId12"/>
                <a:stretch>
                  <a:fillRect t="-6000" r="-11688"/>
                </a:stretch>
              </a:blipFill>
            </p:spPr>
            <p:txBody>
              <a:bodyPr/>
              <a:lstStyle/>
              <a:p>
                <a:r>
                  <a:rPr lang="en-IN">
                    <a:noFill/>
                  </a:rPr>
                  <a:t> </a:t>
                </a:r>
              </a:p>
            </p:txBody>
          </p:sp>
        </mc:Fallback>
      </mc:AlternateContent>
      <p:cxnSp>
        <p:nvCxnSpPr>
          <p:cNvPr id="42" name="Straight Connector 41">
            <a:extLst>
              <a:ext uri="{FF2B5EF4-FFF2-40B4-BE49-F238E27FC236}">
                <a16:creationId xmlns:a16="http://schemas.microsoft.com/office/drawing/2014/main" id="{827C4B1A-E3B9-4C08-A885-1CCA027F6D96}"/>
              </a:ext>
            </a:extLst>
          </p:cNvPr>
          <p:cNvCxnSpPr/>
          <p:nvPr/>
        </p:nvCxnSpPr>
        <p:spPr>
          <a:xfrm>
            <a:off x="3188368" y="4842384"/>
            <a:ext cx="0" cy="128704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B468B2D-382D-4A5C-9EE5-7EC1BD72EE73}"/>
              </a:ext>
            </a:extLst>
          </p:cNvPr>
          <p:cNvCxnSpPr/>
          <p:nvPr/>
        </p:nvCxnSpPr>
        <p:spPr>
          <a:xfrm flipH="1">
            <a:off x="2628379" y="4842384"/>
            <a:ext cx="55998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C60F003D-C330-46F7-980B-5DCF824B6D7B}"/>
              </a:ext>
            </a:extLst>
          </p:cNvPr>
          <p:cNvSpPr txBox="1"/>
          <p:nvPr/>
        </p:nvSpPr>
        <p:spPr>
          <a:xfrm>
            <a:off x="2180664" y="1786033"/>
            <a:ext cx="364202" cy="369332"/>
          </a:xfrm>
          <a:prstGeom prst="rect">
            <a:avLst/>
          </a:prstGeom>
          <a:noFill/>
        </p:spPr>
        <p:txBody>
          <a:bodyPr wrap="none" rtlCol="0">
            <a:noAutofit/>
          </a:bodyPr>
          <a:lstStyle/>
          <a:p>
            <a:r>
              <a:rPr lang="en-US" dirty="0"/>
              <a:t>Q</a:t>
            </a:r>
          </a:p>
        </p:txBody>
      </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60E03AF6-3B4E-440E-B456-EA364261AD3B}"/>
                  </a:ext>
                </a:extLst>
              </p:cNvPr>
              <p:cNvSpPr txBox="1"/>
              <p:nvPr/>
            </p:nvSpPr>
            <p:spPr>
              <a:xfrm>
                <a:off x="9333198" y="6193965"/>
                <a:ext cx="973899"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𝑄</m:t>
                      </m:r>
                      <m:r>
                        <a:rPr lang="en-US" i="1">
                          <a:latin typeface="Cambria Math" panose="02040503050406030204" pitchFamily="18" charset="0"/>
                          <a:ea typeface="Cambria Math" panose="02040503050406030204" pitchFamily="18" charset="0"/>
                        </a:rPr>
                        <m:t>=1</m:t>
                      </m:r>
                    </m:oMath>
                  </m:oMathPara>
                </a14:m>
                <a:endParaRPr lang="en-US" dirty="0"/>
              </a:p>
            </p:txBody>
          </p:sp>
        </mc:Choice>
        <mc:Fallback xmlns="">
          <p:sp>
            <p:nvSpPr>
              <p:cNvPr id="49" name="TextBox 48">
                <a:extLst>
                  <a:ext uri="{FF2B5EF4-FFF2-40B4-BE49-F238E27FC236}">
                    <a16:creationId xmlns:a16="http://schemas.microsoft.com/office/drawing/2014/main" id="{60E03AF6-3B4E-440E-B456-EA364261AD3B}"/>
                  </a:ext>
                </a:extLst>
              </p:cNvPr>
              <p:cNvSpPr txBox="1">
                <a:spLocks noRot="1" noChangeAspect="1" noMove="1" noResize="1" noEditPoints="1" noAdjustHandles="1" noChangeArrowheads="1" noChangeShapeType="1" noTextEdit="1"/>
              </p:cNvSpPr>
              <p:nvPr/>
            </p:nvSpPr>
            <p:spPr>
              <a:xfrm>
                <a:off x="9333198" y="6193965"/>
                <a:ext cx="973899" cy="369332"/>
              </a:xfrm>
              <a:prstGeom prst="rect">
                <a:avLst/>
              </a:prstGeom>
              <a:blipFill>
                <a:blip r:embed="rId13"/>
                <a:stretch>
                  <a:fillRect b="-1147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CA589D8D-0589-452D-88D9-BCA5D91086F7}"/>
                  </a:ext>
                </a:extLst>
              </p:cNvPr>
              <p:cNvSpPr txBox="1"/>
              <p:nvPr/>
            </p:nvSpPr>
            <p:spPr>
              <a:xfrm>
                <a:off x="2996615" y="6193965"/>
                <a:ext cx="694361"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𝐶</m:t>
                      </m:r>
                    </m:oMath>
                  </m:oMathPara>
                </a14:m>
                <a:endParaRPr lang="en-US" dirty="0"/>
              </a:p>
            </p:txBody>
          </p:sp>
        </mc:Choice>
        <mc:Fallback xmlns="">
          <p:sp>
            <p:nvSpPr>
              <p:cNvPr id="50" name="TextBox 49">
                <a:extLst>
                  <a:ext uri="{FF2B5EF4-FFF2-40B4-BE49-F238E27FC236}">
                    <a16:creationId xmlns:a16="http://schemas.microsoft.com/office/drawing/2014/main" id="{CA589D8D-0589-452D-88D9-BCA5D91086F7}"/>
                  </a:ext>
                </a:extLst>
              </p:cNvPr>
              <p:cNvSpPr txBox="1">
                <a:spLocks noRot="1" noChangeAspect="1" noMove="1" noResize="1" noEditPoints="1" noAdjustHandles="1" noChangeArrowheads="1" noChangeShapeType="1" noTextEdit="1"/>
              </p:cNvSpPr>
              <p:nvPr/>
            </p:nvSpPr>
            <p:spPr>
              <a:xfrm>
                <a:off x="2996615" y="6193965"/>
                <a:ext cx="694361" cy="369332"/>
              </a:xfrm>
              <a:prstGeom prst="rect">
                <a:avLst/>
              </a:prstGeom>
              <a:blipFill>
                <a:blip r:embed="rId1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6C8E7414-1AD9-45D6-8DCE-1F3C6FFF4F05}"/>
                  </a:ext>
                </a:extLst>
              </p:cNvPr>
              <p:cNvSpPr txBox="1"/>
              <p:nvPr/>
            </p:nvSpPr>
            <p:spPr>
              <a:xfrm>
                <a:off x="5159860" y="6168991"/>
                <a:ext cx="534634" cy="3693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𝐶</m:t>
                      </m:r>
                    </m:oMath>
                  </m:oMathPara>
                </a14:m>
                <a:endParaRPr lang="en-US" dirty="0"/>
              </a:p>
            </p:txBody>
          </p:sp>
        </mc:Choice>
        <mc:Fallback xmlns="">
          <p:sp>
            <p:nvSpPr>
              <p:cNvPr id="51" name="TextBox 50">
                <a:extLst>
                  <a:ext uri="{FF2B5EF4-FFF2-40B4-BE49-F238E27FC236}">
                    <a16:creationId xmlns:a16="http://schemas.microsoft.com/office/drawing/2014/main" id="{6C8E7414-1AD9-45D6-8DCE-1F3C6FFF4F05}"/>
                  </a:ext>
                </a:extLst>
              </p:cNvPr>
              <p:cNvSpPr txBox="1">
                <a:spLocks noRot="1" noChangeAspect="1" noMove="1" noResize="1" noEditPoints="1" noAdjustHandles="1" noChangeArrowheads="1" noChangeShapeType="1" noTextEdit="1"/>
              </p:cNvSpPr>
              <p:nvPr/>
            </p:nvSpPr>
            <p:spPr>
              <a:xfrm>
                <a:off x="5159860" y="6168991"/>
                <a:ext cx="534634" cy="369332"/>
              </a:xfrm>
              <a:prstGeom prst="rect">
                <a:avLst/>
              </a:prstGeom>
              <a:blipFill>
                <a:blip r:embed="rId15"/>
                <a:stretch>
                  <a:fillRect/>
                </a:stretch>
              </a:blipFill>
            </p:spPr>
            <p:txBody>
              <a:bodyPr/>
              <a:lstStyle/>
              <a:p>
                <a:r>
                  <a:rPr lang="en-IN">
                    <a:noFill/>
                  </a:rPr>
                  <a:t> </a:t>
                </a:r>
              </a:p>
            </p:txBody>
          </p:sp>
        </mc:Fallback>
      </mc:AlternateContent>
      <p:cxnSp>
        <p:nvCxnSpPr>
          <p:cNvPr id="48" name="Straight Connector 47">
            <a:extLst>
              <a:ext uri="{FF2B5EF4-FFF2-40B4-BE49-F238E27FC236}">
                <a16:creationId xmlns:a16="http://schemas.microsoft.com/office/drawing/2014/main" id="{CB88E1E8-D51E-4501-AFFA-CB1EA06AF8BF}"/>
              </a:ext>
            </a:extLst>
          </p:cNvPr>
          <p:cNvCxnSpPr/>
          <p:nvPr/>
        </p:nvCxnSpPr>
        <p:spPr>
          <a:xfrm>
            <a:off x="2628899" y="1709833"/>
            <a:ext cx="0" cy="441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5FBFF22-26BC-491C-85B6-E62E4EFDA0F0}"/>
              </a:ext>
            </a:extLst>
          </p:cNvPr>
          <p:cNvCxnSpPr/>
          <p:nvPr/>
        </p:nvCxnSpPr>
        <p:spPr>
          <a:xfrm>
            <a:off x="2628900" y="6129433"/>
            <a:ext cx="3276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Freeform: Shape 9">
            <a:extLst>
              <a:ext uri="{FF2B5EF4-FFF2-40B4-BE49-F238E27FC236}">
                <a16:creationId xmlns:a16="http://schemas.microsoft.com/office/drawing/2014/main" id="{3BEE91DD-FE2D-4765-8A3D-6EB63A3A435D}"/>
              </a:ext>
            </a:extLst>
          </p:cNvPr>
          <p:cNvSpPr/>
          <p:nvPr/>
        </p:nvSpPr>
        <p:spPr>
          <a:xfrm>
            <a:off x="2644565" y="2877905"/>
            <a:ext cx="3276593" cy="3268244"/>
          </a:xfrm>
          <a:custGeom>
            <a:avLst/>
            <a:gdLst>
              <a:gd name="connsiteX0" fmla="*/ 0 w 663880"/>
              <a:gd name="connsiteY0" fmla="*/ 2029216 h 2029216"/>
              <a:gd name="connsiteX1" fmla="*/ 663880 w 663880"/>
              <a:gd name="connsiteY1" fmla="*/ 0 h 2029216"/>
            </a:gdLst>
            <a:ahLst/>
            <a:cxnLst>
              <a:cxn ang="0">
                <a:pos x="connsiteX0" y="connsiteY0"/>
              </a:cxn>
              <a:cxn ang="0">
                <a:pos x="connsiteX1" y="connsiteY1"/>
              </a:cxn>
            </a:cxnLst>
            <a:rect l="l" t="t" r="r" b="b"/>
            <a:pathLst>
              <a:path w="663880" h="2029216">
                <a:moveTo>
                  <a:pt x="0" y="2029216"/>
                </a:moveTo>
                <a:cubicBezTo>
                  <a:pt x="79332" y="1282873"/>
                  <a:pt x="158664" y="536531"/>
                  <a:pt x="66388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267939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185E5C8-0495-4046-BF6D-2D72747A9000}"/>
                  </a:ext>
                </a:extLst>
              </p:cNvPr>
              <p:cNvSpPr>
                <a:spLocks noGrp="1"/>
              </p:cNvSpPr>
              <p:nvPr>
                <p:ph idx="1"/>
              </p:nvPr>
            </p:nvSpPr>
            <p:spPr/>
            <p:txBody>
              <a:bodyPr/>
              <a:lstStyle/>
              <a:p>
                <a:r>
                  <a:rPr lang="en-US" dirty="0"/>
                  <a:t>MP</a:t>
                </a:r>
                <a:r>
                  <a:rPr lang="en-US" baseline="-25000" dirty="0"/>
                  <a:t>L</a:t>
                </a:r>
                <a:r>
                  <a:rPr lang="en-US" dirty="0"/>
                  <a:t> = </a:t>
                </a:r>
                <a14:m>
                  <m:oMath xmlns:m="http://schemas.openxmlformats.org/officeDocument/2006/math">
                    <m:f>
                      <m:fPr>
                        <m:ctrlPr>
                          <a:rPr lang="en-US" i="1" smtClean="0">
                            <a:latin typeface="Cambria Math" panose="02040503050406030204" pitchFamily="18" charset="0"/>
                          </a:rPr>
                        </m:ctrlPr>
                      </m:fPr>
                      <m:num>
                        <m:r>
                          <a:rPr lang="en-US" smtClean="0">
                            <a:latin typeface="Cambria Math" panose="02040503050406030204" pitchFamily="18" charset="0"/>
                          </a:rPr>
                          <m:t>∆</m:t>
                        </m:r>
                        <m:r>
                          <a:rPr lang="en-US" smtClean="0">
                            <a:latin typeface="Cambria Math" panose="02040503050406030204" pitchFamily="18" charset="0"/>
                          </a:rPr>
                          <m:t>𝑄</m:t>
                        </m:r>
                      </m:num>
                      <m:den>
                        <m:r>
                          <a:rPr lang="en-US" smtClean="0">
                            <a:latin typeface="Cambria Math" panose="02040503050406030204" pitchFamily="18" charset="0"/>
                          </a:rPr>
                          <m:t>∆</m:t>
                        </m:r>
                        <m:r>
                          <a:rPr lang="en-US" smtClean="0">
                            <a:latin typeface="Cambria Math" panose="02040503050406030204" pitchFamily="18" charset="0"/>
                          </a:rPr>
                          <m:t>𝐿</m:t>
                        </m:r>
                      </m:den>
                    </m:f>
                  </m:oMath>
                </a14:m>
                <a:endParaRPr lang="en-US" dirty="0"/>
              </a:p>
              <a:p>
                <a14:m>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𝑀𝐶</m:t>
                        </m:r>
                      </m:e>
                      <m:sub>
                        <m:r>
                          <a:rPr lang="en-US" smtClean="0">
                            <a:latin typeface="Cambria Math" panose="02040503050406030204" pitchFamily="18" charset="0"/>
                          </a:rPr>
                          <m:t>𝑄</m:t>
                        </m:r>
                      </m:sub>
                    </m:sSub>
                    <m:r>
                      <a:rPr lang="en-US" smtClean="0">
                        <a:latin typeface="Cambria Math" panose="02040503050406030204" pitchFamily="18" charset="0"/>
                      </a:rPr>
                      <m:t>=</m:t>
                    </m:r>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num>
                      <m:den>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den>
                    </m:f>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smtClean="0">
                                <a:latin typeface="Cambria Math" panose="02040503050406030204" pitchFamily="18" charset="0"/>
                              </a:rPr>
                              <m:t>𝑟</m:t>
                            </m:r>
                            <m:r>
                              <a:rPr lang="en-US" b="0" i="0" smtClean="0">
                                <a:latin typeface="Cambria Math" panose="02040503050406030204" pitchFamily="18" charset="0"/>
                              </a:rPr>
                              <m:t> </m:t>
                            </m:r>
                            <m:r>
                              <a:rPr lang="en-US" smtClean="0">
                                <a:latin typeface="Cambria Math" panose="02040503050406030204" pitchFamily="18" charset="0"/>
                              </a:rPr>
                              <m:t>∗</m:t>
                            </m:r>
                            <m:r>
                              <a:rPr lang="en-US" b="0" i="0" smtClean="0">
                                <a:latin typeface="Cambria Math" panose="02040503050406030204" pitchFamily="18" charset="0"/>
                              </a:rPr>
                              <m:t> </m:t>
                            </m:r>
                            <m:acc>
                              <m:accPr>
                                <m:chr m:val="̅"/>
                                <m:ctrlPr>
                                  <a:rPr lang="en-US" i="1" smtClean="0">
                                    <a:latin typeface="Cambria Math" panose="02040503050406030204" pitchFamily="18" charset="0"/>
                                  </a:rPr>
                                </m:ctrlPr>
                              </m:accPr>
                              <m:e>
                                <m:r>
                                  <a:rPr lang="en-US" smtClean="0">
                                    <a:latin typeface="Cambria Math" panose="02040503050406030204" pitchFamily="18" charset="0"/>
                                  </a:rPr>
                                  <m:t>𝐾</m:t>
                                </m:r>
                              </m:e>
                            </m:acc>
                            <m:r>
                              <a:rPr lang="en-US" b="0" i="1" smtClean="0">
                                <a:latin typeface="Cambria Math" panose="02040503050406030204" pitchFamily="18" charset="0"/>
                              </a:rPr>
                              <m:t> </m:t>
                            </m:r>
                            <m:r>
                              <a:rPr lang="en-US" smtClean="0">
                                <a:latin typeface="Cambria Math" panose="02040503050406030204" pitchFamily="18" charset="0"/>
                              </a:rPr>
                              <m:t>+</m:t>
                            </m:r>
                            <m:r>
                              <a:rPr lang="en-US" b="0" i="0" smtClean="0">
                                <a:latin typeface="Cambria Math" panose="02040503050406030204" pitchFamily="18" charset="0"/>
                              </a:rPr>
                              <m:t> </m:t>
                            </m:r>
                            <m:r>
                              <a:rPr lang="en-US" smtClean="0">
                                <a:latin typeface="Cambria Math" panose="02040503050406030204" pitchFamily="18" charset="0"/>
                              </a:rPr>
                              <m:t>𝑤</m:t>
                            </m:r>
                            <m:r>
                              <a:rPr lang="en-US" b="0" i="0" smtClean="0">
                                <a:latin typeface="Cambria Math" panose="02040503050406030204" pitchFamily="18" charset="0"/>
                              </a:rPr>
                              <m:t> </m:t>
                            </m:r>
                            <m:r>
                              <a:rPr lang="en-US" smtClean="0">
                                <a:latin typeface="Cambria Math" panose="02040503050406030204" pitchFamily="18" charset="0"/>
                              </a:rPr>
                              <m:t>∗</m:t>
                            </m:r>
                            <m:r>
                              <a:rPr lang="en-US" b="0" i="0" smtClean="0">
                                <a:latin typeface="Cambria Math" panose="02040503050406030204" pitchFamily="18" charset="0"/>
                              </a:rPr>
                              <m:t> </m:t>
                            </m:r>
                            <m:r>
                              <a:rPr lang="en-US" smtClean="0">
                                <a:latin typeface="Cambria Math" panose="02040503050406030204" pitchFamily="18" charset="0"/>
                              </a:rPr>
                              <m:t>𝐿</m:t>
                            </m:r>
                          </m:e>
                        </m:d>
                      </m:num>
                      <m:den>
                        <m:r>
                          <a:rPr lang="en-US" smtClean="0">
                            <a:latin typeface="Cambria Math" panose="02040503050406030204" pitchFamily="18" charset="0"/>
                          </a:rPr>
                          <m:t>∆</m:t>
                        </m:r>
                        <m:r>
                          <a:rPr lang="en-US" smtClean="0">
                            <a:latin typeface="Cambria Math" panose="02040503050406030204" pitchFamily="18" charset="0"/>
                          </a:rPr>
                          <m:t>𝑄</m:t>
                        </m:r>
                      </m:den>
                    </m:f>
                    <m:r>
                      <a:rPr lang="en-US" smtClean="0">
                        <a:latin typeface="Cambria Math" panose="02040503050406030204" pitchFamily="18" charset="0"/>
                      </a:rPr>
                      <m:t>=</m:t>
                    </m:r>
                    <m:f>
                      <m:fPr>
                        <m:ctrlPr>
                          <a:rPr lang="en-US" i="1" smtClean="0">
                            <a:latin typeface="Cambria Math" panose="02040503050406030204" pitchFamily="18" charset="0"/>
                          </a:rPr>
                        </m:ctrlPr>
                      </m:fPr>
                      <m:num>
                        <m:r>
                          <a:rPr lang="en-US" smtClean="0">
                            <a:latin typeface="Cambria Math" panose="02040503050406030204" pitchFamily="18" charset="0"/>
                          </a:rPr>
                          <m:t>𝑤</m:t>
                        </m:r>
                        <m:r>
                          <a:rPr lang="en-US" b="0" i="0" smtClean="0">
                            <a:latin typeface="Cambria Math" panose="02040503050406030204" pitchFamily="18" charset="0"/>
                          </a:rPr>
                          <m:t> </m:t>
                        </m:r>
                        <m:r>
                          <a:rPr lang="en-US" smtClean="0">
                            <a:latin typeface="Cambria Math" panose="02040503050406030204" pitchFamily="18" charset="0"/>
                          </a:rPr>
                          <m:t>∗</m:t>
                        </m:r>
                        <m:r>
                          <a:rPr lang="en-US" b="0" i="0" smtClean="0">
                            <a:latin typeface="Cambria Math" panose="02040503050406030204" pitchFamily="18" charset="0"/>
                          </a:rPr>
                          <m:t> </m:t>
                        </m:r>
                        <m:r>
                          <a:rPr lang="en-US" smtClean="0">
                            <a:latin typeface="Cambria Math" panose="02040503050406030204" pitchFamily="18" charset="0"/>
                          </a:rPr>
                          <m:t>∆</m:t>
                        </m:r>
                        <m:r>
                          <a:rPr lang="en-US" smtClean="0">
                            <a:latin typeface="Cambria Math" panose="02040503050406030204" pitchFamily="18" charset="0"/>
                          </a:rPr>
                          <m:t>𝐿</m:t>
                        </m:r>
                      </m:num>
                      <m:den>
                        <m:r>
                          <a:rPr lang="en-US" smtClean="0">
                            <a:latin typeface="Cambria Math" panose="02040503050406030204" pitchFamily="18" charset="0"/>
                          </a:rPr>
                          <m:t>∆</m:t>
                        </m:r>
                        <m:r>
                          <a:rPr lang="en-US" smtClean="0">
                            <a:latin typeface="Cambria Math" panose="02040503050406030204" pitchFamily="18" charset="0"/>
                          </a:rPr>
                          <m:t>𝑄</m:t>
                        </m:r>
                      </m:den>
                    </m:f>
                    <m:r>
                      <a:rPr lang="en-US" smtClean="0">
                        <a:latin typeface="Cambria Math" panose="02040503050406030204" pitchFamily="18" charset="0"/>
                      </a:rPr>
                      <m:t> </m:t>
                    </m:r>
                  </m:oMath>
                </a14:m>
                <a:r>
                  <a:rPr lang="en-US" dirty="0"/>
                  <a:t>= </a:t>
                </a:r>
                <a14:m>
                  <m:oMath xmlns:m="http://schemas.openxmlformats.org/officeDocument/2006/math">
                    <m:f>
                      <m:fPr>
                        <m:ctrlPr>
                          <a:rPr lang="en-US" i="1" dirty="0" smtClean="0">
                            <a:latin typeface="Cambria Math" panose="02040503050406030204" pitchFamily="18" charset="0"/>
                          </a:rPr>
                        </m:ctrlPr>
                      </m:fPr>
                      <m:num>
                        <m:r>
                          <a:rPr lang="en-US" dirty="0" smtClean="0">
                            <a:latin typeface="Cambria Math" panose="02040503050406030204" pitchFamily="18" charset="0"/>
                          </a:rPr>
                          <m:t>𝑤</m:t>
                        </m:r>
                      </m:num>
                      <m:den>
                        <m:sSub>
                          <m:sSubPr>
                            <m:ctrlPr>
                              <a:rPr lang="en-US" i="1" dirty="0" smtClean="0">
                                <a:latin typeface="Cambria Math" panose="02040503050406030204" pitchFamily="18" charset="0"/>
                              </a:rPr>
                            </m:ctrlPr>
                          </m:sSubPr>
                          <m:e>
                            <m:r>
                              <a:rPr lang="en-US" dirty="0" smtClean="0">
                                <a:latin typeface="Cambria Math" panose="02040503050406030204" pitchFamily="18" charset="0"/>
                              </a:rPr>
                              <m:t>𝑀𝑃</m:t>
                            </m:r>
                          </m:e>
                          <m:sub>
                            <m:r>
                              <a:rPr lang="en-US" dirty="0" smtClean="0">
                                <a:latin typeface="Cambria Math" panose="02040503050406030204" pitchFamily="18" charset="0"/>
                              </a:rPr>
                              <m:t>𝐿</m:t>
                            </m:r>
                          </m:sub>
                        </m:sSub>
                      </m:den>
                    </m:f>
                  </m:oMath>
                </a14:m>
                <a:endParaRPr lang="en-US" dirty="0"/>
              </a:p>
              <a:p>
                <a:r>
                  <a:rPr lang="en-US" dirty="0"/>
                  <a:t>Marginal product and marginal cost are inversely related</a:t>
                </a:r>
              </a:p>
              <a:p>
                <a:r>
                  <a:rPr lang="en-US" dirty="0"/>
                  <a:t>Diminishing marginal product is what leads to increasing marginal cost as we increase Q</a:t>
                </a:r>
              </a:p>
            </p:txBody>
          </p:sp>
        </mc:Choice>
        <mc:Fallback>
          <p:sp>
            <p:nvSpPr>
              <p:cNvPr id="3" name="Content Placeholder 2">
                <a:extLst>
                  <a:ext uri="{FF2B5EF4-FFF2-40B4-BE49-F238E27FC236}">
                    <a16:creationId xmlns:a16="http://schemas.microsoft.com/office/drawing/2014/main" id="{3185E5C8-0495-4046-BF6D-2D72747A9000}"/>
                  </a:ext>
                </a:extLst>
              </p:cNvPr>
              <p:cNvSpPr>
                <a:spLocks noGrp="1" noRot="1" noChangeAspect="1" noMove="1" noResize="1" noEditPoints="1" noAdjustHandles="1" noChangeArrowheads="1" noChangeShapeType="1" noTextEdit="1"/>
              </p:cNvSpPr>
              <p:nvPr>
                <p:ph idx="1"/>
              </p:nvPr>
            </p:nvSpPr>
            <p:spPr>
              <a:blipFill>
                <a:blip r:embed="rId2"/>
                <a:stretch>
                  <a:fillRect l="-1278"/>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025CBF4A-D7B8-4F4C-B5A7-669398A33408}"/>
              </a:ext>
            </a:extLst>
          </p:cNvPr>
          <p:cNvSpPr>
            <a:spLocks noGrp="1"/>
          </p:cNvSpPr>
          <p:nvPr>
            <p:ph type="title"/>
          </p:nvPr>
        </p:nvSpPr>
        <p:spPr/>
        <p:txBody>
          <a:bodyPr/>
          <a:lstStyle/>
          <a:p>
            <a:r>
              <a:rPr lang="en-US" dirty="0"/>
              <a:t>Marginal Product, Marginal Cost</a:t>
            </a:r>
          </a:p>
        </p:txBody>
      </p:sp>
    </p:spTree>
    <p:extLst>
      <p:ext uri="{BB962C8B-B14F-4D97-AF65-F5344CB8AC3E}">
        <p14:creationId xmlns:p14="http://schemas.microsoft.com/office/powerpoint/2010/main" val="1502270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Short-Run Costs</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152305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3CC9F2-940E-42E2-AC4B-514507DF0DC9}"/>
              </a:ext>
            </a:extLst>
          </p:cNvPr>
          <p:cNvSpPr>
            <a:spLocks noGrp="1"/>
          </p:cNvSpPr>
          <p:nvPr>
            <p:ph idx="1"/>
          </p:nvPr>
        </p:nvSpPr>
        <p:spPr>
          <a:xfrm>
            <a:off x="609600" y="1600201"/>
            <a:ext cx="10972800" cy="1981199"/>
          </a:xfrm>
        </p:spPr>
        <p:txBody>
          <a:bodyPr/>
          <a:lstStyle/>
          <a:p>
            <a:r>
              <a:rPr lang="en-US" sz="2800" dirty="0"/>
              <a:t>Sufficient but not necessary condition</a:t>
            </a:r>
          </a:p>
          <a:p>
            <a:pPr lvl="1"/>
            <a:r>
              <a:rPr lang="en-US" sz="2400" dirty="0"/>
              <a:t>The truth of the condition guarantees the truth of an outcome</a:t>
            </a:r>
          </a:p>
          <a:p>
            <a:pPr lvl="2"/>
            <a:r>
              <a:rPr lang="en-US" sz="2000" dirty="0"/>
              <a:t>“Economic efficiency” is sufficient to guarantee “technological efficiency”</a:t>
            </a:r>
          </a:p>
          <a:p>
            <a:pPr lvl="3"/>
            <a:r>
              <a:rPr lang="en-US" sz="1800" dirty="0"/>
              <a:t>There are no economically efficient points that are not also technologically efficient</a:t>
            </a:r>
          </a:p>
          <a:p>
            <a:pPr lvl="3"/>
            <a:r>
              <a:rPr lang="en-US" sz="1800" dirty="0"/>
              <a:t>There are technologically efficient points that are not economically efficient</a:t>
            </a:r>
          </a:p>
        </p:txBody>
      </p:sp>
      <p:sp>
        <p:nvSpPr>
          <p:cNvPr id="2" name="Title 1">
            <a:extLst>
              <a:ext uri="{FF2B5EF4-FFF2-40B4-BE49-F238E27FC236}">
                <a16:creationId xmlns:a16="http://schemas.microsoft.com/office/drawing/2014/main" id="{FC296D50-5224-45FE-B3BA-EC7F1629C49F}"/>
              </a:ext>
            </a:extLst>
          </p:cNvPr>
          <p:cNvSpPr>
            <a:spLocks noGrp="1"/>
          </p:cNvSpPr>
          <p:nvPr>
            <p:ph type="title"/>
          </p:nvPr>
        </p:nvSpPr>
        <p:spPr/>
        <p:txBody>
          <a:bodyPr/>
          <a:lstStyle/>
          <a:p>
            <a:r>
              <a:rPr lang="en-US" dirty="0"/>
              <a:t>Kinds of Conditions, Part II</a:t>
            </a:r>
          </a:p>
        </p:txBody>
      </p:sp>
      <p:sp>
        <p:nvSpPr>
          <p:cNvPr id="5" name="TextBox 4">
            <a:extLst>
              <a:ext uri="{FF2B5EF4-FFF2-40B4-BE49-F238E27FC236}">
                <a16:creationId xmlns:a16="http://schemas.microsoft.com/office/drawing/2014/main" id="{BEFB5A96-5BEF-413C-AF1C-FE9BF46367E7}"/>
              </a:ext>
            </a:extLst>
          </p:cNvPr>
          <p:cNvSpPr txBox="1"/>
          <p:nvPr/>
        </p:nvSpPr>
        <p:spPr>
          <a:xfrm>
            <a:off x="533400" y="4114800"/>
            <a:ext cx="11201400" cy="2154436"/>
          </a:xfrm>
          <a:prstGeom prst="rect">
            <a:avLst/>
          </a:prstGeom>
          <a:noFill/>
        </p:spPr>
        <p:txBody>
          <a:bodyPr wrap="square" rtlCol="0">
            <a:spAutoFit/>
          </a:bodyPr>
          <a:lstStyle/>
          <a:p>
            <a:r>
              <a:rPr lang="en-US" sz="2800" dirty="0"/>
              <a:t>Example: Sufficient and not necessary</a:t>
            </a:r>
          </a:p>
          <a:p>
            <a:pPr lvl="1"/>
            <a:r>
              <a:rPr lang="en-US" sz="2400" dirty="0"/>
              <a:t>“There is a plane that flies between Syracuse and Chicago each day” is sufficient to establish that “one can get from Syracuse to Chicago in a day”</a:t>
            </a:r>
          </a:p>
          <a:p>
            <a:pPr lvl="2"/>
            <a:r>
              <a:rPr lang="en-US" sz="2000" dirty="0"/>
              <a:t>If there was not a plane, it would still be possible to get from Syracuse to Chicago in a day on a train, bus, or by driving</a:t>
            </a:r>
          </a:p>
          <a:p>
            <a:pPr lvl="3"/>
            <a:r>
              <a:rPr lang="en-US" dirty="0"/>
              <a:t>The plane is sufficient to establish the truth, but there are other ways it could be true</a:t>
            </a:r>
          </a:p>
        </p:txBody>
      </p:sp>
    </p:spTree>
    <p:extLst>
      <p:ext uri="{BB962C8B-B14F-4D97-AF65-F5344CB8AC3E}">
        <p14:creationId xmlns:p14="http://schemas.microsoft.com/office/powerpoint/2010/main" val="24635518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6E87EF6-DBF8-47E0-B6FB-6275AFAE1091}"/>
                  </a:ext>
                </a:extLst>
              </p:cNvPr>
              <p:cNvSpPr>
                <a:spLocks noGrp="1"/>
              </p:cNvSpPr>
              <p:nvPr>
                <p:ph idx="1"/>
              </p:nvPr>
            </p:nvSpPr>
            <p:spPr>
              <a:xfrm>
                <a:off x="609600" y="1600201"/>
                <a:ext cx="10972800" cy="4724399"/>
              </a:xfrm>
            </p:spPr>
            <p:txBody>
              <a:bodyPr/>
              <a:lstStyle/>
              <a:p>
                <a:r>
                  <a:rPr lang="en-US" dirty="0"/>
                  <a:t>In the last topic, we moved from the production function Q(L) to the cost function C(Q).</a:t>
                </a:r>
              </a:p>
              <a:p>
                <a:pPr lvl="1"/>
                <a:r>
                  <a:rPr lang="en-US" dirty="0"/>
                  <a:t>In doing so, we described cost, which we will now sometimes call total cost (C = TC), when we need to distinguish it from other cost concepts we are about to develop.</a:t>
                </a:r>
              </a:p>
              <a:p>
                <a:pPr lvl="1"/>
                <a:r>
                  <a:rPr lang="en-US" dirty="0"/>
                  <a:t>In the short run, we have some variable inputs and some fixed inputs.</a:t>
                </a:r>
              </a:p>
              <a:p>
                <a:pPr lvl="1"/>
                <a:r>
                  <a:rPr lang="en-US" dirty="0"/>
                  <a:t>We have previously used capital (K) held fixed, labor (L) variable, input cost of capital r, and wage rate of labor (w).</a:t>
                </a:r>
              </a:p>
              <a:p>
                <a:r>
                  <a:rPr lang="en-US" dirty="0"/>
                  <a:t>This led to C or TC = </a:t>
                </a:r>
                <a14:m>
                  <m:oMath xmlns:m="http://schemas.openxmlformats.org/officeDocument/2006/math">
                    <m:r>
                      <a:rPr lang="en-US">
                        <a:latin typeface="Cambria Math" panose="02040503050406030204" pitchFamily="18" charset="0"/>
                      </a:rPr>
                      <m:t>𝑟</m:t>
                    </m:r>
                    <m:r>
                      <a:rPr lang="en-US">
                        <a:latin typeface="Cambria Math" panose="02040503050406030204" pitchFamily="18" charset="0"/>
                      </a:rPr>
                      <m:t>∗</m:t>
                    </m:r>
                    <m:acc>
                      <m:accPr>
                        <m:chr m:val="̅"/>
                        <m:ctrlPr>
                          <a:rPr lang="en-US" i="1">
                            <a:latin typeface="Cambria Math" panose="02040503050406030204" pitchFamily="18" charset="0"/>
                          </a:rPr>
                        </m:ctrlPr>
                      </m:accPr>
                      <m:e>
                        <m:r>
                          <a:rPr lang="en-US">
                            <a:latin typeface="Cambria Math" panose="02040503050406030204" pitchFamily="18" charset="0"/>
                          </a:rPr>
                          <m:t>𝐾</m:t>
                        </m:r>
                      </m:e>
                    </m:acc>
                    <m:r>
                      <a:rPr lang="en-US">
                        <a:latin typeface="Cambria Math" panose="02040503050406030204" pitchFamily="18" charset="0"/>
                      </a:rPr>
                      <m:t>+</m:t>
                    </m:r>
                    <m:r>
                      <a:rPr lang="en-US">
                        <a:latin typeface="Cambria Math" panose="02040503050406030204" pitchFamily="18" charset="0"/>
                      </a:rPr>
                      <m:t>𝑤</m:t>
                    </m:r>
                    <m:r>
                      <a:rPr lang="en-US">
                        <a:latin typeface="Cambria Math" panose="02040503050406030204" pitchFamily="18" charset="0"/>
                      </a:rPr>
                      <m:t>∗</m:t>
                    </m:r>
                    <m:r>
                      <a:rPr lang="en-US">
                        <a:latin typeface="Cambria Math" panose="02040503050406030204" pitchFamily="18" charset="0"/>
                      </a:rPr>
                      <m:t>𝐿</m:t>
                    </m:r>
                  </m:oMath>
                </a14:m>
                <a:r>
                  <a:rPr lang="en-US" dirty="0"/>
                  <a:t>.</a:t>
                </a:r>
              </a:p>
            </p:txBody>
          </p:sp>
        </mc:Choice>
        <mc:Fallback xmlns="">
          <p:sp>
            <p:nvSpPr>
              <p:cNvPr id="3" name="Content Placeholder 2">
                <a:extLst>
                  <a:ext uri="{FF2B5EF4-FFF2-40B4-BE49-F238E27FC236}">
                    <a16:creationId xmlns:a16="http://schemas.microsoft.com/office/drawing/2014/main" id="{F6E87EF6-DBF8-47E0-B6FB-6275AFAE1091}"/>
                  </a:ext>
                </a:extLst>
              </p:cNvPr>
              <p:cNvSpPr>
                <a:spLocks noGrp="1" noRot="1" noChangeAspect="1" noMove="1" noResize="1" noEditPoints="1" noAdjustHandles="1" noChangeArrowheads="1" noChangeShapeType="1" noTextEdit="1"/>
              </p:cNvSpPr>
              <p:nvPr>
                <p:ph idx="1"/>
              </p:nvPr>
            </p:nvSpPr>
            <p:spPr>
              <a:xfrm>
                <a:off x="609600" y="1600201"/>
                <a:ext cx="10972800" cy="4724399"/>
              </a:xfrm>
              <a:blipFill>
                <a:blip r:embed="rId2"/>
                <a:stretch>
                  <a:fillRect l="-1278" t="-1677" b="-6710"/>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D9FA1B4E-8121-464D-91CA-B76F09D4C791}"/>
              </a:ext>
            </a:extLst>
          </p:cNvPr>
          <p:cNvSpPr>
            <a:spLocks noGrp="1"/>
          </p:cNvSpPr>
          <p:nvPr>
            <p:ph type="title"/>
          </p:nvPr>
        </p:nvSpPr>
        <p:spPr/>
        <p:txBody>
          <a:bodyPr/>
          <a:lstStyle/>
          <a:p>
            <a:r>
              <a:rPr lang="en-US" dirty="0"/>
              <a:t>Recap</a:t>
            </a:r>
          </a:p>
        </p:txBody>
      </p:sp>
    </p:spTree>
    <p:extLst>
      <p:ext uri="{BB962C8B-B14F-4D97-AF65-F5344CB8AC3E}">
        <p14:creationId xmlns:p14="http://schemas.microsoft.com/office/powerpoint/2010/main" val="3899101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4BB2069-F2E6-40C9-B254-87BF6926197C}"/>
                  </a:ext>
                </a:extLst>
              </p:cNvPr>
              <p:cNvSpPr>
                <a:spLocks noGrp="1"/>
              </p:cNvSpPr>
              <p:nvPr>
                <p:ph idx="1"/>
              </p:nvPr>
            </p:nvSpPr>
            <p:spPr>
              <a:xfrm>
                <a:off x="304800" y="1524001"/>
                <a:ext cx="11506200" cy="4602164"/>
              </a:xfrm>
            </p:spPr>
            <p:txBody>
              <a:bodyPr/>
              <a:lstStyle/>
              <a:p>
                <a:pPr marL="457200" indent="-457200">
                  <a:buFont typeface="+mj-lt"/>
                  <a:buAutoNum type="arabicPeriod"/>
                </a:pPr>
                <a:r>
                  <a:rPr lang="en-US" sz="2400" dirty="0"/>
                  <a:t>Total cost (TC, sometimes just C) is </a:t>
                </a:r>
                <a14:m>
                  <m:oMath xmlns:m="http://schemas.openxmlformats.org/officeDocument/2006/math">
                    <m:r>
                      <a:rPr lang="en-US" sz="2400">
                        <a:latin typeface="Cambria Math" panose="02040503050406030204" pitchFamily="18" charset="0"/>
                      </a:rPr>
                      <m:t>𝑟</m:t>
                    </m:r>
                    <m:r>
                      <a:rPr lang="en-US" sz="2400">
                        <a:latin typeface="Cambria Math" panose="02040503050406030204" pitchFamily="18" charset="0"/>
                      </a:rPr>
                      <m:t>∗</m:t>
                    </m:r>
                    <m:acc>
                      <m:accPr>
                        <m:chr m:val="̅"/>
                        <m:ctrlPr>
                          <a:rPr lang="en-US" sz="2400" i="1">
                            <a:latin typeface="Cambria Math" panose="02040503050406030204" pitchFamily="18" charset="0"/>
                          </a:rPr>
                        </m:ctrlPr>
                      </m:accPr>
                      <m:e>
                        <m:r>
                          <a:rPr lang="en-US" sz="2400">
                            <a:latin typeface="Cambria Math" panose="02040503050406030204" pitchFamily="18" charset="0"/>
                          </a:rPr>
                          <m:t>𝐾</m:t>
                        </m:r>
                      </m:e>
                    </m:acc>
                    <m:r>
                      <a:rPr lang="en-US" sz="2400">
                        <a:latin typeface="Cambria Math" panose="02040503050406030204" pitchFamily="18" charset="0"/>
                      </a:rPr>
                      <m:t>+</m:t>
                    </m:r>
                    <m:r>
                      <a:rPr lang="en-US" sz="2400">
                        <a:latin typeface="Cambria Math" panose="02040503050406030204" pitchFamily="18" charset="0"/>
                      </a:rPr>
                      <m:t>𝑤</m:t>
                    </m:r>
                    <m:r>
                      <a:rPr lang="en-US" sz="2400">
                        <a:latin typeface="Cambria Math" panose="02040503050406030204" pitchFamily="18" charset="0"/>
                      </a:rPr>
                      <m:t>∗</m:t>
                    </m:r>
                    <m:r>
                      <a:rPr lang="en-US" sz="2400">
                        <a:latin typeface="Cambria Math" panose="02040503050406030204" pitchFamily="18" charset="0"/>
                      </a:rPr>
                      <m:t>𝐿</m:t>
                    </m:r>
                  </m:oMath>
                </a14:m>
                <a:r>
                  <a:rPr lang="en-US" sz="2400" dirty="0"/>
                  <a:t>.</a:t>
                </a:r>
              </a:p>
              <a:p>
                <a:pPr marL="457200" indent="-457200">
                  <a:buFont typeface="+mj-lt"/>
                  <a:buAutoNum type="arabicPeriod"/>
                </a:pPr>
                <a:r>
                  <a:rPr lang="en-US" sz="2400" dirty="0"/>
                  <a:t>Fixed costs (FC) are costs of inputs that do not change as output (Q) increases (</a:t>
                </a:r>
                <a14:m>
                  <m:oMath xmlns:m="http://schemas.openxmlformats.org/officeDocument/2006/math">
                    <m:r>
                      <a:rPr lang="en-US" sz="2400">
                        <a:latin typeface="Cambria Math" panose="02040503050406030204" pitchFamily="18" charset="0"/>
                      </a:rPr>
                      <m:t>𝑟</m:t>
                    </m:r>
                    <m:r>
                      <a:rPr lang="en-US" sz="2400">
                        <a:latin typeface="Cambria Math" panose="02040503050406030204" pitchFamily="18" charset="0"/>
                      </a:rPr>
                      <m:t>∗</m:t>
                    </m:r>
                    <m:acc>
                      <m:accPr>
                        <m:chr m:val="̅"/>
                        <m:ctrlPr>
                          <a:rPr lang="en-US" sz="2400" i="1">
                            <a:latin typeface="Cambria Math" panose="02040503050406030204" pitchFamily="18" charset="0"/>
                          </a:rPr>
                        </m:ctrlPr>
                      </m:accPr>
                      <m:e>
                        <m:r>
                          <a:rPr lang="en-US" sz="2400">
                            <a:latin typeface="Cambria Math" panose="02040503050406030204" pitchFamily="18" charset="0"/>
                          </a:rPr>
                          <m:t>𝐾</m:t>
                        </m:r>
                      </m:e>
                    </m:acc>
                  </m:oMath>
                </a14:m>
                <a:r>
                  <a:rPr lang="en-US" sz="2400" dirty="0"/>
                  <a:t>).</a:t>
                </a:r>
              </a:p>
              <a:p>
                <a:pPr marL="457200" indent="-457200">
                  <a:buFont typeface="+mj-lt"/>
                  <a:buAutoNum type="arabicPeriod"/>
                </a:pPr>
                <a:r>
                  <a:rPr lang="en-US" sz="2400" dirty="0"/>
                  <a:t>Variable costs (VC) are costs of inputs that </a:t>
                </a:r>
                <a:r>
                  <a:rPr lang="en-US" sz="2400" b="1" dirty="0"/>
                  <a:t>do</a:t>
                </a:r>
                <a:r>
                  <a:rPr lang="en-US" sz="2400" dirty="0"/>
                  <a:t> vary as output (Q) increases</a:t>
                </a:r>
                <a:br>
                  <a:rPr lang="en-US" sz="2400" dirty="0"/>
                </a:br>
                <a:r>
                  <a:rPr lang="en-US" sz="2400" dirty="0"/>
                  <a:t>(</a:t>
                </a:r>
                <a14:m>
                  <m:oMath xmlns:m="http://schemas.openxmlformats.org/officeDocument/2006/math">
                    <m:r>
                      <a:rPr lang="en-US" sz="2400">
                        <a:latin typeface="Cambria Math" panose="02040503050406030204" pitchFamily="18" charset="0"/>
                      </a:rPr>
                      <m:t>𝑤</m:t>
                    </m:r>
                    <m:r>
                      <a:rPr lang="en-US" sz="2400">
                        <a:latin typeface="Cambria Math" panose="02040503050406030204" pitchFamily="18" charset="0"/>
                      </a:rPr>
                      <m:t>∗</m:t>
                    </m:r>
                    <m:r>
                      <a:rPr lang="en-US" sz="2400">
                        <a:latin typeface="Cambria Math" panose="02040503050406030204" pitchFamily="18" charset="0"/>
                      </a:rPr>
                      <m:t>𝐿</m:t>
                    </m:r>
                  </m:oMath>
                </a14:m>
                <a:r>
                  <a:rPr lang="en-US" sz="2400" dirty="0"/>
                  <a:t>).</a:t>
                </a:r>
              </a:p>
              <a:p>
                <a:pPr marL="457200" indent="-457200">
                  <a:buFont typeface="+mj-lt"/>
                  <a:buAutoNum type="arabicPeriod"/>
                </a:pPr>
                <a:r>
                  <a:rPr lang="en-US" sz="2400" dirty="0"/>
                  <a:t>Average cost (AC) is total cost per unit of output </a:t>
                </a:r>
                <a14:m>
                  <m:oMath xmlns:m="http://schemas.openxmlformats.org/officeDocument/2006/math">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a:latin typeface="Cambria Math" panose="02040503050406030204" pitchFamily="18" charset="0"/>
                              </a:rPr>
                              <m:t>𝑟</m:t>
                            </m:r>
                            <m:r>
                              <a:rPr lang="en-US" sz="2400" b="0" i="0" smtClean="0">
                                <a:latin typeface="Cambria Math" panose="02040503050406030204" pitchFamily="18" charset="0"/>
                              </a:rPr>
                              <m:t> </m:t>
                            </m:r>
                            <m:r>
                              <a:rPr lang="en-US" sz="2400">
                                <a:latin typeface="Cambria Math" panose="02040503050406030204" pitchFamily="18" charset="0"/>
                              </a:rPr>
                              <m:t>∗</m:t>
                            </m:r>
                            <m:r>
                              <a:rPr lang="en-US" sz="2400" b="0" i="0" smtClean="0">
                                <a:latin typeface="Cambria Math" panose="02040503050406030204" pitchFamily="18" charset="0"/>
                              </a:rPr>
                              <m:t> </m:t>
                            </m:r>
                            <m:acc>
                              <m:accPr>
                                <m:chr m:val="̅"/>
                                <m:ctrlPr>
                                  <a:rPr lang="en-US" sz="2400" i="1">
                                    <a:latin typeface="Cambria Math" panose="02040503050406030204" pitchFamily="18" charset="0"/>
                                  </a:rPr>
                                </m:ctrlPr>
                              </m:accPr>
                              <m:e>
                                <m:r>
                                  <a:rPr lang="en-US" sz="2400">
                                    <a:latin typeface="Cambria Math" panose="02040503050406030204" pitchFamily="18" charset="0"/>
                                  </a:rPr>
                                  <m:t>𝐾</m:t>
                                </m:r>
                              </m:e>
                            </m:acc>
                            <m:r>
                              <a:rPr lang="en-US" sz="2400" b="0" i="1" smtClean="0">
                                <a:latin typeface="Cambria Math" panose="02040503050406030204" pitchFamily="18" charset="0"/>
                              </a:rPr>
                              <m:t> </m:t>
                            </m:r>
                            <m:r>
                              <a:rPr lang="en-US" sz="2400">
                                <a:latin typeface="Cambria Math" panose="02040503050406030204" pitchFamily="18" charset="0"/>
                              </a:rPr>
                              <m:t>+</m:t>
                            </m:r>
                            <m:r>
                              <a:rPr lang="en-US" sz="2400" b="0" i="0" smtClean="0">
                                <a:latin typeface="Cambria Math" panose="02040503050406030204" pitchFamily="18" charset="0"/>
                              </a:rPr>
                              <m:t> </m:t>
                            </m:r>
                            <m:r>
                              <a:rPr lang="en-US" sz="2400">
                                <a:latin typeface="Cambria Math" panose="02040503050406030204" pitchFamily="18" charset="0"/>
                              </a:rPr>
                              <m:t>𝑤</m:t>
                            </m:r>
                            <m:r>
                              <a:rPr lang="en-US" sz="2400" b="0" i="0" smtClean="0">
                                <a:latin typeface="Cambria Math" panose="02040503050406030204" pitchFamily="18" charset="0"/>
                              </a:rPr>
                              <m:t> </m:t>
                            </m:r>
                            <m:r>
                              <a:rPr lang="en-US" sz="2400">
                                <a:latin typeface="Cambria Math" panose="02040503050406030204" pitchFamily="18" charset="0"/>
                              </a:rPr>
                              <m:t>∗</m:t>
                            </m:r>
                            <m:r>
                              <a:rPr lang="en-US" sz="2400" b="0" i="0" smtClean="0">
                                <a:latin typeface="Cambria Math" panose="02040503050406030204" pitchFamily="18" charset="0"/>
                              </a:rPr>
                              <m:t> </m:t>
                            </m:r>
                            <m:r>
                              <a:rPr lang="en-US" sz="2400">
                                <a:latin typeface="Cambria Math" panose="02040503050406030204" pitchFamily="18" charset="0"/>
                              </a:rPr>
                              <m:t>𝐿</m:t>
                            </m:r>
                          </m:num>
                          <m:den>
                            <m:r>
                              <a:rPr lang="en-US" sz="2400">
                                <a:latin typeface="Cambria Math" panose="02040503050406030204" pitchFamily="18" charset="0"/>
                              </a:rPr>
                              <m:t>𝑄</m:t>
                            </m:r>
                          </m:den>
                        </m:f>
                      </m:e>
                    </m:d>
                  </m:oMath>
                </a14:m>
                <a:r>
                  <a:rPr lang="en-US" sz="2400" dirty="0"/>
                  <a:t>.</a:t>
                </a:r>
              </a:p>
              <a:p>
                <a:pPr marL="457200" indent="-457200">
                  <a:buFont typeface="+mj-lt"/>
                  <a:buAutoNum type="arabicPeriod"/>
                </a:pPr>
                <a:r>
                  <a:rPr lang="en-US" sz="2400" dirty="0"/>
                  <a:t>Average fixed costs (AFC) are fixed costs per unit of output (</a:t>
                </a:r>
                <a14:m>
                  <m:oMath xmlns:m="http://schemas.openxmlformats.org/officeDocument/2006/math">
                    <m:f>
                      <m:fPr>
                        <m:ctrlPr>
                          <a:rPr lang="en-US" sz="2400" i="1">
                            <a:latin typeface="Cambria Math" panose="02040503050406030204" pitchFamily="18" charset="0"/>
                          </a:rPr>
                        </m:ctrlPr>
                      </m:fPr>
                      <m:num>
                        <m:r>
                          <a:rPr lang="en-US" sz="2400">
                            <a:latin typeface="Cambria Math" panose="02040503050406030204" pitchFamily="18" charset="0"/>
                          </a:rPr>
                          <m:t>𝑟</m:t>
                        </m:r>
                        <m:r>
                          <a:rPr lang="en-US" sz="2400" b="0" i="0" smtClean="0">
                            <a:latin typeface="Cambria Math" panose="02040503050406030204" pitchFamily="18" charset="0"/>
                          </a:rPr>
                          <m:t> </m:t>
                        </m:r>
                        <m:r>
                          <a:rPr lang="en-US" sz="2400">
                            <a:latin typeface="Cambria Math" panose="02040503050406030204" pitchFamily="18" charset="0"/>
                          </a:rPr>
                          <m:t>∗</m:t>
                        </m:r>
                        <m:r>
                          <a:rPr lang="en-US" sz="2400" b="0" i="0" smtClean="0">
                            <a:latin typeface="Cambria Math" panose="02040503050406030204" pitchFamily="18" charset="0"/>
                          </a:rPr>
                          <m:t> </m:t>
                        </m:r>
                        <m:acc>
                          <m:accPr>
                            <m:chr m:val="̅"/>
                            <m:ctrlPr>
                              <a:rPr lang="en-US" sz="2400" i="1">
                                <a:latin typeface="Cambria Math" panose="02040503050406030204" pitchFamily="18" charset="0"/>
                              </a:rPr>
                            </m:ctrlPr>
                          </m:accPr>
                          <m:e>
                            <m:r>
                              <a:rPr lang="en-US" sz="2400">
                                <a:latin typeface="Cambria Math" panose="02040503050406030204" pitchFamily="18" charset="0"/>
                              </a:rPr>
                              <m:t>𝐾</m:t>
                            </m:r>
                          </m:e>
                        </m:acc>
                      </m:num>
                      <m:den>
                        <m:r>
                          <a:rPr lang="en-US" sz="2400">
                            <a:latin typeface="Cambria Math" panose="02040503050406030204" pitchFamily="18" charset="0"/>
                          </a:rPr>
                          <m:t>𝑄</m:t>
                        </m:r>
                      </m:den>
                    </m:f>
                    <m:r>
                      <a:rPr lang="en-US" sz="2400">
                        <a:latin typeface="Cambria Math" panose="02040503050406030204" pitchFamily="18" charset="0"/>
                      </a:rPr>
                      <m:t>)</m:t>
                    </m:r>
                  </m:oMath>
                </a14:m>
                <a:r>
                  <a:rPr lang="en-US" sz="2400" dirty="0"/>
                  <a:t>.</a:t>
                </a:r>
              </a:p>
              <a:p>
                <a:pPr marL="457200" indent="-457200">
                  <a:buFont typeface="+mj-lt"/>
                  <a:buAutoNum type="arabicPeriod"/>
                </a:pPr>
                <a:r>
                  <a:rPr lang="en-US" sz="2400" dirty="0"/>
                  <a:t>Average variable costs (AVC) are variable costs per unit of output </a:t>
                </a:r>
                <a14:m>
                  <m:oMath xmlns:m="http://schemas.openxmlformats.org/officeDocument/2006/math">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a:latin typeface="Cambria Math" panose="02040503050406030204" pitchFamily="18" charset="0"/>
                              </a:rPr>
                              <m:t>𝑤</m:t>
                            </m:r>
                            <m:r>
                              <a:rPr lang="en-US" sz="2400" b="0" i="0" smtClean="0">
                                <a:latin typeface="Cambria Math" panose="02040503050406030204" pitchFamily="18" charset="0"/>
                              </a:rPr>
                              <m:t> </m:t>
                            </m:r>
                            <m:r>
                              <a:rPr lang="en-US" sz="2400">
                                <a:latin typeface="Cambria Math" panose="02040503050406030204" pitchFamily="18" charset="0"/>
                              </a:rPr>
                              <m:t>∗</m:t>
                            </m:r>
                            <m:r>
                              <a:rPr lang="en-US" sz="2400" b="0" i="0" smtClean="0">
                                <a:latin typeface="Cambria Math" panose="02040503050406030204" pitchFamily="18" charset="0"/>
                              </a:rPr>
                              <m:t> </m:t>
                            </m:r>
                            <m:r>
                              <a:rPr lang="en-US" sz="2400">
                                <a:latin typeface="Cambria Math" panose="02040503050406030204" pitchFamily="18" charset="0"/>
                              </a:rPr>
                              <m:t>𝐿</m:t>
                            </m:r>
                          </m:num>
                          <m:den>
                            <m:r>
                              <a:rPr lang="en-US" sz="2400">
                                <a:latin typeface="Cambria Math" panose="02040503050406030204" pitchFamily="18" charset="0"/>
                              </a:rPr>
                              <m:t>𝑄</m:t>
                            </m:r>
                          </m:den>
                        </m:f>
                      </m:e>
                    </m:d>
                  </m:oMath>
                </a14:m>
                <a:r>
                  <a:rPr lang="en-US" sz="2400" dirty="0"/>
                  <a:t>.</a:t>
                </a:r>
              </a:p>
              <a:p>
                <a:pPr marL="457200" indent="-457200">
                  <a:buFont typeface="+mj-lt"/>
                  <a:buAutoNum type="arabicPeriod"/>
                </a:pPr>
                <a:r>
                  <a:rPr lang="en-US" sz="2400" dirty="0"/>
                  <a:t>Marginal cost (MC) is the change in cost per change in output: </a:t>
                </a:r>
                <a14:m>
                  <m:oMath xmlns:m="http://schemas.openxmlformats.org/officeDocument/2006/math">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a:latin typeface="Cambria Math" panose="02040503050406030204" pitchFamily="18" charset="0"/>
                              </a:rPr>
                              <m:t>∆(</m:t>
                            </m:r>
                            <m:r>
                              <a:rPr lang="en-US" sz="2400">
                                <a:latin typeface="Cambria Math" panose="02040503050406030204" pitchFamily="18" charset="0"/>
                              </a:rPr>
                              <m:t>𝑟</m:t>
                            </m:r>
                            <m:r>
                              <a:rPr lang="en-US" sz="2400" b="0" i="0" smtClean="0">
                                <a:latin typeface="Cambria Math" panose="02040503050406030204" pitchFamily="18" charset="0"/>
                              </a:rPr>
                              <m:t> </m:t>
                            </m:r>
                            <m:r>
                              <a:rPr lang="en-US" sz="2400">
                                <a:latin typeface="Cambria Math" panose="02040503050406030204" pitchFamily="18" charset="0"/>
                              </a:rPr>
                              <m:t>∗</m:t>
                            </m:r>
                            <m:r>
                              <a:rPr lang="en-US" sz="2400" b="0" i="0" smtClean="0">
                                <a:latin typeface="Cambria Math" panose="02040503050406030204" pitchFamily="18" charset="0"/>
                              </a:rPr>
                              <m:t> </m:t>
                            </m:r>
                            <m:acc>
                              <m:accPr>
                                <m:chr m:val="̅"/>
                                <m:ctrlPr>
                                  <a:rPr lang="en-US" sz="2400" i="1">
                                    <a:latin typeface="Cambria Math" panose="02040503050406030204" pitchFamily="18" charset="0"/>
                                  </a:rPr>
                                </m:ctrlPr>
                              </m:accPr>
                              <m:e>
                                <m:r>
                                  <a:rPr lang="en-US" sz="2400">
                                    <a:latin typeface="Cambria Math" panose="02040503050406030204" pitchFamily="18" charset="0"/>
                                  </a:rPr>
                                  <m:t>𝐾</m:t>
                                </m:r>
                              </m:e>
                            </m:acc>
                            <m:r>
                              <a:rPr lang="en-US" sz="2400" b="0" i="1" smtClean="0">
                                <a:latin typeface="Cambria Math" panose="02040503050406030204" pitchFamily="18" charset="0"/>
                              </a:rPr>
                              <m:t> </m:t>
                            </m:r>
                            <m:r>
                              <a:rPr lang="en-US" sz="2400">
                                <a:latin typeface="Cambria Math" panose="02040503050406030204" pitchFamily="18" charset="0"/>
                              </a:rPr>
                              <m:t>+</m:t>
                            </m:r>
                            <m:r>
                              <a:rPr lang="en-US" sz="2400" b="0" i="0" smtClean="0">
                                <a:latin typeface="Cambria Math" panose="02040503050406030204" pitchFamily="18" charset="0"/>
                              </a:rPr>
                              <m:t> </m:t>
                            </m:r>
                            <m:r>
                              <a:rPr lang="en-US" sz="2400">
                                <a:latin typeface="Cambria Math" panose="02040503050406030204" pitchFamily="18" charset="0"/>
                              </a:rPr>
                              <m:t>𝑤</m:t>
                            </m:r>
                            <m:r>
                              <a:rPr lang="en-US" sz="2400" b="0" i="0" smtClean="0">
                                <a:latin typeface="Cambria Math" panose="02040503050406030204" pitchFamily="18" charset="0"/>
                              </a:rPr>
                              <m:t> </m:t>
                            </m:r>
                            <m:r>
                              <a:rPr lang="en-US" sz="2400">
                                <a:latin typeface="Cambria Math" panose="02040503050406030204" pitchFamily="18" charset="0"/>
                              </a:rPr>
                              <m:t>∗</m:t>
                            </m:r>
                            <m:r>
                              <a:rPr lang="en-US" sz="2400" b="0" i="0" smtClean="0">
                                <a:latin typeface="Cambria Math" panose="02040503050406030204" pitchFamily="18" charset="0"/>
                              </a:rPr>
                              <m:t> </m:t>
                            </m:r>
                            <m:r>
                              <a:rPr lang="en-US" sz="2400">
                                <a:latin typeface="Cambria Math" panose="02040503050406030204" pitchFamily="18" charset="0"/>
                              </a:rPr>
                              <m:t>𝐿</m:t>
                            </m:r>
                            <m:r>
                              <a:rPr lang="en-US" sz="2400">
                                <a:latin typeface="Cambria Math" panose="02040503050406030204" pitchFamily="18" charset="0"/>
                              </a:rPr>
                              <m:t>)</m:t>
                            </m:r>
                          </m:num>
                          <m:den>
                            <m:r>
                              <a:rPr lang="en-US" sz="2400">
                                <a:latin typeface="Cambria Math" panose="02040503050406030204" pitchFamily="18" charset="0"/>
                              </a:rPr>
                              <m:t>∆</m:t>
                            </m:r>
                            <m:r>
                              <a:rPr lang="en-US" sz="2400">
                                <a:latin typeface="Cambria Math" panose="02040503050406030204" pitchFamily="18" charset="0"/>
                              </a:rPr>
                              <m:t>𝑄</m:t>
                            </m:r>
                          </m:den>
                        </m:f>
                      </m:e>
                    </m:d>
                  </m:oMath>
                </a14:m>
                <a:r>
                  <a:rPr lang="en-US" sz="2400" dirty="0"/>
                  <a:t> = </a:t>
                </a:r>
                <a14:m>
                  <m:oMath xmlns:m="http://schemas.openxmlformats.org/officeDocument/2006/math">
                    <m:f>
                      <m:fPr>
                        <m:ctrlPr>
                          <a:rPr lang="en-US" sz="2400" i="1" dirty="0">
                            <a:latin typeface="Cambria Math" panose="02040503050406030204" pitchFamily="18" charset="0"/>
                          </a:rPr>
                        </m:ctrlPr>
                      </m:fPr>
                      <m:num>
                        <m:r>
                          <a:rPr lang="en-US" sz="2400" dirty="0">
                            <a:latin typeface="Cambria Math" panose="02040503050406030204" pitchFamily="18" charset="0"/>
                          </a:rPr>
                          <m:t>𝑤</m:t>
                        </m:r>
                        <m:r>
                          <a:rPr lang="en-US" sz="2400" b="0" i="0" dirty="0" smtClean="0">
                            <a:latin typeface="Cambria Math" panose="02040503050406030204" pitchFamily="18" charset="0"/>
                          </a:rPr>
                          <m:t> </m:t>
                        </m:r>
                        <m:r>
                          <a:rPr lang="en-US" sz="2400" dirty="0">
                            <a:latin typeface="Cambria Math" panose="02040503050406030204" pitchFamily="18" charset="0"/>
                          </a:rPr>
                          <m:t>∗</m:t>
                        </m:r>
                        <m:r>
                          <a:rPr lang="en-US" sz="2400" b="0" i="0" dirty="0" smtClean="0">
                            <a:latin typeface="Cambria Math" panose="02040503050406030204" pitchFamily="18" charset="0"/>
                          </a:rPr>
                          <m:t> </m:t>
                        </m:r>
                        <m:r>
                          <a:rPr lang="en-US" sz="2400" dirty="0">
                            <a:latin typeface="Cambria Math" panose="02040503050406030204" pitchFamily="18" charset="0"/>
                          </a:rPr>
                          <m:t>∆</m:t>
                        </m:r>
                        <m:r>
                          <a:rPr lang="en-US" sz="2400" dirty="0">
                            <a:latin typeface="Cambria Math" panose="02040503050406030204" pitchFamily="18" charset="0"/>
                          </a:rPr>
                          <m:t>𝐿</m:t>
                        </m:r>
                      </m:num>
                      <m:den>
                        <m:r>
                          <a:rPr lang="en-US" sz="2400" dirty="0">
                            <a:latin typeface="Cambria Math" panose="02040503050406030204" pitchFamily="18" charset="0"/>
                          </a:rPr>
                          <m:t>∆</m:t>
                        </m:r>
                        <m:r>
                          <a:rPr lang="en-US" sz="2400" dirty="0">
                            <a:latin typeface="Cambria Math" panose="02040503050406030204" pitchFamily="18" charset="0"/>
                          </a:rPr>
                          <m:t>𝑄</m:t>
                        </m:r>
                      </m:den>
                    </m:f>
                    <m:r>
                      <a:rPr lang="en-US" sz="2400" b="0" i="1" dirty="0" smtClean="0">
                        <a:latin typeface="Cambria Math" panose="02040503050406030204" pitchFamily="18" charset="0"/>
                      </a:rPr>
                      <m:t>.</m:t>
                    </m:r>
                  </m:oMath>
                </a14:m>
                <a:r>
                  <a:rPr lang="en-US" sz="2400" dirty="0"/>
                  <a:t>  Note it is both the change in total cost and in variable cost.</a:t>
                </a:r>
              </a:p>
            </p:txBody>
          </p:sp>
        </mc:Choice>
        <mc:Fallback xmlns="">
          <p:sp>
            <p:nvSpPr>
              <p:cNvPr id="3" name="Content Placeholder 2">
                <a:extLst>
                  <a:ext uri="{FF2B5EF4-FFF2-40B4-BE49-F238E27FC236}">
                    <a16:creationId xmlns:a16="http://schemas.microsoft.com/office/drawing/2014/main" id="{D4BB2069-F2E6-40C9-B254-87BF6926197C}"/>
                  </a:ext>
                </a:extLst>
              </p:cNvPr>
              <p:cNvSpPr>
                <a:spLocks noGrp="1" noRot="1" noChangeAspect="1" noMove="1" noResize="1" noEditPoints="1" noAdjustHandles="1" noChangeArrowheads="1" noChangeShapeType="1" noTextEdit="1"/>
              </p:cNvSpPr>
              <p:nvPr>
                <p:ph idx="1"/>
              </p:nvPr>
            </p:nvSpPr>
            <p:spPr>
              <a:xfrm>
                <a:off x="304800" y="1524001"/>
                <a:ext cx="11506200" cy="4602164"/>
              </a:xfrm>
              <a:blipFill>
                <a:blip r:embed="rId3"/>
                <a:stretch>
                  <a:fillRect l="-689" t="-927" b="-15497"/>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7AF48FF5-42E7-4FF4-9644-B7DADA53DDFD}"/>
              </a:ext>
            </a:extLst>
          </p:cNvPr>
          <p:cNvSpPr>
            <a:spLocks noGrp="1"/>
          </p:cNvSpPr>
          <p:nvPr>
            <p:ph type="title"/>
          </p:nvPr>
        </p:nvSpPr>
        <p:spPr/>
        <p:txBody>
          <a:bodyPr/>
          <a:lstStyle/>
          <a:p>
            <a:r>
              <a:rPr lang="en-US" dirty="0"/>
              <a:t>Seven Short-Run Cost Concepts</a:t>
            </a:r>
          </a:p>
        </p:txBody>
      </p:sp>
    </p:spTree>
    <p:extLst>
      <p:ext uri="{BB962C8B-B14F-4D97-AF65-F5344CB8AC3E}">
        <p14:creationId xmlns:p14="http://schemas.microsoft.com/office/powerpoint/2010/main" val="26219025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0EBB5-0A3D-4B1E-AA26-1775C332B99E}"/>
              </a:ext>
            </a:extLst>
          </p:cNvPr>
          <p:cNvSpPr>
            <a:spLocks noGrp="1"/>
          </p:cNvSpPr>
          <p:nvPr>
            <p:ph type="title"/>
          </p:nvPr>
        </p:nvSpPr>
        <p:spPr>
          <a:xfrm>
            <a:off x="609600" y="228600"/>
            <a:ext cx="11582400" cy="1143000"/>
          </a:xfrm>
        </p:spPr>
        <p:txBody>
          <a:bodyPr/>
          <a:lstStyle/>
          <a:p>
            <a:r>
              <a:rPr lang="en-US" dirty="0"/>
              <a:t>TC=FC+VC in a Table 1</a:t>
            </a:r>
            <a:r>
              <a:rPr lang="en-US" sz="1200" dirty="0"/>
              <a:t>Steinemann, Microeconomics for Public Decisions</a:t>
            </a:r>
            <a:endParaRPr lang="en-US" dirty="0"/>
          </a:p>
        </p:txBody>
      </p:sp>
      <p:graphicFrame>
        <p:nvGraphicFramePr>
          <p:cNvPr id="4" name="Table 4">
            <a:extLst>
              <a:ext uri="{FF2B5EF4-FFF2-40B4-BE49-F238E27FC236}">
                <a16:creationId xmlns:a16="http://schemas.microsoft.com/office/drawing/2014/main" id="{738223EC-A273-48B3-8E34-E3DA455EA658}"/>
              </a:ext>
            </a:extLst>
          </p:cNvPr>
          <p:cNvGraphicFramePr>
            <a:graphicFrameLocks noGrp="1"/>
          </p:cNvGraphicFramePr>
          <p:nvPr>
            <p:ph idx="1"/>
            <p:extLst>
              <p:ext uri="{D42A27DB-BD31-4B8C-83A1-F6EECF244321}">
                <p14:modId xmlns:p14="http://schemas.microsoft.com/office/powerpoint/2010/main" val="1010115925"/>
              </p:ext>
            </p:extLst>
          </p:nvPr>
        </p:nvGraphicFramePr>
        <p:xfrm>
          <a:off x="1632287" y="1287376"/>
          <a:ext cx="8778240" cy="5562600"/>
        </p:xfrm>
        <a:graphic>
          <a:graphicData uri="http://schemas.openxmlformats.org/drawingml/2006/table">
            <a:tbl>
              <a:tblPr firstRow="1" bandRow="1">
                <a:tableStyleId>{5C22544A-7EE6-4342-B048-85BDC9FD1C3A}</a:tableStyleId>
              </a:tblPr>
              <a:tblGrid>
                <a:gridCol w="2194560">
                  <a:extLst>
                    <a:ext uri="{9D8B030D-6E8A-4147-A177-3AD203B41FA5}">
                      <a16:colId xmlns:a16="http://schemas.microsoft.com/office/drawing/2014/main" val="468189450"/>
                    </a:ext>
                  </a:extLst>
                </a:gridCol>
                <a:gridCol w="2194560">
                  <a:extLst>
                    <a:ext uri="{9D8B030D-6E8A-4147-A177-3AD203B41FA5}">
                      <a16:colId xmlns:a16="http://schemas.microsoft.com/office/drawing/2014/main" val="2982652700"/>
                    </a:ext>
                  </a:extLst>
                </a:gridCol>
                <a:gridCol w="2194560">
                  <a:extLst>
                    <a:ext uri="{9D8B030D-6E8A-4147-A177-3AD203B41FA5}">
                      <a16:colId xmlns:a16="http://schemas.microsoft.com/office/drawing/2014/main" val="3643871307"/>
                    </a:ext>
                  </a:extLst>
                </a:gridCol>
                <a:gridCol w="2194560">
                  <a:extLst>
                    <a:ext uri="{9D8B030D-6E8A-4147-A177-3AD203B41FA5}">
                      <a16:colId xmlns:a16="http://schemas.microsoft.com/office/drawing/2014/main" val="444066786"/>
                    </a:ext>
                  </a:extLst>
                </a:gridCol>
              </a:tblGrid>
              <a:tr h="370840">
                <a:tc>
                  <a:txBody>
                    <a:bodyPr/>
                    <a:lstStyle/>
                    <a:p>
                      <a:pPr algn="ctr" fontAlgn="b"/>
                      <a:r>
                        <a:rPr lang="en-US" sz="1800" b="0" i="0" u="none" strike="noStrike" dirty="0">
                          <a:solidFill>
                            <a:schemeClr val="bg1"/>
                          </a:solidFill>
                          <a:effectLst/>
                          <a:latin typeface="Calibri" panose="020F0502020204030204" pitchFamily="34" charset="0"/>
                        </a:rPr>
                        <a:t>Q</a:t>
                      </a:r>
                    </a:p>
                  </a:txBody>
                  <a:tcPr marL="9525" marR="9525" marT="9525" marB="0" anchor="b"/>
                </a:tc>
                <a:tc>
                  <a:txBody>
                    <a:bodyPr/>
                    <a:lstStyle/>
                    <a:p>
                      <a:pPr algn="ctr" fontAlgn="b"/>
                      <a:r>
                        <a:rPr lang="en-US" sz="1800" b="0" i="0" u="none" strike="noStrike" dirty="0">
                          <a:solidFill>
                            <a:schemeClr val="bg1"/>
                          </a:solidFill>
                          <a:effectLst/>
                          <a:latin typeface="Calibri" panose="020F0502020204030204" pitchFamily="34" charset="0"/>
                        </a:rPr>
                        <a:t>FC</a:t>
                      </a:r>
                    </a:p>
                  </a:txBody>
                  <a:tcPr marL="9525" marR="9525" marT="9525" marB="0" anchor="b"/>
                </a:tc>
                <a:tc>
                  <a:txBody>
                    <a:bodyPr/>
                    <a:lstStyle/>
                    <a:p>
                      <a:pPr algn="ctr" fontAlgn="b"/>
                      <a:r>
                        <a:rPr lang="en-US" sz="1800" b="0" i="0" u="none" strike="noStrike" dirty="0">
                          <a:solidFill>
                            <a:schemeClr val="bg1"/>
                          </a:solidFill>
                          <a:effectLst/>
                          <a:latin typeface="Calibri" panose="020F0502020204030204" pitchFamily="34" charset="0"/>
                        </a:rPr>
                        <a:t>VC</a:t>
                      </a:r>
                    </a:p>
                  </a:txBody>
                  <a:tcPr marL="9525" marR="9525" marT="9525" marB="0" anchor="b"/>
                </a:tc>
                <a:tc>
                  <a:txBody>
                    <a:bodyPr/>
                    <a:lstStyle/>
                    <a:p>
                      <a:pPr algn="ctr" fontAlgn="b"/>
                      <a:r>
                        <a:rPr lang="en-US" sz="1800" b="0" i="0" u="none" strike="noStrike" dirty="0">
                          <a:solidFill>
                            <a:schemeClr val="bg1"/>
                          </a:solidFill>
                          <a:effectLst/>
                          <a:latin typeface="Calibri" panose="020F0502020204030204" pitchFamily="34" charset="0"/>
                        </a:rPr>
                        <a:t>TC</a:t>
                      </a:r>
                    </a:p>
                  </a:txBody>
                  <a:tcPr marL="9525" marR="9525" marT="9525" marB="0" anchor="b"/>
                </a:tc>
                <a:extLst>
                  <a:ext uri="{0D108BD9-81ED-4DB2-BD59-A6C34878D82A}">
                    <a16:rowId xmlns:a16="http://schemas.microsoft.com/office/drawing/2014/main" val="483338454"/>
                  </a:ext>
                </a:extLst>
              </a:tr>
              <a:tr h="370840">
                <a:tc>
                  <a:txBody>
                    <a:bodyPr/>
                    <a:lstStyle/>
                    <a:p>
                      <a:pPr algn="ctr" fontAlgn="b"/>
                      <a:r>
                        <a:rPr lang="en-US" sz="18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$15.00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$0.00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$15.00</a:t>
                      </a:r>
                    </a:p>
                  </a:txBody>
                  <a:tcPr marL="9525" marR="9525" marT="9525" marB="0" anchor="b"/>
                </a:tc>
                <a:extLst>
                  <a:ext uri="{0D108BD9-81ED-4DB2-BD59-A6C34878D82A}">
                    <a16:rowId xmlns:a16="http://schemas.microsoft.com/office/drawing/2014/main" val="1448124205"/>
                  </a:ext>
                </a:extLst>
              </a:tr>
              <a:tr h="370840">
                <a:tc>
                  <a:txBody>
                    <a:bodyPr/>
                    <a:lstStyle/>
                    <a:p>
                      <a:pPr algn="ctr" fontAlgn="b"/>
                      <a:r>
                        <a:rPr lang="en-US" sz="18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$3.00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$18.00</a:t>
                      </a:r>
                    </a:p>
                  </a:txBody>
                  <a:tcPr marL="9525" marR="9525" marT="9525" marB="0" anchor="b"/>
                </a:tc>
                <a:extLst>
                  <a:ext uri="{0D108BD9-81ED-4DB2-BD59-A6C34878D82A}">
                    <a16:rowId xmlns:a16="http://schemas.microsoft.com/office/drawing/2014/main" val="705123079"/>
                  </a:ext>
                </a:extLst>
              </a:tr>
              <a:tr h="370840">
                <a:tc>
                  <a:txBody>
                    <a:bodyPr/>
                    <a:lstStyle/>
                    <a:p>
                      <a:pPr algn="ctr" fontAlgn="b"/>
                      <a:r>
                        <a:rPr lang="en-US" sz="1800" b="0" i="0" u="none" strike="noStrike">
                          <a:solidFill>
                            <a:srgbClr val="000000"/>
                          </a:solidFill>
                          <a:effectLst/>
                          <a:latin typeface="Calibri" panose="020F0502020204030204" pitchFamily="34" charset="0"/>
                        </a:rPr>
                        <a:t>2</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$5.50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$20.50</a:t>
                      </a:r>
                    </a:p>
                  </a:txBody>
                  <a:tcPr marL="9525" marR="9525" marT="9525" marB="0" anchor="b"/>
                </a:tc>
                <a:extLst>
                  <a:ext uri="{0D108BD9-81ED-4DB2-BD59-A6C34878D82A}">
                    <a16:rowId xmlns:a16="http://schemas.microsoft.com/office/drawing/2014/main" val="2517875525"/>
                  </a:ext>
                </a:extLst>
              </a:tr>
              <a:tr h="370840">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$7.50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$22.50</a:t>
                      </a:r>
                    </a:p>
                  </a:txBody>
                  <a:tcPr marL="9525" marR="9525" marT="9525" marB="0" anchor="b"/>
                </a:tc>
                <a:extLst>
                  <a:ext uri="{0D108BD9-81ED-4DB2-BD59-A6C34878D82A}">
                    <a16:rowId xmlns:a16="http://schemas.microsoft.com/office/drawing/2014/main" val="813373221"/>
                  </a:ext>
                </a:extLst>
              </a:tr>
              <a:tr h="370840">
                <a:tc>
                  <a:txBody>
                    <a:bodyPr/>
                    <a:lstStyle/>
                    <a:p>
                      <a:pPr algn="ctr" fontAlgn="b"/>
                      <a:r>
                        <a:rPr lang="en-US" sz="18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$15.00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$10.00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$25.00</a:t>
                      </a:r>
                    </a:p>
                  </a:txBody>
                  <a:tcPr marL="9525" marR="9525" marT="9525" marB="0" anchor="b"/>
                </a:tc>
                <a:extLst>
                  <a:ext uri="{0D108BD9-81ED-4DB2-BD59-A6C34878D82A}">
                    <a16:rowId xmlns:a16="http://schemas.microsoft.com/office/drawing/2014/main" val="3729750692"/>
                  </a:ext>
                </a:extLst>
              </a:tr>
              <a:tr h="370840">
                <a:tc>
                  <a:txBody>
                    <a:bodyPr/>
                    <a:lstStyle/>
                    <a:p>
                      <a:pPr algn="ctr" fontAlgn="b"/>
                      <a:r>
                        <a:rPr lang="en-US" sz="1800" b="0" i="0" u="none" strike="noStrike">
                          <a:solidFill>
                            <a:srgbClr val="000000"/>
                          </a:solidFill>
                          <a:effectLst/>
                          <a:latin typeface="Calibri" panose="020F0502020204030204" pitchFamily="34" charset="0"/>
                        </a:rPr>
                        <a:t>5</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$13.00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$28.00</a:t>
                      </a:r>
                    </a:p>
                  </a:txBody>
                  <a:tcPr marL="9525" marR="9525" marT="9525" marB="0" anchor="b"/>
                </a:tc>
                <a:extLst>
                  <a:ext uri="{0D108BD9-81ED-4DB2-BD59-A6C34878D82A}">
                    <a16:rowId xmlns:a16="http://schemas.microsoft.com/office/drawing/2014/main" val="2203567287"/>
                  </a:ext>
                </a:extLst>
              </a:tr>
              <a:tr h="370840">
                <a:tc>
                  <a:txBody>
                    <a:bodyPr/>
                    <a:lstStyle/>
                    <a:p>
                      <a:pPr algn="ctr" fontAlgn="b"/>
                      <a:r>
                        <a:rPr lang="en-US" sz="1800" b="0" i="0" u="none" strike="noStrike">
                          <a:solidFill>
                            <a:srgbClr val="000000"/>
                          </a:solidFill>
                          <a:effectLst/>
                          <a:latin typeface="Calibri" panose="020F0502020204030204" pitchFamily="34" charset="0"/>
                        </a:rPr>
                        <a:t>6</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$15.00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$16.50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$31.50</a:t>
                      </a:r>
                    </a:p>
                  </a:txBody>
                  <a:tcPr marL="9525" marR="9525" marT="9525" marB="0" anchor="b"/>
                </a:tc>
                <a:extLst>
                  <a:ext uri="{0D108BD9-81ED-4DB2-BD59-A6C34878D82A}">
                    <a16:rowId xmlns:a16="http://schemas.microsoft.com/office/drawing/2014/main" val="1247536808"/>
                  </a:ext>
                </a:extLst>
              </a:tr>
              <a:tr h="370840">
                <a:tc>
                  <a:txBody>
                    <a:bodyPr/>
                    <a:lstStyle/>
                    <a:p>
                      <a:pPr algn="ctr" fontAlgn="b"/>
                      <a:r>
                        <a:rPr lang="en-US" sz="1800" b="0" i="0" u="none" strike="noStrike">
                          <a:solidFill>
                            <a:srgbClr val="000000"/>
                          </a:solidFill>
                          <a:effectLst/>
                          <a:latin typeface="Calibri" panose="020F0502020204030204" pitchFamily="34" charset="0"/>
                        </a:rPr>
                        <a:t>7</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$15.00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$20.50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$35.50</a:t>
                      </a:r>
                    </a:p>
                  </a:txBody>
                  <a:tcPr marL="9525" marR="9525" marT="9525" marB="0" anchor="b"/>
                </a:tc>
                <a:extLst>
                  <a:ext uri="{0D108BD9-81ED-4DB2-BD59-A6C34878D82A}">
                    <a16:rowId xmlns:a16="http://schemas.microsoft.com/office/drawing/2014/main" val="2391418953"/>
                  </a:ext>
                </a:extLst>
              </a:tr>
              <a:tr h="370840">
                <a:tc>
                  <a:txBody>
                    <a:bodyPr/>
                    <a:lstStyle/>
                    <a:p>
                      <a:pPr algn="ctr" fontAlgn="b"/>
                      <a:r>
                        <a:rPr lang="en-US" sz="1800" b="0" i="0" u="none" strike="noStrike">
                          <a:solidFill>
                            <a:srgbClr val="000000"/>
                          </a:solidFill>
                          <a:effectLst/>
                          <a:latin typeface="Calibri" panose="020F0502020204030204" pitchFamily="34" charset="0"/>
                        </a:rPr>
                        <a:t>8</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$15.00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$25.00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$40.00</a:t>
                      </a:r>
                    </a:p>
                  </a:txBody>
                  <a:tcPr marL="9525" marR="9525" marT="9525" marB="0" anchor="b"/>
                </a:tc>
                <a:extLst>
                  <a:ext uri="{0D108BD9-81ED-4DB2-BD59-A6C34878D82A}">
                    <a16:rowId xmlns:a16="http://schemas.microsoft.com/office/drawing/2014/main" val="1338770589"/>
                  </a:ext>
                </a:extLst>
              </a:tr>
              <a:tr h="370840">
                <a:tc>
                  <a:txBody>
                    <a:bodyPr/>
                    <a:lstStyle/>
                    <a:p>
                      <a:pPr algn="ctr" fontAlgn="b"/>
                      <a:r>
                        <a:rPr lang="en-US" sz="1800" b="0" i="0" u="none" strike="noStrike">
                          <a:solidFill>
                            <a:srgbClr val="000000"/>
                          </a:solidFill>
                          <a:effectLst/>
                          <a:latin typeface="Calibri" panose="020F0502020204030204" pitchFamily="34" charset="0"/>
                        </a:rPr>
                        <a:t>9</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$15.00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$30.00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$45.00</a:t>
                      </a:r>
                    </a:p>
                  </a:txBody>
                  <a:tcPr marL="9525" marR="9525" marT="9525" marB="0" anchor="b"/>
                </a:tc>
                <a:extLst>
                  <a:ext uri="{0D108BD9-81ED-4DB2-BD59-A6C34878D82A}">
                    <a16:rowId xmlns:a16="http://schemas.microsoft.com/office/drawing/2014/main" val="21868400"/>
                  </a:ext>
                </a:extLst>
              </a:tr>
              <a:tr h="370840">
                <a:tc>
                  <a:txBody>
                    <a:bodyPr/>
                    <a:lstStyle/>
                    <a:p>
                      <a:pPr algn="ctr" fontAlgn="b"/>
                      <a:r>
                        <a:rPr lang="en-US" sz="1800" b="0" i="0" u="none" strike="noStrike">
                          <a:solidFill>
                            <a:srgbClr val="000000"/>
                          </a:solidFill>
                          <a:effectLst/>
                          <a:latin typeface="Calibri" panose="020F0502020204030204" pitchFamily="34" charset="0"/>
                        </a:rPr>
                        <a:t>10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$15.00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$35.50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$50.50</a:t>
                      </a:r>
                    </a:p>
                  </a:txBody>
                  <a:tcPr marL="9525" marR="9525" marT="9525" marB="0" anchor="b"/>
                </a:tc>
                <a:extLst>
                  <a:ext uri="{0D108BD9-81ED-4DB2-BD59-A6C34878D82A}">
                    <a16:rowId xmlns:a16="http://schemas.microsoft.com/office/drawing/2014/main" val="2561837187"/>
                  </a:ext>
                </a:extLst>
              </a:tr>
              <a:tr h="370840">
                <a:tc>
                  <a:txBody>
                    <a:bodyPr/>
                    <a:lstStyle/>
                    <a:p>
                      <a:pPr algn="ctr" fontAlgn="b"/>
                      <a:r>
                        <a:rPr lang="en-US" sz="1800" b="0" i="0" u="none" strike="noStrike">
                          <a:solidFill>
                            <a:srgbClr val="000000"/>
                          </a:solidFill>
                          <a:effectLst/>
                          <a:latin typeface="Calibri" panose="020F0502020204030204" pitchFamily="34" charset="0"/>
                        </a:rPr>
                        <a:t>11</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$15.00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$41.50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$56.50</a:t>
                      </a:r>
                    </a:p>
                  </a:txBody>
                  <a:tcPr marL="9525" marR="9525" marT="9525" marB="0" anchor="b"/>
                </a:tc>
                <a:extLst>
                  <a:ext uri="{0D108BD9-81ED-4DB2-BD59-A6C34878D82A}">
                    <a16:rowId xmlns:a16="http://schemas.microsoft.com/office/drawing/2014/main" val="1983499926"/>
                  </a:ext>
                </a:extLst>
              </a:tr>
              <a:tr h="370840">
                <a:tc>
                  <a:txBody>
                    <a:bodyPr/>
                    <a:lstStyle/>
                    <a:p>
                      <a:pPr algn="ctr" fontAlgn="b"/>
                      <a:r>
                        <a:rPr lang="en-US" sz="1800" b="0" i="0" u="none" strike="noStrike">
                          <a:solidFill>
                            <a:srgbClr val="000000"/>
                          </a:solidFill>
                          <a:effectLst/>
                          <a:latin typeface="Calibri" panose="020F0502020204030204" pitchFamily="34" charset="0"/>
                        </a:rPr>
                        <a:t>12</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$15.00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$48.00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$63.00</a:t>
                      </a:r>
                    </a:p>
                  </a:txBody>
                  <a:tcPr marL="9525" marR="9525" marT="9525" marB="0" anchor="b"/>
                </a:tc>
                <a:extLst>
                  <a:ext uri="{0D108BD9-81ED-4DB2-BD59-A6C34878D82A}">
                    <a16:rowId xmlns:a16="http://schemas.microsoft.com/office/drawing/2014/main" val="2099299512"/>
                  </a:ext>
                </a:extLst>
              </a:tr>
              <a:tr h="370840">
                <a:tc>
                  <a:txBody>
                    <a:bodyPr/>
                    <a:lstStyle/>
                    <a:p>
                      <a:pPr algn="ctr" fontAlgn="b"/>
                      <a:r>
                        <a:rPr lang="en-US" sz="1800" b="0" i="0" u="none" strike="noStrike">
                          <a:solidFill>
                            <a:srgbClr val="000000"/>
                          </a:solidFill>
                          <a:effectLst/>
                          <a:latin typeface="Calibri" panose="020F0502020204030204" pitchFamily="34" charset="0"/>
                        </a:rPr>
                        <a:t>13</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$15.00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$55.00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$70.00</a:t>
                      </a:r>
                    </a:p>
                  </a:txBody>
                  <a:tcPr marL="9525" marR="9525" marT="9525" marB="0" anchor="b"/>
                </a:tc>
                <a:extLst>
                  <a:ext uri="{0D108BD9-81ED-4DB2-BD59-A6C34878D82A}">
                    <a16:rowId xmlns:a16="http://schemas.microsoft.com/office/drawing/2014/main" val="923763491"/>
                  </a:ext>
                </a:extLst>
              </a:tr>
            </a:tbl>
          </a:graphicData>
        </a:graphic>
      </p:graphicFrame>
    </p:spTree>
    <p:extLst>
      <p:ext uri="{BB962C8B-B14F-4D97-AF65-F5344CB8AC3E}">
        <p14:creationId xmlns:p14="http://schemas.microsoft.com/office/powerpoint/2010/main" val="19652132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184B1-1CD2-46D7-97C7-34687E3E951F}"/>
              </a:ext>
            </a:extLst>
          </p:cNvPr>
          <p:cNvSpPr>
            <a:spLocks noGrp="1"/>
          </p:cNvSpPr>
          <p:nvPr>
            <p:ph type="title"/>
          </p:nvPr>
        </p:nvSpPr>
        <p:spPr/>
        <p:txBody>
          <a:bodyPr/>
          <a:lstStyle/>
          <a:p>
            <a:r>
              <a:rPr lang="en-US" dirty="0"/>
              <a:t>Short-Run Cost Concepts in a Graph 1</a:t>
            </a:r>
          </a:p>
        </p:txBody>
      </p:sp>
      <p:sp>
        <p:nvSpPr>
          <p:cNvPr id="8" name="Content Placeholder 2">
            <a:extLst>
              <a:ext uri="{FF2B5EF4-FFF2-40B4-BE49-F238E27FC236}">
                <a16:creationId xmlns:a16="http://schemas.microsoft.com/office/drawing/2014/main" id="{5D8A08BA-4247-4427-947A-506545F929EA}"/>
              </a:ext>
            </a:extLst>
          </p:cNvPr>
          <p:cNvSpPr txBox="1">
            <a:spLocks/>
          </p:cNvSpPr>
          <p:nvPr/>
        </p:nvSpPr>
        <p:spPr>
          <a:xfrm>
            <a:off x="609600" y="1600201"/>
            <a:ext cx="2209800" cy="457199"/>
          </a:xfrm>
          <a:prstGeom prst="rect">
            <a:avLst/>
          </a:prstGeom>
        </p:spPr>
        <p:txBody>
          <a:bodyPr/>
          <a:lstStyle>
            <a:lvl1pPr marL="342900" indent="-342900" algn="l" defTabSz="914400" rtl="0" eaLnBrk="1" latinLnBrk="0" hangingPunct="1">
              <a:spcBef>
                <a:spcPts val="6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ts val="600"/>
              </a:spcBef>
              <a:buFont typeface="Arial" charset="0"/>
              <a:buChar char="•"/>
              <a:defRPr sz="2800" b="0" i="0" u="none" kern="1200">
                <a:solidFill>
                  <a:schemeClr val="tx1"/>
                </a:solidFill>
                <a:latin typeface="+mn-lt"/>
                <a:ea typeface="+mn-ea"/>
                <a:cs typeface="+mn-cs"/>
              </a:defRPr>
            </a:lvl2pPr>
            <a:lvl3pPr marL="1143000" indent="-228600" algn="l" defTabSz="914400" rtl="0" eaLnBrk="1" latinLnBrk="0" hangingPunct="1">
              <a:spcBef>
                <a:spcPts val="6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ts val="6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charset="0"/>
              <a:buNone/>
            </a:pPr>
            <a:r>
              <a:rPr lang="en-US" sz="2400"/>
              <a:t>TC = FC + VC</a:t>
            </a:r>
            <a:endParaRPr lang="en-US" sz="2800" dirty="0"/>
          </a:p>
        </p:txBody>
      </p:sp>
      <p:sp>
        <p:nvSpPr>
          <p:cNvPr id="9" name="TextBox 8">
            <a:extLst>
              <a:ext uri="{FF2B5EF4-FFF2-40B4-BE49-F238E27FC236}">
                <a16:creationId xmlns:a16="http://schemas.microsoft.com/office/drawing/2014/main" id="{6484F945-C3F6-42B8-9101-82CD13E85F88}"/>
              </a:ext>
            </a:extLst>
          </p:cNvPr>
          <p:cNvSpPr txBox="1"/>
          <p:nvPr/>
        </p:nvSpPr>
        <p:spPr>
          <a:xfrm>
            <a:off x="9905224" y="6214646"/>
            <a:ext cx="949299" cy="338554"/>
          </a:xfrm>
          <a:prstGeom prst="rect">
            <a:avLst/>
          </a:prstGeom>
          <a:noFill/>
        </p:spPr>
        <p:txBody>
          <a:bodyPr wrap="none" rtlCol="0">
            <a:noAutofit/>
          </a:bodyPr>
          <a:lstStyle/>
          <a:p>
            <a:r>
              <a:rPr lang="en-US" sz="1600" dirty="0"/>
              <a:t>Quantity</a:t>
            </a:r>
            <a:endParaRPr lang="en-US" sz="2000" dirty="0"/>
          </a:p>
        </p:txBody>
      </p:sp>
      <p:graphicFrame>
        <p:nvGraphicFramePr>
          <p:cNvPr id="10" name="Chart 9">
            <a:extLst>
              <a:ext uri="{FF2B5EF4-FFF2-40B4-BE49-F238E27FC236}">
                <a16:creationId xmlns:a16="http://schemas.microsoft.com/office/drawing/2014/main" id="{EC16C7C6-2166-4FDF-B1F8-B03A7B0F1E69}"/>
              </a:ext>
            </a:extLst>
          </p:cNvPr>
          <p:cNvGraphicFramePr>
            <a:graphicFrameLocks/>
          </p:cNvGraphicFramePr>
          <p:nvPr/>
        </p:nvGraphicFramePr>
        <p:xfrm>
          <a:off x="2026248" y="2167344"/>
          <a:ext cx="8139504" cy="42077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25385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7AA25-145E-4944-87CD-73C38167F4EF}"/>
              </a:ext>
            </a:extLst>
          </p:cNvPr>
          <p:cNvSpPr>
            <a:spLocks noGrp="1"/>
          </p:cNvSpPr>
          <p:nvPr>
            <p:ph type="title"/>
          </p:nvPr>
        </p:nvSpPr>
        <p:spPr/>
        <p:txBody>
          <a:bodyPr/>
          <a:lstStyle/>
          <a:p>
            <a:r>
              <a:rPr lang="en-US" dirty="0"/>
              <a:t>AFC, AVC, MC in a Table 2</a:t>
            </a:r>
          </a:p>
        </p:txBody>
      </p:sp>
      <mc:AlternateContent xmlns:mc="http://schemas.openxmlformats.org/markup-compatibility/2006" xmlns:a14="http://schemas.microsoft.com/office/drawing/2010/main">
        <mc:Choice Requires="a14">
          <p:graphicFrame>
            <p:nvGraphicFramePr>
              <p:cNvPr id="3" name="Table 4">
                <a:extLst>
                  <a:ext uri="{FF2B5EF4-FFF2-40B4-BE49-F238E27FC236}">
                    <a16:creationId xmlns:a16="http://schemas.microsoft.com/office/drawing/2014/main" id="{8BC9A4D1-8846-4C54-BC0A-4F757768EA57}"/>
                  </a:ext>
                </a:extLst>
              </p:cNvPr>
              <p:cNvGraphicFramePr>
                <a:graphicFrameLocks/>
              </p:cNvGraphicFramePr>
              <p:nvPr>
                <p:extLst>
                  <p:ext uri="{D42A27DB-BD31-4B8C-83A1-F6EECF244321}">
                    <p14:modId xmlns:p14="http://schemas.microsoft.com/office/powerpoint/2010/main" val="3824329342"/>
                  </p:ext>
                </p:extLst>
              </p:nvPr>
            </p:nvGraphicFramePr>
            <p:xfrm>
              <a:off x="1632287" y="1287376"/>
              <a:ext cx="8778240" cy="5562600"/>
            </p:xfrm>
            <a:graphic>
              <a:graphicData uri="http://schemas.openxmlformats.org/drawingml/2006/table">
                <a:tbl>
                  <a:tblPr firstRow="1" bandRow="1">
                    <a:tableStyleId>{5C22544A-7EE6-4342-B048-85BDC9FD1C3A}</a:tableStyleId>
                  </a:tblPr>
                  <a:tblGrid>
                    <a:gridCol w="1463040">
                      <a:extLst>
                        <a:ext uri="{9D8B030D-6E8A-4147-A177-3AD203B41FA5}">
                          <a16:colId xmlns:a16="http://schemas.microsoft.com/office/drawing/2014/main" val="468189450"/>
                        </a:ext>
                      </a:extLst>
                    </a:gridCol>
                    <a:gridCol w="1463040">
                      <a:extLst>
                        <a:ext uri="{9D8B030D-6E8A-4147-A177-3AD203B41FA5}">
                          <a16:colId xmlns:a16="http://schemas.microsoft.com/office/drawing/2014/main" val="2475643874"/>
                        </a:ext>
                      </a:extLst>
                    </a:gridCol>
                    <a:gridCol w="1463040">
                      <a:extLst>
                        <a:ext uri="{9D8B030D-6E8A-4147-A177-3AD203B41FA5}">
                          <a16:colId xmlns:a16="http://schemas.microsoft.com/office/drawing/2014/main" val="2982652700"/>
                        </a:ext>
                      </a:extLst>
                    </a:gridCol>
                    <a:gridCol w="1463040">
                      <a:extLst>
                        <a:ext uri="{9D8B030D-6E8A-4147-A177-3AD203B41FA5}">
                          <a16:colId xmlns:a16="http://schemas.microsoft.com/office/drawing/2014/main" val="3643871307"/>
                        </a:ext>
                      </a:extLst>
                    </a:gridCol>
                    <a:gridCol w="1463040">
                      <a:extLst>
                        <a:ext uri="{9D8B030D-6E8A-4147-A177-3AD203B41FA5}">
                          <a16:colId xmlns:a16="http://schemas.microsoft.com/office/drawing/2014/main" val="444066786"/>
                        </a:ext>
                      </a:extLst>
                    </a:gridCol>
                    <a:gridCol w="1463040">
                      <a:extLst>
                        <a:ext uri="{9D8B030D-6E8A-4147-A177-3AD203B41FA5}">
                          <a16:colId xmlns:a16="http://schemas.microsoft.com/office/drawing/2014/main" val="697303257"/>
                        </a:ext>
                      </a:extLst>
                    </a:gridCol>
                  </a:tblGrid>
                  <a:tr h="370840">
                    <a:tc>
                      <a:txBody>
                        <a:bodyPr/>
                        <a:lstStyle/>
                        <a:p>
                          <a:pPr algn="ctr" fontAlgn="b"/>
                          <a:r>
                            <a:rPr lang="en-US" sz="1800" b="0" i="0" u="none" strike="noStrike" dirty="0">
                              <a:solidFill>
                                <a:schemeClr val="bg1"/>
                              </a:solidFill>
                              <a:effectLst/>
                              <a:latin typeface="Calibri" panose="020F0502020204030204" pitchFamily="34" charset="0"/>
                            </a:rPr>
                            <a:t>Q</a:t>
                          </a:r>
                        </a:p>
                      </a:txBody>
                      <a:tcPr marL="9525" marR="9525" marT="9525" marB="0" anchor="b"/>
                    </a:tc>
                    <a:tc>
                      <a:txBody>
                        <a:bodyPr/>
                        <a:lstStyle/>
                        <a:p>
                          <a:pPr algn="ctr" fontAlgn="b"/>
                          <a:r>
                            <a:rPr lang="en-US" sz="1800" b="0" i="0" u="none" strike="noStrike" dirty="0">
                              <a:solidFill>
                                <a:schemeClr val="bg1"/>
                              </a:solidFill>
                              <a:effectLst/>
                              <a:latin typeface="Calibri" panose="020F0502020204030204" pitchFamily="34" charset="0"/>
                            </a:rPr>
                            <a:t>TC</a:t>
                          </a:r>
                        </a:p>
                      </a:txBody>
                      <a:tcPr marL="9525" marR="9525" marT="9525" marB="0" anchor="b"/>
                    </a:tc>
                    <a:tc>
                      <a:txBody>
                        <a:bodyPr/>
                        <a:lstStyle/>
                        <a:p>
                          <a:pPr algn="ctr" fontAlgn="b"/>
                          <a:r>
                            <a:rPr lang="en-US" sz="1800" b="0" i="0" u="none" strike="noStrike" dirty="0">
                              <a:solidFill>
                                <a:schemeClr val="bg1"/>
                              </a:solidFill>
                              <a:effectLst/>
                              <a:latin typeface="Calibri" panose="020F0502020204030204" pitchFamily="34" charset="0"/>
                            </a:rPr>
                            <a:t>AC (TC/Q)</a:t>
                          </a:r>
                        </a:p>
                      </a:txBody>
                      <a:tcPr marL="9525" marR="9525" marT="9525" marB="0" anchor="b"/>
                    </a:tc>
                    <a:tc>
                      <a:txBody>
                        <a:bodyPr/>
                        <a:lstStyle/>
                        <a:p>
                          <a:pPr algn="ctr" fontAlgn="b"/>
                          <a:r>
                            <a:rPr lang="en-US" sz="1800" b="0" i="0" u="none" strike="noStrike" dirty="0">
                              <a:solidFill>
                                <a:schemeClr val="bg1"/>
                              </a:solidFill>
                              <a:effectLst/>
                              <a:latin typeface="Calibri" panose="020F0502020204030204" pitchFamily="34" charset="0"/>
                            </a:rPr>
                            <a:t>AFC (FC/Q)</a:t>
                          </a:r>
                        </a:p>
                      </a:txBody>
                      <a:tcPr marL="9525" marR="9525" marT="9525" marB="0" anchor="b"/>
                    </a:tc>
                    <a:tc>
                      <a:txBody>
                        <a:bodyPr/>
                        <a:lstStyle/>
                        <a:p>
                          <a:pPr algn="ctr" fontAlgn="b"/>
                          <a:r>
                            <a:rPr lang="en-US" sz="1800" b="0" i="0" u="none" strike="noStrike" dirty="0">
                              <a:solidFill>
                                <a:schemeClr val="bg1"/>
                              </a:solidFill>
                              <a:effectLst/>
                              <a:latin typeface="Calibri" panose="020F0502020204030204" pitchFamily="34" charset="0"/>
                            </a:rPr>
                            <a:t>AVC (VC/Q)</a:t>
                          </a:r>
                        </a:p>
                      </a:txBody>
                      <a:tcPr marL="9525" marR="9525" marT="9525" marB="0" anchor="b"/>
                    </a:tc>
                    <a:tc>
                      <a:txBody>
                        <a:bodyPr/>
                        <a:lstStyle/>
                        <a:p>
                          <a:pPr algn="ctr" fontAlgn="b"/>
                          <a:r>
                            <a:rPr lang="en-US" sz="1800" b="0" i="0" u="none" strike="noStrike" dirty="0">
                              <a:solidFill>
                                <a:schemeClr val="bg1"/>
                              </a:solidFill>
                              <a:effectLst/>
                              <a:latin typeface="Calibri" panose="020F0502020204030204" pitchFamily="34" charset="0"/>
                            </a:rPr>
                            <a:t>MC (</a:t>
                          </a:r>
                          <a14:m>
                            <m:oMath xmlns:m="http://schemas.openxmlformats.org/officeDocument/2006/math">
                              <m:r>
                                <a:rPr lang="en-US" sz="1800" b="0" i="1" u="none" strike="noStrike" smtClean="0">
                                  <a:solidFill>
                                    <a:schemeClr val="bg1"/>
                                  </a:solidFill>
                                  <a:effectLst/>
                                  <a:latin typeface="Cambria Math" panose="02040503050406030204" pitchFamily="18" charset="0"/>
                                  <a:ea typeface="Cambria Math" panose="02040503050406030204" pitchFamily="18" charset="0"/>
                                </a:rPr>
                                <m:t>∆</m:t>
                              </m:r>
                              <m:r>
                                <a:rPr lang="en-US" sz="1800" b="0" i="1" u="none" strike="noStrike" smtClean="0">
                                  <a:solidFill>
                                    <a:schemeClr val="bg1"/>
                                  </a:solidFill>
                                  <a:effectLst/>
                                  <a:latin typeface="Cambria Math" panose="02040503050406030204" pitchFamily="18" charset="0"/>
                                  <a:ea typeface="Cambria Math" panose="02040503050406030204" pitchFamily="18" charset="0"/>
                                </a:rPr>
                                <m:t>𝑇𝐶</m:t>
                              </m:r>
                              <m:r>
                                <a:rPr lang="en-US" sz="1800" b="0" i="1" u="none" strike="noStrike" smtClean="0">
                                  <a:solidFill>
                                    <a:schemeClr val="bg1"/>
                                  </a:solidFill>
                                  <a:effectLst/>
                                  <a:latin typeface="Cambria Math" panose="02040503050406030204" pitchFamily="18" charset="0"/>
                                  <a:ea typeface="Cambria Math" panose="02040503050406030204" pitchFamily="18" charset="0"/>
                                </a:rPr>
                                <m:t>/∆</m:t>
                              </m:r>
                              <m:r>
                                <a:rPr lang="en-US" sz="1800" b="0" i="1" u="none" strike="noStrike" smtClean="0">
                                  <a:solidFill>
                                    <a:schemeClr val="bg1"/>
                                  </a:solidFill>
                                  <a:effectLst/>
                                  <a:latin typeface="Cambria Math" panose="02040503050406030204" pitchFamily="18" charset="0"/>
                                  <a:ea typeface="Cambria Math" panose="02040503050406030204" pitchFamily="18" charset="0"/>
                                </a:rPr>
                                <m:t>𝑄</m:t>
                              </m:r>
                              <m:r>
                                <a:rPr lang="en-US" sz="1800" b="0" i="1" u="none" strike="noStrike" smtClean="0">
                                  <a:solidFill>
                                    <a:schemeClr val="bg1"/>
                                  </a:solidFill>
                                  <a:effectLst/>
                                  <a:latin typeface="Cambria Math" panose="02040503050406030204" pitchFamily="18" charset="0"/>
                                  <a:ea typeface="Cambria Math" panose="02040503050406030204" pitchFamily="18" charset="0"/>
                                </a:rPr>
                                <m:t>)</m:t>
                              </m:r>
                            </m:oMath>
                          </a14:m>
                          <a:endParaRPr lang="en-US" sz="1800" b="0" i="0" u="none" strike="noStrike" dirty="0">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83338454"/>
                      </a:ext>
                    </a:extLst>
                  </a:tr>
                  <a:tr h="370840">
                    <a:tc>
                      <a:txBody>
                        <a:bodyPr/>
                        <a:lstStyle/>
                        <a:p>
                          <a:pPr algn="ctr" fontAlgn="b"/>
                          <a:r>
                            <a:rPr lang="en-US" sz="18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XXXXXX</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XXXXXX</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XXXXXX</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XXXXXX</a:t>
                          </a:r>
                        </a:p>
                      </a:txBody>
                      <a:tcPr marL="9525" marR="9525" marT="9525" marB="0" anchor="b"/>
                    </a:tc>
                    <a:extLst>
                      <a:ext uri="{0D108BD9-81ED-4DB2-BD59-A6C34878D82A}">
                        <a16:rowId xmlns:a16="http://schemas.microsoft.com/office/drawing/2014/main" val="2781896288"/>
                      </a:ext>
                    </a:extLst>
                  </a:tr>
                  <a:tr h="370840">
                    <a:tc>
                      <a:txBody>
                        <a:bodyPr/>
                        <a:lstStyle/>
                        <a:p>
                          <a:pPr algn="ctr" fontAlgn="b"/>
                          <a:r>
                            <a:rPr lang="en-US" sz="18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$18.00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$18.00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$3.00</a:t>
                          </a:r>
                        </a:p>
                      </a:txBody>
                      <a:tcPr marL="9525" marR="9525" marT="9525" marB="0" anchor="b"/>
                    </a:tc>
                    <a:extLst>
                      <a:ext uri="{0D108BD9-81ED-4DB2-BD59-A6C34878D82A}">
                        <a16:rowId xmlns:a16="http://schemas.microsoft.com/office/drawing/2014/main" val="1448124205"/>
                      </a:ext>
                    </a:extLst>
                  </a:tr>
                  <a:tr h="370840">
                    <a:tc>
                      <a:txBody>
                        <a:bodyPr/>
                        <a:lstStyle/>
                        <a:p>
                          <a:pPr algn="ctr" fontAlgn="b"/>
                          <a:r>
                            <a:rPr lang="en-US" sz="1800" b="0" i="0" u="none" strike="noStrike">
                              <a:solidFill>
                                <a:srgbClr val="000000"/>
                              </a:solidFill>
                              <a:effectLst/>
                              <a:latin typeface="Calibri" panose="020F0502020204030204" pitchFamily="34" charset="0"/>
                            </a:rPr>
                            <a:t>2</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$20.50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$10.25</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$7.50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$2.75</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$2.50</a:t>
                          </a:r>
                        </a:p>
                      </a:txBody>
                      <a:tcPr marL="9525" marR="9525" marT="9525" marB="0" anchor="b"/>
                    </a:tc>
                    <a:extLst>
                      <a:ext uri="{0D108BD9-81ED-4DB2-BD59-A6C34878D82A}">
                        <a16:rowId xmlns:a16="http://schemas.microsoft.com/office/drawing/2014/main" val="705123079"/>
                      </a:ext>
                    </a:extLst>
                  </a:tr>
                  <a:tr h="370840">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$22.50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$7.50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$2.00</a:t>
                          </a:r>
                        </a:p>
                      </a:txBody>
                      <a:tcPr marL="9525" marR="9525" marT="9525" marB="0" anchor="b"/>
                    </a:tc>
                    <a:extLst>
                      <a:ext uri="{0D108BD9-81ED-4DB2-BD59-A6C34878D82A}">
                        <a16:rowId xmlns:a16="http://schemas.microsoft.com/office/drawing/2014/main" val="2517875525"/>
                      </a:ext>
                    </a:extLst>
                  </a:tr>
                  <a:tr h="370840">
                    <a:tc>
                      <a:txBody>
                        <a:bodyPr/>
                        <a:lstStyle/>
                        <a:p>
                          <a:pPr algn="ctr" fontAlgn="b"/>
                          <a:r>
                            <a:rPr lang="en-US" sz="18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$25.00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$6.25</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$3.75</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$2.50</a:t>
                          </a:r>
                        </a:p>
                      </a:txBody>
                      <a:tcPr marL="9525" marR="9525" marT="9525" marB="0" anchor="b"/>
                    </a:tc>
                    <a:extLst>
                      <a:ext uri="{0D108BD9-81ED-4DB2-BD59-A6C34878D82A}">
                        <a16:rowId xmlns:a16="http://schemas.microsoft.com/office/drawing/2014/main" val="813373221"/>
                      </a:ext>
                    </a:extLst>
                  </a:tr>
                  <a:tr h="370840">
                    <a:tc>
                      <a:txBody>
                        <a:bodyPr/>
                        <a:lstStyle/>
                        <a:p>
                          <a:pPr algn="ctr" fontAlgn="b"/>
                          <a:r>
                            <a:rPr lang="en-US" sz="1800" b="0" i="0" u="none" strike="noStrike">
                              <a:solidFill>
                                <a:srgbClr val="000000"/>
                              </a:solidFill>
                              <a:effectLst/>
                              <a:latin typeface="Calibri" panose="020F0502020204030204" pitchFamily="34" charset="0"/>
                            </a:rPr>
                            <a:t>5</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$28.00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$5.60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$2.60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$3.00</a:t>
                          </a:r>
                        </a:p>
                      </a:txBody>
                      <a:tcPr marL="9525" marR="9525" marT="9525" marB="0" anchor="b"/>
                    </a:tc>
                    <a:extLst>
                      <a:ext uri="{0D108BD9-81ED-4DB2-BD59-A6C34878D82A}">
                        <a16:rowId xmlns:a16="http://schemas.microsoft.com/office/drawing/2014/main" val="3729750692"/>
                      </a:ext>
                    </a:extLst>
                  </a:tr>
                  <a:tr h="370840">
                    <a:tc>
                      <a:txBody>
                        <a:bodyPr/>
                        <a:lstStyle/>
                        <a:p>
                          <a:pPr algn="ctr" fontAlgn="b"/>
                          <a:r>
                            <a:rPr lang="en-US" sz="1800" b="0" i="0" u="none" strike="noStrike">
                              <a:solidFill>
                                <a:srgbClr val="000000"/>
                              </a:solidFill>
                              <a:effectLst/>
                              <a:latin typeface="Calibri" panose="020F0502020204030204" pitchFamily="34" charset="0"/>
                            </a:rPr>
                            <a:t>6</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$31.50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$5.25</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$2.50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$2.75</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$3.50</a:t>
                          </a:r>
                        </a:p>
                      </a:txBody>
                      <a:tcPr marL="9525" marR="9525" marT="9525" marB="0" anchor="b"/>
                    </a:tc>
                    <a:extLst>
                      <a:ext uri="{0D108BD9-81ED-4DB2-BD59-A6C34878D82A}">
                        <a16:rowId xmlns:a16="http://schemas.microsoft.com/office/drawing/2014/main" val="2203567287"/>
                      </a:ext>
                    </a:extLst>
                  </a:tr>
                  <a:tr h="370840">
                    <a:tc>
                      <a:txBody>
                        <a:bodyPr/>
                        <a:lstStyle/>
                        <a:p>
                          <a:pPr algn="ctr" fontAlgn="b"/>
                          <a:r>
                            <a:rPr lang="en-US" sz="1800" b="0" i="0" u="none" strike="noStrike">
                              <a:solidFill>
                                <a:srgbClr val="000000"/>
                              </a:solidFill>
                              <a:effectLst/>
                              <a:latin typeface="Calibri" panose="020F0502020204030204" pitchFamily="34" charset="0"/>
                            </a:rPr>
                            <a:t>7</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$35.50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$5.07</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$2.14</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$2.93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$4.00</a:t>
                          </a:r>
                        </a:p>
                      </a:txBody>
                      <a:tcPr marL="9525" marR="9525" marT="9525" marB="0" anchor="b"/>
                    </a:tc>
                    <a:extLst>
                      <a:ext uri="{0D108BD9-81ED-4DB2-BD59-A6C34878D82A}">
                        <a16:rowId xmlns:a16="http://schemas.microsoft.com/office/drawing/2014/main" val="1247536808"/>
                      </a:ext>
                    </a:extLst>
                  </a:tr>
                  <a:tr h="370840">
                    <a:tc>
                      <a:txBody>
                        <a:bodyPr/>
                        <a:lstStyle/>
                        <a:p>
                          <a:pPr algn="ctr" fontAlgn="b"/>
                          <a:r>
                            <a:rPr lang="en-US" sz="1800" b="0" i="0" u="none" strike="noStrike">
                              <a:solidFill>
                                <a:srgbClr val="000000"/>
                              </a:solidFill>
                              <a:effectLst/>
                              <a:latin typeface="Calibri" panose="020F0502020204030204" pitchFamily="34" charset="0"/>
                            </a:rPr>
                            <a:t>8</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$40.00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$5.00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$1.88</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$3.13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$4.50</a:t>
                          </a:r>
                        </a:p>
                      </a:txBody>
                      <a:tcPr marL="9525" marR="9525" marT="9525" marB="0" anchor="b"/>
                    </a:tc>
                    <a:extLst>
                      <a:ext uri="{0D108BD9-81ED-4DB2-BD59-A6C34878D82A}">
                        <a16:rowId xmlns:a16="http://schemas.microsoft.com/office/drawing/2014/main" val="2391418953"/>
                      </a:ext>
                    </a:extLst>
                  </a:tr>
                  <a:tr h="370840">
                    <a:tc>
                      <a:txBody>
                        <a:bodyPr/>
                        <a:lstStyle/>
                        <a:p>
                          <a:pPr algn="ctr" fontAlgn="b"/>
                          <a:r>
                            <a:rPr lang="en-US" sz="1800" b="0" i="0" u="none" strike="noStrike">
                              <a:solidFill>
                                <a:srgbClr val="000000"/>
                              </a:solidFill>
                              <a:effectLst/>
                              <a:latin typeface="Calibri" panose="020F0502020204030204" pitchFamily="34" charset="0"/>
                            </a:rPr>
                            <a:t>9</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$45.00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$5.00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$1.67</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$3.33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$5.00</a:t>
                          </a:r>
                        </a:p>
                      </a:txBody>
                      <a:tcPr marL="9525" marR="9525" marT="9525" marB="0" anchor="b"/>
                    </a:tc>
                    <a:extLst>
                      <a:ext uri="{0D108BD9-81ED-4DB2-BD59-A6C34878D82A}">
                        <a16:rowId xmlns:a16="http://schemas.microsoft.com/office/drawing/2014/main" val="1338770589"/>
                      </a:ext>
                    </a:extLst>
                  </a:tr>
                  <a:tr h="370840">
                    <a:tc>
                      <a:txBody>
                        <a:bodyPr/>
                        <a:lstStyle/>
                        <a:p>
                          <a:pPr algn="ctr" fontAlgn="b"/>
                          <a:r>
                            <a:rPr lang="en-US" sz="1800" b="0" i="0" u="none" strike="noStrike">
                              <a:solidFill>
                                <a:srgbClr val="000000"/>
                              </a:solidFill>
                              <a:effectLst/>
                              <a:latin typeface="Calibri" panose="020F0502020204030204" pitchFamily="34" charset="0"/>
                            </a:rPr>
                            <a:t>10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$50.50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$5.05</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$3.55</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$5.50</a:t>
                          </a:r>
                        </a:p>
                      </a:txBody>
                      <a:tcPr marL="9525" marR="9525" marT="9525" marB="0" anchor="b"/>
                    </a:tc>
                    <a:extLst>
                      <a:ext uri="{0D108BD9-81ED-4DB2-BD59-A6C34878D82A}">
                        <a16:rowId xmlns:a16="http://schemas.microsoft.com/office/drawing/2014/main" val="21868400"/>
                      </a:ext>
                    </a:extLst>
                  </a:tr>
                  <a:tr h="370840">
                    <a:tc>
                      <a:txBody>
                        <a:bodyPr/>
                        <a:lstStyle/>
                        <a:p>
                          <a:pPr algn="ctr" fontAlgn="b"/>
                          <a:r>
                            <a:rPr lang="en-US" sz="1800" b="0" i="0" u="none" strike="noStrike">
                              <a:solidFill>
                                <a:srgbClr val="000000"/>
                              </a:solidFill>
                              <a:effectLst/>
                              <a:latin typeface="Calibri" panose="020F0502020204030204" pitchFamily="34" charset="0"/>
                            </a:rPr>
                            <a:t>11</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$56.50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$5.14</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$1.36</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$3.77</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$6.00</a:t>
                          </a:r>
                        </a:p>
                      </a:txBody>
                      <a:tcPr marL="9525" marR="9525" marT="9525" marB="0" anchor="b"/>
                    </a:tc>
                    <a:extLst>
                      <a:ext uri="{0D108BD9-81ED-4DB2-BD59-A6C34878D82A}">
                        <a16:rowId xmlns:a16="http://schemas.microsoft.com/office/drawing/2014/main" val="2561837187"/>
                      </a:ext>
                    </a:extLst>
                  </a:tr>
                  <a:tr h="370840">
                    <a:tc>
                      <a:txBody>
                        <a:bodyPr/>
                        <a:lstStyle/>
                        <a:p>
                          <a:pPr algn="ctr" fontAlgn="b"/>
                          <a:r>
                            <a:rPr lang="en-US" sz="1800" b="0" i="0" u="none" strike="noStrike">
                              <a:solidFill>
                                <a:srgbClr val="000000"/>
                              </a:solidFill>
                              <a:effectLst/>
                              <a:latin typeface="Calibri" panose="020F0502020204030204" pitchFamily="34" charset="0"/>
                            </a:rPr>
                            <a:t>12</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$63.00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$5.25</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$1.25</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$6.50</a:t>
                          </a:r>
                        </a:p>
                      </a:txBody>
                      <a:tcPr marL="9525" marR="9525" marT="9525" marB="0" anchor="b"/>
                    </a:tc>
                    <a:extLst>
                      <a:ext uri="{0D108BD9-81ED-4DB2-BD59-A6C34878D82A}">
                        <a16:rowId xmlns:a16="http://schemas.microsoft.com/office/drawing/2014/main" val="1983499926"/>
                      </a:ext>
                    </a:extLst>
                  </a:tr>
                  <a:tr h="370840">
                    <a:tc>
                      <a:txBody>
                        <a:bodyPr/>
                        <a:lstStyle/>
                        <a:p>
                          <a:pPr algn="ctr" fontAlgn="b"/>
                          <a:r>
                            <a:rPr lang="en-US" sz="1800" b="0" i="0" u="none" strike="noStrike">
                              <a:solidFill>
                                <a:srgbClr val="000000"/>
                              </a:solidFill>
                              <a:effectLst/>
                              <a:latin typeface="Calibri" panose="020F0502020204030204" pitchFamily="34" charset="0"/>
                            </a:rPr>
                            <a:t>13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$70.00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$5.38</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$1.15</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$4.23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$7.00</a:t>
                          </a:r>
                        </a:p>
                      </a:txBody>
                      <a:tcPr marL="9525" marR="9525" marT="9525" marB="0" anchor="b"/>
                    </a:tc>
                    <a:extLst>
                      <a:ext uri="{0D108BD9-81ED-4DB2-BD59-A6C34878D82A}">
                        <a16:rowId xmlns:a16="http://schemas.microsoft.com/office/drawing/2014/main" val="2099299512"/>
                      </a:ext>
                    </a:extLst>
                  </a:tr>
                </a:tbl>
              </a:graphicData>
            </a:graphic>
          </p:graphicFrame>
        </mc:Choice>
        <mc:Fallback xmlns="">
          <p:graphicFrame>
            <p:nvGraphicFramePr>
              <p:cNvPr id="3" name="Table 4">
                <a:extLst>
                  <a:ext uri="{FF2B5EF4-FFF2-40B4-BE49-F238E27FC236}">
                    <a16:creationId xmlns:a16="http://schemas.microsoft.com/office/drawing/2014/main" id="{8BC9A4D1-8846-4C54-BC0A-4F757768EA57}"/>
                  </a:ext>
                </a:extLst>
              </p:cNvPr>
              <p:cNvGraphicFramePr>
                <a:graphicFrameLocks/>
              </p:cNvGraphicFramePr>
              <p:nvPr>
                <p:extLst>
                  <p:ext uri="{D42A27DB-BD31-4B8C-83A1-F6EECF244321}">
                    <p14:modId xmlns:p14="http://schemas.microsoft.com/office/powerpoint/2010/main" val="3824329342"/>
                  </p:ext>
                </p:extLst>
              </p:nvPr>
            </p:nvGraphicFramePr>
            <p:xfrm>
              <a:off x="1632287" y="1287376"/>
              <a:ext cx="8778240" cy="5562600"/>
            </p:xfrm>
            <a:graphic>
              <a:graphicData uri="http://schemas.openxmlformats.org/drawingml/2006/table">
                <a:tbl>
                  <a:tblPr firstRow="1" bandRow="1">
                    <a:tableStyleId>{5C22544A-7EE6-4342-B048-85BDC9FD1C3A}</a:tableStyleId>
                  </a:tblPr>
                  <a:tblGrid>
                    <a:gridCol w="1463040">
                      <a:extLst>
                        <a:ext uri="{9D8B030D-6E8A-4147-A177-3AD203B41FA5}">
                          <a16:colId xmlns:a16="http://schemas.microsoft.com/office/drawing/2014/main" val="468189450"/>
                        </a:ext>
                      </a:extLst>
                    </a:gridCol>
                    <a:gridCol w="1463040">
                      <a:extLst>
                        <a:ext uri="{9D8B030D-6E8A-4147-A177-3AD203B41FA5}">
                          <a16:colId xmlns:a16="http://schemas.microsoft.com/office/drawing/2014/main" val="2475643874"/>
                        </a:ext>
                      </a:extLst>
                    </a:gridCol>
                    <a:gridCol w="1463040">
                      <a:extLst>
                        <a:ext uri="{9D8B030D-6E8A-4147-A177-3AD203B41FA5}">
                          <a16:colId xmlns:a16="http://schemas.microsoft.com/office/drawing/2014/main" val="2982652700"/>
                        </a:ext>
                      </a:extLst>
                    </a:gridCol>
                    <a:gridCol w="1463040">
                      <a:extLst>
                        <a:ext uri="{9D8B030D-6E8A-4147-A177-3AD203B41FA5}">
                          <a16:colId xmlns:a16="http://schemas.microsoft.com/office/drawing/2014/main" val="3643871307"/>
                        </a:ext>
                      </a:extLst>
                    </a:gridCol>
                    <a:gridCol w="1463040">
                      <a:extLst>
                        <a:ext uri="{9D8B030D-6E8A-4147-A177-3AD203B41FA5}">
                          <a16:colId xmlns:a16="http://schemas.microsoft.com/office/drawing/2014/main" val="444066786"/>
                        </a:ext>
                      </a:extLst>
                    </a:gridCol>
                    <a:gridCol w="1463040">
                      <a:extLst>
                        <a:ext uri="{9D8B030D-6E8A-4147-A177-3AD203B41FA5}">
                          <a16:colId xmlns:a16="http://schemas.microsoft.com/office/drawing/2014/main" val="697303257"/>
                        </a:ext>
                      </a:extLst>
                    </a:gridCol>
                  </a:tblGrid>
                  <a:tr h="370840">
                    <a:tc>
                      <a:txBody>
                        <a:bodyPr/>
                        <a:lstStyle/>
                        <a:p>
                          <a:pPr algn="ctr" fontAlgn="b"/>
                          <a:r>
                            <a:rPr lang="en-US" sz="1800" b="0" i="0" u="none" strike="noStrike" dirty="0">
                              <a:solidFill>
                                <a:schemeClr val="bg1"/>
                              </a:solidFill>
                              <a:effectLst/>
                              <a:latin typeface="Calibri" panose="020F0502020204030204" pitchFamily="34" charset="0"/>
                            </a:rPr>
                            <a:t>Q</a:t>
                          </a:r>
                        </a:p>
                      </a:txBody>
                      <a:tcPr marL="9525" marR="9525" marT="9525" marB="0" anchor="b"/>
                    </a:tc>
                    <a:tc>
                      <a:txBody>
                        <a:bodyPr/>
                        <a:lstStyle/>
                        <a:p>
                          <a:pPr algn="ctr" fontAlgn="b"/>
                          <a:r>
                            <a:rPr lang="en-US" sz="1800" b="0" i="0" u="none" strike="noStrike" dirty="0">
                              <a:solidFill>
                                <a:schemeClr val="bg1"/>
                              </a:solidFill>
                              <a:effectLst/>
                              <a:latin typeface="Calibri" panose="020F0502020204030204" pitchFamily="34" charset="0"/>
                            </a:rPr>
                            <a:t>TC</a:t>
                          </a:r>
                        </a:p>
                      </a:txBody>
                      <a:tcPr marL="9525" marR="9525" marT="9525" marB="0" anchor="b"/>
                    </a:tc>
                    <a:tc>
                      <a:txBody>
                        <a:bodyPr/>
                        <a:lstStyle/>
                        <a:p>
                          <a:pPr algn="ctr" fontAlgn="b"/>
                          <a:r>
                            <a:rPr lang="en-US" sz="1800" b="0" i="0" u="none" strike="noStrike" dirty="0">
                              <a:solidFill>
                                <a:schemeClr val="bg1"/>
                              </a:solidFill>
                              <a:effectLst/>
                              <a:latin typeface="Calibri" panose="020F0502020204030204" pitchFamily="34" charset="0"/>
                            </a:rPr>
                            <a:t>AC (TC/Q)</a:t>
                          </a:r>
                        </a:p>
                      </a:txBody>
                      <a:tcPr marL="9525" marR="9525" marT="9525" marB="0" anchor="b"/>
                    </a:tc>
                    <a:tc>
                      <a:txBody>
                        <a:bodyPr/>
                        <a:lstStyle/>
                        <a:p>
                          <a:pPr algn="ctr" fontAlgn="b"/>
                          <a:r>
                            <a:rPr lang="en-US" sz="1800" b="0" i="0" u="none" strike="noStrike" dirty="0">
                              <a:solidFill>
                                <a:schemeClr val="bg1"/>
                              </a:solidFill>
                              <a:effectLst/>
                              <a:latin typeface="Calibri" panose="020F0502020204030204" pitchFamily="34" charset="0"/>
                            </a:rPr>
                            <a:t>AFC (FC/Q)</a:t>
                          </a:r>
                        </a:p>
                      </a:txBody>
                      <a:tcPr marL="9525" marR="9525" marT="9525" marB="0" anchor="b"/>
                    </a:tc>
                    <a:tc>
                      <a:txBody>
                        <a:bodyPr/>
                        <a:lstStyle/>
                        <a:p>
                          <a:pPr algn="ctr" fontAlgn="b"/>
                          <a:r>
                            <a:rPr lang="en-US" sz="1800" b="0" i="0" u="none" strike="noStrike" dirty="0">
                              <a:solidFill>
                                <a:schemeClr val="bg1"/>
                              </a:solidFill>
                              <a:effectLst/>
                              <a:latin typeface="Calibri" panose="020F0502020204030204" pitchFamily="34" charset="0"/>
                            </a:rPr>
                            <a:t>AVC (VC/Q)</a:t>
                          </a:r>
                        </a:p>
                      </a:txBody>
                      <a:tcPr marL="9525" marR="9525" marT="9525" marB="0" anchor="b"/>
                    </a:tc>
                    <a:tc>
                      <a:txBody>
                        <a:bodyPr/>
                        <a:lstStyle/>
                        <a:p>
                          <a:endParaRPr lang="en-US"/>
                        </a:p>
                      </a:txBody>
                      <a:tcPr marL="9525" marR="9525" marT="9525" marB="0" anchor="b">
                        <a:blipFill>
                          <a:blip r:embed="rId2"/>
                          <a:stretch>
                            <a:fillRect l="-500833" t="-1639" r="-1667" b="-1434426"/>
                          </a:stretch>
                        </a:blipFill>
                      </a:tcPr>
                    </a:tc>
                    <a:extLst>
                      <a:ext uri="{0D108BD9-81ED-4DB2-BD59-A6C34878D82A}">
                        <a16:rowId xmlns:a16="http://schemas.microsoft.com/office/drawing/2014/main" val="483338454"/>
                      </a:ext>
                    </a:extLst>
                  </a:tr>
                  <a:tr h="370840">
                    <a:tc>
                      <a:txBody>
                        <a:bodyPr/>
                        <a:lstStyle/>
                        <a:p>
                          <a:pPr algn="ctr" fontAlgn="b"/>
                          <a:r>
                            <a:rPr lang="en-US" sz="18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XXXXXX</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XXXXXX</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XXXXXX</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XXXXXX</a:t>
                          </a:r>
                        </a:p>
                      </a:txBody>
                      <a:tcPr marL="9525" marR="9525" marT="9525" marB="0" anchor="b"/>
                    </a:tc>
                    <a:extLst>
                      <a:ext uri="{0D108BD9-81ED-4DB2-BD59-A6C34878D82A}">
                        <a16:rowId xmlns:a16="http://schemas.microsoft.com/office/drawing/2014/main" val="2781896288"/>
                      </a:ext>
                    </a:extLst>
                  </a:tr>
                  <a:tr h="370840">
                    <a:tc>
                      <a:txBody>
                        <a:bodyPr/>
                        <a:lstStyle/>
                        <a:p>
                          <a:pPr algn="ctr" fontAlgn="b"/>
                          <a:r>
                            <a:rPr lang="en-US" sz="18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$18.00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$18.00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$3.00</a:t>
                          </a:r>
                        </a:p>
                      </a:txBody>
                      <a:tcPr marL="9525" marR="9525" marT="9525" marB="0" anchor="b"/>
                    </a:tc>
                    <a:extLst>
                      <a:ext uri="{0D108BD9-81ED-4DB2-BD59-A6C34878D82A}">
                        <a16:rowId xmlns:a16="http://schemas.microsoft.com/office/drawing/2014/main" val="1448124205"/>
                      </a:ext>
                    </a:extLst>
                  </a:tr>
                  <a:tr h="370840">
                    <a:tc>
                      <a:txBody>
                        <a:bodyPr/>
                        <a:lstStyle/>
                        <a:p>
                          <a:pPr algn="ctr" fontAlgn="b"/>
                          <a:r>
                            <a:rPr lang="en-US" sz="1800" b="0" i="0" u="none" strike="noStrike">
                              <a:solidFill>
                                <a:srgbClr val="000000"/>
                              </a:solidFill>
                              <a:effectLst/>
                              <a:latin typeface="Calibri" panose="020F0502020204030204" pitchFamily="34" charset="0"/>
                            </a:rPr>
                            <a:t>2</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$20.50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$10.25</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$7.50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$2.75</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$2.50</a:t>
                          </a:r>
                        </a:p>
                      </a:txBody>
                      <a:tcPr marL="9525" marR="9525" marT="9525" marB="0" anchor="b"/>
                    </a:tc>
                    <a:extLst>
                      <a:ext uri="{0D108BD9-81ED-4DB2-BD59-A6C34878D82A}">
                        <a16:rowId xmlns:a16="http://schemas.microsoft.com/office/drawing/2014/main" val="705123079"/>
                      </a:ext>
                    </a:extLst>
                  </a:tr>
                  <a:tr h="370840">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$22.50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$7.50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$2.00</a:t>
                          </a:r>
                        </a:p>
                      </a:txBody>
                      <a:tcPr marL="9525" marR="9525" marT="9525" marB="0" anchor="b"/>
                    </a:tc>
                    <a:extLst>
                      <a:ext uri="{0D108BD9-81ED-4DB2-BD59-A6C34878D82A}">
                        <a16:rowId xmlns:a16="http://schemas.microsoft.com/office/drawing/2014/main" val="2517875525"/>
                      </a:ext>
                    </a:extLst>
                  </a:tr>
                  <a:tr h="370840">
                    <a:tc>
                      <a:txBody>
                        <a:bodyPr/>
                        <a:lstStyle/>
                        <a:p>
                          <a:pPr algn="ctr" fontAlgn="b"/>
                          <a:r>
                            <a:rPr lang="en-US" sz="18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$25.00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$6.25</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$3.75</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$2.50</a:t>
                          </a:r>
                        </a:p>
                      </a:txBody>
                      <a:tcPr marL="9525" marR="9525" marT="9525" marB="0" anchor="b"/>
                    </a:tc>
                    <a:extLst>
                      <a:ext uri="{0D108BD9-81ED-4DB2-BD59-A6C34878D82A}">
                        <a16:rowId xmlns:a16="http://schemas.microsoft.com/office/drawing/2014/main" val="813373221"/>
                      </a:ext>
                    </a:extLst>
                  </a:tr>
                  <a:tr h="370840">
                    <a:tc>
                      <a:txBody>
                        <a:bodyPr/>
                        <a:lstStyle/>
                        <a:p>
                          <a:pPr algn="ctr" fontAlgn="b"/>
                          <a:r>
                            <a:rPr lang="en-US" sz="1800" b="0" i="0" u="none" strike="noStrike">
                              <a:solidFill>
                                <a:srgbClr val="000000"/>
                              </a:solidFill>
                              <a:effectLst/>
                              <a:latin typeface="Calibri" panose="020F0502020204030204" pitchFamily="34" charset="0"/>
                            </a:rPr>
                            <a:t>5</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$28.00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$5.60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$2.60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$3.00</a:t>
                          </a:r>
                        </a:p>
                      </a:txBody>
                      <a:tcPr marL="9525" marR="9525" marT="9525" marB="0" anchor="b"/>
                    </a:tc>
                    <a:extLst>
                      <a:ext uri="{0D108BD9-81ED-4DB2-BD59-A6C34878D82A}">
                        <a16:rowId xmlns:a16="http://schemas.microsoft.com/office/drawing/2014/main" val="3729750692"/>
                      </a:ext>
                    </a:extLst>
                  </a:tr>
                  <a:tr h="370840">
                    <a:tc>
                      <a:txBody>
                        <a:bodyPr/>
                        <a:lstStyle/>
                        <a:p>
                          <a:pPr algn="ctr" fontAlgn="b"/>
                          <a:r>
                            <a:rPr lang="en-US" sz="1800" b="0" i="0" u="none" strike="noStrike">
                              <a:solidFill>
                                <a:srgbClr val="000000"/>
                              </a:solidFill>
                              <a:effectLst/>
                              <a:latin typeface="Calibri" panose="020F0502020204030204" pitchFamily="34" charset="0"/>
                            </a:rPr>
                            <a:t>6</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$31.50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$5.25</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$2.50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$2.75</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$3.50</a:t>
                          </a:r>
                        </a:p>
                      </a:txBody>
                      <a:tcPr marL="9525" marR="9525" marT="9525" marB="0" anchor="b"/>
                    </a:tc>
                    <a:extLst>
                      <a:ext uri="{0D108BD9-81ED-4DB2-BD59-A6C34878D82A}">
                        <a16:rowId xmlns:a16="http://schemas.microsoft.com/office/drawing/2014/main" val="2203567287"/>
                      </a:ext>
                    </a:extLst>
                  </a:tr>
                  <a:tr h="370840">
                    <a:tc>
                      <a:txBody>
                        <a:bodyPr/>
                        <a:lstStyle/>
                        <a:p>
                          <a:pPr algn="ctr" fontAlgn="b"/>
                          <a:r>
                            <a:rPr lang="en-US" sz="1800" b="0" i="0" u="none" strike="noStrike">
                              <a:solidFill>
                                <a:srgbClr val="000000"/>
                              </a:solidFill>
                              <a:effectLst/>
                              <a:latin typeface="Calibri" panose="020F0502020204030204" pitchFamily="34" charset="0"/>
                            </a:rPr>
                            <a:t>7</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$35.50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$5.07</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$2.14</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$2.93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$4.00</a:t>
                          </a:r>
                        </a:p>
                      </a:txBody>
                      <a:tcPr marL="9525" marR="9525" marT="9525" marB="0" anchor="b"/>
                    </a:tc>
                    <a:extLst>
                      <a:ext uri="{0D108BD9-81ED-4DB2-BD59-A6C34878D82A}">
                        <a16:rowId xmlns:a16="http://schemas.microsoft.com/office/drawing/2014/main" val="1247536808"/>
                      </a:ext>
                    </a:extLst>
                  </a:tr>
                  <a:tr h="370840">
                    <a:tc>
                      <a:txBody>
                        <a:bodyPr/>
                        <a:lstStyle/>
                        <a:p>
                          <a:pPr algn="ctr" fontAlgn="b"/>
                          <a:r>
                            <a:rPr lang="en-US" sz="1800" b="0" i="0" u="none" strike="noStrike">
                              <a:solidFill>
                                <a:srgbClr val="000000"/>
                              </a:solidFill>
                              <a:effectLst/>
                              <a:latin typeface="Calibri" panose="020F0502020204030204" pitchFamily="34" charset="0"/>
                            </a:rPr>
                            <a:t>8</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$40.00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$5.00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$1.88</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$3.13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$4.50</a:t>
                          </a:r>
                        </a:p>
                      </a:txBody>
                      <a:tcPr marL="9525" marR="9525" marT="9525" marB="0" anchor="b"/>
                    </a:tc>
                    <a:extLst>
                      <a:ext uri="{0D108BD9-81ED-4DB2-BD59-A6C34878D82A}">
                        <a16:rowId xmlns:a16="http://schemas.microsoft.com/office/drawing/2014/main" val="2391418953"/>
                      </a:ext>
                    </a:extLst>
                  </a:tr>
                  <a:tr h="370840">
                    <a:tc>
                      <a:txBody>
                        <a:bodyPr/>
                        <a:lstStyle/>
                        <a:p>
                          <a:pPr algn="ctr" fontAlgn="b"/>
                          <a:r>
                            <a:rPr lang="en-US" sz="1800" b="0" i="0" u="none" strike="noStrike">
                              <a:solidFill>
                                <a:srgbClr val="000000"/>
                              </a:solidFill>
                              <a:effectLst/>
                              <a:latin typeface="Calibri" panose="020F0502020204030204" pitchFamily="34" charset="0"/>
                            </a:rPr>
                            <a:t>9</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$45.00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$5.00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$1.67</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$3.33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$5.00</a:t>
                          </a:r>
                        </a:p>
                      </a:txBody>
                      <a:tcPr marL="9525" marR="9525" marT="9525" marB="0" anchor="b"/>
                    </a:tc>
                    <a:extLst>
                      <a:ext uri="{0D108BD9-81ED-4DB2-BD59-A6C34878D82A}">
                        <a16:rowId xmlns:a16="http://schemas.microsoft.com/office/drawing/2014/main" val="1338770589"/>
                      </a:ext>
                    </a:extLst>
                  </a:tr>
                  <a:tr h="370840">
                    <a:tc>
                      <a:txBody>
                        <a:bodyPr/>
                        <a:lstStyle/>
                        <a:p>
                          <a:pPr algn="ctr" fontAlgn="b"/>
                          <a:r>
                            <a:rPr lang="en-US" sz="1800" b="0" i="0" u="none" strike="noStrike">
                              <a:solidFill>
                                <a:srgbClr val="000000"/>
                              </a:solidFill>
                              <a:effectLst/>
                              <a:latin typeface="Calibri" panose="020F0502020204030204" pitchFamily="34" charset="0"/>
                            </a:rPr>
                            <a:t>10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$50.50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$5.05</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$3.55</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$5.50</a:t>
                          </a:r>
                        </a:p>
                      </a:txBody>
                      <a:tcPr marL="9525" marR="9525" marT="9525" marB="0" anchor="b"/>
                    </a:tc>
                    <a:extLst>
                      <a:ext uri="{0D108BD9-81ED-4DB2-BD59-A6C34878D82A}">
                        <a16:rowId xmlns:a16="http://schemas.microsoft.com/office/drawing/2014/main" val="21868400"/>
                      </a:ext>
                    </a:extLst>
                  </a:tr>
                  <a:tr h="370840">
                    <a:tc>
                      <a:txBody>
                        <a:bodyPr/>
                        <a:lstStyle/>
                        <a:p>
                          <a:pPr algn="ctr" fontAlgn="b"/>
                          <a:r>
                            <a:rPr lang="en-US" sz="1800" b="0" i="0" u="none" strike="noStrike">
                              <a:solidFill>
                                <a:srgbClr val="000000"/>
                              </a:solidFill>
                              <a:effectLst/>
                              <a:latin typeface="Calibri" panose="020F0502020204030204" pitchFamily="34" charset="0"/>
                            </a:rPr>
                            <a:t>11</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$56.50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$5.14</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$1.36</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$3.77</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$6.00</a:t>
                          </a:r>
                        </a:p>
                      </a:txBody>
                      <a:tcPr marL="9525" marR="9525" marT="9525" marB="0" anchor="b"/>
                    </a:tc>
                    <a:extLst>
                      <a:ext uri="{0D108BD9-81ED-4DB2-BD59-A6C34878D82A}">
                        <a16:rowId xmlns:a16="http://schemas.microsoft.com/office/drawing/2014/main" val="2561837187"/>
                      </a:ext>
                    </a:extLst>
                  </a:tr>
                  <a:tr h="370840">
                    <a:tc>
                      <a:txBody>
                        <a:bodyPr/>
                        <a:lstStyle/>
                        <a:p>
                          <a:pPr algn="ctr" fontAlgn="b"/>
                          <a:r>
                            <a:rPr lang="en-US" sz="1800" b="0" i="0" u="none" strike="noStrike">
                              <a:solidFill>
                                <a:srgbClr val="000000"/>
                              </a:solidFill>
                              <a:effectLst/>
                              <a:latin typeface="Calibri" panose="020F0502020204030204" pitchFamily="34" charset="0"/>
                            </a:rPr>
                            <a:t>12</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$63.00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$5.25</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$1.25</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$6.50</a:t>
                          </a:r>
                        </a:p>
                      </a:txBody>
                      <a:tcPr marL="9525" marR="9525" marT="9525" marB="0" anchor="b"/>
                    </a:tc>
                    <a:extLst>
                      <a:ext uri="{0D108BD9-81ED-4DB2-BD59-A6C34878D82A}">
                        <a16:rowId xmlns:a16="http://schemas.microsoft.com/office/drawing/2014/main" val="1983499926"/>
                      </a:ext>
                    </a:extLst>
                  </a:tr>
                  <a:tr h="370840">
                    <a:tc>
                      <a:txBody>
                        <a:bodyPr/>
                        <a:lstStyle/>
                        <a:p>
                          <a:pPr algn="ctr" fontAlgn="b"/>
                          <a:r>
                            <a:rPr lang="en-US" sz="1800" b="0" i="0" u="none" strike="noStrike">
                              <a:solidFill>
                                <a:srgbClr val="000000"/>
                              </a:solidFill>
                              <a:effectLst/>
                              <a:latin typeface="Calibri" panose="020F0502020204030204" pitchFamily="34" charset="0"/>
                            </a:rPr>
                            <a:t>13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$70.00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$5.38</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$1.15</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$4.23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$7.00</a:t>
                          </a:r>
                        </a:p>
                      </a:txBody>
                      <a:tcPr marL="9525" marR="9525" marT="9525" marB="0" anchor="b"/>
                    </a:tc>
                    <a:extLst>
                      <a:ext uri="{0D108BD9-81ED-4DB2-BD59-A6C34878D82A}">
                        <a16:rowId xmlns:a16="http://schemas.microsoft.com/office/drawing/2014/main" val="2099299512"/>
                      </a:ext>
                    </a:extLst>
                  </a:tr>
                </a:tbl>
              </a:graphicData>
            </a:graphic>
          </p:graphicFrame>
        </mc:Fallback>
      </mc:AlternateContent>
    </p:spTree>
    <p:extLst>
      <p:ext uri="{BB962C8B-B14F-4D97-AF65-F5344CB8AC3E}">
        <p14:creationId xmlns:p14="http://schemas.microsoft.com/office/powerpoint/2010/main" val="36321107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B305E-D55D-4A62-A75C-3F290CB120CF}"/>
              </a:ext>
            </a:extLst>
          </p:cNvPr>
          <p:cNvSpPr>
            <a:spLocks noGrp="1"/>
          </p:cNvSpPr>
          <p:nvPr>
            <p:ph type="title"/>
          </p:nvPr>
        </p:nvSpPr>
        <p:spPr/>
        <p:txBody>
          <a:bodyPr/>
          <a:lstStyle/>
          <a:p>
            <a:r>
              <a:rPr lang="en-US" dirty="0"/>
              <a:t>Short-Run Cost Concepts in a Graph 2</a:t>
            </a:r>
          </a:p>
        </p:txBody>
      </p:sp>
      <p:sp>
        <p:nvSpPr>
          <p:cNvPr id="12" name="Content Placeholder 2">
            <a:extLst>
              <a:ext uri="{FF2B5EF4-FFF2-40B4-BE49-F238E27FC236}">
                <a16:creationId xmlns:a16="http://schemas.microsoft.com/office/drawing/2014/main" id="{3B4B1210-CEF2-4FC2-9E15-9F39DDD78DC2}"/>
              </a:ext>
            </a:extLst>
          </p:cNvPr>
          <p:cNvSpPr txBox="1">
            <a:spLocks/>
          </p:cNvSpPr>
          <p:nvPr/>
        </p:nvSpPr>
        <p:spPr>
          <a:xfrm>
            <a:off x="609600" y="1600201"/>
            <a:ext cx="3810000" cy="838199"/>
          </a:xfrm>
          <a:prstGeom prst="rect">
            <a:avLst/>
          </a:prstGeom>
        </p:spPr>
        <p:txBody>
          <a:bodyPr/>
          <a:lstStyle>
            <a:lvl1pPr marL="342900" indent="-342900" algn="l" defTabSz="914400" rtl="0" eaLnBrk="1" latinLnBrk="0" hangingPunct="1">
              <a:spcBef>
                <a:spcPts val="6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ts val="600"/>
              </a:spcBef>
              <a:buFont typeface="Arial" charset="0"/>
              <a:buChar char="•"/>
              <a:defRPr sz="2800" b="0" i="0" u="none" kern="1200">
                <a:solidFill>
                  <a:schemeClr val="tx1"/>
                </a:solidFill>
                <a:latin typeface="+mn-lt"/>
                <a:ea typeface="+mn-ea"/>
                <a:cs typeface="+mn-cs"/>
              </a:defRPr>
            </a:lvl2pPr>
            <a:lvl3pPr marL="1143000" indent="-228600" algn="l" defTabSz="914400" rtl="0" eaLnBrk="1" latinLnBrk="0" hangingPunct="1">
              <a:spcBef>
                <a:spcPts val="6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ts val="6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charset="0"/>
              <a:buNone/>
            </a:pPr>
            <a:r>
              <a:rPr lang="en-US" sz="2400"/>
              <a:t>TC/Q = FC/Q + VC/Q</a:t>
            </a:r>
          </a:p>
          <a:p>
            <a:pPr marL="0" indent="0">
              <a:buFont typeface="Arial" charset="0"/>
              <a:buNone/>
            </a:pPr>
            <a:r>
              <a:rPr lang="en-US" sz="2400"/>
              <a:t>AC = AFC + AVC</a:t>
            </a:r>
            <a:endParaRPr lang="en-US" sz="2400" dirty="0"/>
          </a:p>
        </p:txBody>
      </p:sp>
      <p:graphicFrame>
        <p:nvGraphicFramePr>
          <p:cNvPr id="13" name="Chart 12">
            <a:extLst>
              <a:ext uri="{FF2B5EF4-FFF2-40B4-BE49-F238E27FC236}">
                <a16:creationId xmlns:a16="http://schemas.microsoft.com/office/drawing/2014/main" id="{B96449A9-EA45-4CD5-BF37-D068673684C0}"/>
              </a:ext>
            </a:extLst>
          </p:cNvPr>
          <p:cNvGraphicFramePr>
            <a:graphicFrameLocks/>
          </p:cNvGraphicFramePr>
          <p:nvPr/>
        </p:nvGraphicFramePr>
        <p:xfrm>
          <a:off x="2177441" y="2569030"/>
          <a:ext cx="7837119" cy="3883257"/>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B2847A5F-644C-4C00-888B-5BE81E9626C2}"/>
              </a:ext>
            </a:extLst>
          </p:cNvPr>
          <p:cNvSpPr txBox="1"/>
          <p:nvPr/>
        </p:nvSpPr>
        <p:spPr>
          <a:xfrm>
            <a:off x="9733501" y="4347862"/>
            <a:ext cx="503664" cy="338554"/>
          </a:xfrm>
          <a:prstGeom prst="rect">
            <a:avLst/>
          </a:prstGeom>
          <a:noFill/>
        </p:spPr>
        <p:txBody>
          <a:bodyPr wrap="none" rtlCol="0">
            <a:noAutofit/>
          </a:bodyPr>
          <a:lstStyle/>
          <a:p>
            <a:r>
              <a:rPr lang="en-US" sz="1600" dirty="0">
                <a:solidFill>
                  <a:srgbClr val="FF0000"/>
                </a:solidFill>
              </a:rPr>
              <a:t>MC</a:t>
            </a:r>
          </a:p>
        </p:txBody>
      </p:sp>
      <p:sp>
        <p:nvSpPr>
          <p:cNvPr id="15" name="TextBox 14">
            <a:extLst>
              <a:ext uri="{FF2B5EF4-FFF2-40B4-BE49-F238E27FC236}">
                <a16:creationId xmlns:a16="http://schemas.microsoft.com/office/drawing/2014/main" id="{745DC11A-17D7-4D66-A1C5-70F4DB705367}"/>
              </a:ext>
            </a:extLst>
          </p:cNvPr>
          <p:cNvSpPr txBox="1"/>
          <p:nvPr/>
        </p:nvSpPr>
        <p:spPr>
          <a:xfrm>
            <a:off x="9733501" y="4737455"/>
            <a:ext cx="505267" cy="369332"/>
          </a:xfrm>
          <a:prstGeom prst="rect">
            <a:avLst/>
          </a:prstGeom>
          <a:noFill/>
        </p:spPr>
        <p:txBody>
          <a:bodyPr wrap="none" rtlCol="0">
            <a:noAutofit/>
          </a:bodyPr>
          <a:lstStyle/>
          <a:p>
            <a:r>
              <a:rPr lang="en-US" dirty="0">
                <a:solidFill>
                  <a:srgbClr val="00B0F0"/>
                </a:solidFill>
              </a:rPr>
              <a:t>AC</a:t>
            </a:r>
          </a:p>
        </p:txBody>
      </p:sp>
      <p:sp>
        <p:nvSpPr>
          <p:cNvPr id="16" name="TextBox 15">
            <a:extLst>
              <a:ext uri="{FF2B5EF4-FFF2-40B4-BE49-F238E27FC236}">
                <a16:creationId xmlns:a16="http://schemas.microsoft.com/office/drawing/2014/main" id="{C6FC27CC-2896-4751-B1D5-8DAC7F7FFBE3}"/>
              </a:ext>
            </a:extLst>
          </p:cNvPr>
          <p:cNvSpPr txBox="1"/>
          <p:nvPr/>
        </p:nvSpPr>
        <p:spPr>
          <a:xfrm>
            <a:off x="9656558" y="5151123"/>
            <a:ext cx="732894" cy="338554"/>
          </a:xfrm>
          <a:prstGeom prst="rect">
            <a:avLst/>
          </a:prstGeom>
          <a:noFill/>
        </p:spPr>
        <p:txBody>
          <a:bodyPr wrap="square" rtlCol="0">
            <a:noAutofit/>
          </a:bodyPr>
          <a:lstStyle/>
          <a:p>
            <a:r>
              <a:rPr lang="en-US" sz="1600" dirty="0"/>
              <a:t>AVC</a:t>
            </a:r>
          </a:p>
        </p:txBody>
      </p:sp>
      <p:sp>
        <p:nvSpPr>
          <p:cNvPr id="17" name="TextBox 16">
            <a:extLst>
              <a:ext uri="{FF2B5EF4-FFF2-40B4-BE49-F238E27FC236}">
                <a16:creationId xmlns:a16="http://schemas.microsoft.com/office/drawing/2014/main" id="{6E1DD8EB-C221-4DFF-AF75-AD0BC4B96748}"/>
              </a:ext>
            </a:extLst>
          </p:cNvPr>
          <p:cNvSpPr txBox="1"/>
          <p:nvPr/>
        </p:nvSpPr>
        <p:spPr>
          <a:xfrm>
            <a:off x="10071896" y="5791200"/>
            <a:ext cx="646331" cy="369332"/>
          </a:xfrm>
          <a:prstGeom prst="rect">
            <a:avLst/>
          </a:prstGeom>
          <a:noFill/>
        </p:spPr>
        <p:txBody>
          <a:bodyPr wrap="none" rtlCol="0">
            <a:noAutofit/>
          </a:bodyPr>
          <a:lstStyle/>
          <a:p>
            <a:r>
              <a:rPr lang="en-US" dirty="0">
                <a:solidFill>
                  <a:schemeClr val="accent4">
                    <a:lumMod val="40000"/>
                    <a:lumOff val="60000"/>
                  </a:schemeClr>
                </a:solidFill>
              </a:rPr>
              <a:t>AFC</a:t>
            </a:r>
          </a:p>
        </p:txBody>
      </p:sp>
      <p:sp>
        <p:nvSpPr>
          <p:cNvPr id="18" name="TextBox 17">
            <a:extLst>
              <a:ext uri="{FF2B5EF4-FFF2-40B4-BE49-F238E27FC236}">
                <a16:creationId xmlns:a16="http://schemas.microsoft.com/office/drawing/2014/main" id="{D36FD4A2-26D7-40B7-82EE-BD898C7A8844}"/>
              </a:ext>
            </a:extLst>
          </p:cNvPr>
          <p:cNvSpPr txBox="1"/>
          <p:nvPr/>
        </p:nvSpPr>
        <p:spPr>
          <a:xfrm>
            <a:off x="3276601" y="3253637"/>
            <a:ext cx="6011705" cy="307777"/>
          </a:xfrm>
          <a:prstGeom prst="rect">
            <a:avLst/>
          </a:prstGeom>
          <a:noFill/>
        </p:spPr>
        <p:txBody>
          <a:bodyPr wrap="square" rtlCol="0">
            <a:noAutofit/>
          </a:bodyPr>
          <a:lstStyle/>
          <a:p>
            <a:r>
              <a:rPr lang="en-US" sz="1400" dirty="0"/>
              <a:t>Key crossing 1: </a:t>
            </a:r>
            <a:r>
              <a:rPr lang="en-US" sz="1400" dirty="0">
                <a:solidFill>
                  <a:srgbClr val="FF0000"/>
                </a:solidFill>
              </a:rPr>
              <a:t>MC</a:t>
            </a:r>
            <a:r>
              <a:rPr lang="en-US" sz="1400" dirty="0"/>
              <a:t> crosses AVC at the minimum of AVC</a:t>
            </a:r>
          </a:p>
        </p:txBody>
      </p:sp>
      <p:sp>
        <p:nvSpPr>
          <p:cNvPr id="20" name="TextBox 19">
            <a:extLst>
              <a:ext uri="{FF2B5EF4-FFF2-40B4-BE49-F238E27FC236}">
                <a16:creationId xmlns:a16="http://schemas.microsoft.com/office/drawing/2014/main" id="{6484F945-C3F6-42B8-9101-82CD13E85F88}"/>
              </a:ext>
            </a:extLst>
          </p:cNvPr>
          <p:cNvSpPr txBox="1"/>
          <p:nvPr/>
        </p:nvSpPr>
        <p:spPr>
          <a:xfrm>
            <a:off x="9905224" y="6214646"/>
            <a:ext cx="949299" cy="338554"/>
          </a:xfrm>
          <a:prstGeom prst="rect">
            <a:avLst/>
          </a:prstGeom>
          <a:noFill/>
        </p:spPr>
        <p:txBody>
          <a:bodyPr wrap="none" rtlCol="0">
            <a:noAutofit/>
          </a:bodyPr>
          <a:lstStyle/>
          <a:p>
            <a:r>
              <a:rPr lang="en-US" sz="1600" dirty="0"/>
              <a:t>Quantity</a:t>
            </a:r>
            <a:endParaRPr lang="en-US" sz="2000" dirty="0"/>
          </a:p>
        </p:txBody>
      </p:sp>
    </p:spTree>
    <p:extLst>
      <p:ext uri="{BB962C8B-B14F-4D97-AF65-F5344CB8AC3E}">
        <p14:creationId xmlns:p14="http://schemas.microsoft.com/office/powerpoint/2010/main" val="36931071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Long-Run Costs</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674025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345CB-C239-49A0-8E6D-B7CB0E0E83C2}"/>
              </a:ext>
            </a:extLst>
          </p:cNvPr>
          <p:cNvSpPr>
            <a:spLocks noGrp="1"/>
          </p:cNvSpPr>
          <p:nvPr>
            <p:ph type="title"/>
          </p:nvPr>
        </p:nvSpPr>
        <p:spPr>
          <a:xfrm>
            <a:off x="609600" y="152400"/>
            <a:ext cx="10972800" cy="1143000"/>
          </a:xfrm>
        </p:spPr>
        <p:txBody>
          <a:bodyPr/>
          <a:lstStyle/>
          <a:p>
            <a:r>
              <a:rPr lang="en-US" dirty="0"/>
              <a:t>Long-Run Cost Concepts</a:t>
            </a:r>
          </a:p>
        </p:txBody>
      </p:sp>
      <p:graphicFrame>
        <p:nvGraphicFramePr>
          <p:cNvPr id="7" name="Table 4">
            <a:extLst>
              <a:ext uri="{FF2B5EF4-FFF2-40B4-BE49-F238E27FC236}">
                <a16:creationId xmlns:a16="http://schemas.microsoft.com/office/drawing/2014/main" id="{5C5E6F3E-8372-4C2D-8561-6A181A49C81C}"/>
              </a:ext>
            </a:extLst>
          </p:cNvPr>
          <p:cNvGraphicFramePr>
            <a:graphicFrameLocks/>
          </p:cNvGraphicFramePr>
          <p:nvPr/>
        </p:nvGraphicFramePr>
        <p:xfrm>
          <a:off x="609600" y="1600200"/>
          <a:ext cx="10972800" cy="3718560"/>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8600440"/>
                    </a:ext>
                  </a:extLst>
                </a:gridCol>
                <a:gridCol w="5486400">
                  <a:extLst>
                    <a:ext uri="{9D8B030D-6E8A-4147-A177-3AD203B41FA5}">
                      <a16:colId xmlns:a16="http://schemas.microsoft.com/office/drawing/2014/main" val="2928845367"/>
                    </a:ext>
                  </a:extLst>
                </a:gridCol>
              </a:tblGrid>
              <a:tr h="381000">
                <a:tc>
                  <a:txBody>
                    <a:bodyPr/>
                    <a:lstStyle/>
                    <a:p>
                      <a:r>
                        <a:rPr lang="en-US" sz="2400" dirty="0"/>
                        <a:t>Seven short-run concepts</a:t>
                      </a:r>
                    </a:p>
                  </a:txBody>
                  <a:tcPr anchor="ctr"/>
                </a:tc>
                <a:tc>
                  <a:txBody>
                    <a:bodyPr/>
                    <a:lstStyle/>
                    <a:p>
                      <a:r>
                        <a:rPr lang="en-US" sz="2400" dirty="0"/>
                        <a:t>Three long-run cost concepts</a:t>
                      </a:r>
                    </a:p>
                  </a:txBody>
                  <a:tcPr anchor="ctr"/>
                </a:tc>
                <a:extLst>
                  <a:ext uri="{0D108BD9-81ED-4DB2-BD59-A6C34878D82A}">
                    <a16:rowId xmlns:a16="http://schemas.microsoft.com/office/drawing/2014/main" val="117781509"/>
                  </a:ext>
                </a:extLst>
              </a:tr>
              <a:tr h="370840">
                <a:tc>
                  <a:txBody>
                    <a:bodyPr/>
                    <a:lstStyle/>
                    <a:p>
                      <a:r>
                        <a:rPr lang="en-US" sz="2400" dirty="0"/>
                        <a:t>Total cost</a:t>
                      </a:r>
                    </a:p>
                  </a:txBody>
                  <a:tcPr anchor="ctr"/>
                </a:tc>
                <a:tc rowSpan="2">
                  <a:txBody>
                    <a:bodyPr/>
                    <a:lstStyle/>
                    <a:p>
                      <a:r>
                        <a:rPr lang="en-US" sz="2800" b="1" dirty="0"/>
                        <a:t>Total cost</a:t>
                      </a:r>
                    </a:p>
                  </a:txBody>
                  <a:tcPr anchor="ctr"/>
                </a:tc>
                <a:extLst>
                  <a:ext uri="{0D108BD9-81ED-4DB2-BD59-A6C34878D82A}">
                    <a16:rowId xmlns:a16="http://schemas.microsoft.com/office/drawing/2014/main" val="2558124087"/>
                  </a:ext>
                </a:extLst>
              </a:tr>
              <a:tr h="370840">
                <a:tc>
                  <a:txBody>
                    <a:bodyPr/>
                    <a:lstStyle/>
                    <a:p>
                      <a:r>
                        <a:rPr lang="en-US" sz="2400" dirty="0"/>
                        <a:t>Variable cost</a:t>
                      </a:r>
                    </a:p>
                  </a:txBody>
                  <a:tcPr anchor="ctr"/>
                </a:tc>
                <a:tc vMerge="1">
                  <a:txBody>
                    <a:bodyPr/>
                    <a:lstStyle/>
                    <a:p>
                      <a:endParaRPr lang="en-US" dirty="0"/>
                    </a:p>
                  </a:txBody>
                  <a:tcPr/>
                </a:tc>
                <a:extLst>
                  <a:ext uri="{0D108BD9-81ED-4DB2-BD59-A6C34878D82A}">
                    <a16:rowId xmlns:a16="http://schemas.microsoft.com/office/drawing/2014/main" val="2552572518"/>
                  </a:ext>
                </a:extLst>
              </a:tr>
              <a:tr h="370840">
                <a:tc>
                  <a:txBody>
                    <a:bodyPr/>
                    <a:lstStyle/>
                    <a:p>
                      <a:r>
                        <a:rPr lang="en-US" sz="2400" dirty="0"/>
                        <a:t>Fixed cost</a:t>
                      </a:r>
                    </a:p>
                  </a:txBody>
                  <a:tcPr anchor="ctr"/>
                </a:tc>
                <a:tc>
                  <a:txBody>
                    <a:bodyPr/>
                    <a:lstStyle/>
                    <a:p>
                      <a:r>
                        <a:rPr lang="en-US" sz="2400" dirty="0"/>
                        <a:t>There is no fixed cost in the long run</a:t>
                      </a:r>
                    </a:p>
                  </a:txBody>
                  <a:tcPr anchor="ctr"/>
                </a:tc>
                <a:extLst>
                  <a:ext uri="{0D108BD9-81ED-4DB2-BD59-A6C34878D82A}">
                    <a16:rowId xmlns:a16="http://schemas.microsoft.com/office/drawing/2014/main" val="2187861202"/>
                  </a:ext>
                </a:extLst>
              </a:tr>
              <a:tr h="370840">
                <a:tc>
                  <a:txBody>
                    <a:bodyPr/>
                    <a:lstStyle/>
                    <a:p>
                      <a:r>
                        <a:rPr lang="en-US" sz="2400" dirty="0"/>
                        <a:t>Average cost</a:t>
                      </a:r>
                    </a:p>
                  </a:txBody>
                  <a:tcPr anchor="ctr"/>
                </a:tc>
                <a:tc rowSpan="2">
                  <a:txBody>
                    <a:bodyPr/>
                    <a:lstStyle/>
                    <a:p>
                      <a:r>
                        <a:rPr lang="en-US" sz="2800" b="1" dirty="0"/>
                        <a:t>Average cost</a:t>
                      </a:r>
                    </a:p>
                  </a:txBody>
                  <a:tcPr anchor="ctr"/>
                </a:tc>
                <a:extLst>
                  <a:ext uri="{0D108BD9-81ED-4DB2-BD59-A6C34878D82A}">
                    <a16:rowId xmlns:a16="http://schemas.microsoft.com/office/drawing/2014/main" val="1197476460"/>
                  </a:ext>
                </a:extLst>
              </a:tr>
              <a:tr h="370840">
                <a:tc>
                  <a:txBody>
                    <a:bodyPr/>
                    <a:lstStyle/>
                    <a:p>
                      <a:r>
                        <a:rPr lang="en-US" sz="2400" dirty="0"/>
                        <a:t>Average variable cost</a:t>
                      </a:r>
                    </a:p>
                  </a:txBody>
                  <a:tcPr anchor="ctr"/>
                </a:tc>
                <a:tc vMerge="1">
                  <a:txBody>
                    <a:bodyPr/>
                    <a:lstStyle/>
                    <a:p>
                      <a:endParaRPr lang="en-US" dirty="0"/>
                    </a:p>
                  </a:txBody>
                  <a:tcPr/>
                </a:tc>
                <a:extLst>
                  <a:ext uri="{0D108BD9-81ED-4DB2-BD59-A6C34878D82A}">
                    <a16:rowId xmlns:a16="http://schemas.microsoft.com/office/drawing/2014/main" val="1320987439"/>
                  </a:ext>
                </a:extLst>
              </a:tr>
              <a:tr h="370840">
                <a:tc>
                  <a:txBody>
                    <a:bodyPr/>
                    <a:lstStyle/>
                    <a:p>
                      <a:r>
                        <a:rPr lang="en-US" sz="2400" dirty="0"/>
                        <a:t>Average fixed cost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There is no fixed cost in the long run</a:t>
                      </a:r>
                    </a:p>
                  </a:txBody>
                  <a:tcPr anchor="ctr"/>
                </a:tc>
                <a:extLst>
                  <a:ext uri="{0D108BD9-81ED-4DB2-BD59-A6C34878D82A}">
                    <a16:rowId xmlns:a16="http://schemas.microsoft.com/office/drawing/2014/main" val="2851911925"/>
                  </a:ext>
                </a:extLst>
              </a:tr>
              <a:tr h="370840">
                <a:tc>
                  <a:txBody>
                    <a:bodyPr/>
                    <a:lstStyle/>
                    <a:p>
                      <a:r>
                        <a:rPr lang="en-US" sz="2400" dirty="0"/>
                        <a:t>Marginal cost</a:t>
                      </a:r>
                    </a:p>
                  </a:txBody>
                  <a:tcPr anchor="ctr"/>
                </a:tc>
                <a:tc>
                  <a:txBody>
                    <a:bodyPr/>
                    <a:lstStyle/>
                    <a:p>
                      <a:r>
                        <a:rPr lang="en-US" sz="2800" b="1" dirty="0"/>
                        <a:t>Marginal cost</a:t>
                      </a:r>
                    </a:p>
                  </a:txBody>
                  <a:tcPr anchor="ctr"/>
                </a:tc>
                <a:extLst>
                  <a:ext uri="{0D108BD9-81ED-4DB2-BD59-A6C34878D82A}">
                    <a16:rowId xmlns:a16="http://schemas.microsoft.com/office/drawing/2014/main" val="328532675"/>
                  </a:ext>
                </a:extLst>
              </a:tr>
            </a:tbl>
          </a:graphicData>
        </a:graphic>
      </p:graphicFrame>
      <p:sp>
        <p:nvSpPr>
          <p:cNvPr id="8" name="TextBox 7">
            <a:extLst>
              <a:ext uri="{FF2B5EF4-FFF2-40B4-BE49-F238E27FC236}">
                <a16:creationId xmlns:a16="http://schemas.microsoft.com/office/drawing/2014/main" id="{48BE68A1-3726-4847-B15F-9858F0B73D58}"/>
              </a:ext>
            </a:extLst>
          </p:cNvPr>
          <p:cNvSpPr txBox="1"/>
          <p:nvPr/>
        </p:nvSpPr>
        <p:spPr>
          <a:xfrm>
            <a:off x="609600" y="5547360"/>
            <a:ext cx="10972800" cy="1015663"/>
          </a:xfrm>
          <a:prstGeom prst="rect">
            <a:avLst/>
          </a:prstGeom>
          <a:noFill/>
        </p:spPr>
        <p:txBody>
          <a:bodyPr wrap="none" rtlCol="0">
            <a:noAutofit/>
          </a:bodyPr>
          <a:lstStyle/>
          <a:p>
            <a:r>
              <a:rPr lang="en-US" sz="2000" dirty="0"/>
              <a:t>Key concept:</a:t>
            </a:r>
          </a:p>
          <a:p>
            <a:r>
              <a:rPr lang="en-US" sz="2000" dirty="0"/>
              <a:t>There is no fixed cost in the long run;</a:t>
            </a:r>
          </a:p>
          <a:p>
            <a:r>
              <a:rPr lang="en-US" sz="2000" dirty="0"/>
              <a:t>in the long run, all costs are variable costs.</a:t>
            </a:r>
          </a:p>
        </p:txBody>
      </p:sp>
    </p:spTree>
    <p:extLst>
      <p:ext uri="{BB962C8B-B14F-4D97-AF65-F5344CB8AC3E}">
        <p14:creationId xmlns:p14="http://schemas.microsoft.com/office/powerpoint/2010/main" val="20959900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42511-2639-4B22-84C9-97C21696B90A}"/>
              </a:ext>
            </a:extLst>
          </p:cNvPr>
          <p:cNvSpPr>
            <a:spLocks noGrp="1"/>
          </p:cNvSpPr>
          <p:nvPr>
            <p:ph type="title"/>
          </p:nvPr>
        </p:nvSpPr>
        <p:spPr/>
        <p:txBody>
          <a:bodyPr/>
          <a:lstStyle/>
          <a:p>
            <a:r>
              <a:rPr lang="en-US" dirty="0"/>
              <a:t>Long Run Cost Concepts in a Table 1</a:t>
            </a:r>
          </a:p>
        </p:txBody>
      </p:sp>
      <p:graphicFrame>
        <p:nvGraphicFramePr>
          <p:cNvPr id="3" name="Table 2">
            <a:extLst>
              <a:ext uri="{FF2B5EF4-FFF2-40B4-BE49-F238E27FC236}">
                <a16:creationId xmlns:a16="http://schemas.microsoft.com/office/drawing/2014/main" id="{1ACDD363-C648-4575-907E-0FB9401A2969}"/>
              </a:ext>
            </a:extLst>
          </p:cNvPr>
          <p:cNvGraphicFramePr>
            <a:graphicFrameLocks noGrp="1"/>
          </p:cNvGraphicFramePr>
          <p:nvPr>
            <p:extLst>
              <p:ext uri="{D42A27DB-BD31-4B8C-83A1-F6EECF244321}">
                <p14:modId xmlns:p14="http://schemas.microsoft.com/office/powerpoint/2010/main" val="3359047361"/>
              </p:ext>
            </p:extLst>
          </p:nvPr>
        </p:nvGraphicFramePr>
        <p:xfrm>
          <a:off x="4648200" y="1299408"/>
          <a:ext cx="3048000" cy="5143500"/>
        </p:xfrm>
        <a:graphic>
          <a:graphicData uri="http://schemas.openxmlformats.org/drawingml/2006/table">
            <a:tbl>
              <a:tblPr>
                <a:tableStyleId>{5C22544A-7EE6-4342-B048-85BDC9FD1C3A}</a:tableStyleId>
              </a:tblPr>
              <a:tblGrid>
                <a:gridCol w="1524000">
                  <a:extLst>
                    <a:ext uri="{9D8B030D-6E8A-4147-A177-3AD203B41FA5}">
                      <a16:colId xmlns:a16="http://schemas.microsoft.com/office/drawing/2014/main" val="1104274089"/>
                    </a:ext>
                  </a:extLst>
                </a:gridCol>
                <a:gridCol w="1524000">
                  <a:extLst>
                    <a:ext uri="{9D8B030D-6E8A-4147-A177-3AD203B41FA5}">
                      <a16:colId xmlns:a16="http://schemas.microsoft.com/office/drawing/2014/main" val="967572684"/>
                    </a:ext>
                  </a:extLst>
                </a:gridCol>
              </a:tblGrid>
              <a:tr h="342900">
                <a:tc>
                  <a:txBody>
                    <a:bodyPr/>
                    <a:lstStyle/>
                    <a:p>
                      <a:r>
                        <a:rPr lang="en-US" sz="1600" dirty="0">
                          <a:solidFill>
                            <a:schemeClr val="bg1"/>
                          </a:solidFill>
                        </a:rPr>
                        <a:t>Q</a:t>
                      </a:r>
                    </a:p>
                  </a:txBody>
                  <a:tcPr anchor="ctr">
                    <a:solidFill>
                      <a:schemeClr val="accent1"/>
                    </a:solidFill>
                  </a:tcPr>
                </a:tc>
                <a:tc>
                  <a:txBody>
                    <a:bodyPr/>
                    <a:lstStyle/>
                    <a:p>
                      <a:r>
                        <a:rPr lang="en-US" sz="1600" dirty="0">
                          <a:solidFill>
                            <a:schemeClr val="bg1"/>
                          </a:solidFill>
                        </a:rPr>
                        <a:t>Total Cost</a:t>
                      </a:r>
                    </a:p>
                  </a:txBody>
                  <a:tcPr anchor="ctr">
                    <a:solidFill>
                      <a:schemeClr val="accent1"/>
                    </a:solidFill>
                  </a:tcPr>
                </a:tc>
                <a:extLst>
                  <a:ext uri="{0D108BD9-81ED-4DB2-BD59-A6C34878D82A}">
                    <a16:rowId xmlns:a16="http://schemas.microsoft.com/office/drawing/2014/main" val="603080037"/>
                  </a:ext>
                </a:extLst>
              </a:tr>
              <a:tr h="342900">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$18.00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52839951"/>
                  </a:ext>
                </a:extLst>
              </a:tr>
              <a:tr h="342900">
                <a:tc>
                  <a:txBody>
                    <a:bodyPr/>
                    <a:lstStyle/>
                    <a:p>
                      <a:pPr algn="ctr" fontAlgn="b"/>
                      <a:r>
                        <a:rPr lang="en-US" sz="1800" u="none" strike="noStrike">
                          <a:effectLst/>
                        </a:rPr>
                        <a:t>2</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$20.50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04056106"/>
                  </a:ext>
                </a:extLst>
              </a:tr>
              <a:tr h="342900">
                <a:tc>
                  <a:txBody>
                    <a:bodyPr/>
                    <a:lstStyle/>
                    <a:p>
                      <a:pPr algn="ctr" fontAlgn="b"/>
                      <a:r>
                        <a:rPr lang="en-US" sz="1800" u="none" strike="noStrike">
                          <a:effectLst/>
                        </a:rPr>
                        <a:t>3</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$22.50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49146751"/>
                  </a:ext>
                </a:extLst>
              </a:tr>
              <a:tr h="342900">
                <a:tc>
                  <a:txBody>
                    <a:bodyPr/>
                    <a:lstStyle/>
                    <a:p>
                      <a:pPr algn="ctr" fontAlgn="b"/>
                      <a:r>
                        <a:rPr lang="en-US" sz="1800" u="none" strike="noStrike">
                          <a:effectLst/>
                        </a:rPr>
                        <a:t>4</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$25.00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60943535"/>
                  </a:ext>
                </a:extLst>
              </a:tr>
              <a:tr h="342900">
                <a:tc>
                  <a:txBody>
                    <a:bodyPr/>
                    <a:lstStyle/>
                    <a:p>
                      <a:pPr algn="ctr" fontAlgn="b"/>
                      <a:r>
                        <a:rPr lang="en-US" sz="1800" u="none" strike="noStrike">
                          <a:effectLst/>
                        </a:rPr>
                        <a:t>5</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$28.00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11224797"/>
                  </a:ext>
                </a:extLst>
              </a:tr>
              <a:tr h="342900">
                <a:tc>
                  <a:txBody>
                    <a:bodyPr/>
                    <a:lstStyle/>
                    <a:p>
                      <a:pPr algn="ctr" fontAlgn="b"/>
                      <a:r>
                        <a:rPr lang="en-US" sz="1800" u="none" strike="noStrike">
                          <a:effectLst/>
                        </a:rPr>
                        <a:t>6</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$31.50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82098265"/>
                  </a:ext>
                </a:extLst>
              </a:tr>
              <a:tr h="342900">
                <a:tc>
                  <a:txBody>
                    <a:bodyPr/>
                    <a:lstStyle/>
                    <a:p>
                      <a:pPr algn="ctr" fontAlgn="b"/>
                      <a:r>
                        <a:rPr lang="en-US" sz="1800" u="none" strike="noStrike" dirty="0">
                          <a:effectLst/>
                        </a:rPr>
                        <a:t>7</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$35.50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06026341"/>
                  </a:ext>
                </a:extLst>
              </a:tr>
              <a:tr h="342900">
                <a:tc>
                  <a:txBody>
                    <a:bodyPr/>
                    <a:lstStyle/>
                    <a:p>
                      <a:pPr algn="ctr" fontAlgn="b"/>
                      <a:r>
                        <a:rPr lang="en-US" sz="1800" u="none" strike="noStrike" dirty="0">
                          <a:effectLst/>
                        </a:rPr>
                        <a:t>8</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$40.00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50345704"/>
                  </a:ext>
                </a:extLst>
              </a:tr>
              <a:tr h="342900">
                <a:tc>
                  <a:txBody>
                    <a:bodyPr/>
                    <a:lstStyle/>
                    <a:p>
                      <a:pPr algn="ctr" fontAlgn="b"/>
                      <a:r>
                        <a:rPr lang="en-US" sz="1800" u="none" strike="noStrike">
                          <a:effectLst/>
                        </a:rPr>
                        <a:t>9</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$45.00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27799226"/>
                  </a:ext>
                </a:extLst>
              </a:tr>
              <a:tr h="342900">
                <a:tc>
                  <a:txBody>
                    <a:bodyPr/>
                    <a:lstStyle/>
                    <a:p>
                      <a:pPr algn="ctr" fontAlgn="b"/>
                      <a:r>
                        <a:rPr lang="en-US" sz="1800" u="none" strike="noStrike">
                          <a:effectLst/>
                        </a:rPr>
                        <a:t>10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$50.50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53400198"/>
                  </a:ext>
                </a:extLst>
              </a:tr>
              <a:tr h="342900">
                <a:tc>
                  <a:txBody>
                    <a:bodyPr/>
                    <a:lstStyle/>
                    <a:p>
                      <a:pPr algn="ctr" fontAlgn="b"/>
                      <a:r>
                        <a:rPr lang="en-US" sz="1800" u="none" strike="noStrike">
                          <a:effectLst/>
                        </a:rPr>
                        <a:t>11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$56.50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06363837"/>
                  </a:ext>
                </a:extLst>
              </a:tr>
              <a:tr h="342900">
                <a:tc>
                  <a:txBody>
                    <a:bodyPr/>
                    <a:lstStyle/>
                    <a:p>
                      <a:pPr algn="ctr" fontAlgn="b"/>
                      <a:r>
                        <a:rPr lang="en-US" sz="1800" u="none" strike="noStrike">
                          <a:effectLst/>
                        </a:rPr>
                        <a:t>12</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$63.00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80858170"/>
                  </a:ext>
                </a:extLst>
              </a:tr>
              <a:tr h="342900">
                <a:tc>
                  <a:txBody>
                    <a:bodyPr/>
                    <a:lstStyle/>
                    <a:p>
                      <a:pPr algn="ctr" fontAlgn="b"/>
                      <a:r>
                        <a:rPr lang="en-US" sz="1800" u="none" strike="noStrike">
                          <a:effectLst/>
                        </a:rPr>
                        <a:t>13</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$70.00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22091721"/>
                  </a:ext>
                </a:extLst>
              </a:tr>
              <a:tr h="342900">
                <a:tc>
                  <a:txBody>
                    <a:bodyPr/>
                    <a:lstStyle/>
                    <a:p>
                      <a:pPr algn="ctr" fontAlgn="b"/>
                      <a:r>
                        <a:rPr lang="en-US" sz="1800" u="none" strike="noStrike">
                          <a:effectLst/>
                        </a:rPr>
                        <a:t>14</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$77.50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86440416"/>
                  </a:ext>
                </a:extLst>
              </a:tr>
            </a:tbl>
          </a:graphicData>
        </a:graphic>
      </p:graphicFrame>
    </p:spTree>
    <p:extLst>
      <p:ext uri="{BB962C8B-B14F-4D97-AF65-F5344CB8AC3E}">
        <p14:creationId xmlns:p14="http://schemas.microsoft.com/office/powerpoint/2010/main" val="24266913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3B39E-4E84-492A-B4FA-C81052F87234}"/>
              </a:ext>
            </a:extLst>
          </p:cNvPr>
          <p:cNvSpPr>
            <a:spLocks noGrp="1"/>
          </p:cNvSpPr>
          <p:nvPr>
            <p:ph type="title"/>
          </p:nvPr>
        </p:nvSpPr>
        <p:spPr/>
        <p:txBody>
          <a:bodyPr/>
          <a:lstStyle/>
          <a:p>
            <a:r>
              <a:rPr lang="en-US" dirty="0"/>
              <a:t>Long Run Cost Concepts in a Graph 1</a:t>
            </a:r>
          </a:p>
        </p:txBody>
      </p:sp>
      <p:graphicFrame>
        <p:nvGraphicFramePr>
          <p:cNvPr id="3" name="Chart 2">
            <a:extLst>
              <a:ext uri="{FF2B5EF4-FFF2-40B4-BE49-F238E27FC236}">
                <a16:creationId xmlns:a16="http://schemas.microsoft.com/office/drawing/2014/main" id="{CDFDD2B4-5B9A-4682-8154-E0A4D7A7FF14}"/>
              </a:ext>
            </a:extLst>
          </p:cNvPr>
          <p:cNvGraphicFramePr>
            <a:graphicFrameLocks/>
          </p:cNvGraphicFramePr>
          <p:nvPr>
            <p:extLst>
              <p:ext uri="{D42A27DB-BD31-4B8C-83A1-F6EECF244321}">
                <p14:modId xmlns:p14="http://schemas.microsoft.com/office/powerpoint/2010/main" val="350393967"/>
              </p:ext>
            </p:extLst>
          </p:nvPr>
        </p:nvGraphicFramePr>
        <p:xfrm>
          <a:off x="1524000" y="1981200"/>
          <a:ext cx="94488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124B8EEF-D92E-4213-8BB9-677BC1809E83}"/>
              </a:ext>
            </a:extLst>
          </p:cNvPr>
          <p:cNvSpPr txBox="1"/>
          <p:nvPr/>
        </p:nvSpPr>
        <p:spPr>
          <a:xfrm>
            <a:off x="1828800" y="2133600"/>
            <a:ext cx="312906"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2768157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C26FAA-3F32-4118-A4A8-7024F5D8ECE8}"/>
              </a:ext>
            </a:extLst>
          </p:cNvPr>
          <p:cNvSpPr>
            <a:spLocks noGrp="1"/>
          </p:cNvSpPr>
          <p:nvPr>
            <p:ph idx="1"/>
          </p:nvPr>
        </p:nvSpPr>
        <p:spPr/>
        <p:txBody>
          <a:bodyPr/>
          <a:lstStyle/>
          <a:p>
            <a:r>
              <a:rPr lang="en-US" sz="2800" dirty="0"/>
              <a:t>Necessary and sufficient</a:t>
            </a:r>
          </a:p>
          <a:p>
            <a:pPr lvl="1"/>
            <a:r>
              <a:rPr lang="en-US" sz="2400" dirty="0"/>
              <a:t>A point being on the production function is necessary and sufficient to establish that the point is produced in a technologically efficient way</a:t>
            </a:r>
          </a:p>
          <a:p>
            <a:pPr lvl="2"/>
            <a:r>
              <a:rPr lang="en-US" sz="2000" dirty="0"/>
              <a:t>The only way it can be described as technologically efficient is by being on the production function</a:t>
            </a:r>
          </a:p>
          <a:p>
            <a:pPr lvl="2"/>
            <a:r>
              <a:rPr lang="en-US" sz="2000" dirty="0"/>
              <a:t>A point being on the production function is necessary and sufficient to establish that the point is produced in a technologically efficient way</a:t>
            </a:r>
          </a:p>
          <a:p>
            <a:pPr lvl="1"/>
            <a:r>
              <a:rPr lang="en-US" sz="2400" dirty="0"/>
              <a:t>Marginal Utility decreased </a:t>
            </a:r>
          </a:p>
        </p:txBody>
      </p:sp>
      <p:sp>
        <p:nvSpPr>
          <p:cNvPr id="2" name="Title 1">
            <a:extLst>
              <a:ext uri="{FF2B5EF4-FFF2-40B4-BE49-F238E27FC236}">
                <a16:creationId xmlns:a16="http://schemas.microsoft.com/office/drawing/2014/main" id="{85A2AC92-629D-41CA-8880-E17163406391}"/>
              </a:ext>
            </a:extLst>
          </p:cNvPr>
          <p:cNvSpPr>
            <a:spLocks noGrp="1"/>
          </p:cNvSpPr>
          <p:nvPr>
            <p:ph type="title"/>
          </p:nvPr>
        </p:nvSpPr>
        <p:spPr/>
        <p:txBody>
          <a:bodyPr/>
          <a:lstStyle/>
          <a:p>
            <a:r>
              <a:rPr lang="en-US" dirty="0"/>
              <a:t>Kinds of Conditions, Part III</a:t>
            </a:r>
          </a:p>
        </p:txBody>
      </p:sp>
      <p:sp>
        <p:nvSpPr>
          <p:cNvPr id="4" name="Arrow: Left-Right 3">
            <a:extLst>
              <a:ext uri="{FF2B5EF4-FFF2-40B4-BE49-F238E27FC236}">
                <a16:creationId xmlns:a16="http://schemas.microsoft.com/office/drawing/2014/main" id="{1534963B-8F67-4717-9A45-CAE3FEF5B0B3}"/>
              </a:ext>
            </a:extLst>
          </p:cNvPr>
          <p:cNvSpPr/>
          <p:nvPr/>
        </p:nvSpPr>
        <p:spPr>
          <a:xfrm>
            <a:off x="5181600" y="4343400"/>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49B317E-4C18-41D4-BAA1-F24B6069B424}"/>
              </a:ext>
            </a:extLst>
          </p:cNvPr>
          <p:cNvSpPr txBox="1"/>
          <p:nvPr/>
        </p:nvSpPr>
        <p:spPr>
          <a:xfrm>
            <a:off x="6540500" y="4349750"/>
            <a:ext cx="5041900" cy="461665"/>
          </a:xfrm>
          <a:prstGeom prst="rect">
            <a:avLst/>
          </a:prstGeom>
          <a:noFill/>
        </p:spPr>
        <p:txBody>
          <a:bodyPr wrap="square" rtlCol="0">
            <a:spAutoFit/>
          </a:bodyPr>
          <a:lstStyle/>
          <a:p>
            <a:r>
              <a:rPr lang="en-US" sz="2400" dirty="0"/>
              <a:t>The consumption level increased</a:t>
            </a:r>
          </a:p>
        </p:txBody>
      </p:sp>
    </p:spTree>
    <p:extLst>
      <p:ext uri="{BB962C8B-B14F-4D97-AF65-F5344CB8AC3E}">
        <p14:creationId xmlns:p14="http://schemas.microsoft.com/office/powerpoint/2010/main" val="35130766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E8188-63FC-4234-85C3-41B09A1194AC}"/>
              </a:ext>
            </a:extLst>
          </p:cNvPr>
          <p:cNvSpPr>
            <a:spLocks noGrp="1"/>
          </p:cNvSpPr>
          <p:nvPr>
            <p:ph type="title"/>
          </p:nvPr>
        </p:nvSpPr>
        <p:spPr/>
        <p:txBody>
          <a:bodyPr/>
          <a:lstStyle/>
          <a:p>
            <a:r>
              <a:rPr lang="en-US" dirty="0"/>
              <a:t>Long Run Cost Concepts in a Table 2</a:t>
            </a:r>
          </a:p>
        </p:txBody>
      </p:sp>
      <p:graphicFrame>
        <p:nvGraphicFramePr>
          <p:cNvPr id="3" name="Table 2">
            <a:extLst>
              <a:ext uri="{FF2B5EF4-FFF2-40B4-BE49-F238E27FC236}">
                <a16:creationId xmlns:a16="http://schemas.microsoft.com/office/drawing/2014/main" id="{19269589-BC89-45DF-B14A-E20AD82C5E62}"/>
              </a:ext>
            </a:extLst>
          </p:cNvPr>
          <p:cNvGraphicFramePr>
            <a:graphicFrameLocks noGrp="1"/>
          </p:cNvGraphicFramePr>
          <p:nvPr>
            <p:extLst>
              <p:ext uri="{D42A27DB-BD31-4B8C-83A1-F6EECF244321}">
                <p14:modId xmlns:p14="http://schemas.microsoft.com/office/powerpoint/2010/main" val="3575437489"/>
              </p:ext>
            </p:extLst>
          </p:nvPr>
        </p:nvGraphicFramePr>
        <p:xfrm>
          <a:off x="1219200" y="1371600"/>
          <a:ext cx="10363201" cy="5029200"/>
        </p:xfrm>
        <a:graphic>
          <a:graphicData uri="http://schemas.openxmlformats.org/drawingml/2006/table">
            <a:tbl>
              <a:tblPr>
                <a:tableStyleId>{5C22544A-7EE6-4342-B048-85BDC9FD1C3A}</a:tableStyleId>
              </a:tblPr>
              <a:tblGrid>
                <a:gridCol w="1952487">
                  <a:extLst>
                    <a:ext uri="{9D8B030D-6E8A-4147-A177-3AD203B41FA5}">
                      <a16:colId xmlns:a16="http://schemas.microsoft.com/office/drawing/2014/main" val="1232260930"/>
                    </a:ext>
                  </a:extLst>
                </a:gridCol>
                <a:gridCol w="2553253">
                  <a:extLst>
                    <a:ext uri="{9D8B030D-6E8A-4147-A177-3AD203B41FA5}">
                      <a16:colId xmlns:a16="http://schemas.microsoft.com/office/drawing/2014/main" val="17809791"/>
                    </a:ext>
                  </a:extLst>
                </a:gridCol>
                <a:gridCol w="2553253">
                  <a:extLst>
                    <a:ext uri="{9D8B030D-6E8A-4147-A177-3AD203B41FA5}">
                      <a16:colId xmlns:a16="http://schemas.microsoft.com/office/drawing/2014/main" val="2894175042"/>
                    </a:ext>
                  </a:extLst>
                </a:gridCol>
                <a:gridCol w="3304208">
                  <a:extLst>
                    <a:ext uri="{9D8B030D-6E8A-4147-A177-3AD203B41FA5}">
                      <a16:colId xmlns:a16="http://schemas.microsoft.com/office/drawing/2014/main" val="1176059871"/>
                    </a:ext>
                  </a:extLst>
                </a:gridCol>
              </a:tblGrid>
              <a:tr h="335280">
                <a:tc>
                  <a:txBody>
                    <a:bodyPr/>
                    <a:lstStyle/>
                    <a:p>
                      <a:pPr algn="ctr" fontAlgn="b"/>
                      <a:r>
                        <a:rPr lang="en-US" sz="1800" b="0" i="0" u="none" strike="noStrike" dirty="0">
                          <a:solidFill>
                            <a:schemeClr val="bg1"/>
                          </a:solidFill>
                          <a:effectLst/>
                          <a:latin typeface="Calibri" panose="020F0502020204030204" pitchFamily="34" charset="0"/>
                        </a:rPr>
                        <a:t>Q</a:t>
                      </a:r>
                    </a:p>
                  </a:txBody>
                  <a:tcPr marL="0" marR="0" marT="0" marB="0" anchor="b">
                    <a:solidFill>
                      <a:schemeClr val="accent1"/>
                    </a:solidFill>
                  </a:tcPr>
                </a:tc>
                <a:tc>
                  <a:txBody>
                    <a:bodyPr/>
                    <a:lstStyle/>
                    <a:p>
                      <a:pPr algn="ctr"/>
                      <a:r>
                        <a:rPr lang="en-US" sz="1600" dirty="0">
                          <a:solidFill>
                            <a:schemeClr val="bg1"/>
                          </a:solidFill>
                        </a:rPr>
                        <a:t>Total Cost</a:t>
                      </a:r>
                    </a:p>
                  </a:txBody>
                  <a:tcPr anchor="ctr">
                    <a:solidFill>
                      <a:schemeClr val="accent1"/>
                    </a:solidFill>
                  </a:tcPr>
                </a:tc>
                <a:tc>
                  <a:txBody>
                    <a:bodyPr/>
                    <a:lstStyle/>
                    <a:p>
                      <a:pPr algn="ctr" fontAlgn="b"/>
                      <a:r>
                        <a:rPr lang="en-US" sz="1800" u="none" strike="noStrike" dirty="0">
                          <a:solidFill>
                            <a:schemeClr val="bg1"/>
                          </a:solidFill>
                          <a:effectLst/>
                        </a:rPr>
                        <a:t>AC (TC/Q)</a:t>
                      </a:r>
                      <a:endParaRPr lang="en-US" sz="1800" b="0" i="0" u="none" strike="noStrike" dirty="0">
                        <a:solidFill>
                          <a:schemeClr val="bg1"/>
                        </a:solidFill>
                        <a:effectLst/>
                        <a:latin typeface="Calibri" panose="020F0502020204030204" pitchFamily="34" charset="0"/>
                      </a:endParaRPr>
                    </a:p>
                  </a:txBody>
                  <a:tcPr marL="0" marR="0" marT="0" marB="0" anchor="b">
                    <a:solidFill>
                      <a:schemeClr val="accent1"/>
                    </a:solidFill>
                  </a:tcPr>
                </a:tc>
                <a:tc>
                  <a:txBody>
                    <a:bodyPr/>
                    <a:lstStyle/>
                    <a:p>
                      <a:pPr algn="ctr" fontAlgn="b"/>
                      <a:r>
                        <a:rPr lang="fr-FR" sz="1800" u="none" strike="noStrike" dirty="0">
                          <a:solidFill>
                            <a:schemeClr val="bg1"/>
                          </a:solidFill>
                          <a:effectLst/>
                        </a:rPr>
                        <a:t>MC (Change TC/Change Q)</a:t>
                      </a:r>
                      <a:endParaRPr lang="fr-FR" sz="1800" b="0" i="0" u="none" strike="noStrike" dirty="0">
                        <a:solidFill>
                          <a:schemeClr val="bg1"/>
                        </a:solidFill>
                        <a:effectLst/>
                        <a:latin typeface="Calibri" panose="020F0502020204030204" pitchFamily="34" charset="0"/>
                      </a:endParaRPr>
                    </a:p>
                  </a:txBody>
                  <a:tcPr marL="0" marR="0" marT="0" marB="0" anchor="b">
                    <a:solidFill>
                      <a:schemeClr val="accent1"/>
                    </a:solidFill>
                  </a:tcPr>
                </a:tc>
                <a:extLst>
                  <a:ext uri="{0D108BD9-81ED-4DB2-BD59-A6C34878D82A}">
                    <a16:rowId xmlns:a16="http://schemas.microsoft.com/office/drawing/2014/main" val="1297992415"/>
                  </a:ext>
                </a:extLst>
              </a:tr>
              <a:tr h="335280">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$18.00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$18.00</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$3.00</a:t>
                      </a:r>
                      <a:endParaRPr lang="en-US"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58979580"/>
                  </a:ext>
                </a:extLst>
              </a:tr>
              <a:tr h="335280">
                <a:tc>
                  <a:txBody>
                    <a:bodyPr/>
                    <a:lstStyle/>
                    <a:p>
                      <a:pPr algn="ctr" fontAlgn="b"/>
                      <a:r>
                        <a:rPr lang="en-US" sz="1800" u="none" strike="noStrike">
                          <a:effectLst/>
                        </a:rPr>
                        <a:t>2</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$20.50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$10.25</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$2.50</a:t>
                      </a:r>
                      <a:endParaRPr lang="en-US"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78341063"/>
                  </a:ext>
                </a:extLst>
              </a:tr>
              <a:tr h="335280">
                <a:tc>
                  <a:txBody>
                    <a:bodyPr/>
                    <a:lstStyle/>
                    <a:p>
                      <a:pPr algn="ctr" fontAlgn="b"/>
                      <a:r>
                        <a:rPr lang="en-US" sz="1800" u="none" strike="noStrike">
                          <a:effectLst/>
                        </a:rPr>
                        <a:t>3</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$22.50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$7.50</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$2.00</a:t>
                      </a:r>
                      <a:endParaRPr lang="en-US"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3180109"/>
                  </a:ext>
                </a:extLst>
              </a:tr>
              <a:tr h="335280">
                <a:tc>
                  <a:txBody>
                    <a:bodyPr/>
                    <a:lstStyle/>
                    <a:p>
                      <a:pPr algn="ctr" fontAlgn="b"/>
                      <a:r>
                        <a:rPr lang="en-US" sz="1800" u="none" strike="noStrike">
                          <a:effectLst/>
                        </a:rPr>
                        <a:t>4</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$25.00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$6.25</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$2.50</a:t>
                      </a:r>
                      <a:endParaRPr lang="en-US"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68574676"/>
                  </a:ext>
                </a:extLst>
              </a:tr>
              <a:tr h="335280">
                <a:tc>
                  <a:txBody>
                    <a:bodyPr/>
                    <a:lstStyle/>
                    <a:p>
                      <a:pPr algn="ctr" fontAlgn="b"/>
                      <a:r>
                        <a:rPr lang="en-US" sz="1800" u="none" strike="noStrike">
                          <a:effectLst/>
                        </a:rPr>
                        <a:t>5</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$28.00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$5.60</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$3.00</a:t>
                      </a:r>
                      <a:endParaRPr lang="en-US"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04974911"/>
                  </a:ext>
                </a:extLst>
              </a:tr>
              <a:tr h="335280">
                <a:tc>
                  <a:txBody>
                    <a:bodyPr/>
                    <a:lstStyle/>
                    <a:p>
                      <a:pPr algn="ctr" fontAlgn="b"/>
                      <a:r>
                        <a:rPr lang="en-US" sz="1800" u="none" strike="noStrike" dirty="0">
                          <a:effectLst/>
                        </a:rPr>
                        <a:t>6</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$31.50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$5.25</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$3.50</a:t>
                      </a:r>
                      <a:endParaRPr lang="en-US"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56645196"/>
                  </a:ext>
                </a:extLst>
              </a:tr>
              <a:tr h="335280">
                <a:tc>
                  <a:txBody>
                    <a:bodyPr/>
                    <a:lstStyle/>
                    <a:p>
                      <a:pPr algn="ctr" fontAlgn="b"/>
                      <a:r>
                        <a:rPr lang="en-US" sz="1800" u="none" strike="noStrike">
                          <a:effectLst/>
                        </a:rPr>
                        <a:t>7</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$35.50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$5.07</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$4.00</a:t>
                      </a:r>
                      <a:endParaRPr lang="en-US"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52275071"/>
                  </a:ext>
                </a:extLst>
              </a:tr>
              <a:tr h="335280">
                <a:tc>
                  <a:txBody>
                    <a:bodyPr/>
                    <a:lstStyle/>
                    <a:p>
                      <a:pPr algn="ctr" fontAlgn="b"/>
                      <a:r>
                        <a:rPr lang="en-US" sz="1800" u="none" strike="noStrike">
                          <a:effectLst/>
                        </a:rPr>
                        <a:t>8</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$40.00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$5.00</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$4.50</a:t>
                      </a:r>
                      <a:endParaRPr lang="en-US"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80832481"/>
                  </a:ext>
                </a:extLst>
              </a:tr>
              <a:tr h="335280">
                <a:tc>
                  <a:txBody>
                    <a:bodyPr/>
                    <a:lstStyle/>
                    <a:p>
                      <a:pPr algn="ctr" fontAlgn="b"/>
                      <a:r>
                        <a:rPr lang="en-US" sz="1800" u="none" strike="noStrike">
                          <a:effectLst/>
                        </a:rPr>
                        <a:t>9</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$45.00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$5.00</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$5.00</a:t>
                      </a:r>
                      <a:endParaRPr lang="en-US"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17564039"/>
                  </a:ext>
                </a:extLst>
              </a:tr>
              <a:tr h="335280">
                <a:tc>
                  <a:txBody>
                    <a:bodyPr/>
                    <a:lstStyle/>
                    <a:p>
                      <a:pPr algn="ctr" fontAlgn="b"/>
                      <a:r>
                        <a:rPr lang="en-US" sz="1800" u="none" strike="noStrike">
                          <a:effectLst/>
                        </a:rPr>
                        <a:t>10</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$50.50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$5.05</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$5.50</a:t>
                      </a:r>
                      <a:endParaRPr lang="en-US"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83768158"/>
                  </a:ext>
                </a:extLst>
              </a:tr>
              <a:tr h="335280">
                <a:tc>
                  <a:txBody>
                    <a:bodyPr/>
                    <a:lstStyle/>
                    <a:p>
                      <a:pPr algn="ctr" fontAlgn="b"/>
                      <a:r>
                        <a:rPr lang="en-US" sz="1800" u="none" strike="noStrike">
                          <a:effectLst/>
                        </a:rPr>
                        <a:t>11</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$56.50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$5.14</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$6.00</a:t>
                      </a:r>
                      <a:endParaRPr lang="en-US"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6906786"/>
                  </a:ext>
                </a:extLst>
              </a:tr>
              <a:tr h="335280">
                <a:tc>
                  <a:txBody>
                    <a:bodyPr/>
                    <a:lstStyle/>
                    <a:p>
                      <a:pPr algn="ctr" fontAlgn="b"/>
                      <a:r>
                        <a:rPr lang="en-US" sz="1800" u="none" strike="noStrike">
                          <a:effectLst/>
                        </a:rPr>
                        <a:t>12</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$63.00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$5.25</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$6.50</a:t>
                      </a:r>
                      <a:endParaRPr lang="en-US"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94290349"/>
                  </a:ext>
                </a:extLst>
              </a:tr>
              <a:tr h="335280">
                <a:tc>
                  <a:txBody>
                    <a:bodyPr/>
                    <a:lstStyle/>
                    <a:p>
                      <a:pPr algn="ctr" fontAlgn="b"/>
                      <a:r>
                        <a:rPr lang="en-US" sz="1800" u="none" strike="noStrike">
                          <a:effectLst/>
                        </a:rPr>
                        <a:t>13</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$70.00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$5.38</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$7.00</a:t>
                      </a:r>
                      <a:endParaRPr lang="en-US"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59425088"/>
                  </a:ext>
                </a:extLst>
              </a:tr>
              <a:tr h="335280">
                <a:tc>
                  <a:txBody>
                    <a:bodyPr/>
                    <a:lstStyle/>
                    <a:p>
                      <a:pPr algn="ctr" fontAlgn="b"/>
                      <a:r>
                        <a:rPr lang="en-US" sz="1800" u="none" strike="noStrike">
                          <a:effectLst/>
                        </a:rPr>
                        <a:t>14</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$77.50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$5.54</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$7.50</a:t>
                      </a:r>
                      <a:endParaRPr lang="en-US"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51183697"/>
                  </a:ext>
                </a:extLst>
              </a:tr>
            </a:tbl>
          </a:graphicData>
        </a:graphic>
      </p:graphicFrame>
    </p:spTree>
    <p:extLst>
      <p:ext uri="{BB962C8B-B14F-4D97-AF65-F5344CB8AC3E}">
        <p14:creationId xmlns:p14="http://schemas.microsoft.com/office/powerpoint/2010/main" val="39159048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FD78D-E0ED-4715-BAFD-B7E71D80D002}"/>
              </a:ext>
            </a:extLst>
          </p:cNvPr>
          <p:cNvSpPr>
            <a:spLocks noGrp="1"/>
          </p:cNvSpPr>
          <p:nvPr>
            <p:ph type="title"/>
          </p:nvPr>
        </p:nvSpPr>
        <p:spPr/>
        <p:txBody>
          <a:bodyPr/>
          <a:lstStyle/>
          <a:p>
            <a:r>
              <a:rPr lang="en-US" dirty="0"/>
              <a:t>Long-Run Cost Concepts in a Graph 2</a:t>
            </a:r>
          </a:p>
        </p:txBody>
      </p:sp>
      <p:graphicFrame>
        <p:nvGraphicFramePr>
          <p:cNvPr id="7" name="Content Placeholder 3">
            <a:extLst>
              <a:ext uri="{FF2B5EF4-FFF2-40B4-BE49-F238E27FC236}">
                <a16:creationId xmlns:a16="http://schemas.microsoft.com/office/drawing/2014/main" id="{03D8973E-16F9-4D3D-A75F-44E8A9A64B30}"/>
              </a:ext>
            </a:extLst>
          </p:cNvPr>
          <p:cNvGraphicFramePr>
            <a:graphicFrameLocks/>
          </p:cNvGraphicFramePr>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Arrow Connector 7">
            <a:extLst>
              <a:ext uri="{FF2B5EF4-FFF2-40B4-BE49-F238E27FC236}">
                <a16:creationId xmlns:a16="http://schemas.microsoft.com/office/drawing/2014/main" id="{3AAD6FAB-7CED-4EB5-A694-F7A429AB2002}"/>
              </a:ext>
            </a:extLst>
          </p:cNvPr>
          <p:cNvCxnSpPr>
            <a:cxnSpLocks/>
          </p:cNvCxnSpPr>
          <p:nvPr/>
        </p:nvCxnSpPr>
        <p:spPr>
          <a:xfrm>
            <a:off x="7086600" y="3810000"/>
            <a:ext cx="0" cy="76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AEF6C11-03E1-479C-9F1D-7E3E0421CD61}"/>
              </a:ext>
            </a:extLst>
          </p:cNvPr>
          <p:cNvSpPr txBox="1"/>
          <p:nvPr/>
        </p:nvSpPr>
        <p:spPr>
          <a:xfrm>
            <a:off x="10614724" y="5809740"/>
            <a:ext cx="1043876" cy="369332"/>
          </a:xfrm>
          <a:prstGeom prst="rect">
            <a:avLst/>
          </a:prstGeom>
          <a:noFill/>
        </p:spPr>
        <p:txBody>
          <a:bodyPr wrap="none" rtlCol="0">
            <a:noAutofit/>
          </a:bodyPr>
          <a:lstStyle/>
          <a:p>
            <a:r>
              <a:rPr lang="en-US" dirty="0"/>
              <a:t>Quantity</a:t>
            </a:r>
          </a:p>
        </p:txBody>
      </p:sp>
      <p:sp>
        <p:nvSpPr>
          <p:cNvPr id="3" name="TextBox 2">
            <a:extLst>
              <a:ext uri="{FF2B5EF4-FFF2-40B4-BE49-F238E27FC236}">
                <a16:creationId xmlns:a16="http://schemas.microsoft.com/office/drawing/2014/main" id="{41A46ABF-F676-4298-97DE-DED6C3FD21DB}"/>
              </a:ext>
            </a:extLst>
          </p:cNvPr>
          <p:cNvSpPr txBox="1"/>
          <p:nvPr/>
        </p:nvSpPr>
        <p:spPr>
          <a:xfrm>
            <a:off x="376947" y="1600200"/>
            <a:ext cx="312906"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6025652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555314-DAE4-4456-91DB-71994BBAE397}"/>
                  </a:ext>
                </a:extLst>
              </p:cNvPr>
              <p:cNvSpPr>
                <a:spLocks noGrp="1"/>
              </p:cNvSpPr>
              <p:nvPr>
                <p:ph idx="1"/>
              </p:nvPr>
            </p:nvSpPr>
            <p:spPr/>
            <p:txBody>
              <a:bodyPr/>
              <a:lstStyle/>
              <a:p>
                <a:r>
                  <a:rPr lang="en-US" dirty="0"/>
                  <a:t>Now all inputs are variable; nothing held fixed</a:t>
                </a:r>
              </a:p>
              <a:p>
                <a:r>
                  <a:rPr lang="en-US" dirty="0"/>
                  <a:t>Let w be the wage paid per unit of labor (L) and r be the rental rate per unit of capital (K)</a:t>
                </a:r>
              </a:p>
              <a:p>
                <a14:m>
                  <m:oMath xmlns:m="http://schemas.openxmlformats.org/officeDocument/2006/math">
                    <m:r>
                      <a:rPr lang="en-US" smtClean="0">
                        <a:latin typeface="Cambria Math" panose="02040503050406030204" pitchFamily="18" charset="0"/>
                      </a:rPr>
                      <m:t>𝑇𝑜𝑡𝑎𝑙</m:t>
                    </m:r>
                    <m:r>
                      <a:rPr lang="en-US" smtClean="0">
                        <a:latin typeface="Cambria Math" panose="02040503050406030204" pitchFamily="18" charset="0"/>
                      </a:rPr>
                      <m:t> </m:t>
                    </m:r>
                    <m:r>
                      <m:rPr>
                        <m:sty m:val="p"/>
                      </m:rPr>
                      <a:rPr lang="en-US" b="0" i="0" smtClean="0">
                        <a:latin typeface="Cambria Math" panose="02040503050406030204" pitchFamily="18" charset="0"/>
                      </a:rPr>
                      <m:t>c</m:t>
                    </m:r>
                    <m:r>
                      <a:rPr lang="en-US" smtClean="0">
                        <a:latin typeface="Cambria Math" panose="02040503050406030204" pitchFamily="18" charset="0"/>
                      </a:rPr>
                      <m:t>𝑜𝑠𝑡</m:t>
                    </m:r>
                    <m:r>
                      <a:rPr lang="en-US" b="0" i="0" smtClean="0">
                        <a:latin typeface="Cambria Math" panose="02040503050406030204" pitchFamily="18" charset="0"/>
                      </a:rPr>
                      <m:t> </m:t>
                    </m:r>
                    <m:d>
                      <m:dPr>
                        <m:ctrlPr>
                          <a:rPr lang="en-US" i="1" smtClean="0">
                            <a:latin typeface="Cambria Math" panose="02040503050406030204" pitchFamily="18" charset="0"/>
                          </a:rPr>
                        </m:ctrlPr>
                      </m:dPr>
                      <m:e>
                        <m:r>
                          <a:rPr lang="en-US" smtClean="0">
                            <a:latin typeface="Cambria Math" panose="02040503050406030204" pitchFamily="18" charset="0"/>
                          </a:rPr>
                          <m:t>𝑇𝐶</m:t>
                        </m:r>
                      </m:e>
                    </m:d>
                    <m:r>
                      <a:rPr lang="en-US" smtClean="0">
                        <a:latin typeface="Cambria Math" panose="02040503050406030204" pitchFamily="18" charset="0"/>
                      </a:rPr>
                      <m:t>=</m:t>
                    </m:r>
                    <m:r>
                      <a:rPr lang="en-US" smtClean="0">
                        <a:latin typeface="Cambria Math" panose="02040503050406030204" pitchFamily="18" charset="0"/>
                      </a:rPr>
                      <m:t>𝑤</m:t>
                    </m:r>
                    <m:r>
                      <a:rPr lang="en-US" smtClean="0">
                        <a:latin typeface="Cambria Math" panose="02040503050406030204" pitchFamily="18" charset="0"/>
                      </a:rPr>
                      <m:t>∗</m:t>
                    </m:r>
                    <m:r>
                      <a:rPr lang="en-US" smtClean="0">
                        <a:latin typeface="Cambria Math" panose="02040503050406030204" pitchFamily="18" charset="0"/>
                      </a:rPr>
                      <m:t>𝐿</m:t>
                    </m:r>
                    <m:r>
                      <a:rPr lang="en-US" smtClean="0">
                        <a:latin typeface="Cambria Math" panose="02040503050406030204" pitchFamily="18" charset="0"/>
                      </a:rPr>
                      <m:t>+</m:t>
                    </m:r>
                    <m:r>
                      <a:rPr lang="en-US" smtClean="0">
                        <a:latin typeface="Cambria Math" panose="02040503050406030204" pitchFamily="18" charset="0"/>
                      </a:rPr>
                      <m:t>𝑟</m:t>
                    </m:r>
                    <m:r>
                      <a:rPr lang="en-US" smtClean="0">
                        <a:latin typeface="Cambria Math" panose="02040503050406030204" pitchFamily="18" charset="0"/>
                      </a:rPr>
                      <m:t>∗</m:t>
                    </m:r>
                    <m:r>
                      <a:rPr lang="en-US" smtClean="0">
                        <a:latin typeface="Cambria Math" panose="02040503050406030204" pitchFamily="18" charset="0"/>
                      </a:rPr>
                      <m:t>𝐾</m:t>
                    </m:r>
                  </m:oMath>
                </a14:m>
                <a:endParaRPr lang="en-US" dirty="0"/>
              </a:p>
              <a:p>
                <a:pPr lvl="1"/>
                <a:r>
                  <a:rPr lang="en-US" dirty="0"/>
                  <a:t>Note that there is no “bar” over K, showing it is now variable, not fixed</a:t>
                </a:r>
              </a:p>
              <a:p>
                <a:r>
                  <a:rPr lang="en-US" dirty="0"/>
                  <a:t>An isocost line is the line of all combinations of K and L given w and r that have the same total cost</a:t>
                </a:r>
              </a:p>
              <a:p>
                <a:pPr lvl="1"/>
                <a:r>
                  <a:rPr lang="en-US" dirty="0"/>
                  <a:t>It is similar to the budget constraint</a:t>
                </a:r>
              </a:p>
            </p:txBody>
          </p:sp>
        </mc:Choice>
        <mc:Fallback xmlns="">
          <p:sp>
            <p:nvSpPr>
              <p:cNvPr id="3" name="Content Placeholder 2">
                <a:extLst>
                  <a:ext uri="{FF2B5EF4-FFF2-40B4-BE49-F238E27FC236}">
                    <a16:creationId xmlns:a16="http://schemas.microsoft.com/office/drawing/2014/main" id="{6C555314-DAE4-4456-91DB-71994BBAE397}"/>
                  </a:ext>
                </a:extLst>
              </p:cNvPr>
              <p:cNvSpPr>
                <a:spLocks noGrp="1" noRot="1" noChangeAspect="1" noMove="1" noResize="1" noEditPoints="1" noAdjustHandles="1" noChangeArrowheads="1" noChangeShapeType="1" noTextEdit="1"/>
              </p:cNvSpPr>
              <p:nvPr>
                <p:ph idx="1"/>
              </p:nvPr>
            </p:nvSpPr>
            <p:spPr>
              <a:blipFill>
                <a:blip r:embed="rId2"/>
                <a:stretch>
                  <a:fillRect l="-1389" t="-1401" b="-7003"/>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64278F3C-1591-477E-8298-33A4C59F70A0}"/>
              </a:ext>
            </a:extLst>
          </p:cNvPr>
          <p:cNvSpPr>
            <a:spLocks noGrp="1"/>
          </p:cNvSpPr>
          <p:nvPr>
            <p:ph type="title"/>
          </p:nvPr>
        </p:nvSpPr>
        <p:spPr/>
        <p:txBody>
          <a:bodyPr/>
          <a:lstStyle/>
          <a:p>
            <a:r>
              <a:rPr lang="en-US" dirty="0"/>
              <a:t>Isocost Line</a:t>
            </a:r>
          </a:p>
        </p:txBody>
      </p:sp>
    </p:spTree>
    <p:extLst>
      <p:ext uri="{BB962C8B-B14F-4D97-AF65-F5344CB8AC3E}">
        <p14:creationId xmlns:p14="http://schemas.microsoft.com/office/powerpoint/2010/main" val="37921587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CEE86-79FA-49FE-A073-877E6ED4885F}"/>
              </a:ext>
            </a:extLst>
          </p:cNvPr>
          <p:cNvSpPr>
            <a:spLocks noGrp="1"/>
          </p:cNvSpPr>
          <p:nvPr>
            <p:ph type="title"/>
          </p:nvPr>
        </p:nvSpPr>
        <p:spPr/>
        <p:txBody>
          <a:bodyPr/>
          <a:lstStyle/>
          <a:p>
            <a:r>
              <a:rPr lang="en-US" dirty="0"/>
              <a:t>Isocost</a:t>
            </a:r>
          </a:p>
        </p:txBody>
      </p:sp>
      <p:sp>
        <p:nvSpPr>
          <p:cNvPr id="3" name="Content Placeholder 2">
            <a:extLst>
              <a:ext uri="{FF2B5EF4-FFF2-40B4-BE49-F238E27FC236}">
                <a16:creationId xmlns:a16="http://schemas.microsoft.com/office/drawing/2014/main" id="{4B2FB17B-DDB5-4C4F-8F9D-334F53AA96A1}"/>
              </a:ext>
            </a:extLst>
          </p:cNvPr>
          <p:cNvSpPr>
            <a:spLocks noGrp="1"/>
          </p:cNvSpPr>
          <p:nvPr>
            <p:ph idx="4294967295"/>
          </p:nvPr>
        </p:nvSpPr>
        <p:spPr>
          <a:xfrm>
            <a:off x="1489159" y="1635696"/>
            <a:ext cx="1280729" cy="398463"/>
          </a:xfrm>
        </p:spPr>
        <p:txBody>
          <a:bodyPr/>
          <a:lstStyle/>
          <a:p>
            <a:pPr marL="0" indent="0" algn="ctr">
              <a:buNone/>
            </a:pPr>
            <a:r>
              <a:rPr lang="en-US" sz="1800" dirty="0"/>
              <a:t>Capital (K)</a:t>
            </a:r>
          </a:p>
        </p:txBody>
      </p:sp>
      <p:cxnSp>
        <p:nvCxnSpPr>
          <p:cNvPr id="5" name="Straight Connector 4">
            <a:extLst>
              <a:ext uri="{FF2B5EF4-FFF2-40B4-BE49-F238E27FC236}">
                <a16:creationId xmlns:a16="http://schemas.microsoft.com/office/drawing/2014/main" id="{53774829-496A-45CD-9071-9AA73A42D2CF}"/>
              </a:ext>
            </a:extLst>
          </p:cNvPr>
          <p:cNvCxnSpPr/>
          <p:nvPr/>
        </p:nvCxnSpPr>
        <p:spPr>
          <a:xfrm>
            <a:off x="2133602" y="2133600"/>
            <a:ext cx="0" cy="388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87C2271-982D-4E75-8685-2CAFD57A8277}"/>
              </a:ext>
            </a:extLst>
          </p:cNvPr>
          <p:cNvCxnSpPr/>
          <p:nvPr/>
        </p:nvCxnSpPr>
        <p:spPr>
          <a:xfrm>
            <a:off x="2133602" y="6019800"/>
            <a:ext cx="6096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903E633-D159-4491-840A-D837F5DBEA2A}"/>
              </a:ext>
            </a:extLst>
          </p:cNvPr>
          <p:cNvSpPr txBox="1"/>
          <p:nvPr/>
        </p:nvSpPr>
        <p:spPr>
          <a:xfrm>
            <a:off x="7669192" y="6115596"/>
            <a:ext cx="1120820" cy="369332"/>
          </a:xfrm>
          <a:prstGeom prst="rect">
            <a:avLst/>
          </a:prstGeom>
          <a:noFill/>
        </p:spPr>
        <p:txBody>
          <a:bodyPr wrap="none" rtlCol="0">
            <a:noAutofit/>
          </a:bodyPr>
          <a:lstStyle/>
          <a:p>
            <a:r>
              <a:rPr lang="en-US" dirty="0"/>
              <a:t>Labor (L)</a:t>
            </a:r>
          </a:p>
        </p:txBody>
      </p:sp>
      <p:sp>
        <p:nvSpPr>
          <p:cNvPr id="9" name="TextBox 8">
            <a:extLst>
              <a:ext uri="{FF2B5EF4-FFF2-40B4-BE49-F238E27FC236}">
                <a16:creationId xmlns:a16="http://schemas.microsoft.com/office/drawing/2014/main" id="{BA7DE5CB-BC8F-4AEF-95C7-5A0611809FC8}"/>
              </a:ext>
            </a:extLst>
          </p:cNvPr>
          <p:cNvSpPr txBox="1"/>
          <p:nvPr/>
        </p:nvSpPr>
        <p:spPr>
          <a:xfrm>
            <a:off x="2041746" y="6161763"/>
            <a:ext cx="5126724" cy="276999"/>
          </a:xfrm>
          <a:prstGeom prst="rect">
            <a:avLst/>
          </a:prstGeom>
          <a:noFill/>
        </p:spPr>
        <p:txBody>
          <a:bodyPr wrap="none" rtlCol="0">
            <a:noAutofit/>
          </a:bodyPr>
          <a:lstStyle/>
          <a:p>
            <a:r>
              <a:rPr lang="en-US" sz="1200" dirty="0"/>
              <a:t>0       10      20       30       40       50       60       70        80        90        100</a:t>
            </a:r>
          </a:p>
        </p:txBody>
      </p:sp>
      <p:sp>
        <p:nvSpPr>
          <p:cNvPr id="10" name="TextBox 9">
            <a:extLst>
              <a:ext uri="{FF2B5EF4-FFF2-40B4-BE49-F238E27FC236}">
                <a16:creationId xmlns:a16="http://schemas.microsoft.com/office/drawing/2014/main" id="{3875C21A-54B3-4C97-B1F2-36CAA802A849}"/>
              </a:ext>
            </a:extLst>
          </p:cNvPr>
          <p:cNvSpPr txBox="1"/>
          <p:nvPr/>
        </p:nvSpPr>
        <p:spPr>
          <a:xfrm>
            <a:off x="1676402" y="2185792"/>
            <a:ext cx="439544" cy="3970318"/>
          </a:xfrm>
          <a:prstGeom prst="rect">
            <a:avLst/>
          </a:prstGeom>
          <a:noFill/>
        </p:spPr>
        <p:txBody>
          <a:bodyPr wrap="none" rtlCol="0">
            <a:noAutofit/>
          </a:bodyPr>
          <a:lstStyle/>
          <a:p>
            <a:r>
              <a:rPr lang="en-US" sz="1200" dirty="0"/>
              <a:t>100</a:t>
            </a:r>
          </a:p>
          <a:p>
            <a:endParaRPr lang="en-US" sz="1200" dirty="0"/>
          </a:p>
          <a:p>
            <a:r>
              <a:rPr lang="en-US" sz="1200" dirty="0"/>
              <a:t>90</a:t>
            </a:r>
          </a:p>
          <a:p>
            <a:endParaRPr lang="en-US" sz="1200" dirty="0"/>
          </a:p>
          <a:p>
            <a:r>
              <a:rPr lang="en-US" sz="1200" dirty="0"/>
              <a:t>80</a:t>
            </a:r>
          </a:p>
          <a:p>
            <a:endParaRPr lang="en-US" sz="1200" dirty="0"/>
          </a:p>
          <a:p>
            <a:r>
              <a:rPr lang="en-US" sz="1200" dirty="0"/>
              <a:t>70</a:t>
            </a:r>
          </a:p>
          <a:p>
            <a:endParaRPr lang="en-US" sz="1200" dirty="0"/>
          </a:p>
          <a:p>
            <a:r>
              <a:rPr lang="en-US" sz="1200" dirty="0"/>
              <a:t>60</a:t>
            </a:r>
          </a:p>
          <a:p>
            <a:endParaRPr lang="en-US" sz="1200" dirty="0"/>
          </a:p>
          <a:p>
            <a:r>
              <a:rPr lang="en-US" sz="1200" dirty="0"/>
              <a:t>50</a:t>
            </a:r>
          </a:p>
          <a:p>
            <a:endParaRPr lang="en-US" sz="1200" dirty="0"/>
          </a:p>
          <a:p>
            <a:r>
              <a:rPr lang="en-US" sz="1200" dirty="0"/>
              <a:t>40</a:t>
            </a:r>
          </a:p>
          <a:p>
            <a:endParaRPr lang="en-US" sz="1200" dirty="0"/>
          </a:p>
          <a:p>
            <a:r>
              <a:rPr lang="en-US" sz="1200" dirty="0"/>
              <a:t>30</a:t>
            </a:r>
          </a:p>
          <a:p>
            <a:endParaRPr lang="en-US" sz="1200" dirty="0"/>
          </a:p>
          <a:p>
            <a:r>
              <a:rPr lang="en-US" sz="1200" dirty="0"/>
              <a:t>20</a:t>
            </a:r>
          </a:p>
          <a:p>
            <a:endParaRPr lang="en-US" sz="1200" dirty="0"/>
          </a:p>
          <a:p>
            <a:r>
              <a:rPr lang="en-US" sz="1200" dirty="0"/>
              <a:t>10</a:t>
            </a:r>
          </a:p>
          <a:p>
            <a:endParaRPr lang="en-US" sz="1200" dirty="0"/>
          </a:p>
          <a:p>
            <a:r>
              <a:rPr lang="en-US" sz="1200" dirty="0"/>
              <a:t>0</a:t>
            </a:r>
          </a:p>
        </p:txBody>
      </p:sp>
      <p:sp>
        <p:nvSpPr>
          <p:cNvPr id="11" name="TextBox 10">
            <a:extLst>
              <a:ext uri="{FF2B5EF4-FFF2-40B4-BE49-F238E27FC236}">
                <a16:creationId xmlns:a16="http://schemas.microsoft.com/office/drawing/2014/main" id="{B51B62E5-E756-4370-BCC4-A7349B4AFD23}"/>
              </a:ext>
            </a:extLst>
          </p:cNvPr>
          <p:cNvSpPr txBox="1"/>
          <p:nvPr/>
        </p:nvSpPr>
        <p:spPr>
          <a:xfrm>
            <a:off x="4849100" y="1371600"/>
            <a:ext cx="5153972" cy="2554545"/>
          </a:xfrm>
          <a:prstGeom prst="rect">
            <a:avLst/>
          </a:prstGeom>
          <a:noFill/>
        </p:spPr>
        <p:txBody>
          <a:bodyPr wrap="square" rtlCol="0">
            <a:noAutofit/>
          </a:bodyPr>
          <a:lstStyle/>
          <a:p>
            <a:pPr>
              <a:spcBef>
                <a:spcPts val="1200"/>
              </a:spcBef>
            </a:pPr>
            <a:r>
              <a:rPr lang="en-US" sz="2000" dirty="0"/>
              <a:t>TC = w * L + r * K</a:t>
            </a:r>
          </a:p>
          <a:p>
            <a:pPr>
              <a:spcBef>
                <a:spcPts val="1200"/>
              </a:spcBef>
            </a:pPr>
            <a:r>
              <a:rPr lang="en-US" sz="2000" b="1" dirty="0"/>
              <a:t>TC − w * L = r * K</a:t>
            </a:r>
          </a:p>
          <a:p>
            <a:pPr>
              <a:spcBef>
                <a:spcPts val="1200"/>
              </a:spcBef>
            </a:pPr>
            <a:r>
              <a:rPr lang="en-US" sz="2000" dirty="0"/>
              <a:t>(1/r) * (TC − w * L) = (r * K) * (1/r)</a:t>
            </a:r>
            <a:endParaRPr lang="en-US" sz="2000" u="sng" dirty="0"/>
          </a:p>
          <a:p>
            <a:pPr>
              <a:spcBef>
                <a:spcPts val="1200"/>
              </a:spcBef>
            </a:pPr>
            <a:r>
              <a:rPr lang="en-US" sz="2000" b="1" dirty="0"/>
              <a:t>(TC/r) − (w/r) * L = K</a:t>
            </a:r>
          </a:p>
          <a:p>
            <a:pPr>
              <a:spcBef>
                <a:spcPts val="1200"/>
              </a:spcBef>
            </a:pPr>
            <a:r>
              <a:rPr lang="en-US" sz="2000" dirty="0"/>
              <a:t>Intercept </a:t>
            </a:r>
            <a:r>
              <a:rPr lang="en-US" sz="2000" b="1" dirty="0">
                <a:highlight>
                  <a:srgbClr val="FFFF00"/>
                </a:highlight>
              </a:rPr>
              <a:t>(TC/r)</a:t>
            </a:r>
          </a:p>
          <a:p>
            <a:r>
              <a:rPr lang="en-US" sz="2000" dirty="0"/>
              <a:t>Slope </a:t>
            </a:r>
            <a:r>
              <a:rPr lang="en-US" sz="2000" b="1" i="1" dirty="0">
                <a:highlight>
                  <a:srgbClr val="00FFFF"/>
                </a:highlight>
              </a:rPr>
              <a:t>−(w/r)</a:t>
            </a:r>
          </a:p>
        </p:txBody>
      </p:sp>
      <p:sp>
        <p:nvSpPr>
          <p:cNvPr id="12" name="TextBox 11">
            <a:extLst>
              <a:ext uri="{FF2B5EF4-FFF2-40B4-BE49-F238E27FC236}">
                <a16:creationId xmlns:a16="http://schemas.microsoft.com/office/drawing/2014/main" id="{92C511E4-27FD-45AC-8218-7D60C7FE68D7}"/>
              </a:ext>
            </a:extLst>
          </p:cNvPr>
          <p:cNvSpPr txBox="1"/>
          <p:nvPr/>
        </p:nvSpPr>
        <p:spPr>
          <a:xfrm>
            <a:off x="4849100" y="4596301"/>
            <a:ext cx="2492513" cy="369332"/>
          </a:xfrm>
          <a:prstGeom prst="rect">
            <a:avLst/>
          </a:prstGeom>
          <a:noFill/>
        </p:spPr>
        <p:txBody>
          <a:bodyPr wrap="square" rtlCol="0">
            <a:noAutofit/>
          </a:bodyPr>
          <a:lstStyle/>
          <a:p>
            <a:r>
              <a:rPr lang="en-US" dirty="0"/>
              <a:t>Let w = $10, r = $5</a:t>
            </a:r>
          </a:p>
        </p:txBody>
      </p:sp>
      <p:cxnSp>
        <p:nvCxnSpPr>
          <p:cNvPr id="14" name="Straight Connector 13">
            <a:extLst>
              <a:ext uri="{FF2B5EF4-FFF2-40B4-BE49-F238E27FC236}">
                <a16:creationId xmlns:a16="http://schemas.microsoft.com/office/drawing/2014/main" id="{44606E30-AC60-4F23-BF0E-D97C3DA81681}"/>
              </a:ext>
            </a:extLst>
          </p:cNvPr>
          <p:cNvCxnSpPr/>
          <p:nvPr/>
        </p:nvCxnSpPr>
        <p:spPr>
          <a:xfrm>
            <a:off x="2133602" y="5181600"/>
            <a:ext cx="45720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CA47897-5D6E-46D6-B67C-32BD08B3223E}"/>
              </a:ext>
            </a:extLst>
          </p:cNvPr>
          <p:cNvCxnSpPr/>
          <p:nvPr/>
        </p:nvCxnSpPr>
        <p:spPr>
          <a:xfrm>
            <a:off x="2115876" y="4476254"/>
            <a:ext cx="932126" cy="154354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0B63201-65A0-4097-9E90-C078FB565537}"/>
              </a:ext>
            </a:extLst>
          </p:cNvPr>
          <p:cNvCxnSpPr/>
          <p:nvPr/>
        </p:nvCxnSpPr>
        <p:spPr>
          <a:xfrm>
            <a:off x="2133602" y="3733800"/>
            <a:ext cx="1371601" cy="22860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FC81F1-FCD6-4A86-8843-2590208164F1}"/>
              </a:ext>
            </a:extLst>
          </p:cNvPr>
          <p:cNvCxnSpPr/>
          <p:nvPr/>
        </p:nvCxnSpPr>
        <p:spPr>
          <a:xfrm>
            <a:off x="2151259" y="3048001"/>
            <a:ext cx="1765627" cy="29717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CACA935-753D-4451-9020-A1441034139F}"/>
              </a:ext>
            </a:extLst>
          </p:cNvPr>
          <p:cNvCxnSpPr/>
          <p:nvPr/>
        </p:nvCxnSpPr>
        <p:spPr>
          <a:xfrm>
            <a:off x="2145430" y="2248764"/>
            <a:ext cx="2268343" cy="377103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6585448-9461-41E0-9956-04AC39C30D9F}"/>
              </a:ext>
            </a:extLst>
          </p:cNvPr>
          <p:cNvSpPr txBox="1"/>
          <p:nvPr/>
        </p:nvSpPr>
        <p:spPr>
          <a:xfrm>
            <a:off x="3352802" y="4170951"/>
            <a:ext cx="1140056" cy="369332"/>
          </a:xfrm>
          <a:prstGeom prst="rect">
            <a:avLst/>
          </a:prstGeom>
          <a:noFill/>
        </p:spPr>
        <p:txBody>
          <a:bodyPr wrap="none" rtlCol="0">
            <a:noAutofit/>
          </a:bodyPr>
          <a:lstStyle/>
          <a:p>
            <a:r>
              <a:rPr lang="en-US" dirty="0">
                <a:solidFill>
                  <a:srgbClr val="C00000"/>
                </a:solidFill>
              </a:rPr>
              <a:t>TC = $500</a:t>
            </a:r>
          </a:p>
        </p:txBody>
      </p:sp>
      <p:sp>
        <p:nvSpPr>
          <p:cNvPr id="24" name="TextBox 23">
            <a:extLst>
              <a:ext uri="{FF2B5EF4-FFF2-40B4-BE49-F238E27FC236}">
                <a16:creationId xmlns:a16="http://schemas.microsoft.com/office/drawing/2014/main" id="{11DCA261-53BF-472A-95CB-47FC74E1445D}"/>
              </a:ext>
            </a:extLst>
          </p:cNvPr>
          <p:cNvSpPr txBox="1"/>
          <p:nvPr/>
        </p:nvSpPr>
        <p:spPr>
          <a:xfrm>
            <a:off x="3043952" y="4425864"/>
            <a:ext cx="1140056" cy="369332"/>
          </a:xfrm>
          <a:prstGeom prst="rect">
            <a:avLst/>
          </a:prstGeom>
          <a:noFill/>
        </p:spPr>
        <p:txBody>
          <a:bodyPr wrap="none" rtlCol="0">
            <a:noAutofit/>
          </a:bodyPr>
          <a:lstStyle/>
          <a:p>
            <a:r>
              <a:rPr lang="en-US" dirty="0">
                <a:solidFill>
                  <a:srgbClr val="FF0000"/>
                </a:solidFill>
              </a:rPr>
              <a:t>TC = $400</a:t>
            </a:r>
          </a:p>
        </p:txBody>
      </p:sp>
      <p:sp>
        <p:nvSpPr>
          <p:cNvPr id="25" name="TextBox 24">
            <a:extLst>
              <a:ext uri="{FF2B5EF4-FFF2-40B4-BE49-F238E27FC236}">
                <a16:creationId xmlns:a16="http://schemas.microsoft.com/office/drawing/2014/main" id="{080A0DC6-BF3E-42B5-8B41-4A3C4BBC6735}"/>
              </a:ext>
            </a:extLst>
          </p:cNvPr>
          <p:cNvSpPr txBox="1"/>
          <p:nvPr/>
        </p:nvSpPr>
        <p:spPr>
          <a:xfrm>
            <a:off x="2794349" y="4674873"/>
            <a:ext cx="1140056" cy="369332"/>
          </a:xfrm>
          <a:prstGeom prst="rect">
            <a:avLst/>
          </a:prstGeom>
          <a:noFill/>
        </p:spPr>
        <p:txBody>
          <a:bodyPr wrap="none" rtlCol="0">
            <a:noAutofit/>
          </a:bodyPr>
          <a:lstStyle/>
          <a:p>
            <a:r>
              <a:rPr lang="en-US" dirty="0">
                <a:solidFill>
                  <a:srgbClr val="FFC000"/>
                </a:solidFill>
              </a:rPr>
              <a:t>TC = $300</a:t>
            </a:r>
          </a:p>
        </p:txBody>
      </p:sp>
      <p:sp>
        <p:nvSpPr>
          <p:cNvPr id="26" name="TextBox 25">
            <a:extLst>
              <a:ext uri="{FF2B5EF4-FFF2-40B4-BE49-F238E27FC236}">
                <a16:creationId xmlns:a16="http://schemas.microsoft.com/office/drawing/2014/main" id="{60BF3BFD-ABA9-408D-B958-5AC748820664}"/>
              </a:ext>
            </a:extLst>
          </p:cNvPr>
          <p:cNvSpPr txBox="1"/>
          <p:nvPr/>
        </p:nvSpPr>
        <p:spPr>
          <a:xfrm>
            <a:off x="2551142" y="4968532"/>
            <a:ext cx="1140056" cy="369332"/>
          </a:xfrm>
          <a:prstGeom prst="rect">
            <a:avLst/>
          </a:prstGeom>
          <a:noFill/>
        </p:spPr>
        <p:txBody>
          <a:bodyPr wrap="none" rtlCol="0">
            <a:noAutofit/>
          </a:bodyPr>
          <a:lstStyle/>
          <a:p>
            <a:r>
              <a:rPr lang="en-US" dirty="0">
                <a:solidFill>
                  <a:srgbClr val="00B050"/>
                </a:solidFill>
              </a:rPr>
              <a:t>TC = $200</a:t>
            </a:r>
          </a:p>
        </p:txBody>
      </p:sp>
      <p:sp>
        <p:nvSpPr>
          <p:cNvPr id="27" name="TextBox 26">
            <a:extLst>
              <a:ext uri="{FF2B5EF4-FFF2-40B4-BE49-F238E27FC236}">
                <a16:creationId xmlns:a16="http://schemas.microsoft.com/office/drawing/2014/main" id="{F7D43622-6D50-4B90-B3F2-7DFE4484B356}"/>
              </a:ext>
            </a:extLst>
          </p:cNvPr>
          <p:cNvSpPr txBox="1"/>
          <p:nvPr/>
        </p:nvSpPr>
        <p:spPr>
          <a:xfrm>
            <a:off x="2362202" y="5486400"/>
            <a:ext cx="1140056" cy="369332"/>
          </a:xfrm>
          <a:prstGeom prst="rect">
            <a:avLst/>
          </a:prstGeom>
          <a:noFill/>
        </p:spPr>
        <p:txBody>
          <a:bodyPr wrap="none" rtlCol="0">
            <a:noAutofit/>
          </a:bodyPr>
          <a:lstStyle/>
          <a:p>
            <a:r>
              <a:rPr lang="en-US" dirty="0">
                <a:solidFill>
                  <a:srgbClr val="00B0F0"/>
                </a:solidFill>
              </a:rPr>
              <a:t>TC = $100</a:t>
            </a:r>
          </a:p>
        </p:txBody>
      </p:sp>
      <p:sp>
        <p:nvSpPr>
          <p:cNvPr id="28" name="TextBox 27">
            <a:extLst>
              <a:ext uri="{FF2B5EF4-FFF2-40B4-BE49-F238E27FC236}">
                <a16:creationId xmlns:a16="http://schemas.microsoft.com/office/drawing/2014/main" id="{0128CF51-4E61-46F8-9AEA-6531D2A9235E}"/>
              </a:ext>
            </a:extLst>
          </p:cNvPr>
          <p:cNvSpPr txBox="1"/>
          <p:nvPr/>
        </p:nvSpPr>
        <p:spPr>
          <a:xfrm>
            <a:off x="4849100" y="5021650"/>
            <a:ext cx="2335939" cy="369332"/>
          </a:xfrm>
          <a:prstGeom prst="rect">
            <a:avLst/>
          </a:prstGeom>
          <a:noFill/>
        </p:spPr>
        <p:txBody>
          <a:bodyPr wrap="square" rtlCol="0">
            <a:noAutofit/>
          </a:bodyPr>
          <a:lstStyle/>
          <a:p>
            <a:r>
              <a:rPr lang="en-US" b="1" i="1" dirty="0">
                <a:highlight>
                  <a:srgbClr val="00FFFF"/>
                </a:highlight>
              </a:rPr>
              <a:t>Slope = −10/5 = −2</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7B6FF81-8B75-48A4-A90D-F7EE62BAE073}"/>
                  </a:ext>
                </a:extLst>
              </p:cNvPr>
              <p:cNvSpPr txBox="1"/>
              <p:nvPr/>
            </p:nvSpPr>
            <p:spPr>
              <a:xfrm>
                <a:off x="1281833" y="2135688"/>
                <a:ext cx="527709" cy="374846"/>
              </a:xfrm>
              <a:prstGeom prst="rect">
                <a:avLst/>
              </a:prstGeom>
              <a:noFill/>
            </p:spPr>
            <p:txBody>
              <a:bodyPr wrap="none" rtlCol="0">
                <a:noAutofit/>
              </a:bodyPr>
              <a:lstStyle/>
              <a:p>
                <a14:m>
                  <m:oMath xmlns:m="http://schemas.openxmlformats.org/officeDocument/2006/math">
                    <m:f>
                      <m:fPr>
                        <m:ctrlPr>
                          <a:rPr lang="en-US" sz="1200" i="1">
                            <a:highlight>
                              <a:srgbClr val="FFFF00"/>
                            </a:highlight>
                            <a:latin typeface="Cambria Math" panose="02040503050406030204" pitchFamily="18" charset="0"/>
                          </a:rPr>
                        </m:ctrlPr>
                      </m:fPr>
                      <m:num>
                        <m:r>
                          <a:rPr lang="en-US" sz="1200" i="1">
                            <a:highlight>
                              <a:srgbClr val="FFFF00"/>
                            </a:highlight>
                            <a:latin typeface="Cambria Math" panose="02040503050406030204" pitchFamily="18" charset="0"/>
                          </a:rPr>
                          <m:t>$500</m:t>
                        </m:r>
                      </m:num>
                      <m:den>
                        <m:r>
                          <a:rPr lang="en-US" sz="1200" i="1">
                            <a:highlight>
                              <a:srgbClr val="FFFF00"/>
                            </a:highlight>
                            <a:latin typeface="Cambria Math" panose="02040503050406030204" pitchFamily="18" charset="0"/>
                          </a:rPr>
                          <m:t>$5</m:t>
                        </m:r>
                      </m:den>
                    </m:f>
                  </m:oMath>
                </a14:m>
                <a:r>
                  <a:rPr lang="en-US" sz="1200" dirty="0">
                    <a:highlight>
                      <a:srgbClr val="FFFF00"/>
                    </a:highlight>
                  </a:rPr>
                  <a:t>=</a:t>
                </a:r>
              </a:p>
            </p:txBody>
          </p:sp>
        </mc:Choice>
        <mc:Fallback xmlns="">
          <p:sp>
            <p:nvSpPr>
              <p:cNvPr id="4" name="TextBox 3">
                <a:extLst>
                  <a:ext uri="{FF2B5EF4-FFF2-40B4-BE49-F238E27FC236}">
                    <a16:creationId xmlns:a16="http://schemas.microsoft.com/office/drawing/2014/main" id="{37B6FF81-8B75-48A4-A90D-F7EE62BAE073}"/>
                  </a:ext>
                </a:extLst>
              </p:cNvPr>
              <p:cNvSpPr txBox="1">
                <a:spLocks noRot="1" noChangeAspect="1" noMove="1" noResize="1" noEditPoints="1" noAdjustHandles="1" noChangeArrowheads="1" noChangeShapeType="1" noTextEdit="1"/>
              </p:cNvSpPr>
              <p:nvPr/>
            </p:nvSpPr>
            <p:spPr>
              <a:xfrm>
                <a:off x="1281833" y="2135688"/>
                <a:ext cx="527709" cy="374846"/>
              </a:xfrm>
              <a:prstGeom prst="rect">
                <a:avLst/>
              </a:prstGeom>
              <a:blipFill>
                <a:blip r:embed="rId2"/>
                <a:stretch>
                  <a:fillRect b="-161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8EBEDD8-E37B-43B4-A84F-64B8D6C86008}"/>
                  </a:ext>
                </a:extLst>
              </p:cNvPr>
              <p:cNvSpPr txBox="1"/>
              <p:nvPr/>
            </p:nvSpPr>
            <p:spPr>
              <a:xfrm>
                <a:off x="3903778" y="6117317"/>
                <a:ext cx="585417" cy="368755"/>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f>
                        <m:fPr>
                          <m:ctrlPr>
                            <a:rPr lang="en-US" sz="800" i="1">
                              <a:latin typeface="Cambria Math" panose="02040503050406030204" pitchFamily="18" charset="0"/>
                            </a:rPr>
                          </m:ctrlPr>
                        </m:fPr>
                        <m:num>
                          <m:r>
                            <a:rPr lang="en-US" sz="800" i="1">
                              <a:latin typeface="Cambria Math" panose="02040503050406030204" pitchFamily="18" charset="0"/>
                            </a:rPr>
                            <m:t>$500</m:t>
                          </m:r>
                        </m:num>
                        <m:den>
                          <m:r>
                            <a:rPr lang="en-US" sz="800" i="1">
                              <a:latin typeface="Cambria Math" panose="02040503050406030204" pitchFamily="18" charset="0"/>
                            </a:rPr>
                            <m:t>$10</m:t>
                          </m:r>
                        </m:den>
                      </m:f>
                      <m:r>
                        <a:rPr lang="en-US" sz="800" i="1">
                          <a:latin typeface="Cambria Math" panose="02040503050406030204" pitchFamily="18" charset="0"/>
                        </a:rPr>
                        <m:t>=</m:t>
                      </m:r>
                    </m:oMath>
                  </m:oMathPara>
                </a14:m>
                <a:endParaRPr lang="en-US" sz="800" dirty="0"/>
              </a:p>
            </p:txBody>
          </p:sp>
        </mc:Choice>
        <mc:Fallback xmlns="">
          <p:sp>
            <p:nvSpPr>
              <p:cNvPr id="6" name="TextBox 5">
                <a:extLst>
                  <a:ext uri="{FF2B5EF4-FFF2-40B4-BE49-F238E27FC236}">
                    <a16:creationId xmlns:a16="http://schemas.microsoft.com/office/drawing/2014/main" id="{58EBEDD8-E37B-43B4-A84F-64B8D6C86008}"/>
                  </a:ext>
                </a:extLst>
              </p:cNvPr>
              <p:cNvSpPr txBox="1">
                <a:spLocks noRot="1" noChangeAspect="1" noMove="1" noResize="1" noEditPoints="1" noAdjustHandles="1" noChangeArrowheads="1" noChangeShapeType="1" noTextEdit="1"/>
              </p:cNvSpPr>
              <p:nvPr/>
            </p:nvSpPr>
            <p:spPr>
              <a:xfrm>
                <a:off x="3903778" y="6117317"/>
                <a:ext cx="585417" cy="368755"/>
              </a:xfrm>
              <a:prstGeom prst="rect">
                <a:avLst/>
              </a:prstGeom>
              <a:blipFill>
                <a:blip r:embed="rId3"/>
                <a:stretch>
                  <a:fillRect/>
                </a:stretch>
              </a:blipFill>
            </p:spPr>
            <p:txBody>
              <a:bodyPr/>
              <a:lstStyle/>
              <a:p>
                <a:r>
                  <a:rPr lang="en-IN">
                    <a:noFill/>
                  </a:rPr>
                  <a:t> </a:t>
                </a:r>
              </a:p>
            </p:txBody>
          </p:sp>
        </mc:Fallback>
      </mc:AlternateContent>
      <p:sp>
        <p:nvSpPr>
          <p:cNvPr id="13" name="TextBox 12">
            <a:extLst>
              <a:ext uri="{FF2B5EF4-FFF2-40B4-BE49-F238E27FC236}">
                <a16:creationId xmlns:a16="http://schemas.microsoft.com/office/drawing/2014/main" id="{170F2B4E-46E8-4115-AAFD-6B7723548B28}"/>
              </a:ext>
            </a:extLst>
          </p:cNvPr>
          <p:cNvSpPr txBox="1"/>
          <p:nvPr/>
        </p:nvSpPr>
        <p:spPr>
          <a:xfrm>
            <a:off x="4849100" y="4201729"/>
            <a:ext cx="6199900" cy="338554"/>
          </a:xfrm>
          <a:prstGeom prst="rect">
            <a:avLst/>
          </a:prstGeom>
          <a:noFill/>
        </p:spPr>
        <p:txBody>
          <a:bodyPr wrap="square" rtlCol="0">
            <a:noAutofit/>
          </a:bodyPr>
          <a:lstStyle/>
          <a:p>
            <a:r>
              <a:rPr lang="en-US" dirty="0"/>
              <a:t>Consider different TC levels and the associated input levels</a:t>
            </a:r>
          </a:p>
        </p:txBody>
      </p:sp>
    </p:spTree>
    <p:extLst>
      <p:ext uri="{BB962C8B-B14F-4D97-AF65-F5344CB8AC3E}">
        <p14:creationId xmlns:p14="http://schemas.microsoft.com/office/powerpoint/2010/main" val="27400010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The Expansion Path</a:t>
            </a:r>
            <a:br>
              <a:rPr lang="en-US" dirty="0"/>
            </a:br>
            <a:r>
              <a:rPr lang="en-US" dirty="0"/>
              <a:t>and Economic Efficiency</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935020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CEE86-79FA-49FE-A073-877E6ED4885F}"/>
              </a:ext>
            </a:extLst>
          </p:cNvPr>
          <p:cNvSpPr>
            <a:spLocks noGrp="1"/>
          </p:cNvSpPr>
          <p:nvPr>
            <p:ph type="title"/>
          </p:nvPr>
        </p:nvSpPr>
        <p:spPr/>
        <p:txBody>
          <a:bodyPr/>
          <a:lstStyle/>
          <a:p>
            <a:r>
              <a:rPr lang="en-US" dirty="0"/>
              <a:t>Isocost and Isoquant</a:t>
            </a:r>
          </a:p>
        </p:txBody>
      </p:sp>
      <p:sp>
        <p:nvSpPr>
          <p:cNvPr id="3" name="Content Placeholder 2">
            <a:extLst>
              <a:ext uri="{FF2B5EF4-FFF2-40B4-BE49-F238E27FC236}">
                <a16:creationId xmlns:a16="http://schemas.microsoft.com/office/drawing/2014/main" id="{4B2FB17B-DDB5-4C4F-8F9D-334F53AA96A1}"/>
              </a:ext>
            </a:extLst>
          </p:cNvPr>
          <p:cNvSpPr>
            <a:spLocks noGrp="1"/>
          </p:cNvSpPr>
          <p:nvPr>
            <p:ph idx="4294967295"/>
          </p:nvPr>
        </p:nvSpPr>
        <p:spPr>
          <a:xfrm>
            <a:off x="1770299" y="1589369"/>
            <a:ext cx="1299451" cy="486302"/>
          </a:xfrm>
        </p:spPr>
        <p:txBody>
          <a:bodyPr/>
          <a:lstStyle/>
          <a:p>
            <a:pPr marL="0" indent="0">
              <a:buNone/>
            </a:pPr>
            <a:r>
              <a:rPr lang="en-US" sz="1800" dirty="0"/>
              <a:t>Capital (K)</a:t>
            </a:r>
          </a:p>
        </p:txBody>
      </p:sp>
      <p:cxnSp>
        <p:nvCxnSpPr>
          <p:cNvPr id="5" name="Straight Connector 4">
            <a:extLst>
              <a:ext uri="{FF2B5EF4-FFF2-40B4-BE49-F238E27FC236}">
                <a16:creationId xmlns:a16="http://schemas.microsoft.com/office/drawing/2014/main" id="{53774829-496A-45CD-9071-9AA73A42D2CF}"/>
              </a:ext>
            </a:extLst>
          </p:cNvPr>
          <p:cNvCxnSpPr/>
          <p:nvPr/>
        </p:nvCxnSpPr>
        <p:spPr>
          <a:xfrm>
            <a:off x="2438400" y="2133600"/>
            <a:ext cx="0" cy="388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903E633-D159-4491-840A-D837F5DBEA2A}"/>
              </a:ext>
            </a:extLst>
          </p:cNvPr>
          <p:cNvSpPr txBox="1"/>
          <p:nvPr/>
        </p:nvSpPr>
        <p:spPr>
          <a:xfrm>
            <a:off x="8045197" y="6112052"/>
            <a:ext cx="1132113" cy="376420"/>
          </a:xfrm>
          <a:prstGeom prst="rect">
            <a:avLst/>
          </a:prstGeom>
          <a:noFill/>
        </p:spPr>
        <p:txBody>
          <a:bodyPr wrap="none" rtlCol="0">
            <a:noAutofit/>
          </a:bodyPr>
          <a:lstStyle/>
          <a:p>
            <a:r>
              <a:rPr lang="en-US" dirty="0"/>
              <a:t>Labor (L)</a:t>
            </a:r>
          </a:p>
        </p:txBody>
      </p:sp>
      <p:sp>
        <p:nvSpPr>
          <p:cNvPr id="9" name="TextBox 8">
            <a:extLst>
              <a:ext uri="{FF2B5EF4-FFF2-40B4-BE49-F238E27FC236}">
                <a16:creationId xmlns:a16="http://schemas.microsoft.com/office/drawing/2014/main" id="{BA7DE5CB-BC8F-4AEF-95C7-5A0611809FC8}"/>
              </a:ext>
            </a:extLst>
          </p:cNvPr>
          <p:cNvSpPr txBox="1"/>
          <p:nvPr/>
        </p:nvSpPr>
        <p:spPr>
          <a:xfrm>
            <a:off x="2346544" y="6161763"/>
            <a:ext cx="5126724" cy="276999"/>
          </a:xfrm>
          <a:prstGeom prst="rect">
            <a:avLst/>
          </a:prstGeom>
          <a:noFill/>
        </p:spPr>
        <p:txBody>
          <a:bodyPr wrap="none" rtlCol="0">
            <a:noAutofit/>
          </a:bodyPr>
          <a:lstStyle/>
          <a:p>
            <a:r>
              <a:rPr lang="en-US" sz="1200" dirty="0"/>
              <a:t>0       10      20       30       40       50       60       70        80        90        100</a:t>
            </a:r>
          </a:p>
        </p:txBody>
      </p:sp>
      <p:sp>
        <p:nvSpPr>
          <p:cNvPr id="10" name="TextBox 9">
            <a:extLst>
              <a:ext uri="{FF2B5EF4-FFF2-40B4-BE49-F238E27FC236}">
                <a16:creationId xmlns:a16="http://schemas.microsoft.com/office/drawing/2014/main" id="{3875C21A-54B3-4C97-B1F2-36CAA802A849}"/>
              </a:ext>
            </a:extLst>
          </p:cNvPr>
          <p:cNvSpPr txBox="1"/>
          <p:nvPr/>
        </p:nvSpPr>
        <p:spPr>
          <a:xfrm>
            <a:off x="1981200" y="2185792"/>
            <a:ext cx="439544" cy="3970318"/>
          </a:xfrm>
          <a:prstGeom prst="rect">
            <a:avLst/>
          </a:prstGeom>
          <a:noFill/>
        </p:spPr>
        <p:txBody>
          <a:bodyPr wrap="none" rtlCol="0">
            <a:noAutofit/>
          </a:bodyPr>
          <a:lstStyle/>
          <a:p>
            <a:r>
              <a:rPr lang="en-US" sz="1200" dirty="0"/>
              <a:t>100</a:t>
            </a:r>
          </a:p>
          <a:p>
            <a:endParaRPr lang="en-US" sz="1200" dirty="0"/>
          </a:p>
          <a:p>
            <a:r>
              <a:rPr lang="en-US" sz="1200" dirty="0"/>
              <a:t>90</a:t>
            </a:r>
          </a:p>
          <a:p>
            <a:endParaRPr lang="en-US" sz="1200" dirty="0"/>
          </a:p>
          <a:p>
            <a:r>
              <a:rPr lang="en-US" sz="1200" dirty="0"/>
              <a:t>80</a:t>
            </a:r>
          </a:p>
          <a:p>
            <a:endParaRPr lang="en-US" sz="1200" dirty="0"/>
          </a:p>
          <a:p>
            <a:r>
              <a:rPr lang="en-US" sz="1200" dirty="0"/>
              <a:t>70</a:t>
            </a:r>
          </a:p>
          <a:p>
            <a:endParaRPr lang="en-US" sz="1200" dirty="0"/>
          </a:p>
          <a:p>
            <a:r>
              <a:rPr lang="en-US" sz="1200" dirty="0"/>
              <a:t>60</a:t>
            </a:r>
          </a:p>
          <a:p>
            <a:endParaRPr lang="en-US" sz="1200" dirty="0"/>
          </a:p>
          <a:p>
            <a:r>
              <a:rPr lang="en-US" sz="1200" dirty="0"/>
              <a:t>50</a:t>
            </a:r>
          </a:p>
          <a:p>
            <a:endParaRPr lang="en-US" sz="1200" dirty="0"/>
          </a:p>
          <a:p>
            <a:r>
              <a:rPr lang="en-US" sz="1200" dirty="0"/>
              <a:t>40</a:t>
            </a:r>
          </a:p>
          <a:p>
            <a:endParaRPr lang="en-US" sz="1200" dirty="0"/>
          </a:p>
          <a:p>
            <a:r>
              <a:rPr lang="en-US" sz="1200" dirty="0"/>
              <a:t>30</a:t>
            </a:r>
          </a:p>
          <a:p>
            <a:endParaRPr lang="en-US" sz="1200" dirty="0"/>
          </a:p>
          <a:p>
            <a:r>
              <a:rPr lang="en-US" sz="1200" dirty="0"/>
              <a:t>20</a:t>
            </a:r>
          </a:p>
          <a:p>
            <a:endParaRPr lang="en-US" sz="1200" dirty="0"/>
          </a:p>
          <a:p>
            <a:r>
              <a:rPr lang="en-US" sz="1200" dirty="0"/>
              <a:t>10</a:t>
            </a:r>
          </a:p>
          <a:p>
            <a:endParaRPr lang="en-US" sz="1200" dirty="0"/>
          </a:p>
          <a:p>
            <a:r>
              <a:rPr lang="en-US" sz="1200" dirty="0"/>
              <a:t>0</a:t>
            </a:r>
          </a:p>
        </p:txBody>
      </p:sp>
      <p:cxnSp>
        <p:nvCxnSpPr>
          <p:cNvPr id="14" name="Straight Connector 13">
            <a:extLst>
              <a:ext uri="{FF2B5EF4-FFF2-40B4-BE49-F238E27FC236}">
                <a16:creationId xmlns:a16="http://schemas.microsoft.com/office/drawing/2014/main" id="{44606E30-AC60-4F23-BF0E-D97C3DA81681}"/>
              </a:ext>
            </a:extLst>
          </p:cNvPr>
          <p:cNvCxnSpPr/>
          <p:nvPr/>
        </p:nvCxnSpPr>
        <p:spPr>
          <a:xfrm>
            <a:off x="2438400" y="5181600"/>
            <a:ext cx="45720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CA47897-5D6E-46D6-B67C-32BD08B3223E}"/>
              </a:ext>
            </a:extLst>
          </p:cNvPr>
          <p:cNvCxnSpPr/>
          <p:nvPr/>
        </p:nvCxnSpPr>
        <p:spPr>
          <a:xfrm>
            <a:off x="2420674" y="4476254"/>
            <a:ext cx="932126" cy="154354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0B63201-65A0-4097-9E90-C078FB565537}"/>
              </a:ext>
            </a:extLst>
          </p:cNvPr>
          <p:cNvCxnSpPr/>
          <p:nvPr/>
        </p:nvCxnSpPr>
        <p:spPr>
          <a:xfrm>
            <a:off x="2438400" y="3733800"/>
            <a:ext cx="1371601" cy="228600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FC81F1-FCD6-4A86-8843-2590208164F1}"/>
              </a:ext>
            </a:extLst>
          </p:cNvPr>
          <p:cNvCxnSpPr/>
          <p:nvPr/>
        </p:nvCxnSpPr>
        <p:spPr>
          <a:xfrm>
            <a:off x="2423399" y="3015343"/>
            <a:ext cx="1805148" cy="30073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CACA935-753D-4451-9020-A1441034139F}"/>
              </a:ext>
            </a:extLst>
          </p:cNvPr>
          <p:cNvCxnSpPr/>
          <p:nvPr/>
        </p:nvCxnSpPr>
        <p:spPr>
          <a:xfrm>
            <a:off x="2450228" y="2248764"/>
            <a:ext cx="2268343" cy="377103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6585448-9461-41E0-9956-04AC39C30D9F}"/>
              </a:ext>
            </a:extLst>
          </p:cNvPr>
          <p:cNvSpPr txBox="1"/>
          <p:nvPr/>
        </p:nvSpPr>
        <p:spPr>
          <a:xfrm>
            <a:off x="4033380" y="4797251"/>
            <a:ext cx="1140056" cy="369332"/>
          </a:xfrm>
          <a:prstGeom prst="rect">
            <a:avLst/>
          </a:prstGeom>
          <a:noFill/>
        </p:spPr>
        <p:txBody>
          <a:bodyPr wrap="none" rtlCol="0">
            <a:noAutofit/>
          </a:bodyPr>
          <a:lstStyle/>
          <a:p>
            <a:r>
              <a:rPr lang="en-US" dirty="0">
                <a:solidFill>
                  <a:srgbClr val="C00000"/>
                </a:solidFill>
              </a:rPr>
              <a:t>TC = $500</a:t>
            </a:r>
          </a:p>
        </p:txBody>
      </p:sp>
      <p:sp>
        <p:nvSpPr>
          <p:cNvPr id="24" name="TextBox 23">
            <a:extLst>
              <a:ext uri="{FF2B5EF4-FFF2-40B4-BE49-F238E27FC236}">
                <a16:creationId xmlns:a16="http://schemas.microsoft.com/office/drawing/2014/main" id="{11DCA261-53BF-472A-95CB-47FC74E1445D}"/>
              </a:ext>
            </a:extLst>
          </p:cNvPr>
          <p:cNvSpPr txBox="1"/>
          <p:nvPr/>
        </p:nvSpPr>
        <p:spPr>
          <a:xfrm>
            <a:off x="3699478" y="5027112"/>
            <a:ext cx="1140056" cy="369332"/>
          </a:xfrm>
          <a:prstGeom prst="rect">
            <a:avLst/>
          </a:prstGeom>
          <a:noFill/>
        </p:spPr>
        <p:txBody>
          <a:bodyPr wrap="none" rtlCol="0">
            <a:noAutofit/>
          </a:bodyPr>
          <a:lstStyle/>
          <a:p>
            <a:r>
              <a:rPr lang="en-US" dirty="0">
                <a:solidFill>
                  <a:srgbClr val="FF0000"/>
                </a:solidFill>
              </a:rPr>
              <a:t>TC = $400</a:t>
            </a:r>
          </a:p>
        </p:txBody>
      </p:sp>
      <p:sp>
        <p:nvSpPr>
          <p:cNvPr id="25" name="TextBox 24">
            <a:extLst>
              <a:ext uri="{FF2B5EF4-FFF2-40B4-BE49-F238E27FC236}">
                <a16:creationId xmlns:a16="http://schemas.microsoft.com/office/drawing/2014/main" id="{080A0DC6-BF3E-42B5-8B41-4A3C4BBC6735}"/>
              </a:ext>
            </a:extLst>
          </p:cNvPr>
          <p:cNvSpPr txBox="1"/>
          <p:nvPr/>
        </p:nvSpPr>
        <p:spPr>
          <a:xfrm>
            <a:off x="3424823" y="5251069"/>
            <a:ext cx="1140056" cy="369332"/>
          </a:xfrm>
          <a:prstGeom prst="rect">
            <a:avLst/>
          </a:prstGeom>
          <a:noFill/>
        </p:spPr>
        <p:txBody>
          <a:bodyPr wrap="none" rtlCol="0">
            <a:noAutofit/>
          </a:bodyPr>
          <a:lstStyle/>
          <a:p>
            <a:r>
              <a:rPr lang="en-US" dirty="0">
                <a:solidFill>
                  <a:schemeClr val="accent4">
                    <a:lumMod val="60000"/>
                    <a:lumOff val="40000"/>
                  </a:schemeClr>
                </a:solidFill>
              </a:rPr>
              <a:t>TC = $300</a:t>
            </a:r>
          </a:p>
        </p:txBody>
      </p:sp>
      <p:sp>
        <p:nvSpPr>
          <p:cNvPr id="26" name="TextBox 25">
            <a:extLst>
              <a:ext uri="{FF2B5EF4-FFF2-40B4-BE49-F238E27FC236}">
                <a16:creationId xmlns:a16="http://schemas.microsoft.com/office/drawing/2014/main" id="{60BF3BFD-ABA9-408D-B958-5AC748820664}"/>
              </a:ext>
            </a:extLst>
          </p:cNvPr>
          <p:cNvSpPr txBox="1"/>
          <p:nvPr/>
        </p:nvSpPr>
        <p:spPr>
          <a:xfrm>
            <a:off x="3068882" y="5494624"/>
            <a:ext cx="1140056" cy="369332"/>
          </a:xfrm>
          <a:prstGeom prst="rect">
            <a:avLst/>
          </a:prstGeom>
          <a:noFill/>
        </p:spPr>
        <p:txBody>
          <a:bodyPr wrap="none" rtlCol="0">
            <a:noAutofit/>
          </a:bodyPr>
          <a:lstStyle/>
          <a:p>
            <a:r>
              <a:rPr lang="en-US" dirty="0">
                <a:solidFill>
                  <a:srgbClr val="00B050"/>
                </a:solidFill>
              </a:rPr>
              <a:t>TC = $200</a:t>
            </a:r>
          </a:p>
        </p:txBody>
      </p:sp>
      <p:sp>
        <p:nvSpPr>
          <p:cNvPr id="27" name="TextBox 26">
            <a:extLst>
              <a:ext uri="{FF2B5EF4-FFF2-40B4-BE49-F238E27FC236}">
                <a16:creationId xmlns:a16="http://schemas.microsoft.com/office/drawing/2014/main" id="{F7D43622-6D50-4B90-B3F2-7DFE4484B356}"/>
              </a:ext>
            </a:extLst>
          </p:cNvPr>
          <p:cNvSpPr txBox="1"/>
          <p:nvPr/>
        </p:nvSpPr>
        <p:spPr>
          <a:xfrm>
            <a:off x="2679526" y="5674290"/>
            <a:ext cx="1140056" cy="369332"/>
          </a:xfrm>
          <a:prstGeom prst="rect">
            <a:avLst/>
          </a:prstGeom>
          <a:noFill/>
        </p:spPr>
        <p:txBody>
          <a:bodyPr wrap="none" rtlCol="0">
            <a:noAutofit/>
          </a:bodyPr>
          <a:lstStyle/>
          <a:p>
            <a:r>
              <a:rPr lang="en-US" dirty="0">
                <a:solidFill>
                  <a:srgbClr val="00B0F0"/>
                </a:solidFill>
              </a:rPr>
              <a:t>TC = $100</a:t>
            </a:r>
          </a:p>
        </p:txBody>
      </p:sp>
      <p:sp>
        <p:nvSpPr>
          <p:cNvPr id="28" name="TextBox 27">
            <a:extLst>
              <a:ext uri="{FF2B5EF4-FFF2-40B4-BE49-F238E27FC236}">
                <a16:creationId xmlns:a16="http://schemas.microsoft.com/office/drawing/2014/main" id="{0128CF51-4E61-46F8-9AEA-6531D2A9235E}"/>
              </a:ext>
            </a:extLst>
          </p:cNvPr>
          <p:cNvSpPr txBox="1"/>
          <p:nvPr/>
        </p:nvSpPr>
        <p:spPr>
          <a:xfrm>
            <a:off x="5105401" y="4515629"/>
            <a:ext cx="2362034" cy="369332"/>
          </a:xfrm>
          <a:prstGeom prst="rect">
            <a:avLst/>
          </a:prstGeom>
          <a:noFill/>
        </p:spPr>
        <p:txBody>
          <a:bodyPr wrap="square" rtlCol="0">
            <a:noAutofit/>
          </a:bodyPr>
          <a:lstStyle/>
          <a:p>
            <a:r>
              <a:rPr lang="en-US" sz="1600" dirty="0"/>
              <a:t>Slope = −10/5 = −2</a:t>
            </a:r>
          </a:p>
        </p:txBody>
      </p:sp>
      <p:sp>
        <p:nvSpPr>
          <p:cNvPr id="4" name="Freeform: Shape 3">
            <a:extLst>
              <a:ext uri="{FF2B5EF4-FFF2-40B4-BE49-F238E27FC236}">
                <a16:creationId xmlns:a16="http://schemas.microsoft.com/office/drawing/2014/main" id="{1971EDD0-544C-41BC-B09A-266669198F7C}"/>
              </a:ext>
            </a:extLst>
          </p:cNvPr>
          <p:cNvSpPr/>
          <p:nvPr/>
        </p:nvSpPr>
        <p:spPr>
          <a:xfrm>
            <a:off x="2722822" y="2217107"/>
            <a:ext cx="2621616" cy="3507288"/>
          </a:xfrm>
          <a:custGeom>
            <a:avLst/>
            <a:gdLst>
              <a:gd name="connsiteX0" fmla="*/ 3677 w 2621616"/>
              <a:gd name="connsiteY0" fmla="*/ 0 h 3507288"/>
              <a:gd name="connsiteX1" fmla="*/ 417036 w 2621616"/>
              <a:gd name="connsiteY1" fmla="*/ 2605414 h 3507288"/>
              <a:gd name="connsiteX2" fmla="*/ 2621616 w 2621616"/>
              <a:gd name="connsiteY2" fmla="*/ 3507288 h 3507288"/>
            </a:gdLst>
            <a:ahLst/>
            <a:cxnLst>
              <a:cxn ang="0">
                <a:pos x="connsiteX0" y="connsiteY0"/>
              </a:cxn>
              <a:cxn ang="0">
                <a:pos x="connsiteX1" y="connsiteY1"/>
              </a:cxn>
              <a:cxn ang="0">
                <a:pos x="connsiteX2" y="connsiteY2"/>
              </a:cxn>
            </a:cxnLst>
            <a:rect l="l" t="t" r="r" b="b"/>
            <a:pathLst>
              <a:path w="2621616" h="3507288">
                <a:moveTo>
                  <a:pt x="3677" y="0"/>
                </a:moveTo>
                <a:cubicBezTo>
                  <a:pt x="-7805" y="1010433"/>
                  <a:pt x="-19287" y="2020866"/>
                  <a:pt x="417036" y="2605414"/>
                </a:cubicBezTo>
                <a:cubicBezTo>
                  <a:pt x="853359" y="3189962"/>
                  <a:pt x="1737487" y="3348625"/>
                  <a:pt x="2621616" y="350728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095D355-4F45-46A6-89AC-BB5771CEDDD6}"/>
              </a:ext>
            </a:extLst>
          </p:cNvPr>
          <p:cNvSpPr/>
          <p:nvPr/>
        </p:nvSpPr>
        <p:spPr>
          <a:xfrm>
            <a:off x="3251002" y="1630473"/>
            <a:ext cx="2621616" cy="3507288"/>
          </a:xfrm>
          <a:custGeom>
            <a:avLst/>
            <a:gdLst>
              <a:gd name="connsiteX0" fmla="*/ 3677 w 2621616"/>
              <a:gd name="connsiteY0" fmla="*/ 0 h 3507288"/>
              <a:gd name="connsiteX1" fmla="*/ 417036 w 2621616"/>
              <a:gd name="connsiteY1" fmla="*/ 2605414 h 3507288"/>
              <a:gd name="connsiteX2" fmla="*/ 2621616 w 2621616"/>
              <a:gd name="connsiteY2" fmla="*/ 3507288 h 3507288"/>
            </a:gdLst>
            <a:ahLst/>
            <a:cxnLst>
              <a:cxn ang="0">
                <a:pos x="connsiteX0" y="connsiteY0"/>
              </a:cxn>
              <a:cxn ang="0">
                <a:pos x="connsiteX1" y="connsiteY1"/>
              </a:cxn>
              <a:cxn ang="0">
                <a:pos x="connsiteX2" y="connsiteY2"/>
              </a:cxn>
            </a:cxnLst>
            <a:rect l="l" t="t" r="r" b="b"/>
            <a:pathLst>
              <a:path w="2621616" h="3507288">
                <a:moveTo>
                  <a:pt x="3677" y="0"/>
                </a:moveTo>
                <a:cubicBezTo>
                  <a:pt x="-7805" y="1010433"/>
                  <a:pt x="-19287" y="2020866"/>
                  <a:pt x="417036" y="2605414"/>
                </a:cubicBezTo>
                <a:cubicBezTo>
                  <a:pt x="853359" y="3189962"/>
                  <a:pt x="1737487" y="3348625"/>
                  <a:pt x="2621616" y="350728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45AF6DA8-8941-401A-A210-3B1A35BE7B68}"/>
              </a:ext>
            </a:extLst>
          </p:cNvPr>
          <p:cNvSpPr/>
          <p:nvPr/>
        </p:nvSpPr>
        <p:spPr>
          <a:xfrm>
            <a:off x="2638476" y="2558128"/>
            <a:ext cx="188575" cy="2372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1" name="Oval 20">
            <a:extLst>
              <a:ext uri="{FF2B5EF4-FFF2-40B4-BE49-F238E27FC236}">
                <a16:creationId xmlns:a16="http://schemas.microsoft.com/office/drawing/2014/main" id="{488DE93D-0F93-4376-B25F-8CC36830DB89}"/>
              </a:ext>
            </a:extLst>
          </p:cNvPr>
          <p:cNvSpPr/>
          <p:nvPr/>
        </p:nvSpPr>
        <p:spPr>
          <a:xfrm>
            <a:off x="2644739" y="3408232"/>
            <a:ext cx="243759" cy="233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0" name="Oval 29">
            <a:extLst>
              <a:ext uri="{FF2B5EF4-FFF2-40B4-BE49-F238E27FC236}">
                <a16:creationId xmlns:a16="http://schemas.microsoft.com/office/drawing/2014/main" id="{DFE2EB78-1CED-4F5C-8059-A4737322A709}"/>
              </a:ext>
            </a:extLst>
          </p:cNvPr>
          <p:cNvSpPr/>
          <p:nvPr/>
        </p:nvSpPr>
        <p:spPr>
          <a:xfrm>
            <a:off x="3018778" y="4675243"/>
            <a:ext cx="246772" cy="2097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32" name="Oval 31">
            <a:extLst>
              <a:ext uri="{FF2B5EF4-FFF2-40B4-BE49-F238E27FC236}">
                <a16:creationId xmlns:a16="http://schemas.microsoft.com/office/drawing/2014/main" id="{00E44E81-4D72-427D-BDFC-BDD09A67FD4F}"/>
              </a:ext>
            </a:extLst>
          </p:cNvPr>
          <p:cNvSpPr/>
          <p:nvPr/>
        </p:nvSpPr>
        <p:spPr>
          <a:xfrm>
            <a:off x="2886737" y="5248027"/>
            <a:ext cx="246772" cy="2465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33" name="Oval 32">
            <a:extLst>
              <a:ext uri="{FF2B5EF4-FFF2-40B4-BE49-F238E27FC236}">
                <a16:creationId xmlns:a16="http://schemas.microsoft.com/office/drawing/2014/main" id="{5267B89E-1D74-49BE-835E-30FDC9EF5DDC}"/>
              </a:ext>
            </a:extLst>
          </p:cNvPr>
          <p:cNvSpPr/>
          <p:nvPr/>
        </p:nvSpPr>
        <p:spPr>
          <a:xfrm>
            <a:off x="3506244" y="4014589"/>
            <a:ext cx="184302" cy="30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35" name="Oval 34">
            <a:extLst>
              <a:ext uri="{FF2B5EF4-FFF2-40B4-BE49-F238E27FC236}">
                <a16:creationId xmlns:a16="http://schemas.microsoft.com/office/drawing/2014/main" id="{BF4754F3-70F8-4ABB-A966-131ABD116369}"/>
              </a:ext>
            </a:extLst>
          </p:cNvPr>
          <p:cNvSpPr/>
          <p:nvPr/>
        </p:nvSpPr>
        <p:spPr>
          <a:xfrm>
            <a:off x="5380427" y="2073334"/>
            <a:ext cx="304798" cy="3693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6" name="Oval 35">
            <a:extLst>
              <a:ext uri="{FF2B5EF4-FFF2-40B4-BE49-F238E27FC236}">
                <a16:creationId xmlns:a16="http://schemas.microsoft.com/office/drawing/2014/main" id="{0BB7378F-CA4E-4C9E-A49A-4094173448BC}"/>
              </a:ext>
            </a:extLst>
          </p:cNvPr>
          <p:cNvSpPr/>
          <p:nvPr/>
        </p:nvSpPr>
        <p:spPr>
          <a:xfrm>
            <a:off x="4876807" y="1486700"/>
            <a:ext cx="304798" cy="3693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7" name="Oval 36">
            <a:extLst>
              <a:ext uri="{FF2B5EF4-FFF2-40B4-BE49-F238E27FC236}">
                <a16:creationId xmlns:a16="http://schemas.microsoft.com/office/drawing/2014/main" id="{3C3AB578-4CD2-4774-913F-9C49FE924058}"/>
              </a:ext>
            </a:extLst>
          </p:cNvPr>
          <p:cNvSpPr/>
          <p:nvPr/>
        </p:nvSpPr>
        <p:spPr>
          <a:xfrm>
            <a:off x="5952443" y="2616983"/>
            <a:ext cx="304798" cy="3693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38" name="Oval 37">
            <a:extLst>
              <a:ext uri="{FF2B5EF4-FFF2-40B4-BE49-F238E27FC236}">
                <a16:creationId xmlns:a16="http://schemas.microsoft.com/office/drawing/2014/main" id="{6B66F0AD-5A9F-45CB-986C-3F670938E9B5}"/>
              </a:ext>
            </a:extLst>
          </p:cNvPr>
          <p:cNvSpPr/>
          <p:nvPr/>
        </p:nvSpPr>
        <p:spPr>
          <a:xfrm>
            <a:off x="6380421" y="3148486"/>
            <a:ext cx="304798" cy="3693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1" name="TextBox 40">
            <a:extLst>
              <a:ext uri="{FF2B5EF4-FFF2-40B4-BE49-F238E27FC236}">
                <a16:creationId xmlns:a16="http://schemas.microsoft.com/office/drawing/2014/main" id="{AB1FA692-7497-4645-8CF2-30773E15FD1D}"/>
              </a:ext>
            </a:extLst>
          </p:cNvPr>
          <p:cNvSpPr txBox="1"/>
          <p:nvPr/>
        </p:nvSpPr>
        <p:spPr>
          <a:xfrm>
            <a:off x="5294334" y="1490778"/>
            <a:ext cx="4147610" cy="369332"/>
          </a:xfrm>
          <a:prstGeom prst="rect">
            <a:avLst/>
          </a:prstGeom>
          <a:noFill/>
        </p:spPr>
        <p:txBody>
          <a:bodyPr wrap="none" rtlCol="0">
            <a:noAutofit/>
          </a:bodyPr>
          <a:lstStyle/>
          <a:p>
            <a:r>
              <a:rPr lang="en-US" dirty="0"/>
              <a:t>Can I make 90 at a cost of $500? Yes.</a:t>
            </a:r>
          </a:p>
        </p:txBody>
      </p:sp>
      <p:sp>
        <p:nvSpPr>
          <p:cNvPr id="42" name="TextBox 41">
            <a:extLst>
              <a:ext uri="{FF2B5EF4-FFF2-40B4-BE49-F238E27FC236}">
                <a16:creationId xmlns:a16="http://schemas.microsoft.com/office/drawing/2014/main" id="{67650D4B-F5FC-480F-8CFA-0E26810545A6}"/>
              </a:ext>
            </a:extLst>
          </p:cNvPr>
          <p:cNvSpPr txBox="1"/>
          <p:nvPr/>
        </p:nvSpPr>
        <p:spPr>
          <a:xfrm>
            <a:off x="5807902" y="2070110"/>
            <a:ext cx="4147610" cy="369332"/>
          </a:xfrm>
          <a:prstGeom prst="rect">
            <a:avLst/>
          </a:prstGeom>
          <a:noFill/>
        </p:spPr>
        <p:txBody>
          <a:bodyPr wrap="none" rtlCol="0">
            <a:noAutofit/>
          </a:bodyPr>
          <a:lstStyle/>
          <a:p>
            <a:r>
              <a:rPr lang="en-US" dirty="0"/>
              <a:t>Can I make 90 at a cost of $400? Yes.</a:t>
            </a:r>
          </a:p>
        </p:txBody>
      </p:sp>
      <p:sp>
        <p:nvSpPr>
          <p:cNvPr id="43" name="TextBox 42">
            <a:extLst>
              <a:ext uri="{FF2B5EF4-FFF2-40B4-BE49-F238E27FC236}">
                <a16:creationId xmlns:a16="http://schemas.microsoft.com/office/drawing/2014/main" id="{20BD2CDD-59A4-4EFA-BEE0-0BE20AABE8E6}"/>
              </a:ext>
            </a:extLst>
          </p:cNvPr>
          <p:cNvSpPr txBox="1"/>
          <p:nvPr/>
        </p:nvSpPr>
        <p:spPr>
          <a:xfrm>
            <a:off x="6340256" y="2588710"/>
            <a:ext cx="4607313" cy="369332"/>
          </a:xfrm>
          <a:prstGeom prst="rect">
            <a:avLst/>
          </a:prstGeom>
          <a:noFill/>
        </p:spPr>
        <p:txBody>
          <a:bodyPr wrap="square" rtlCol="0">
            <a:noAutofit/>
          </a:bodyPr>
          <a:lstStyle/>
          <a:p>
            <a:r>
              <a:rPr lang="en-US" dirty="0"/>
              <a:t>Can I make 90 at a cost of $300? Yes. </a:t>
            </a:r>
          </a:p>
        </p:txBody>
      </p:sp>
      <p:sp>
        <p:nvSpPr>
          <p:cNvPr id="44" name="TextBox 43">
            <a:extLst>
              <a:ext uri="{FF2B5EF4-FFF2-40B4-BE49-F238E27FC236}">
                <a16:creationId xmlns:a16="http://schemas.microsoft.com/office/drawing/2014/main" id="{EADEDAC2-8D03-4341-AB16-DA64C1D3E9E5}"/>
              </a:ext>
            </a:extLst>
          </p:cNvPr>
          <p:cNvSpPr txBox="1"/>
          <p:nvPr/>
        </p:nvSpPr>
        <p:spPr>
          <a:xfrm>
            <a:off x="6678458" y="3139854"/>
            <a:ext cx="4434214" cy="369332"/>
          </a:xfrm>
          <a:prstGeom prst="rect">
            <a:avLst/>
          </a:prstGeom>
          <a:noFill/>
        </p:spPr>
        <p:txBody>
          <a:bodyPr wrap="square" rtlCol="0">
            <a:noAutofit/>
          </a:bodyPr>
          <a:lstStyle/>
          <a:p>
            <a:r>
              <a:rPr lang="en-US" dirty="0"/>
              <a:t>Can I make 90 at a cost of $200? </a:t>
            </a:r>
            <a:r>
              <a:rPr lang="en-US" b="1" dirty="0"/>
              <a:t>No!</a:t>
            </a:r>
          </a:p>
        </p:txBody>
      </p:sp>
      <p:sp>
        <p:nvSpPr>
          <p:cNvPr id="45" name="TextBox 44">
            <a:extLst>
              <a:ext uri="{FF2B5EF4-FFF2-40B4-BE49-F238E27FC236}">
                <a16:creationId xmlns:a16="http://schemas.microsoft.com/office/drawing/2014/main" id="{40CDC3CA-DA18-4F65-9679-8FC1AFCE9137}"/>
              </a:ext>
            </a:extLst>
          </p:cNvPr>
          <p:cNvSpPr txBox="1"/>
          <p:nvPr/>
        </p:nvSpPr>
        <p:spPr>
          <a:xfrm>
            <a:off x="3857493" y="3934800"/>
            <a:ext cx="5750292" cy="369332"/>
          </a:xfrm>
          <a:prstGeom prst="rect">
            <a:avLst/>
          </a:prstGeom>
          <a:noFill/>
        </p:spPr>
        <p:txBody>
          <a:bodyPr wrap="none" rtlCol="0">
            <a:noAutofit/>
          </a:bodyPr>
          <a:lstStyle/>
          <a:p>
            <a:r>
              <a:rPr lang="en-US" dirty="0"/>
              <a:t>This is the cost-minimizing way of producing 100 units.</a:t>
            </a:r>
          </a:p>
        </p:txBody>
      </p:sp>
      <p:cxnSp>
        <p:nvCxnSpPr>
          <p:cNvPr id="7" name="Straight Connector 6">
            <a:extLst>
              <a:ext uri="{FF2B5EF4-FFF2-40B4-BE49-F238E27FC236}">
                <a16:creationId xmlns:a16="http://schemas.microsoft.com/office/drawing/2014/main" id="{987C2271-982D-4E75-8685-2CAFD57A8277}"/>
              </a:ext>
            </a:extLst>
          </p:cNvPr>
          <p:cNvCxnSpPr/>
          <p:nvPr/>
        </p:nvCxnSpPr>
        <p:spPr>
          <a:xfrm>
            <a:off x="2438400" y="6019800"/>
            <a:ext cx="6096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4FA0373F-B951-4D59-8582-1F4523BD3F5C}"/>
              </a:ext>
            </a:extLst>
          </p:cNvPr>
          <p:cNvSpPr txBox="1"/>
          <p:nvPr/>
        </p:nvSpPr>
        <p:spPr>
          <a:xfrm>
            <a:off x="5486400" y="5520003"/>
            <a:ext cx="1460656" cy="369332"/>
          </a:xfrm>
          <a:prstGeom prst="rect">
            <a:avLst/>
          </a:prstGeom>
          <a:noFill/>
        </p:spPr>
        <p:txBody>
          <a:bodyPr wrap="none" rtlCol="0">
            <a:noAutofit/>
          </a:bodyPr>
          <a:lstStyle/>
          <a:p>
            <a:r>
              <a:rPr lang="en-US" sz="1600" dirty="0"/>
              <a:t>Isoquant = 90</a:t>
            </a:r>
          </a:p>
        </p:txBody>
      </p:sp>
      <p:sp>
        <p:nvSpPr>
          <p:cNvPr id="40" name="TextBox 39">
            <a:extLst>
              <a:ext uri="{FF2B5EF4-FFF2-40B4-BE49-F238E27FC236}">
                <a16:creationId xmlns:a16="http://schemas.microsoft.com/office/drawing/2014/main" id="{25FC538D-8762-4658-A7E8-02AFED7A058F}"/>
              </a:ext>
            </a:extLst>
          </p:cNvPr>
          <p:cNvSpPr txBox="1"/>
          <p:nvPr/>
        </p:nvSpPr>
        <p:spPr>
          <a:xfrm>
            <a:off x="5947677" y="4933369"/>
            <a:ext cx="1717137" cy="369332"/>
          </a:xfrm>
          <a:prstGeom prst="rect">
            <a:avLst/>
          </a:prstGeom>
          <a:noFill/>
        </p:spPr>
        <p:txBody>
          <a:bodyPr wrap="none" rtlCol="0">
            <a:noAutofit/>
          </a:bodyPr>
          <a:lstStyle/>
          <a:p>
            <a:r>
              <a:rPr lang="en-US" sz="1600" dirty="0"/>
              <a:t>Isoquant = 100</a:t>
            </a:r>
          </a:p>
        </p:txBody>
      </p:sp>
    </p:spTree>
    <p:extLst>
      <p:ext uri="{BB962C8B-B14F-4D97-AF65-F5344CB8AC3E}">
        <p14:creationId xmlns:p14="http://schemas.microsoft.com/office/powerpoint/2010/main" val="177190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D7FC81F1-FCD6-4A86-8843-2590208164F1}"/>
              </a:ext>
            </a:extLst>
          </p:cNvPr>
          <p:cNvCxnSpPr/>
          <p:nvPr/>
        </p:nvCxnSpPr>
        <p:spPr>
          <a:xfrm>
            <a:off x="2423399" y="3015343"/>
            <a:ext cx="1805148" cy="30073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19CEE86-79FA-49FE-A073-877E6ED4885F}"/>
              </a:ext>
            </a:extLst>
          </p:cNvPr>
          <p:cNvSpPr>
            <a:spLocks noGrp="1"/>
          </p:cNvSpPr>
          <p:nvPr>
            <p:ph type="title"/>
          </p:nvPr>
        </p:nvSpPr>
        <p:spPr/>
        <p:txBody>
          <a:bodyPr/>
          <a:lstStyle/>
          <a:p>
            <a:r>
              <a:rPr lang="en-US" dirty="0"/>
              <a:t>Isocost and Isoquant (cont.)</a:t>
            </a:r>
          </a:p>
        </p:txBody>
      </p:sp>
      <p:cxnSp>
        <p:nvCxnSpPr>
          <p:cNvPr id="5" name="Straight Connector 4">
            <a:extLst>
              <a:ext uri="{FF2B5EF4-FFF2-40B4-BE49-F238E27FC236}">
                <a16:creationId xmlns:a16="http://schemas.microsoft.com/office/drawing/2014/main" id="{53774829-496A-45CD-9071-9AA73A42D2CF}"/>
              </a:ext>
            </a:extLst>
          </p:cNvPr>
          <p:cNvCxnSpPr/>
          <p:nvPr/>
        </p:nvCxnSpPr>
        <p:spPr>
          <a:xfrm>
            <a:off x="2438400" y="2133600"/>
            <a:ext cx="0" cy="388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87C2271-982D-4E75-8685-2CAFD57A8277}"/>
              </a:ext>
            </a:extLst>
          </p:cNvPr>
          <p:cNvCxnSpPr/>
          <p:nvPr/>
        </p:nvCxnSpPr>
        <p:spPr>
          <a:xfrm>
            <a:off x="2438400" y="6019800"/>
            <a:ext cx="6096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A7DE5CB-BC8F-4AEF-95C7-5A0611809FC8}"/>
              </a:ext>
            </a:extLst>
          </p:cNvPr>
          <p:cNvSpPr txBox="1"/>
          <p:nvPr/>
        </p:nvSpPr>
        <p:spPr>
          <a:xfrm>
            <a:off x="2346544" y="6161763"/>
            <a:ext cx="5126724" cy="276999"/>
          </a:xfrm>
          <a:prstGeom prst="rect">
            <a:avLst/>
          </a:prstGeom>
          <a:noFill/>
        </p:spPr>
        <p:txBody>
          <a:bodyPr wrap="none" rtlCol="0">
            <a:noAutofit/>
          </a:bodyPr>
          <a:lstStyle/>
          <a:p>
            <a:r>
              <a:rPr lang="en-US" sz="1200" dirty="0"/>
              <a:t>0       10      20       30       40       50       60       70        80        90        100</a:t>
            </a:r>
          </a:p>
        </p:txBody>
      </p:sp>
      <p:sp>
        <p:nvSpPr>
          <p:cNvPr id="10" name="TextBox 9">
            <a:extLst>
              <a:ext uri="{FF2B5EF4-FFF2-40B4-BE49-F238E27FC236}">
                <a16:creationId xmlns:a16="http://schemas.microsoft.com/office/drawing/2014/main" id="{3875C21A-54B3-4C97-B1F2-36CAA802A849}"/>
              </a:ext>
            </a:extLst>
          </p:cNvPr>
          <p:cNvSpPr txBox="1"/>
          <p:nvPr/>
        </p:nvSpPr>
        <p:spPr>
          <a:xfrm>
            <a:off x="1981200" y="2185792"/>
            <a:ext cx="439544" cy="3970318"/>
          </a:xfrm>
          <a:prstGeom prst="rect">
            <a:avLst/>
          </a:prstGeom>
          <a:noFill/>
        </p:spPr>
        <p:txBody>
          <a:bodyPr wrap="none" rtlCol="0">
            <a:noAutofit/>
          </a:bodyPr>
          <a:lstStyle/>
          <a:p>
            <a:r>
              <a:rPr lang="en-US" sz="1200" dirty="0"/>
              <a:t>100</a:t>
            </a:r>
          </a:p>
          <a:p>
            <a:endParaRPr lang="en-US" sz="1200" dirty="0"/>
          </a:p>
          <a:p>
            <a:r>
              <a:rPr lang="en-US" sz="1200" dirty="0"/>
              <a:t>90</a:t>
            </a:r>
          </a:p>
          <a:p>
            <a:endParaRPr lang="en-US" sz="1200" dirty="0"/>
          </a:p>
          <a:p>
            <a:r>
              <a:rPr lang="en-US" sz="1200" dirty="0"/>
              <a:t>80</a:t>
            </a:r>
          </a:p>
          <a:p>
            <a:endParaRPr lang="en-US" sz="1200" dirty="0"/>
          </a:p>
          <a:p>
            <a:r>
              <a:rPr lang="en-US" sz="1200" dirty="0"/>
              <a:t>70</a:t>
            </a:r>
          </a:p>
          <a:p>
            <a:endParaRPr lang="en-US" sz="1200" dirty="0"/>
          </a:p>
          <a:p>
            <a:r>
              <a:rPr lang="en-US" sz="1200" dirty="0"/>
              <a:t>60</a:t>
            </a:r>
          </a:p>
          <a:p>
            <a:endParaRPr lang="en-US" sz="1200" dirty="0"/>
          </a:p>
          <a:p>
            <a:r>
              <a:rPr lang="en-US" sz="1200" dirty="0"/>
              <a:t>50</a:t>
            </a:r>
          </a:p>
          <a:p>
            <a:endParaRPr lang="en-US" sz="1200" dirty="0"/>
          </a:p>
          <a:p>
            <a:r>
              <a:rPr lang="en-US" sz="1200" dirty="0"/>
              <a:t>40</a:t>
            </a:r>
          </a:p>
          <a:p>
            <a:endParaRPr lang="en-US" sz="1200" dirty="0"/>
          </a:p>
          <a:p>
            <a:r>
              <a:rPr lang="en-US" sz="1200" dirty="0"/>
              <a:t>30</a:t>
            </a:r>
          </a:p>
          <a:p>
            <a:endParaRPr lang="en-US" sz="1200" dirty="0"/>
          </a:p>
          <a:p>
            <a:r>
              <a:rPr lang="en-US" sz="1200" dirty="0"/>
              <a:t>20</a:t>
            </a:r>
          </a:p>
          <a:p>
            <a:endParaRPr lang="en-US" sz="1200" dirty="0"/>
          </a:p>
          <a:p>
            <a:r>
              <a:rPr lang="en-US" sz="1200" dirty="0"/>
              <a:t>10</a:t>
            </a:r>
          </a:p>
          <a:p>
            <a:endParaRPr lang="en-US" sz="1200" dirty="0"/>
          </a:p>
          <a:p>
            <a:r>
              <a:rPr lang="en-US" sz="1200" dirty="0"/>
              <a:t>0</a:t>
            </a:r>
          </a:p>
        </p:txBody>
      </p:sp>
      <p:cxnSp>
        <p:nvCxnSpPr>
          <p:cNvPr id="14" name="Straight Connector 13">
            <a:extLst>
              <a:ext uri="{FF2B5EF4-FFF2-40B4-BE49-F238E27FC236}">
                <a16:creationId xmlns:a16="http://schemas.microsoft.com/office/drawing/2014/main" id="{44606E30-AC60-4F23-BF0E-D97C3DA81681}"/>
              </a:ext>
            </a:extLst>
          </p:cNvPr>
          <p:cNvCxnSpPr/>
          <p:nvPr/>
        </p:nvCxnSpPr>
        <p:spPr>
          <a:xfrm>
            <a:off x="2438400" y="5181600"/>
            <a:ext cx="45720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CA47897-5D6E-46D6-B67C-32BD08B3223E}"/>
              </a:ext>
            </a:extLst>
          </p:cNvPr>
          <p:cNvCxnSpPr/>
          <p:nvPr/>
        </p:nvCxnSpPr>
        <p:spPr>
          <a:xfrm>
            <a:off x="2420674" y="4476254"/>
            <a:ext cx="932126" cy="154354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0B63201-65A0-4097-9E90-C078FB565537}"/>
              </a:ext>
            </a:extLst>
          </p:cNvPr>
          <p:cNvCxnSpPr/>
          <p:nvPr/>
        </p:nvCxnSpPr>
        <p:spPr>
          <a:xfrm>
            <a:off x="2438400" y="3733800"/>
            <a:ext cx="1371601" cy="228600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CACA935-753D-4451-9020-A1441034139F}"/>
              </a:ext>
            </a:extLst>
          </p:cNvPr>
          <p:cNvCxnSpPr/>
          <p:nvPr/>
        </p:nvCxnSpPr>
        <p:spPr>
          <a:xfrm>
            <a:off x="2450228" y="2248764"/>
            <a:ext cx="2268343" cy="377103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6585448-9461-41E0-9956-04AC39C30D9F}"/>
              </a:ext>
            </a:extLst>
          </p:cNvPr>
          <p:cNvSpPr txBox="1"/>
          <p:nvPr/>
        </p:nvSpPr>
        <p:spPr>
          <a:xfrm>
            <a:off x="4033380" y="4797251"/>
            <a:ext cx="1140056" cy="369332"/>
          </a:xfrm>
          <a:prstGeom prst="rect">
            <a:avLst/>
          </a:prstGeom>
          <a:noFill/>
        </p:spPr>
        <p:txBody>
          <a:bodyPr wrap="none" rtlCol="0">
            <a:noAutofit/>
          </a:bodyPr>
          <a:lstStyle/>
          <a:p>
            <a:r>
              <a:rPr lang="en-US" dirty="0">
                <a:solidFill>
                  <a:srgbClr val="C00000"/>
                </a:solidFill>
              </a:rPr>
              <a:t>TC = $500</a:t>
            </a:r>
          </a:p>
        </p:txBody>
      </p:sp>
      <p:sp>
        <p:nvSpPr>
          <p:cNvPr id="24" name="TextBox 23">
            <a:extLst>
              <a:ext uri="{FF2B5EF4-FFF2-40B4-BE49-F238E27FC236}">
                <a16:creationId xmlns:a16="http://schemas.microsoft.com/office/drawing/2014/main" id="{11DCA261-53BF-472A-95CB-47FC74E1445D}"/>
              </a:ext>
            </a:extLst>
          </p:cNvPr>
          <p:cNvSpPr txBox="1"/>
          <p:nvPr/>
        </p:nvSpPr>
        <p:spPr>
          <a:xfrm>
            <a:off x="3699478" y="5027112"/>
            <a:ext cx="1140056" cy="369332"/>
          </a:xfrm>
          <a:prstGeom prst="rect">
            <a:avLst/>
          </a:prstGeom>
          <a:noFill/>
        </p:spPr>
        <p:txBody>
          <a:bodyPr wrap="none" rtlCol="0">
            <a:noAutofit/>
          </a:bodyPr>
          <a:lstStyle/>
          <a:p>
            <a:r>
              <a:rPr lang="en-US" dirty="0">
                <a:solidFill>
                  <a:srgbClr val="FF0000"/>
                </a:solidFill>
              </a:rPr>
              <a:t>TC = $400</a:t>
            </a:r>
          </a:p>
        </p:txBody>
      </p:sp>
      <p:sp>
        <p:nvSpPr>
          <p:cNvPr id="25" name="TextBox 24">
            <a:extLst>
              <a:ext uri="{FF2B5EF4-FFF2-40B4-BE49-F238E27FC236}">
                <a16:creationId xmlns:a16="http://schemas.microsoft.com/office/drawing/2014/main" id="{080A0DC6-BF3E-42B5-8B41-4A3C4BBC6735}"/>
              </a:ext>
            </a:extLst>
          </p:cNvPr>
          <p:cNvSpPr txBox="1"/>
          <p:nvPr/>
        </p:nvSpPr>
        <p:spPr>
          <a:xfrm>
            <a:off x="3424823" y="5251069"/>
            <a:ext cx="1140056" cy="369332"/>
          </a:xfrm>
          <a:prstGeom prst="rect">
            <a:avLst/>
          </a:prstGeom>
          <a:noFill/>
        </p:spPr>
        <p:txBody>
          <a:bodyPr wrap="none" rtlCol="0">
            <a:noAutofit/>
          </a:bodyPr>
          <a:lstStyle/>
          <a:p>
            <a:r>
              <a:rPr lang="en-US" dirty="0">
                <a:solidFill>
                  <a:schemeClr val="accent4">
                    <a:lumMod val="60000"/>
                    <a:lumOff val="40000"/>
                  </a:schemeClr>
                </a:solidFill>
              </a:rPr>
              <a:t>TC = $300</a:t>
            </a:r>
          </a:p>
        </p:txBody>
      </p:sp>
      <p:sp>
        <p:nvSpPr>
          <p:cNvPr id="26" name="TextBox 25">
            <a:extLst>
              <a:ext uri="{FF2B5EF4-FFF2-40B4-BE49-F238E27FC236}">
                <a16:creationId xmlns:a16="http://schemas.microsoft.com/office/drawing/2014/main" id="{60BF3BFD-ABA9-408D-B958-5AC748820664}"/>
              </a:ext>
            </a:extLst>
          </p:cNvPr>
          <p:cNvSpPr txBox="1"/>
          <p:nvPr/>
        </p:nvSpPr>
        <p:spPr>
          <a:xfrm>
            <a:off x="3068882" y="5494624"/>
            <a:ext cx="1140056" cy="369332"/>
          </a:xfrm>
          <a:prstGeom prst="rect">
            <a:avLst/>
          </a:prstGeom>
          <a:noFill/>
        </p:spPr>
        <p:txBody>
          <a:bodyPr wrap="none" rtlCol="0">
            <a:noAutofit/>
          </a:bodyPr>
          <a:lstStyle/>
          <a:p>
            <a:r>
              <a:rPr lang="en-US" dirty="0">
                <a:solidFill>
                  <a:srgbClr val="00B050"/>
                </a:solidFill>
              </a:rPr>
              <a:t>TC = $200</a:t>
            </a:r>
          </a:p>
        </p:txBody>
      </p:sp>
      <p:sp>
        <p:nvSpPr>
          <p:cNvPr id="27" name="TextBox 26">
            <a:extLst>
              <a:ext uri="{FF2B5EF4-FFF2-40B4-BE49-F238E27FC236}">
                <a16:creationId xmlns:a16="http://schemas.microsoft.com/office/drawing/2014/main" id="{F7D43622-6D50-4B90-B3F2-7DFE4484B356}"/>
              </a:ext>
            </a:extLst>
          </p:cNvPr>
          <p:cNvSpPr txBox="1"/>
          <p:nvPr/>
        </p:nvSpPr>
        <p:spPr>
          <a:xfrm>
            <a:off x="2679526" y="5674290"/>
            <a:ext cx="1140056" cy="369332"/>
          </a:xfrm>
          <a:prstGeom prst="rect">
            <a:avLst/>
          </a:prstGeom>
          <a:noFill/>
        </p:spPr>
        <p:txBody>
          <a:bodyPr wrap="none" rtlCol="0">
            <a:noAutofit/>
          </a:bodyPr>
          <a:lstStyle/>
          <a:p>
            <a:r>
              <a:rPr lang="en-US" dirty="0">
                <a:solidFill>
                  <a:srgbClr val="00B0F0"/>
                </a:solidFill>
              </a:rPr>
              <a:t>TC = $100</a:t>
            </a:r>
          </a:p>
        </p:txBody>
      </p:sp>
      <p:sp>
        <p:nvSpPr>
          <p:cNvPr id="50" name="Freeform: Shape 3">
            <a:extLst>
              <a:ext uri="{FF2B5EF4-FFF2-40B4-BE49-F238E27FC236}">
                <a16:creationId xmlns:a16="http://schemas.microsoft.com/office/drawing/2014/main" id="{1971EDD0-544C-41BC-B09A-266669198F7C}"/>
              </a:ext>
            </a:extLst>
          </p:cNvPr>
          <p:cNvSpPr/>
          <p:nvPr/>
        </p:nvSpPr>
        <p:spPr>
          <a:xfrm>
            <a:off x="2542390" y="2805573"/>
            <a:ext cx="2039521" cy="3214659"/>
          </a:xfrm>
          <a:custGeom>
            <a:avLst/>
            <a:gdLst>
              <a:gd name="connsiteX0" fmla="*/ 3677 w 2621616"/>
              <a:gd name="connsiteY0" fmla="*/ 0 h 3507288"/>
              <a:gd name="connsiteX1" fmla="*/ 417036 w 2621616"/>
              <a:gd name="connsiteY1" fmla="*/ 2605414 h 3507288"/>
              <a:gd name="connsiteX2" fmla="*/ 2621616 w 2621616"/>
              <a:gd name="connsiteY2" fmla="*/ 3507288 h 3507288"/>
            </a:gdLst>
            <a:ahLst/>
            <a:cxnLst>
              <a:cxn ang="0">
                <a:pos x="connsiteX0" y="connsiteY0"/>
              </a:cxn>
              <a:cxn ang="0">
                <a:pos x="connsiteX1" y="connsiteY1"/>
              </a:cxn>
              <a:cxn ang="0">
                <a:pos x="connsiteX2" y="connsiteY2"/>
              </a:cxn>
            </a:cxnLst>
            <a:rect l="l" t="t" r="r" b="b"/>
            <a:pathLst>
              <a:path w="2621616" h="3507288">
                <a:moveTo>
                  <a:pt x="3677" y="0"/>
                </a:moveTo>
                <a:cubicBezTo>
                  <a:pt x="-7805" y="1010433"/>
                  <a:pt x="-19287" y="2020866"/>
                  <a:pt x="417036" y="2605414"/>
                </a:cubicBezTo>
                <a:cubicBezTo>
                  <a:pt x="853359" y="3189962"/>
                  <a:pt x="1737487" y="3348625"/>
                  <a:pt x="2621616" y="350728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28">
            <a:extLst>
              <a:ext uri="{FF2B5EF4-FFF2-40B4-BE49-F238E27FC236}">
                <a16:creationId xmlns:a16="http://schemas.microsoft.com/office/drawing/2014/main" id="{E095D355-4F45-46A6-89AC-BB5771CEDDD6}"/>
              </a:ext>
            </a:extLst>
          </p:cNvPr>
          <p:cNvSpPr/>
          <p:nvPr/>
        </p:nvSpPr>
        <p:spPr>
          <a:xfrm>
            <a:off x="3342055" y="1747902"/>
            <a:ext cx="2621616" cy="3507288"/>
          </a:xfrm>
          <a:custGeom>
            <a:avLst/>
            <a:gdLst>
              <a:gd name="connsiteX0" fmla="*/ 3677 w 2621616"/>
              <a:gd name="connsiteY0" fmla="*/ 0 h 3507288"/>
              <a:gd name="connsiteX1" fmla="*/ 417036 w 2621616"/>
              <a:gd name="connsiteY1" fmla="*/ 2605414 h 3507288"/>
              <a:gd name="connsiteX2" fmla="*/ 2621616 w 2621616"/>
              <a:gd name="connsiteY2" fmla="*/ 3507288 h 3507288"/>
            </a:gdLst>
            <a:ahLst/>
            <a:cxnLst>
              <a:cxn ang="0">
                <a:pos x="connsiteX0" y="connsiteY0"/>
              </a:cxn>
              <a:cxn ang="0">
                <a:pos x="connsiteX1" y="connsiteY1"/>
              </a:cxn>
              <a:cxn ang="0">
                <a:pos x="connsiteX2" y="connsiteY2"/>
              </a:cxn>
            </a:cxnLst>
            <a:rect l="l" t="t" r="r" b="b"/>
            <a:pathLst>
              <a:path w="2621616" h="3507288">
                <a:moveTo>
                  <a:pt x="3677" y="0"/>
                </a:moveTo>
                <a:cubicBezTo>
                  <a:pt x="-7805" y="1010433"/>
                  <a:pt x="-19287" y="2020866"/>
                  <a:pt x="417036" y="2605414"/>
                </a:cubicBezTo>
                <a:cubicBezTo>
                  <a:pt x="853359" y="3189962"/>
                  <a:pt x="1737487" y="3348625"/>
                  <a:pt x="2621616" y="350728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45">
            <a:extLst>
              <a:ext uri="{FF2B5EF4-FFF2-40B4-BE49-F238E27FC236}">
                <a16:creationId xmlns:a16="http://schemas.microsoft.com/office/drawing/2014/main" id="{A02B70E3-99DC-4052-B9C8-14276EBD22C2}"/>
              </a:ext>
            </a:extLst>
          </p:cNvPr>
          <p:cNvSpPr/>
          <p:nvPr/>
        </p:nvSpPr>
        <p:spPr>
          <a:xfrm>
            <a:off x="3039383" y="2078269"/>
            <a:ext cx="2650563" cy="3438123"/>
          </a:xfrm>
          <a:custGeom>
            <a:avLst/>
            <a:gdLst>
              <a:gd name="connsiteX0" fmla="*/ 3677 w 2621616"/>
              <a:gd name="connsiteY0" fmla="*/ 0 h 3507288"/>
              <a:gd name="connsiteX1" fmla="*/ 417036 w 2621616"/>
              <a:gd name="connsiteY1" fmla="*/ 2605414 h 3507288"/>
              <a:gd name="connsiteX2" fmla="*/ 2621616 w 2621616"/>
              <a:gd name="connsiteY2" fmla="*/ 3507288 h 3507288"/>
            </a:gdLst>
            <a:ahLst/>
            <a:cxnLst>
              <a:cxn ang="0">
                <a:pos x="connsiteX0" y="connsiteY0"/>
              </a:cxn>
              <a:cxn ang="0">
                <a:pos x="connsiteX1" y="connsiteY1"/>
              </a:cxn>
              <a:cxn ang="0">
                <a:pos x="connsiteX2" y="connsiteY2"/>
              </a:cxn>
            </a:cxnLst>
            <a:rect l="l" t="t" r="r" b="b"/>
            <a:pathLst>
              <a:path w="2621616" h="3507288">
                <a:moveTo>
                  <a:pt x="3677" y="0"/>
                </a:moveTo>
                <a:cubicBezTo>
                  <a:pt x="-7805" y="1010433"/>
                  <a:pt x="-19287" y="2020866"/>
                  <a:pt x="417036" y="2605414"/>
                </a:cubicBezTo>
                <a:cubicBezTo>
                  <a:pt x="853359" y="3189962"/>
                  <a:pt x="1737487" y="3348625"/>
                  <a:pt x="2621616" y="350728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38">
            <a:extLst>
              <a:ext uri="{FF2B5EF4-FFF2-40B4-BE49-F238E27FC236}">
                <a16:creationId xmlns:a16="http://schemas.microsoft.com/office/drawing/2014/main" id="{B0211ADA-EF94-4D96-9F53-E619ABB579D7}"/>
              </a:ext>
            </a:extLst>
          </p:cNvPr>
          <p:cNvSpPr/>
          <p:nvPr/>
        </p:nvSpPr>
        <p:spPr>
          <a:xfrm>
            <a:off x="2475256" y="3158208"/>
            <a:ext cx="691020" cy="2852483"/>
          </a:xfrm>
          <a:custGeom>
            <a:avLst/>
            <a:gdLst>
              <a:gd name="connsiteX0" fmla="*/ 3677 w 2621616"/>
              <a:gd name="connsiteY0" fmla="*/ 0 h 3507288"/>
              <a:gd name="connsiteX1" fmla="*/ 417036 w 2621616"/>
              <a:gd name="connsiteY1" fmla="*/ 2605414 h 3507288"/>
              <a:gd name="connsiteX2" fmla="*/ 2621616 w 2621616"/>
              <a:gd name="connsiteY2" fmla="*/ 3507288 h 3507288"/>
            </a:gdLst>
            <a:ahLst/>
            <a:cxnLst>
              <a:cxn ang="0">
                <a:pos x="connsiteX0" y="connsiteY0"/>
              </a:cxn>
              <a:cxn ang="0">
                <a:pos x="connsiteX1" y="connsiteY1"/>
              </a:cxn>
              <a:cxn ang="0">
                <a:pos x="connsiteX2" y="connsiteY2"/>
              </a:cxn>
            </a:cxnLst>
            <a:rect l="l" t="t" r="r" b="b"/>
            <a:pathLst>
              <a:path w="2621616" h="3507288">
                <a:moveTo>
                  <a:pt x="3677" y="0"/>
                </a:moveTo>
                <a:cubicBezTo>
                  <a:pt x="-7805" y="1010433"/>
                  <a:pt x="-19287" y="2020866"/>
                  <a:pt x="417036" y="2605414"/>
                </a:cubicBezTo>
                <a:cubicBezTo>
                  <a:pt x="853359" y="3189962"/>
                  <a:pt x="1737487" y="3348625"/>
                  <a:pt x="2621616" y="350728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0BB7378F-CA4E-4C9E-A49A-4094173448BC}"/>
              </a:ext>
            </a:extLst>
          </p:cNvPr>
          <p:cNvSpPr/>
          <p:nvPr/>
        </p:nvSpPr>
        <p:spPr>
          <a:xfrm>
            <a:off x="3484846" y="3892034"/>
            <a:ext cx="304798" cy="3693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59" name="Oval 58">
            <a:extLst>
              <a:ext uri="{FF2B5EF4-FFF2-40B4-BE49-F238E27FC236}">
                <a16:creationId xmlns:a16="http://schemas.microsoft.com/office/drawing/2014/main" id="{0BB7378F-CA4E-4C9E-A49A-4094173448BC}"/>
              </a:ext>
            </a:extLst>
          </p:cNvPr>
          <p:cNvSpPr/>
          <p:nvPr/>
        </p:nvSpPr>
        <p:spPr>
          <a:xfrm>
            <a:off x="2482721" y="5493099"/>
            <a:ext cx="304798" cy="3693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60" name="Freeform: Shape 3">
            <a:extLst>
              <a:ext uri="{FF2B5EF4-FFF2-40B4-BE49-F238E27FC236}">
                <a16:creationId xmlns:a16="http://schemas.microsoft.com/office/drawing/2014/main" id="{1971EDD0-544C-41BC-B09A-266669198F7C}"/>
              </a:ext>
            </a:extLst>
          </p:cNvPr>
          <p:cNvSpPr/>
          <p:nvPr/>
        </p:nvSpPr>
        <p:spPr>
          <a:xfrm>
            <a:off x="2722572" y="2216524"/>
            <a:ext cx="2621616" cy="3507288"/>
          </a:xfrm>
          <a:custGeom>
            <a:avLst/>
            <a:gdLst>
              <a:gd name="connsiteX0" fmla="*/ 3677 w 2621616"/>
              <a:gd name="connsiteY0" fmla="*/ 0 h 3507288"/>
              <a:gd name="connsiteX1" fmla="*/ 417036 w 2621616"/>
              <a:gd name="connsiteY1" fmla="*/ 2605414 h 3507288"/>
              <a:gd name="connsiteX2" fmla="*/ 2621616 w 2621616"/>
              <a:gd name="connsiteY2" fmla="*/ 3507288 h 3507288"/>
            </a:gdLst>
            <a:ahLst/>
            <a:cxnLst>
              <a:cxn ang="0">
                <a:pos x="connsiteX0" y="connsiteY0"/>
              </a:cxn>
              <a:cxn ang="0">
                <a:pos x="connsiteX1" y="connsiteY1"/>
              </a:cxn>
              <a:cxn ang="0">
                <a:pos x="connsiteX2" y="connsiteY2"/>
              </a:cxn>
            </a:cxnLst>
            <a:rect l="l" t="t" r="r" b="b"/>
            <a:pathLst>
              <a:path w="2621616" h="3507288">
                <a:moveTo>
                  <a:pt x="3677" y="0"/>
                </a:moveTo>
                <a:cubicBezTo>
                  <a:pt x="-7805" y="1010433"/>
                  <a:pt x="-19287" y="2020866"/>
                  <a:pt x="417036" y="2605414"/>
                </a:cubicBezTo>
                <a:cubicBezTo>
                  <a:pt x="853359" y="3189962"/>
                  <a:pt x="1737487" y="3348625"/>
                  <a:pt x="2621616" y="350728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0BB7378F-CA4E-4C9E-A49A-4094173448BC}"/>
              </a:ext>
            </a:extLst>
          </p:cNvPr>
          <p:cNvSpPr/>
          <p:nvPr/>
        </p:nvSpPr>
        <p:spPr>
          <a:xfrm>
            <a:off x="3159692" y="4208525"/>
            <a:ext cx="304798" cy="3693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62" name="Oval 61">
            <a:extLst>
              <a:ext uri="{FF2B5EF4-FFF2-40B4-BE49-F238E27FC236}">
                <a16:creationId xmlns:a16="http://schemas.microsoft.com/office/drawing/2014/main" id="{0BB7378F-CA4E-4C9E-A49A-4094173448BC}"/>
              </a:ext>
            </a:extLst>
          </p:cNvPr>
          <p:cNvSpPr/>
          <p:nvPr/>
        </p:nvSpPr>
        <p:spPr>
          <a:xfrm>
            <a:off x="2895038" y="4600611"/>
            <a:ext cx="304798" cy="3693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63" name="Oval 62">
            <a:extLst>
              <a:ext uri="{FF2B5EF4-FFF2-40B4-BE49-F238E27FC236}">
                <a16:creationId xmlns:a16="http://schemas.microsoft.com/office/drawing/2014/main" id="{0BB7378F-CA4E-4C9E-A49A-4094173448BC}"/>
              </a:ext>
            </a:extLst>
          </p:cNvPr>
          <p:cNvSpPr/>
          <p:nvPr/>
        </p:nvSpPr>
        <p:spPr>
          <a:xfrm>
            <a:off x="2742639" y="4961335"/>
            <a:ext cx="304798" cy="3693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64" name="TextBox 63">
            <a:extLst>
              <a:ext uri="{FF2B5EF4-FFF2-40B4-BE49-F238E27FC236}">
                <a16:creationId xmlns:a16="http://schemas.microsoft.com/office/drawing/2014/main" id="{11CAFB24-0942-4E86-A00A-BBC1D6DDD661}"/>
              </a:ext>
            </a:extLst>
          </p:cNvPr>
          <p:cNvSpPr txBox="1"/>
          <p:nvPr/>
        </p:nvSpPr>
        <p:spPr>
          <a:xfrm>
            <a:off x="4917512" y="1970763"/>
            <a:ext cx="5157218" cy="2160365"/>
          </a:xfrm>
          <a:prstGeom prst="rect">
            <a:avLst/>
          </a:prstGeom>
          <a:solidFill>
            <a:schemeClr val="accent2">
              <a:lumMod val="20000"/>
              <a:lumOff val="80000"/>
            </a:schemeClr>
          </a:solidFill>
          <a:ln>
            <a:noFill/>
          </a:ln>
        </p:spPr>
        <p:txBody>
          <a:bodyPr wrap="none" rtlCol="0">
            <a:noAutofit/>
          </a:bodyPr>
          <a:lstStyle/>
          <a:p>
            <a:pPr>
              <a:spcBef>
                <a:spcPts val="600"/>
              </a:spcBef>
            </a:pPr>
            <a:r>
              <a:rPr lang="en-US" dirty="0"/>
              <a:t>The expansion path is a cost-minimizing ways of </a:t>
            </a:r>
            <a:br>
              <a:rPr lang="en-US" dirty="0"/>
            </a:br>
            <a:r>
              <a:rPr lang="en-US" dirty="0"/>
              <a:t>making a given level of Q.</a:t>
            </a:r>
            <a:br>
              <a:rPr lang="en-US" dirty="0"/>
            </a:br>
            <a:endParaRPr lang="en-US" dirty="0"/>
          </a:p>
          <a:p>
            <a:pPr>
              <a:spcBef>
                <a:spcPts val="600"/>
              </a:spcBef>
            </a:pPr>
            <a:r>
              <a:rPr lang="en-US" dirty="0"/>
              <a:t>All points on this line are technologically efficient </a:t>
            </a:r>
            <a:br>
              <a:rPr lang="en-US" dirty="0"/>
            </a:br>
            <a:r>
              <a:rPr lang="en-US" dirty="0"/>
              <a:t>(on a production function/ isoquant) and</a:t>
            </a:r>
            <a:br>
              <a:rPr lang="en-US" dirty="0"/>
            </a:br>
            <a:r>
              <a:rPr lang="en-US" dirty="0"/>
              <a:t>economically efficient (the lowest cost way of </a:t>
            </a:r>
            <a:br>
              <a:rPr lang="en-US" dirty="0"/>
            </a:br>
            <a:r>
              <a:rPr lang="en-US" dirty="0"/>
              <a:t>making that value of Q).</a:t>
            </a:r>
          </a:p>
        </p:txBody>
      </p:sp>
      <p:sp>
        <p:nvSpPr>
          <p:cNvPr id="31" name="Content Placeholder 2">
            <a:extLst>
              <a:ext uri="{FF2B5EF4-FFF2-40B4-BE49-F238E27FC236}">
                <a16:creationId xmlns:a16="http://schemas.microsoft.com/office/drawing/2014/main" id="{4B2FB17B-DDB5-4C4F-8F9D-334F53AA96A1}"/>
              </a:ext>
            </a:extLst>
          </p:cNvPr>
          <p:cNvSpPr txBox="1">
            <a:spLocks/>
          </p:cNvSpPr>
          <p:nvPr/>
        </p:nvSpPr>
        <p:spPr>
          <a:xfrm>
            <a:off x="1770299" y="1589369"/>
            <a:ext cx="1299451" cy="486302"/>
          </a:xfrm>
          <a:prstGeom prst="rect">
            <a:avLst/>
          </a:prstGeom>
        </p:spPr>
        <p:txBody>
          <a:bodyPr vert="horz" lIns="91440" tIns="45720" rIns="91440" bIns="45720" rtlCol="0">
            <a:noAutofit/>
          </a:bodyPr>
          <a:lstStyle>
            <a:lvl1pPr marL="342900" indent="-342900" algn="l" defTabSz="914400" rtl="0" eaLnBrk="1" latinLnBrk="0" hangingPunct="1">
              <a:spcBef>
                <a:spcPts val="6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ts val="600"/>
              </a:spcBef>
              <a:buFont typeface="Arial" charset="0"/>
              <a:buChar char="•"/>
              <a:defRPr sz="2800" b="0" i="0" u="none" kern="1200">
                <a:solidFill>
                  <a:schemeClr val="tx1"/>
                </a:solidFill>
                <a:latin typeface="+mn-lt"/>
                <a:ea typeface="+mn-ea"/>
                <a:cs typeface="+mn-cs"/>
              </a:defRPr>
            </a:lvl2pPr>
            <a:lvl3pPr marL="1143000" indent="-228600" algn="l" defTabSz="914400" rtl="0" eaLnBrk="1" latinLnBrk="0" hangingPunct="1">
              <a:spcBef>
                <a:spcPts val="6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ts val="6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charset="0"/>
              <a:buNone/>
            </a:pPr>
            <a:r>
              <a:rPr lang="en-US" sz="1800"/>
              <a:t>Capital (K)</a:t>
            </a:r>
            <a:endParaRPr lang="en-US" sz="1800" dirty="0"/>
          </a:p>
        </p:txBody>
      </p:sp>
      <p:sp>
        <p:nvSpPr>
          <p:cNvPr id="32" name="TextBox 31">
            <a:extLst>
              <a:ext uri="{FF2B5EF4-FFF2-40B4-BE49-F238E27FC236}">
                <a16:creationId xmlns:a16="http://schemas.microsoft.com/office/drawing/2014/main" id="{B903E633-D159-4491-840A-D837F5DBEA2A}"/>
              </a:ext>
            </a:extLst>
          </p:cNvPr>
          <p:cNvSpPr txBox="1"/>
          <p:nvPr/>
        </p:nvSpPr>
        <p:spPr>
          <a:xfrm>
            <a:off x="8045197" y="6112052"/>
            <a:ext cx="1132113" cy="376420"/>
          </a:xfrm>
          <a:prstGeom prst="rect">
            <a:avLst/>
          </a:prstGeom>
          <a:noFill/>
        </p:spPr>
        <p:txBody>
          <a:bodyPr wrap="none" rtlCol="0">
            <a:noAutofit/>
          </a:bodyPr>
          <a:lstStyle/>
          <a:p>
            <a:r>
              <a:rPr lang="en-US" dirty="0"/>
              <a:t>Labor (L)</a:t>
            </a:r>
          </a:p>
        </p:txBody>
      </p:sp>
      <p:sp>
        <p:nvSpPr>
          <p:cNvPr id="34" name="TextBox 33">
            <a:extLst>
              <a:ext uri="{FF2B5EF4-FFF2-40B4-BE49-F238E27FC236}">
                <a16:creationId xmlns:a16="http://schemas.microsoft.com/office/drawing/2014/main" id="{4FA0373F-B951-4D59-8582-1F4523BD3F5C}"/>
              </a:ext>
            </a:extLst>
          </p:cNvPr>
          <p:cNvSpPr txBox="1"/>
          <p:nvPr/>
        </p:nvSpPr>
        <p:spPr>
          <a:xfrm>
            <a:off x="5249013" y="5537587"/>
            <a:ext cx="1460656" cy="369332"/>
          </a:xfrm>
          <a:prstGeom prst="rect">
            <a:avLst/>
          </a:prstGeom>
          <a:noFill/>
        </p:spPr>
        <p:txBody>
          <a:bodyPr wrap="none" rtlCol="0">
            <a:noAutofit/>
          </a:bodyPr>
          <a:lstStyle/>
          <a:p>
            <a:r>
              <a:rPr lang="en-US" sz="1600" dirty="0"/>
              <a:t>Isoquant = 90</a:t>
            </a:r>
          </a:p>
        </p:txBody>
      </p:sp>
      <p:sp>
        <p:nvSpPr>
          <p:cNvPr id="35" name="TextBox 34">
            <a:extLst>
              <a:ext uri="{FF2B5EF4-FFF2-40B4-BE49-F238E27FC236}">
                <a16:creationId xmlns:a16="http://schemas.microsoft.com/office/drawing/2014/main" id="{25FC538D-8762-4658-A7E8-02AFED7A058F}"/>
              </a:ext>
            </a:extLst>
          </p:cNvPr>
          <p:cNvSpPr txBox="1"/>
          <p:nvPr/>
        </p:nvSpPr>
        <p:spPr>
          <a:xfrm>
            <a:off x="5859754" y="5038876"/>
            <a:ext cx="1717137" cy="369332"/>
          </a:xfrm>
          <a:prstGeom prst="rect">
            <a:avLst/>
          </a:prstGeom>
          <a:noFill/>
        </p:spPr>
        <p:txBody>
          <a:bodyPr wrap="none" rtlCol="0">
            <a:noAutofit/>
          </a:bodyPr>
          <a:lstStyle/>
          <a:p>
            <a:r>
              <a:rPr lang="en-US" sz="1600" dirty="0"/>
              <a:t>Isoquant = 100</a:t>
            </a:r>
          </a:p>
        </p:txBody>
      </p:sp>
      <p:sp>
        <p:nvSpPr>
          <p:cNvPr id="36" name="TextBox 35">
            <a:extLst>
              <a:ext uri="{FF2B5EF4-FFF2-40B4-BE49-F238E27FC236}">
                <a16:creationId xmlns:a16="http://schemas.microsoft.com/office/drawing/2014/main" id="{4FA0373F-B951-4D59-8582-1F4523BD3F5C}"/>
              </a:ext>
            </a:extLst>
          </p:cNvPr>
          <p:cNvSpPr txBox="1"/>
          <p:nvPr/>
        </p:nvSpPr>
        <p:spPr>
          <a:xfrm>
            <a:off x="5619091" y="5291686"/>
            <a:ext cx="1460656" cy="369332"/>
          </a:xfrm>
          <a:prstGeom prst="rect">
            <a:avLst/>
          </a:prstGeom>
          <a:noFill/>
        </p:spPr>
        <p:txBody>
          <a:bodyPr wrap="none" rtlCol="0">
            <a:noAutofit/>
          </a:bodyPr>
          <a:lstStyle/>
          <a:p>
            <a:r>
              <a:rPr lang="en-US" sz="1600" dirty="0"/>
              <a:t>Isoquant = 95</a:t>
            </a:r>
          </a:p>
        </p:txBody>
      </p:sp>
      <p:sp>
        <p:nvSpPr>
          <p:cNvPr id="37" name="TextBox 36">
            <a:extLst>
              <a:ext uri="{FF2B5EF4-FFF2-40B4-BE49-F238E27FC236}">
                <a16:creationId xmlns:a16="http://schemas.microsoft.com/office/drawing/2014/main" id="{4FA0373F-B951-4D59-8582-1F4523BD3F5C}"/>
              </a:ext>
            </a:extLst>
          </p:cNvPr>
          <p:cNvSpPr txBox="1"/>
          <p:nvPr/>
        </p:nvSpPr>
        <p:spPr>
          <a:xfrm>
            <a:off x="4458024" y="5728721"/>
            <a:ext cx="1460656" cy="369332"/>
          </a:xfrm>
          <a:prstGeom prst="rect">
            <a:avLst/>
          </a:prstGeom>
          <a:noFill/>
        </p:spPr>
        <p:txBody>
          <a:bodyPr wrap="none" rtlCol="0">
            <a:noAutofit/>
          </a:bodyPr>
          <a:lstStyle/>
          <a:p>
            <a:r>
              <a:rPr lang="en-US" sz="1600" dirty="0"/>
              <a:t>Isoquant = 85</a:t>
            </a:r>
          </a:p>
        </p:txBody>
      </p:sp>
      <p:sp>
        <p:nvSpPr>
          <p:cNvPr id="54" name="Freeform: Shape 12">
            <a:extLst>
              <a:ext uri="{FF2B5EF4-FFF2-40B4-BE49-F238E27FC236}">
                <a16:creationId xmlns:a16="http://schemas.microsoft.com/office/drawing/2014/main" id="{A90A72D3-375B-4B5D-AA29-4E31B60EB1DE}"/>
              </a:ext>
            </a:extLst>
          </p:cNvPr>
          <p:cNvSpPr/>
          <p:nvPr/>
        </p:nvSpPr>
        <p:spPr>
          <a:xfrm>
            <a:off x="2746038" y="3162881"/>
            <a:ext cx="2093327" cy="2599368"/>
          </a:xfrm>
          <a:custGeom>
            <a:avLst/>
            <a:gdLst>
              <a:gd name="connsiteX0" fmla="*/ 0 w 2091846"/>
              <a:gd name="connsiteY0" fmla="*/ 2492679 h 2492679"/>
              <a:gd name="connsiteX1" fmla="*/ 626301 w 2091846"/>
              <a:gd name="connsiteY1" fmla="*/ 1265129 h 2492679"/>
              <a:gd name="connsiteX2" fmla="*/ 2091846 w 2091846"/>
              <a:gd name="connsiteY2" fmla="*/ 0 h 2492679"/>
            </a:gdLst>
            <a:ahLst/>
            <a:cxnLst>
              <a:cxn ang="0">
                <a:pos x="connsiteX0" y="connsiteY0"/>
              </a:cxn>
              <a:cxn ang="0">
                <a:pos x="connsiteX1" y="connsiteY1"/>
              </a:cxn>
              <a:cxn ang="0">
                <a:pos x="connsiteX2" y="connsiteY2"/>
              </a:cxn>
            </a:cxnLst>
            <a:rect l="l" t="t" r="r" b="b"/>
            <a:pathLst>
              <a:path w="2091846" h="2492679">
                <a:moveTo>
                  <a:pt x="0" y="2492679"/>
                </a:moveTo>
                <a:cubicBezTo>
                  <a:pt x="138830" y="2086627"/>
                  <a:pt x="277660" y="1680576"/>
                  <a:pt x="626301" y="1265129"/>
                </a:cubicBezTo>
                <a:cubicBezTo>
                  <a:pt x="974942" y="849682"/>
                  <a:pt x="1533394" y="424841"/>
                  <a:pt x="2091846" y="0"/>
                </a:cubicBezTo>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B0DA5E6-D15F-798D-0FD6-94256E318093}"/>
              </a:ext>
            </a:extLst>
          </p:cNvPr>
          <p:cNvSpPr txBox="1"/>
          <p:nvPr/>
        </p:nvSpPr>
        <p:spPr>
          <a:xfrm>
            <a:off x="3107241" y="5920893"/>
            <a:ext cx="1319592" cy="338554"/>
          </a:xfrm>
          <a:prstGeom prst="rect">
            <a:avLst/>
          </a:prstGeom>
          <a:noFill/>
        </p:spPr>
        <p:txBody>
          <a:bodyPr wrap="none" rtlCol="0">
            <a:spAutoFit/>
          </a:bodyPr>
          <a:lstStyle/>
          <a:p>
            <a:r>
              <a:rPr lang="en-US" sz="1600" dirty="0"/>
              <a:t>Isoquant=80</a:t>
            </a:r>
          </a:p>
        </p:txBody>
      </p:sp>
    </p:spTree>
    <p:extLst>
      <p:ext uri="{BB962C8B-B14F-4D97-AF65-F5344CB8AC3E}">
        <p14:creationId xmlns:p14="http://schemas.microsoft.com/office/powerpoint/2010/main" val="16495114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E1C6F-9E7D-434F-A993-EBF229EB49D6}"/>
              </a:ext>
            </a:extLst>
          </p:cNvPr>
          <p:cNvSpPr>
            <a:spLocks noGrp="1"/>
          </p:cNvSpPr>
          <p:nvPr>
            <p:ph type="title"/>
          </p:nvPr>
        </p:nvSpPr>
        <p:spPr/>
        <p:txBody>
          <a:bodyPr/>
          <a:lstStyle/>
          <a:p>
            <a:r>
              <a:rPr lang="en-US" sz="3200" dirty="0"/>
              <a:t>The Labels from the Expansion Path </a:t>
            </a:r>
            <a:br>
              <a:rPr lang="en-US" sz="3200" dirty="0"/>
            </a:br>
            <a:r>
              <a:rPr lang="en-US" sz="3200" dirty="0"/>
              <a:t>Generate the Total Cost Curve</a:t>
            </a:r>
          </a:p>
        </p:txBody>
      </p:sp>
      <p:graphicFrame>
        <p:nvGraphicFramePr>
          <p:cNvPr id="8" name="Content Placeholder 5">
            <a:extLst>
              <a:ext uri="{FF2B5EF4-FFF2-40B4-BE49-F238E27FC236}">
                <a16:creationId xmlns:a16="http://schemas.microsoft.com/office/drawing/2014/main" id="{C0B9764C-1999-4CB2-B0FF-E0DF4EB4BF4A}"/>
              </a:ext>
            </a:extLst>
          </p:cNvPr>
          <p:cNvGraphicFramePr>
            <a:graphicFrameLocks/>
          </p:cNvGraphicFramePr>
          <p:nvPr/>
        </p:nvGraphicFramePr>
        <p:xfrm>
          <a:off x="1688448" y="1600202"/>
          <a:ext cx="8815105" cy="3635976"/>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86A632C9-BED5-4846-AF01-912E700EDBB8}"/>
              </a:ext>
            </a:extLst>
          </p:cNvPr>
          <p:cNvSpPr txBox="1"/>
          <p:nvPr/>
        </p:nvSpPr>
        <p:spPr>
          <a:xfrm>
            <a:off x="609600" y="5344885"/>
            <a:ext cx="10972800" cy="1077218"/>
          </a:xfrm>
          <a:prstGeom prst="rect">
            <a:avLst/>
          </a:prstGeom>
          <a:noFill/>
        </p:spPr>
        <p:txBody>
          <a:bodyPr wrap="square" rtlCol="0">
            <a:noAutofit/>
          </a:bodyPr>
          <a:lstStyle/>
          <a:p>
            <a:pPr>
              <a:spcBef>
                <a:spcPts val="600"/>
              </a:spcBef>
            </a:pPr>
            <a:r>
              <a:rPr lang="en-US" dirty="0"/>
              <a:t>From this, you can generate average cost and marginal cost.</a:t>
            </a:r>
          </a:p>
          <a:p>
            <a:pPr>
              <a:spcBef>
                <a:spcPts val="600"/>
              </a:spcBef>
            </a:pPr>
            <a:r>
              <a:rPr lang="en-US" dirty="0"/>
              <a:t>Now you know that all points on the total, average, and marginal cost curves are</a:t>
            </a:r>
            <a:br>
              <a:rPr lang="en-US" dirty="0"/>
            </a:br>
            <a:r>
              <a:rPr lang="en-US" dirty="0"/>
              <a:t>technologically efficient (maximum output at a given level of input) and</a:t>
            </a:r>
            <a:br>
              <a:rPr lang="en-US" dirty="0"/>
            </a:br>
            <a:r>
              <a:rPr lang="en-US" dirty="0"/>
              <a:t>economically efficient (lowest cost way of making that level of output).</a:t>
            </a:r>
          </a:p>
        </p:txBody>
      </p:sp>
      <p:sp>
        <p:nvSpPr>
          <p:cNvPr id="10" name="TextBox 9">
            <a:extLst>
              <a:ext uri="{FF2B5EF4-FFF2-40B4-BE49-F238E27FC236}">
                <a16:creationId xmlns:a16="http://schemas.microsoft.com/office/drawing/2014/main" id="{093F36BD-E7D9-4C83-B61D-81B83F0881C6}"/>
              </a:ext>
            </a:extLst>
          </p:cNvPr>
          <p:cNvSpPr txBox="1"/>
          <p:nvPr/>
        </p:nvSpPr>
        <p:spPr>
          <a:xfrm>
            <a:off x="9982200" y="5105866"/>
            <a:ext cx="1043876" cy="369332"/>
          </a:xfrm>
          <a:prstGeom prst="rect">
            <a:avLst/>
          </a:prstGeom>
          <a:noFill/>
        </p:spPr>
        <p:txBody>
          <a:bodyPr wrap="none" rtlCol="0">
            <a:noAutofit/>
          </a:bodyPr>
          <a:lstStyle/>
          <a:p>
            <a:r>
              <a:rPr lang="en-US" dirty="0"/>
              <a:t>Quantity</a:t>
            </a:r>
          </a:p>
        </p:txBody>
      </p:sp>
      <p:sp>
        <p:nvSpPr>
          <p:cNvPr id="3" name="TextBox 2">
            <a:extLst>
              <a:ext uri="{FF2B5EF4-FFF2-40B4-BE49-F238E27FC236}">
                <a16:creationId xmlns:a16="http://schemas.microsoft.com/office/drawing/2014/main" id="{F91AC50F-05C6-4A33-A660-A9D5091DF7AE}"/>
              </a:ext>
            </a:extLst>
          </p:cNvPr>
          <p:cNvSpPr txBox="1"/>
          <p:nvPr/>
        </p:nvSpPr>
        <p:spPr>
          <a:xfrm>
            <a:off x="1531994" y="1600202"/>
            <a:ext cx="312906"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6453832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Profit Maximization</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181017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Four assumptions:</a:t>
            </a:r>
          </a:p>
          <a:p>
            <a:pPr marL="514350" indent="-514350">
              <a:buFont typeface="+mj-lt"/>
              <a:buAutoNum type="arabicPeriod"/>
            </a:pPr>
            <a:r>
              <a:rPr lang="en-US" dirty="0"/>
              <a:t>Price taking/large number of buyers and sellers</a:t>
            </a:r>
          </a:p>
          <a:p>
            <a:pPr marL="514350" indent="-514350">
              <a:buFont typeface="+mj-lt"/>
              <a:buAutoNum type="arabicPeriod"/>
            </a:pPr>
            <a:r>
              <a:rPr lang="en-US" dirty="0"/>
              <a:t>The good is homogeneous; each unit q is the same</a:t>
            </a:r>
          </a:p>
          <a:p>
            <a:pPr marL="514350" indent="-514350">
              <a:buFont typeface="+mj-lt"/>
              <a:buAutoNum type="arabicPeriod"/>
            </a:pPr>
            <a:r>
              <a:rPr lang="en-US" dirty="0"/>
              <a:t>There are no costs to the transaction beyond the price</a:t>
            </a:r>
          </a:p>
          <a:p>
            <a:pPr marL="514350" indent="-514350">
              <a:buFont typeface="+mj-lt"/>
              <a:buAutoNum type="arabicPeriod"/>
            </a:pPr>
            <a:r>
              <a:rPr lang="en-US" dirty="0"/>
              <a:t>Information is correct and symmetric</a:t>
            </a:r>
          </a:p>
        </p:txBody>
      </p:sp>
      <p:sp>
        <p:nvSpPr>
          <p:cNvPr id="2" name="Title 1"/>
          <p:cNvSpPr>
            <a:spLocks noGrp="1"/>
          </p:cNvSpPr>
          <p:nvPr>
            <p:ph type="title"/>
          </p:nvPr>
        </p:nvSpPr>
        <p:spPr/>
        <p:txBody>
          <a:bodyPr/>
          <a:lstStyle/>
          <a:p>
            <a:r>
              <a:rPr lang="en-US" dirty="0"/>
              <a:t>Perfectly Competitive Market</a:t>
            </a:r>
          </a:p>
        </p:txBody>
      </p:sp>
    </p:spTree>
    <p:extLst>
      <p:ext uri="{BB962C8B-B14F-4D97-AF65-F5344CB8AC3E}">
        <p14:creationId xmlns:p14="http://schemas.microsoft.com/office/powerpoint/2010/main" val="2639283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Short-Run Production</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822465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46CD1-F2AD-4D85-B585-CB1EC9AC5D2F}"/>
              </a:ext>
            </a:extLst>
          </p:cNvPr>
          <p:cNvSpPr>
            <a:spLocks noGrp="1"/>
          </p:cNvSpPr>
          <p:nvPr>
            <p:ph type="title"/>
          </p:nvPr>
        </p:nvSpPr>
        <p:spPr/>
        <p:txBody>
          <a:bodyPr/>
          <a:lstStyle/>
          <a:p>
            <a:r>
              <a:rPr lang="en-US" dirty="0"/>
              <a:t>Profit Maximization</a:t>
            </a:r>
          </a:p>
        </p:txBody>
      </p:sp>
      <p:sp>
        <p:nvSpPr>
          <p:cNvPr id="8" name="TextBox 7">
            <a:extLst>
              <a:ext uri="{FF2B5EF4-FFF2-40B4-BE49-F238E27FC236}">
                <a16:creationId xmlns:a16="http://schemas.microsoft.com/office/drawing/2014/main" id="{D56B0881-A8F2-4AE7-8A3E-12AE0F68B5E9}"/>
              </a:ext>
            </a:extLst>
          </p:cNvPr>
          <p:cNvSpPr txBox="1"/>
          <p:nvPr/>
        </p:nvSpPr>
        <p:spPr>
          <a:xfrm>
            <a:off x="9774800" y="3863181"/>
            <a:ext cx="327334" cy="400110"/>
          </a:xfrm>
          <a:prstGeom prst="rect">
            <a:avLst/>
          </a:prstGeom>
          <a:noFill/>
        </p:spPr>
        <p:txBody>
          <a:bodyPr wrap="none" rtlCol="0">
            <a:noAutofit/>
          </a:bodyPr>
          <a:lstStyle/>
          <a:p>
            <a:r>
              <a:rPr lang="en-US" sz="2000" dirty="0"/>
              <a:t>q</a:t>
            </a:r>
          </a:p>
        </p:txBody>
      </p:sp>
      <p:graphicFrame>
        <p:nvGraphicFramePr>
          <p:cNvPr id="14" name="Chart 13">
            <a:extLst>
              <a:ext uri="{FF2B5EF4-FFF2-40B4-BE49-F238E27FC236}">
                <a16:creationId xmlns:a16="http://schemas.microsoft.com/office/drawing/2014/main" id="{F4DEF4A8-CC3A-4095-8179-F0E6C7F03383}"/>
              </a:ext>
            </a:extLst>
          </p:cNvPr>
          <p:cNvGraphicFramePr>
            <a:graphicFrameLocks/>
          </p:cNvGraphicFramePr>
          <p:nvPr/>
        </p:nvGraphicFramePr>
        <p:xfrm>
          <a:off x="2089867" y="2057400"/>
          <a:ext cx="7848600" cy="2286000"/>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70312B1-37D6-4439-996C-51F21949C91D}"/>
                  </a:ext>
                </a:extLst>
              </p:cNvPr>
              <p:cNvSpPr txBox="1"/>
              <p:nvPr/>
            </p:nvSpPr>
            <p:spPr>
              <a:xfrm>
                <a:off x="3004267" y="2514601"/>
                <a:ext cx="957442" cy="659411"/>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𝑞</m:t>
                          </m:r>
                        </m:den>
                      </m:f>
                      <m:r>
                        <a:rPr lang="en-US" i="1">
                          <a:latin typeface="Cambria Math" panose="02040503050406030204" pitchFamily="18" charset="0"/>
                        </a:rPr>
                        <m:t>&gt;0</m:t>
                      </m:r>
                    </m:oMath>
                  </m:oMathPara>
                </a14:m>
                <a:endParaRPr lang="en-US" dirty="0"/>
              </a:p>
            </p:txBody>
          </p:sp>
        </mc:Choice>
        <mc:Fallback xmlns="">
          <p:sp>
            <p:nvSpPr>
              <p:cNvPr id="15" name="TextBox 14">
                <a:extLst>
                  <a:ext uri="{FF2B5EF4-FFF2-40B4-BE49-F238E27FC236}">
                    <a16:creationId xmlns:a16="http://schemas.microsoft.com/office/drawing/2014/main" id="{570312B1-37D6-4439-996C-51F21949C91D}"/>
                  </a:ext>
                </a:extLst>
              </p:cNvPr>
              <p:cNvSpPr txBox="1">
                <a:spLocks noRot="1" noChangeAspect="1" noMove="1" noResize="1" noEditPoints="1" noAdjustHandles="1" noChangeArrowheads="1" noChangeShapeType="1" noTextEdit="1"/>
              </p:cNvSpPr>
              <p:nvPr/>
            </p:nvSpPr>
            <p:spPr>
              <a:xfrm>
                <a:off x="3004267" y="2514601"/>
                <a:ext cx="957442" cy="65941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60B38C6-6775-44D0-AB36-97BD7372B85D}"/>
                  </a:ext>
                </a:extLst>
              </p:cNvPr>
              <p:cNvSpPr txBox="1"/>
              <p:nvPr/>
            </p:nvSpPr>
            <p:spPr>
              <a:xfrm>
                <a:off x="8719267" y="2514601"/>
                <a:ext cx="956386" cy="661499"/>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𝑞</m:t>
                          </m:r>
                        </m:den>
                      </m:f>
                      <m:r>
                        <a:rPr lang="en-US" i="1">
                          <a:latin typeface="Cambria Math" panose="02040503050406030204" pitchFamily="18" charset="0"/>
                        </a:rPr>
                        <m:t>&lt;0</m:t>
                      </m:r>
                    </m:oMath>
                  </m:oMathPara>
                </a14:m>
                <a:endParaRPr lang="en-US" dirty="0"/>
              </a:p>
            </p:txBody>
          </p:sp>
        </mc:Choice>
        <mc:Fallback xmlns="">
          <p:sp>
            <p:nvSpPr>
              <p:cNvPr id="16" name="TextBox 15">
                <a:extLst>
                  <a:ext uri="{FF2B5EF4-FFF2-40B4-BE49-F238E27FC236}">
                    <a16:creationId xmlns:a16="http://schemas.microsoft.com/office/drawing/2014/main" id="{560B38C6-6775-44D0-AB36-97BD7372B85D}"/>
                  </a:ext>
                </a:extLst>
              </p:cNvPr>
              <p:cNvSpPr txBox="1">
                <a:spLocks noRot="1" noChangeAspect="1" noMove="1" noResize="1" noEditPoints="1" noAdjustHandles="1" noChangeArrowheads="1" noChangeShapeType="1" noTextEdit="1"/>
              </p:cNvSpPr>
              <p:nvPr/>
            </p:nvSpPr>
            <p:spPr>
              <a:xfrm>
                <a:off x="8719267" y="2514601"/>
                <a:ext cx="956386" cy="66149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69FCC39-A16D-4858-8424-E6DB17498DE7}"/>
                  </a:ext>
                </a:extLst>
              </p:cNvPr>
              <p:cNvSpPr txBox="1"/>
              <p:nvPr/>
            </p:nvSpPr>
            <p:spPr>
              <a:xfrm>
                <a:off x="5865427" y="1472102"/>
                <a:ext cx="956386" cy="661499"/>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𝑞</m:t>
                          </m:r>
                        </m:den>
                      </m:f>
                      <m:r>
                        <a:rPr lang="en-US" i="1">
                          <a:latin typeface="Cambria Math" panose="02040503050406030204" pitchFamily="18" charset="0"/>
                        </a:rPr>
                        <m:t>=0</m:t>
                      </m:r>
                    </m:oMath>
                  </m:oMathPara>
                </a14:m>
                <a:endParaRPr lang="en-US" dirty="0"/>
              </a:p>
            </p:txBody>
          </p:sp>
        </mc:Choice>
        <mc:Fallback xmlns="">
          <p:sp>
            <p:nvSpPr>
              <p:cNvPr id="17" name="TextBox 16">
                <a:extLst>
                  <a:ext uri="{FF2B5EF4-FFF2-40B4-BE49-F238E27FC236}">
                    <a16:creationId xmlns:a16="http://schemas.microsoft.com/office/drawing/2014/main" id="{869FCC39-A16D-4858-8424-E6DB17498DE7}"/>
                  </a:ext>
                </a:extLst>
              </p:cNvPr>
              <p:cNvSpPr txBox="1">
                <a:spLocks noRot="1" noChangeAspect="1" noMove="1" noResize="1" noEditPoints="1" noAdjustHandles="1" noChangeArrowheads="1" noChangeShapeType="1" noTextEdit="1"/>
              </p:cNvSpPr>
              <p:nvPr/>
            </p:nvSpPr>
            <p:spPr>
              <a:xfrm>
                <a:off x="5865427" y="1472102"/>
                <a:ext cx="956386" cy="66149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4EA2E57-7358-4E74-BB29-1C037B487467}"/>
                  </a:ext>
                </a:extLst>
              </p:cNvPr>
              <p:cNvSpPr txBox="1"/>
              <p:nvPr/>
            </p:nvSpPr>
            <p:spPr>
              <a:xfrm>
                <a:off x="3842359" y="4337138"/>
                <a:ext cx="4507282" cy="372649"/>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𝜋</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𝑞</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𝑅</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𝑞</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𝐶</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𝑞</m:t>
                      </m:r>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8" name="TextBox 17">
                <a:extLst>
                  <a:ext uri="{FF2B5EF4-FFF2-40B4-BE49-F238E27FC236}">
                    <a16:creationId xmlns:a16="http://schemas.microsoft.com/office/drawing/2014/main" id="{B4EA2E57-7358-4E74-BB29-1C037B487467}"/>
                  </a:ext>
                </a:extLst>
              </p:cNvPr>
              <p:cNvSpPr txBox="1">
                <a:spLocks noRot="1" noChangeAspect="1" noMove="1" noResize="1" noEditPoints="1" noAdjustHandles="1" noChangeArrowheads="1" noChangeShapeType="1" noTextEdit="1"/>
              </p:cNvSpPr>
              <p:nvPr/>
            </p:nvSpPr>
            <p:spPr>
              <a:xfrm>
                <a:off x="3842359" y="4337138"/>
                <a:ext cx="4507282" cy="372649"/>
              </a:xfrm>
              <a:prstGeom prst="rect">
                <a:avLst/>
              </a:prstGeom>
              <a:blipFill>
                <a:blip r:embed="rId7"/>
                <a:stretch>
                  <a:fillRect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1A46073-8E5B-4B9D-9210-012A1D07EA20}"/>
                  </a:ext>
                </a:extLst>
              </p:cNvPr>
              <p:cNvSpPr txBox="1"/>
              <p:nvPr/>
            </p:nvSpPr>
            <p:spPr>
              <a:xfrm>
                <a:off x="5254584" y="4911249"/>
                <a:ext cx="1682833" cy="659411"/>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𝑞</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𝑅</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𝑞</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𝐶</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𝑞</m:t>
                          </m:r>
                        </m:den>
                      </m:f>
                    </m:oMath>
                  </m:oMathPara>
                </a14:m>
                <a:endParaRPr lang="en-US" dirty="0"/>
              </a:p>
            </p:txBody>
          </p:sp>
        </mc:Choice>
        <mc:Fallback xmlns="">
          <p:sp>
            <p:nvSpPr>
              <p:cNvPr id="19" name="TextBox 18">
                <a:extLst>
                  <a:ext uri="{FF2B5EF4-FFF2-40B4-BE49-F238E27FC236}">
                    <a16:creationId xmlns:a16="http://schemas.microsoft.com/office/drawing/2014/main" id="{D1A46073-8E5B-4B9D-9210-012A1D07EA20}"/>
                  </a:ext>
                </a:extLst>
              </p:cNvPr>
              <p:cNvSpPr txBox="1">
                <a:spLocks noRot="1" noChangeAspect="1" noMove="1" noResize="1" noEditPoints="1" noAdjustHandles="1" noChangeArrowheads="1" noChangeShapeType="1" noTextEdit="1"/>
              </p:cNvSpPr>
              <p:nvPr/>
            </p:nvSpPr>
            <p:spPr>
              <a:xfrm>
                <a:off x="5254584" y="4911249"/>
                <a:ext cx="1682833" cy="65941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5B36EA0-F66C-4691-A5C4-C408CA7476FA}"/>
                  </a:ext>
                </a:extLst>
              </p:cNvPr>
              <p:cNvSpPr txBox="1"/>
              <p:nvPr/>
            </p:nvSpPr>
            <p:spPr>
              <a:xfrm>
                <a:off x="3619500" y="5625580"/>
                <a:ext cx="4953000" cy="523028"/>
              </a:xfrm>
              <a:prstGeom prst="rect">
                <a:avLst/>
              </a:prstGeom>
              <a:noFill/>
            </p:spPr>
            <p:txBody>
              <a:bodyPr wrap="square" rtlCol="0">
                <a:noAutofit/>
              </a:bodyPr>
              <a:lstStyle/>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𝑞</m:t>
                        </m:r>
                      </m:den>
                    </m:f>
                  </m:oMath>
                </a14:m>
                <a:r>
                  <a:rPr lang="en-US" dirty="0"/>
                  <a:t> = 0 when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𝑅</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𝑞</m:t>
                        </m:r>
                      </m:den>
                    </m:f>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𝐶</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𝑞</m:t>
                        </m:r>
                      </m:den>
                    </m:f>
                  </m:oMath>
                </a14:m>
                <a:r>
                  <a:rPr lang="en-US" dirty="0"/>
                  <a:t> or MR(q) = MC(q)</a:t>
                </a:r>
              </a:p>
            </p:txBody>
          </p:sp>
        </mc:Choice>
        <mc:Fallback xmlns="">
          <p:sp>
            <p:nvSpPr>
              <p:cNvPr id="20" name="TextBox 19">
                <a:extLst>
                  <a:ext uri="{FF2B5EF4-FFF2-40B4-BE49-F238E27FC236}">
                    <a16:creationId xmlns:a16="http://schemas.microsoft.com/office/drawing/2014/main" xmlns:a14="http://schemas.microsoft.com/office/drawing/2010/main" xmlns="" id="{C5B36EA0-F66C-4691-A5C4-C408CA7476FA}"/>
                  </a:ext>
                </a:extLst>
              </p:cNvPr>
              <p:cNvSpPr txBox="1">
                <a:spLocks noRot="1" noChangeAspect="1" noMove="1" noResize="1" noEditPoints="1" noAdjustHandles="1" noChangeArrowheads="1" noChangeShapeType="1" noTextEdit="1"/>
              </p:cNvSpPr>
              <p:nvPr/>
            </p:nvSpPr>
            <p:spPr>
              <a:xfrm>
                <a:off x="3619500" y="5625580"/>
                <a:ext cx="4953000" cy="523028"/>
              </a:xfrm>
              <a:prstGeom prst="rect">
                <a:avLst/>
              </a:prstGeom>
              <a:blipFill rotWithShape="0">
                <a:blip r:embed="rId9"/>
                <a:stretch>
                  <a:fillRect b="-1163"/>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3D83FEF5-31D3-4F0E-B589-FFB1123DB2BF}"/>
              </a:ext>
            </a:extLst>
          </p:cNvPr>
          <p:cNvSpPr txBox="1"/>
          <p:nvPr/>
        </p:nvSpPr>
        <p:spPr>
          <a:xfrm>
            <a:off x="952500" y="6229503"/>
            <a:ext cx="10287000" cy="397757"/>
          </a:xfrm>
          <a:prstGeom prst="rect">
            <a:avLst/>
          </a:prstGeom>
          <a:noFill/>
        </p:spPr>
        <p:txBody>
          <a:bodyPr wrap="square" rtlCol="0">
            <a:noAutofit/>
          </a:bodyPr>
          <a:lstStyle/>
          <a:p>
            <a:r>
              <a:rPr lang="en-US" dirty="0"/>
              <a:t>Profit is maximized by selecting q that makes marginal revenue (MR) equal to marginal cost (MC).</a:t>
            </a:r>
          </a:p>
        </p:txBody>
      </p:sp>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324F357B-C496-434D-8C28-4FC4E8F90D1F}"/>
                  </a:ext>
                </a:extLst>
              </p:cNvPr>
              <p:cNvSpPr txBox="1">
                <a:spLocks/>
              </p:cNvSpPr>
              <p:nvPr/>
            </p:nvSpPr>
            <p:spPr>
              <a:xfrm>
                <a:off x="1931314" y="1472102"/>
                <a:ext cx="926193" cy="503655"/>
              </a:xfrm>
              <a:prstGeom prst="rect">
                <a:avLst/>
              </a:prstGeom>
            </p:spPr>
            <p:txBody>
              <a:bodyPr vert="horz" lIns="91440" tIns="45720" rIns="91440" bIns="45720" rtlCol="0">
                <a:noAutofit/>
              </a:bodyPr>
              <a:lstStyle>
                <a:lvl1pPr marL="342900" indent="-342900" algn="l" defTabSz="914400" rtl="0" eaLnBrk="1" latinLnBrk="0" hangingPunct="1">
                  <a:spcBef>
                    <a:spcPts val="6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ts val="600"/>
                  </a:spcBef>
                  <a:buFont typeface="Arial" charset="0"/>
                  <a:buChar char="•"/>
                  <a:defRPr sz="2800" b="0" i="0" u="none" kern="1200">
                    <a:solidFill>
                      <a:schemeClr val="tx1"/>
                    </a:solidFill>
                    <a:latin typeface="+mn-lt"/>
                    <a:ea typeface="+mn-ea"/>
                    <a:cs typeface="+mn-cs"/>
                  </a:defRPr>
                </a:lvl2pPr>
                <a:lvl3pPr marL="1143000" indent="-228600" algn="l" defTabSz="914400" rtl="0" eaLnBrk="1" latinLnBrk="0" hangingPunct="1">
                  <a:spcBef>
                    <a:spcPts val="6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ts val="6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charset="0"/>
                  <a:buNone/>
                </a:pPr>
                <a:r>
                  <a:rPr lang="en-US" sz="2000" dirty="0"/>
                  <a:t>$ </a:t>
                </a:r>
                <a14:m>
                  <m:oMath xmlns:m="http://schemas.openxmlformats.org/officeDocument/2006/math">
                    <m:r>
                      <a:rPr lang="en-US" sz="2000" smtClean="0">
                        <a:latin typeface="Cambria Math" panose="02040503050406030204" pitchFamily="18" charset="0"/>
                      </a:rPr>
                      <m:t>𝜋</m:t>
                    </m:r>
                    <m:r>
                      <a:rPr lang="en-US" sz="2000" smtClean="0">
                        <a:latin typeface="Cambria Math" panose="02040503050406030204" pitchFamily="18" charset="0"/>
                      </a:rPr>
                      <m:t>(</m:t>
                    </m:r>
                    <m:r>
                      <a:rPr lang="en-US" sz="2000" smtClean="0">
                        <a:latin typeface="Cambria Math" panose="02040503050406030204" pitchFamily="18" charset="0"/>
                      </a:rPr>
                      <m:t>𝑞</m:t>
                    </m:r>
                    <m:r>
                      <a:rPr lang="en-US" sz="2000" smtClean="0">
                        <a:latin typeface="Cambria Math" panose="02040503050406030204" pitchFamily="18" charset="0"/>
                      </a:rPr>
                      <m:t>)</m:t>
                    </m:r>
                  </m:oMath>
                </a14:m>
                <a:endParaRPr lang="en-US" sz="2000" dirty="0"/>
              </a:p>
            </p:txBody>
          </p:sp>
        </mc:Choice>
        <mc:Fallback xmlns="">
          <p:sp>
            <p:nvSpPr>
              <p:cNvPr id="13" name="Content Placeholder 2">
                <a:extLst>
                  <a:ext uri="{FF2B5EF4-FFF2-40B4-BE49-F238E27FC236}">
                    <a16:creationId xmlns:a16="http://schemas.microsoft.com/office/drawing/2014/main" id="{324F357B-C496-434D-8C28-4FC4E8F90D1F}"/>
                  </a:ext>
                </a:extLst>
              </p:cNvPr>
              <p:cNvSpPr txBox="1">
                <a:spLocks noRot="1" noChangeAspect="1" noMove="1" noResize="1" noEditPoints="1" noAdjustHandles="1" noChangeArrowheads="1" noChangeShapeType="1" noTextEdit="1"/>
              </p:cNvSpPr>
              <p:nvPr/>
            </p:nvSpPr>
            <p:spPr>
              <a:xfrm>
                <a:off x="1931314" y="1472102"/>
                <a:ext cx="926193" cy="503655"/>
              </a:xfrm>
              <a:prstGeom prst="rect">
                <a:avLst/>
              </a:prstGeom>
              <a:blipFill>
                <a:blip r:embed="rId10"/>
                <a:stretch>
                  <a:fillRect l="-7237" t="-4819" r="-658" b="-1205"/>
                </a:stretch>
              </a:blipFill>
            </p:spPr>
            <p:txBody>
              <a:bodyPr/>
              <a:lstStyle/>
              <a:p>
                <a:r>
                  <a:rPr lang="en-IN">
                    <a:noFill/>
                  </a:rPr>
                  <a:t> </a:t>
                </a:r>
              </a:p>
            </p:txBody>
          </p:sp>
        </mc:Fallback>
      </mc:AlternateContent>
    </p:spTree>
    <p:extLst>
      <p:ext uri="{BB962C8B-B14F-4D97-AF65-F5344CB8AC3E}">
        <p14:creationId xmlns:p14="http://schemas.microsoft.com/office/powerpoint/2010/main" val="28722099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Short-Run Profit Maximization</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344571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CA680-44F9-45DA-BEFE-DA4211D8FC6F}"/>
              </a:ext>
            </a:extLst>
          </p:cNvPr>
          <p:cNvSpPr>
            <a:spLocks noGrp="1"/>
          </p:cNvSpPr>
          <p:nvPr>
            <p:ph type="title"/>
          </p:nvPr>
        </p:nvSpPr>
        <p:spPr>
          <a:xfrm>
            <a:off x="609600" y="228600"/>
            <a:ext cx="10972800" cy="990600"/>
          </a:xfrm>
        </p:spPr>
        <p:txBody>
          <a:bodyPr/>
          <a:lstStyle/>
          <a:p>
            <a:r>
              <a:rPr lang="en-US" dirty="0"/>
              <a:t>Short-Run Cost Table</a:t>
            </a:r>
          </a:p>
        </p:txBody>
      </p:sp>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EE63DE74-5ED4-4D71-8007-033B92A5654C}"/>
                  </a:ext>
                </a:extLst>
              </p:cNvPr>
              <p:cNvGraphicFramePr>
                <a:graphicFrameLocks noGrp="1"/>
              </p:cNvGraphicFramePr>
              <p:nvPr>
                <p:ph idx="4294967295"/>
                <p:extLst>
                  <p:ext uri="{D42A27DB-BD31-4B8C-83A1-F6EECF244321}">
                    <p14:modId xmlns:p14="http://schemas.microsoft.com/office/powerpoint/2010/main" val="4096420428"/>
                  </p:ext>
                </p:extLst>
              </p:nvPr>
            </p:nvGraphicFramePr>
            <p:xfrm>
              <a:off x="152400" y="1018664"/>
              <a:ext cx="11887208" cy="5864316"/>
            </p:xfrm>
            <a:graphic>
              <a:graphicData uri="http://schemas.openxmlformats.org/drawingml/2006/table">
                <a:tbl>
                  <a:tblPr firstRow="1" bandRow="1">
                    <a:tableStyleId>{5C22544A-7EE6-4342-B048-85BDC9FD1C3A}</a:tableStyleId>
                  </a:tblPr>
                  <a:tblGrid>
                    <a:gridCol w="1485901">
                      <a:extLst>
                        <a:ext uri="{9D8B030D-6E8A-4147-A177-3AD203B41FA5}">
                          <a16:colId xmlns:a16="http://schemas.microsoft.com/office/drawing/2014/main" val="806212529"/>
                        </a:ext>
                      </a:extLst>
                    </a:gridCol>
                    <a:gridCol w="1485901">
                      <a:extLst>
                        <a:ext uri="{9D8B030D-6E8A-4147-A177-3AD203B41FA5}">
                          <a16:colId xmlns:a16="http://schemas.microsoft.com/office/drawing/2014/main" val="1034723507"/>
                        </a:ext>
                      </a:extLst>
                    </a:gridCol>
                    <a:gridCol w="1485901">
                      <a:extLst>
                        <a:ext uri="{9D8B030D-6E8A-4147-A177-3AD203B41FA5}">
                          <a16:colId xmlns:a16="http://schemas.microsoft.com/office/drawing/2014/main" val="4142640206"/>
                        </a:ext>
                      </a:extLst>
                    </a:gridCol>
                    <a:gridCol w="1485901">
                      <a:extLst>
                        <a:ext uri="{9D8B030D-6E8A-4147-A177-3AD203B41FA5}">
                          <a16:colId xmlns:a16="http://schemas.microsoft.com/office/drawing/2014/main" val="3356596277"/>
                        </a:ext>
                      </a:extLst>
                    </a:gridCol>
                    <a:gridCol w="1485901">
                      <a:extLst>
                        <a:ext uri="{9D8B030D-6E8A-4147-A177-3AD203B41FA5}">
                          <a16:colId xmlns:a16="http://schemas.microsoft.com/office/drawing/2014/main" val="1446836350"/>
                        </a:ext>
                      </a:extLst>
                    </a:gridCol>
                    <a:gridCol w="1485901">
                      <a:extLst>
                        <a:ext uri="{9D8B030D-6E8A-4147-A177-3AD203B41FA5}">
                          <a16:colId xmlns:a16="http://schemas.microsoft.com/office/drawing/2014/main" val="2336450822"/>
                        </a:ext>
                      </a:extLst>
                    </a:gridCol>
                    <a:gridCol w="1485901">
                      <a:extLst>
                        <a:ext uri="{9D8B030D-6E8A-4147-A177-3AD203B41FA5}">
                          <a16:colId xmlns:a16="http://schemas.microsoft.com/office/drawing/2014/main" val="3471595466"/>
                        </a:ext>
                      </a:extLst>
                    </a:gridCol>
                    <a:gridCol w="1485901">
                      <a:extLst>
                        <a:ext uri="{9D8B030D-6E8A-4147-A177-3AD203B41FA5}">
                          <a16:colId xmlns:a16="http://schemas.microsoft.com/office/drawing/2014/main" val="2910940247"/>
                        </a:ext>
                      </a:extLst>
                    </a:gridCol>
                  </a:tblGrid>
                  <a:tr h="762000">
                    <a:tc>
                      <a:txBody>
                        <a:bodyPr/>
                        <a:lstStyle/>
                        <a:p>
                          <a:pPr algn="ctr" fontAlgn="b"/>
                          <a:r>
                            <a:rPr lang="en-US" sz="1800" b="0" i="0" u="none" strike="noStrike" dirty="0">
                              <a:solidFill>
                                <a:schemeClr val="bg1"/>
                              </a:solidFill>
                              <a:effectLst/>
                              <a:latin typeface="+mn-lt"/>
                            </a:rPr>
                            <a:t>Q</a:t>
                          </a:r>
                        </a:p>
                      </a:txBody>
                      <a:tcPr marL="9142" marR="9142" marT="9142" marB="0" anchor="ctr"/>
                    </a:tc>
                    <a:tc>
                      <a:txBody>
                        <a:bodyPr/>
                        <a:lstStyle/>
                        <a:p>
                          <a:pPr marL="0" algn="ctr" fontAlgn="b">
                            <a:spcBef>
                              <a:spcPts val="0"/>
                            </a:spcBef>
                            <a:spcAft>
                              <a:spcPts val="0"/>
                            </a:spcAft>
                          </a:pPr>
                          <a:r>
                            <a:rPr lang="en-US" sz="1800" b="0" i="0" u="none" strike="noStrike" dirty="0">
                              <a:solidFill>
                                <a:schemeClr val="bg1"/>
                              </a:solidFill>
                              <a:effectLst/>
                              <a:latin typeface="+mn-lt"/>
                            </a:rPr>
                            <a:t>FC</a:t>
                          </a:r>
                        </a:p>
                        <a:p>
                          <a:pPr marL="0" algn="ctr" fontAlgn="b">
                            <a:spcBef>
                              <a:spcPts val="0"/>
                            </a:spcBef>
                            <a:spcAft>
                              <a:spcPts val="0"/>
                            </a:spcAft>
                          </a:pPr>
                          <a:r>
                            <a:rPr lang="en-US" sz="1400" b="0" i="0" u="none" strike="noStrike" dirty="0">
                              <a:solidFill>
                                <a:schemeClr val="bg1"/>
                              </a:solidFill>
                              <a:effectLst/>
                              <a:latin typeface="+mn-lt"/>
                            </a:rPr>
                            <a:t>cost of inputs that do not vary with Q</a:t>
                          </a:r>
                        </a:p>
                      </a:txBody>
                      <a:tcPr marL="9142" marR="9142" marT="9142" marB="0" anchor="ctr"/>
                    </a:tc>
                    <a:tc>
                      <a:txBody>
                        <a:bodyPr/>
                        <a:lstStyle/>
                        <a:p>
                          <a:pPr marL="0" algn="ctr" fontAlgn="b">
                            <a:spcBef>
                              <a:spcPts val="0"/>
                            </a:spcBef>
                            <a:spcAft>
                              <a:spcPts val="0"/>
                            </a:spcAft>
                          </a:pPr>
                          <a:r>
                            <a:rPr lang="en-US" sz="1800" b="0" i="0" u="none" strike="noStrike" dirty="0">
                              <a:solidFill>
                                <a:schemeClr val="bg1"/>
                              </a:solidFill>
                              <a:effectLst/>
                              <a:latin typeface="+mn-lt"/>
                            </a:rPr>
                            <a:t>VC</a:t>
                          </a:r>
                        </a:p>
                        <a:p>
                          <a:pPr marL="0" algn="ctr" fontAlgn="b">
                            <a:spcBef>
                              <a:spcPts val="0"/>
                            </a:spcBef>
                            <a:spcAft>
                              <a:spcPts val="0"/>
                            </a:spcAft>
                          </a:pPr>
                          <a:r>
                            <a:rPr lang="en-US" sz="1400" b="0" i="0" u="none" strike="noStrike" dirty="0">
                              <a:solidFill>
                                <a:schemeClr val="bg1"/>
                              </a:solidFill>
                              <a:effectLst/>
                              <a:latin typeface="+mn-lt"/>
                            </a:rPr>
                            <a:t>cost of inputs that do vary with Q</a:t>
                          </a:r>
                        </a:p>
                      </a:txBody>
                      <a:tcPr marL="9142" marR="9142" marT="9142" marB="0" anchor="ctr"/>
                    </a:tc>
                    <a:tc>
                      <a:txBody>
                        <a:bodyPr/>
                        <a:lstStyle/>
                        <a:p>
                          <a:pPr marL="0" algn="ctr" fontAlgn="b">
                            <a:spcBef>
                              <a:spcPts val="0"/>
                            </a:spcBef>
                            <a:spcAft>
                              <a:spcPts val="0"/>
                            </a:spcAft>
                          </a:pPr>
                          <a:r>
                            <a:rPr lang="en-US" sz="1800" b="0" i="0" u="none" strike="noStrike" dirty="0">
                              <a:solidFill>
                                <a:schemeClr val="bg1"/>
                              </a:solidFill>
                              <a:effectLst/>
                              <a:latin typeface="+mn-lt"/>
                            </a:rPr>
                            <a:t>TC</a:t>
                          </a:r>
                        </a:p>
                        <a:p>
                          <a:pPr marL="0" algn="ctr" fontAlgn="b">
                            <a:spcBef>
                              <a:spcPts val="0"/>
                            </a:spcBef>
                            <a:spcAft>
                              <a:spcPts val="0"/>
                            </a:spcAft>
                          </a:pPr>
                          <a:r>
                            <a:rPr lang="en-US" sz="1400" b="0" i="0" u="none" strike="noStrike" dirty="0">
                              <a:solidFill>
                                <a:schemeClr val="bg1"/>
                              </a:solidFill>
                              <a:effectLst/>
                              <a:latin typeface="+mn-lt"/>
                            </a:rPr>
                            <a:t>FC + VC</a:t>
                          </a:r>
                        </a:p>
                      </a:txBody>
                      <a:tcPr marL="9142" marR="9142" marT="9142" marB="0" anchor="ctr"/>
                    </a:tc>
                    <a:tc>
                      <a:txBody>
                        <a:bodyPr/>
                        <a:lstStyle/>
                        <a:p>
                          <a:pPr marL="0" algn="ctr" fontAlgn="b">
                            <a:spcBef>
                              <a:spcPts val="0"/>
                            </a:spcBef>
                            <a:spcAft>
                              <a:spcPts val="0"/>
                            </a:spcAft>
                          </a:pPr>
                          <a:r>
                            <a:rPr lang="en-US" sz="1800" b="0" i="0" u="none" strike="noStrike" dirty="0">
                              <a:solidFill>
                                <a:schemeClr val="bg1"/>
                              </a:solidFill>
                              <a:effectLst/>
                              <a:latin typeface="+mn-lt"/>
                            </a:rPr>
                            <a:t>AC</a:t>
                          </a:r>
                        </a:p>
                        <a:p>
                          <a:pPr marL="0" algn="ctr" fontAlgn="b">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400" b="0" i="1" u="none" strike="noStrike" smtClean="0">
                                        <a:solidFill>
                                          <a:schemeClr val="bg1"/>
                                        </a:solidFill>
                                        <a:effectLst/>
                                        <a:latin typeface="Cambria Math" panose="02040503050406030204" pitchFamily="18" charset="0"/>
                                      </a:rPr>
                                    </m:ctrlPr>
                                  </m:fPr>
                                  <m:num>
                                    <m:r>
                                      <a:rPr lang="en-US" sz="1400" b="0" i="1" u="none" strike="noStrike" smtClean="0">
                                        <a:solidFill>
                                          <a:schemeClr val="bg1"/>
                                        </a:solidFill>
                                        <a:effectLst/>
                                        <a:latin typeface="Cambria Math" panose="02040503050406030204" pitchFamily="18" charset="0"/>
                                      </a:rPr>
                                      <m:t>𝑇𝐶</m:t>
                                    </m:r>
                                  </m:num>
                                  <m:den>
                                    <m:r>
                                      <a:rPr lang="en-US" sz="1400" b="0" i="1" u="none" strike="noStrike" smtClean="0">
                                        <a:solidFill>
                                          <a:schemeClr val="bg1"/>
                                        </a:solidFill>
                                        <a:effectLst/>
                                        <a:latin typeface="Cambria Math" panose="02040503050406030204" pitchFamily="18" charset="0"/>
                                      </a:rPr>
                                      <m:t>𝑄</m:t>
                                    </m:r>
                                  </m:den>
                                </m:f>
                              </m:oMath>
                            </m:oMathPara>
                          </a14:m>
                          <a:endParaRPr lang="en-US" sz="1400" b="0" i="0" u="none" strike="noStrike" dirty="0">
                            <a:solidFill>
                              <a:schemeClr val="bg1"/>
                            </a:solidFill>
                            <a:effectLst/>
                            <a:latin typeface="Calibri" panose="020F0502020204030204" pitchFamily="34" charset="0"/>
                          </a:endParaRPr>
                        </a:p>
                      </a:txBody>
                      <a:tcPr marL="9142" marR="9142" marT="9142" marB="0" anchor="ctr"/>
                    </a:tc>
                    <a:tc>
                      <a:txBody>
                        <a:bodyPr/>
                        <a:lstStyle/>
                        <a:p>
                          <a:pPr marL="0" algn="ctr" fontAlgn="b">
                            <a:spcBef>
                              <a:spcPts val="0"/>
                            </a:spcBef>
                            <a:spcAft>
                              <a:spcPts val="0"/>
                            </a:spcAft>
                          </a:pPr>
                          <a:r>
                            <a:rPr lang="en-US" sz="1800" b="0" i="0" u="none" strike="noStrike" dirty="0">
                              <a:solidFill>
                                <a:schemeClr val="bg1"/>
                              </a:solidFill>
                              <a:effectLst/>
                              <a:latin typeface="+mn-lt"/>
                            </a:rPr>
                            <a:t>AFC </a:t>
                          </a:r>
                        </a:p>
                        <a:p>
                          <a:pPr marL="0" algn="ctr" fontAlgn="b">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400" b="0" i="1" u="none" strike="noStrike" smtClean="0">
                                        <a:solidFill>
                                          <a:schemeClr val="bg1"/>
                                        </a:solidFill>
                                        <a:effectLst/>
                                        <a:latin typeface="Cambria Math" panose="02040503050406030204" pitchFamily="18" charset="0"/>
                                        <a:ea typeface="Cambria Math" panose="02040503050406030204" pitchFamily="18" charset="0"/>
                                      </a:rPr>
                                    </m:ctrlPr>
                                  </m:fPr>
                                  <m:num>
                                    <m:r>
                                      <a:rPr lang="en-US" sz="1400" b="0" i="1" u="none" strike="noStrike" smtClean="0">
                                        <a:solidFill>
                                          <a:schemeClr val="bg1"/>
                                        </a:solidFill>
                                        <a:effectLst/>
                                        <a:latin typeface="Cambria Math" panose="02040503050406030204" pitchFamily="18" charset="0"/>
                                        <a:ea typeface="Cambria Math" panose="02040503050406030204" pitchFamily="18" charset="0"/>
                                      </a:rPr>
                                      <m:t>𝐹𝐶</m:t>
                                    </m:r>
                                  </m:num>
                                  <m:den>
                                    <m:r>
                                      <a:rPr lang="en-US" sz="1400" b="0" i="1" u="none" strike="noStrike" smtClean="0">
                                        <a:solidFill>
                                          <a:schemeClr val="bg1"/>
                                        </a:solidFill>
                                        <a:effectLst/>
                                        <a:latin typeface="Cambria Math" panose="02040503050406030204" pitchFamily="18" charset="0"/>
                                        <a:ea typeface="Cambria Math" panose="02040503050406030204" pitchFamily="18" charset="0"/>
                                      </a:rPr>
                                      <m:t>𝑄</m:t>
                                    </m:r>
                                  </m:den>
                                </m:f>
                              </m:oMath>
                            </m:oMathPara>
                          </a14:m>
                          <a:endParaRPr lang="en-US" sz="1400" b="0" i="0" u="none" strike="noStrike" dirty="0">
                            <a:solidFill>
                              <a:schemeClr val="bg1"/>
                            </a:solidFill>
                            <a:effectLst/>
                            <a:latin typeface="Cambria Math" panose="02040503050406030204" pitchFamily="18" charset="0"/>
                            <a:ea typeface="Cambria Math" panose="02040503050406030204" pitchFamily="18" charset="0"/>
                          </a:endParaRPr>
                        </a:p>
                      </a:txBody>
                      <a:tcPr marL="9142" marR="9142" marT="9142" marB="0" anchor="ctr"/>
                    </a:tc>
                    <a:tc>
                      <a:txBody>
                        <a:bodyPr/>
                        <a:lstStyle/>
                        <a:p>
                          <a:pPr marL="0" algn="ctr" fontAlgn="b">
                            <a:spcBef>
                              <a:spcPts val="0"/>
                            </a:spcBef>
                            <a:spcAft>
                              <a:spcPts val="0"/>
                            </a:spcAft>
                          </a:pPr>
                          <a:r>
                            <a:rPr lang="en-US" sz="1800" b="0" i="0" u="none" strike="noStrike" dirty="0">
                              <a:solidFill>
                                <a:schemeClr val="bg1"/>
                              </a:solidFill>
                              <a:effectLst/>
                              <a:latin typeface="+mn-lt"/>
                            </a:rPr>
                            <a:t>AVC </a:t>
                          </a:r>
                        </a:p>
                        <a:p>
                          <a:pPr marL="0" algn="ctr" fontAlgn="b">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400" b="0" i="1" u="none" strike="noStrike" smtClean="0">
                                        <a:solidFill>
                                          <a:schemeClr val="bg1"/>
                                        </a:solidFill>
                                        <a:effectLst/>
                                        <a:latin typeface="Cambria Math" panose="02040503050406030204" pitchFamily="18" charset="0"/>
                                        <a:ea typeface="Cambria Math" panose="02040503050406030204" pitchFamily="18" charset="0"/>
                                      </a:rPr>
                                    </m:ctrlPr>
                                  </m:fPr>
                                  <m:num>
                                    <m:r>
                                      <a:rPr lang="en-US" sz="1400" b="0" i="1" u="none" strike="noStrike" smtClean="0">
                                        <a:solidFill>
                                          <a:schemeClr val="bg1"/>
                                        </a:solidFill>
                                        <a:effectLst/>
                                        <a:latin typeface="Cambria Math" panose="02040503050406030204" pitchFamily="18" charset="0"/>
                                        <a:ea typeface="Cambria Math" panose="02040503050406030204" pitchFamily="18" charset="0"/>
                                      </a:rPr>
                                      <m:t>𝑉𝐶</m:t>
                                    </m:r>
                                  </m:num>
                                  <m:den>
                                    <m:r>
                                      <a:rPr lang="en-US" sz="1400" b="0" i="1" u="none" strike="noStrike" smtClean="0">
                                        <a:solidFill>
                                          <a:schemeClr val="bg1"/>
                                        </a:solidFill>
                                        <a:effectLst/>
                                        <a:latin typeface="Cambria Math" panose="02040503050406030204" pitchFamily="18" charset="0"/>
                                        <a:ea typeface="Cambria Math" panose="02040503050406030204" pitchFamily="18" charset="0"/>
                                      </a:rPr>
                                      <m:t>𝑄</m:t>
                                    </m:r>
                                  </m:den>
                                </m:f>
                              </m:oMath>
                            </m:oMathPara>
                          </a14:m>
                          <a:endParaRPr lang="en-US" sz="1400" b="0" i="0" u="none" strike="noStrike" dirty="0">
                            <a:solidFill>
                              <a:schemeClr val="bg1"/>
                            </a:solidFill>
                            <a:effectLst/>
                            <a:latin typeface="Cambria Math" panose="02040503050406030204" pitchFamily="18" charset="0"/>
                            <a:ea typeface="Cambria Math" panose="02040503050406030204" pitchFamily="18" charset="0"/>
                          </a:endParaRPr>
                        </a:p>
                      </a:txBody>
                      <a:tcPr marL="9142" marR="9142" marT="9142" marB="0" anchor="ctr"/>
                    </a:tc>
                    <a:tc>
                      <a:txBody>
                        <a:bodyPr/>
                        <a:lstStyle/>
                        <a:p>
                          <a:pPr marL="0" algn="ctr" fontAlgn="b">
                            <a:spcBef>
                              <a:spcPts val="0"/>
                            </a:spcBef>
                            <a:spcAft>
                              <a:spcPts val="0"/>
                            </a:spcAft>
                          </a:pPr>
                          <a:r>
                            <a:rPr lang="en-US" sz="1800" b="0" i="0" u="none" strike="noStrike" dirty="0">
                              <a:solidFill>
                                <a:schemeClr val="bg1"/>
                              </a:solidFill>
                              <a:effectLst/>
                              <a:latin typeface="+mn-lt"/>
                            </a:rPr>
                            <a:t>MC</a:t>
                          </a:r>
                        </a:p>
                        <a:p>
                          <a:pPr marL="0" algn="ctr" fontAlgn="b">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400" b="0" i="1" u="none" strike="noStrike" smtClean="0">
                                        <a:solidFill>
                                          <a:schemeClr val="bg1"/>
                                        </a:solidFill>
                                        <a:effectLst/>
                                        <a:latin typeface="Cambria Math" panose="02040503050406030204" pitchFamily="18" charset="0"/>
                                        <a:ea typeface="Cambria Math" panose="02040503050406030204" pitchFamily="18" charset="0"/>
                                      </a:rPr>
                                    </m:ctrlPr>
                                  </m:fPr>
                                  <m:num>
                                    <m:r>
                                      <a:rPr lang="en-US" sz="1400" b="0" i="1" u="none" strike="noStrike" smtClean="0">
                                        <a:solidFill>
                                          <a:schemeClr val="bg1"/>
                                        </a:solidFill>
                                        <a:effectLst/>
                                        <a:latin typeface="Cambria Math" panose="02040503050406030204" pitchFamily="18" charset="0"/>
                                        <a:ea typeface="Cambria Math" panose="02040503050406030204" pitchFamily="18" charset="0"/>
                                      </a:rPr>
                                      <m:t>∆</m:t>
                                    </m:r>
                                    <m:r>
                                      <a:rPr lang="en-US" sz="1400" b="0" i="1" u="none" strike="noStrike" smtClean="0">
                                        <a:solidFill>
                                          <a:schemeClr val="bg1"/>
                                        </a:solidFill>
                                        <a:effectLst/>
                                        <a:latin typeface="Cambria Math" panose="02040503050406030204" pitchFamily="18" charset="0"/>
                                        <a:ea typeface="Cambria Math" panose="02040503050406030204" pitchFamily="18" charset="0"/>
                                      </a:rPr>
                                      <m:t>𝑇𝐶</m:t>
                                    </m:r>
                                  </m:num>
                                  <m:den>
                                    <m:r>
                                      <a:rPr lang="en-US" sz="1400" b="0" i="1" u="none" strike="noStrike" smtClean="0">
                                        <a:solidFill>
                                          <a:schemeClr val="bg1"/>
                                        </a:solidFill>
                                        <a:effectLst/>
                                        <a:latin typeface="Cambria Math" panose="02040503050406030204" pitchFamily="18" charset="0"/>
                                        <a:ea typeface="Cambria Math" panose="02040503050406030204" pitchFamily="18" charset="0"/>
                                      </a:rPr>
                                      <m:t>∆</m:t>
                                    </m:r>
                                    <m:r>
                                      <a:rPr lang="en-US" sz="1400" b="0" i="1" u="none" strike="noStrike" smtClean="0">
                                        <a:solidFill>
                                          <a:schemeClr val="bg1"/>
                                        </a:solidFill>
                                        <a:effectLst/>
                                        <a:latin typeface="Cambria Math" panose="02040503050406030204" pitchFamily="18" charset="0"/>
                                        <a:ea typeface="Cambria Math" panose="02040503050406030204" pitchFamily="18" charset="0"/>
                                      </a:rPr>
                                      <m:t>𝑄</m:t>
                                    </m:r>
                                  </m:den>
                                </m:f>
                              </m:oMath>
                            </m:oMathPara>
                          </a14:m>
                          <a:endParaRPr lang="en-US" sz="1400" b="0" i="0" u="none" strike="noStrike" dirty="0">
                            <a:solidFill>
                              <a:schemeClr val="bg1"/>
                            </a:solidFill>
                            <a:effectLst/>
                            <a:latin typeface="Cambria Math" panose="02040503050406030204" pitchFamily="18" charset="0"/>
                            <a:ea typeface="Cambria Math" panose="02040503050406030204" pitchFamily="18" charset="0"/>
                          </a:endParaRPr>
                        </a:p>
                      </a:txBody>
                      <a:tcPr marL="9142" marR="9142" marT="9142" marB="0" anchor="ctr"/>
                    </a:tc>
                    <a:extLst>
                      <a:ext uri="{0D108BD9-81ED-4DB2-BD59-A6C34878D82A}">
                        <a16:rowId xmlns:a16="http://schemas.microsoft.com/office/drawing/2014/main" val="2682069668"/>
                      </a:ext>
                    </a:extLst>
                  </a:tr>
                  <a:tr h="248446">
                    <a:tc>
                      <a:txBody>
                        <a:bodyPr/>
                        <a:lstStyle/>
                        <a:p>
                          <a:pPr algn="ctr" fontAlgn="b"/>
                          <a:r>
                            <a:rPr lang="en-US" sz="1800" b="0" i="0" u="none" strike="noStrike" dirty="0">
                              <a:solidFill>
                                <a:srgbClr val="000000"/>
                              </a:solidFill>
                              <a:effectLst/>
                              <a:latin typeface="Calibri" panose="020F0502020204030204" pitchFamily="34" charset="0"/>
                            </a:rPr>
                            <a:t>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$0.00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NA</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NA</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NA</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NA</a:t>
                          </a:r>
                        </a:p>
                      </a:txBody>
                      <a:tcPr marL="9142" marR="9142" marT="9142" marB="0" anchor="ctr"/>
                    </a:tc>
                    <a:extLst>
                      <a:ext uri="{0D108BD9-81ED-4DB2-BD59-A6C34878D82A}">
                        <a16:rowId xmlns:a16="http://schemas.microsoft.com/office/drawing/2014/main" val="356476181"/>
                      </a:ext>
                    </a:extLst>
                  </a:tr>
                  <a:tr h="248446">
                    <a:tc>
                      <a:txBody>
                        <a:bodyPr/>
                        <a:lstStyle/>
                        <a:p>
                          <a:pPr algn="ctr" fontAlgn="b"/>
                          <a:r>
                            <a:rPr lang="en-US" sz="1800" b="0" i="0" u="none" strike="noStrike" dirty="0">
                              <a:solidFill>
                                <a:srgbClr val="000000"/>
                              </a:solidFill>
                              <a:effectLst/>
                              <a:latin typeface="Calibri" panose="020F0502020204030204" pitchFamily="34" charset="0"/>
                            </a:rPr>
                            <a:t>1</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$18.00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$18.00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$3.00</a:t>
                          </a:r>
                        </a:p>
                      </a:txBody>
                      <a:tcPr marL="9142" marR="9142" marT="9142" marB="0" anchor="ctr"/>
                    </a:tc>
                    <a:extLst>
                      <a:ext uri="{0D108BD9-81ED-4DB2-BD59-A6C34878D82A}">
                        <a16:rowId xmlns:a16="http://schemas.microsoft.com/office/drawing/2014/main" val="3275643173"/>
                      </a:ext>
                    </a:extLst>
                  </a:tr>
                  <a:tr h="248446">
                    <a:tc>
                      <a:txBody>
                        <a:bodyPr/>
                        <a:lstStyle/>
                        <a:p>
                          <a:pPr algn="ctr" fontAlgn="b"/>
                          <a:r>
                            <a:rPr lang="en-US" sz="1800" b="0" i="0" u="none" strike="noStrike" dirty="0">
                              <a:solidFill>
                                <a:srgbClr val="000000"/>
                              </a:solidFill>
                              <a:effectLst/>
                              <a:latin typeface="Calibri" panose="020F0502020204030204" pitchFamily="34" charset="0"/>
                            </a:rPr>
                            <a:t>2</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$20.50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$10.25</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$7.50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$2.75</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$2.50</a:t>
                          </a:r>
                        </a:p>
                      </a:txBody>
                      <a:tcPr marL="9142" marR="9142" marT="9142" marB="0" anchor="ctr"/>
                    </a:tc>
                    <a:extLst>
                      <a:ext uri="{0D108BD9-81ED-4DB2-BD59-A6C34878D82A}">
                        <a16:rowId xmlns:a16="http://schemas.microsoft.com/office/drawing/2014/main" val="2619338219"/>
                      </a:ext>
                    </a:extLst>
                  </a:tr>
                  <a:tr h="248446">
                    <a:tc>
                      <a:txBody>
                        <a:bodyPr/>
                        <a:lstStyle/>
                        <a:p>
                          <a:pPr algn="ctr" fontAlgn="b"/>
                          <a:r>
                            <a:rPr lang="en-US" sz="1800" b="0" i="0" u="none" strike="noStrike" dirty="0">
                              <a:solidFill>
                                <a:srgbClr val="000000"/>
                              </a:solidFill>
                              <a:effectLst/>
                              <a:latin typeface="Calibri" panose="020F0502020204030204" pitchFamily="34" charset="0"/>
                            </a:rPr>
                            <a:t>3</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$7.50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$22.50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$7.50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$2.00</a:t>
                          </a:r>
                        </a:p>
                      </a:txBody>
                      <a:tcPr marL="9142" marR="9142" marT="9142" marB="0" anchor="ctr"/>
                    </a:tc>
                    <a:extLst>
                      <a:ext uri="{0D108BD9-81ED-4DB2-BD59-A6C34878D82A}">
                        <a16:rowId xmlns:a16="http://schemas.microsoft.com/office/drawing/2014/main" val="1751169336"/>
                      </a:ext>
                    </a:extLst>
                  </a:tr>
                  <a:tr h="248446">
                    <a:tc>
                      <a:txBody>
                        <a:bodyPr/>
                        <a:lstStyle/>
                        <a:p>
                          <a:pPr algn="ctr" fontAlgn="b"/>
                          <a:r>
                            <a:rPr lang="en-US" sz="1800" b="0" i="0" u="none" strike="noStrike" dirty="0">
                              <a:solidFill>
                                <a:srgbClr val="000000"/>
                              </a:solidFill>
                              <a:effectLst/>
                              <a:latin typeface="Calibri" panose="020F0502020204030204" pitchFamily="34" charset="0"/>
                            </a:rPr>
                            <a:t>4</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$10.00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$6.25</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$3.75</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$2.50</a:t>
                          </a:r>
                        </a:p>
                      </a:txBody>
                      <a:tcPr marL="9142" marR="9142" marT="9142" marB="0" anchor="ctr"/>
                    </a:tc>
                    <a:extLst>
                      <a:ext uri="{0D108BD9-81ED-4DB2-BD59-A6C34878D82A}">
                        <a16:rowId xmlns:a16="http://schemas.microsoft.com/office/drawing/2014/main" val="4133085876"/>
                      </a:ext>
                    </a:extLst>
                  </a:tr>
                  <a:tr h="248446">
                    <a:tc>
                      <a:txBody>
                        <a:bodyPr/>
                        <a:lstStyle/>
                        <a:p>
                          <a:pPr algn="ctr" fontAlgn="b"/>
                          <a:r>
                            <a:rPr lang="en-US" sz="1800" b="0" i="0" u="none" strike="noStrike" dirty="0">
                              <a:solidFill>
                                <a:srgbClr val="000000"/>
                              </a:solidFill>
                              <a:effectLst/>
                              <a:latin typeface="Calibri" panose="020F0502020204030204" pitchFamily="34" charset="0"/>
                            </a:rPr>
                            <a:t>5</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$13.00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$28.00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$5.60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$2.60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$3.00</a:t>
                          </a:r>
                        </a:p>
                      </a:txBody>
                      <a:tcPr marL="9142" marR="9142" marT="9142" marB="0" anchor="ctr"/>
                    </a:tc>
                    <a:extLst>
                      <a:ext uri="{0D108BD9-81ED-4DB2-BD59-A6C34878D82A}">
                        <a16:rowId xmlns:a16="http://schemas.microsoft.com/office/drawing/2014/main" val="3169959218"/>
                      </a:ext>
                    </a:extLst>
                  </a:tr>
                  <a:tr h="248446">
                    <a:tc>
                      <a:txBody>
                        <a:bodyPr/>
                        <a:lstStyle/>
                        <a:p>
                          <a:pPr algn="ctr" fontAlgn="b"/>
                          <a:r>
                            <a:rPr lang="en-US" sz="1800" b="0" i="0" u="none" strike="noStrike" dirty="0">
                              <a:solidFill>
                                <a:srgbClr val="000000"/>
                              </a:solidFill>
                              <a:effectLst/>
                              <a:latin typeface="Calibri" panose="020F0502020204030204" pitchFamily="34" charset="0"/>
                            </a:rPr>
                            <a:t>6</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$16.50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$31.50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$5.25</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$2.75</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$3.50</a:t>
                          </a:r>
                        </a:p>
                      </a:txBody>
                      <a:tcPr marL="9142" marR="9142" marT="9142" marB="0" anchor="ctr"/>
                    </a:tc>
                    <a:extLst>
                      <a:ext uri="{0D108BD9-81ED-4DB2-BD59-A6C34878D82A}">
                        <a16:rowId xmlns:a16="http://schemas.microsoft.com/office/drawing/2014/main" val="3038436653"/>
                      </a:ext>
                    </a:extLst>
                  </a:tr>
                  <a:tr h="248446">
                    <a:tc>
                      <a:txBody>
                        <a:bodyPr/>
                        <a:lstStyle/>
                        <a:p>
                          <a:pPr algn="ctr" fontAlgn="b"/>
                          <a:r>
                            <a:rPr lang="en-US" sz="1800" b="0" i="0" u="none" strike="noStrike" dirty="0">
                              <a:solidFill>
                                <a:srgbClr val="000000"/>
                              </a:solidFill>
                              <a:effectLst/>
                              <a:latin typeface="Calibri" panose="020F0502020204030204" pitchFamily="34" charset="0"/>
                            </a:rPr>
                            <a:t>7</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$20.50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$35.50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$5.07</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$2.14</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$2.93</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$4.00</a:t>
                          </a:r>
                        </a:p>
                      </a:txBody>
                      <a:tcPr marL="9142" marR="9142" marT="9142" marB="0" anchor="ctr"/>
                    </a:tc>
                    <a:extLst>
                      <a:ext uri="{0D108BD9-81ED-4DB2-BD59-A6C34878D82A}">
                        <a16:rowId xmlns:a16="http://schemas.microsoft.com/office/drawing/2014/main" val="3971941144"/>
                      </a:ext>
                    </a:extLst>
                  </a:tr>
                  <a:tr h="248446">
                    <a:tc>
                      <a:txBody>
                        <a:bodyPr/>
                        <a:lstStyle/>
                        <a:p>
                          <a:pPr algn="ctr" fontAlgn="b"/>
                          <a:r>
                            <a:rPr lang="en-US" sz="1800" b="0" i="0" u="none" strike="noStrike" dirty="0">
                              <a:solidFill>
                                <a:srgbClr val="000000"/>
                              </a:solidFill>
                              <a:effectLst/>
                              <a:latin typeface="Calibri" panose="020F0502020204030204" pitchFamily="34" charset="0"/>
                            </a:rPr>
                            <a:t>8</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$40.00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$1.88</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$3.13</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$4.50</a:t>
                          </a:r>
                        </a:p>
                      </a:txBody>
                      <a:tcPr marL="9142" marR="9142" marT="9142" marB="0" anchor="ctr"/>
                    </a:tc>
                    <a:extLst>
                      <a:ext uri="{0D108BD9-81ED-4DB2-BD59-A6C34878D82A}">
                        <a16:rowId xmlns:a16="http://schemas.microsoft.com/office/drawing/2014/main" val="1660660816"/>
                      </a:ext>
                    </a:extLst>
                  </a:tr>
                  <a:tr h="248446">
                    <a:tc>
                      <a:txBody>
                        <a:bodyPr/>
                        <a:lstStyle/>
                        <a:p>
                          <a:pPr algn="ctr" fontAlgn="b"/>
                          <a:r>
                            <a:rPr lang="en-US" sz="1800" b="0" i="0" u="none" strike="noStrike" dirty="0">
                              <a:solidFill>
                                <a:srgbClr val="000000"/>
                              </a:solidFill>
                              <a:effectLst/>
                              <a:latin typeface="Calibri" panose="020F0502020204030204" pitchFamily="34" charset="0"/>
                            </a:rPr>
                            <a:t>9</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$30.00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$45.00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$1.67</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$3.33</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$5.00</a:t>
                          </a:r>
                        </a:p>
                      </a:txBody>
                      <a:tcPr marL="9142" marR="9142" marT="9142" marB="0" anchor="ctr"/>
                    </a:tc>
                    <a:extLst>
                      <a:ext uri="{0D108BD9-81ED-4DB2-BD59-A6C34878D82A}">
                        <a16:rowId xmlns:a16="http://schemas.microsoft.com/office/drawing/2014/main" val="4249956679"/>
                      </a:ext>
                    </a:extLst>
                  </a:tr>
                  <a:tr h="248446">
                    <a:tc>
                      <a:txBody>
                        <a:bodyPr/>
                        <a:lstStyle/>
                        <a:p>
                          <a:pPr algn="ctr" fontAlgn="b"/>
                          <a:r>
                            <a:rPr lang="en-US" sz="1800" b="0" i="0" u="none" strike="noStrike" dirty="0">
                              <a:solidFill>
                                <a:srgbClr val="000000"/>
                              </a:solidFill>
                              <a:effectLst/>
                              <a:latin typeface="Calibri" panose="020F0502020204030204" pitchFamily="34" charset="0"/>
                            </a:rPr>
                            <a:t>10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$35.50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$50.50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$5.05</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$3.55</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$5.50</a:t>
                          </a:r>
                        </a:p>
                      </a:txBody>
                      <a:tcPr marL="9142" marR="9142" marT="9142" marB="0" anchor="ctr"/>
                    </a:tc>
                    <a:extLst>
                      <a:ext uri="{0D108BD9-81ED-4DB2-BD59-A6C34878D82A}">
                        <a16:rowId xmlns:a16="http://schemas.microsoft.com/office/drawing/2014/main" val="238257926"/>
                      </a:ext>
                    </a:extLst>
                  </a:tr>
                  <a:tr h="248446">
                    <a:tc>
                      <a:txBody>
                        <a:bodyPr/>
                        <a:lstStyle/>
                        <a:p>
                          <a:pPr algn="ctr" fontAlgn="b"/>
                          <a:r>
                            <a:rPr lang="en-US" sz="1800" b="0" i="0" u="none" strike="noStrike" dirty="0">
                              <a:solidFill>
                                <a:srgbClr val="000000"/>
                              </a:solidFill>
                              <a:effectLst/>
                              <a:latin typeface="Calibri" panose="020F0502020204030204" pitchFamily="34" charset="0"/>
                            </a:rPr>
                            <a:t>11</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$41.50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$56.50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$5.14</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$1.36</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$3.77</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$6.00</a:t>
                          </a:r>
                        </a:p>
                      </a:txBody>
                      <a:tcPr marL="9142" marR="9142" marT="9142" marB="0" anchor="ctr"/>
                    </a:tc>
                    <a:extLst>
                      <a:ext uri="{0D108BD9-81ED-4DB2-BD59-A6C34878D82A}">
                        <a16:rowId xmlns:a16="http://schemas.microsoft.com/office/drawing/2014/main" val="3876958843"/>
                      </a:ext>
                    </a:extLst>
                  </a:tr>
                  <a:tr h="248446">
                    <a:tc>
                      <a:txBody>
                        <a:bodyPr/>
                        <a:lstStyle/>
                        <a:p>
                          <a:pPr algn="ctr" fontAlgn="b"/>
                          <a:r>
                            <a:rPr lang="en-US" sz="1800" b="0" i="0" u="none" strike="noStrike" dirty="0">
                              <a:solidFill>
                                <a:srgbClr val="000000"/>
                              </a:solidFill>
                              <a:effectLst/>
                              <a:latin typeface="Calibri" panose="020F0502020204030204" pitchFamily="34" charset="0"/>
                            </a:rPr>
                            <a:t>12</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$48.00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$63.00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$5.25</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$1.25</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$4.00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$6.50</a:t>
                          </a:r>
                        </a:p>
                      </a:txBody>
                      <a:tcPr marL="9142" marR="9142" marT="9142" marB="0" anchor="ctr"/>
                    </a:tc>
                    <a:extLst>
                      <a:ext uri="{0D108BD9-81ED-4DB2-BD59-A6C34878D82A}">
                        <a16:rowId xmlns:a16="http://schemas.microsoft.com/office/drawing/2014/main" val="2765949126"/>
                      </a:ext>
                    </a:extLst>
                  </a:tr>
                  <a:tr h="248446">
                    <a:tc>
                      <a:txBody>
                        <a:bodyPr/>
                        <a:lstStyle/>
                        <a:p>
                          <a:pPr algn="ctr" fontAlgn="b"/>
                          <a:r>
                            <a:rPr lang="en-US" sz="1800" b="0" i="0" u="none" strike="noStrike" dirty="0">
                              <a:solidFill>
                                <a:srgbClr val="000000"/>
                              </a:solidFill>
                              <a:effectLst/>
                              <a:latin typeface="Calibri" panose="020F0502020204030204" pitchFamily="34" charset="0"/>
                            </a:rPr>
                            <a:t>13</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$70.00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$5.38</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$1.15</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$4.23</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$7.00</a:t>
                          </a:r>
                        </a:p>
                      </a:txBody>
                      <a:tcPr marL="9142" marR="9142" marT="9142" marB="0" anchor="ctr"/>
                    </a:tc>
                    <a:extLst>
                      <a:ext uri="{0D108BD9-81ED-4DB2-BD59-A6C34878D82A}">
                        <a16:rowId xmlns:a16="http://schemas.microsoft.com/office/drawing/2014/main" val="1383775801"/>
                      </a:ext>
                    </a:extLst>
                  </a:tr>
                  <a:tr h="248446">
                    <a:tc>
                      <a:txBody>
                        <a:bodyPr/>
                        <a:lstStyle/>
                        <a:p>
                          <a:pPr algn="ctr" fontAlgn="b"/>
                          <a:r>
                            <a:rPr lang="en-US" sz="1800" b="0" i="0" u="none" strike="noStrike" dirty="0">
                              <a:solidFill>
                                <a:srgbClr val="000000"/>
                              </a:solidFill>
                              <a:effectLst/>
                              <a:latin typeface="Calibri" panose="020F0502020204030204" pitchFamily="34" charset="0"/>
                            </a:rPr>
                            <a:t>14</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$62.50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$77.50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$5.54</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$1.07</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$4.46</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$7.50</a:t>
                          </a:r>
                        </a:p>
                      </a:txBody>
                      <a:tcPr marL="9142" marR="9142" marT="9142" marB="0" anchor="ctr"/>
                    </a:tc>
                    <a:extLst>
                      <a:ext uri="{0D108BD9-81ED-4DB2-BD59-A6C34878D82A}">
                        <a16:rowId xmlns:a16="http://schemas.microsoft.com/office/drawing/2014/main" val="1082452273"/>
                      </a:ext>
                    </a:extLst>
                  </a:tr>
                  <a:tr h="248446">
                    <a:tc>
                      <a:txBody>
                        <a:bodyPr/>
                        <a:lstStyle/>
                        <a:p>
                          <a:pPr algn="ctr" fontAlgn="b"/>
                          <a:r>
                            <a:rPr lang="en-US" sz="1800" b="0" i="0" u="none" strike="noStrike" dirty="0">
                              <a:solidFill>
                                <a:srgbClr val="000000"/>
                              </a:solidFill>
                              <a:effectLst/>
                              <a:latin typeface="Calibri" panose="020F0502020204030204" pitchFamily="34" charset="0"/>
                            </a:rPr>
                            <a:t>15</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$70.50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$85.50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$5.70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$4.70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$8.00</a:t>
                          </a:r>
                        </a:p>
                      </a:txBody>
                      <a:tcPr marL="9142" marR="9142" marT="9142" marB="0" anchor="ctr"/>
                    </a:tc>
                    <a:extLst>
                      <a:ext uri="{0D108BD9-81ED-4DB2-BD59-A6C34878D82A}">
                        <a16:rowId xmlns:a16="http://schemas.microsoft.com/office/drawing/2014/main" val="1100279237"/>
                      </a:ext>
                    </a:extLst>
                  </a:tr>
                  <a:tr h="248446">
                    <a:tc>
                      <a:txBody>
                        <a:bodyPr/>
                        <a:lstStyle/>
                        <a:p>
                          <a:pPr algn="ctr" fontAlgn="b"/>
                          <a:r>
                            <a:rPr lang="en-US" sz="1800" b="0" i="0" u="none" strike="noStrike" dirty="0">
                              <a:solidFill>
                                <a:srgbClr val="000000"/>
                              </a:solidFill>
                              <a:effectLst/>
                              <a:latin typeface="Calibri" panose="020F0502020204030204" pitchFamily="34" charset="0"/>
                            </a:rPr>
                            <a:t>16</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$79.00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$94.00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$5.88</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$0.94</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$4.94</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$8.50</a:t>
                          </a:r>
                        </a:p>
                      </a:txBody>
                      <a:tcPr marL="9142" marR="9142" marT="9142" marB="0" anchor="ctr"/>
                    </a:tc>
                    <a:extLst>
                      <a:ext uri="{0D108BD9-81ED-4DB2-BD59-A6C34878D82A}">
                        <a16:rowId xmlns:a16="http://schemas.microsoft.com/office/drawing/2014/main" val="1488626155"/>
                      </a:ext>
                    </a:extLst>
                  </a:tr>
                  <a:tr h="248446">
                    <a:tc>
                      <a:txBody>
                        <a:bodyPr/>
                        <a:lstStyle/>
                        <a:p>
                          <a:pPr algn="ctr" fontAlgn="b"/>
                          <a:r>
                            <a:rPr lang="en-US" sz="1800" b="0" i="0" u="none" strike="noStrike" dirty="0">
                              <a:solidFill>
                                <a:srgbClr val="000000"/>
                              </a:solidFill>
                              <a:effectLst/>
                              <a:latin typeface="Calibri" panose="020F0502020204030204" pitchFamily="34" charset="0"/>
                            </a:rPr>
                            <a:t>17</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$89.00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$104.00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$6.12</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$0.88</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$5.24</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$10.00</a:t>
                          </a:r>
                        </a:p>
                      </a:txBody>
                      <a:tcPr marL="9142" marR="9142" marT="9142" marB="0" anchor="ctr"/>
                    </a:tc>
                    <a:extLst>
                      <a:ext uri="{0D108BD9-81ED-4DB2-BD59-A6C34878D82A}">
                        <a16:rowId xmlns:a16="http://schemas.microsoft.com/office/drawing/2014/main" val="4119156923"/>
                      </a:ext>
                    </a:extLst>
                  </a:tr>
                </a:tbl>
              </a:graphicData>
            </a:graphic>
          </p:graphicFrame>
        </mc:Choice>
        <mc:Fallback xmlns="">
          <p:graphicFrame>
            <p:nvGraphicFramePr>
              <p:cNvPr id="4" name="Table 4">
                <a:extLst>
                  <a:ext uri="{FF2B5EF4-FFF2-40B4-BE49-F238E27FC236}">
                    <a16:creationId xmlns:a16="http://schemas.microsoft.com/office/drawing/2014/main" id="{EE63DE74-5ED4-4D71-8007-033B92A5654C}"/>
                  </a:ext>
                </a:extLst>
              </p:cNvPr>
              <p:cNvGraphicFramePr>
                <a:graphicFrameLocks noGrp="1"/>
              </p:cNvGraphicFramePr>
              <p:nvPr>
                <p:ph idx="4294967295"/>
                <p:extLst>
                  <p:ext uri="{D42A27DB-BD31-4B8C-83A1-F6EECF244321}">
                    <p14:modId xmlns:p14="http://schemas.microsoft.com/office/powerpoint/2010/main" val="4096420428"/>
                  </p:ext>
                </p:extLst>
              </p:nvPr>
            </p:nvGraphicFramePr>
            <p:xfrm>
              <a:off x="152400" y="1018664"/>
              <a:ext cx="11887208" cy="5864316"/>
            </p:xfrm>
            <a:graphic>
              <a:graphicData uri="http://schemas.openxmlformats.org/drawingml/2006/table">
                <a:tbl>
                  <a:tblPr firstRow="1" bandRow="1">
                    <a:tableStyleId>{5C22544A-7EE6-4342-B048-85BDC9FD1C3A}</a:tableStyleId>
                  </a:tblPr>
                  <a:tblGrid>
                    <a:gridCol w="1485901">
                      <a:extLst>
                        <a:ext uri="{9D8B030D-6E8A-4147-A177-3AD203B41FA5}">
                          <a16:colId xmlns:a16="http://schemas.microsoft.com/office/drawing/2014/main" val="806212529"/>
                        </a:ext>
                      </a:extLst>
                    </a:gridCol>
                    <a:gridCol w="1485901">
                      <a:extLst>
                        <a:ext uri="{9D8B030D-6E8A-4147-A177-3AD203B41FA5}">
                          <a16:colId xmlns:a16="http://schemas.microsoft.com/office/drawing/2014/main" val="1034723507"/>
                        </a:ext>
                      </a:extLst>
                    </a:gridCol>
                    <a:gridCol w="1485901">
                      <a:extLst>
                        <a:ext uri="{9D8B030D-6E8A-4147-A177-3AD203B41FA5}">
                          <a16:colId xmlns:a16="http://schemas.microsoft.com/office/drawing/2014/main" val="4142640206"/>
                        </a:ext>
                      </a:extLst>
                    </a:gridCol>
                    <a:gridCol w="1485901">
                      <a:extLst>
                        <a:ext uri="{9D8B030D-6E8A-4147-A177-3AD203B41FA5}">
                          <a16:colId xmlns:a16="http://schemas.microsoft.com/office/drawing/2014/main" val="3356596277"/>
                        </a:ext>
                      </a:extLst>
                    </a:gridCol>
                    <a:gridCol w="1485901">
                      <a:extLst>
                        <a:ext uri="{9D8B030D-6E8A-4147-A177-3AD203B41FA5}">
                          <a16:colId xmlns:a16="http://schemas.microsoft.com/office/drawing/2014/main" val="1446836350"/>
                        </a:ext>
                      </a:extLst>
                    </a:gridCol>
                    <a:gridCol w="1485901">
                      <a:extLst>
                        <a:ext uri="{9D8B030D-6E8A-4147-A177-3AD203B41FA5}">
                          <a16:colId xmlns:a16="http://schemas.microsoft.com/office/drawing/2014/main" val="2336450822"/>
                        </a:ext>
                      </a:extLst>
                    </a:gridCol>
                    <a:gridCol w="1485901">
                      <a:extLst>
                        <a:ext uri="{9D8B030D-6E8A-4147-A177-3AD203B41FA5}">
                          <a16:colId xmlns:a16="http://schemas.microsoft.com/office/drawing/2014/main" val="3471595466"/>
                        </a:ext>
                      </a:extLst>
                    </a:gridCol>
                    <a:gridCol w="1485901">
                      <a:extLst>
                        <a:ext uri="{9D8B030D-6E8A-4147-A177-3AD203B41FA5}">
                          <a16:colId xmlns:a16="http://schemas.microsoft.com/office/drawing/2014/main" val="2910940247"/>
                        </a:ext>
                      </a:extLst>
                    </a:gridCol>
                  </a:tblGrid>
                  <a:tr h="762000">
                    <a:tc>
                      <a:txBody>
                        <a:bodyPr/>
                        <a:lstStyle/>
                        <a:p>
                          <a:pPr algn="ctr" fontAlgn="b"/>
                          <a:r>
                            <a:rPr lang="en-US" sz="1800" b="0" i="0" u="none" strike="noStrike" dirty="0">
                              <a:solidFill>
                                <a:schemeClr val="bg1"/>
                              </a:solidFill>
                              <a:effectLst/>
                              <a:latin typeface="+mn-lt"/>
                            </a:rPr>
                            <a:t>Q</a:t>
                          </a:r>
                        </a:p>
                      </a:txBody>
                      <a:tcPr marL="9142" marR="9142" marT="9142" marB="0" anchor="ctr"/>
                    </a:tc>
                    <a:tc>
                      <a:txBody>
                        <a:bodyPr/>
                        <a:lstStyle/>
                        <a:p>
                          <a:pPr marL="0" algn="ctr" fontAlgn="b">
                            <a:spcBef>
                              <a:spcPts val="0"/>
                            </a:spcBef>
                            <a:spcAft>
                              <a:spcPts val="0"/>
                            </a:spcAft>
                          </a:pPr>
                          <a:r>
                            <a:rPr lang="en-US" sz="1800" b="0" i="0" u="none" strike="noStrike" dirty="0">
                              <a:solidFill>
                                <a:schemeClr val="bg1"/>
                              </a:solidFill>
                              <a:effectLst/>
                              <a:latin typeface="+mn-lt"/>
                            </a:rPr>
                            <a:t>FC</a:t>
                          </a:r>
                        </a:p>
                        <a:p>
                          <a:pPr marL="0" algn="ctr" fontAlgn="b">
                            <a:spcBef>
                              <a:spcPts val="0"/>
                            </a:spcBef>
                            <a:spcAft>
                              <a:spcPts val="0"/>
                            </a:spcAft>
                          </a:pPr>
                          <a:r>
                            <a:rPr lang="en-US" sz="1400" b="0" i="0" u="none" strike="noStrike" dirty="0">
                              <a:solidFill>
                                <a:schemeClr val="bg1"/>
                              </a:solidFill>
                              <a:effectLst/>
                              <a:latin typeface="+mn-lt"/>
                            </a:rPr>
                            <a:t>cost of inputs that do not vary with Q</a:t>
                          </a:r>
                        </a:p>
                      </a:txBody>
                      <a:tcPr marL="9142" marR="9142" marT="9142" marB="0" anchor="ctr"/>
                    </a:tc>
                    <a:tc>
                      <a:txBody>
                        <a:bodyPr/>
                        <a:lstStyle/>
                        <a:p>
                          <a:pPr marL="0" algn="ctr" fontAlgn="b">
                            <a:spcBef>
                              <a:spcPts val="0"/>
                            </a:spcBef>
                            <a:spcAft>
                              <a:spcPts val="0"/>
                            </a:spcAft>
                          </a:pPr>
                          <a:r>
                            <a:rPr lang="en-US" sz="1800" b="0" i="0" u="none" strike="noStrike" dirty="0">
                              <a:solidFill>
                                <a:schemeClr val="bg1"/>
                              </a:solidFill>
                              <a:effectLst/>
                              <a:latin typeface="+mn-lt"/>
                            </a:rPr>
                            <a:t>VC</a:t>
                          </a:r>
                        </a:p>
                        <a:p>
                          <a:pPr marL="0" algn="ctr" fontAlgn="b">
                            <a:spcBef>
                              <a:spcPts val="0"/>
                            </a:spcBef>
                            <a:spcAft>
                              <a:spcPts val="0"/>
                            </a:spcAft>
                          </a:pPr>
                          <a:r>
                            <a:rPr lang="en-US" sz="1400" b="0" i="0" u="none" strike="noStrike" dirty="0">
                              <a:solidFill>
                                <a:schemeClr val="bg1"/>
                              </a:solidFill>
                              <a:effectLst/>
                              <a:latin typeface="+mn-lt"/>
                            </a:rPr>
                            <a:t>cost of inputs that do vary with Q</a:t>
                          </a:r>
                        </a:p>
                      </a:txBody>
                      <a:tcPr marL="9142" marR="9142" marT="9142" marB="0" anchor="ctr"/>
                    </a:tc>
                    <a:tc>
                      <a:txBody>
                        <a:bodyPr/>
                        <a:lstStyle/>
                        <a:p>
                          <a:pPr marL="0" algn="ctr" fontAlgn="b">
                            <a:spcBef>
                              <a:spcPts val="0"/>
                            </a:spcBef>
                            <a:spcAft>
                              <a:spcPts val="0"/>
                            </a:spcAft>
                          </a:pPr>
                          <a:r>
                            <a:rPr lang="en-US" sz="1800" b="0" i="0" u="none" strike="noStrike" dirty="0">
                              <a:solidFill>
                                <a:schemeClr val="bg1"/>
                              </a:solidFill>
                              <a:effectLst/>
                              <a:latin typeface="+mn-lt"/>
                            </a:rPr>
                            <a:t>TC</a:t>
                          </a:r>
                        </a:p>
                        <a:p>
                          <a:pPr marL="0" algn="ctr" fontAlgn="b">
                            <a:spcBef>
                              <a:spcPts val="0"/>
                            </a:spcBef>
                            <a:spcAft>
                              <a:spcPts val="0"/>
                            </a:spcAft>
                          </a:pPr>
                          <a:r>
                            <a:rPr lang="en-US" sz="1400" b="0" i="0" u="none" strike="noStrike" dirty="0">
                              <a:solidFill>
                                <a:schemeClr val="bg1"/>
                              </a:solidFill>
                              <a:effectLst/>
                              <a:latin typeface="+mn-lt"/>
                            </a:rPr>
                            <a:t>FC + VC</a:t>
                          </a:r>
                        </a:p>
                      </a:txBody>
                      <a:tcPr marL="9142" marR="9142" marT="9142" marB="0" anchor="ctr"/>
                    </a:tc>
                    <a:tc>
                      <a:txBody>
                        <a:bodyPr/>
                        <a:lstStyle/>
                        <a:p>
                          <a:endParaRPr lang="en-US"/>
                        </a:p>
                      </a:txBody>
                      <a:tcPr marL="9142" marR="9142" marT="9142" marB="0" anchor="ctr">
                        <a:blipFill>
                          <a:blip r:embed="rId3"/>
                          <a:stretch>
                            <a:fillRect l="-402469" t="-6400" r="-302881" b="-688800"/>
                          </a:stretch>
                        </a:blipFill>
                      </a:tcPr>
                    </a:tc>
                    <a:tc>
                      <a:txBody>
                        <a:bodyPr/>
                        <a:lstStyle/>
                        <a:p>
                          <a:endParaRPr lang="en-US"/>
                        </a:p>
                      </a:txBody>
                      <a:tcPr marL="9142" marR="9142" marT="9142" marB="0" anchor="ctr">
                        <a:blipFill>
                          <a:blip r:embed="rId3"/>
                          <a:stretch>
                            <a:fillRect l="-500410" t="-6400" r="-201639" b="-688800"/>
                          </a:stretch>
                        </a:blipFill>
                      </a:tcPr>
                    </a:tc>
                    <a:tc>
                      <a:txBody>
                        <a:bodyPr/>
                        <a:lstStyle/>
                        <a:p>
                          <a:endParaRPr lang="en-US"/>
                        </a:p>
                      </a:txBody>
                      <a:tcPr marL="9142" marR="9142" marT="9142" marB="0" anchor="ctr">
                        <a:blipFill>
                          <a:blip r:embed="rId3"/>
                          <a:stretch>
                            <a:fillRect l="-600410" t="-6400" r="-101639" b="-688800"/>
                          </a:stretch>
                        </a:blipFill>
                      </a:tcPr>
                    </a:tc>
                    <a:tc>
                      <a:txBody>
                        <a:bodyPr/>
                        <a:lstStyle/>
                        <a:p>
                          <a:endParaRPr lang="en-US"/>
                        </a:p>
                      </a:txBody>
                      <a:tcPr marL="9142" marR="9142" marT="9142" marB="0" anchor="ctr">
                        <a:blipFill>
                          <a:blip r:embed="rId3"/>
                          <a:stretch>
                            <a:fillRect l="-700410" t="-6400" r="-1639" b="-688800"/>
                          </a:stretch>
                        </a:blipFill>
                      </a:tcPr>
                    </a:tc>
                    <a:extLst>
                      <a:ext uri="{0D108BD9-81ED-4DB2-BD59-A6C34878D82A}">
                        <a16:rowId xmlns:a16="http://schemas.microsoft.com/office/drawing/2014/main" val="2682069668"/>
                      </a:ext>
                    </a:extLst>
                  </a:tr>
                  <a:tr h="283462">
                    <a:tc>
                      <a:txBody>
                        <a:bodyPr/>
                        <a:lstStyle/>
                        <a:p>
                          <a:pPr algn="ctr" fontAlgn="b"/>
                          <a:r>
                            <a:rPr lang="en-US" sz="1800" b="0" i="0" u="none" strike="noStrike" dirty="0">
                              <a:solidFill>
                                <a:srgbClr val="000000"/>
                              </a:solidFill>
                              <a:effectLst/>
                              <a:latin typeface="Calibri" panose="020F0502020204030204" pitchFamily="34" charset="0"/>
                            </a:rPr>
                            <a:t>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$0.00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NA</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NA</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NA</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NA</a:t>
                          </a:r>
                        </a:p>
                      </a:txBody>
                      <a:tcPr marL="9142" marR="9142" marT="9142" marB="0" anchor="ctr"/>
                    </a:tc>
                    <a:extLst>
                      <a:ext uri="{0D108BD9-81ED-4DB2-BD59-A6C34878D82A}">
                        <a16:rowId xmlns:a16="http://schemas.microsoft.com/office/drawing/2014/main" val="356476181"/>
                      </a:ext>
                    </a:extLst>
                  </a:tr>
                  <a:tr h="283462">
                    <a:tc>
                      <a:txBody>
                        <a:bodyPr/>
                        <a:lstStyle/>
                        <a:p>
                          <a:pPr algn="ctr" fontAlgn="b"/>
                          <a:r>
                            <a:rPr lang="en-US" sz="1800" b="0" i="0" u="none" strike="noStrike" dirty="0">
                              <a:solidFill>
                                <a:srgbClr val="000000"/>
                              </a:solidFill>
                              <a:effectLst/>
                              <a:latin typeface="Calibri" panose="020F0502020204030204" pitchFamily="34" charset="0"/>
                            </a:rPr>
                            <a:t>1</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$18.00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$18.00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$3.00</a:t>
                          </a:r>
                        </a:p>
                      </a:txBody>
                      <a:tcPr marL="9142" marR="9142" marT="9142" marB="0" anchor="ctr"/>
                    </a:tc>
                    <a:extLst>
                      <a:ext uri="{0D108BD9-81ED-4DB2-BD59-A6C34878D82A}">
                        <a16:rowId xmlns:a16="http://schemas.microsoft.com/office/drawing/2014/main" val="3275643173"/>
                      </a:ext>
                    </a:extLst>
                  </a:tr>
                  <a:tr h="283462">
                    <a:tc>
                      <a:txBody>
                        <a:bodyPr/>
                        <a:lstStyle/>
                        <a:p>
                          <a:pPr algn="ctr" fontAlgn="b"/>
                          <a:r>
                            <a:rPr lang="en-US" sz="1800" b="0" i="0" u="none" strike="noStrike" dirty="0">
                              <a:solidFill>
                                <a:srgbClr val="000000"/>
                              </a:solidFill>
                              <a:effectLst/>
                              <a:latin typeface="Calibri" panose="020F0502020204030204" pitchFamily="34" charset="0"/>
                            </a:rPr>
                            <a:t>2</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$20.50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$10.25</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$7.50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$2.75</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$2.50</a:t>
                          </a:r>
                        </a:p>
                      </a:txBody>
                      <a:tcPr marL="9142" marR="9142" marT="9142" marB="0" anchor="ctr"/>
                    </a:tc>
                    <a:extLst>
                      <a:ext uri="{0D108BD9-81ED-4DB2-BD59-A6C34878D82A}">
                        <a16:rowId xmlns:a16="http://schemas.microsoft.com/office/drawing/2014/main" val="2619338219"/>
                      </a:ext>
                    </a:extLst>
                  </a:tr>
                  <a:tr h="283462">
                    <a:tc>
                      <a:txBody>
                        <a:bodyPr/>
                        <a:lstStyle/>
                        <a:p>
                          <a:pPr algn="ctr" fontAlgn="b"/>
                          <a:r>
                            <a:rPr lang="en-US" sz="1800" b="0" i="0" u="none" strike="noStrike" dirty="0">
                              <a:solidFill>
                                <a:srgbClr val="000000"/>
                              </a:solidFill>
                              <a:effectLst/>
                              <a:latin typeface="Calibri" panose="020F0502020204030204" pitchFamily="34" charset="0"/>
                            </a:rPr>
                            <a:t>3</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$7.50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$22.50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$7.50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$2.00</a:t>
                          </a:r>
                        </a:p>
                      </a:txBody>
                      <a:tcPr marL="9142" marR="9142" marT="9142" marB="0" anchor="ctr"/>
                    </a:tc>
                    <a:extLst>
                      <a:ext uri="{0D108BD9-81ED-4DB2-BD59-A6C34878D82A}">
                        <a16:rowId xmlns:a16="http://schemas.microsoft.com/office/drawing/2014/main" val="1751169336"/>
                      </a:ext>
                    </a:extLst>
                  </a:tr>
                  <a:tr h="283462">
                    <a:tc>
                      <a:txBody>
                        <a:bodyPr/>
                        <a:lstStyle/>
                        <a:p>
                          <a:pPr algn="ctr" fontAlgn="b"/>
                          <a:r>
                            <a:rPr lang="en-US" sz="1800" b="0" i="0" u="none" strike="noStrike" dirty="0">
                              <a:solidFill>
                                <a:srgbClr val="000000"/>
                              </a:solidFill>
                              <a:effectLst/>
                              <a:latin typeface="Calibri" panose="020F0502020204030204" pitchFamily="34" charset="0"/>
                            </a:rPr>
                            <a:t>4</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$10.00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$6.25</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$3.75</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$2.50</a:t>
                          </a:r>
                        </a:p>
                      </a:txBody>
                      <a:tcPr marL="9142" marR="9142" marT="9142" marB="0" anchor="ctr"/>
                    </a:tc>
                    <a:extLst>
                      <a:ext uri="{0D108BD9-81ED-4DB2-BD59-A6C34878D82A}">
                        <a16:rowId xmlns:a16="http://schemas.microsoft.com/office/drawing/2014/main" val="4133085876"/>
                      </a:ext>
                    </a:extLst>
                  </a:tr>
                  <a:tr h="283462">
                    <a:tc>
                      <a:txBody>
                        <a:bodyPr/>
                        <a:lstStyle/>
                        <a:p>
                          <a:pPr algn="ctr" fontAlgn="b"/>
                          <a:r>
                            <a:rPr lang="en-US" sz="1800" b="0" i="0" u="none" strike="noStrike" dirty="0">
                              <a:solidFill>
                                <a:srgbClr val="000000"/>
                              </a:solidFill>
                              <a:effectLst/>
                              <a:latin typeface="Calibri" panose="020F0502020204030204" pitchFamily="34" charset="0"/>
                            </a:rPr>
                            <a:t>5</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$13.00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$28.00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$5.60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$2.60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$3.00</a:t>
                          </a:r>
                        </a:p>
                      </a:txBody>
                      <a:tcPr marL="9142" marR="9142" marT="9142" marB="0" anchor="ctr"/>
                    </a:tc>
                    <a:extLst>
                      <a:ext uri="{0D108BD9-81ED-4DB2-BD59-A6C34878D82A}">
                        <a16:rowId xmlns:a16="http://schemas.microsoft.com/office/drawing/2014/main" val="3169959218"/>
                      </a:ext>
                    </a:extLst>
                  </a:tr>
                  <a:tr h="283462">
                    <a:tc>
                      <a:txBody>
                        <a:bodyPr/>
                        <a:lstStyle/>
                        <a:p>
                          <a:pPr algn="ctr" fontAlgn="b"/>
                          <a:r>
                            <a:rPr lang="en-US" sz="1800" b="0" i="0" u="none" strike="noStrike" dirty="0">
                              <a:solidFill>
                                <a:srgbClr val="000000"/>
                              </a:solidFill>
                              <a:effectLst/>
                              <a:latin typeface="Calibri" panose="020F0502020204030204" pitchFamily="34" charset="0"/>
                            </a:rPr>
                            <a:t>6</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$16.50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$31.50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$5.25</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$2.75</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$3.50</a:t>
                          </a:r>
                        </a:p>
                      </a:txBody>
                      <a:tcPr marL="9142" marR="9142" marT="9142" marB="0" anchor="ctr"/>
                    </a:tc>
                    <a:extLst>
                      <a:ext uri="{0D108BD9-81ED-4DB2-BD59-A6C34878D82A}">
                        <a16:rowId xmlns:a16="http://schemas.microsoft.com/office/drawing/2014/main" val="3038436653"/>
                      </a:ext>
                    </a:extLst>
                  </a:tr>
                  <a:tr h="283462">
                    <a:tc>
                      <a:txBody>
                        <a:bodyPr/>
                        <a:lstStyle/>
                        <a:p>
                          <a:pPr algn="ctr" fontAlgn="b"/>
                          <a:r>
                            <a:rPr lang="en-US" sz="1800" b="0" i="0" u="none" strike="noStrike" dirty="0">
                              <a:solidFill>
                                <a:srgbClr val="000000"/>
                              </a:solidFill>
                              <a:effectLst/>
                              <a:latin typeface="Calibri" panose="020F0502020204030204" pitchFamily="34" charset="0"/>
                            </a:rPr>
                            <a:t>7</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$20.50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$35.50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$5.07</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$2.14</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$2.93</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$4.00</a:t>
                          </a:r>
                        </a:p>
                      </a:txBody>
                      <a:tcPr marL="9142" marR="9142" marT="9142" marB="0" anchor="ctr"/>
                    </a:tc>
                    <a:extLst>
                      <a:ext uri="{0D108BD9-81ED-4DB2-BD59-A6C34878D82A}">
                        <a16:rowId xmlns:a16="http://schemas.microsoft.com/office/drawing/2014/main" val="3971941144"/>
                      </a:ext>
                    </a:extLst>
                  </a:tr>
                  <a:tr h="283462">
                    <a:tc>
                      <a:txBody>
                        <a:bodyPr/>
                        <a:lstStyle/>
                        <a:p>
                          <a:pPr algn="ctr" fontAlgn="b"/>
                          <a:r>
                            <a:rPr lang="en-US" sz="1800" b="0" i="0" u="none" strike="noStrike" dirty="0">
                              <a:solidFill>
                                <a:srgbClr val="000000"/>
                              </a:solidFill>
                              <a:effectLst/>
                              <a:latin typeface="Calibri" panose="020F0502020204030204" pitchFamily="34" charset="0"/>
                            </a:rPr>
                            <a:t>8</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$40.00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$1.88</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$3.13</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$4.50</a:t>
                          </a:r>
                        </a:p>
                      </a:txBody>
                      <a:tcPr marL="9142" marR="9142" marT="9142" marB="0" anchor="ctr"/>
                    </a:tc>
                    <a:extLst>
                      <a:ext uri="{0D108BD9-81ED-4DB2-BD59-A6C34878D82A}">
                        <a16:rowId xmlns:a16="http://schemas.microsoft.com/office/drawing/2014/main" val="1660660816"/>
                      </a:ext>
                    </a:extLst>
                  </a:tr>
                  <a:tr h="283462">
                    <a:tc>
                      <a:txBody>
                        <a:bodyPr/>
                        <a:lstStyle/>
                        <a:p>
                          <a:pPr algn="ctr" fontAlgn="b"/>
                          <a:r>
                            <a:rPr lang="en-US" sz="1800" b="0" i="0" u="none" strike="noStrike" dirty="0">
                              <a:solidFill>
                                <a:srgbClr val="000000"/>
                              </a:solidFill>
                              <a:effectLst/>
                              <a:latin typeface="Calibri" panose="020F0502020204030204" pitchFamily="34" charset="0"/>
                            </a:rPr>
                            <a:t>9</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$30.00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$45.00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$1.67</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$3.33</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$5.00</a:t>
                          </a:r>
                        </a:p>
                      </a:txBody>
                      <a:tcPr marL="9142" marR="9142" marT="9142" marB="0" anchor="ctr"/>
                    </a:tc>
                    <a:extLst>
                      <a:ext uri="{0D108BD9-81ED-4DB2-BD59-A6C34878D82A}">
                        <a16:rowId xmlns:a16="http://schemas.microsoft.com/office/drawing/2014/main" val="4249956679"/>
                      </a:ext>
                    </a:extLst>
                  </a:tr>
                  <a:tr h="283462">
                    <a:tc>
                      <a:txBody>
                        <a:bodyPr/>
                        <a:lstStyle/>
                        <a:p>
                          <a:pPr algn="ctr" fontAlgn="b"/>
                          <a:r>
                            <a:rPr lang="en-US" sz="1800" b="0" i="0" u="none" strike="noStrike" dirty="0">
                              <a:solidFill>
                                <a:srgbClr val="000000"/>
                              </a:solidFill>
                              <a:effectLst/>
                              <a:latin typeface="Calibri" panose="020F0502020204030204" pitchFamily="34" charset="0"/>
                            </a:rPr>
                            <a:t>10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$35.50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$50.50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$5.05</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$3.55</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$5.50</a:t>
                          </a:r>
                        </a:p>
                      </a:txBody>
                      <a:tcPr marL="9142" marR="9142" marT="9142" marB="0" anchor="ctr"/>
                    </a:tc>
                    <a:extLst>
                      <a:ext uri="{0D108BD9-81ED-4DB2-BD59-A6C34878D82A}">
                        <a16:rowId xmlns:a16="http://schemas.microsoft.com/office/drawing/2014/main" val="238257926"/>
                      </a:ext>
                    </a:extLst>
                  </a:tr>
                  <a:tr h="283462">
                    <a:tc>
                      <a:txBody>
                        <a:bodyPr/>
                        <a:lstStyle/>
                        <a:p>
                          <a:pPr algn="ctr" fontAlgn="b"/>
                          <a:r>
                            <a:rPr lang="en-US" sz="1800" b="0" i="0" u="none" strike="noStrike" dirty="0">
                              <a:solidFill>
                                <a:srgbClr val="000000"/>
                              </a:solidFill>
                              <a:effectLst/>
                              <a:latin typeface="Calibri" panose="020F0502020204030204" pitchFamily="34" charset="0"/>
                            </a:rPr>
                            <a:t>11</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$41.50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$56.50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$5.14</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$1.36</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$3.77</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$6.00</a:t>
                          </a:r>
                        </a:p>
                      </a:txBody>
                      <a:tcPr marL="9142" marR="9142" marT="9142" marB="0" anchor="ctr"/>
                    </a:tc>
                    <a:extLst>
                      <a:ext uri="{0D108BD9-81ED-4DB2-BD59-A6C34878D82A}">
                        <a16:rowId xmlns:a16="http://schemas.microsoft.com/office/drawing/2014/main" val="3876958843"/>
                      </a:ext>
                    </a:extLst>
                  </a:tr>
                  <a:tr h="283462">
                    <a:tc>
                      <a:txBody>
                        <a:bodyPr/>
                        <a:lstStyle/>
                        <a:p>
                          <a:pPr algn="ctr" fontAlgn="b"/>
                          <a:r>
                            <a:rPr lang="en-US" sz="1800" b="0" i="0" u="none" strike="noStrike" dirty="0">
                              <a:solidFill>
                                <a:srgbClr val="000000"/>
                              </a:solidFill>
                              <a:effectLst/>
                              <a:latin typeface="Calibri" panose="020F0502020204030204" pitchFamily="34" charset="0"/>
                            </a:rPr>
                            <a:t>12</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$48.00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$63.00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$5.25</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$1.25</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$4.00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$6.50</a:t>
                          </a:r>
                        </a:p>
                      </a:txBody>
                      <a:tcPr marL="9142" marR="9142" marT="9142" marB="0" anchor="ctr"/>
                    </a:tc>
                    <a:extLst>
                      <a:ext uri="{0D108BD9-81ED-4DB2-BD59-A6C34878D82A}">
                        <a16:rowId xmlns:a16="http://schemas.microsoft.com/office/drawing/2014/main" val="2765949126"/>
                      </a:ext>
                    </a:extLst>
                  </a:tr>
                  <a:tr h="283462">
                    <a:tc>
                      <a:txBody>
                        <a:bodyPr/>
                        <a:lstStyle/>
                        <a:p>
                          <a:pPr algn="ctr" fontAlgn="b"/>
                          <a:r>
                            <a:rPr lang="en-US" sz="1800" b="0" i="0" u="none" strike="noStrike" dirty="0">
                              <a:solidFill>
                                <a:srgbClr val="000000"/>
                              </a:solidFill>
                              <a:effectLst/>
                              <a:latin typeface="Calibri" panose="020F0502020204030204" pitchFamily="34" charset="0"/>
                            </a:rPr>
                            <a:t>13</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$70.00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$5.38</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$1.15</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$4.23</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$7.00</a:t>
                          </a:r>
                        </a:p>
                      </a:txBody>
                      <a:tcPr marL="9142" marR="9142" marT="9142" marB="0" anchor="ctr"/>
                    </a:tc>
                    <a:extLst>
                      <a:ext uri="{0D108BD9-81ED-4DB2-BD59-A6C34878D82A}">
                        <a16:rowId xmlns:a16="http://schemas.microsoft.com/office/drawing/2014/main" val="1383775801"/>
                      </a:ext>
                    </a:extLst>
                  </a:tr>
                  <a:tr h="283462">
                    <a:tc>
                      <a:txBody>
                        <a:bodyPr/>
                        <a:lstStyle/>
                        <a:p>
                          <a:pPr algn="ctr" fontAlgn="b"/>
                          <a:r>
                            <a:rPr lang="en-US" sz="1800" b="0" i="0" u="none" strike="noStrike" dirty="0">
                              <a:solidFill>
                                <a:srgbClr val="000000"/>
                              </a:solidFill>
                              <a:effectLst/>
                              <a:latin typeface="Calibri" panose="020F0502020204030204" pitchFamily="34" charset="0"/>
                            </a:rPr>
                            <a:t>14</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$62.50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$77.50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$5.54</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$1.07</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$4.46</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$7.50</a:t>
                          </a:r>
                        </a:p>
                      </a:txBody>
                      <a:tcPr marL="9142" marR="9142" marT="9142" marB="0" anchor="ctr"/>
                    </a:tc>
                    <a:extLst>
                      <a:ext uri="{0D108BD9-81ED-4DB2-BD59-A6C34878D82A}">
                        <a16:rowId xmlns:a16="http://schemas.microsoft.com/office/drawing/2014/main" val="1082452273"/>
                      </a:ext>
                    </a:extLst>
                  </a:tr>
                  <a:tr h="283462">
                    <a:tc>
                      <a:txBody>
                        <a:bodyPr/>
                        <a:lstStyle/>
                        <a:p>
                          <a:pPr algn="ctr" fontAlgn="b"/>
                          <a:r>
                            <a:rPr lang="en-US" sz="1800" b="0" i="0" u="none" strike="noStrike" dirty="0">
                              <a:solidFill>
                                <a:srgbClr val="000000"/>
                              </a:solidFill>
                              <a:effectLst/>
                              <a:latin typeface="Calibri" panose="020F0502020204030204" pitchFamily="34" charset="0"/>
                            </a:rPr>
                            <a:t>15</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$70.50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$85.50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$5.70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$4.70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$8.00</a:t>
                          </a:r>
                        </a:p>
                      </a:txBody>
                      <a:tcPr marL="9142" marR="9142" marT="9142" marB="0" anchor="ctr"/>
                    </a:tc>
                    <a:extLst>
                      <a:ext uri="{0D108BD9-81ED-4DB2-BD59-A6C34878D82A}">
                        <a16:rowId xmlns:a16="http://schemas.microsoft.com/office/drawing/2014/main" val="1100279237"/>
                      </a:ext>
                    </a:extLst>
                  </a:tr>
                  <a:tr h="283462">
                    <a:tc>
                      <a:txBody>
                        <a:bodyPr/>
                        <a:lstStyle/>
                        <a:p>
                          <a:pPr algn="ctr" fontAlgn="b"/>
                          <a:r>
                            <a:rPr lang="en-US" sz="1800" b="0" i="0" u="none" strike="noStrike" dirty="0">
                              <a:solidFill>
                                <a:srgbClr val="000000"/>
                              </a:solidFill>
                              <a:effectLst/>
                              <a:latin typeface="Calibri" panose="020F0502020204030204" pitchFamily="34" charset="0"/>
                            </a:rPr>
                            <a:t>16</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$79.00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$94.00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$5.88</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$0.94</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$4.94</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$8.50</a:t>
                          </a:r>
                        </a:p>
                      </a:txBody>
                      <a:tcPr marL="9142" marR="9142" marT="9142" marB="0" anchor="ctr"/>
                    </a:tc>
                    <a:extLst>
                      <a:ext uri="{0D108BD9-81ED-4DB2-BD59-A6C34878D82A}">
                        <a16:rowId xmlns:a16="http://schemas.microsoft.com/office/drawing/2014/main" val="1488626155"/>
                      </a:ext>
                    </a:extLst>
                  </a:tr>
                  <a:tr h="283462">
                    <a:tc>
                      <a:txBody>
                        <a:bodyPr/>
                        <a:lstStyle/>
                        <a:p>
                          <a:pPr algn="ctr" fontAlgn="b"/>
                          <a:r>
                            <a:rPr lang="en-US" sz="1800" b="0" i="0" u="none" strike="noStrike" dirty="0">
                              <a:solidFill>
                                <a:srgbClr val="000000"/>
                              </a:solidFill>
                              <a:effectLst/>
                              <a:latin typeface="Calibri" panose="020F0502020204030204" pitchFamily="34" charset="0"/>
                            </a:rPr>
                            <a:t>17</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$89.00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$104.00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$6.12</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$0.88</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$5.24</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$10.00</a:t>
                          </a:r>
                        </a:p>
                      </a:txBody>
                      <a:tcPr marL="9142" marR="9142" marT="9142" marB="0" anchor="ctr"/>
                    </a:tc>
                    <a:extLst>
                      <a:ext uri="{0D108BD9-81ED-4DB2-BD59-A6C34878D82A}">
                        <a16:rowId xmlns:a16="http://schemas.microsoft.com/office/drawing/2014/main" val="4119156923"/>
                      </a:ext>
                    </a:extLst>
                  </a:tr>
                </a:tbl>
              </a:graphicData>
            </a:graphic>
          </p:graphicFrame>
        </mc:Fallback>
      </mc:AlternateContent>
    </p:spTree>
    <p:extLst>
      <p:ext uri="{BB962C8B-B14F-4D97-AF65-F5344CB8AC3E}">
        <p14:creationId xmlns:p14="http://schemas.microsoft.com/office/powerpoint/2010/main" val="34108706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70ECE-E669-4DC1-9067-23D1FBA063E9}"/>
              </a:ext>
            </a:extLst>
          </p:cNvPr>
          <p:cNvSpPr>
            <a:spLocks noGrp="1"/>
          </p:cNvSpPr>
          <p:nvPr>
            <p:ph type="title"/>
          </p:nvPr>
        </p:nvSpPr>
        <p:spPr/>
        <p:txBody>
          <a:bodyPr/>
          <a:lstStyle/>
          <a:p>
            <a:r>
              <a:rPr lang="en-US" dirty="0"/>
              <a:t>Short-Run Profit Maximization</a:t>
            </a:r>
          </a:p>
        </p:txBody>
      </p:sp>
      <p:graphicFrame>
        <p:nvGraphicFramePr>
          <p:cNvPr id="21" name="Content Placeholder 3">
            <a:extLst>
              <a:ext uri="{FF2B5EF4-FFF2-40B4-BE49-F238E27FC236}">
                <a16:creationId xmlns:a16="http://schemas.microsoft.com/office/drawing/2014/main" id="{9FA00214-9279-4743-8FF6-7268B53D4A7D}"/>
              </a:ext>
            </a:extLst>
          </p:cNvPr>
          <p:cNvGraphicFramePr>
            <a:graphicFrameLocks/>
          </p:cNvGraphicFramePr>
          <p:nvPr>
            <p:extLst>
              <p:ext uri="{D42A27DB-BD31-4B8C-83A1-F6EECF244321}">
                <p14:modId xmlns:p14="http://schemas.microsoft.com/office/powerpoint/2010/main" val="2463857772"/>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Straight Arrow Connector 21">
            <a:extLst>
              <a:ext uri="{FF2B5EF4-FFF2-40B4-BE49-F238E27FC236}">
                <a16:creationId xmlns:a16="http://schemas.microsoft.com/office/drawing/2014/main" id="{8C8B197D-F40E-413F-BCE2-5CA62A424B4A}"/>
              </a:ext>
            </a:extLst>
          </p:cNvPr>
          <p:cNvCxnSpPr>
            <a:cxnSpLocks/>
          </p:cNvCxnSpPr>
          <p:nvPr/>
        </p:nvCxnSpPr>
        <p:spPr>
          <a:xfrm>
            <a:off x="5261545" y="4832901"/>
            <a:ext cx="0" cy="8058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3C7FA2A-266E-45C2-9A47-931ECE541157}"/>
              </a:ext>
            </a:extLst>
          </p:cNvPr>
          <p:cNvCxnSpPr/>
          <p:nvPr/>
        </p:nvCxnSpPr>
        <p:spPr>
          <a:xfrm flipH="1">
            <a:off x="1303032" y="5153144"/>
            <a:ext cx="1596235" cy="639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E0DA414-1D0D-4A83-A912-16FA171EAE1E}"/>
              </a:ext>
            </a:extLst>
          </p:cNvPr>
          <p:cNvSpPr txBox="1"/>
          <p:nvPr/>
        </p:nvSpPr>
        <p:spPr>
          <a:xfrm>
            <a:off x="1158265" y="5661652"/>
            <a:ext cx="289535" cy="261610"/>
          </a:xfrm>
          <a:prstGeom prst="rect">
            <a:avLst/>
          </a:prstGeom>
          <a:noFill/>
        </p:spPr>
        <p:txBody>
          <a:bodyPr wrap="none" rtlCol="0">
            <a:noAutofit/>
          </a:bodyPr>
          <a:lstStyle/>
          <a:p>
            <a:r>
              <a:rPr lang="en-US" sz="1100" dirty="0"/>
              <a:t>0</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87EB2CC1-518E-441F-B110-E11A39D55E5C}"/>
                  </a:ext>
                </a:extLst>
              </p:cNvPr>
              <p:cNvSpPr txBox="1"/>
              <p:nvPr/>
            </p:nvSpPr>
            <p:spPr>
              <a:xfrm>
                <a:off x="1532188" y="6169250"/>
                <a:ext cx="1319143" cy="276999"/>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𝑞</m:t>
                      </m:r>
                      <m:r>
                        <a:rPr lang="en-US" sz="1200" i="1">
                          <a:latin typeface="Cambria Math" panose="02040503050406030204" pitchFamily="18" charset="0"/>
                        </a:rPr>
                        <m:t>=0, </m:t>
                      </m:r>
                      <m:r>
                        <a:rPr lang="en-US" sz="1200" i="1">
                          <a:latin typeface="Cambria Math" panose="02040503050406030204" pitchFamily="18" charset="0"/>
                          <a:ea typeface="Cambria Math" panose="02040503050406030204" pitchFamily="18" charset="0"/>
                        </a:rPr>
                        <m:t>𝜋</m:t>
                      </m:r>
                      <m:r>
                        <a:rPr lang="en-US" sz="1200" i="1">
                          <a:latin typeface="Cambria Math" panose="02040503050406030204" pitchFamily="18" charset="0"/>
                          <a:ea typeface="Cambria Math" panose="02040503050406030204" pitchFamily="18" charset="0"/>
                        </a:rPr>
                        <m:t>=−$15</m:t>
                      </m:r>
                    </m:oMath>
                  </m:oMathPara>
                </a14:m>
                <a:endParaRPr lang="en-US" sz="1200" dirty="0"/>
              </a:p>
            </p:txBody>
          </p:sp>
        </mc:Choice>
        <mc:Fallback xmlns="">
          <p:sp>
            <p:nvSpPr>
              <p:cNvPr id="25" name="TextBox 24">
                <a:extLst>
                  <a:ext uri="{FF2B5EF4-FFF2-40B4-BE49-F238E27FC236}">
                    <a16:creationId xmlns:a16="http://schemas.microsoft.com/office/drawing/2014/main" id="{87EB2CC1-518E-441F-B110-E11A39D55E5C}"/>
                  </a:ext>
                </a:extLst>
              </p:cNvPr>
              <p:cNvSpPr txBox="1">
                <a:spLocks noRot="1" noChangeAspect="1" noMove="1" noResize="1" noEditPoints="1" noAdjustHandles="1" noChangeArrowheads="1" noChangeShapeType="1" noTextEdit="1"/>
              </p:cNvSpPr>
              <p:nvPr/>
            </p:nvSpPr>
            <p:spPr>
              <a:xfrm>
                <a:off x="1532188" y="6169250"/>
                <a:ext cx="1319143" cy="276999"/>
              </a:xfrm>
              <a:prstGeom prst="rect">
                <a:avLst/>
              </a:prstGeom>
              <a:blipFill>
                <a:blip r:embed="rId4"/>
                <a:stretch>
                  <a:fillRect b="-2222"/>
                </a:stretch>
              </a:blipFill>
            </p:spPr>
            <p:txBody>
              <a:bodyPr/>
              <a:lstStyle/>
              <a:p>
                <a:r>
                  <a:rPr lang="en-IN">
                    <a:noFill/>
                  </a:rPr>
                  <a:t> </a:t>
                </a:r>
              </a:p>
            </p:txBody>
          </p:sp>
        </mc:Fallback>
      </mc:AlternateContent>
      <p:sp>
        <p:nvSpPr>
          <p:cNvPr id="26" name="Oval 25">
            <a:extLst>
              <a:ext uri="{FF2B5EF4-FFF2-40B4-BE49-F238E27FC236}">
                <a16:creationId xmlns:a16="http://schemas.microsoft.com/office/drawing/2014/main" id="{3685B3DB-8558-459F-A390-29A1B8DD4AFD}"/>
              </a:ext>
            </a:extLst>
          </p:cNvPr>
          <p:cNvSpPr/>
          <p:nvPr/>
        </p:nvSpPr>
        <p:spPr>
          <a:xfrm>
            <a:off x="5117022" y="6169250"/>
            <a:ext cx="278422" cy="3077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4A8675ED-D31B-4B5A-A5F2-51D6FD509F15}"/>
                  </a:ext>
                </a:extLst>
              </p:cNvPr>
              <p:cNvSpPr txBox="1"/>
              <p:nvPr/>
            </p:nvSpPr>
            <p:spPr>
              <a:xfrm>
                <a:off x="5347976" y="6178946"/>
                <a:ext cx="3005951" cy="276999"/>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𝑞</m:t>
                      </m:r>
                      <m:r>
                        <a:rPr lang="en-US" sz="1200" i="1">
                          <a:latin typeface="Cambria Math" panose="02040503050406030204" pitchFamily="18" charset="0"/>
                        </a:rPr>
                        <m:t>=7, </m:t>
                      </m:r>
                      <m:r>
                        <a:rPr lang="en-US" sz="1200" i="1">
                          <a:latin typeface="Cambria Math" panose="02040503050406030204" pitchFamily="18" charset="0"/>
                          <a:ea typeface="Cambria Math" panose="02040503050406030204" pitchFamily="18" charset="0"/>
                        </a:rPr>
                        <m:t>𝜋</m:t>
                      </m:r>
                      <m:r>
                        <a:rPr lang="en-US" sz="1200" i="1">
                          <a:latin typeface="Cambria Math" panose="02040503050406030204" pitchFamily="18" charset="0"/>
                          <a:ea typeface="Cambria Math" panose="02040503050406030204" pitchFamily="18" charset="0"/>
                        </a:rPr>
                        <m:t>=$4.00∗7−$5.07∗7=−$7.49</m:t>
                      </m:r>
                    </m:oMath>
                  </m:oMathPara>
                </a14:m>
                <a:endParaRPr lang="en-US" sz="1200" dirty="0"/>
              </a:p>
            </p:txBody>
          </p:sp>
        </mc:Choice>
        <mc:Fallback xmlns="">
          <p:sp>
            <p:nvSpPr>
              <p:cNvPr id="27" name="TextBox 26">
                <a:extLst>
                  <a:ext uri="{FF2B5EF4-FFF2-40B4-BE49-F238E27FC236}">
                    <a16:creationId xmlns:a16="http://schemas.microsoft.com/office/drawing/2014/main" id="{4A8675ED-D31B-4B5A-A5F2-51D6FD509F15}"/>
                  </a:ext>
                </a:extLst>
              </p:cNvPr>
              <p:cNvSpPr txBox="1">
                <a:spLocks noRot="1" noChangeAspect="1" noMove="1" noResize="1" noEditPoints="1" noAdjustHandles="1" noChangeArrowheads="1" noChangeShapeType="1" noTextEdit="1"/>
              </p:cNvSpPr>
              <p:nvPr/>
            </p:nvSpPr>
            <p:spPr>
              <a:xfrm>
                <a:off x="5347976" y="6178946"/>
                <a:ext cx="3005951" cy="276999"/>
              </a:xfrm>
              <a:prstGeom prst="rect">
                <a:avLst/>
              </a:prstGeom>
              <a:blipFill>
                <a:blip r:embed="rId5"/>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1A2D6782-2768-4D60-813B-C4FD32EC43A8}"/>
                  </a:ext>
                </a:extLst>
              </p:cNvPr>
              <p:cNvSpPr txBox="1"/>
              <p:nvPr/>
            </p:nvSpPr>
            <p:spPr>
              <a:xfrm>
                <a:off x="6701776" y="6426054"/>
                <a:ext cx="3206327" cy="276999"/>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𝑞</m:t>
                      </m:r>
                      <m:r>
                        <a:rPr lang="en-US" sz="1200" i="1">
                          <a:latin typeface="Cambria Math" panose="02040503050406030204" pitchFamily="18" charset="0"/>
                        </a:rPr>
                        <m:t>=15 </m:t>
                      </m:r>
                      <m:r>
                        <a:rPr lang="en-US" sz="1200" i="1">
                          <a:latin typeface="Cambria Math" panose="02040503050406030204" pitchFamily="18" charset="0"/>
                          <a:ea typeface="Cambria Math" panose="02040503050406030204" pitchFamily="18" charset="0"/>
                        </a:rPr>
                        <m:t>𝜋</m:t>
                      </m:r>
                      <m:r>
                        <a:rPr lang="en-US" sz="1200" i="1">
                          <a:latin typeface="Cambria Math" panose="02040503050406030204" pitchFamily="18" charset="0"/>
                          <a:ea typeface="Cambria Math" panose="02040503050406030204" pitchFamily="18" charset="0"/>
                        </a:rPr>
                        <m:t>=$8.00∗15−$5.70∗15=$34.50</m:t>
                      </m:r>
                    </m:oMath>
                  </m:oMathPara>
                </a14:m>
                <a:endParaRPr lang="en-US" sz="1200" dirty="0"/>
              </a:p>
            </p:txBody>
          </p:sp>
        </mc:Choice>
        <mc:Fallback xmlns="">
          <p:sp>
            <p:nvSpPr>
              <p:cNvPr id="28" name="TextBox 27">
                <a:extLst>
                  <a:ext uri="{FF2B5EF4-FFF2-40B4-BE49-F238E27FC236}">
                    <a16:creationId xmlns:a16="http://schemas.microsoft.com/office/drawing/2014/main" id="{1A2D6782-2768-4D60-813B-C4FD32EC43A8}"/>
                  </a:ext>
                </a:extLst>
              </p:cNvPr>
              <p:cNvSpPr txBox="1">
                <a:spLocks noRot="1" noChangeAspect="1" noMove="1" noResize="1" noEditPoints="1" noAdjustHandles="1" noChangeArrowheads="1" noChangeShapeType="1" noTextEdit="1"/>
              </p:cNvSpPr>
              <p:nvPr/>
            </p:nvSpPr>
            <p:spPr>
              <a:xfrm>
                <a:off x="6701776" y="6426054"/>
                <a:ext cx="3206327" cy="276999"/>
              </a:xfrm>
              <a:prstGeom prst="rect">
                <a:avLst/>
              </a:prstGeom>
              <a:blipFill>
                <a:blip r:embed="rId6"/>
                <a:stretch>
                  <a:fillRect/>
                </a:stretch>
              </a:blipFill>
            </p:spPr>
            <p:txBody>
              <a:bodyPr/>
              <a:lstStyle/>
              <a:p>
                <a:r>
                  <a:rPr lang="en-IN">
                    <a:noFill/>
                  </a:rPr>
                  <a:t> </a:t>
                </a:r>
              </a:p>
            </p:txBody>
          </p:sp>
        </mc:Fallback>
      </mc:AlternateContent>
      <p:sp>
        <p:nvSpPr>
          <p:cNvPr id="29" name="TextBox 28">
            <a:extLst>
              <a:ext uri="{FF2B5EF4-FFF2-40B4-BE49-F238E27FC236}">
                <a16:creationId xmlns:a16="http://schemas.microsoft.com/office/drawing/2014/main" id="{61E85121-9D1C-4106-925A-9ED5AA1CEAC4}"/>
              </a:ext>
            </a:extLst>
          </p:cNvPr>
          <p:cNvSpPr txBox="1"/>
          <p:nvPr/>
        </p:nvSpPr>
        <p:spPr>
          <a:xfrm>
            <a:off x="9693441" y="5763251"/>
            <a:ext cx="949299" cy="338554"/>
          </a:xfrm>
          <a:prstGeom prst="rect">
            <a:avLst/>
          </a:prstGeom>
          <a:noFill/>
        </p:spPr>
        <p:txBody>
          <a:bodyPr wrap="none" rtlCol="0">
            <a:noAutofit/>
          </a:bodyPr>
          <a:lstStyle/>
          <a:p>
            <a:r>
              <a:rPr lang="en-US" sz="1600" dirty="0"/>
              <a:t>Quantity</a:t>
            </a:r>
          </a:p>
        </p:txBody>
      </p:sp>
      <p:sp>
        <p:nvSpPr>
          <p:cNvPr id="30" name="Oval 29">
            <a:extLst>
              <a:ext uri="{FF2B5EF4-FFF2-40B4-BE49-F238E27FC236}">
                <a16:creationId xmlns:a16="http://schemas.microsoft.com/office/drawing/2014/main" id="{3685B3DB-8558-459F-A390-29A1B8DD4AFD}"/>
              </a:ext>
            </a:extLst>
          </p:cNvPr>
          <p:cNvSpPr/>
          <p:nvPr/>
        </p:nvSpPr>
        <p:spPr>
          <a:xfrm>
            <a:off x="5122333" y="4640680"/>
            <a:ext cx="278422" cy="3077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1" name="Oval 30">
            <a:extLst>
              <a:ext uri="{FF2B5EF4-FFF2-40B4-BE49-F238E27FC236}">
                <a16:creationId xmlns:a16="http://schemas.microsoft.com/office/drawing/2014/main" id="{3685B3DB-8558-459F-A390-29A1B8DD4AFD}"/>
              </a:ext>
            </a:extLst>
          </p:cNvPr>
          <p:cNvSpPr/>
          <p:nvPr/>
        </p:nvSpPr>
        <p:spPr>
          <a:xfrm>
            <a:off x="2760053" y="4999256"/>
            <a:ext cx="278422" cy="3077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2" name="Oval 31">
            <a:extLst>
              <a:ext uri="{FF2B5EF4-FFF2-40B4-BE49-F238E27FC236}">
                <a16:creationId xmlns:a16="http://schemas.microsoft.com/office/drawing/2014/main" id="{3685B3DB-8558-459F-A390-29A1B8DD4AFD}"/>
              </a:ext>
            </a:extLst>
          </p:cNvPr>
          <p:cNvSpPr/>
          <p:nvPr/>
        </p:nvSpPr>
        <p:spPr>
          <a:xfrm>
            <a:off x="9889668" y="3911601"/>
            <a:ext cx="278422" cy="3077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33" name="Oval 32">
            <a:extLst>
              <a:ext uri="{FF2B5EF4-FFF2-40B4-BE49-F238E27FC236}">
                <a16:creationId xmlns:a16="http://schemas.microsoft.com/office/drawing/2014/main" id="{3685B3DB-8558-459F-A390-29A1B8DD4AFD}"/>
              </a:ext>
            </a:extLst>
          </p:cNvPr>
          <p:cNvSpPr/>
          <p:nvPr/>
        </p:nvSpPr>
        <p:spPr>
          <a:xfrm>
            <a:off x="9908103" y="6395276"/>
            <a:ext cx="278422" cy="3077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34" name="Oval 33">
            <a:extLst>
              <a:ext uri="{FF2B5EF4-FFF2-40B4-BE49-F238E27FC236}">
                <a16:creationId xmlns:a16="http://schemas.microsoft.com/office/drawing/2014/main" id="{3685B3DB-8558-459F-A390-29A1B8DD4AFD}"/>
              </a:ext>
            </a:extLst>
          </p:cNvPr>
          <p:cNvSpPr/>
          <p:nvPr/>
        </p:nvSpPr>
        <p:spPr>
          <a:xfrm>
            <a:off x="1202591" y="6169250"/>
            <a:ext cx="278422" cy="3077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 name="TextBox 2">
            <a:extLst>
              <a:ext uri="{FF2B5EF4-FFF2-40B4-BE49-F238E27FC236}">
                <a16:creationId xmlns:a16="http://schemas.microsoft.com/office/drawing/2014/main" id="{E07D7DA1-037A-4CBD-88B4-EF0E27489086}"/>
              </a:ext>
            </a:extLst>
          </p:cNvPr>
          <p:cNvSpPr txBox="1"/>
          <p:nvPr/>
        </p:nvSpPr>
        <p:spPr>
          <a:xfrm>
            <a:off x="685800" y="1600200"/>
            <a:ext cx="312906"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32337111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CA680-44F9-45DA-BEFE-DA4211D8FC6F}"/>
              </a:ext>
            </a:extLst>
          </p:cNvPr>
          <p:cNvSpPr>
            <a:spLocks noGrp="1"/>
          </p:cNvSpPr>
          <p:nvPr>
            <p:ph type="title"/>
          </p:nvPr>
        </p:nvSpPr>
        <p:spPr/>
        <p:txBody>
          <a:bodyPr/>
          <a:lstStyle/>
          <a:p>
            <a:r>
              <a:rPr lang="en-US" dirty="0"/>
              <a:t>Short-Run Cost Table</a:t>
            </a:r>
          </a:p>
        </p:txBody>
      </p:sp>
      <mc:AlternateContent xmlns:mc="http://schemas.openxmlformats.org/markup-compatibility/2006" xmlns:a14="http://schemas.microsoft.com/office/drawing/2010/main">
        <mc:Choice Requires="a14">
          <p:graphicFrame>
            <p:nvGraphicFramePr>
              <p:cNvPr id="9" name="Table 4">
                <a:extLst>
                  <a:ext uri="{FF2B5EF4-FFF2-40B4-BE49-F238E27FC236}">
                    <a16:creationId xmlns:a16="http://schemas.microsoft.com/office/drawing/2014/main" id="{EE63DE74-5ED4-4D71-8007-033B92A5654C}"/>
                  </a:ext>
                </a:extLst>
              </p:cNvPr>
              <p:cNvGraphicFramePr>
                <a:graphicFrameLocks/>
              </p:cNvGraphicFramePr>
              <p:nvPr>
                <p:extLst>
                  <p:ext uri="{D42A27DB-BD31-4B8C-83A1-F6EECF244321}">
                    <p14:modId xmlns:p14="http://schemas.microsoft.com/office/powerpoint/2010/main" val="1939620716"/>
                  </p:ext>
                </p:extLst>
              </p:nvPr>
            </p:nvGraphicFramePr>
            <p:xfrm>
              <a:off x="0" y="1219200"/>
              <a:ext cx="12192000" cy="5523682"/>
            </p:xfrm>
            <a:graphic>
              <a:graphicData uri="http://schemas.openxmlformats.org/drawingml/2006/table">
                <a:tbl>
                  <a:tblPr firstRow="1" bandRow="1">
                    <a:tableStyleId>{5C22544A-7EE6-4342-B048-85BDC9FD1C3A}</a:tableStyleId>
                  </a:tblPr>
                  <a:tblGrid>
                    <a:gridCol w="1548387">
                      <a:extLst>
                        <a:ext uri="{9D8B030D-6E8A-4147-A177-3AD203B41FA5}">
                          <a16:colId xmlns:a16="http://schemas.microsoft.com/office/drawing/2014/main" val="806212529"/>
                        </a:ext>
                      </a:extLst>
                    </a:gridCol>
                    <a:gridCol w="1499613">
                      <a:extLst>
                        <a:ext uri="{9D8B030D-6E8A-4147-A177-3AD203B41FA5}">
                          <a16:colId xmlns:a16="http://schemas.microsoft.com/office/drawing/2014/main" val="1034723507"/>
                        </a:ext>
                      </a:extLst>
                    </a:gridCol>
                    <a:gridCol w="1524000">
                      <a:extLst>
                        <a:ext uri="{9D8B030D-6E8A-4147-A177-3AD203B41FA5}">
                          <a16:colId xmlns:a16="http://schemas.microsoft.com/office/drawing/2014/main" val="4142640206"/>
                        </a:ext>
                      </a:extLst>
                    </a:gridCol>
                    <a:gridCol w="1524000">
                      <a:extLst>
                        <a:ext uri="{9D8B030D-6E8A-4147-A177-3AD203B41FA5}">
                          <a16:colId xmlns:a16="http://schemas.microsoft.com/office/drawing/2014/main" val="3356596277"/>
                        </a:ext>
                      </a:extLst>
                    </a:gridCol>
                    <a:gridCol w="1524000">
                      <a:extLst>
                        <a:ext uri="{9D8B030D-6E8A-4147-A177-3AD203B41FA5}">
                          <a16:colId xmlns:a16="http://schemas.microsoft.com/office/drawing/2014/main" val="1446836350"/>
                        </a:ext>
                      </a:extLst>
                    </a:gridCol>
                    <a:gridCol w="1524000">
                      <a:extLst>
                        <a:ext uri="{9D8B030D-6E8A-4147-A177-3AD203B41FA5}">
                          <a16:colId xmlns:a16="http://schemas.microsoft.com/office/drawing/2014/main" val="2336450822"/>
                        </a:ext>
                      </a:extLst>
                    </a:gridCol>
                    <a:gridCol w="1524000">
                      <a:extLst>
                        <a:ext uri="{9D8B030D-6E8A-4147-A177-3AD203B41FA5}">
                          <a16:colId xmlns:a16="http://schemas.microsoft.com/office/drawing/2014/main" val="3471595466"/>
                        </a:ext>
                      </a:extLst>
                    </a:gridCol>
                    <a:gridCol w="1524000">
                      <a:extLst>
                        <a:ext uri="{9D8B030D-6E8A-4147-A177-3AD203B41FA5}">
                          <a16:colId xmlns:a16="http://schemas.microsoft.com/office/drawing/2014/main" val="2910940247"/>
                        </a:ext>
                      </a:extLst>
                    </a:gridCol>
                  </a:tblGrid>
                  <a:tr h="762000">
                    <a:tc>
                      <a:txBody>
                        <a:bodyPr/>
                        <a:lstStyle/>
                        <a:p>
                          <a:pPr algn="ctr" fontAlgn="b"/>
                          <a:r>
                            <a:rPr lang="en-US" sz="1800" b="0" i="0" u="none" strike="noStrike" dirty="0">
                              <a:solidFill>
                                <a:schemeClr val="bg1"/>
                              </a:solidFill>
                              <a:effectLst/>
                              <a:latin typeface="+mn-lt"/>
                            </a:rPr>
                            <a:t>Q</a:t>
                          </a:r>
                        </a:p>
                      </a:txBody>
                      <a:tcPr marL="9525" marR="9525" marT="9525" marB="0" anchor="ctr"/>
                    </a:tc>
                    <a:tc>
                      <a:txBody>
                        <a:bodyPr/>
                        <a:lstStyle/>
                        <a:p>
                          <a:pPr marL="0" algn="ctr" fontAlgn="b">
                            <a:spcBef>
                              <a:spcPts val="0"/>
                            </a:spcBef>
                            <a:spcAft>
                              <a:spcPts val="0"/>
                            </a:spcAft>
                          </a:pPr>
                          <a:r>
                            <a:rPr lang="en-US" sz="1800" b="0" i="0" u="none" strike="noStrike" dirty="0">
                              <a:solidFill>
                                <a:schemeClr val="bg1"/>
                              </a:solidFill>
                              <a:effectLst/>
                              <a:latin typeface="+mn-lt"/>
                            </a:rPr>
                            <a:t>FC</a:t>
                          </a:r>
                        </a:p>
                        <a:p>
                          <a:pPr marL="0" algn="ctr" fontAlgn="b">
                            <a:spcBef>
                              <a:spcPts val="0"/>
                            </a:spcBef>
                            <a:spcAft>
                              <a:spcPts val="0"/>
                            </a:spcAft>
                          </a:pPr>
                          <a:r>
                            <a:rPr lang="en-US" sz="1200" b="0" i="0" u="none" strike="noStrike" dirty="0">
                              <a:solidFill>
                                <a:schemeClr val="bg1"/>
                              </a:solidFill>
                              <a:effectLst/>
                              <a:latin typeface="+mn-lt"/>
                            </a:rPr>
                            <a:t>cost of inputs that do not vary with Q</a:t>
                          </a:r>
                        </a:p>
                      </a:txBody>
                      <a:tcPr marL="9525" marR="9525" marT="9525" marB="0" anchor="ctr"/>
                    </a:tc>
                    <a:tc>
                      <a:txBody>
                        <a:bodyPr/>
                        <a:lstStyle/>
                        <a:p>
                          <a:pPr marL="0" algn="ctr" fontAlgn="b">
                            <a:spcBef>
                              <a:spcPts val="0"/>
                            </a:spcBef>
                            <a:spcAft>
                              <a:spcPts val="0"/>
                            </a:spcAft>
                          </a:pPr>
                          <a:r>
                            <a:rPr lang="en-US" sz="1800" b="0" i="0" u="none" strike="noStrike" dirty="0">
                              <a:solidFill>
                                <a:schemeClr val="bg1"/>
                              </a:solidFill>
                              <a:effectLst/>
                              <a:latin typeface="+mn-lt"/>
                            </a:rPr>
                            <a:t>VC</a:t>
                          </a:r>
                        </a:p>
                        <a:p>
                          <a:pPr marL="0" algn="ctr" fontAlgn="b">
                            <a:spcBef>
                              <a:spcPts val="0"/>
                            </a:spcBef>
                            <a:spcAft>
                              <a:spcPts val="0"/>
                            </a:spcAft>
                          </a:pPr>
                          <a:r>
                            <a:rPr lang="en-US" sz="1200" b="0" i="0" u="none" strike="noStrike" dirty="0">
                              <a:solidFill>
                                <a:schemeClr val="bg1"/>
                              </a:solidFill>
                              <a:effectLst/>
                              <a:latin typeface="+mn-lt"/>
                            </a:rPr>
                            <a:t>cost of inputs that do vary </a:t>
                          </a:r>
                          <a:br>
                            <a:rPr lang="en-US" sz="1200" b="0" i="0" u="none" strike="noStrike" dirty="0">
                              <a:solidFill>
                                <a:schemeClr val="bg1"/>
                              </a:solidFill>
                              <a:effectLst/>
                              <a:latin typeface="+mn-lt"/>
                            </a:rPr>
                          </a:br>
                          <a:r>
                            <a:rPr lang="en-US" sz="1200" b="0" i="0" u="none" strike="noStrike" dirty="0">
                              <a:solidFill>
                                <a:schemeClr val="bg1"/>
                              </a:solidFill>
                              <a:effectLst/>
                              <a:latin typeface="+mn-lt"/>
                            </a:rPr>
                            <a:t>with Q</a:t>
                          </a:r>
                        </a:p>
                      </a:txBody>
                      <a:tcPr marL="9525" marR="9525" marT="9525" marB="0" anchor="ctr"/>
                    </a:tc>
                    <a:tc>
                      <a:txBody>
                        <a:bodyPr/>
                        <a:lstStyle/>
                        <a:p>
                          <a:pPr marL="0" algn="ctr" fontAlgn="b">
                            <a:spcBef>
                              <a:spcPts val="0"/>
                            </a:spcBef>
                            <a:spcAft>
                              <a:spcPts val="0"/>
                            </a:spcAft>
                          </a:pPr>
                          <a:r>
                            <a:rPr lang="en-US" sz="1800" b="0" i="0" u="none" strike="noStrike" dirty="0">
                              <a:solidFill>
                                <a:schemeClr val="bg1"/>
                              </a:solidFill>
                              <a:effectLst/>
                              <a:latin typeface="+mn-lt"/>
                            </a:rPr>
                            <a:t>TC</a:t>
                          </a:r>
                        </a:p>
                        <a:p>
                          <a:pPr marL="0" algn="ctr" fontAlgn="b">
                            <a:spcBef>
                              <a:spcPts val="0"/>
                            </a:spcBef>
                            <a:spcAft>
                              <a:spcPts val="0"/>
                            </a:spcAft>
                          </a:pPr>
                          <a:r>
                            <a:rPr lang="en-US" sz="1200" b="0" i="0" u="none" strike="noStrike" dirty="0">
                              <a:solidFill>
                                <a:schemeClr val="bg1"/>
                              </a:solidFill>
                              <a:effectLst/>
                              <a:latin typeface="+mn-lt"/>
                            </a:rPr>
                            <a:t>FC + VC</a:t>
                          </a:r>
                        </a:p>
                      </a:txBody>
                      <a:tcPr marL="9525" marR="9525" marT="9525" marB="0" anchor="ctr"/>
                    </a:tc>
                    <a:tc>
                      <a:txBody>
                        <a:bodyPr/>
                        <a:lstStyle/>
                        <a:p>
                          <a:pPr marL="0" algn="ctr" fontAlgn="b">
                            <a:spcBef>
                              <a:spcPts val="0"/>
                            </a:spcBef>
                            <a:spcAft>
                              <a:spcPts val="0"/>
                            </a:spcAft>
                          </a:pPr>
                          <a:r>
                            <a:rPr lang="en-US" sz="1800" b="0" i="0" u="none" strike="noStrike" dirty="0">
                              <a:solidFill>
                                <a:schemeClr val="bg1"/>
                              </a:solidFill>
                              <a:effectLst/>
                              <a:latin typeface="+mn-lt"/>
                            </a:rPr>
                            <a:t>AC</a:t>
                          </a:r>
                        </a:p>
                        <a:p>
                          <a:pPr marL="0" algn="ctr" fontAlgn="b">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200" b="0" i="1" u="none" strike="noStrike" smtClean="0">
                                        <a:solidFill>
                                          <a:schemeClr val="bg1"/>
                                        </a:solidFill>
                                        <a:effectLst/>
                                        <a:latin typeface="Cambria Math" panose="02040503050406030204" pitchFamily="18" charset="0"/>
                                      </a:rPr>
                                    </m:ctrlPr>
                                  </m:fPr>
                                  <m:num>
                                    <m:r>
                                      <a:rPr lang="en-US" sz="1200" b="0" i="1" u="none" strike="noStrike" smtClean="0">
                                        <a:solidFill>
                                          <a:schemeClr val="bg1"/>
                                        </a:solidFill>
                                        <a:effectLst/>
                                        <a:latin typeface="Cambria Math" panose="02040503050406030204" pitchFamily="18" charset="0"/>
                                      </a:rPr>
                                      <m:t>𝑇𝐶</m:t>
                                    </m:r>
                                  </m:num>
                                  <m:den>
                                    <m:r>
                                      <a:rPr lang="en-US" sz="1200" b="0" i="1" u="none" strike="noStrike" smtClean="0">
                                        <a:solidFill>
                                          <a:schemeClr val="bg1"/>
                                        </a:solidFill>
                                        <a:effectLst/>
                                        <a:latin typeface="Cambria Math" panose="02040503050406030204" pitchFamily="18" charset="0"/>
                                      </a:rPr>
                                      <m:t>𝑄</m:t>
                                    </m:r>
                                  </m:den>
                                </m:f>
                              </m:oMath>
                            </m:oMathPara>
                          </a14:m>
                          <a:endParaRPr lang="en-US" sz="1200" b="0" i="0" u="none" strike="noStrike" dirty="0">
                            <a:solidFill>
                              <a:schemeClr val="bg1"/>
                            </a:solidFill>
                            <a:effectLst/>
                            <a:latin typeface="+mn-lt"/>
                          </a:endParaRPr>
                        </a:p>
                      </a:txBody>
                      <a:tcPr marL="9525" marR="9525" marT="9525" marB="0" anchor="ctr"/>
                    </a:tc>
                    <a:tc>
                      <a:txBody>
                        <a:bodyPr/>
                        <a:lstStyle/>
                        <a:p>
                          <a:pPr marL="0" algn="ctr" fontAlgn="b">
                            <a:spcBef>
                              <a:spcPts val="0"/>
                            </a:spcBef>
                            <a:spcAft>
                              <a:spcPts val="0"/>
                            </a:spcAft>
                          </a:pPr>
                          <a:r>
                            <a:rPr lang="en-US" sz="1800" b="0" i="0" u="none" strike="noStrike" dirty="0">
                              <a:solidFill>
                                <a:schemeClr val="bg1"/>
                              </a:solidFill>
                              <a:effectLst/>
                              <a:latin typeface="+mn-lt"/>
                            </a:rPr>
                            <a:t>AFC </a:t>
                          </a:r>
                        </a:p>
                        <a:p>
                          <a:pPr marL="0" algn="ctr" fontAlgn="b">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200" b="0" i="1" u="none" strike="noStrike" smtClean="0">
                                        <a:solidFill>
                                          <a:schemeClr val="bg1"/>
                                        </a:solidFill>
                                        <a:effectLst/>
                                        <a:latin typeface="Cambria Math" panose="02040503050406030204" pitchFamily="18" charset="0"/>
                                      </a:rPr>
                                    </m:ctrlPr>
                                  </m:fPr>
                                  <m:num>
                                    <m:r>
                                      <a:rPr lang="en-US" sz="1200" b="0" i="1" u="none" strike="noStrike" smtClean="0">
                                        <a:solidFill>
                                          <a:schemeClr val="bg1"/>
                                        </a:solidFill>
                                        <a:effectLst/>
                                        <a:latin typeface="Cambria Math" panose="02040503050406030204" pitchFamily="18" charset="0"/>
                                      </a:rPr>
                                      <m:t>𝐹𝐶</m:t>
                                    </m:r>
                                  </m:num>
                                  <m:den>
                                    <m:r>
                                      <a:rPr lang="en-US" sz="1200" b="0" i="1" u="none" strike="noStrike" smtClean="0">
                                        <a:solidFill>
                                          <a:schemeClr val="bg1"/>
                                        </a:solidFill>
                                        <a:effectLst/>
                                        <a:latin typeface="Cambria Math" panose="02040503050406030204" pitchFamily="18" charset="0"/>
                                      </a:rPr>
                                      <m:t>𝑄</m:t>
                                    </m:r>
                                  </m:den>
                                </m:f>
                              </m:oMath>
                            </m:oMathPara>
                          </a14:m>
                          <a:endParaRPr lang="en-US" sz="1200" b="0" i="0" u="none" strike="noStrike" dirty="0">
                            <a:solidFill>
                              <a:schemeClr val="bg1"/>
                            </a:solidFill>
                            <a:effectLst/>
                            <a:latin typeface="+mn-lt"/>
                          </a:endParaRPr>
                        </a:p>
                      </a:txBody>
                      <a:tcPr marL="9525" marR="9525" marT="9525" marB="0" anchor="ctr"/>
                    </a:tc>
                    <a:tc>
                      <a:txBody>
                        <a:bodyPr/>
                        <a:lstStyle/>
                        <a:p>
                          <a:pPr marL="0" algn="ctr" fontAlgn="b">
                            <a:spcBef>
                              <a:spcPts val="0"/>
                            </a:spcBef>
                            <a:spcAft>
                              <a:spcPts val="0"/>
                            </a:spcAft>
                          </a:pPr>
                          <a:r>
                            <a:rPr lang="en-US" sz="1800" b="0" i="0" u="none" strike="noStrike" dirty="0">
                              <a:solidFill>
                                <a:schemeClr val="bg1"/>
                              </a:solidFill>
                              <a:effectLst/>
                              <a:latin typeface="+mn-lt"/>
                            </a:rPr>
                            <a:t>AVC </a:t>
                          </a:r>
                        </a:p>
                        <a:p>
                          <a:pPr marL="0" algn="ctr" fontAlgn="b">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200" b="0" i="1" u="none" strike="noStrike" smtClean="0">
                                        <a:solidFill>
                                          <a:schemeClr val="bg1"/>
                                        </a:solidFill>
                                        <a:effectLst/>
                                        <a:latin typeface="Cambria Math" panose="02040503050406030204" pitchFamily="18" charset="0"/>
                                      </a:rPr>
                                    </m:ctrlPr>
                                  </m:fPr>
                                  <m:num>
                                    <m:r>
                                      <a:rPr lang="en-US" sz="1200" b="0" i="1" u="none" strike="noStrike" smtClean="0">
                                        <a:solidFill>
                                          <a:schemeClr val="bg1"/>
                                        </a:solidFill>
                                        <a:effectLst/>
                                        <a:latin typeface="Cambria Math" panose="02040503050406030204" pitchFamily="18" charset="0"/>
                                      </a:rPr>
                                      <m:t>𝑉𝐶</m:t>
                                    </m:r>
                                  </m:num>
                                  <m:den>
                                    <m:r>
                                      <a:rPr lang="en-US" sz="1200" b="0" i="1" u="none" strike="noStrike" smtClean="0">
                                        <a:solidFill>
                                          <a:schemeClr val="bg1"/>
                                        </a:solidFill>
                                        <a:effectLst/>
                                        <a:latin typeface="Cambria Math" panose="02040503050406030204" pitchFamily="18" charset="0"/>
                                      </a:rPr>
                                      <m:t>𝑄</m:t>
                                    </m:r>
                                  </m:den>
                                </m:f>
                              </m:oMath>
                            </m:oMathPara>
                          </a14:m>
                          <a:endParaRPr lang="en-US" sz="1200" b="0" i="0" u="none" strike="noStrike" dirty="0">
                            <a:solidFill>
                              <a:schemeClr val="bg1"/>
                            </a:solidFill>
                            <a:effectLst/>
                            <a:latin typeface="+mn-lt"/>
                          </a:endParaRPr>
                        </a:p>
                      </a:txBody>
                      <a:tcPr marL="9525" marR="9525" marT="9525" marB="0" anchor="ctr"/>
                    </a:tc>
                    <a:tc>
                      <a:txBody>
                        <a:bodyPr/>
                        <a:lstStyle/>
                        <a:p>
                          <a:pPr marL="0" algn="ctr" fontAlgn="b">
                            <a:spcBef>
                              <a:spcPts val="0"/>
                            </a:spcBef>
                            <a:spcAft>
                              <a:spcPts val="0"/>
                            </a:spcAft>
                          </a:pPr>
                          <a:r>
                            <a:rPr lang="en-US" sz="1800" b="0" i="0" u="none" strike="noStrike" dirty="0">
                              <a:solidFill>
                                <a:schemeClr val="bg1"/>
                              </a:solidFill>
                              <a:effectLst/>
                              <a:latin typeface="+mn-lt"/>
                            </a:rPr>
                            <a:t>MC</a:t>
                          </a:r>
                        </a:p>
                        <a:p>
                          <a:pPr marL="0" algn="ctr" fontAlgn="b">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200" b="0" i="1" u="none" strike="noStrike" smtClean="0">
                                        <a:solidFill>
                                          <a:schemeClr val="bg1"/>
                                        </a:solidFill>
                                        <a:effectLst/>
                                        <a:latin typeface="Cambria Math" panose="02040503050406030204" pitchFamily="18" charset="0"/>
                                      </a:rPr>
                                    </m:ctrlPr>
                                  </m:fPr>
                                  <m:num>
                                    <m:r>
                                      <a:rPr lang="en-US" sz="1200" b="0" i="1" u="none" strike="noStrike" smtClean="0">
                                        <a:solidFill>
                                          <a:schemeClr val="bg1"/>
                                        </a:solidFill>
                                        <a:effectLst/>
                                        <a:latin typeface="Cambria Math" panose="02040503050406030204" pitchFamily="18" charset="0"/>
                                        <a:ea typeface="Cambria Math" panose="02040503050406030204" pitchFamily="18" charset="0"/>
                                      </a:rPr>
                                      <m:t>∆</m:t>
                                    </m:r>
                                    <m:r>
                                      <a:rPr lang="en-US" sz="1200" b="0" i="1" u="none" strike="noStrike" smtClean="0">
                                        <a:solidFill>
                                          <a:schemeClr val="bg1"/>
                                        </a:solidFill>
                                        <a:effectLst/>
                                        <a:latin typeface="Cambria Math" panose="02040503050406030204" pitchFamily="18" charset="0"/>
                                        <a:ea typeface="Cambria Math" panose="02040503050406030204" pitchFamily="18" charset="0"/>
                                      </a:rPr>
                                      <m:t>𝑇𝐶</m:t>
                                    </m:r>
                                  </m:num>
                                  <m:den>
                                    <m:r>
                                      <a:rPr lang="en-US" sz="1200" b="0" i="1" u="none" strike="noStrike" smtClean="0">
                                        <a:solidFill>
                                          <a:schemeClr val="bg1"/>
                                        </a:solidFill>
                                        <a:effectLst/>
                                        <a:latin typeface="Cambria Math" panose="02040503050406030204" pitchFamily="18" charset="0"/>
                                        <a:ea typeface="Cambria Math" panose="02040503050406030204" pitchFamily="18" charset="0"/>
                                      </a:rPr>
                                      <m:t>∆</m:t>
                                    </m:r>
                                    <m:r>
                                      <a:rPr lang="en-US" sz="1200" b="0" i="1" u="none" strike="noStrike" smtClean="0">
                                        <a:solidFill>
                                          <a:schemeClr val="bg1"/>
                                        </a:solidFill>
                                        <a:effectLst/>
                                        <a:latin typeface="Cambria Math" panose="02040503050406030204" pitchFamily="18" charset="0"/>
                                        <a:ea typeface="Cambria Math" panose="02040503050406030204" pitchFamily="18" charset="0"/>
                                      </a:rPr>
                                      <m:t>𝑄</m:t>
                                    </m:r>
                                  </m:den>
                                </m:f>
                              </m:oMath>
                            </m:oMathPara>
                          </a14:m>
                          <a:endParaRPr lang="en-US" sz="1200" b="0" i="0" u="none" strike="noStrike" dirty="0">
                            <a:solidFill>
                              <a:schemeClr val="bg1"/>
                            </a:solidFill>
                            <a:effectLst/>
                            <a:latin typeface="+mn-lt"/>
                          </a:endParaRPr>
                        </a:p>
                      </a:txBody>
                      <a:tcPr marL="9525" marR="9525" marT="9525" marB="0" anchor="ctr"/>
                    </a:tc>
                    <a:extLst>
                      <a:ext uri="{0D108BD9-81ED-4DB2-BD59-A6C34878D82A}">
                        <a16:rowId xmlns:a16="http://schemas.microsoft.com/office/drawing/2014/main" val="2682069668"/>
                      </a:ext>
                    </a:extLst>
                  </a:tr>
                  <a:tr h="238217">
                    <a:tc>
                      <a:txBody>
                        <a:bodyPr/>
                        <a:lstStyle/>
                        <a:p>
                          <a:pPr algn="ctr" fontAlgn="b"/>
                          <a:r>
                            <a:rPr lang="en-US" sz="1600" b="0" i="0" u="none" strike="noStrike" dirty="0">
                              <a:solidFill>
                                <a:srgbClr val="000000"/>
                              </a:solidFill>
                              <a:effectLst/>
                              <a:latin typeface="+mn-lt"/>
                            </a:rPr>
                            <a:t>0</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$0.00</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NA</a:t>
                          </a:r>
                        </a:p>
                      </a:txBody>
                      <a:tcPr marL="9525" marR="9525" marT="9525" marB="0" anchor="ctr"/>
                    </a:tc>
                    <a:tc>
                      <a:txBody>
                        <a:bodyPr/>
                        <a:lstStyle/>
                        <a:p>
                          <a:pPr algn="ctr" fontAlgn="b"/>
                          <a:r>
                            <a:rPr lang="en-US" sz="1600" b="0" i="0" u="none" strike="noStrike" dirty="0">
                              <a:solidFill>
                                <a:srgbClr val="000000"/>
                              </a:solidFill>
                              <a:effectLst/>
                              <a:latin typeface="+mn-lt"/>
                            </a:rPr>
                            <a:t>NA</a:t>
                          </a:r>
                        </a:p>
                      </a:txBody>
                      <a:tcPr marL="9525" marR="9525" marT="9525" marB="0" anchor="ctr"/>
                    </a:tc>
                    <a:tc>
                      <a:txBody>
                        <a:bodyPr/>
                        <a:lstStyle/>
                        <a:p>
                          <a:pPr algn="ctr" fontAlgn="b"/>
                          <a:r>
                            <a:rPr lang="en-US" sz="1600" b="0" i="0" u="none" strike="noStrike" dirty="0">
                              <a:solidFill>
                                <a:srgbClr val="000000"/>
                              </a:solidFill>
                              <a:effectLst/>
                              <a:latin typeface="+mn-lt"/>
                            </a:rPr>
                            <a:t>NA</a:t>
                          </a:r>
                        </a:p>
                      </a:txBody>
                      <a:tcPr marL="9525" marR="9525" marT="9525" marB="0" anchor="ctr"/>
                    </a:tc>
                    <a:tc>
                      <a:txBody>
                        <a:bodyPr/>
                        <a:lstStyle/>
                        <a:p>
                          <a:pPr algn="ctr" fontAlgn="b"/>
                          <a:r>
                            <a:rPr lang="en-US" sz="1600" b="0" i="0" u="none" strike="noStrike" dirty="0">
                              <a:solidFill>
                                <a:srgbClr val="000000"/>
                              </a:solidFill>
                              <a:effectLst/>
                              <a:latin typeface="+mn-lt"/>
                            </a:rPr>
                            <a:t>NA</a:t>
                          </a:r>
                        </a:p>
                      </a:txBody>
                      <a:tcPr marL="9525" marR="9525" marT="9525" marB="0" anchor="ctr"/>
                    </a:tc>
                    <a:extLst>
                      <a:ext uri="{0D108BD9-81ED-4DB2-BD59-A6C34878D82A}">
                        <a16:rowId xmlns:a16="http://schemas.microsoft.com/office/drawing/2014/main" val="356476181"/>
                      </a:ext>
                    </a:extLst>
                  </a:tr>
                  <a:tr h="238217">
                    <a:tc>
                      <a:txBody>
                        <a:bodyPr/>
                        <a:lstStyle/>
                        <a:p>
                          <a:pPr algn="ctr" fontAlgn="b"/>
                          <a:r>
                            <a:rPr lang="en-US" sz="1600" b="0" i="0" u="none" strike="noStrike" dirty="0">
                              <a:solidFill>
                                <a:srgbClr val="000000"/>
                              </a:solidFill>
                              <a:effectLst/>
                              <a:latin typeface="+mn-lt"/>
                            </a:rPr>
                            <a:t>1</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$3.00</a:t>
                          </a:r>
                        </a:p>
                      </a:txBody>
                      <a:tcPr marL="9525" marR="9525" marT="9525" marB="0" anchor="ctr"/>
                    </a:tc>
                    <a:tc>
                      <a:txBody>
                        <a:bodyPr/>
                        <a:lstStyle/>
                        <a:p>
                          <a:pPr algn="ctr" fontAlgn="b"/>
                          <a:r>
                            <a:rPr lang="en-US" sz="1600" b="0" i="0" u="none" strike="noStrike" dirty="0">
                              <a:solidFill>
                                <a:srgbClr val="000000"/>
                              </a:solidFill>
                              <a:effectLst/>
                              <a:latin typeface="+mn-lt"/>
                            </a:rPr>
                            <a:t>$18.00</a:t>
                          </a:r>
                        </a:p>
                      </a:txBody>
                      <a:tcPr marL="9525" marR="9525" marT="9525" marB="0" anchor="ctr"/>
                    </a:tc>
                    <a:tc>
                      <a:txBody>
                        <a:bodyPr/>
                        <a:lstStyle/>
                        <a:p>
                          <a:pPr algn="ctr" fontAlgn="b"/>
                          <a:r>
                            <a:rPr lang="en-US" sz="1600" b="0" i="0" u="none" strike="noStrike" dirty="0">
                              <a:solidFill>
                                <a:srgbClr val="000000"/>
                              </a:solidFill>
                              <a:effectLst/>
                              <a:latin typeface="+mn-lt"/>
                            </a:rPr>
                            <a:t>$18.00</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$3.00</a:t>
                          </a:r>
                        </a:p>
                      </a:txBody>
                      <a:tcPr marL="9525" marR="9525" marT="9525" marB="0" anchor="ctr"/>
                    </a:tc>
                    <a:tc>
                      <a:txBody>
                        <a:bodyPr/>
                        <a:lstStyle/>
                        <a:p>
                          <a:pPr algn="ctr" fontAlgn="b"/>
                          <a:r>
                            <a:rPr lang="en-US" sz="1600" b="0" i="0" u="none" strike="noStrike" dirty="0">
                              <a:solidFill>
                                <a:srgbClr val="000000"/>
                              </a:solidFill>
                              <a:effectLst/>
                              <a:latin typeface="+mn-lt"/>
                            </a:rPr>
                            <a:t>$3.00</a:t>
                          </a:r>
                        </a:p>
                      </a:txBody>
                      <a:tcPr marL="9525" marR="9525" marT="9525" marB="0" anchor="ctr"/>
                    </a:tc>
                    <a:extLst>
                      <a:ext uri="{0D108BD9-81ED-4DB2-BD59-A6C34878D82A}">
                        <a16:rowId xmlns:a16="http://schemas.microsoft.com/office/drawing/2014/main" val="3275643173"/>
                      </a:ext>
                    </a:extLst>
                  </a:tr>
                  <a:tr h="238217">
                    <a:tc>
                      <a:txBody>
                        <a:bodyPr/>
                        <a:lstStyle/>
                        <a:p>
                          <a:pPr algn="ctr" fontAlgn="b"/>
                          <a:r>
                            <a:rPr lang="en-US" sz="1600" b="0" i="0" u="none" strike="noStrike" dirty="0">
                              <a:solidFill>
                                <a:srgbClr val="000000"/>
                              </a:solidFill>
                              <a:effectLst/>
                              <a:latin typeface="+mn-lt"/>
                            </a:rPr>
                            <a:t>2</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$5.50</a:t>
                          </a:r>
                        </a:p>
                      </a:txBody>
                      <a:tcPr marL="9525" marR="9525" marT="9525" marB="0" anchor="ctr"/>
                    </a:tc>
                    <a:tc>
                      <a:txBody>
                        <a:bodyPr/>
                        <a:lstStyle/>
                        <a:p>
                          <a:pPr algn="ctr" fontAlgn="b"/>
                          <a:r>
                            <a:rPr lang="en-US" sz="1600" b="0" i="0" u="none" strike="noStrike" dirty="0">
                              <a:solidFill>
                                <a:srgbClr val="000000"/>
                              </a:solidFill>
                              <a:effectLst/>
                              <a:latin typeface="+mn-lt"/>
                            </a:rPr>
                            <a:t>$20.50</a:t>
                          </a:r>
                        </a:p>
                      </a:txBody>
                      <a:tcPr marL="9525" marR="9525" marT="9525" marB="0" anchor="ctr"/>
                    </a:tc>
                    <a:tc>
                      <a:txBody>
                        <a:bodyPr/>
                        <a:lstStyle/>
                        <a:p>
                          <a:pPr algn="ctr" fontAlgn="b"/>
                          <a:r>
                            <a:rPr lang="en-US" sz="1600" b="0" i="0" u="none" strike="noStrike" dirty="0">
                              <a:solidFill>
                                <a:srgbClr val="000000"/>
                              </a:solidFill>
                              <a:effectLst/>
                              <a:latin typeface="+mn-lt"/>
                            </a:rPr>
                            <a:t>$10.25</a:t>
                          </a:r>
                        </a:p>
                      </a:txBody>
                      <a:tcPr marL="9525" marR="9525" marT="9525" marB="0" anchor="ctr"/>
                    </a:tc>
                    <a:tc>
                      <a:txBody>
                        <a:bodyPr/>
                        <a:lstStyle/>
                        <a:p>
                          <a:pPr algn="ctr" fontAlgn="b"/>
                          <a:r>
                            <a:rPr lang="en-US" sz="1600" b="0" i="0" u="none" strike="noStrike" dirty="0">
                              <a:solidFill>
                                <a:srgbClr val="000000"/>
                              </a:solidFill>
                              <a:effectLst/>
                              <a:latin typeface="+mn-lt"/>
                            </a:rPr>
                            <a:t>$7.50</a:t>
                          </a:r>
                        </a:p>
                      </a:txBody>
                      <a:tcPr marL="9525" marR="9525" marT="9525" marB="0" anchor="ctr"/>
                    </a:tc>
                    <a:tc>
                      <a:txBody>
                        <a:bodyPr/>
                        <a:lstStyle/>
                        <a:p>
                          <a:pPr algn="ctr" fontAlgn="b"/>
                          <a:r>
                            <a:rPr lang="en-US" sz="1600" b="0" i="0" u="none" strike="noStrike" dirty="0">
                              <a:solidFill>
                                <a:srgbClr val="000000"/>
                              </a:solidFill>
                              <a:effectLst/>
                              <a:latin typeface="+mn-lt"/>
                            </a:rPr>
                            <a:t>$2.75</a:t>
                          </a:r>
                        </a:p>
                      </a:txBody>
                      <a:tcPr marL="9525" marR="9525" marT="9525" marB="0" anchor="ctr"/>
                    </a:tc>
                    <a:tc>
                      <a:txBody>
                        <a:bodyPr/>
                        <a:lstStyle/>
                        <a:p>
                          <a:pPr algn="ctr" fontAlgn="b"/>
                          <a:r>
                            <a:rPr lang="en-US" sz="1600" b="0" i="0" u="none" strike="noStrike" dirty="0">
                              <a:solidFill>
                                <a:srgbClr val="000000"/>
                              </a:solidFill>
                              <a:effectLst/>
                              <a:latin typeface="+mn-lt"/>
                            </a:rPr>
                            <a:t>$2.50</a:t>
                          </a:r>
                        </a:p>
                      </a:txBody>
                      <a:tcPr marL="9525" marR="9525" marT="9525" marB="0" anchor="ctr"/>
                    </a:tc>
                    <a:extLst>
                      <a:ext uri="{0D108BD9-81ED-4DB2-BD59-A6C34878D82A}">
                        <a16:rowId xmlns:a16="http://schemas.microsoft.com/office/drawing/2014/main" val="2619338219"/>
                      </a:ext>
                    </a:extLst>
                  </a:tr>
                  <a:tr h="287665">
                    <a:tc>
                      <a:txBody>
                        <a:bodyPr/>
                        <a:lstStyle/>
                        <a:p>
                          <a:pPr algn="r" fontAlgn="b"/>
                          <a:r>
                            <a:rPr lang="en-US" sz="1600" b="1" i="1" u="none" strike="noStrike" dirty="0">
                              <a:solidFill>
                                <a:srgbClr val="000000"/>
                              </a:solidFill>
                              <a:effectLst/>
                              <a:latin typeface="+mn-lt"/>
                            </a:rPr>
                            <a:t>3</a:t>
                          </a:r>
                          <a:r>
                            <a:rPr lang="en-US" sz="1600" b="1" i="1" u="none" strike="noStrike" baseline="0" dirty="0">
                              <a:solidFill>
                                <a:srgbClr val="000000"/>
                              </a:solidFill>
                              <a:effectLst/>
                              <a:latin typeface="+mn-lt"/>
                            </a:rPr>
                            <a:t>  p</a:t>
                          </a:r>
                          <a:r>
                            <a:rPr lang="en-US" sz="1600" b="1" i="1" u="none" strike="noStrike" dirty="0">
                              <a:solidFill>
                                <a:srgbClr val="000000"/>
                              </a:solidFill>
                              <a:effectLst/>
                              <a:latin typeface="+mn-lt"/>
                            </a:rPr>
                            <a:t> = $2 </a:t>
                          </a:r>
                        </a:p>
                      </a:txBody>
                      <a:tcPr marL="9525" marR="9525" marT="9525" marB="0" anchor="ctr">
                        <a:solidFill>
                          <a:srgbClr val="00B050"/>
                        </a:solidFill>
                      </a:tcPr>
                    </a:tc>
                    <a:tc>
                      <a:txBody>
                        <a:bodyPr/>
                        <a:lstStyle/>
                        <a:p>
                          <a:pPr algn="ctr" fontAlgn="b"/>
                          <a:r>
                            <a:rPr lang="en-US" sz="1600" b="1" i="1" u="none" strike="noStrike" dirty="0">
                              <a:solidFill>
                                <a:srgbClr val="000000"/>
                              </a:solidFill>
                              <a:effectLst/>
                              <a:latin typeface="+mn-lt"/>
                            </a:rPr>
                            <a:t>$15.00</a:t>
                          </a:r>
                        </a:p>
                      </a:txBody>
                      <a:tcPr marL="9525" marR="9525" marT="9525" marB="0" anchor="ctr">
                        <a:solidFill>
                          <a:srgbClr val="00B050"/>
                        </a:solidFill>
                      </a:tcPr>
                    </a:tc>
                    <a:tc>
                      <a:txBody>
                        <a:bodyPr/>
                        <a:lstStyle/>
                        <a:p>
                          <a:pPr algn="ctr" fontAlgn="b"/>
                          <a:r>
                            <a:rPr lang="en-US" sz="1600" b="1" i="1" u="none" strike="noStrike" dirty="0">
                              <a:solidFill>
                                <a:srgbClr val="000000"/>
                              </a:solidFill>
                              <a:effectLst/>
                              <a:latin typeface="+mn-lt"/>
                            </a:rPr>
                            <a:t>$7.50</a:t>
                          </a:r>
                        </a:p>
                      </a:txBody>
                      <a:tcPr marL="9525" marR="9525" marT="9525" marB="0" anchor="ctr">
                        <a:solidFill>
                          <a:srgbClr val="00B050"/>
                        </a:solidFill>
                      </a:tcPr>
                    </a:tc>
                    <a:tc>
                      <a:txBody>
                        <a:bodyPr/>
                        <a:lstStyle/>
                        <a:p>
                          <a:pPr algn="ctr" fontAlgn="b"/>
                          <a:r>
                            <a:rPr lang="en-US" sz="1600" b="1" i="1" u="none" strike="noStrike" dirty="0">
                              <a:solidFill>
                                <a:srgbClr val="000000"/>
                              </a:solidFill>
                              <a:effectLst/>
                              <a:latin typeface="+mn-lt"/>
                            </a:rPr>
                            <a:t>$22.50</a:t>
                          </a:r>
                        </a:p>
                      </a:txBody>
                      <a:tcPr marL="9525" marR="9525" marT="9525" marB="0" anchor="ctr">
                        <a:solidFill>
                          <a:srgbClr val="00B050"/>
                        </a:solidFill>
                      </a:tcPr>
                    </a:tc>
                    <a:tc>
                      <a:txBody>
                        <a:bodyPr/>
                        <a:lstStyle/>
                        <a:p>
                          <a:pPr algn="ctr" fontAlgn="b"/>
                          <a:r>
                            <a:rPr lang="en-US" sz="1600" b="1" i="1" u="none" strike="noStrike" dirty="0">
                              <a:solidFill>
                                <a:srgbClr val="000000"/>
                              </a:solidFill>
                              <a:effectLst/>
                              <a:latin typeface="+mn-lt"/>
                            </a:rPr>
                            <a:t>$7.50</a:t>
                          </a:r>
                        </a:p>
                      </a:txBody>
                      <a:tcPr marL="9525" marR="9525" marT="9525" marB="0" anchor="ctr">
                        <a:solidFill>
                          <a:srgbClr val="00B050"/>
                        </a:solidFill>
                      </a:tcPr>
                    </a:tc>
                    <a:tc>
                      <a:txBody>
                        <a:bodyPr/>
                        <a:lstStyle/>
                        <a:p>
                          <a:pPr algn="ctr" fontAlgn="b"/>
                          <a:r>
                            <a:rPr lang="en-US" sz="1600" b="1" i="1" u="none" strike="noStrike" dirty="0">
                              <a:solidFill>
                                <a:srgbClr val="000000"/>
                              </a:solidFill>
                              <a:effectLst/>
                              <a:latin typeface="+mn-lt"/>
                            </a:rPr>
                            <a:t>$5.00</a:t>
                          </a:r>
                        </a:p>
                      </a:txBody>
                      <a:tcPr marL="9525" marR="9525" marT="9525" marB="0" anchor="ctr">
                        <a:solidFill>
                          <a:srgbClr val="00B050"/>
                        </a:solidFill>
                      </a:tcPr>
                    </a:tc>
                    <a:tc>
                      <a:txBody>
                        <a:bodyPr/>
                        <a:lstStyle/>
                        <a:p>
                          <a:pPr algn="ctr" fontAlgn="b"/>
                          <a:r>
                            <a:rPr lang="en-US" sz="1600" b="1" i="1" u="none" strike="noStrike" dirty="0">
                              <a:solidFill>
                                <a:srgbClr val="000000"/>
                              </a:solidFill>
                              <a:effectLst/>
                              <a:latin typeface="+mn-lt"/>
                            </a:rPr>
                            <a:t>$2.50</a:t>
                          </a:r>
                        </a:p>
                      </a:txBody>
                      <a:tcPr marL="9525" marR="9525" marT="9525" marB="0" anchor="ctr">
                        <a:solidFill>
                          <a:srgbClr val="00B050"/>
                        </a:solidFill>
                      </a:tcPr>
                    </a:tc>
                    <a:tc>
                      <a:txBody>
                        <a:bodyPr/>
                        <a:lstStyle/>
                        <a:p>
                          <a:pPr algn="ctr" fontAlgn="b"/>
                          <a:r>
                            <a:rPr lang="en-US" sz="1600" b="1" i="1" u="none" strike="noStrike" dirty="0">
                              <a:solidFill>
                                <a:srgbClr val="000000"/>
                              </a:solidFill>
                              <a:effectLst/>
                              <a:latin typeface="+mn-lt"/>
                            </a:rPr>
                            <a:t>$2.00</a:t>
                          </a:r>
                        </a:p>
                      </a:txBody>
                      <a:tcPr marL="9525" marR="9525" marT="9525" marB="0" anchor="ctr">
                        <a:solidFill>
                          <a:srgbClr val="00B050"/>
                        </a:solidFill>
                      </a:tcPr>
                    </a:tc>
                    <a:extLst>
                      <a:ext uri="{0D108BD9-81ED-4DB2-BD59-A6C34878D82A}">
                        <a16:rowId xmlns:a16="http://schemas.microsoft.com/office/drawing/2014/main" val="1751169336"/>
                      </a:ext>
                    </a:extLst>
                  </a:tr>
                  <a:tr h="238217">
                    <a:tc>
                      <a:txBody>
                        <a:bodyPr/>
                        <a:lstStyle/>
                        <a:p>
                          <a:pPr algn="ctr" fontAlgn="b"/>
                          <a:r>
                            <a:rPr lang="en-US" sz="1600" b="0" i="0" u="none" strike="noStrike" dirty="0">
                              <a:solidFill>
                                <a:srgbClr val="000000"/>
                              </a:solidFill>
                              <a:effectLst/>
                              <a:latin typeface="+mn-lt"/>
                            </a:rPr>
                            <a:t>4</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$10.00</a:t>
                          </a:r>
                        </a:p>
                      </a:txBody>
                      <a:tcPr marL="9525" marR="9525" marT="9525" marB="0" anchor="ctr"/>
                    </a:tc>
                    <a:tc>
                      <a:txBody>
                        <a:bodyPr/>
                        <a:lstStyle/>
                        <a:p>
                          <a:pPr algn="ctr" fontAlgn="b"/>
                          <a:r>
                            <a:rPr lang="en-US" sz="1600" b="0" i="0" u="none" strike="noStrike" dirty="0">
                              <a:solidFill>
                                <a:srgbClr val="000000"/>
                              </a:solidFill>
                              <a:effectLst/>
                              <a:latin typeface="+mn-lt"/>
                            </a:rPr>
                            <a:t>$25.00</a:t>
                          </a:r>
                        </a:p>
                      </a:txBody>
                      <a:tcPr marL="9525" marR="9525" marT="9525" marB="0" anchor="ctr"/>
                    </a:tc>
                    <a:tc>
                      <a:txBody>
                        <a:bodyPr/>
                        <a:lstStyle/>
                        <a:p>
                          <a:pPr algn="ctr" fontAlgn="b"/>
                          <a:r>
                            <a:rPr lang="en-US" sz="1600" b="0" i="0" u="none" strike="noStrike" dirty="0">
                              <a:solidFill>
                                <a:srgbClr val="000000"/>
                              </a:solidFill>
                              <a:effectLst/>
                              <a:latin typeface="+mn-lt"/>
                            </a:rPr>
                            <a:t>$6.25</a:t>
                          </a:r>
                        </a:p>
                      </a:txBody>
                      <a:tcPr marL="9525" marR="9525" marT="9525" marB="0" anchor="ctr"/>
                    </a:tc>
                    <a:tc>
                      <a:txBody>
                        <a:bodyPr/>
                        <a:lstStyle/>
                        <a:p>
                          <a:pPr algn="ctr" fontAlgn="b"/>
                          <a:r>
                            <a:rPr lang="en-US" sz="1600" b="0" i="0" u="none" strike="noStrike" dirty="0">
                              <a:solidFill>
                                <a:srgbClr val="000000"/>
                              </a:solidFill>
                              <a:effectLst/>
                              <a:latin typeface="+mn-lt"/>
                            </a:rPr>
                            <a:t>$3.75</a:t>
                          </a:r>
                        </a:p>
                      </a:txBody>
                      <a:tcPr marL="9525" marR="9525" marT="9525" marB="0" anchor="ctr"/>
                    </a:tc>
                    <a:tc>
                      <a:txBody>
                        <a:bodyPr/>
                        <a:lstStyle/>
                        <a:p>
                          <a:pPr algn="ctr" fontAlgn="b"/>
                          <a:r>
                            <a:rPr lang="en-US" sz="1600" b="0" i="0" u="none" strike="noStrike" dirty="0">
                              <a:solidFill>
                                <a:srgbClr val="000000"/>
                              </a:solidFill>
                              <a:effectLst/>
                              <a:latin typeface="+mn-lt"/>
                            </a:rPr>
                            <a:t>$2.50</a:t>
                          </a:r>
                        </a:p>
                      </a:txBody>
                      <a:tcPr marL="9525" marR="9525" marT="9525" marB="0" anchor="ctr"/>
                    </a:tc>
                    <a:tc>
                      <a:txBody>
                        <a:bodyPr/>
                        <a:lstStyle/>
                        <a:p>
                          <a:pPr algn="ctr" fontAlgn="b"/>
                          <a:r>
                            <a:rPr lang="en-US" sz="1600" b="0" i="0" u="none" strike="noStrike" dirty="0">
                              <a:solidFill>
                                <a:srgbClr val="000000"/>
                              </a:solidFill>
                              <a:effectLst/>
                              <a:latin typeface="+mn-lt"/>
                            </a:rPr>
                            <a:t>$2.50</a:t>
                          </a:r>
                        </a:p>
                      </a:txBody>
                      <a:tcPr marL="9525" marR="9525" marT="9525" marB="0" anchor="ctr"/>
                    </a:tc>
                    <a:extLst>
                      <a:ext uri="{0D108BD9-81ED-4DB2-BD59-A6C34878D82A}">
                        <a16:rowId xmlns:a16="http://schemas.microsoft.com/office/drawing/2014/main" val="4133085876"/>
                      </a:ext>
                    </a:extLst>
                  </a:tr>
                  <a:tr h="238217">
                    <a:tc>
                      <a:txBody>
                        <a:bodyPr/>
                        <a:lstStyle/>
                        <a:p>
                          <a:pPr algn="ctr" fontAlgn="b"/>
                          <a:r>
                            <a:rPr lang="en-US" sz="1600" b="0" i="0" u="none" strike="noStrike" dirty="0">
                              <a:solidFill>
                                <a:srgbClr val="000000"/>
                              </a:solidFill>
                              <a:effectLst/>
                              <a:latin typeface="+mn-lt"/>
                            </a:rPr>
                            <a:t>5</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$13.00</a:t>
                          </a:r>
                        </a:p>
                      </a:txBody>
                      <a:tcPr marL="9525" marR="9525" marT="9525" marB="0" anchor="ctr"/>
                    </a:tc>
                    <a:tc>
                      <a:txBody>
                        <a:bodyPr/>
                        <a:lstStyle/>
                        <a:p>
                          <a:pPr algn="ctr" fontAlgn="b"/>
                          <a:r>
                            <a:rPr lang="en-US" sz="1600" b="0" i="0" u="none" strike="noStrike" dirty="0">
                              <a:solidFill>
                                <a:srgbClr val="000000"/>
                              </a:solidFill>
                              <a:effectLst/>
                              <a:latin typeface="+mn-lt"/>
                            </a:rPr>
                            <a:t>$28.00</a:t>
                          </a:r>
                        </a:p>
                      </a:txBody>
                      <a:tcPr marL="9525" marR="9525" marT="9525" marB="0" anchor="ctr"/>
                    </a:tc>
                    <a:tc>
                      <a:txBody>
                        <a:bodyPr/>
                        <a:lstStyle/>
                        <a:p>
                          <a:pPr algn="ctr" fontAlgn="b"/>
                          <a:r>
                            <a:rPr lang="en-US" sz="1600" b="0" i="0" u="none" strike="noStrike" dirty="0">
                              <a:solidFill>
                                <a:srgbClr val="000000"/>
                              </a:solidFill>
                              <a:effectLst/>
                              <a:latin typeface="+mn-lt"/>
                            </a:rPr>
                            <a:t>$5.60</a:t>
                          </a:r>
                        </a:p>
                      </a:txBody>
                      <a:tcPr marL="9525" marR="9525" marT="9525" marB="0" anchor="ctr"/>
                    </a:tc>
                    <a:tc>
                      <a:txBody>
                        <a:bodyPr/>
                        <a:lstStyle/>
                        <a:p>
                          <a:pPr algn="ctr" fontAlgn="b"/>
                          <a:r>
                            <a:rPr lang="en-US" sz="1600" b="0" i="0" u="none" strike="noStrike" dirty="0">
                              <a:solidFill>
                                <a:srgbClr val="000000"/>
                              </a:solidFill>
                              <a:effectLst/>
                              <a:latin typeface="+mn-lt"/>
                            </a:rPr>
                            <a:t>$3.00</a:t>
                          </a:r>
                        </a:p>
                      </a:txBody>
                      <a:tcPr marL="9525" marR="9525" marT="9525" marB="0" anchor="ctr"/>
                    </a:tc>
                    <a:tc>
                      <a:txBody>
                        <a:bodyPr/>
                        <a:lstStyle/>
                        <a:p>
                          <a:pPr algn="ctr" fontAlgn="b"/>
                          <a:r>
                            <a:rPr lang="en-US" sz="1600" b="0" i="0" u="none" strike="noStrike" dirty="0">
                              <a:solidFill>
                                <a:srgbClr val="000000"/>
                              </a:solidFill>
                              <a:effectLst/>
                              <a:latin typeface="+mn-lt"/>
                            </a:rPr>
                            <a:t>$2.60</a:t>
                          </a:r>
                        </a:p>
                      </a:txBody>
                      <a:tcPr marL="9525" marR="9525" marT="9525" marB="0" anchor="ctr"/>
                    </a:tc>
                    <a:tc>
                      <a:txBody>
                        <a:bodyPr/>
                        <a:lstStyle/>
                        <a:p>
                          <a:pPr algn="ctr" fontAlgn="b"/>
                          <a:r>
                            <a:rPr lang="en-US" sz="1600" b="0" i="0" u="none" strike="noStrike" dirty="0">
                              <a:solidFill>
                                <a:srgbClr val="000000"/>
                              </a:solidFill>
                              <a:effectLst/>
                              <a:latin typeface="+mn-lt"/>
                            </a:rPr>
                            <a:t>$3.00</a:t>
                          </a:r>
                        </a:p>
                      </a:txBody>
                      <a:tcPr marL="9525" marR="9525" marT="9525" marB="0" anchor="ctr"/>
                    </a:tc>
                    <a:extLst>
                      <a:ext uri="{0D108BD9-81ED-4DB2-BD59-A6C34878D82A}">
                        <a16:rowId xmlns:a16="http://schemas.microsoft.com/office/drawing/2014/main" val="3169959218"/>
                      </a:ext>
                    </a:extLst>
                  </a:tr>
                  <a:tr h="238217">
                    <a:tc>
                      <a:txBody>
                        <a:bodyPr/>
                        <a:lstStyle/>
                        <a:p>
                          <a:pPr algn="ctr" fontAlgn="b"/>
                          <a:r>
                            <a:rPr lang="en-US" sz="1600" b="0" i="0" u="none" strike="noStrike" dirty="0">
                              <a:solidFill>
                                <a:srgbClr val="000000"/>
                              </a:solidFill>
                              <a:effectLst/>
                              <a:latin typeface="+mn-lt"/>
                            </a:rPr>
                            <a:t>6</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$16.50</a:t>
                          </a:r>
                        </a:p>
                      </a:txBody>
                      <a:tcPr marL="9525" marR="9525" marT="9525" marB="0" anchor="ctr"/>
                    </a:tc>
                    <a:tc>
                      <a:txBody>
                        <a:bodyPr/>
                        <a:lstStyle/>
                        <a:p>
                          <a:pPr algn="ctr" fontAlgn="b"/>
                          <a:r>
                            <a:rPr lang="en-US" sz="1600" b="0" i="0" u="none" strike="noStrike" dirty="0">
                              <a:solidFill>
                                <a:srgbClr val="000000"/>
                              </a:solidFill>
                              <a:effectLst/>
                              <a:latin typeface="+mn-lt"/>
                            </a:rPr>
                            <a:t>$31.50</a:t>
                          </a:r>
                        </a:p>
                      </a:txBody>
                      <a:tcPr marL="9525" marR="9525" marT="9525" marB="0" anchor="ctr"/>
                    </a:tc>
                    <a:tc>
                      <a:txBody>
                        <a:bodyPr/>
                        <a:lstStyle/>
                        <a:p>
                          <a:pPr algn="ctr" fontAlgn="b"/>
                          <a:r>
                            <a:rPr lang="en-US" sz="1600" b="0" i="0" u="none" strike="noStrike" dirty="0">
                              <a:solidFill>
                                <a:srgbClr val="000000"/>
                              </a:solidFill>
                              <a:effectLst/>
                              <a:latin typeface="+mn-lt"/>
                            </a:rPr>
                            <a:t>$5.25</a:t>
                          </a:r>
                        </a:p>
                      </a:txBody>
                      <a:tcPr marL="9525" marR="9525" marT="9525" marB="0" anchor="ctr"/>
                    </a:tc>
                    <a:tc>
                      <a:txBody>
                        <a:bodyPr/>
                        <a:lstStyle/>
                        <a:p>
                          <a:pPr algn="ctr" fontAlgn="b"/>
                          <a:r>
                            <a:rPr lang="en-US" sz="1600" b="0" i="0" u="none" strike="noStrike" dirty="0">
                              <a:solidFill>
                                <a:srgbClr val="000000"/>
                              </a:solidFill>
                              <a:effectLst/>
                              <a:latin typeface="+mn-lt"/>
                            </a:rPr>
                            <a:t>$2.50</a:t>
                          </a:r>
                        </a:p>
                      </a:txBody>
                      <a:tcPr marL="9525" marR="9525" marT="9525" marB="0" anchor="ctr"/>
                    </a:tc>
                    <a:tc>
                      <a:txBody>
                        <a:bodyPr/>
                        <a:lstStyle/>
                        <a:p>
                          <a:pPr algn="ctr" fontAlgn="b"/>
                          <a:r>
                            <a:rPr lang="en-US" sz="1600" b="0" i="0" u="none" strike="noStrike" dirty="0">
                              <a:solidFill>
                                <a:srgbClr val="000000"/>
                              </a:solidFill>
                              <a:effectLst/>
                              <a:latin typeface="+mn-lt"/>
                            </a:rPr>
                            <a:t>$2.75</a:t>
                          </a:r>
                        </a:p>
                      </a:txBody>
                      <a:tcPr marL="9525" marR="9525" marT="9525" marB="0" anchor="ctr"/>
                    </a:tc>
                    <a:tc>
                      <a:txBody>
                        <a:bodyPr/>
                        <a:lstStyle/>
                        <a:p>
                          <a:pPr algn="ctr" fontAlgn="b"/>
                          <a:r>
                            <a:rPr lang="en-US" sz="1600" b="0" i="0" u="none" strike="noStrike" dirty="0">
                              <a:solidFill>
                                <a:srgbClr val="000000"/>
                              </a:solidFill>
                              <a:effectLst/>
                              <a:latin typeface="+mn-lt"/>
                            </a:rPr>
                            <a:t>$3.50</a:t>
                          </a:r>
                        </a:p>
                      </a:txBody>
                      <a:tcPr marL="9525" marR="9525" marT="9525" marB="0" anchor="ctr"/>
                    </a:tc>
                    <a:extLst>
                      <a:ext uri="{0D108BD9-81ED-4DB2-BD59-A6C34878D82A}">
                        <a16:rowId xmlns:a16="http://schemas.microsoft.com/office/drawing/2014/main" val="3038436653"/>
                      </a:ext>
                    </a:extLst>
                  </a:tr>
                  <a:tr h="275949">
                    <a:tc>
                      <a:txBody>
                        <a:bodyPr/>
                        <a:lstStyle/>
                        <a:p>
                          <a:pPr algn="r" fontAlgn="b"/>
                          <a:r>
                            <a:rPr lang="en-US" sz="1600" b="1" i="1" u="none" strike="noStrike" dirty="0">
                              <a:solidFill>
                                <a:srgbClr val="000000"/>
                              </a:solidFill>
                              <a:effectLst/>
                              <a:latin typeface="+mn-lt"/>
                            </a:rPr>
                            <a:t>7  p = $4</a:t>
                          </a:r>
                        </a:p>
                      </a:txBody>
                      <a:tcPr marL="9525" marR="9525" marT="9525" marB="0" anchor="ctr">
                        <a:solidFill>
                          <a:srgbClr val="FFFF00"/>
                        </a:solidFill>
                      </a:tcPr>
                    </a:tc>
                    <a:tc>
                      <a:txBody>
                        <a:bodyPr/>
                        <a:lstStyle/>
                        <a:p>
                          <a:pPr algn="ctr" fontAlgn="b"/>
                          <a:r>
                            <a:rPr lang="en-US" sz="1600" b="1" i="1" u="none" strike="noStrike" dirty="0">
                              <a:solidFill>
                                <a:srgbClr val="000000"/>
                              </a:solidFill>
                              <a:effectLst/>
                              <a:latin typeface="+mn-lt"/>
                            </a:rPr>
                            <a:t>$15.00</a:t>
                          </a:r>
                        </a:p>
                      </a:txBody>
                      <a:tcPr marL="9525" marR="9525" marT="9525" marB="0" anchor="ctr">
                        <a:solidFill>
                          <a:srgbClr val="FFFF00"/>
                        </a:solidFill>
                      </a:tcPr>
                    </a:tc>
                    <a:tc>
                      <a:txBody>
                        <a:bodyPr/>
                        <a:lstStyle/>
                        <a:p>
                          <a:pPr algn="ctr" fontAlgn="b"/>
                          <a:r>
                            <a:rPr lang="en-US" sz="1600" b="1" i="1" u="none" strike="noStrike" dirty="0">
                              <a:solidFill>
                                <a:srgbClr val="000000"/>
                              </a:solidFill>
                              <a:effectLst/>
                              <a:latin typeface="+mn-lt"/>
                            </a:rPr>
                            <a:t>$20.50</a:t>
                          </a:r>
                        </a:p>
                      </a:txBody>
                      <a:tcPr marL="9525" marR="9525" marT="9525" marB="0" anchor="ctr">
                        <a:solidFill>
                          <a:srgbClr val="FFFF00"/>
                        </a:solidFill>
                      </a:tcPr>
                    </a:tc>
                    <a:tc>
                      <a:txBody>
                        <a:bodyPr/>
                        <a:lstStyle/>
                        <a:p>
                          <a:pPr algn="ctr" fontAlgn="b"/>
                          <a:r>
                            <a:rPr lang="en-US" sz="1600" b="1" i="1" u="none" strike="noStrike" dirty="0">
                              <a:solidFill>
                                <a:srgbClr val="000000"/>
                              </a:solidFill>
                              <a:effectLst/>
                              <a:latin typeface="+mn-lt"/>
                            </a:rPr>
                            <a:t>$35.50</a:t>
                          </a:r>
                        </a:p>
                      </a:txBody>
                      <a:tcPr marL="9525" marR="9525" marT="9525" marB="0" anchor="ctr">
                        <a:solidFill>
                          <a:srgbClr val="FFFF00"/>
                        </a:solidFill>
                      </a:tcPr>
                    </a:tc>
                    <a:tc>
                      <a:txBody>
                        <a:bodyPr/>
                        <a:lstStyle/>
                        <a:p>
                          <a:pPr algn="ctr" fontAlgn="b"/>
                          <a:r>
                            <a:rPr lang="en-US" sz="1600" b="1" i="1" u="none" strike="noStrike" dirty="0">
                              <a:solidFill>
                                <a:srgbClr val="000000"/>
                              </a:solidFill>
                              <a:effectLst/>
                              <a:latin typeface="+mn-lt"/>
                            </a:rPr>
                            <a:t>$5.07</a:t>
                          </a:r>
                        </a:p>
                      </a:txBody>
                      <a:tcPr marL="9525" marR="9525" marT="9525" marB="0" anchor="ctr">
                        <a:solidFill>
                          <a:srgbClr val="FFFF00"/>
                        </a:solidFill>
                      </a:tcPr>
                    </a:tc>
                    <a:tc>
                      <a:txBody>
                        <a:bodyPr/>
                        <a:lstStyle/>
                        <a:p>
                          <a:pPr algn="ctr" fontAlgn="b"/>
                          <a:r>
                            <a:rPr lang="en-US" sz="1600" b="1" i="1" u="none" strike="noStrike" dirty="0">
                              <a:solidFill>
                                <a:srgbClr val="000000"/>
                              </a:solidFill>
                              <a:effectLst/>
                              <a:latin typeface="+mn-lt"/>
                            </a:rPr>
                            <a:t>$2.14</a:t>
                          </a:r>
                        </a:p>
                      </a:txBody>
                      <a:tcPr marL="9525" marR="9525" marT="9525" marB="0" anchor="ctr">
                        <a:solidFill>
                          <a:srgbClr val="FFFF00"/>
                        </a:solidFill>
                      </a:tcPr>
                    </a:tc>
                    <a:tc>
                      <a:txBody>
                        <a:bodyPr/>
                        <a:lstStyle/>
                        <a:p>
                          <a:pPr algn="ctr" fontAlgn="b"/>
                          <a:r>
                            <a:rPr lang="en-US" sz="1600" b="1" i="1" u="none" strike="noStrike" dirty="0">
                              <a:solidFill>
                                <a:srgbClr val="000000"/>
                              </a:solidFill>
                              <a:effectLst/>
                              <a:latin typeface="+mn-lt"/>
                            </a:rPr>
                            <a:t>$2.93</a:t>
                          </a:r>
                        </a:p>
                      </a:txBody>
                      <a:tcPr marL="9525" marR="9525" marT="9525" marB="0" anchor="ctr">
                        <a:solidFill>
                          <a:srgbClr val="FFFF00"/>
                        </a:solidFill>
                      </a:tcPr>
                    </a:tc>
                    <a:tc>
                      <a:txBody>
                        <a:bodyPr/>
                        <a:lstStyle/>
                        <a:p>
                          <a:pPr algn="ctr" fontAlgn="b"/>
                          <a:r>
                            <a:rPr lang="en-US" sz="1600" b="1" i="1" u="none" strike="noStrike" dirty="0">
                              <a:solidFill>
                                <a:srgbClr val="000000"/>
                              </a:solidFill>
                              <a:effectLst/>
                              <a:latin typeface="+mn-lt"/>
                            </a:rPr>
                            <a:t>$4.00</a:t>
                          </a:r>
                        </a:p>
                      </a:txBody>
                      <a:tcPr marL="9525" marR="9525" marT="9525" marB="0" anchor="ctr">
                        <a:solidFill>
                          <a:srgbClr val="FFFF00"/>
                        </a:solidFill>
                      </a:tcPr>
                    </a:tc>
                    <a:extLst>
                      <a:ext uri="{0D108BD9-81ED-4DB2-BD59-A6C34878D82A}">
                        <a16:rowId xmlns:a16="http://schemas.microsoft.com/office/drawing/2014/main" val="3971941144"/>
                      </a:ext>
                    </a:extLst>
                  </a:tr>
                  <a:tr h="238217">
                    <a:tc>
                      <a:txBody>
                        <a:bodyPr/>
                        <a:lstStyle/>
                        <a:p>
                          <a:pPr algn="ctr" fontAlgn="b"/>
                          <a:r>
                            <a:rPr lang="en-US" sz="1600" b="0" i="0" u="none" strike="noStrike" dirty="0">
                              <a:solidFill>
                                <a:srgbClr val="000000"/>
                              </a:solidFill>
                              <a:effectLst/>
                              <a:latin typeface="+mn-lt"/>
                            </a:rPr>
                            <a:t>8</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$25.00</a:t>
                          </a:r>
                        </a:p>
                      </a:txBody>
                      <a:tcPr marL="9525" marR="9525" marT="9525" marB="0" anchor="ctr"/>
                    </a:tc>
                    <a:tc>
                      <a:txBody>
                        <a:bodyPr/>
                        <a:lstStyle/>
                        <a:p>
                          <a:pPr algn="ctr" fontAlgn="b"/>
                          <a:r>
                            <a:rPr lang="en-US" sz="1600" b="0" i="0" u="none" strike="noStrike" dirty="0">
                              <a:solidFill>
                                <a:srgbClr val="000000"/>
                              </a:solidFill>
                              <a:effectLst/>
                              <a:latin typeface="+mn-lt"/>
                            </a:rPr>
                            <a:t>$40.00</a:t>
                          </a:r>
                        </a:p>
                      </a:txBody>
                      <a:tcPr marL="9525" marR="9525" marT="9525" marB="0" anchor="ctr"/>
                    </a:tc>
                    <a:tc>
                      <a:txBody>
                        <a:bodyPr/>
                        <a:lstStyle/>
                        <a:p>
                          <a:pPr algn="ctr" fontAlgn="b"/>
                          <a:r>
                            <a:rPr lang="en-US" sz="1600" b="0" i="0" u="none" strike="noStrike" dirty="0">
                              <a:solidFill>
                                <a:srgbClr val="000000"/>
                              </a:solidFill>
                              <a:effectLst/>
                              <a:latin typeface="+mn-lt"/>
                            </a:rPr>
                            <a:t>$5.00</a:t>
                          </a:r>
                        </a:p>
                      </a:txBody>
                      <a:tcPr marL="9525" marR="9525" marT="9525" marB="0" anchor="ctr"/>
                    </a:tc>
                    <a:tc>
                      <a:txBody>
                        <a:bodyPr/>
                        <a:lstStyle/>
                        <a:p>
                          <a:pPr algn="ctr" fontAlgn="b"/>
                          <a:r>
                            <a:rPr lang="en-US" sz="1600" b="0" i="0" u="none" strike="noStrike" dirty="0">
                              <a:solidFill>
                                <a:srgbClr val="000000"/>
                              </a:solidFill>
                              <a:effectLst/>
                              <a:latin typeface="+mn-lt"/>
                            </a:rPr>
                            <a:t>$1.88</a:t>
                          </a:r>
                        </a:p>
                      </a:txBody>
                      <a:tcPr marL="9525" marR="9525" marT="9525" marB="0" anchor="ctr"/>
                    </a:tc>
                    <a:tc>
                      <a:txBody>
                        <a:bodyPr/>
                        <a:lstStyle/>
                        <a:p>
                          <a:pPr algn="ctr" fontAlgn="b"/>
                          <a:r>
                            <a:rPr lang="en-US" sz="1600" b="0" i="0" u="none" strike="noStrike" dirty="0">
                              <a:solidFill>
                                <a:srgbClr val="000000"/>
                              </a:solidFill>
                              <a:effectLst/>
                              <a:latin typeface="+mn-lt"/>
                            </a:rPr>
                            <a:t>$3.13</a:t>
                          </a:r>
                        </a:p>
                      </a:txBody>
                      <a:tcPr marL="9525" marR="9525" marT="9525" marB="0" anchor="ctr"/>
                    </a:tc>
                    <a:tc>
                      <a:txBody>
                        <a:bodyPr/>
                        <a:lstStyle/>
                        <a:p>
                          <a:pPr algn="ctr" fontAlgn="b"/>
                          <a:r>
                            <a:rPr lang="en-US" sz="1600" b="0" i="0" u="none" strike="noStrike" dirty="0">
                              <a:solidFill>
                                <a:srgbClr val="000000"/>
                              </a:solidFill>
                              <a:effectLst/>
                              <a:latin typeface="+mn-lt"/>
                            </a:rPr>
                            <a:t>$4.50</a:t>
                          </a:r>
                        </a:p>
                      </a:txBody>
                      <a:tcPr marL="9525" marR="9525" marT="9525" marB="0" anchor="ctr"/>
                    </a:tc>
                    <a:extLst>
                      <a:ext uri="{0D108BD9-81ED-4DB2-BD59-A6C34878D82A}">
                        <a16:rowId xmlns:a16="http://schemas.microsoft.com/office/drawing/2014/main" val="1660660816"/>
                      </a:ext>
                    </a:extLst>
                  </a:tr>
                  <a:tr h="238217">
                    <a:tc>
                      <a:txBody>
                        <a:bodyPr/>
                        <a:lstStyle/>
                        <a:p>
                          <a:pPr algn="ctr" fontAlgn="b"/>
                          <a:r>
                            <a:rPr lang="en-US" sz="1600" b="0" i="0" u="none" strike="noStrike" dirty="0">
                              <a:solidFill>
                                <a:srgbClr val="000000"/>
                              </a:solidFill>
                              <a:effectLst/>
                              <a:latin typeface="+mn-lt"/>
                            </a:rPr>
                            <a:t>9</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$30.00</a:t>
                          </a:r>
                        </a:p>
                      </a:txBody>
                      <a:tcPr marL="9525" marR="9525" marT="9525" marB="0" anchor="ctr"/>
                    </a:tc>
                    <a:tc>
                      <a:txBody>
                        <a:bodyPr/>
                        <a:lstStyle/>
                        <a:p>
                          <a:pPr algn="ctr" fontAlgn="b"/>
                          <a:r>
                            <a:rPr lang="en-US" sz="1600" b="0" i="0" u="none" strike="noStrike" dirty="0">
                              <a:solidFill>
                                <a:srgbClr val="000000"/>
                              </a:solidFill>
                              <a:effectLst/>
                              <a:latin typeface="+mn-lt"/>
                            </a:rPr>
                            <a:t>$45.00</a:t>
                          </a:r>
                        </a:p>
                      </a:txBody>
                      <a:tcPr marL="9525" marR="9525" marT="9525" marB="0" anchor="ctr"/>
                    </a:tc>
                    <a:tc>
                      <a:txBody>
                        <a:bodyPr/>
                        <a:lstStyle/>
                        <a:p>
                          <a:pPr algn="ctr" fontAlgn="b"/>
                          <a:r>
                            <a:rPr lang="en-US" sz="1600" b="0" i="0" u="none" strike="noStrike" dirty="0">
                              <a:solidFill>
                                <a:srgbClr val="000000"/>
                              </a:solidFill>
                              <a:effectLst/>
                              <a:latin typeface="+mn-lt"/>
                            </a:rPr>
                            <a:t>$5.00</a:t>
                          </a:r>
                        </a:p>
                      </a:txBody>
                      <a:tcPr marL="9525" marR="9525" marT="9525" marB="0" anchor="ctr"/>
                    </a:tc>
                    <a:tc>
                      <a:txBody>
                        <a:bodyPr/>
                        <a:lstStyle/>
                        <a:p>
                          <a:pPr algn="ctr" fontAlgn="b"/>
                          <a:r>
                            <a:rPr lang="en-US" sz="1600" b="0" i="0" u="none" strike="noStrike" dirty="0">
                              <a:solidFill>
                                <a:srgbClr val="000000"/>
                              </a:solidFill>
                              <a:effectLst/>
                              <a:latin typeface="+mn-lt"/>
                            </a:rPr>
                            <a:t>$1.67</a:t>
                          </a:r>
                        </a:p>
                      </a:txBody>
                      <a:tcPr marL="9525" marR="9525" marT="9525" marB="0" anchor="ctr"/>
                    </a:tc>
                    <a:tc>
                      <a:txBody>
                        <a:bodyPr/>
                        <a:lstStyle/>
                        <a:p>
                          <a:pPr algn="ctr" fontAlgn="b"/>
                          <a:r>
                            <a:rPr lang="en-US" sz="1600" b="0" i="0" u="none" strike="noStrike" dirty="0">
                              <a:solidFill>
                                <a:srgbClr val="000000"/>
                              </a:solidFill>
                              <a:effectLst/>
                              <a:latin typeface="+mn-lt"/>
                            </a:rPr>
                            <a:t>$3.33</a:t>
                          </a:r>
                        </a:p>
                      </a:txBody>
                      <a:tcPr marL="9525" marR="9525" marT="9525" marB="0" anchor="ctr"/>
                    </a:tc>
                    <a:tc>
                      <a:txBody>
                        <a:bodyPr/>
                        <a:lstStyle/>
                        <a:p>
                          <a:pPr algn="ctr" fontAlgn="b"/>
                          <a:r>
                            <a:rPr lang="en-US" sz="1600" b="0" i="0" u="none" strike="noStrike" dirty="0">
                              <a:solidFill>
                                <a:srgbClr val="000000"/>
                              </a:solidFill>
                              <a:effectLst/>
                              <a:latin typeface="+mn-lt"/>
                            </a:rPr>
                            <a:t>$5.00</a:t>
                          </a:r>
                        </a:p>
                      </a:txBody>
                      <a:tcPr marL="9525" marR="9525" marT="9525" marB="0" anchor="ctr"/>
                    </a:tc>
                    <a:extLst>
                      <a:ext uri="{0D108BD9-81ED-4DB2-BD59-A6C34878D82A}">
                        <a16:rowId xmlns:a16="http://schemas.microsoft.com/office/drawing/2014/main" val="4249956679"/>
                      </a:ext>
                    </a:extLst>
                  </a:tr>
                  <a:tr h="238217">
                    <a:tc>
                      <a:txBody>
                        <a:bodyPr/>
                        <a:lstStyle/>
                        <a:p>
                          <a:pPr algn="ctr" fontAlgn="b"/>
                          <a:r>
                            <a:rPr lang="en-US" sz="1600" b="0" i="0" u="none" strike="noStrike" dirty="0">
                              <a:solidFill>
                                <a:srgbClr val="000000"/>
                              </a:solidFill>
                              <a:effectLst/>
                              <a:latin typeface="+mn-lt"/>
                            </a:rPr>
                            <a:t>10</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$35.50</a:t>
                          </a:r>
                        </a:p>
                      </a:txBody>
                      <a:tcPr marL="9525" marR="9525" marT="9525" marB="0" anchor="ctr"/>
                    </a:tc>
                    <a:tc>
                      <a:txBody>
                        <a:bodyPr/>
                        <a:lstStyle/>
                        <a:p>
                          <a:pPr algn="ctr" fontAlgn="b"/>
                          <a:r>
                            <a:rPr lang="en-US" sz="1600" b="0" i="0" u="none" strike="noStrike" dirty="0">
                              <a:solidFill>
                                <a:srgbClr val="000000"/>
                              </a:solidFill>
                              <a:effectLst/>
                              <a:latin typeface="+mn-lt"/>
                            </a:rPr>
                            <a:t>$50.50</a:t>
                          </a:r>
                        </a:p>
                      </a:txBody>
                      <a:tcPr marL="9525" marR="9525" marT="9525" marB="0" anchor="ctr"/>
                    </a:tc>
                    <a:tc>
                      <a:txBody>
                        <a:bodyPr/>
                        <a:lstStyle/>
                        <a:p>
                          <a:pPr algn="ctr" fontAlgn="b"/>
                          <a:r>
                            <a:rPr lang="en-US" sz="1600" b="0" i="0" u="none" strike="noStrike" dirty="0">
                              <a:solidFill>
                                <a:srgbClr val="000000"/>
                              </a:solidFill>
                              <a:effectLst/>
                              <a:latin typeface="+mn-lt"/>
                            </a:rPr>
                            <a:t>$5.05</a:t>
                          </a:r>
                        </a:p>
                      </a:txBody>
                      <a:tcPr marL="9525" marR="9525" marT="9525" marB="0" anchor="ctr"/>
                    </a:tc>
                    <a:tc>
                      <a:txBody>
                        <a:bodyPr/>
                        <a:lstStyle/>
                        <a:p>
                          <a:pPr algn="ctr" fontAlgn="b"/>
                          <a:r>
                            <a:rPr lang="en-US" sz="1600" b="0" i="0" u="none" strike="noStrike" dirty="0">
                              <a:solidFill>
                                <a:srgbClr val="000000"/>
                              </a:solidFill>
                              <a:effectLst/>
                              <a:latin typeface="+mn-lt"/>
                            </a:rPr>
                            <a:t>$1.50</a:t>
                          </a:r>
                        </a:p>
                      </a:txBody>
                      <a:tcPr marL="9525" marR="9525" marT="9525" marB="0" anchor="ctr"/>
                    </a:tc>
                    <a:tc>
                      <a:txBody>
                        <a:bodyPr/>
                        <a:lstStyle/>
                        <a:p>
                          <a:pPr algn="ctr" fontAlgn="b"/>
                          <a:r>
                            <a:rPr lang="en-US" sz="1600" b="0" i="0" u="none" strike="noStrike" dirty="0">
                              <a:solidFill>
                                <a:srgbClr val="000000"/>
                              </a:solidFill>
                              <a:effectLst/>
                              <a:latin typeface="+mn-lt"/>
                            </a:rPr>
                            <a:t>$3.55</a:t>
                          </a:r>
                        </a:p>
                      </a:txBody>
                      <a:tcPr marL="9525" marR="9525" marT="9525" marB="0" anchor="ctr"/>
                    </a:tc>
                    <a:tc>
                      <a:txBody>
                        <a:bodyPr/>
                        <a:lstStyle/>
                        <a:p>
                          <a:pPr algn="ctr" fontAlgn="b"/>
                          <a:r>
                            <a:rPr lang="en-US" sz="1600" b="0" i="0" u="none" strike="noStrike" dirty="0">
                              <a:solidFill>
                                <a:srgbClr val="000000"/>
                              </a:solidFill>
                              <a:effectLst/>
                              <a:latin typeface="+mn-lt"/>
                            </a:rPr>
                            <a:t>$5.50</a:t>
                          </a:r>
                        </a:p>
                      </a:txBody>
                      <a:tcPr marL="9525" marR="9525" marT="9525" marB="0" anchor="ctr"/>
                    </a:tc>
                    <a:extLst>
                      <a:ext uri="{0D108BD9-81ED-4DB2-BD59-A6C34878D82A}">
                        <a16:rowId xmlns:a16="http://schemas.microsoft.com/office/drawing/2014/main" val="238257926"/>
                      </a:ext>
                    </a:extLst>
                  </a:tr>
                  <a:tr h="238217">
                    <a:tc>
                      <a:txBody>
                        <a:bodyPr/>
                        <a:lstStyle/>
                        <a:p>
                          <a:pPr algn="ctr" fontAlgn="b"/>
                          <a:r>
                            <a:rPr lang="en-US" sz="1600" b="0" i="0" u="none" strike="noStrike" dirty="0">
                              <a:solidFill>
                                <a:srgbClr val="000000"/>
                              </a:solidFill>
                              <a:effectLst/>
                              <a:latin typeface="+mn-lt"/>
                            </a:rPr>
                            <a:t>11</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$41.50</a:t>
                          </a:r>
                        </a:p>
                      </a:txBody>
                      <a:tcPr marL="9525" marR="9525" marT="9525" marB="0" anchor="ctr"/>
                    </a:tc>
                    <a:tc>
                      <a:txBody>
                        <a:bodyPr/>
                        <a:lstStyle/>
                        <a:p>
                          <a:pPr algn="ctr" fontAlgn="b"/>
                          <a:r>
                            <a:rPr lang="en-US" sz="1600" b="0" i="0" u="none" strike="noStrike" dirty="0">
                              <a:solidFill>
                                <a:srgbClr val="000000"/>
                              </a:solidFill>
                              <a:effectLst/>
                              <a:latin typeface="+mn-lt"/>
                            </a:rPr>
                            <a:t>$56.50</a:t>
                          </a:r>
                        </a:p>
                      </a:txBody>
                      <a:tcPr marL="9525" marR="9525" marT="9525" marB="0" anchor="ctr"/>
                    </a:tc>
                    <a:tc>
                      <a:txBody>
                        <a:bodyPr/>
                        <a:lstStyle/>
                        <a:p>
                          <a:pPr algn="ctr" fontAlgn="b"/>
                          <a:r>
                            <a:rPr lang="en-US" sz="1600" b="0" i="0" u="none" strike="noStrike" dirty="0">
                              <a:solidFill>
                                <a:srgbClr val="000000"/>
                              </a:solidFill>
                              <a:effectLst/>
                              <a:latin typeface="+mn-lt"/>
                            </a:rPr>
                            <a:t>$5.14</a:t>
                          </a:r>
                        </a:p>
                      </a:txBody>
                      <a:tcPr marL="9525" marR="9525" marT="9525" marB="0" anchor="ctr"/>
                    </a:tc>
                    <a:tc>
                      <a:txBody>
                        <a:bodyPr/>
                        <a:lstStyle/>
                        <a:p>
                          <a:pPr algn="ctr" fontAlgn="b"/>
                          <a:r>
                            <a:rPr lang="en-US" sz="1600" b="0" i="0" u="none" strike="noStrike" dirty="0">
                              <a:solidFill>
                                <a:srgbClr val="000000"/>
                              </a:solidFill>
                              <a:effectLst/>
                              <a:latin typeface="+mn-lt"/>
                            </a:rPr>
                            <a:t>$1.36</a:t>
                          </a:r>
                        </a:p>
                      </a:txBody>
                      <a:tcPr marL="9525" marR="9525" marT="9525" marB="0" anchor="ctr"/>
                    </a:tc>
                    <a:tc>
                      <a:txBody>
                        <a:bodyPr/>
                        <a:lstStyle/>
                        <a:p>
                          <a:pPr algn="ctr" fontAlgn="b"/>
                          <a:r>
                            <a:rPr lang="en-US" sz="1600" b="0" i="0" u="none" strike="noStrike" dirty="0">
                              <a:solidFill>
                                <a:srgbClr val="000000"/>
                              </a:solidFill>
                              <a:effectLst/>
                              <a:latin typeface="+mn-lt"/>
                            </a:rPr>
                            <a:t>$3.77</a:t>
                          </a:r>
                        </a:p>
                      </a:txBody>
                      <a:tcPr marL="9525" marR="9525" marT="9525" marB="0" anchor="ctr"/>
                    </a:tc>
                    <a:tc>
                      <a:txBody>
                        <a:bodyPr/>
                        <a:lstStyle/>
                        <a:p>
                          <a:pPr algn="ctr" fontAlgn="b"/>
                          <a:r>
                            <a:rPr lang="en-US" sz="1600" b="0" i="0" u="none" strike="noStrike" dirty="0">
                              <a:solidFill>
                                <a:srgbClr val="000000"/>
                              </a:solidFill>
                              <a:effectLst/>
                              <a:latin typeface="+mn-lt"/>
                            </a:rPr>
                            <a:t>$6.00</a:t>
                          </a:r>
                        </a:p>
                      </a:txBody>
                      <a:tcPr marL="9525" marR="9525" marT="9525" marB="0" anchor="ctr"/>
                    </a:tc>
                    <a:extLst>
                      <a:ext uri="{0D108BD9-81ED-4DB2-BD59-A6C34878D82A}">
                        <a16:rowId xmlns:a16="http://schemas.microsoft.com/office/drawing/2014/main" val="3876958843"/>
                      </a:ext>
                    </a:extLst>
                  </a:tr>
                  <a:tr h="238217">
                    <a:tc>
                      <a:txBody>
                        <a:bodyPr/>
                        <a:lstStyle/>
                        <a:p>
                          <a:pPr algn="ctr" fontAlgn="b"/>
                          <a:r>
                            <a:rPr lang="en-US" sz="1600" b="0" i="0" u="none" strike="noStrike" dirty="0">
                              <a:solidFill>
                                <a:srgbClr val="000000"/>
                              </a:solidFill>
                              <a:effectLst/>
                              <a:latin typeface="+mn-lt"/>
                            </a:rPr>
                            <a:t>12</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$48.00</a:t>
                          </a:r>
                        </a:p>
                      </a:txBody>
                      <a:tcPr marL="9525" marR="9525" marT="9525" marB="0" anchor="ctr"/>
                    </a:tc>
                    <a:tc>
                      <a:txBody>
                        <a:bodyPr/>
                        <a:lstStyle/>
                        <a:p>
                          <a:pPr algn="ctr" fontAlgn="b"/>
                          <a:r>
                            <a:rPr lang="en-US" sz="1600" b="0" i="0" u="none" strike="noStrike" dirty="0">
                              <a:solidFill>
                                <a:srgbClr val="000000"/>
                              </a:solidFill>
                              <a:effectLst/>
                              <a:latin typeface="+mn-lt"/>
                            </a:rPr>
                            <a:t>$63.00</a:t>
                          </a:r>
                        </a:p>
                      </a:txBody>
                      <a:tcPr marL="9525" marR="9525" marT="9525" marB="0" anchor="ctr"/>
                    </a:tc>
                    <a:tc>
                      <a:txBody>
                        <a:bodyPr/>
                        <a:lstStyle/>
                        <a:p>
                          <a:pPr algn="ctr" fontAlgn="b"/>
                          <a:r>
                            <a:rPr lang="en-US" sz="1600" b="0" i="0" u="none" strike="noStrike" dirty="0">
                              <a:solidFill>
                                <a:srgbClr val="000000"/>
                              </a:solidFill>
                              <a:effectLst/>
                              <a:latin typeface="+mn-lt"/>
                            </a:rPr>
                            <a:t>$5.25</a:t>
                          </a:r>
                        </a:p>
                      </a:txBody>
                      <a:tcPr marL="9525" marR="9525" marT="9525" marB="0" anchor="ctr"/>
                    </a:tc>
                    <a:tc>
                      <a:txBody>
                        <a:bodyPr/>
                        <a:lstStyle/>
                        <a:p>
                          <a:pPr algn="ctr" fontAlgn="b"/>
                          <a:r>
                            <a:rPr lang="en-US" sz="1600" b="0" i="0" u="none" strike="noStrike" dirty="0">
                              <a:solidFill>
                                <a:srgbClr val="000000"/>
                              </a:solidFill>
                              <a:effectLst/>
                              <a:latin typeface="+mn-lt"/>
                            </a:rPr>
                            <a:t>$1.25</a:t>
                          </a:r>
                        </a:p>
                      </a:txBody>
                      <a:tcPr marL="9525" marR="9525" marT="9525" marB="0" anchor="ctr"/>
                    </a:tc>
                    <a:tc>
                      <a:txBody>
                        <a:bodyPr/>
                        <a:lstStyle/>
                        <a:p>
                          <a:pPr algn="ctr" fontAlgn="b"/>
                          <a:r>
                            <a:rPr lang="en-US" sz="1600" b="0" i="0" u="none" strike="noStrike" dirty="0">
                              <a:solidFill>
                                <a:srgbClr val="000000"/>
                              </a:solidFill>
                              <a:effectLst/>
                              <a:latin typeface="+mn-lt"/>
                            </a:rPr>
                            <a:t>$4.00</a:t>
                          </a:r>
                        </a:p>
                      </a:txBody>
                      <a:tcPr marL="9525" marR="9525" marT="9525" marB="0" anchor="ctr"/>
                    </a:tc>
                    <a:tc>
                      <a:txBody>
                        <a:bodyPr/>
                        <a:lstStyle/>
                        <a:p>
                          <a:pPr algn="ctr" fontAlgn="b"/>
                          <a:r>
                            <a:rPr lang="en-US" sz="1600" b="0" i="0" u="none" strike="noStrike" dirty="0">
                              <a:solidFill>
                                <a:srgbClr val="000000"/>
                              </a:solidFill>
                              <a:effectLst/>
                              <a:latin typeface="+mn-lt"/>
                            </a:rPr>
                            <a:t>$6.50</a:t>
                          </a:r>
                        </a:p>
                      </a:txBody>
                      <a:tcPr marL="9525" marR="9525" marT="9525" marB="0" anchor="ctr"/>
                    </a:tc>
                    <a:extLst>
                      <a:ext uri="{0D108BD9-81ED-4DB2-BD59-A6C34878D82A}">
                        <a16:rowId xmlns:a16="http://schemas.microsoft.com/office/drawing/2014/main" val="2765949126"/>
                      </a:ext>
                    </a:extLst>
                  </a:tr>
                  <a:tr h="238217">
                    <a:tc>
                      <a:txBody>
                        <a:bodyPr/>
                        <a:lstStyle/>
                        <a:p>
                          <a:pPr algn="ctr" fontAlgn="b"/>
                          <a:r>
                            <a:rPr lang="en-US" sz="1600" b="0" i="0" u="none" strike="noStrike" dirty="0">
                              <a:solidFill>
                                <a:srgbClr val="000000"/>
                              </a:solidFill>
                              <a:effectLst/>
                              <a:latin typeface="+mn-lt"/>
                            </a:rPr>
                            <a:t>13</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$55.00</a:t>
                          </a:r>
                        </a:p>
                      </a:txBody>
                      <a:tcPr marL="9525" marR="9525" marT="9525" marB="0" anchor="ctr"/>
                    </a:tc>
                    <a:tc>
                      <a:txBody>
                        <a:bodyPr/>
                        <a:lstStyle/>
                        <a:p>
                          <a:pPr algn="ctr" fontAlgn="b"/>
                          <a:r>
                            <a:rPr lang="en-US" sz="1600" b="0" i="0" u="none" strike="noStrike" dirty="0">
                              <a:solidFill>
                                <a:srgbClr val="000000"/>
                              </a:solidFill>
                              <a:effectLst/>
                              <a:latin typeface="+mn-lt"/>
                            </a:rPr>
                            <a:t>$70.00</a:t>
                          </a:r>
                        </a:p>
                      </a:txBody>
                      <a:tcPr marL="9525" marR="9525" marT="9525" marB="0" anchor="ctr"/>
                    </a:tc>
                    <a:tc>
                      <a:txBody>
                        <a:bodyPr/>
                        <a:lstStyle/>
                        <a:p>
                          <a:pPr algn="ctr" fontAlgn="b"/>
                          <a:r>
                            <a:rPr lang="en-US" sz="1600" b="0" i="0" u="none" strike="noStrike" dirty="0">
                              <a:solidFill>
                                <a:srgbClr val="000000"/>
                              </a:solidFill>
                              <a:effectLst/>
                              <a:latin typeface="+mn-lt"/>
                            </a:rPr>
                            <a:t>$5.38</a:t>
                          </a:r>
                        </a:p>
                      </a:txBody>
                      <a:tcPr marL="9525" marR="9525" marT="9525" marB="0" anchor="ctr"/>
                    </a:tc>
                    <a:tc>
                      <a:txBody>
                        <a:bodyPr/>
                        <a:lstStyle/>
                        <a:p>
                          <a:pPr algn="ctr" fontAlgn="b"/>
                          <a:r>
                            <a:rPr lang="en-US" sz="1600" b="0" i="0" u="none" strike="noStrike" dirty="0">
                              <a:solidFill>
                                <a:srgbClr val="000000"/>
                              </a:solidFill>
                              <a:effectLst/>
                              <a:latin typeface="+mn-lt"/>
                            </a:rPr>
                            <a:t>$1.15</a:t>
                          </a:r>
                        </a:p>
                      </a:txBody>
                      <a:tcPr marL="9525" marR="9525" marT="9525" marB="0" anchor="ctr"/>
                    </a:tc>
                    <a:tc>
                      <a:txBody>
                        <a:bodyPr/>
                        <a:lstStyle/>
                        <a:p>
                          <a:pPr algn="ctr" fontAlgn="b"/>
                          <a:r>
                            <a:rPr lang="en-US" sz="1600" b="0" i="0" u="none" strike="noStrike" dirty="0">
                              <a:solidFill>
                                <a:srgbClr val="000000"/>
                              </a:solidFill>
                              <a:effectLst/>
                              <a:latin typeface="+mn-lt"/>
                            </a:rPr>
                            <a:t>$4.23</a:t>
                          </a:r>
                        </a:p>
                      </a:txBody>
                      <a:tcPr marL="9525" marR="9525" marT="9525" marB="0" anchor="ctr"/>
                    </a:tc>
                    <a:tc>
                      <a:txBody>
                        <a:bodyPr/>
                        <a:lstStyle/>
                        <a:p>
                          <a:pPr algn="ctr" fontAlgn="b"/>
                          <a:r>
                            <a:rPr lang="en-US" sz="1600" b="0" i="0" u="none" strike="noStrike" dirty="0">
                              <a:solidFill>
                                <a:srgbClr val="000000"/>
                              </a:solidFill>
                              <a:effectLst/>
                              <a:latin typeface="+mn-lt"/>
                            </a:rPr>
                            <a:t>$7.00</a:t>
                          </a:r>
                        </a:p>
                      </a:txBody>
                      <a:tcPr marL="9525" marR="9525" marT="9525" marB="0" anchor="ctr"/>
                    </a:tc>
                    <a:extLst>
                      <a:ext uri="{0D108BD9-81ED-4DB2-BD59-A6C34878D82A}">
                        <a16:rowId xmlns:a16="http://schemas.microsoft.com/office/drawing/2014/main" val="1383775801"/>
                      </a:ext>
                    </a:extLst>
                  </a:tr>
                  <a:tr h="295977">
                    <a:tc>
                      <a:txBody>
                        <a:bodyPr/>
                        <a:lstStyle/>
                        <a:p>
                          <a:pPr algn="ctr" fontAlgn="b"/>
                          <a:r>
                            <a:rPr lang="en-US" sz="1600" b="0" i="0" u="none" strike="noStrike" dirty="0">
                              <a:solidFill>
                                <a:srgbClr val="000000"/>
                              </a:solidFill>
                              <a:effectLst/>
                              <a:latin typeface="+mn-lt"/>
                            </a:rPr>
                            <a:t>14</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$62.50</a:t>
                          </a:r>
                        </a:p>
                      </a:txBody>
                      <a:tcPr marL="9525" marR="9525" marT="9525" marB="0" anchor="ctr"/>
                    </a:tc>
                    <a:tc>
                      <a:txBody>
                        <a:bodyPr/>
                        <a:lstStyle/>
                        <a:p>
                          <a:pPr algn="ctr" fontAlgn="b"/>
                          <a:r>
                            <a:rPr lang="en-US" sz="1600" b="0" i="0" u="none" strike="noStrike" dirty="0">
                              <a:solidFill>
                                <a:srgbClr val="000000"/>
                              </a:solidFill>
                              <a:effectLst/>
                              <a:latin typeface="+mn-lt"/>
                            </a:rPr>
                            <a:t>$77.50</a:t>
                          </a:r>
                        </a:p>
                      </a:txBody>
                      <a:tcPr marL="9525" marR="9525" marT="9525" marB="0" anchor="ctr"/>
                    </a:tc>
                    <a:tc>
                      <a:txBody>
                        <a:bodyPr/>
                        <a:lstStyle/>
                        <a:p>
                          <a:pPr algn="ctr" fontAlgn="b"/>
                          <a:r>
                            <a:rPr lang="en-US" sz="1600" b="0" i="0" u="none" strike="noStrike" dirty="0">
                              <a:solidFill>
                                <a:srgbClr val="000000"/>
                              </a:solidFill>
                              <a:effectLst/>
                              <a:latin typeface="+mn-lt"/>
                            </a:rPr>
                            <a:t>$5.54</a:t>
                          </a:r>
                        </a:p>
                      </a:txBody>
                      <a:tcPr marL="9525" marR="9525" marT="9525" marB="0" anchor="ctr"/>
                    </a:tc>
                    <a:tc>
                      <a:txBody>
                        <a:bodyPr/>
                        <a:lstStyle/>
                        <a:p>
                          <a:pPr algn="ctr" fontAlgn="b"/>
                          <a:r>
                            <a:rPr lang="en-US" sz="1600" b="0" i="0" u="none" strike="noStrike" dirty="0">
                              <a:solidFill>
                                <a:srgbClr val="000000"/>
                              </a:solidFill>
                              <a:effectLst/>
                              <a:latin typeface="+mn-lt"/>
                            </a:rPr>
                            <a:t>$1.07</a:t>
                          </a:r>
                        </a:p>
                      </a:txBody>
                      <a:tcPr marL="9525" marR="9525" marT="9525" marB="0" anchor="ctr"/>
                    </a:tc>
                    <a:tc>
                      <a:txBody>
                        <a:bodyPr/>
                        <a:lstStyle/>
                        <a:p>
                          <a:pPr algn="ctr" fontAlgn="b"/>
                          <a:r>
                            <a:rPr lang="en-US" sz="1600" b="0" i="0" u="none" strike="noStrike" dirty="0">
                              <a:solidFill>
                                <a:srgbClr val="000000"/>
                              </a:solidFill>
                              <a:effectLst/>
                              <a:latin typeface="+mn-lt"/>
                            </a:rPr>
                            <a:t>$4.46</a:t>
                          </a:r>
                        </a:p>
                      </a:txBody>
                      <a:tcPr marL="9525" marR="9525" marT="9525" marB="0" anchor="ctr"/>
                    </a:tc>
                    <a:tc>
                      <a:txBody>
                        <a:bodyPr/>
                        <a:lstStyle/>
                        <a:p>
                          <a:pPr algn="ctr" fontAlgn="b"/>
                          <a:r>
                            <a:rPr lang="en-US" sz="1600" b="0" i="0" u="none" strike="noStrike" dirty="0">
                              <a:solidFill>
                                <a:srgbClr val="000000"/>
                              </a:solidFill>
                              <a:effectLst/>
                              <a:latin typeface="+mn-lt"/>
                            </a:rPr>
                            <a:t>$7.50</a:t>
                          </a:r>
                        </a:p>
                      </a:txBody>
                      <a:tcPr marL="9525" marR="9525" marT="9525" marB="0" anchor="ctr"/>
                    </a:tc>
                    <a:extLst>
                      <a:ext uri="{0D108BD9-81ED-4DB2-BD59-A6C34878D82A}">
                        <a16:rowId xmlns:a16="http://schemas.microsoft.com/office/drawing/2014/main" val="1082452273"/>
                      </a:ext>
                    </a:extLst>
                  </a:tr>
                  <a:tr h="284496">
                    <a:tc>
                      <a:txBody>
                        <a:bodyPr/>
                        <a:lstStyle/>
                        <a:p>
                          <a:pPr algn="r" fontAlgn="b"/>
                          <a:r>
                            <a:rPr lang="en-US" sz="1600" b="1" i="1" u="none" strike="noStrike" dirty="0">
                              <a:solidFill>
                                <a:srgbClr val="000000"/>
                              </a:solidFill>
                              <a:effectLst/>
                              <a:latin typeface="+mn-lt"/>
                            </a:rPr>
                            <a:t>15 p = $8</a:t>
                          </a:r>
                        </a:p>
                      </a:txBody>
                      <a:tcPr marL="9525" marR="9525" marT="9525" marB="0" anchor="ctr">
                        <a:solidFill>
                          <a:schemeClr val="bg2">
                            <a:lumMod val="75000"/>
                          </a:schemeClr>
                        </a:solidFill>
                      </a:tcPr>
                    </a:tc>
                    <a:tc>
                      <a:txBody>
                        <a:bodyPr/>
                        <a:lstStyle/>
                        <a:p>
                          <a:pPr algn="ctr" fontAlgn="b"/>
                          <a:r>
                            <a:rPr lang="en-US" sz="1600" b="1" i="1" u="none" strike="noStrike" dirty="0">
                              <a:solidFill>
                                <a:srgbClr val="000000"/>
                              </a:solidFill>
                              <a:effectLst/>
                              <a:latin typeface="+mn-lt"/>
                            </a:rPr>
                            <a:t>$15.00</a:t>
                          </a:r>
                        </a:p>
                      </a:txBody>
                      <a:tcPr marL="9525" marR="9525" marT="9525" marB="0" anchor="ctr">
                        <a:solidFill>
                          <a:schemeClr val="bg2">
                            <a:lumMod val="75000"/>
                          </a:schemeClr>
                        </a:solidFill>
                      </a:tcPr>
                    </a:tc>
                    <a:tc>
                      <a:txBody>
                        <a:bodyPr/>
                        <a:lstStyle/>
                        <a:p>
                          <a:pPr algn="ctr" fontAlgn="b"/>
                          <a:r>
                            <a:rPr lang="en-US" sz="1600" b="1" i="1" u="none" strike="noStrike" dirty="0">
                              <a:solidFill>
                                <a:srgbClr val="000000"/>
                              </a:solidFill>
                              <a:effectLst/>
                              <a:latin typeface="+mn-lt"/>
                            </a:rPr>
                            <a:t>$70.50</a:t>
                          </a:r>
                        </a:p>
                      </a:txBody>
                      <a:tcPr marL="9525" marR="9525" marT="9525" marB="0" anchor="ctr">
                        <a:solidFill>
                          <a:schemeClr val="bg2">
                            <a:lumMod val="75000"/>
                          </a:schemeClr>
                        </a:solidFill>
                      </a:tcPr>
                    </a:tc>
                    <a:tc>
                      <a:txBody>
                        <a:bodyPr/>
                        <a:lstStyle/>
                        <a:p>
                          <a:pPr algn="ctr" fontAlgn="b"/>
                          <a:r>
                            <a:rPr lang="en-US" sz="1600" b="1" i="1" u="none" strike="noStrike" dirty="0">
                              <a:solidFill>
                                <a:srgbClr val="000000"/>
                              </a:solidFill>
                              <a:effectLst/>
                              <a:latin typeface="+mn-lt"/>
                            </a:rPr>
                            <a:t>$85.50</a:t>
                          </a:r>
                        </a:p>
                      </a:txBody>
                      <a:tcPr marL="9525" marR="9525" marT="9525" marB="0" anchor="ctr">
                        <a:solidFill>
                          <a:schemeClr val="bg2">
                            <a:lumMod val="75000"/>
                          </a:schemeClr>
                        </a:solidFill>
                      </a:tcPr>
                    </a:tc>
                    <a:tc>
                      <a:txBody>
                        <a:bodyPr/>
                        <a:lstStyle/>
                        <a:p>
                          <a:pPr algn="ctr" fontAlgn="b"/>
                          <a:r>
                            <a:rPr lang="en-US" sz="1600" b="1" i="1" u="none" strike="noStrike" dirty="0">
                              <a:solidFill>
                                <a:srgbClr val="000000"/>
                              </a:solidFill>
                              <a:effectLst/>
                              <a:latin typeface="+mn-lt"/>
                            </a:rPr>
                            <a:t>$5.70</a:t>
                          </a:r>
                        </a:p>
                      </a:txBody>
                      <a:tcPr marL="9525" marR="9525" marT="9525" marB="0" anchor="ctr">
                        <a:solidFill>
                          <a:schemeClr val="bg2">
                            <a:lumMod val="75000"/>
                          </a:schemeClr>
                        </a:solidFill>
                      </a:tcPr>
                    </a:tc>
                    <a:tc>
                      <a:txBody>
                        <a:bodyPr/>
                        <a:lstStyle/>
                        <a:p>
                          <a:pPr algn="ctr" fontAlgn="b"/>
                          <a:r>
                            <a:rPr lang="en-US" sz="1600" b="1" i="1" u="none" strike="noStrike" dirty="0">
                              <a:solidFill>
                                <a:srgbClr val="000000"/>
                              </a:solidFill>
                              <a:effectLst/>
                              <a:latin typeface="+mn-lt"/>
                            </a:rPr>
                            <a:t>$1.00</a:t>
                          </a:r>
                        </a:p>
                      </a:txBody>
                      <a:tcPr marL="9525" marR="9525" marT="9525" marB="0" anchor="ctr">
                        <a:solidFill>
                          <a:schemeClr val="bg2">
                            <a:lumMod val="75000"/>
                          </a:schemeClr>
                        </a:solidFill>
                      </a:tcPr>
                    </a:tc>
                    <a:tc>
                      <a:txBody>
                        <a:bodyPr/>
                        <a:lstStyle/>
                        <a:p>
                          <a:pPr algn="ctr" fontAlgn="b"/>
                          <a:r>
                            <a:rPr lang="en-US" sz="1600" b="1" i="1" u="none" strike="noStrike" dirty="0">
                              <a:solidFill>
                                <a:srgbClr val="000000"/>
                              </a:solidFill>
                              <a:effectLst/>
                              <a:latin typeface="+mn-lt"/>
                            </a:rPr>
                            <a:t>$4.70</a:t>
                          </a:r>
                        </a:p>
                      </a:txBody>
                      <a:tcPr marL="9525" marR="9525" marT="9525" marB="0" anchor="ctr">
                        <a:solidFill>
                          <a:schemeClr val="bg2">
                            <a:lumMod val="75000"/>
                          </a:schemeClr>
                        </a:solidFill>
                      </a:tcPr>
                    </a:tc>
                    <a:tc>
                      <a:txBody>
                        <a:bodyPr/>
                        <a:lstStyle/>
                        <a:p>
                          <a:pPr algn="ctr" fontAlgn="b"/>
                          <a:r>
                            <a:rPr lang="en-US" sz="1600" b="1" i="1" u="none" strike="noStrike" dirty="0">
                              <a:solidFill>
                                <a:srgbClr val="000000"/>
                              </a:solidFill>
                              <a:effectLst/>
                              <a:latin typeface="+mn-lt"/>
                            </a:rPr>
                            <a:t>$8.00</a:t>
                          </a:r>
                        </a:p>
                      </a:txBody>
                      <a:tcPr marL="9525" marR="9525" marT="9525" marB="0" anchor="ctr">
                        <a:solidFill>
                          <a:schemeClr val="bg2">
                            <a:lumMod val="75000"/>
                          </a:schemeClr>
                        </a:solidFill>
                      </a:tcPr>
                    </a:tc>
                    <a:extLst>
                      <a:ext uri="{0D108BD9-81ED-4DB2-BD59-A6C34878D82A}">
                        <a16:rowId xmlns:a16="http://schemas.microsoft.com/office/drawing/2014/main" val="1100279237"/>
                      </a:ext>
                    </a:extLst>
                  </a:tr>
                  <a:tr h="238217">
                    <a:tc>
                      <a:txBody>
                        <a:bodyPr/>
                        <a:lstStyle/>
                        <a:p>
                          <a:pPr algn="ctr" fontAlgn="b"/>
                          <a:r>
                            <a:rPr lang="en-US" sz="1600" b="0" i="0" u="none" strike="noStrike" dirty="0">
                              <a:solidFill>
                                <a:srgbClr val="000000"/>
                              </a:solidFill>
                              <a:effectLst/>
                              <a:latin typeface="+mn-lt"/>
                            </a:rPr>
                            <a:t>16</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$79.00</a:t>
                          </a:r>
                        </a:p>
                      </a:txBody>
                      <a:tcPr marL="9525" marR="9525" marT="9525" marB="0" anchor="ctr"/>
                    </a:tc>
                    <a:tc>
                      <a:txBody>
                        <a:bodyPr/>
                        <a:lstStyle/>
                        <a:p>
                          <a:pPr algn="ctr" fontAlgn="b"/>
                          <a:r>
                            <a:rPr lang="en-US" sz="1600" b="0" i="0" u="none" strike="noStrike" dirty="0">
                              <a:solidFill>
                                <a:srgbClr val="000000"/>
                              </a:solidFill>
                              <a:effectLst/>
                              <a:latin typeface="+mn-lt"/>
                            </a:rPr>
                            <a:t>$94.00</a:t>
                          </a:r>
                        </a:p>
                      </a:txBody>
                      <a:tcPr marL="9525" marR="9525" marT="9525" marB="0" anchor="ctr"/>
                    </a:tc>
                    <a:tc>
                      <a:txBody>
                        <a:bodyPr/>
                        <a:lstStyle/>
                        <a:p>
                          <a:pPr algn="ctr" fontAlgn="b"/>
                          <a:r>
                            <a:rPr lang="en-US" sz="1600" b="0" i="0" u="none" strike="noStrike" dirty="0">
                              <a:solidFill>
                                <a:srgbClr val="000000"/>
                              </a:solidFill>
                              <a:effectLst/>
                              <a:latin typeface="+mn-lt"/>
                            </a:rPr>
                            <a:t>$5.88</a:t>
                          </a:r>
                        </a:p>
                      </a:txBody>
                      <a:tcPr marL="9525" marR="9525" marT="9525" marB="0" anchor="ctr"/>
                    </a:tc>
                    <a:tc>
                      <a:txBody>
                        <a:bodyPr/>
                        <a:lstStyle/>
                        <a:p>
                          <a:pPr algn="ctr" fontAlgn="b"/>
                          <a:r>
                            <a:rPr lang="en-US" sz="1600" b="0" i="0" u="none" strike="noStrike" dirty="0">
                              <a:solidFill>
                                <a:srgbClr val="000000"/>
                              </a:solidFill>
                              <a:effectLst/>
                              <a:latin typeface="+mn-lt"/>
                            </a:rPr>
                            <a:t>$0.94</a:t>
                          </a:r>
                        </a:p>
                      </a:txBody>
                      <a:tcPr marL="9525" marR="9525" marT="9525" marB="0" anchor="ctr"/>
                    </a:tc>
                    <a:tc>
                      <a:txBody>
                        <a:bodyPr/>
                        <a:lstStyle/>
                        <a:p>
                          <a:pPr algn="ctr" fontAlgn="b"/>
                          <a:r>
                            <a:rPr lang="en-US" sz="1600" b="0" i="0" u="none" strike="noStrike" dirty="0">
                              <a:solidFill>
                                <a:srgbClr val="000000"/>
                              </a:solidFill>
                              <a:effectLst/>
                              <a:latin typeface="+mn-lt"/>
                            </a:rPr>
                            <a:t>$4.94</a:t>
                          </a:r>
                        </a:p>
                      </a:txBody>
                      <a:tcPr marL="9525" marR="9525" marT="9525" marB="0" anchor="ctr"/>
                    </a:tc>
                    <a:tc>
                      <a:txBody>
                        <a:bodyPr/>
                        <a:lstStyle/>
                        <a:p>
                          <a:pPr algn="ctr" fontAlgn="b"/>
                          <a:r>
                            <a:rPr lang="en-US" sz="1600" b="0" i="0" u="none" strike="noStrike" dirty="0">
                              <a:solidFill>
                                <a:srgbClr val="000000"/>
                              </a:solidFill>
                              <a:effectLst/>
                              <a:latin typeface="+mn-lt"/>
                            </a:rPr>
                            <a:t>$8.50</a:t>
                          </a:r>
                        </a:p>
                      </a:txBody>
                      <a:tcPr marL="9525" marR="9525" marT="9525" marB="0" anchor="ctr"/>
                    </a:tc>
                    <a:extLst>
                      <a:ext uri="{0D108BD9-81ED-4DB2-BD59-A6C34878D82A}">
                        <a16:rowId xmlns:a16="http://schemas.microsoft.com/office/drawing/2014/main" val="1488626155"/>
                      </a:ext>
                    </a:extLst>
                  </a:tr>
                  <a:tr h="238217">
                    <a:tc>
                      <a:txBody>
                        <a:bodyPr/>
                        <a:lstStyle/>
                        <a:p>
                          <a:pPr algn="ctr" fontAlgn="b"/>
                          <a:r>
                            <a:rPr lang="en-US" sz="1600" b="0" i="0" u="none" strike="noStrike" dirty="0">
                              <a:solidFill>
                                <a:srgbClr val="000000"/>
                              </a:solidFill>
                              <a:effectLst/>
                              <a:latin typeface="+mn-lt"/>
                            </a:rPr>
                            <a:t>17</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$89.00</a:t>
                          </a:r>
                        </a:p>
                      </a:txBody>
                      <a:tcPr marL="9525" marR="9525" marT="9525" marB="0" anchor="ctr"/>
                    </a:tc>
                    <a:tc>
                      <a:txBody>
                        <a:bodyPr/>
                        <a:lstStyle/>
                        <a:p>
                          <a:pPr algn="ctr" fontAlgn="b"/>
                          <a:r>
                            <a:rPr lang="en-US" sz="1600" b="0" i="0" u="none" strike="noStrike" dirty="0">
                              <a:solidFill>
                                <a:srgbClr val="000000"/>
                              </a:solidFill>
                              <a:effectLst/>
                              <a:latin typeface="+mn-lt"/>
                            </a:rPr>
                            <a:t>$104.00</a:t>
                          </a:r>
                        </a:p>
                      </a:txBody>
                      <a:tcPr marL="9525" marR="9525" marT="9525" marB="0" anchor="ctr"/>
                    </a:tc>
                    <a:tc>
                      <a:txBody>
                        <a:bodyPr/>
                        <a:lstStyle/>
                        <a:p>
                          <a:pPr algn="ctr" fontAlgn="b"/>
                          <a:r>
                            <a:rPr lang="en-US" sz="1600" b="0" i="0" u="none" strike="noStrike" dirty="0">
                              <a:solidFill>
                                <a:srgbClr val="000000"/>
                              </a:solidFill>
                              <a:effectLst/>
                              <a:latin typeface="+mn-lt"/>
                            </a:rPr>
                            <a:t>$6.12</a:t>
                          </a:r>
                        </a:p>
                      </a:txBody>
                      <a:tcPr marL="9525" marR="9525" marT="9525" marB="0" anchor="ctr"/>
                    </a:tc>
                    <a:tc>
                      <a:txBody>
                        <a:bodyPr/>
                        <a:lstStyle/>
                        <a:p>
                          <a:pPr algn="ctr" fontAlgn="b"/>
                          <a:r>
                            <a:rPr lang="en-US" sz="1600" b="0" i="0" u="none" strike="noStrike" dirty="0">
                              <a:solidFill>
                                <a:srgbClr val="000000"/>
                              </a:solidFill>
                              <a:effectLst/>
                              <a:latin typeface="+mn-lt"/>
                            </a:rPr>
                            <a:t>$0.88</a:t>
                          </a:r>
                        </a:p>
                      </a:txBody>
                      <a:tcPr marL="9525" marR="9525" marT="9525" marB="0" anchor="ctr"/>
                    </a:tc>
                    <a:tc>
                      <a:txBody>
                        <a:bodyPr/>
                        <a:lstStyle/>
                        <a:p>
                          <a:pPr algn="ctr" fontAlgn="b"/>
                          <a:r>
                            <a:rPr lang="en-US" sz="1600" b="0" i="0" u="none" strike="noStrike" dirty="0">
                              <a:solidFill>
                                <a:srgbClr val="000000"/>
                              </a:solidFill>
                              <a:effectLst/>
                              <a:latin typeface="+mn-lt"/>
                            </a:rPr>
                            <a:t>$5.24</a:t>
                          </a:r>
                        </a:p>
                      </a:txBody>
                      <a:tcPr marL="9525" marR="9525" marT="9525" marB="0" anchor="ctr"/>
                    </a:tc>
                    <a:tc>
                      <a:txBody>
                        <a:bodyPr/>
                        <a:lstStyle/>
                        <a:p>
                          <a:pPr algn="ctr" fontAlgn="b"/>
                          <a:r>
                            <a:rPr lang="en-US" sz="1600" b="0" i="0" u="none" strike="noStrike" dirty="0">
                              <a:solidFill>
                                <a:srgbClr val="000000"/>
                              </a:solidFill>
                              <a:effectLst/>
                              <a:latin typeface="+mn-lt"/>
                            </a:rPr>
                            <a:t>$10.00</a:t>
                          </a:r>
                        </a:p>
                      </a:txBody>
                      <a:tcPr marL="9525" marR="9525" marT="9525" marB="0" anchor="ctr"/>
                    </a:tc>
                    <a:extLst>
                      <a:ext uri="{0D108BD9-81ED-4DB2-BD59-A6C34878D82A}">
                        <a16:rowId xmlns:a16="http://schemas.microsoft.com/office/drawing/2014/main" val="4119156923"/>
                      </a:ext>
                    </a:extLst>
                  </a:tr>
                </a:tbl>
              </a:graphicData>
            </a:graphic>
          </p:graphicFrame>
        </mc:Choice>
        <mc:Fallback xmlns="">
          <p:graphicFrame>
            <p:nvGraphicFramePr>
              <p:cNvPr id="9" name="Table 4">
                <a:extLst>
                  <a:ext uri="{FF2B5EF4-FFF2-40B4-BE49-F238E27FC236}">
                    <a16:creationId xmlns:a16="http://schemas.microsoft.com/office/drawing/2014/main" id="{EE63DE74-5ED4-4D71-8007-033B92A5654C}"/>
                  </a:ext>
                </a:extLst>
              </p:cNvPr>
              <p:cNvGraphicFramePr>
                <a:graphicFrameLocks/>
              </p:cNvGraphicFramePr>
              <p:nvPr>
                <p:extLst>
                  <p:ext uri="{D42A27DB-BD31-4B8C-83A1-F6EECF244321}">
                    <p14:modId xmlns:p14="http://schemas.microsoft.com/office/powerpoint/2010/main" val="1939620716"/>
                  </p:ext>
                </p:extLst>
              </p:nvPr>
            </p:nvGraphicFramePr>
            <p:xfrm>
              <a:off x="0" y="1219200"/>
              <a:ext cx="12192000" cy="5523682"/>
            </p:xfrm>
            <a:graphic>
              <a:graphicData uri="http://schemas.openxmlformats.org/drawingml/2006/table">
                <a:tbl>
                  <a:tblPr firstRow="1" bandRow="1">
                    <a:tableStyleId>{5C22544A-7EE6-4342-B048-85BDC9FD1C3A}</a:tableStyleId>
                  </a:tblPr>
                  <a:tblGrid>
                    <a:gridCol w="1548387">
                      <a:extLst>
                        <a:ext uri="{9D8B030D-6E8A-4147-A177-3AD203B41FA5}">
                          <a16:colId xmlns:a16="http://schemas.microsoft.com/office/drawing/2014/main" val="806212529"/>
                        </a:ext>
                      </a:extLst>
                    </a:gridCol>
                    <a:gridCol w="1499613">
                      <a:extLst>
                        <a:ext uri="{9D8B030D-6E8A-4147-A177-3AD203B41FA5}">
                          <a16:colId xmlns:a16="http://schemas.microsoft.com/office/drawing/2014/main" val="1034723507"/>
                        </a:ext>
                      </a:extLst>
                    </a:gridCol>
                    <a:gridCol w="1524000">
                      <a:extLst>
                        <a:ext uri="{9D8B030D-6E8A-4147-A177-3AD203B41FA5}">
                          <a16:colId xmlns:a16="http://schemas.microsoft.com/office/drawing/2014/main" val="4142640206"/>
                        </a:ext>
                      </a:extLst>
                    </a:gridCol>
                    <a:gridCol w="1524000">
                      <a:extLst>
                        <a:ext uri="{9D8B030D-6E8A-4147-A177-3AD203B41FA5}">
                          <a16:colId xmlns:a16="http://schemas.microsoft.com/office/drawing/2014/main" val="3356596277"/>
                        </a:ext>
                      </a:extLst>
                    </a:gridCol>
                    <a:gridCol w="1524000">
                      <a:extLst>
                        <a:ext uri="{9D8B030D-6E8A-4147-A177-3AD203B41FA5}">
                          <a16:colId xmlns:a16="http://schemas.microsoft.com/office/drawing/2014/main" val="1446836350"/>
                        </a:ext>
                      </a:extLst>
                    </a:gridCol>
                    <a:gridCol w="1524000">
                      <a:extLst>
                        <a:ext uri="{9D8B030D-6E8A-4147-A177-3AD203B41FA5}">
                          <a16:colId xmlns:a16="http://schemas.microsoft.com/office/drawing/2014/main" val="2336450822"/>
                        </a:ext>
                      </a:extLst>
                    </a:gridCol>
                    <a:gridCol w="1524000">
                      <a:extLst>
                        <a:ext uri="{9D8B030D-6E8A-4147-A177-3AD203B41FA5}">
                          <a16:colId xmlns:a16="http://schemas.microsoft.com/office/drawing/2014/main" val="3471595466"/>
                        </a:ext>
                      </a:extLst>
                    </a:gridCol>
                    <a:gridCol w="1524000">
                      <a:extLst>
                        <a:ext uri="{9D8B030D-6E8A-4147-A177-3AD203B41FA5}">
                          <a16:colId xmlns:a16="http://schemas.microsoft.com/office/drawing/2014/main" val="2910940247"/>
                        </a:ext>
                      </a:extLst>
                    </a:gridCol>
                  </a:tblGrid>
                  <a:tr h="832485">
                    <a:tc>
                      <a:txBody>
                        <a:bodyPr/>
                        <a:lstStyle/>
                        <a:p>
                          <a:pPr algn="ctr" fontAlgn="b"/>
                          <a:r>
                            <a:rPr lang="en-US" sz="1800" b="0" i="0" u="none" strike="noStrike" dirty="0">
                              <a:solidFill>
                                <a:schemeClr val="bg1"/>
                              </a:solidFill>
                              <a:effectLst/>
                              <a:latin typeface="+mn-lt"/>
                            </a:rPr>
                            <a:t>Q</a:t>
                          </a:r>
                        </a:p>
                      </a:txBody>
                      <a:tcPr marL="9525" marR="9525" marT="9525" marB="0" anchor="ctr"/>
                    </a:tc>
                    <a:tc>
                      <a:txBody>
                        <a:bodyPr/>
                        <a:lstStyle/>
                        <a:p>
                          <a:pPr marL="0" algn="ctr" fontAlgn="b">
                            <a:spcBef>
                              <a:spcPts val="0"/>
                            </a:spcBef>
                            <a:spcAft>
                              <a:spcPts val="0"/>
                            </a:spcAft>
                          </a:pPr>
                          <a:r>
                            <a:rPr lang="en-US" sz="1800" b="0" i="0" u="none" strike="noStrike" dirty="0">
                              <a:solidFill>
                                <a:schemeClr val="bg1"/>
                              </a:solidFill>
                              <a:effectLst/>
                              <a:latin typeface="+mn-lt"/>
                            </a:rPr>
                            <a:t>FC</a:t>
                          </a:r>
                        </a:p>
                        <a:p>
                          <a:pPr marL="0" algn="ctr" fontAlgn="b">
                            <a:spcBef>
                              <a:spcPts val="0"/>
                            </a:spcBef>
                            <a:spcAft>
                              <a:spcPts val="0"/>
                            </a:spcAft>
                          </a:pPr>
                          <a:r>
                            <a:rPr lang="en-US" sz="1200" b="0" i="0" u="none" strike="noStrike" dirty="0">
                              <a:solidFill>
                                <a:schemeClr val="bg1"/>
                              </a:solidFill>
                              <a:effectLst/>
                              <a:latin typeface="+mn-lt"/>
                            </a:rPr>
                            <a:t>cost of inputs that do not vary with Q</a:t>
                          </a:r>
                        </a:p>
                      </a:txBody>
                      <a:tcPr marL="9525" marR="9525" marT="9525" marB="0" anchor="ctr"/>
                    </a:tc>
                    <a:tc>
                      <a:txBody>
                        <a:bodyPr/>
                        <a:lstStyle/>
                        <a:p>
                          <a:pPr marL="0" algn="ctr" fontAlgn="b">
                            <a:spcBef>
                              <a:spcPts val="0"/>
                            </a:spcBef>
                            <a:spcAft>
                              <a:spcPts val="0"/>
                            </a:spcAft>
                          </a:pPr>
                          <a:r>
                            <a:rPr lang="en-US" sz="1800" b="0" i="0" u="none" strike="noStrike" dirty="0">
                              <a:solidFill>
                                <a:schemeClr val="bg1"/>
                              </a:solidFill>
                              <a:effectLst/>
                              <a:latin typeface="+mn-lt"/>
                            </a:rPr>
                            <a:t>VC</a:t>
                          </a:r>
                        </a:p>
                        <a:p>
                          <a:pPr marL="0" algn="ctr" fontAlgn="b">
                            <a:spcBef>
                              <a:spcPts val="0"/>
                            </a:spcBef>
                            <a:spcAft>
                              <a:spcPts val="0"/>
                            </a:spcAft>
                          </a:pPr>
                          <a:r>
                            <a:rPr lang="en-US" sz="1200" b="0" i="0" u="none" strike="noStrike" dirty="0">
                              <a:solidFill>
                                <a:schemeClr val="bg1"/>
                              </a:solidFill>
                              <a:effectLst/>
                              <a:latin typeface="+mn-lt"/>
                            </a:rPr>
                            <a:t>cost of inputs that do vary </a:t>
                          </a:r>
                          <a:br>
                            <a:rPr lang="en-US" sz="1200" b="0" i="0" u="none" strike="noStrike" dirty="0">
                              <a:solidFill>
                                <a:schemeClr val="bg1"/>
                              </a:solidFill>
                              <a:effectLst/>
                              <a:latin typeface="+mn-lt"/>
                            </a:rPr>
                          </a:br>
                          <a:r>
                            <a:rPr lang="en-US" sz="1200" b="0" i="0" u="none" strike="noStrike" dirty="0">
                              <a:solidFill>
                                <a:schemeClr val="bg1"/>
                              </a:solidFill>
                              <a:effectLst/>
                              <a:latin typeface="+mn-lt"/>
                            </a:rPr>
                            <a:t>with Q</a:t>
                          </a:r>
                        </a:p>
                      </a:txBody>
                      <a:tcPr marL="9525" marR="9525" marT="9525" marB="0" anchor="ctr"/>
                    </a:tc>
                    <a:tc>
                      <a:txBody>
                        <a:bodyPr/>
                        <a:lstStyle/>
                        <a:p>
                          <a:pPr marL="0" algn="ctr" fontAlgn="b">
                            <a:spcBef>
                              <a:spcPts val="0"/>
                            </a:spcBef>
                            <a:spcAft>
                              <a:spcPts val="0"/>
                            </a:spcAft>
                          </a:pPr>
                          <a:r>
                            <a:rPr lang="en-US" sz="1800" b="0" i="0" u="none" strike="noStrike" dirty="0">
                              <a:solidFill>
                                <a:schemeClr val="bg1"/>
                              </a:solidFill>
                              <a:effectLst/>
                              <a:latin typeface="+mn-lt"/>
                            </a:rPr>
                            <a:t>TC</a:t>
                          </a:r>
                        </a:p>
                        <a:p>
                          <a:pPr marL="0" algn="ctr" fontAlgn="b">
                            <a:spcBef>
                              <a:spcPts val="0"/>
                            </a:spcBef>
                            <a:spcAft>
                              <a:spcPts val="0"/>
                            </a:spcAft>
                          </a:pPr>
                          <a:r>
                            <a:rPr lang="en-US" sz="1200" b="0" i="0" u="none" strike="noStrike" dirty="0">
                              <a:solidFill>
                                <a:schemeClr val="bg1"/>
                              </a:solidFill>
                              <a:effectLst/>
                              <a:latin typeface="+mn-lt"/>
                            </a:rPr>
                            <a:t>FC + VC</a:t>
                          </a:r>
                        </a:p>
                      </a:txBody>
                      <a:tcPr marL="9525" marR="9525" marT="9525" marB="0" anchor="ctr"/>
                    </a:tc>
                    <a:tc>
                      <a:txBody>
                        <a:bodyPr/>
                        <a:lstStyle/>
                        <a:p>
                          <a:endParaRPr lang="en-US"/>
                        </a:p>
                      </a:txBody>
                      <a:tcPr marL="9525" marR="9525" marT="9525" marB="0" anchor="ctr">
                        <a:blipFill>
                          <a:blip r:embed="rId3"/>
                          <a:stretch>
                            <a:fillRect l="-400800" t="-8029" r="-302000" b="-576642"/>
                          </a:stretch>
                        </a:blipFill>
                      </a:tcPr>
                    </a:tc>
                    <a:tc>
                      <a:txBody>
                        <a:bodyPr/>
                        <a:lstStyle/>
                        <a:p>
                          <a:endParaRPr lang="en-US"/>
                        </a:p>
                      </a:txBody>
                      <a:tcPr marL="9525" marR="9525" marT="9525" marB="0" anchor="ctr">
                        <a:blipFill>
                          <a:blip r:embed="rId3"/>
                          <a:stretch>
                            <a:fillRect l="-500800" t="-8029" r="-202000" b="-576642"/>
                          </a:stretch>
                        </a:blipFill>
                      </a:tcPr>
                    </a:tc>
                    <a:tc>
                      <a:txBody>
                        <a:bodyPr/>
                        <a:lstStyle/>
                        <a:p>
                          <a:endParaRPr lang="en-US"/>
                        </a:p>
                      </a:txBody>
                      <a:tcPr marL="9525" marR="9525" marT="9525" marB="0" anchor="ctr">
                        <a:blipFill>
                          <a:blip r:embed="rId3"/>
                          <a:stretch>
                            <a:fillRect l="-600800" t="-8029" r="-102000" b="-576642"/>
                          </a:stretch>
                        </a:blipFill>
                      </a:tcPr>
                    </a:tc>
                    <a:tc>
                      <a:txBody>
                        <a:bodyPr/>
                        <a:lstStyle/>
                        <a:p>
                          <a:endParaRPr lang="en-US"/>
                        </a:p>
                      </a:txBody>
                      <a:tcPr marL="9525" marR="9525" marT="9525" marB="0" anchor="ctr">
                        <a:blipFill>
                          <a:blip r:embed="rId3"/>
                          <a:stretch>
                            <a:fillRect l="-700800" t="-8029" r="-2000" b="-576642"/>
                          </a:stretch>
                        </a:blipFill>
                      </a:tcPr>
                    </a:tc>
                    <a:extLst>
                      <a:ext uri="{0D108BD9-81ED-4DB2-BD59-A6C34878D82A}">
                        <a16:rowId xmlns:a16="http://schemas.microsoft.com/office/drawing/2014/main" val="2682069668"/>
                      </a:ext>
                    </a:extLst>
                  </a:tr>
                  <a:tr h="253365">
                    <a:tc>
                      <a:txBody>
                        <a:bodyPr/>
                        <a:lstStyle/>
                        <a:p>
                          <a:pPr algn="ctr" fontAlgn="b"/>
                          <a:r>
                            <a:rPr lang="en-US" sz="1600" b="0" i="0" u="none" strike="noStrike" dirty="0">
                              <a:solidFill>
                                <a:srgbClr val="000000"/>
                              </a:solidFill>
                              <a:effectLst/>
                              <a:latin typeface="+mn-lt"/>
                            </a:rPr>
                            <a:t>0</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$0.00</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NA</a:t>
                          </a:r>
                        </a:p>
                      </a:txBody>
                      <a:tcPr marL="9525" marR="9525" marT="9525" marB="0" anchor="ctr"/>
                    </a:tc>
                    <a:tc>
                      <a:txBody>
                        <a:bodyPr/>
                        <a:lstStyle/>
                        <a:p>
                          <a:pPr algn="ctr" fontAlgn="b"/>
                          <a:r>
                            <a:rPr lang="en-US" sz="1600" b="0" i="0" u="none" strike="noStrike" dirty="0">
                              <a:solidFill>
                                <a:srgbClr val="000000"/>
                              </a:solidFill>
                              <a:effectLst/>
                              <a:latin typeface="+mn-lt"/>
                            </a:rPr>
                            <a:t>NA</a:t>
                          </a:r>
                        </a:p>
                      </a:txBody>
                      <a:tcPr marL="9525" marR="9525" marT="9525" marB="0" anchor="ctr"/>
                    </a:tc>
                    <a:tc>
                      <a:txBody>
                        <a:bodyPr/>
                        <a:lstStyle/>
                        <a:p>
                          <a:pPr algn="ctr" fontAlgn="b"/>
                          <a:r>
                            <a:rPr lang="en-US" sz="1600" b="0" i="0" u="none" strike="noStrike" dirty="0">
                              <a:solidFill>
                                <a:srgbClr val="000000"/>
                              </a:solidFill>
                              <a:effectLst/>
                              <a:latin typeface="+mn-lt"/>
                            </a:rPr>
                            <a:t>NA</a:t>
                          </a:r>
                        </a:p>
                      </a:txBody>
                      <a:tcPr marL="9525" marR="9525" marT="9525" marB="0" anchor="ctr"/>
                    </a:tc>
                    <a:tc>
                      <a:txBody>
                        <a:bodyPr/>
                        <a:lstStyle/>
                        <a:p>
                          <a:pPr algn="ctr" fontAlgn="b"/>
                          <a:r>
                            <a:rPr lang="en-US" sz="1600" b="0" i="0" u="none" strike="noStrike" dirty="0">
                              <a:solidFill>
                                <a:srgbClr val="000000"/>
                              </a:solidFill>
                              <a:effectLst/>
                              <a:latin typeface="+mn-lt"/>
                            </a:rPr>
                            <a:t>NA</a:t>
                          </a:r>
                        </a:p>
                      </a:txBody>
                      <a:tcPr marL="9525" marR="9525" marT="9525" marB="0" anchor="ctr"/>
                    </a:tc>
                    <a:extLst>
                      <a:ext uri="{0D108BD9-81ED-4DB2-BD59-A6C34878D82A}">
                        <a16:rowId xmlns:a16="http://schemas.microsoft.com/office/drawing/2014/main" val="356476181"/>
                      </a:ext>
                    </a:extLst>
                  </a:tr>
                  <a:tr h="253365">
                    <a:tc>
                      <a:txBody>
                        <a:bodyPr/>
                        <a:lstStyle/>
                        <a:p>
                          <a:pPr algn="ctr" fontAlgn="b"/>
                          <a:r>
                            <a:rPr lang="en-US" sz="1600" b="0" i="0" u="none" strike="noStrike" dirty="0">
                              <a:solidFill>
                                <a:srgbClr val="000000"/>
                              </a:solidFill>
                              <a:effectLst/>
                              <a:latin typeface="+mn-lt"/>
                            </a:rPr>
                            <a:t>1</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$3.00</a:t>
                          </a:r>
                        </a:p>
                      </a:txBody>
                      <a:tcPr marL="9525" marR="9525" marT="9525" marB="0" anchor="ctr"/>
                    </a:tc>
                    <a:tc>
                      <a:txBody>
                        <a:bodyPr/>
                        <a:lstStyle/>
                        <a:p>
                          <a:pPr algn="ctr" fontAlgn="b"/>
                          <a:r>
                            <a:rPr lang="en-US" sz="1600" b="0" i="0" u="none" strike="noStrike" dirty="0">
                              <a:solidFill>
                                <a:srgbClr val="000000"/>
                              </a:solidFill>
                              <a:effectLst/>
                              <a:latin typeface="+mn-lt"/>
                            </a:rPr>
                            <a:t>$18.00</a:t>
                          </a:r>
                        </a:p>
                      </a:txBody>
                      <a:tcPr marL="9525" marR="9525" marT="9525" marB="0" anchor="ctr"/>
                    </a:tc>
                    <a:tc>
                      <a:txBody>
                        <a:bodyPr/>
                        <a:lstStyle/>
                        <a:p>
                          <a:pPr algn="ctr" fontAlgn="b"/>
                          <a:r>
                            <a:rPr lang="en-US" sz="1600" b="0" i="0" u="none" strike="noStrike" dirty="0">
                              <a:solidFill>
                                <a:srgbClr val="000000"/>
                              </a:solidFill>
                              <a:effectLst/>
                              <a:latin typeface="+mn-lt"/>
                            </a:rPr>
                            <a:t>$18.00</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$3.00</a:t>
                          </a:r>
                        </a:p>
                      </a:txBody>
                      <a:tcPr marL="9525" marR="9525" marT="9525" marB="0" anchor="ctr"/>
                    </a:tc>
                    <a:tc>
                      <a:txBody>
                        <a:bodyPr/>
                        <a:lstStyle/>
                        <a:p>
                          <a:pPr algn="ctr" fontAlgn="b"/>
                          <a:r>
                            <a:rPr lang="en-US" sz="1600" b="0" i="0" u="none" strike="noStrike" dirty="0">
                              <a:solidFill>
                                <a:srgbClr val="000000"/>
                              </a:solidFill>
                              <a:effectLst/>
                              <a:latin typeface="+mn-lt"/>
                            </a:rPr>
                            <a:t>$3.00</a:t>
                          </a:r>
                        </a:p>
                      </a:txBody>
                      <a:tcPr marL="9525" marR="9525" marT="9525" marB="0" anchor="ctr"/>
                    </a:tc>
                    <a:extLst>
                      <a:ext uri="{0D108BD9-81ED-4DB2-BD59-A6C34878D82A}">
                        <a16:rowId xmlns:a16="http://schemas.microsoft.com/office/drawing/2014/main" val="3275643173"/>
                      </a:ext>
                    </a:extLst>
                  </a:tr>
                  <a:tr h="253365">
                    <a:tc>
                      <a:txBody>
                        <a:bodyPr/>
                        <a:lstStyle/>
                        <a:p>
                          <a:pPr algn="ctr" fontAlgn="b"/>
                          <a:r>
                            <a:rPr lang="en-US" sz="1600" b="0" i="0" u="none" strike="noStrike" dirty="0">
                              <a:solidFill>
                                <a:srgbClr val="000000"/>
                              </a:solidFill>
                              <a:effectLst/>
                              <a:latin typeface="+mn-lt"/>
                            </a:rPr>
                            <a:t>2</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$5.50</a:t>
                          </a:r>
                        </a:p>
                      </a:txBody>
                      <a:tcPr marL="9525" marR="9525" marT="9525" marB="0" anchor="ctr"/>
                    </a:tc>
                    <a:tc>
                      <a:txBody>
                        <a:bodyPr/>
                        <a:lstStyle/>
                        <a:p>
                          <a:pPr algn="ctr" fontAlgn="b"/>
                          <a:r>
                            <a:rPr lang="en-US" sz="1600" b="0" i="0" u="none" strike="noStrike" dirty="0">
                              <a:solidFill>
                                <a:srgbClr val="000000"/>
                              </a:solidFill>
                              <a:effectLst/>
                              <a:latin typeface="+mn-lt"/>
                            </a:rPr>
                            <a:t>$20.50</a:t>
                          </a:r>
                        </a:p>
                      </a:txBody>
                      <a:tcPr marL="9525" marR="9525" marT="9525" marB="0" anchor="ctr"/>
                    </a:tc>
                    <a:tc>
                      <a:txBody>
                        <a:bodyPr/>
                        <a:lstStyle/>
                        <a:p>
                          <a:pPr algn="ctr" fontAlgn="b"/>
                          <a:r>
                            <a:rPr lang="en-US" sz="1600" b="0" i="0" u="none" strike="noStrike" dirty="0">
                              <a:solidFill>
                                <a:srgbClr val="000000"/>
                              </a:solidFill>
                              <a:effectLst/>
                              <a:latin typeface="+mn-lt"/>
                            </a:rPr>
                            <a:t>$10.25</a:t>
                          </a:r>
                        </a:p>
                      </a:txBody>
                      <a:tcPr marL="9525" marR="9525" marT="9525" marB="0" anchor="ctr"/>
                    </a:tc>
                    <a:tc>
                      <a:txBody>
                        <a:bodyPr/>
                        <a:lstStyle/>
                        <a:p>
                          <a:pPr algn="ctr" fontAlgn="b"/>
                          <a:r>
                            <a:rPr lang="en-US" sz="1600" b="0" i="0" u="none" strike="noStrike" dirty="0">
                              <a:solidFill>
                                <a:srgbClr val="000000"/>
                              </a:solidFill>
                              <a:effectLst/>
                              <a:latin typeface="+mn-lt"/>
                            </a:rPr>
                            <a:t>$7.50</a:t>
                          </a:r>
                        </a:p>
                      </a:txBody>
                      <a:tcPr marL="9525" marR="9525" marT="9525" marB="0" anchor="ctr"/>
                    </a:tc>
                    <a:tc>
                      <a:txBody>
                        <a:bodyPr/>
                        <a:lstStyle/>
                        <a:p>
                          <a:pPr algn="ctr" fontAlgn="b"/>
                          <a:r>
                            <a:rPr lang="en-US" sz="1600" b="0" i="0" u="none" strike="noStrike" dirty="0">
                              <a:solidFill>
                                <a:srgbClr val="000000"/>
                              </a:solidFill>
                              <a:effectLst/>
                              <a:latin typeface="+mn-lt"/>
                            </a:rPr>
                            <a:t>$2.75</a:t>
                          </a:r>
                        </a:p>
                      </a:txBody>
                      <a:tcPr marL="9525" marR="9525" marT="9525" marB="0" anchor="ctr"/>
                    </a:tc>
                    <a:tc>
                      <a:txBody>
                        <a:bodyPr/>
                        <a:lstStyle/>
                        <a:p>
                          <a:pPr algn="ctr" fontAlgn="b"/>
                          <a:r>
                            <a:rPr lang="en-US" sz="1600" b="0" i="0" u="none" strike="noStrike" dirty="0">
                              <a:solidFill>
                                <a:srgbClr val="000000"/>
                              </a:solidFill>
                              <a:effectLst/>
                              <a:latin typeface="+mn-lt"/>
                            </a:rPr>
                            <a:t>$2.50</a:t>
                          </a:r>
                        </a:p>
                      </a:txBody>
                      <a:tcPr marL="9525" marR="9525" marT="9525" marB="0" anchor="ctr"/>
                    </a:tc>
                    <a:extLst>
                      <a:ext uri="{0D108BD9-81ED-4DB2-BD59-A6C34878D82A}">
                        <a16:rowId xmlns:a16="http://schemas.microsoft.com/office/drawing/2014/main" val="2619338219"/>
                      </a:ext>
                    </a:extLst>
                  </a:tr>
                  <a:tr h="287665">
                    <a:tc>
                      <a:txBody>
                        <a:bodyPr/>
                        <a:lstStyle/>
                        <a:p>
                          <a:pPr algn="r" fontAlgn="b"/>
                          <a:r>
                            <a:rPr lang="en-US" sz="1600" b="1" i="1" u="none" strike="noStrike" dirty="0">
                              <a:solidFill>
                                <a:srgbClr val="000000"/>
                              </a:solidFill>
                              <a:effectLst/>
                              <a:latin typeface="+mn-lt"/>
                            </a:rPr>
                            <a:t>3</a:t>
                          </a:r>
                          <a:r>
                            <a:rPr lang="en-US" sz="1600" b="1" i="1" u="none" strike="noStrike" baseline="0" dirty="0">
                              <a:solidFill>
                                <a:srgbClr val="000000"/>
                              </a:solidFill>
                              <a:effectLst/>
                              <a:latin typeface="+mn-lt"/>
                            </a:rPr>
                            <a:t>  p</a:t>
                          </a:r>
                          <a:r>
                            <a:rPr lang="en-US" sz="1600" b="1" i="1" u="none" strike="noStrike" dirty="0">
                              <a:solidFill>
                                <a:srgbClr val="000000"/>
                              </a:solidFill>
                              <a:effectLst/>
                              <a:latin typeface="+mn-lt"/>
                            </a:rPr>
                            <a:t> = $2 </a:t>
                          </a:r>
                        </a:p>
                      </a:txBody>
                      <a:tcPr marL="9525" marR="9525" marT="9525" marB="0" anchor="ctr">
                        <a:solidFill>
                          <a:srgbClr val="00B050"/>
                        </a:solidFill>
                      </a:tcPr>
                    </a:tc>
                    <a:tc>
                      <a:txBody>
                        <a:bodyPr/>
                        <a:lstStyle/>
                        <a:p>
                          <a:pPr algn="ctr" fontAlgn="b"/>
                          <a:r>
                            <a:rPr lang="en-US" sz="1600" b="1" i="1" u="none" strike="noStrike" dirty="0">
                              <a:solidFill>
                                <a:srgbClr val="000000"/>
                              </a:solidFill>
                              <a:effectLst/>
                              <a:latin typeface="+mn-lt"/>
                            </a:rPr>
                            <a:t>$15.00</a:t>
                          </a:r>
                        </a:p>
                      </a:txBody>
                      <a:tcPr marL="9525" marR="9525" marT="9525" marB="0" anchor="ctr">
                        <a:solidFill>
                          <a:srgbClr val="00B050"/>
                        </a:solidFill>
                      </a:tcPr>
                    </a:tc>
                    <a:tc>
                      <a:txBody>
                        <a:bodyPr/>
                        <a:lstStyle/>
                        <a:p>
                          <a:pPr algn="ctr" fontAlgn="b"/>
                          <a:r>
                            <a:rPr lang="en-US" sz="1600" b="1" i="1" u="none" strike="noStrike" dirty="0">
                              <a:solidFill>
                                <a:srgbClr val="000000"/>
                              </a:solidFill>
                              <a:effectLst/>
                              <a:latin typeface="+mn-lt"/>
                            </a:rPr>
                            <a:t>$7.50</a:t>
                          </a:r>
                        </a:p>
                      </a:txBody>
                      <a:tcPr marL="9525" marR="9525" marT="9525" marB="0" anchor="ctr">
                        <a:solidFill>
                          <a:srgbClr val="00B050"/>
                        </a:solidFill>
                      </a:tcPr>
                    </a:tc>
                    <a:tc>
                      <a:txBody>
                        <a:bodyPr/>
                        <a:lstStyle/>
                        <a:p>
                          <a:pPr algn="ctr" fontAlgn="b"/>
                          <a:r>
                            <a:rPr lang="en-US" sz="1600" b="1" i="1" u="none" strike="noStrike" dirty="0">
                              <a:solidFill>
                                <a:srgbClr val="000000"/>
                              </a:solidFill>
                              <a:effectLst/>
                              <a:latin typeface="+mn-lt"/>
                            </a:rPr>
                            <a:t>$22.50</a:t>
                          </a:r>
                        </a:p>
                      </a:txBody>
                      <a:tcPr marL="9525" marR="9525" marT="9525" marB="0" anchor="ctr">
                        <a:solidFill>
                          <a:srgbClr val="00B050"/>
                        </a:solidFill>
                      </a:tcPr>
                    </a:tc>
                    <a:tc>
                      <a:txBody>
                        <a:bodyPr/>
                        <a:lstStyle/>
                        <a:p>
                          <a:pPr algn="ctr" fontAlgn="b"/>
                          <a:r>
                            <a:rPr lang="en-US" sz="1600" b="1" i="1" u="none" strike="noStrike" dirty="0">
                              <a:solidFill>
                                <a:srgbClr val="000000"/>
                              </a:solidFill>
                              <a:effectLst/>
                              <a:latin typeface="+mn-lt"/>
                            </a:rPr>
                            <a:t>$7.50</a:t>
                          </a:r>
                        </a:p>
                      </a:txBody>
                      <a:tcPr marL="9525" marR="9525" marT="9525" marB="0" anchor="ctr">
                        <a:solidFill>
                          <a:srgbClr val="00B050"/>
                        </a:solidFill>
                      </a:tcPr>
                    </a:tc>
                    <a:tc>
                      <a:txBody>
                        <a:bodyPr/>
                        <a:lstStyle/>
                        <a:p>
                          <a:pPr algn="ctr" fontAlgn="b"/>
                          <a:r>
                            <a:rPr lang="en-US" sz="1600" b="1" i="1" u="none" strike="noStrike" dirty="0">
                              <a:solidFill>
                                <a:srgbClr val="000000"/>
                              </a:solidFill>
                              <a:effectLst/>
                              <a:latin typeface="+mn-lt"/>
                            </a:rPr>
                            <a:t>$5.00</a:t>
                          </a:r>
                        </a:p>
                      </a:txBody>
                      <a:tcPr marL="9525" marR="9525" marT="9525" marB="0" anchor="ctr">
                        <a:solidFill>
                          <a:srgbClr val="00B050"/>
                        </a:solidFill>
                      </a:tcPr>
                    </a:tc>
                    <a:tc>
                      <a:txBody>
                        <a:bodyPr/>
                        <a:lstStyle/>
                        <a:p>
                          <a:pPr algn="ctr" fontAlgn="b"/>
                          <a:r>
                            <a:rPr lang="en-US" sz="1600" b="1" i="1" u="none" strike="noStrike" dirty="0">
                              <a:solidFill>
                                <a:srgbClr val="000000"/>
                              </a:solidFill>
                              <a:effectLst/>
                              <a:latin typeface="+mn-lt"/>
                            </a:rPr>
                            <a:t>$2.50</a:t>
                          </a:r>
                        </a:p>
                      </a:txBody>
                      <a:tcPr marL="9525" marR="9525" marT="9525" marB="0" anchor="ctr">
                        <a:solidFill>
                          <a:srgbClr val="00B050"/>
                        </a:solidFill>
                      </a:tcPr>
                    </a:tc>
                    <a:tc>
                      <a:txBody>
                        <a:bodyPr/>
                        <a:lstStyle/>
                        <a:p>
                          <a:pPr algn="ctr" fontAlgn="b"/>
                          <a:r>
                            <a:rPr lang="en-US" sz="1600" b="1" i="1" u="none" strike="noStrike" dirty="0">
                              <a:solidFill>
                                <a:srgbClr val="000000"/>
                              </a:solidFill>
                              <a:effectLst/>
                              <a:latin typeface="+mn-lt"/>
                            </a:rPr>
                            <a:t>$2.00</a:t>
                          </a:r>
                        </a:p>
                      </a:txBody>
                      <a:tcPr marL="9525" marR="9525" marT="9525" marB="0" anchor="ctr">
                        <a:solidFill>
                          <a:srgbClr val="00B050"/>
                        </a:solidFill>
                      </a:tcPr>
                    </a:tc>
                    <a:extLst>
                      <a:ext uri="{0D108BD9-81ED-4DB2-BD59-A6C34878D82A}">
                        <a16:rowId xmlns:a16="http://schemas.microsoft.com/office/drawing/2014/main" val="1751169336"/>
                      </a:ext>
                    </a:extLst>
                  </a:tr>
                  <a:tr h="253365">
                    <a:tc>
                      <a:txBody>
                        <a:bodyPr/>
                        <a:lstStyle/>
                        <a:p>
                          <a:pPr algn="ctr" fontAlgn="b"/>
                          <a:r>
                            <a:rPr lang="en-US" sz="1600" b="0" i="0" u="none" strike="noStrike" dirty="0">
                              <a:solidFill>
                                <a:srgbClr val="000000"/>
                              </a:solidFill>
                              <a:effectLst/>
                              <a:latin typeface="+mn-lt"/>
                            </a:rPr>
                            <a:t>4</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$10.00</a:t>
                          </a:r>
                        </a:p>
                      </a:txBody>
                      <a:tcPr marL="9525" marR="9525" marT="9525" marB="0" anchor="ctr"/>
                    </a:tc>
                    <a:tc>
                      <a:txBody>
                        <a:bodyPr/>
                        <a:lstStyle/>
                        <a:p>
                          <a:pPr algn="ctr" fontAlgn="b"/>
                          <a:r>
                            <a:rPr lang="en-US" sz="1600" b="0" i="0" u="none" strike="noStrike" dirty="0">
                              <a:solidFill>
                                <a:srgbClr val="000000"/>
                              </a:solidFill>
                              <a:effectLst/>
                              <a:latin typeface="+mn-lt"/>
                            </a:rPr>
                            <a:t>$25.00</a:t>
                          </a:r>
                        </a:p>
                      </a:txBody>
                      <a:tcPr marL="9525" marR="9525" marT="9525" marB="0" anchor="ctr"/>
                    </a:tc>
                    <a:tc>
                      <a:txBody>
                        <a:bodyPr/>
                        <a:lstStyle/>
                        <a:p>
                          <a:pPr algn="ctr" fontAlgn="b"/>
                          <a:r>
                            <a:rPr lang="en-US" sz="1600" b="0" i="0" u="none" strike="noStrike" dirty="0">
                              <a:solidFill>
                                <a:srgbClr val="000000"/>
                              </a:solidFill>
                              <a:effectLst/>
                              <a:latin typeface="+mn-lt"/>
                            </a:rPr>
                            <a:t>$6.25</a:t>
                          </a:r>
                        </a:p>
                      </a:txBody>
                      <a:tcPr marL="9525" marR="9525" marT="9525" marB="0" anchor="ctr"/>
                    </a:tc>
                    <a:tc>
                      <a:txBody>
                        <a:bodyPr/>
                        <a:lstStyle/>
                        <a:p>
                          <a:pPr algn="ctr" fontAlgn="b"/>
                          <a:r>
                            <a:rPr lang="en-US" sz="1600" b="0" i="0" u="none" strike="noStrike" dirty="0">
                              <a:solidFill>
                                <a:srgbClr val="000000"/>
                              </a:solidFill>
                              <a:effectLst/>
                              <a:latin typeface="+mn-lt"/>
                            </a:rPr>
                            <a:t>$3.75</a:t>
                          </a:r>
                        </a:p>
                      </a:txBody>
                      <a:tcPr marL="9525" marR="9525" marT="9525" marB="0" anchor="ctr"/>
                    </a:tc>
                    <a:tc>
                      <a:txBody>
                        <a:bodyPr/>
                        <a:lstStyle/>
                        <a:p>
                          <a:pPr algn="ctr" fontAlgn="b"/>
                          <a:r>
                            <a:rPr lang="en-US" sz="1600" b="0" i="0" u="none" strike="noStrike" dirty="0">
                              <a:solidFill>
                                <a:srgbClr val="000000"/>
                              </a:solidFill>
                              <a:effectLst/>
                              <a:latin typeface="+mn-lt"/>
                            </a:rPr>
                            <a:t>$2.50</a:t>
                          </a:r>
                        </a:p>
                      </a:txBody>
                      <a:tcPr marL="9525" marR="9525" marT="9525" marB="0" anchor="ctr"/>
                    </a:tc>
                    <a:tc>
                      <a:txBody>
                        <a:bodyPr/>
                        <a:lstStyle/>
                        <a:p>
                          <a:pPr algn="ctr" fontAlgn="b"/>
                          <a:r>
                            <a:rPr lang="en-US" sz="1600" b="0" i="0" u="none" strike="noStrike" dirty="0">
                              <a:solidFill>
                                <a:srgbClr val="000000"/>
                              </a:solidFill>
                              <a:effectLst/>
                              <a:latin typeface="+mn-lt"/>
                            </a:rPr>
                            <a:t>$2.50</a:t>
                          </a:r>
                        </a:p>
                      </a:txBody>
                      <a:tcPr marL="9525" marR="9525" marT="9525" marB="0" anchor="ctr"/>
                    </a:tc>
                    <a:extLst>
                      <a:ext uri="{0D108BD9-81ED-4DB2-BD59-A6C34878D82A}">
                        <a16:rowId xmlns:a16="http://schemas.microsoft.com/office/drawing/2014/main" val="4133085876"/>
                      </a:ext>
                    </a:extLst>
                  </a:tr>
                  <a:tr h="253365">
                    <a:tc>
                      <a:txBody>
                        <a:bodyPr/>
                        <a:lstStyle/>
                        <a:p>
                          <a:pPr algn="ctr" fontAlgn="b"/>
                          <a:r>
                            <a:rPr lang="en-US" sz="1600" b="0" i="0" u="none" strike="noStrike" dirty="0">
                              <a:solidFill>
                                <a:srgbClr val="000000"/>
                              </a:solidFill>
                              <a:effectLst/>
                              <a:latin typeface="+mn-lt"/>
                            </a:rPr>
                            <a:t>5</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$13.00</a:t>
                          </a:r>
                        </a:p>
                      </a:txBody>
                      <a:tcPr marL="9525" marR="9525" marT="9525" marB="0" anchor="ctr"/>
                    </a:tc>
                    <a:tc>
                      <a:txBody>
                        <a:bodyPr/>
                        <a:lstStyle/>
                        <a:p>
                          <a:pPr algn="ctr" fontAlgn="b"/>
                          <a:r>
                            <a:rPr lang="en-US" sz="1600" b="0" i="0" u="none" strike="noStrike" dirty="0">
                              <a:solidFill>
                                <a:srgbClr val="000000"/>
                              </a:solidFill>
                              <a:effectLst/>
                              <a:latin typeface="+mn-lt"/>
                            </a:rPr>
                            <a:t>$28.00</a:t>
                          </a:r>
                        </a:p>
                      </a:txBody>
                      <a:tcPr marL="9525" marR="9525" marT="9525" marB="0" anchor="ctr"/>
                    </a:tc>
                    <a:tc>
                      <a:txBody>
                        <a:bodyPr/>
                        <a:lstStyle/>
                        <a:p>
                          <a:pPr algn="ctr" fontAlgn="b"/>
                          <a:r>
                            <a:rPr lang="en-US" sz="1600" b="0" i="0" u="none" strike="noStrike" dirty="0">
                              <a:solidFill>
                                <a:srgbClr val="000000"/>
                              </a:solidFill>
                              <a:effectLst/>
                              <a:latin typeface="+mn-lt"/>
                            </a:rPr>
                            <a:t>$5.60</a:t>
                          </a:r>
                        </a:p>
                      </a:txBody>
                      <a:tcPr marL="9525" marR="9525" marT="9525" marB="0" anchor="ctr"/>
                    </a:tc>
                    <a:tc>
                      <a:txBody>
                        <a:bodyPr/>
                        <a:lstStyle/>
                        <a:p>
                          <a:pPr algn="ctr" fontAlgn="b"/>
                          <a:r>
                            <a:rPr lang="en-US" sz="1600" b="0" i="0" u="none" strike="noStrike" dirty="0">
                              <a:solidFill>
                                <a:srgbClr val="000000"/>
                              </a:solidFill>
                              <a:effectLst/>
                              <a:latin typeface="+mn-lt"/>
                            </a:rPr>
                            <a:t>$3.00</a:t>
                          </a:r>
                        </a:p>
                      </a:txBody>
                      <a:tcPr marL="9525" marR="9525" marT="9525" marB="0" anchor="ctr"/>
                    </a:tc>
                    <a:tc>
                      <a:txBody>
                        <a:bodyPr/>
                        <a:lstStyle/>
                        <a:p>
                          <a:pPr algn="ctr" fontAlgn="b"/>
                          <a:r>
                            <a:rPr lang="en-US" sz="1600" b="0" i="0" u="none" strike="noStrike" dirty="0">
                              <a:solidFill>
                                <a:srgbClr val="000000"/>
                              </a:solidFill>
                              <a:effectLst/>
                              <a:latin typeface="+mn-lt"/>
                            </a:rPr>
                            <a:t>$2.60</a:t>
                          </a:r>
                        </a:p>
                      </a:txBody>
                      <a:tcPr marL="9525" marR="9525" marT="9525" marB="0" anchor="ctr"/>
                    </a:tc>
                    <a:tc>
                      <a:txBody>
                        <a:bodyPr/>
                        <a:lstStyle/>
                        <a:p>
                          <a:pPr algn="ctr" fontAlgn="b"/>
                          <a:r>
                            <a:rPr lang="en-US" sz="1600" b="0" i="0" u="none" strike="noStrike" dirty="0">
                              <a:solidFill>
                                <a:srgbClr val="000000"/>
                              </a:solidFill>
                              <a:effectLst/>
                              <a:latin typeface="+mn-lt"/>
                            </a:rPr>
                            <a:t>$3.00</a:t>
                          </a:r>
                        </a:p>
                      </a:txBody>
                      <a:tcPr marL="9525" marR="9525" marT="9525" marB="0" anchor="ctr"/>
                    </a:tc>
                    <a:extLst>
                      <a:ext uri="{0D108BD9-81ED-4DB2-BD59-A6C34878D82A}">
                        <a16:rowId xmlns:a16="http://schemas.microsoft.com/office/drawing/2014/main" val="3169959218"/>
                      </a:ext>
                    </a:extLst>
                  </a:tr>
                  <a:tr h="253365">
                    <a:tc>
                      <a:txBody>
                        <a:bodyPr/>
                        <a:lstStyle/>
                        <a:p>
                          <a:pPr algn="ctr" fontAlgn="b"/>
                          <a:r>
                            <a:rPr lang="en-US" sz="1600" b="0" i="0" u="none" strike="noStrike" dirty="0">
                              <a:solidFill>
                                <a:srgbClr val="000000"/>
                              </a:solidFill>
                              <a:effectLst/>
                              <a:latin typeface="+mn-lt"/>
                            </a:rPr>
                            <a:t>6</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$16.50</a:t>
                          </a:r>
                        </a:p>
                      </a:txBody>
                      <a:tcPr marL="9525" marR="9525" marT="9525" marB="0" anchor="ctr"/>
                    </a:tc>
                    <a:tc>
                      <a:txBody>
                        <a:bodyPr/>
                        <a:lstStyle/>
                        <a:p>
                          <a:pPr algn="ctr" fontAlgn="b"/>
                          <a:r>
                            <a:rPr lang="en-US" sz="1600" b="0" i="0" u="none" strike="noStrike" dirty="0">
                              <a:solidFill>
                                <a:srgbClr val="000000"/>
                              </a:solidFill>
                              <a:effectLst/>
                              <a:latin typeface="+mn-lt"/>
                            </a:rPr>
                            <a:t>$31.50</a:t>
                          </a:r>
                        </a:p>
                      </a:txBody>
                      <a:tcPr marL="9525" marR="9525" marT="9525" marB="0" anchor="ctr"/>
                    </a:tc>
                    <a:tc>
                      <a:txBody>
                        <a:bodyPr/>
                        <a:lstStyle/>
                        <a:p>
                          <a:pPr algn="ctr" fontAlgn="b"/>
                          <a:r>
                            <a:rPr lang="en-US" sz="1600" b="0" i="0" u="none" strike="noStrike" dirty="0">
                              <a:solidFill>
                                <a:srgbClr val="000000"/>
                              </a:solidFill>
                              <a:effectLst/>
                              <a:latin typeface="+mn-lt"/>
                            </a:rPr>
                            <a:t>$5.25</a:t>
                          </a:r>
                        </a:p>
                      </a:txBody>
                      <a:tcPr marL="9525" marR="9525" marT="9525" marB="0" anchor="ctr"/>
                    </a:tc>
                    <a:tc>
                      <a:txBody>
                        <a:bodyPr/>
                        <a:lstStyle/>
                        <a:p>
                          <a:pPr algn="ctr" fontAlgn="b"/>
                          <a:r>
                            <a:rPr lang="en-US" sz="1600" b="0" i="0" u="none" strike="noStrike" dirty="0">
                              <a:solidFill>
                                <a:srgbClr val="000000"/>
                              </a:solidFill>
                              <a:effectLst/>
                              <a:latin typeface="+mn-lt"/>
                            </a:rPr>
                            <a:t>$2.50</a:t>
                          </a:r>
                        </a:p>
                      </a:txBody>
                      <a:tcPr marL="9525" marR="9525" marT="9525" marB="0" anchor="ctr"/>
                    </a:tc>
                    <a:tc>
                      <a:txBody>
                        <a:bodyPr/>
                        <a:lstStyle/>
                        <a:p>
                          <a:pPr algn="ctr" fontAlgn="b"/>
                          <a:r>
                            <a:rPr lang="en-US" sz="1600" b="0" i="0" u="none" strike="noStrike" dirty="0">
                              <a:solidFill>
                                <a:srgbClr val="000000"/>
                              </a:solidFill>
                              <a:effectLst/>
                              <a:latin typeface="+mn-lt"/>
                            </a:rPr>
                            <a:t>$2.75</a:t>
                          </a:r>
                        </a:p>
                      </a:txBody>
                      <a:tcPr marL="9525" marR="9525" marT="9525" marB="0" anchor="ctr"/>
                    </a:tc>
                    <a:tc>
                      <a:txBody>
                        <a:bodyPr/>
                        <a:lstStyle/>
                        <a:p>
                          <a:pPr algn="ctr" fontAlgn="b"/>
                          <a:r>
                            <a:rPr lang="en-US" sz="1600" b="0" i="0" u="none" strike="noStrike" dirty="0">
                              <a:solidFill>
                                <a:srgbClr val="000000"/>
                              </a:solidFill>
                              <a:effectLst/>
                              <a:latin typeface="+mn-lt"/>
                            </a:rPr>
                            <a:t>$3.50</a:t>
                          </a:r>
                        </a:p>
                      </a:txBody>
                      <a:tcPr marL="9525" marR="9525" marT="9525" marB="0" anchor="ctr"/>
                    </a:tc>
                    <a:extLst>
                      <a:ext uri="{0D108BD9-81ED-4DB2-BD59-A6C34878D82A}">
                        <a16:rowId xmlns:a16="http://schemas.microsoft.com/office/drawing/2014/main" val="3038436653"/>
                      </a:ext>
                    </a:extLst>
                  </a:tr>
                  <a:tr h="275949">
                    <a:tc>
                      <a:txBody>
                        <a:bodyPr/>
                        <a:lstStyle/>
                        <a:p>
                          <a:pPr algn="r" fontAlgn="b"/>
                          <a:r>
                            <a:rPr lang="en-US" sz="1600" b="1" i="1" u="none" strike="noStrike" dirty="0">
                              <a:solidFill>
                                <a:srgbClr val="000000"/>
                              </a:solidFill>
                              <a:effectLst/>
                              <a:latin typeface="+mn-lt"/>
                            </a:rPr>
                            <a:t>7  p = $4</a:t>
                          </a:r>
                        </a:p>
                      </a:txBody>
                      <a:tcPr marL="9525" marR="9525" marT="9525" marB="0" anchor="ctr">
                        <a:solidFill>
                          <a:srgbClr val="FFFF00"/>
                        </a:solidFill>
                      </a:tcPr>
                    </a:tc>
                    <a:tc>
                      <a:txBody>
                        <a:bodyPr/>
                        <a:lstStyle/>
                        <a:p>
                          <a:pPr algn="ctr" fontAlgn="b"/>
                          <a:r>
                            <a:rPr lang="en-US" sz="1600" b="1" i="1" u="none" strike="noStrike" dirty="0">
                              <a:solidFill>
                                <a:srgbClr val="000000"/>
                              </a:solidFill>
                              <a:effectLst/>
                              <a:latin typeface="+mn-lt"/>
                            </a:rPr>
                            <a:t>$15.00</a:t>
                          </a:r>
                        </a:p>
                      </a:txBody>
                      <a:tcPr marL="9525" marR="9525" marT="9525" marB="0" anchor="ctr">
                        <a:solidFill>
                          <a:srgbClr val="FFFF00"/>
                        </a:solidFill>
                      </a:tcPr>
                    </a:tc>
                    <a:tc>
                      <a:txBody>
                        <a:bodyPr/>
                        <a:lstStyle/>
                        <a:p>
                          <a:pPr algn="ctr" fontAlgn="b"/>
                          <a:r>
                            <a:rPr lang="en-US" sz="1600" b="1" i="1" u="none" strike="noStrike" dirty="0">
                              <a:solidFill>
                                <a:srgbClr val="000000"/>
                              </a:solidFill>
                              <a:effectLst/>
                              <a:latin typeface="+mn-lt"/>
                            </a:rPr>
                            <a:t>$20.50</a:t>
                          </a:r>
                        </a:p>
                      </a:txBody>
                      <a:tcPr marL="9525" marR="9525" marT="9525" marB="0" anchor="ctr">
                        <a:solidFill>
                          <a:srgbClr val="FFFF00"/>
                        </a:solidFill>
                      </a:tcPr>
                    </a:tc>
                    <a:tc>
                      <a:txBody>
                        <a:bodyPr/>
                        <a:lstStyle/>
                        <a:p>
                          <a:pPr algn="ctr" fontAlgn="b"/>
                          <a:r>
                            <a:rPr lang="en-US" sz="1600" b="1" i="1" u="none" strike="noStrike" dirty="0">
                              <a:solidFill>
                                <a:srgbClr val="000000"/>
                              </a:solidFill>
                              <a:effectLst/>
                              <a:latin typeface="+mn-lt"/>
                            </a:rPr>
                            <a:t>$35.50</a:t>
                          </a:r>
                        </a:p>
                      </a:txBody>
                      <a:tcPr marL="9525" marR="9525" marT="9525" marB="0" anchor="ctr">
                        <a:solidFill>
                          <a:srgbClr val="FFFF00"/>
                        </a:solidFill>
                      </a:tcPr>
                    </a:tc>
                    <a:tc>
                      <a:txBody>
                        <a:bodyPr/>
                        <a:lstStyle/>
                        <a:p>
                          <a:pPr algn="ctr" fontAlgn="b"/>
                          <a:r>
                            <a:rPr lang="en-US" sz="1600" b="1" i="1" u="none" strike="noStrike" dirty="0">
                              <a:solidFill>
                                <a:srgbClr val="000000"/>
                              </a:solidFill>
                              <a:effectLst/>
                              <a:latin typeface="+mn-lt"/>
                            </a:rPr>
                            <a:t>$5.07</a:t>
                          </a:r>
                        </a:p>
                      </a:txBody>
                      <a:tcPr marL="9525" marR="9525" marT="9525" marB="0" anchor="ctr">
                        <a:solidFill>
                          <a:srgbClr val="FFFF00"/>
                        </a:solidFill>
                      </a:tcPr>
                    </a:tc>
                    <a:tc>
                      <a:txBody>
                        <a:bodyPr/>
                        <a:lstStyle/>
                        <a:p>
                          <a:pPr algn="ctr" fontAlgn="b"/>
                          <a:r>
                            <a:rPr lang="en-US" sz="1600" b="1" i="1" u="none" strike="noStrike" dirty="0">
                              <a:solidFill>
                                <a:srgbClr val="000000"/>
                              </a:solidFill>
                              <a:effectLst/>
                              <a:latin typeface="+mn-lt"/>
                            </a:rPr>
                            <a:t>$2.14</a:t>
                          </a:r>
                        </a:p>
                      </a:txBody>
                      <a:tcPr marL="9525" marR="9525" marT="9525" marB="0" anchor="ctr">
                        <a:solidFill>
                          <a:srgbClr val="FFFF00"/>
                        </a:solidFill>
                      </a:tcPr>
                    </a:tc>
                    <a:tc>
                      <a:txBody>
                        <a:bodyPr/>
                        <a:lstStyle/>
                        <a:p>
                          <a:pPr algn="ctr" fontAlgn="b"/>
                          <a:r>
                            <a:rPr lang="en-US" sz="1600" b="1" i="1" u="none" strike="noStrike" dirty="0">
                              <a:solidFill>
                                <a:srgbClr val="000000"/>
                              </a:solidFill>
                              <a:effectLst/>
                              <a:latin typeface="+mn-lt"/>
                            </a:rPr>
                            <a:t>$2.93</a:t>
                          </a:r>
                        </a:p>
                      </a:txBody>
                      <a:tcPr marL="9525" marR="9525" marT="9525" marB="0" anchor="ctr">
                        <a:solidFill>
                          <a:srgbClr val="FFFF00"/>
                        </a:solidFill>
                      </a:tcPr>
                    </a:tc>
                    <a:tc>
                      <a:txBody>
                        <a:bodyPr/>
                        <a:lstStyle/>
                        <a:p>
                          <a:pPr algn="ctr" fontAlgn="b"/>
                          <a:r>
                            <a:rPr lang="en-US" sz="1600" b="1" i="1" u="none" strike="noStrike" dirty="0">
                              <a:solidFill>
                                <a:srgbClr val="000000"/>
                              </a:solidFill>
                              <a:effectLst/>
                              <a:latin typeface="+mn-lt"/>
                            </a:rPr>
                            <a:t>$4.00</a:t>
                          </a:r>
                        </a:p>
                      </a:txBody>
                      <a:tcPr marL="9525" marR="9525" marT="9525" marB="0" anchor="ctr">
                        <a:solidFill>
                          <a:srgbClr val="FFFF00"/>
                        </a:solidFill>
                      </a:tcPr>
                    </a:tc>
                    <a:extLst>
                      <a:ext uri="{0D108BD9-81ED-4DB2-BD59-A6C34878D82A}">
                        <a16:rowId xmlns:a16="http://schemas.microsoft.com/office/drawing/2014/main" val="3971941144"/>
                      </a:ext>
                    </a:extLst>
                  </a:tr>
                  <a:tr h="253365">
                    <a:tc>
                      <a:txBody>
                        <a:bodyPr/>
                        <a:lstStyle/>
                        <a:p>
                          <a:pPr algn="ctr" fontAlgn="b"/>
                          <a:r>
                            <a:rPr lang="en-US" sz="1600" b="0" i="0" u="none" strike="noStrike" dirty="0">
                              <a:solidFill>
                                <a:srgbClr val="000000"/>
                              </a:solidFill>
                              <a:effectLst/>
                              <a:latin typeface="+mn-lt"/>
                            </a:rPr>
                            <a:t>8</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$25.00</a:t>
                          </a:r>
                        </a:p>
                      </a:txBody>
                      <a:tcPr marL="9525" marR="9525" marT="9525" marB="0" anchor="ctr"/>
                    </a:tc>
                    <a:tc>
                      <a:txBody>
                        <a:bodyPr/>
                        <a:lstStyle/>
                        <a:p>
                          <a:pPr algn="ctr" fontAlgn="b"/>
                          <a:r>
                            <a:rPr lang="en-US" sz="1600" b="0" i="0" u="none" strike="noStrike" dirty="0">
                              <a:solidFill>
                                <a:srgbClr val="000000"/>
                              </a:solidFill>
                              <a:effectLst/>
                              <a:latin typeface="+mn-lt"/>
                            </a:rPr>
                            <a:t>$40.00</a:t>
                          </a:r>
                        </a:p>
                      </a:txBody>
                      <a:tcPr marL="9525" marR="9525" marT="9525" marB="0" anchor="ctr"/>
                    </a:tc>
                    <a:tc>
                      <a:txBody>
                        <a:bodyPr/>
                        <a:lstStyle/>
                        <a:p>
                          <a:pPr algn="ctr" fontAlgn="b"/>
                          <a:r>
                            <a:rPr lang="en-US" sz="1600" b="0" i="0" u="none" strike="noStrike" dirty="0">
                              <a:solidFill>
                                <a:srgbClr val="000000"/>
                              </a:solidFill>
                              <a:effectLst/>
                              <a:latin typeface="+mn-lt"/>
                            </a:rPr>
                            <a:t>$5.00</a:t>
                          </a:r>
                        </a:p>
                      </a:txBody>
                      <a:tcPr marL="9525" marR="9525" marT="9525" marB="0" anchor="ctr"/>
                    </a:tc>
                    <a:tc>
                      <a:txBody>
                        <a:bodyPr/>
                        <a:lstStyle/>
                        <a:p>
                          <a:pPr algn="ctr" fontAlgn="b"/>
                          <a:r>
                            <a:rPr lang="en-US" sz="1600" b="0" i="0" u="none" strike="noStrike" dirty="0">
                              <a:solidFill>
                                <a:srgbClr val="000000"/>
                              </a:solidFill>
                              <a:effectLst/>
                              <a:latin typeface="+mn-lt"/>
                            </a:rPr>
                            <a:t>$1.88</a:t>
                          </a:r>
                        </a:p>
                      </a:txBody>
                      <a:tcPr marL="9525" marR="9525" marT="9525" marB="0" anchor="ctr"/>
                    </a:tc>
                    <a:tc>
                      <a:txBody>
                        <a:bodyPr/>
                        <a:lstStyle/>
                        <a:p>
                          <a:pPr algn="ctr" fontAlgn="b"/>
                          <a:r>
                            <a:rPr lang="en-US" sz="1600" b="0" i="0" u="none" strike="noStrike" dirty="0">
                              <a:solidFill>
                                <a:srgbClr val="000000"/>
                              </a:solidFill>
                              <a:effectLst/>
                              <a:latin typeface="+mn-lt"/>
                            </a:rPr>
                            <a:t>$3.13</a:t>
                          </a:r>
                        </a:p>
                      </a:txBody>
                      <a:tcPr marL="9525" marR="9525" marT="9525" marB="0" anchor="ctr"/>
                    </a:tc>
                    <a:tc>
                      <a:txBody>
                        <a:bodyPr/>
                        <a:lstStyle/>
                        <a:p>
                          <a:pPr algn="ctr" fontAlgn="b"/>
                          <a:r>
                            <a:rPr lang="en-US" sz="1600" b="0" i="0" u="none" strike="noStrike" dirty="0">
                              <a:solidFill>
                                <a:srgbClr val="000000"/>
                              </a:solidFill>
                              <a:effectLst/>
                              <a:latin typeface="+mn-lt"/>
                            </a:rPr>
                            <a:t>$4.50</a:t>
                          </a:r>
                        </a:p>
                      </a:txBody>
                      <a:tcPr marL="9525" marR="9525" marT="9525" marB="0" anchor="ctr"/>
                    </a:tc>
                    <a:extLst>
                      <a:ext uri="{0D108BD9-81ED-4DB2-BD59-A6C34878D82A}">
                        <a16:rowId xmlns:a16="http://schemas.microsoft.com/office/drawing/2014/main" val="1660660816"/>
                      </a:ext>
                    </a:extLst>
                  </a:tr>
                  <a:tr h="253365">
                    <a:tc>
                      <a:txBody>
                        <a:bodyPr/>
                        <a:lstStyle/>
                        <a:p>
                          <a:pPr algn="ctr" fontAlgn="b"/>
                          <a:r>
                            <a:rPr lang="en-US" sz="1600" b="0" i="0" u="none" strike="noStrike" dirty="0">
                              <a:solidFill>
                                <a:srgbClr val="000000"/>
                              </a:solidFill>
                              <a:effectLst/>
                              <a:latin typeface="+mn-lt"/>
                            </a:rPr>
                            <a:t>9</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$30.00</a:t>
                          </a:r>
                        </a:p>
                      </a:txBody>
                      <a:tcPr marL="9525" marR="9525" marT="9525" marB="0" anchor="ctr"/>
                    </a:tc>
                    <a:tc>
                      <a:txBody>
                        <a:bodyPr/>
                        <a:lstStyle/>
                        <a:p>
                          <a:pPr algn="ctr" fontAlgn="b"/>
                          <a:r>
                            <a:rPr lang="en-US" sz="1600" b="0" i="0" u="none" strike="noStrike" dirty="0">
                              <a:solidFill>
                                <a:srgbClr val="000000"/>
                              </a:solidFill>
                              <a:effectLst/>
                              <a:latin typeface="+mn-lt"/>
                            </a:rPr>
                            <a:t>$45.00</a:t>
                          </a:r>
                        </a:p>
                      </a:txBody>
                      <a:tcPr marL="9525" marR="9525" marT="9525" marB="0" anchor="ctr"/>
                    </a:tc>
                    <a:tc>
                      <a:txBody>
                        <a:bodyPr/>
                        <a:lstStyle/>
                        <a:p>
                          <a:pPr algn="ctr" fontAlgn="b"/>
                          <a:r>
                            <a:rPr lang="en-US" sz="1600" b="0" i="0" u="none" strike="noStrike" dirty="0">
                              <a:solidFill>
                                <a:srgbClr val="000000"/>
                              </a:solidFill>
                              <a:effectLst/>
                              <a:latin typeface="+mn-lt"/>
                            </a:rPr>
                            <a:t>$5.00</a:t>
                          </a:r>
                        </a:p>
                      </a:txBody>
                      <a:tcPr marL="9525" marR="9525" marT="9525" marB="0" anchor="ctr"/>
                    </a:tc>
                    <a:tc>
                      <a:txBody>
                        <a:bodyPr/>
                        <a:lstStyle/>
                        <a:p>
                          <a:pPr algn="ctr" fontAlgn="b"/>
                          <a:r>
                            <a:rPr lang="en-US" sz="1600" b="0" i="0" u="none" strike="noStrike" dirty="0">
                              <a:solidFill>
                                <a:srgbClr val="000000"/>
                              </a:solidFill>
                              <a:effectLst/>
                              <a:latin typeface="+mn-lt"/>
                            </a:rPr>
                            <a:t>$1.67</a:t>
                          </a:r>
                        </a:p>
                      </a:txBody>
                      <a:tcPr marL="9525" marR="9525" marT="9525" marB="0" anchor="ctr"/>
                    </a:tc>
                    <a:tc>
                      <a:txBody>
                        <a:bodyPr/>
                        <a:lstStyle/>
                        <a:p>
                          <a:pPr algn="ctr" fontAlgn="b"/>
                          <a:r>
                            <a:rPr lang="en-US" sz="1600" b="0" i="0" u="none" strike="noStrike" dirty="0">
                              <a:solidFill>
                                <a:srgbClr val="000000"/>
                              </a:solidFill>
                              <a:effectLst/>
                              <a:latin typeface="+mn-lt"/>
                            </a:rPr>
                            <a:t>$3.33</a:t>
                          </a:r>
                        </a:p>
                      </a:txBody>
                      <a:tcPr marL="9525" marR="9525" marT="9525" marB="0" anchor="ctr"/>
                    </a:tc>
                    <a:tc>
                      <a:txBody>
                        <a:bodyPr/>
                        <a:lstStyle/>
                        <a:p>
                          <a:pPr algn="ctr" fontAlgn="b"/>
                          <a:r>
                            <a:rPr lang="en-US" sz="1600" b="0" i="0" u="none" strike="noStrike" dirty="0">
                              <a:solidFill>
                                <a:srgbClr val="000000"/>
                              </a:solidFill>
                              <a:effectLst/>
                              <a:latin typeface="+mn-lt"/>
                            </a:rPr>
                            <a:t>$5.00</a:t>
                          </a:r>
                        </a:p>
                      </a:txBody>
                      <a:tcPr marL="9525" marR="9525" marT="9525" marB="0" anchor="ctr"/>
                    </a:tc>
                    <a:extLst>
                      <a:ext uri="{0D108BD9-81ED-4DB2-BD59-A6C34878D82A}">
                        <a16:rowId xmlns:a16="http://schemas.microsoft.com/office/drawing/2014/main" val="4249956679"/>
                      </a:ext>
                    </a:extLst>
                  </a:tr>
                  <a:tr h="253365">
                    <a:tc>
                      <a:txBody>
                        <a:bodyPr/>
                        <a:lstStyle/>
                        <a:p>
                          <a:pPr algn="ctr" fontAlgn="b"/>
                          <a:r>
                            <a:rPr lang="en-US" sz="1600" b="0" i="0" u="none" strike="noStrike" dirty="0">
                              <a:solidFill>
                                <a:srgbClr val="000000"/>
                              </a:solidFill>
                              <a:effectLst/>
                              <a:latin typeface="+mn-lt"/>
                            </a:rPr>
                            <a:t>10</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$35.50</a:t>
                          </a:r>
                        </a:p>
                      </a:txBody>
                      <a:tcPr marL="9525" marR="9525" marT="9525" marB="0" anchor="ctr"/>
                    </a:tc>
                    <a:tc>
                      <a:txBody>
                        <a:bodyPr/>
                        <a:lstStyle/>
                        <a:p>
                          <a:pPr algn="ctr" fontAlgn="b"/>
                          <a:r>
                            <a:rPr lang="en-US" sz="1600" b="0" i="0" u="none" strike="noStrike" dirty="0">
                              <a:solidFill>
                                <a:srgbClr val="000000"/>
                              </a:solidFill>
                              <a:effectLst/>
                              <a:latin typeface="+mn-lt"/>
                            </a:rPr>
                            <a:t>$50.50</a:t>
                          </a:r>
                        </a:p>
                      </a:txBody>
                      <a:tcPr marL="9525" marR="9525" marT="9525" marB="0" anchor="ctr"/>
                    </a:tc>
                    <a:tc>
                      <a:txBody>
                        <a:bodyPr/>
                        <a:lstStyle/>
                        <a:p>
                          <a:pPr algn="ctr" fontAlgn="b"/>
                          <a:r>
                            <a:rPr lang="en-US" sz="1600" b="0" i="0" u="none" strike="noStrike" dirty="0">
                              <a:solidFill>
                                <a:srgbClr val="000000"/>
                              </a:solidFill>
                              <a:effectLst/>
                              <a:latin typeface="+mn-lt"/>
                            </a:rPr>
                            <a:t>$5.05</a:t>
                          </a:r>
                        </a:p>
                      </a:txBody>
                      <a:tcPr marL="9525" marR="9525" marT="9525" marB="0" anchor="ctr"/>
                    </a:tc>
                    <a:tc>
                      <a:txBody>
                        <a:bodyPr/>
                        <a:lstStyle/>
                        <a:p>
                          <a:pPr algn="ctr" fontAlgn="b"/>
                          <a:r>
                            <a:rPr lang="en-US" sz="1600" b="0" i="0" u="none" strike="noStrike" dirty="0">
                              <a:solidFill>
                                <a:srgbClr val="000000"/>
                              </a:solidFill>
                              <a:effectLst/>
                              <a:latin typeface="+mn-lt"/>
                            </a:rPr>
                            <a:t>$1.50</a:t>
                          </a:r>
                        </a:p>
                      </a:txBody>
                      <a:tcPr marL="9525" marR="9525" marT="9525" marB="0" anchor="ctr"/>
                    </a:tc>
                    <a:tc>
                      <a:txBody>
                        <a:bodyPr/>
                        <a:lstStyle/>
                        <a:p>
                          <a:pPr algn="ctr" fontAlgn="b"/>
                          <a:r>
                            <a:rPr lang="en-US" sz="1600" b="0" i="0" u="none" strike="noStrike" dirty="0">
                              <a:solidFill>
                                <a:srgbClr val="000000"/>
                              </a:solidFill>
                              <a:effectLst/>
                              <a:latin typeface="+mn-lt"/>
                            </a:rPr>
                            <a:t>$3.55</a:t>
                          </a:r>
                        </a:p>
                      </a:txBody>
                      <a:tcPr marL="9525" marR="9525" marT="9525" marB="0" anchor="ctr"/>
                    </a:tc>
                    <a:tc>
                      <a:txBody>
                        <a:bodyPr/>
                        <a:lstStyle/>
                        <a:p>
                          <a:pPr algn="ctr" fontAlgn="b"/>
                          <a:r>
                            <a:rPr lang="en-US" sz="1600" b="0" i="0" u="none" strike="noStrike" dirty="0">
                              <a:solidFill>
                                <a:srgbClr val="000000"/>
                              </a:solidFill>
                              <a:effectLst/>
                              <a:latin typeface="+mn-lt"/>
                            </a:rPr>
                            <a:t>$5.50</a:t>
                          </a:r>
                        </a:p>
                      </a:txBody>
                      <a:tcPr marL="9525" marR="9525" marT="9525" marB="0" anchor="ctr"/>
                    </a:tc>
                    <a:extLst>
                      <a:ext uri="{0D108BD9-81ED-4DB2-BD59-A6C34878D82A}">
                        <a16:rowId xmlns:a16="http://schemas.microsoft.com/office/drawing/2014/main" val="238257926"/>
                      </a:ext>
                    </a:extLst>
                  </a:tr>
                  <a:tr h="253365">
                    <a:tc>
                      <a:txBody>
                        <a:bodyPr/>
                        <a:lstStyle/>
                        <a:p>
                          <a:pPr algn="ctr" fontAlgn="b"/>
                          <a:r>
                            <a:rPr lang="en-US" sz="1600" b="0" i="0" u="none" strike="noStrike" dirty="0">
                              <a:solidFill>
                                <a:srgbClr val="000000"/>
                              </a:solidFill>
                              <a:effectLst/>
                              <a:latin typeface="+mn-lt"/>
                            </a:rPr>
                            <a:t>11</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$41.50</a:t>
                          </a:r>
                        </a:p>
                      </a:txBody>
                      <a:tcPr marL="9525" marR="9525" marT="9525" marB="0" anchor="ctr"/>
                    </a:tc>
                    <a:tc>
                      <a:txBody>
                        <a:bodyPr/>
                        <a:lstStyle/>
                        <a:p>
                          <a:pPr algn="ctr" fontAlgn="b"/>
                          <a:r>
                            <a:rPr lang="en-US" sz="1600" b="0" i="0" u="none" strike="noStrike" dirty="0">
                              <a:solidFill>
                                <a:srgbClr val="000000"/>
                              </a:solidFill>
                              <a:effectLst/>
                              <a:latin typeface="+mn-lt"/>
                            </a:rPr>
                            <a:t>$56.50</a:t>
                          </a:r>
                        </a:p>
                      </a:txBody>
                      <a:tcPr marL="9525" marR="9525" marT="9525" marB="0" anchor="ctr"/>
                    </a:tc>
                    <a:tc>
                      <a:txBody>
                        <a:bodyPr/>
                        <a:lstStyle/>
                        <a:p>
                          <a:pPr algn="ctr" fontAlgn="b"/>
                          <a:r>
                            <a:rPr lang="en-US" sz="1600" b="0" i="0" u="none" strike="noStrike" dirty="0">
                              <a:solidFill>
                                <a:srgbClr val="000000"/>
                              </a:solidFill>
                              <a:effectLst/>
                              <a:latin typeface="+mn-lt"/>
                            </a:rPr>
                            <a:t>$5.14</a:t>
                          </a:r>
                        </a:p>
                      </a:txBody>
                      <a:tcPr marL="9525" marR="9525" marT="9525" marB="0" anchor="ctr"/>
                    </a:tc>
                    <a:tc>
                      <a:txBody>
                        <a:bodyPr/>
                        <a:lstStyle/>
                        <a:p>
                          <a:pPr algn="ctr" fontAlgn="b"/>
                          <a:r>
                            <a:rPr lang="en-US" sz="1600" b="0" i="0" u="none" strike="noStrike" dirty="0">
                              <a:solidFill>
                                <a:srgbClr val="000000"/>
                              </a:solidFill>
                              <a:effectLst/>
                              <a:latin typeface="+mn-lt"/>
                            </a:rPr>
                            <a:t>$1.36</a:t>
                          </a:r>
                        </a:p>
                      </a:txBody>
                      <a:tcPr marL="9525" marR="9525" marT="9525" marB="0" anchor="ctr"/>
                    </a:tc>
                    <a:tc>
                      <a:txBody>
                        <a:bodyPr/>
                        <a:lstStyle/>
                        <a:p>
                          <a:pPr algn="ctr" fontAlgn="b"/>
                          <a:r>
                            <a:rPr lang="en-US" sz="1600" b="0" i="0" u="none" strike="noStrike" dirty="0">
                              <a:solidFill>
                                <a:srgbClr val="000000"/>
                              </a:solidFill>
                              <a:effectLst/>
                              <a:latin typeface="+mn-lt"/>
                            </a:rPr>
                            <a:t>$3.77</a:t>
                          </a:r>
                        </a:p>
                      </a:txBody>
                      <a:tcPr marL="9525" marR="9525" marT="9525" marB="0" anchor="ctr"/>
                    </a:tc>
                    <a:tc>
                      <a:txBody>
                        <a:bodyPr/>
                        <a:lstStyle/>
                        <a:p>
                          <a:pPr algn="ctr" fontAlgn="b"/>
                          <a:r>
                            <a:rPr lang="en-US" sz="1600" b="0" i="0" u="none" strike="noStrike" dirty="0">
                              <a:solidFill>
                                <a:srgbClr val="000000"/>
                              </a:solidFill>
                              <a:effectLst/>
                              <a:latin typeface="+mn-lt"/>
                            </a:rPr>
                            <a:t>$6.00</a:t>
                          </a:r>
                        </a:p>
                      </a:txBody>
                      <a:tcPr marL="9525" marR="9525" marT="9525" marB="0" anchor="ctr"/>
                    </a:tc>
                    <a:extLst>
                      <a:ext uri="{0D108BD9-81ED-4DB2-BD59-A6C34878D82A}">
                        <a16:rowId xmlns:a16="http://schemas.microsoft.com/office/drawing/2014/main" val="3876958843"/>
                      </a:ext>
                    </a:extLst>
                  </a:tr>
                  <a:tr h="253365">
                    <a:tc>
                      <a:txBody>
                        <a:bodyPr/>
                        <a:lstStyle/>
                        <a:p>
                          <a:pPr algn="ctr" fontAlgn="b"/>
                          <a:r>
                            <a:rPr lang="en-US" sz="1600" b="0" i="0" u="none" strike="noStrike" dirty="0">
                              <a:solidFill>
                                <a:srgbClr val="000000"/>
                              </a:solidFill>
                              <a:effectLst/>
                              <a:latin typeface="+mn-lt"/>
                            </a:rPr>
                            <a:t>12</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$48.00</a:t>
                          </a:r>
                        </a:p>
                      </a:txBody>
                      <a:tcPr marL="9525" marR="9525" marT="9525" marB="0" anchor="ctr"/>
                    </a:tc>
                    <a:tc>
                      <a:txBody>
                        <a:bodyPr/>
                        <a:lstStyle/>
                        <a:p>
                          <a:pPr algn="ctr" fontAlgn="b"/>
                          <a:r>
                            <a:rPr lang="en-US" sz="1600" b="0" i="0" u="none" strike="noStrike" dirty="0">
                              <a:solidFill>
                                <a:srgbClr val="000000"/>
                              </a:solidFill>
                              <a:effectLst/>
                              <a:latin typeface="+mn-lt"/>
                            </a:rPr>
                            <a:t>$63.00</a:t>
                          </a:r>
                        </a:p>
                      </a:txBody>
                      <a:tcPr marL="9525" marR="9525" marT="9525" marB="0" anchor="ctr"/>
                    </a:tc>
                    <a:tc>
                      <a:txBody>
                        <a:bodyPr/>
                        <a:lstStyle/>
                        <a:p>
                          <a:pPr algn="ctr" fontAlgn="b"/>
                          <a:r>
                            <a:rPr lang="en-US" sz="1600" b="0" i="0" u="none" strike="noStrike" dirty="0">
                              <a:solidFill>
                                <a:srgbClr val="000000"/>
                              </a:solidFill>
                              <a:effectLst/>
                              <a:latin typeface="+mn-lt"/>
                            </a:rPr>
                            <a:t>$5.25</a:t>
                          </a:r>
                        </a:p>
                      </a:txBody>
                      <a:tcPr marL="9525" marR="9525" marT="9525" marB="0" anchor="ctr"/>
                    </a:tc>
                    <a:tc>
                      <a:txBody>
                        <a:bodyPr/>
                        <a:lstStyle/>
                        <a:p>
                          <a:pPr algn="ctr" fontAlgn="b"/>
                          <a:r>
                            <a:rPr lang="en-US" sz="1600" b="0" i="0" u="none" strike="noStrike" dirty="0">
                              <a:solidFill>
                                <a:srgbClr val="000000"/>
                              </a:solidFill>
                              <a:effectLst/>
                              <a:latin typeface="+mn-lt"/>
                            </a:rPr>
                            <a:t>$1.25</a:t>
                          </a:r>
                        </a:p>
                      </a:txBody>
                      <a:tcPr marL="9525" marR="9525" marT="9525" marB="0" anchor="ctr"/>
                    </a:tc>
                    <a:tc>
                      <a:txBody>
                        <a:bodyPr/>
                        <a:lstStyle/>
                        <a:p>
                          <a:pPr algn="ctr" fontAlgn="b"/>
                          <a:r>
                            <a:rPr lang="en-US" sz="1600" b="0" i="0" u="none" strike="noStrike" dirty="0">
                              <a:solidFill>
                                <a:srgbClr val="000000"/>
                              </a:solidFill>
                              <a:effectLst/>
                              <a:latin typeface="+mn-lt"/>
                            </a:rPr>
                            <a:t>$4.00</a:t>
                          </a:r>
                        </a:p>
                      </a:txBody>
                      <a:tcPr marL="9525" marR="9525" marT="9525" marB="0" anchor="ctr"/>
                    </a:tc>
                    <a:tc>
                      <a:txBody>
                        <a:bodyPr/>
                        <a:lstStyle/>
                        <a:p>
                          <a:pPr algn="ctr" fontAlgn="b"/>
                          <a:r>
                            <a:rPr lang="en-US" sz="1600" b="0" i="0" u="none" strike="noStrike" dirty="0">
                              <a:solidFill>
                                <a:srgbClr val="000000"/>
                              </a:solidFill>
                              <a:effectLst/>
                              <a:latin typeface="+mn-lt"/>
                            </a:rPr>
                            <a:t>$6.50</a:t>
                          </a:r>
                        </a:p>
                      </a:txBody>
                      <a:tcPr marL="9525" marR="9525" marT="9525" marB="0" anchor="ctr"/>
                    </a:tc>
                    <a:extLst>
                      <a:ext uri="{0D108BD9-81ED-4DB2-BD59-A6C34878D82A}">
                        <a16:rowId xmlns:a16="http://schemas.microsoft.com/office/drawing/2014/main" val="2765949126"/>
                      </a:ext>
                    </a:extLst>
                  </a:tr>
                  <a:tr h="253365">
                    <a:tc>
                      <a:txBody>
                        <a:bodyPr/>
                        <a:lstStyle/>
                        <a:p>
                          <a:pPr algn="ctr" fontAlgn="b"/>
                          <a:r>
                            <a:rPr lang="en-US" sz="1600" b="0" i="0" u="none" strike="noStrike" dirty="0">
                              <a:solidFill>
                                <a:srgbClr val="000000"/>
                              </a:solidFill>
                              <a:effectLst/>
                              <a:latin typeface="+mn-lt"/>
                            </a:rPr>
                            <a:t>13</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$55.00</a:t>
                          </a:r>
                        </a:p>
                      </a:txBody>
                      <a:tcPr marL="9525" marR="9525" marT="9525" marB="0" anchor="ctr"/>
                    </a:tc>
                    <a:tc>
                      <a:txBody>
                        <a:bodyPr/>
                        <a:lstStyle/>
                        <a:p>
                          <a:pPr algn="ctr" fontAlgn="b"/>
                          <a:r>
                            <a:rPr lang="en-US" sz="1600" b="0" i="0" u="none" strike="noStrike" dirty="0">
                              <a:solidFill>
                                <a:srgbClr val="000000"/>
                              </a:solidFill>
                              <a:effectLst/>
                              <a:latin typeface="+mn-lt"/>
                            </a:rPr>
                            <a:t>$70.00</a:t>
                          </a:r>
                        </a:p>
                      </a:txBody>
                      <a:tcPr marL="9525" marR="9525" marT="9525" marB="0" anchor="ctr"/>
                    </a:tc>
                    <a:tc>
                      <a:txBody>
                        <a:bodyPr/>
                        <a:lstStyle/>
                        <a:p>
                          <a:pPr algn="ctr" fontAlgn="b"/>
                          <a:r>
                            <a:rPr lang="en-US" sz="1600" b="0" i="0" u="none" strike="noStrike" dirty="0">
                              <a:solidFill>
                                <a:srgbClr val="000000"/>
                              </a:solidFill>
                              <a:effectLst/>
                              <a:latin typeface="+mn-lt"/>
                            </a:rPr>
                            <a:t>$5.38</a:t>
                          </a:r>
                        </a:p>
                      </a:txBody>
                      <a:tcPr marL="9525" marR="9525" marT="9525" marB="0" anchor="ctr"/>
                    </a:tc>
                    <a:tc>
                      <a:txBody>
                        <a:bodyPr/>
                        <a:lstStyle/>
                        <a:p>
                          <a:pPr algn="ctr" fontAlgn="b"/>
                          <a:r>
                            <a:rPr lang="en-US" sz="1600" b="0" i="0" u="none" strike="noStrike" dirty="0">
                              <a:solidFill>
                                <a:srgbClr val="000000"/>
                              </a:solidFill>
                              <a:effectLst/>
                              <a:latin typeface="+mn-lt"/>
                            </a:rPr>
                            <a:t>$1.15</a:t>
                          </a:r>
                        </a:p>
                      </a:txBody>
                      <a:tcPr marL="9525" marR="9525" marT="9525" marB="0" anchor="ctr"/>
                    </a:tc>
                    <a:tc>
                      <a:txBody>
                        <a:bodyPr/>
                        <a:lstStyle/>
                        <a:p>
                          <a:pPr algn="ctr" fontAlgn="b"/>
                          <a:r>
                            <a:rPr lang="en-US" sz="1600" b="0" i="0" u="none" strike="noStrike" dirty="0">
                              <a:solidFill>
                                <a:srgbClr val="000000"/>
                              </a:solidFill>
                              <a:effectLst/>
                              <a:latin typeface="+mn-lt"/>
                            </a:rPr>
                            <a:t>$4.23</a:t>
                          </a:r>
                        </a:p>
                      </a:txBody>
                      <a:tcPr marL="9525" marR="9525" marT="9525" marB="0" anchor="ctr"/>
                    </a:tc>
                    <a:tc>
                      <a:txBody>
                        <a:bodyPr/>
                        <a:lstStyle/>
                        <a:p>
                          <a:pPr algn="ctr" fontAlgn="b"/>
                          <a:r>
                            <a:rPr lang="en-US" sz="1600" b="0" i="0" u="none" strike="noStrike" dirty="0">
                              <a:solidFill>
                                <a:srgbClr val="000000"/>
                              </a:solidFill>
                              <a:effectLst/>
                              <a:latin typeface="+mn-lt"/>
                            </a:rPr>
                            <a:t>$7.00</a:t>
                          </a:r>
                        </a:p>
                      </a:txBody>
                      <a:tcPr marL="9525" marR="9525" marT="9525" marB="0" anchor="ctr"/>
                    </a:tc>
                    <a:extLst>
                      <a:ext uri="{0D108BD9-81ED-4DB2-BD59-A6C34878D82A}">
                        <a16:rowId xmlns:a16="http://schemas.microsoft.com/office/drawing/2014/main" val="1383775801"/>
                      </a:ext>
                    </a:extLst>
                  </a:tr>
                  <a:tr h="295977">
                    <a:tc>
                      <a:txBody>
                        <a:bodyPr/>
                        <a:lstStyle/>
                        <a:p>
                          <a:pPr algn="ctr" fontAlgn="b"/>
                          <a:r>
                            <a:rPr lang="en-US" sz="1600" b="0" i="0" u="none" strike="noStrike" dirty="0">
                              <a:solidFill>
                                <a:srgbClr val="000000"/>
                              </a:solidFill>
                              <a:effectLst/>
                              <a:latin typeface="+mn-lt"/>
                            </a:rPr>
                            <a:t>14</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$62.50</a:t>
                          </a:r>
                        </a:p>
                      </a:txBody>
                      <a:tcPr marL="9525" marR="9525" marT="9525" marB="0" anchor="ctr"/>
                    </a:tc>
                    <a:tc>
                      <a:txBody>
                        <a:bodyPr/>
                        <a:lstStyle/>
                        <a:p>
                          <a:pPr algn="ctr" fontAlgn="b"/>
                          <a:r>
                            <a:rPr lang="en-US" sz="1600" b="0" i="0" u="none" strike="noStrike" dirty="0">
                              <a:solidFill>
                                <a:srgbClr val="000000"/>
                              </a:solidFill>
                              <a:effectLst/>
                              <a:latin typeface="+mn-lt"/>
                            </a:rPr>
                            <a:t>$77.50</a:t>
                          </a:r>
                        </a:p>
                      </a:txBody>
                      <a:tcPr marL="9525" marR="9525" marT="9525" marB="0" anchor="ctr"/>
                    </a:tc>
                    <a:tc>
                      <a:txBody>
                        <a:bodyPr/>
                        <a:lstStyle/>
                        <a:p>
                          <a:pPr algn="ctr" fontAlgn="b"/>
                          <a:r>
                            <a:rPr lang="en-US" sz="1600" b="0" i="0" u="none" strike="noStrike" dirty="0">
                              <a:solidFill>
                                <a:srgbClr val="000000"/>
                              </a:solidFill>
                              <a:effectLst/>
                              <a:latin typeface="+mn-lt"/>
                            </a:rPr>
                            <a:t>$5.54</a:t>
                          </a:r>
                        </a:p>
                      </a:txBody>
                      <a:tcPr marL="9525" marR="9525" marT="9525" marB="0" anchor="ctr"/>
                    </a:tc>
                    <a:tc>
                      <a:txBody>
                        <a:bodyPr/>
                        <a:lstStyle/>
                        <a:p>
                          <a:pPr algn="ctr" fontAlgn="b"/>
                          <a:r>
                            <a:rPr lang="en-US" sz="1600" b="0" i="0" u="none" strike="noStrike" dirty="0">
                              <a:solidFill>
                                <a:srgbClr val="000000"/>
                              </a:solidFill>
                              <a:effectLst/>
                              <a:latin typeface="+mn-lt"/>
                            </a:rPr>
                            <a:t>$1.07</a:t>
                          </a:r>
                        </a:p>
                      </a:txBody>
                      <a:tcPr marL="9525" marR="9525" marT="9525" marB="0" anchor="ctr"/>
                    </a:tc>
                    <a:tc>
                      <a:txBody>
                        <a:bodyPr/>
                        <a:lstStyle/>
                        <a:p>
                          <a:pPr algn="ctr" fontAlgn="b"/>
                          <a:r>
                            <a:rPr lang="en-US" sz="1600" b="0" i="0" u="none" strike="noStrike" dirty="0">
                              <a:solidFill>
                                <a:srgbClr val="000000"/>
                              </a:solidFill>
                              <a:effectLst/>
                              <a:latin typeface="+mn-lt"/>
                            </a:rPr>
                            <a:t>$4.46</a:t>
                          </a:r>
                        </a:p>
                      </a:txBody>
                      <a:tcPr marL="9525" marR="9525" marT="9525" marB="0" anchor="ctr"/>
                    </a:tc>
                    <a:tc>
                      <a:txBody>
                        <a:bodyPr/>
                        <a:lstStyle/>
                        <a:p>
                          <a:pPr algn="ctr" fontAlgn="b"/>
                          <a:r>
                            <a:rPr lang="en-US" sz="1600" b="0" i="0" u="none" strike="noStrike" dirty="0">
                              <a:solidFill>
                                <a:srgbClr val="000000"/>
                              </a:solidFill>
                              <a:effectLst/>
                              <a:latin typeface="+mn-lt"/>
                            </a:rPr>
                            <a:t>$7.50</a:t>
                          </a:r>
                        </a:p>
                      </a:txBody>
                      <a:tcPr marL="9525" marR="9525" marT="9525" marB="0" anchor="ctr"/>
                    </a:tc>
                    <a:extLst>
                      <a:ext uri="{0D108BD9-81ED-4DB2-BD59-A6C34878D82A}">
                        <a16:rowId xmlns:a16="http://schemas.microsoft.com/office/drawing/2014/main" val="1082452273"/>
                      </a:ext>
                    </a:extLst>
                  </a:tr>
                  <a:tr h="284496">
                    <a:tc>
                      <a:txBody>
                        <a:bodyPr/>
                        <a:lstStyle/>
                        <a:p>
                          <a:pPr algn="r" fontAlgn="b"/>
                          <a:r>
                            <a:rPr lang="en-US" sz="1600" b="1" i="1" u="none" strike="noStrike" dirty="0">
                              <a:solidFill>
                                <a:srgbClr val="000000"/>
                              </a:solidFill>
                              <a:effectLst/>
                              <a:latin typeface="+mn-lt"/>
                            </a:rPr>
                            <a:t>15 p = $8</a:t>
                          </a:r>
                        </a:p>
                      </a:txBody>
                      <a:tcPr marL="9525" marR="9525" marT="9525" marB="0" anchor="ctr">
                        <a:solidFill>
                          <a:schemeClr val="bg2">
                            <a:lumMod val="75000"/>
                          </a:schemeClr>
                        </a:solidFill>
                      </a:tcPr>
                    </a:tc>
                    <a:tc>
                      <a:txBody>
                        <a:bodyPr/>
                        <a:lstStyle/>
                        <a:p>
                          <a:pPr algn="ctr" fontAlgn="b"/>
                          <a:r>
                            <a:rPr lang="en-US" sz="1600" b="1" i="1" u="none" strike="noStrike" dirty="0">
                              <a:solidFill>
                                <a:srgbClr val="000000"/>
                              </a:solidFill>
                              <a:effectLst/>
                              <a:latin typeface="+mn-lt"/>
                            </a:rPr>
                            <a:t>$15.00</a:t>
                          </a:r>
                        </a:p>
                      </a:txBody>
                      <a:tcPr marL="9525" marR="9525" marT="9525" marB="0" anchor="ctr">
                        <a:solidFill>
                          <a:schemeClr val="bg2">
                            <a:lumMod val="75000"/>
                          </a:schemeClr>
                        </a:solidFill>
                      </a:tcPr>
                    </a:tc>
                    <a:tc>
                      <a:txBody>
                        <a:bodyPr/>
                        <a:lstStyle/>
                        <a:p>
                          <a:pPr algn="ctr" fontAlgn="b"/>
                          <a:r>
                            <a:rPr lang="en-US" sz="1600" b="1" i="1" u="none" strike="noStrike" dirty="0">
                              <a:solidFill>
                                <a:srgbClr val="000000"/>
                              </a:solidFill>
                              <a:effectLst/>
                              <a:latin typeface="+mn-lt"/>
                            </a:rPr>
                            <a:t>$70.50</a:t>
                          </a:r>
                        </a:p>
                      </a:txBody>
                      <a:tcPr marL="9525" marR="9525" marT="9525" marB="0" anchor="ctr">
                        <a:solidFill>
                          <a:schemeClr val="bg2">
                            <a:lumMod val="75000"/>
                          </a:schemeClr>
                        </a:solidFill>
                      </a:tcPr>
                    </a:tc>
                    <a:tc>
                      <a:txBody>
                        <a:bodyPr/>
                        <a:lstStyle/>
                        <a:p>
                          <a:pPr algn="ctr" fontAlgn="b"/>
                          <a:r>
                            <a:rPr lang="en-US" sz="1600" b="1" i="1" u="none" strike="noStrike" dirty="0">
                              <a:solidFill>
                                <a:srgbClr val="000000"/>
                              </a:solidFill>
                              <a:effectLst/>
                              <a:latin typeface="+mn-lt"/>
                            </a:rPr>
                            <a:t>$85.50</a:t>
                          </a:r>
                        </a:p>
                      </a:txBody>
                      <a:tcPr marL="9525" marR="9525" marT="9525" marB="0" anchor="ctr">
                        <a:solidFill>
                          <a:schemeClr val="bg2">
                            <a:lumMod val="75000"/>
                          </a:schemeClr>
                        </a:solidFill>
                      </a:tcPr>
                    </a:tc>
                    <a:tc>
                      <a:txBody>
                        <a:bodyPr/>
                        <a:lstStyle/>
                        <a:p>
                          <a:pPr algn="ctr" fontAlgn="b"/>
                          <a:r>
                            <a:rPr lang="en-US" sz="1600" b="1" i="1" u="none" strike="noStrike" dirty="0">
                              <a:solidFill>
                                <a:srgbClr val="000000"/>
                              </a:solidFill>
                              <a:effectLst/>
                              <a:latin typeface="+mn-lt"/>
                            </a:rPr>
                            <a:t>$5.70</a:t>
                          </a:r>
                        </a:p>
                      </a:txBody>
                      <a:tcPr marL="9525" marR="9525" marT="9525" marB="0" anchor="ctr">
                        <a:solidFill>
                          <a:schemeClr val="bg2">
                            <a:lumMod val="75000"/>
                          </a:schemeClr>
                        </a:solidFill>
                      </a:tcPr>
                    </a:tc>
                    <a:tc>
                      <a:txBody>
                        <a:bodyPr/>
                        <a:lstStyle/>
                        <a:p>
                          <a:pPr algn="ctr" fontAlgn="b"/>
                          <a:r>
                            <a:rPr lang="en-US" sz="1600" b="1" i="1" u="none" strike="noStrike" dirty="0">
                              <a:solidFill>
                                <a:srgbClr val="000000"/>
                              </a:solidFill>
                              <a:effectLst/>
                              <a:latin typeface="+mn-lt"/>
                            </a:rPr>
                            <a:t>$1.00</a:t>
                          </a:r>
                        </a:p>
                      </a:txBody>
                      <a:tcPr marL="9525" marR="9525" marT="9525" marB="0" anchor="ctr">
                        <a:solidFill>
                          <a:schemeClr val="bg2">
                            <a:lumMod val="75000"/>
                          </a:schemeClr>
                        </a:solidFill>
                      </a:tcPr>
                    </a:tc>
                    <a:tc>
                      <a:txBody>
                        <a:bodyPr/>
                        <a:lstStyle/>
                        <a:p>
                          <a:pPr algn="ctr" fontAlgn="b"/>
                          <a:r>
                            <a:rPr lang="en-US" sz="1600" b="1" i="1" u="none" strike="noStrike" dirty="0">
                              <a:solidFill>
                                <a:srgbClr val="000000"/>
                              </a:solidFill>
                              <a:effectLst/>
                              <a:latin typeface="+mn-lt"/>
                            </a:rPr>
                            <a:t>$4.70</a:t>
                          </a:r>
                        </a:p>
                      </a:txBody>
                      <a:tcPr marL="9525" marR="9525" marT="9525" marB="0" anchor="ctr">
                        <a:solidFill>
                          <a:schemeClr val="bg2">
                            <a:lumMod val="75000"/>
                          </a:schemeClr>
                        </a:solidFill>
                      </a:tcPr>
                    </a:tc>
                    <a:tc>
                      <a:txBody>
                        <a:bodyPr/>
                        <a:lstStyle/>
                        <a:p>
                          <a:pPr algn="ctr" fontAlgn="b"/>
                          <a:r>
                            <a:rPr lang="en-US" sz="1600" b="1" i="1" u="none" strike="noStrike" dirty="0">
                              <a:solidFill>
                                <a:srgbClr val="000000"/>
                              </a:solidFill>
                              <a:effectLst/>
                              <a:latin typeface="+mn-lt"/>
                            </a:rPr>
                            <a:t>$8.00</a:t>
                          </a:r>
                        </a:p>
                      </a:txBody>
                      <a:tcPr marL="9525" marR="9525" marT="9525" marB="0" anchor="ctr">
                        <a:solidFill>
                          <a:schemeClr val="bg2">
                            <a:lumMod val="75000"/>
                          </a:schemeClr>
                        </a:solidFill>
                      </a:tcPr>
                    </a:tc>
                    <a:extLst>
                      <a:ext uri="{0D108BD9-81ED-4DB2-BD59-A6C34878D82A}">
                        <a16:rowId xmlns:a16="http://schemas.microsoft.com/office/drawing/2014/main" val="1100279237"/>
                      </a:ext>
                    </a:extLst>
                  </a:tr>
                  <a:tr h="253365">
                    <a:tc>
                      <a:txBody>
                        <a:bodyPr/>
                        <a:lstStyle/>
                        <a:p>
                          <a:pPr algn="ctr" fontAlgn="b"/>
                          <a:r>
                            <a:rPr lang="en-US" sz="1600" b="0" i="0" u="none" strike="noStrike" dirty="0">
                              <a:solidFill>
                                <a:srgbClr val="000000"/>
                              </a:solidFill>
                              <a:effectLst/>
                              <a:latin typeface="+mn-lt"/>
                            </a:rPr>
                            <a:t>16</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$79.00</a:t>
                          </a:r>
                        </a:p>
                      </a:txBody>
                      <a:tcPr marL="9525" marR="9525" marT="9525" marB="0" anchor="ctr"/>
                    </a:tc>
                    <a:tc>
                      <a:txBody>
                        <a:bodyPr/>
                        <a:lstStyle/>
                        <a:p>
                          <a:pPr algn="ctr" fontAlgn="b"/>
                          <a:r>
                            <a:rPr lang="en-US" sz="1600" b="0" i="0" u="none" strike="noStrike" dirty="0">
                              <a:solidFill>
                                <a:srgbClr val="000000"/>
                              </a:solidFill>
                              <a:effectLst/>
                              <a:latin typeface="+mn-lt"/>
                            </a:rPr>
                            <a:t>$94.00</a:t>
                          </a:r>
                        </a:p>
                      </a:txBody>
                      <a:tcPr marL="9525" marR="9525" marT="9525" marB="0" anchor="ctr"/>
                    </a:tc>
                    <a:tc>
                      <a:txBody>
                        <a:bodyPr/>
                        <a:lstStyle/>
                        <a:p>
                          <a:pPr algn="ctr" fontAlgn="b"/>
                          <a:r>
                            <a:rPr lang="en-US" sz="1600" b="0" i="0" u="none" strike="noStrike" dirty="0">
                              <a:solidFill>
                                <a:srgbClr val="000000"/>
                              </a:solidFill>
                              <a:effectLst/>
                              <a:latin typeface="+mn-lt"/>
                            </a:rPr>
                            <a:t>$5.88</a:t>
                          </a:r>
                        </a:p>
                      </a:txBody>
                      <a:tcPr marL="9525" marR="9525" marT="9525" marB="0" anchor="ctr"/>
                    </a:tc>
                    <a:tc>
                      <a:txBody>
                        <a:bodyPr/>
                        <a:lstStyle/>
                        <a:p>
                          <a:pPr algn="ctr" fontAlgn="b"/>
                          <a:r>
                            <a:rPr lang="en-US" sz="1600" b="0" i="0" u="none" strike="noStrike" dirty="0">
                              <a:solidFill>
                                <a:srgbClr val="000000"/>
                              </a:solidFill>
                              <a:effectLst/>
                              <a:latin typeface="+mn-lt"/>
                            </a:rPr>
                            <a:t>$0.94</a:t>
                          </a:r>
                        </a:p>
                      </a:txBody>
                      <a:tcPr marL="9525" marR="9525" marT="9525" marB="0" anchor="ctr"/>
                    </a:tc>
                    <a:tc>
                      <a:txBody>
                        <a:bodyPr/>
                        <a:lstStyle/>
                        <a:p>
                          <a:pPr algn="ctr" fontAlgn="b"/>
                          <a:r>
                            <a:rPr lang="en-US" sz="1600" b="0" i="0" u="none" strike="noStrike" dirty="0">
                              <a:solidFill>
                                <a:srgbClr val="000000"/>
                              </a:solidFill>
                              <a:effectLst/>
                              <a:latin typeface="+mn-lt"/>
                            </a:rPr>
                            <a:t>$4.94</a:t>
                          </a:r>
                        </a:p>
                      </a:txBody>
                      <a:tcPr marL="9525" marR="9525" marT="9525" marB="0" anchor="ctr"/>
                    </a:tc>
                    <a:tc>
                      <a:txBody>
                        <a:bodyPr/>
                        <a:lstStyle/>
                        <a:p>
                          <a:pPr algn="ctr" fontAlgn="b"/>
                          <a:r>
                            <a:rPr lang="en-US" sz="1600" b="0" i="0" u="none" strike="noStrike" dirty="0">
                              <a:solidFill>
                                <a:srgbClr val="000000"/>
                              </a:solidFill>
                              <a:effectLst/>
                              <a:latin typeface="+mn-lt"/>
                            </a:rPr>
                            <a:t>$8.50</a:t>
                          </a:r>
                        </a:p>
                      </a:txBody>
                      <a:tcPr marL="9525" marR="9525" marT="9525" marB="0" anchor="ctr"/>
                    </a:tc>
                    <a:extLst>
                      <a:ext uri="{0D108BD9-81ED-4DB2-BD59-A6C34878D82A}">
                        <a16:rowId xmlns:a16="http://schemas.microsoft.com/office/drawing/2014/main" val="1488626155"/>
                      </a:ext>
                    </a:extLst>
                  </a:tr>
                  <a:tr h="253365">
                    <a:tc>
                      <a:txBody>
                        <a:bodyPr/>
                        <a:lstStyle/>
                        <a:p>
                          <a:pPr algn="ctr" fontAlgn="b"/>
                          <a:r>
                            <a:rPr lang="en-US" sz="1600" b="0" i="0" u="none" strike="noStrike" dirty="0">
                              <a:solidFill>
                                <a:srgbClr val="000000"/>
                              </a:solidFill>
                              <a:effectLst/>
                              <a:latin typeface="+mn-lt"/>
                            </a:rPr>
                            <a:t>17</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$89.00</a:t>
                          </a:r>
                        </a:p>
                      </a:txBody>
                      <a:tcPr marL="9525" marR="9525" marT="9525" marB="0" anchor="ctr"/>
                    </a:tc>
                    <a:tc>
                      <a:txBody>
                        <a:bodyPr/>
                        <a:lstStyle/>
                        <a:p>
                          <a:pPr algn="ctr" fontAlgn="b"/>
                          <a:r>
                            <a:rPr lang="en-US" sz="1600" b="0" i="0" u="none" strike="noStrike" dirty="0">
                              <a:solidFill>
                                <a:srgbClr val="000000"/>
                              </a:solidFill>
                              <a:effectLst/>
                              <a:latin typeface="+mn-lt"/>
                            </a:rPr>
                            <a:t>$104.00</a:t>
                          </a:r>
                        </a:p>
                      </a:txBody>
                      <a:tcPr marL="9525" marR="9525" marT="9525" marB="0" anchor="ctr"/>
                    </a:tc>
                    <a:tc>
                      <a:txBody>
                        <a:bodyPr/>
                        <a:lstStyle/>
                        <a:p>
                          <a:pPr algn="ctr" fontAlgn="b"/>
                          <a:r>
                            <a:rPr lang="en-US" sz="1600" b="0" i="0" u="none" strike="noStrike" dirty="0">
                              <a:solidFill>
                                <a:srgbClr val="000000"/>
                              </a:solidFill>
                              <a:effectLst/>
                              <a:latin typeface="+mn-lt"/>
                            </a:rPr>
                            <a:t>$6.12</a:t>
                          </a:r>
                        </a:p>
                      </a:txBody>
                      <a:tcPr marL="9525" marR="9525" marT="9525" marB="0" anchor="ctr"/>
                    </a:tc>
                    <a:tc>
                      <a:txBody>
                        <a:bodyPr/>
                        <a:lstStyle/>
                        <a:p>
                          <a:pPr algn="ctr" fontAlgn="b"/>
                          <a:r>
                            <a:rPr lang="en-US" sz="1600" b="0" i="0" u="none" strike="noStrike" dirty="0">
                              <a:solidFill>
                                <a:srgbClr val="000000"/>
                              </a:solidFill>
                              <a:effectLst/>
                              <a:latin typeface="+mn-lt"/>
                            </a:rPr>
                            <a:t>$0.88</a:t>
                          </a:r>
                        </a:p>
                      </a:txBody>
                      <a:tcPr marL="9525" marR="9525" marT="9525" marB="0" anchor="ctr"/>
                    </a:tc>
                    <a:tc>
                      <a:txBody>
                        <a:bodyPr/>
                        <a:lstStyle/>
                        <a:p>
                          <a:pPr algn="ctr" fontAlgn="b"/>
                          <a:r>
                            <a:rPr lang="en-US" sz="1600" b="0" i="0" u="none" strike="noStrike" dirty="0">
                              <a:solidFill>
                                <a:srgbClr val="000000"/>
                              </a:solidFill>
                              <a:effectLst/>
                              <a:latin typeface="+mn-lt"/>
                            </a:rPr>
                            <a:t>$5.24</a:t>
                          </a:r>
                        </a:p>
                      </a:txBody>
                      <a:tcPr marL="9525" marR="9525" marT="9525" marB="0" anchor="ctr"/>
                    </a:tc>
                    <a:tc>
                      <a:txBody>
                        <a:bodyPr/>
                        <a:lstStyle/>
                        <a:p>
                          <a:pPr algn="ctr" fontAlgn="b"/>
                          <a:r>
                            <a:rPr lang="en-US" sz="1600" b="0" i="0" u="none" strike="noStrike" dirty="0">
                              <a:solidFill>
                                <a:srgbClr val="000000"/>
                              </a:solidFill>
                              <a:effectLst/>
                              <a:latin typeface="+mn-lt"/>
                            </a:rPr>
                            <a:t>$10.00</a:t>
                          </a:r>
                        </a:p>
                      </a:txBody>
                      <a:tcPr marL="9525" marR="9525" marT="9525" marB="0" anchor="ctr"/>
                    </a:tc>
                    <a:extLst>
                      <a:ext uri="{0D108BD9-81ED-4DB2-BD59-A6C34878D82A}">
                        <a16:rowId xmlns:a16="http://schemas.microsoft.com/office/drawing/2014/main" val="4119156923"/>
                      </a:ext>
                    </a:extLst>
                  </a:tr>
                </a:tbl>
              </a:graphicData>
            </a:graphic>
          </p:graphicFrame>
        </mc:Fallback>
      </mc:AlternateContent>
      <p:sp>
        <p:nvSpPr>
          <p:cNvPr id="10" name="Oval 9">
            <a:extLst>
              <a:ext uri="{FF2B5EF4-FFF2-40B4-BE49-F238E27FC236}">
                <a16:creationId xmlns:a16="http://schemas.microsoft.com/office/drawing/2014/main" id="{8B541912-3315-4D03-BE0A-1C235D226B2D}"/>
              </a:ext>
            </a:extLst>
          </p:cNvPr>
          <p:cNvSpPr/>
          <p:nvPr/>
        </p:nvSpPr>
        <p:spPr>
          <a:xfrm>
            <a:off x="152400" y="2819400"/>
            <a:ext cx="268704"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a:t>
            </a:r>
          </a:p>
        </p:txBody>
      </p:sp>
      <p:sp>
        <p:nvSpPr>
          <p:cNvPr id="11" name="Oval 10">
            <a:extLst>
              <a:ext uri="{FF2B5EF4-FFF2-40B4-BE49-F238E27FC236}">
                <a16:creationId xmlns:a16="http://schemas.microsoft.com/office/drawing/2014/main" id="{8B541912-3315-4D03-BE0A-1C235D226B2D}"/>
              </a:ext>
            </a:extLst>
          </p:cNvPr>
          <p:cNvSpPr/>
          <p:nvPr/>
        </p:nvSpPr>
        <p:spPr>
          <a:xfrm>
            <a:off x="152400" y="3917165"/>
            <a:ext cx="268704" cy="242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a:t>
            </a:r>
          </a:p>
        </p:txBody>
      </p:sp>
      <p:sp>
        <p:nvSpPr>
          <p:cNvPr id="12" name="Oval 11">
            <a:extLst>
              <a:ext uri="{FF2B5EF4-FFF2-40B4-BE49-F238E27FC236}">
                <a16:creationId xmlns:a16="http://schemas.microsoft.com/office/drawing/2014/main" id="{8B541912-3315-4D03-BE0A-1C235D226B2D}"/>
              </a:ext>
            </a:extLst>
          </p:cNvPr>
          <p:cNvSpPr/>
          <p:nvPr/>
        </p:nvSpPr>
        <p:spPr>
          <a:xfrm>
            <a:off x="152400" y="5971672"/>
            <a:ext cx="268704" cy="242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3</a:t>
            </a:r>
          </a:p>
        </p:txBody>
      </p:sp>
    </p:spTree>
    <p:extLst>
      <p:ext uri="{BB962C8B-B14F-4D97-AF65-F5344CB8AC3E}">
        <p14:creationId xmlns:p14="http://schemas.microsoft.com/office/powerpoint/2010/main" val="27870068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70ECE-E669-4DC1-9067-23D1FBA063E9}"/>
              </a:ext>
            </a:extLst>
          </p:cNvPr>
          <p:cNvSpPr>
            <a:spLocks noGrp="1"/>
          </p:cNvSpPr>
          <p:nvPr>
            <p:ph type="title"/>
          </p:nvPr>
        </p:nvSpPr>
        <p:spPr/>
        <p:txBody>
          <a:bodyPr/>
          <a:lstStyle/>
          <a:p>
            <a:r>
              <a:rPr lang="en-US" dirty="0"/>
              <a:t>Short-Run Profit Maximization</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71667FE-A717-42AB-8CBF-DEAFA244E337}"/>
                  </a:ext>
                </a:extLst>
              </p:cNvPr>
              <p:cNvSpPr txBox="1"/>
              <p:nvPr/>
            </p:nvSpPr>
            <p:spPr>
              <a:xfrm>
                <a:off x="2600815" y="6208776"/>
                <a:ext cx="6990371" cy="523220"/>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ea typeface="Cambria Math" panose="02040503050406030204" pitchFamily="18" charset="0"/>
                        </a:rPr>
                        <m:t>𝜋</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𝑞</m:t>
                          </m:r>
                        </m:e>
                      </m:d>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𝑅</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𝑞</m:t>
                          </m:r>
                        </m:e>
                      </m:d>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𝐶</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𝑞</m:t>
                          </m:r>
                        </m:e>
                      </m:d>
                      <m:r>
                        <a:rPr lang="en-US" sz="2800" i="1">
                          <a:latin typeface="Cambria Math" panose="02040503050406030204" pitchFamily="18" charset="0"/>
                          <a:ea typeface="Cambria Math" panose="02040503050406030204" pitchFamily="18" charset="0"/>
                        </a:rPr>
                        <m:t> </m:t>
                      </m:r>
                      <m:r>
                        <a:rPr lang="en-US" sz="2800" i="1">
                          <a:latin typeface="Cambria Math" panose="02040503050406030204" pitchFamily="18" charset="0"/>
                          <a:ea typeface="Cambria Math" panose="02040503050406030204" pitchFamily="18" charset="0"/>
                        </a:rPr>
                        <m:t>𝜋</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𝑝</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𝑞</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𝑎𝑐</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𝑞</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𝑞</m:t>
                      </m:r>
                    </m:oMath>
                  </m:oMathPara>
                </a14:m>
                <a:endParaRPr lang="en-US" sz="2800" dirty="0"/>
              </a:p>
            </p:txBody>
          </p:sp>
        </mc:Choice>
        <mc:Fallback xmlns="">
          <p:sp>
            <p:nvSpPr>
              <p:cNvPr id="12" name="TextBox 11">
                <a:extLst>
                  <a:ext uri="{FF2B5EF4-FFF2-40B4-BE49-F238E27FC236}">
                    <a16:creationId xmlns:a16="http://schemas.microsoft.com/office/drawing/2014/main" id="{B71667FE-A717-42AB-8CBF-DEAFA244E337}"/>
                  </a:ext>
                </a:extLst>
              </p:cNvPr>
              <p:cNvSpPr txBox="1">
                <a:spLocks noRot="1" noChangeAspect="1" noMove="1" noResize="1" noEditPoints="1" noAdjustHandles="1" noChangeArrowheads="1" noChangeShapeType="1" noTextEdit="1"/>
              </p:cNvSpPr>
              <p:nvPr/>
            </p:nvSpPr>
            <p:spPr>
              <a:xfrm>
                <a:off x="2600815" y="6208776"/>
                <a:ext cx="6990371" cy="523220"/>
              </a:xfrm>
              <a:prstGeom prst="rect">
                <a:avLst/>
              </a:prstGeom>
              <a:blipFill>
                <a:blip r:embed="rId3"/>
                <a:stretch>
                  <a:fillRect/>
                </a:stretch>
              </a:blipFill>
            </p:spPr>
            <p:txBody>
              <a:bodyPr/>
              <a:lstStyle/>
              <a:p>
                <a:r>
                  <a:rPr lang="en-IN">
                    <a:noFill/>
                  </a:rPr>
                  <a:t> </a:t>
                </a:r>
              </a:p>
            </p:txBody>
          </p:sp>
        </mc:Fallback>
      </mc:AlternateContent>
      <p:cxnSp>
        <p:nvCxnSpPr>
          <p:cNvPr id="7" name="Straight Arrow Connector 6">
            <a:extLst>
              <a:ext uri="{FF2B5EF4-FFF2-40B4-BE49-F238E27FC236}">
                <a16:creationId xmlns:a16="http://schemas.microsoft.com/office/drawing/2014/main" id="{E3C7FA2A-266E-45C2-9A47-931ECE541157}"/>
              </a:ext>
            </a:extLst>
          </p:cNvPr>
          <p:cNvCxnSpPr>
            <a:stCxn id="22" idx="2"/>
          </p:cNvCxnSpPr>
          <p:nvPr/>
        </p:nvCxnSpPr>
        <p:spPr>
          <a:xfrm flipH="1">
            <a:off x="1371601" y="5288605"/>
            <a:ext cx="1469560" cy="3292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E0DA414-1D0D-4A83-A912-16FA171EAE1E}"/>
              </a:ext>
            </a:extLst>
          </p:cNvPr>
          <p:cNvSpPr txBox="1"/>
          <p:nvPr/>
        </p:nvSpPr>
        <p:spPr>
          <a:xfrm>
            <a:off x="1143000" y="5562600"/>
            <a:ext cx="263214" cy="261610"/>
          </a:xfrm>
          <a:prstGeom prst="rect">
            <a:avLst/>
          </a:prstGeom>
          <a:noFill/>
        </p:spPr>
        <p:txBody>
          <a:bodyPr wrap="none" rtlCol="0">
            <a:noAutofit/>
          </a:bodyPr>
          <a:lstStyle/>
          <a:p>
            <a:r>
              <a:rPr lang="en-US" sz="1200" dirty="0"/>
              <a:t>0</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7EB2CC1-518E-441F-B110-E11A39D55E5C}"/>
                  </a:ext>
                </a:extLst>
              </p:cNvPr>
              <p:cNvSpPr txBox="1"/>
              <p:nvPr/>
            </p:nvSpPr>
            <p:spPr>
              <a:xfrm>
                <a:off x="3177880" y="2148098"/>
                <a:ext cx="7264360" cy="3693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𝑞</m:t>
                      </m:r>
                      <m:r>
                        <a:rPr lang="en-US" i="1">
                          <a:latin typeface="Cambria Math" panose="02040503050406030204" pitchFamily="18" charset="0"/>
                        </a:rPr>
                        <m:t>=0, </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=−$15 </m:t>
                      </m:r>
                      <m:r>
                        <a:rPr lang="en-US" i="1">
                          <a:latin typeface="Cambria Math" panose="02040503050406030204" pitchFamily="18" charset="0"/>
                          <a:ea typeface="Cambria Math" panose="02040503050406030204" pitchFamily="18" charset="0"/>
                        </a:rPr>
                        <m:t>𝑏𝑒𝑡𝑡𝑒𝑟</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𝑡h𝑎𝑛</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𝑞</m:t>
                      </m:r>
                      <m:r>
                        <a:rPr lang="en-US" i="1">
                          <a:latin typeface="Cambria Math" panose="02040503050406030204" pitchFamily="18" charset="0"/>
                          <a:ea typeface="Cambria Math" panose="02040503050406030204" pitchFamily="18" charset="0"/>
                        </a:rPr>
                        <m:t>=3, </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=$2.00∗3−$22.50=−$16.50</m:t>
                      </m:r>
                    </m:oMath>
                  </m:oMathPara>
                </a14:m>
                <a:endParaRPr lang="en-US" dirty="0"/>
              </a:p>
            </p:txBody>
          </p:sp>
        </mc:Choice>
        <mc:Fallback xmlns="">
          <p:sp>
            <p:nvSpPr>
              <p:cNvPr id="10" name="TextBox 9">
                <a:extLst>
                  <a:ext uri="{FF2B5EF4-FFF2-40B4-BE49-F238E27FC236}">
                    <a16:creationId xmlns:a16="http://schemas.microsoft.com/office/drawing/2014/main" id="{87EB2CC1-518E-441F-B110-E11A39D55E5C}"/>
                  </a:ext>
                </a:extLst>
              </p:cNvPr>
              <p:cNvSpPr txBox="1">
                <a:spLocks noRot="1" noChangeAspect="1" noMove="1" noResize="1" noEditPoints="1" noAdjustHandles="1" noChangeArrowheads="1" noChangeShapeType="1" noTextEdit="1"/>
              </p:cNvSpPr>
              <p:nvPr/>
            </p:nvSpPr>
            <p:spPr>
              <a:xfrm>
                <a:off x="3177880" y="2148098"/>
                <a:ext cx="7264360" cy="369332"/>
              </a:xfrm>
              <a:prstGeom prst="rect">
                <a:avLst/>
              </a:prstGeom>
              <a:blipFill>
                <a:blip r:embed="rId4"/>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A8675ED-D31B-4B5A-A5F2-51D6FD509F15}"/>
                  </a:ext>
                </a:extLst>
              </p:cNvPr>
              <p:cNvSpPr txBox="1"/>
              <p:nvPr/>
            </p:nvSpPr>
            <p:spPr>
              <a:xfrm>
                <a:off x="5074545" y="2930465"/>
                <a:ext cx="4425314" cy="3693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𝑞</m:t>
                      </m:r>
                      <m:r>
                        <a:rPr lang="en-US" i="1">
                          <a:latin typeface="Cambria Math" panose="02040503050406030204" pitchFamily="18" charset="0"/>
                        </a:rPr>
                        <m:t>=7, </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=$4.00∗7−$5.07∗7=−$7.49</m:t>
                      </m:r>
                    </m:oMath>
                  </m:oMathPara>
                </a14:m>
                <a:endParaRPr lang="en-US" dirty="0"/>
              </a:p>
            </p:txBody>
          </p:sp>
        </mc:Choice>
        <mc:Fallback xmlns="">
          <p:sp>
            <p:nvSpPr>
              <p:cNvPr id="13" name="TextBox 12">
                <a:extLst>
                  <a:ext uri="{FF2B5EF4-FFF2-40B4-BE49-F238E27FC236}">
                    <a16:creationId xmlns:a16="http://schemas.microsoft.com/office/drawing/2014/main" id="{4A8675ED-D31B-4B5A-A5F2-51D6FD509F15}"/>
                  </a:ext>
                </a:extLst>
              </p:cNvPr>
              <p:cNvSpPr txBox="1">
                <a:spLocks noRot="1" noChangeAspect="1" noMove="1" noResize="1" noEditPoints="1" noAdjustHandles="1" noChangeArrowheads="1" noChangeShapeType="1" noTextEdit="1"/>
              </p:cNvSpPr>
              <p:nvPr/>
            </p:nvSpPr>
            <p:spPr>
              <a:xfrm>
                <a:off x="5074545" y="2930465"/>
                <a:ext cx="4425314" cy="369332"/>
              </a:xfrm>
              <a:prstGeom prst="rect">
                <a:avLst/>
              </a:prstGeom>
              <a:blipFill>
                <a:blip r:embed="rId5"/>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A2D6782-2768-4D60-813B-C4FD32EC43A8}"/>
                  </a:ext>
                </a:extLst>
              </p:cNvPr>
              <p:cNvSpPr txBox="1"/>
              <p:nvPr/>
            </p:nvSpPr>
            <p:spPr>
              <a:xfrm>
                <a:off x="6473302" y="3589107"/>
                <a:ext cx="4218847" cy="338554"/>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𝑞</m:t>
                      </m:r>
                      <m:r>
                        <a:rPr lang="en-US" sz="1600" i="1">
                          <a:latin typeface="Cambria Math" panose="02040503050406030204" pitchFamily="18" charset="0"/>
                        </a:rPr>
                        <m:t>=15 </m:t>
                      </m:r>
                      <m:r>
                        <a:rPr lang="en-US" sz="1600" i="1">
                          <a:latin typeface="Cambria Math" panose="02040503050406030204" pitchFamily="18" charset="0"/>
                          <a:ea typeface="Cambria Math" panose="02040503050406030204" pitchFamily="18" charset="0"/>
                        </a:rPr>
                        <m:t>𝜋</m:t>
                      </m:r>
                      <m:r>
                        <a:rPr lang="en-US" sz="1600" i="1">
                          <a:latin typeface="Cambria Math" panose="02040503050406030204" pitchFamily="18" charset="0"/>
                          <a:ea typeface="Cambria Math" panose="02040503050406030204" pitchFamily="18" charset="0"/>
                        </a:rPr>
                        <m:t>=$8.00∗15−$5.70∗15=$34.50</m:t>
                      </m:r>
                    </m:oMath>
                  </m:oMathPara>
                </a14:m>
                <a:endParaRPr lang="en-US" sz="1600" dirty="0"/>
              </a:p>
            </p:txBody>
          </p:sp>
        </mc:Choice>
        <mc:Fallback xmlns="">
          <p:sp>
            <p:nvSpPr>
              <p:cNvPr id="14" name="TextBox 13">
                <a:extLst>
                  <a:ext uri="{FF2B5EF4-FFF2-40B4-BE49-F238E27FC236}">
                    <a16:creationId xmlns:a16="http://schemas.microsoft.com/office/drawing/2014/main" id="{1A2D6782-2768-4D60-813B-C4FD32EC43A8}"/>
                  </a:ext>
                </a:extLst>
              </p:cNvPr>
              <p:cNvSpPr txBox="1">
                <a:spLocks noRot="1" noChangeAspect="1" noMove="1" noResize="1" noEditPoints="1" noAdjustHandles="1" noChangeArrowheads="1" noChangeShapeType="1" noTextEdit="1"/>
              </p:cNvSpPr>
              <p:nvPr/>
            </p:nvSpPr>
            <p:spPr>
              <a:xfrm>
                <a:off x="6473302" y="3589107"/>
                <a:ext cx="4218847" cy="338554"/>
              </a:xfrm>
              <a:prstGeom prst="rect">
                <a:avLst/>
              </a:prstGeom>
              <a:blipFill>
                <a:blip r:embed="rId6"/>
                <a:stretch>
                  <a:fillRect b="-5455"/>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D985D699-3E64-4BE6-BBC9-D7008E8BE394}"/>
              </a:ext>
            </a:extLst>
          </p:cNvPr>
          <p:cNvSpPr txBox="1"/>
          <p:nvPr/>
        </p:nvSpPr>
        <p:spPr>
          <a:xfrm>
            <a:off x="11248158" y="5832478"/>
            <a:ext cx="312906" cy="369332"/>
          </a:xfrm>
          <a:prstGeom prst="rect">
            <a:avLst/>
          </a:prstGeom>
          <a:noFill/>
        </p:spPr>
        <p:txBody>
          <a:bodyPr wrap="none" rtlCol="0">
            <a:noAutofit/>
          </a:bodyPr>
          <a:lstStyle/>
          <a:p>
            <a:r>
              <a:rPr lang="en-US" dirty="0"/>
              <a:t>q</a:t>
            </a:r>
          </a:p>
        </p:txBody>
      </p:sp>
      <p:sp>
        <p:nvSpPr>
          <p:cNvPr id="17" name="TextBox 16">
            <a:extLst>
              <a:ext uri="{FF2B5EF4-FFF2-40B4-BE49-F238E27FC236}">
                <a16:creationId xmlns:a16="http://schemas.microsoft.com/office/drawing/2014/main" id="{24D729B4-03FB-4B0C-A194-84B21B0B6B61}"/>
              </a:ext>
            </a:extLst>
          </p:cNvPr>
          <p:cNvSpPr txBox="1"/>
          <p:nvPr/>
        </p:nvSpPr>
        <p:spPr>
          <a:xfrm>
            <a:off x="979716" y="1266182"/>
            <a:ext cx="267666" cy="369332"/>
          </a:xfrm>
          <a:prstGeom prst="rect">
            <a:avLst/>
          </a:prstGeom>
          <a:noFill/>
        </p:spPr>
        <p:txBody>
          <a:bodyPr wrap="square" rtlCol="0">
            <a:noAutofit/>
          </a:bodyPr>
          <a:lstStyle/>
          <a:p>
            <a:r>
              <a:rPr lang="en-US" dirty="0"/>
              <a:t>p</a:t>
            </a:r>
          </a:p>
        </p:txBody>
      </p:sp>
      <p:graphicFrame>
        <p:nvGraphicFramePr>
          <p:cNvPr id="26" name="Content Placeholder 3">
            <a:extLst>
              <a:ext uri="{FF2B5EF4-FFF2-40B4-BE49-F238E27FC236}">
                <a16:creationId xmlns:a16="http://schemas.microsoft.com/office/drawing/2014/main" id="{9FA00214-9279-4743-8FF6-7268B53D4A7D}"/>
              </a:ext>
            </a:extLst>
          </p:cNvPr>
          <p:cNvGraphicFramePr>
            <a:graphicFrameLocks/>
          </p:cNvGraphicFramePr>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7"/>
          </a:graphicData>
        </a:graphic>
      </p:graphicFrame>
      <p:cxnSp>
        <p:nvCxnSpPr>
          <p:cNvPr id="8" name="Straight Arrow Connector 7">
            <a:extLst>
              <a:ext uri="{FF2B5EF4-FFF2-40B4-BE49-F238E27FC236}">
                <a16:creationId xmlns:a16="http://schemas.microsoft.com/office/drawing/2014/main" id="{8C8B197D-F40E-413F-BCE2-5CA62A424B4A}"/>
              </a:ext>
            </a:extLst>
          </p:cNvPr>
          <p:cNvCxnSpPr>
            <a:cxnSpLocks/>
          </p:cNvCxnSpPr>
          <p:nvPr/>
        </p:nvCxnSpPr>
        <p:spPr>
          <a:xfrm>
            <a:off x="5264368" y="4876800"/>
            <a:ext cx="0" cy="76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112CA35B-66AD-4772-A2D7-B316EC2840EC}"/>
              </a:ext>
            </a:extLst>
          </p:cNvPr>
          <p:cNvSpPr/>
          <p:nvPr/>
        </p:nvSpPr>
        <p:spPr>
          <a:xfrm>
            <a:off x="5073868" y="4636121"/>
            <a:ext cx="381000" cy="3987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 name="Oval 2">
            <a:extLst>
              <a:ext uri="{FF2B5EF4-FFF2-40B4-BE49-F238E27FC236}">
                <a16:creationId xmlns:a16="http://schemas.microsoft.com/office/drawing/2014/main" id="{112CA35B-66AD-4772-A2D7-B316EC2840EC}"/>
              </a:ext>
            </a:extLst>
          </p:cNvPr>
          <p:cNvSpPr/>
          <p:nvPr/>
        </p:nvSpPr>
        <p:spPr>
          <a:xfrm>
            <a:off x="3434055" y="2502123"/>
            <a:ext cx="381000" cy="3987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8" name="Oval 17">
            <a:extLst>
              <a:ext uri="{FF2B5EF4-FFF2-40B4-BE49-F238E27FC236}">
                <a16:creationId xmlns:a16="http://schemas.microsoft.com/office/drawing/2014/main" id="{112CA35B-66AD-4772-A2D7-B316EC2840EC}"/>
              </a:ext>
            </a:extLst>
          </p:cNvPr>
          <p:cNvSpPr/>
          <p:nvPr/>
        </p:nvSpPr>
        <p:spPr>
          <a:xfrm>
            <a:off x="5257800" y="3238216"/>
            <a:ext cx="381000" cy="3987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0" name="Oval 19">
            <a:extLst>
              <a:ext uri="{FF2B5EF4-FFF2-40B4-BE49-F238E27FC236}">
                <a16:creationId xmlns:a16="http://schemas.microsoft.com/office/drawing/2014/main" id="{112CA35B-66AD-4772-A2D7-B316EC2840EC}"/>
              </a:ext>
            </a:extLst>
          </p:cNvPr>
          <p:cNvSpPr/>
          <p:nvPr/>
        </p:nvSpPr>
        <p:spPr>
          <a:xfrm>
            <a:off x="9829800" y="3987853"/>
            <a:ext cx="381000" cy="3987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1" name="Oval 20">
            <a:extLst>
              <a:ext uri="{FF2B5EF4-FFF2-40B4-BE49-F238E27FC236}">
                <a16:creationId xmlns:a16="http://schemas.microsoft.com/office/drawing/2014/main" id="{112CA35B-66AD-4772-A2D7-B316EC2840EC}"/>
              </a:ext>
            </a:extLst>
          </p:cNvPr>
          <p:cNvSpPr/>
          <p:nvPr/>
        </p:nvSpPr>
        <p:spPr>
          <a:xfrm>
            <a:off x="9829800" y="3243060"/>
            <a:ext cx="381000" cy="3987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2" name="Oval 21">
            <a:extLst>
              <a:ext uri="{FF2B5EF4-FFF2-40B4-BE49-F238E27FC236}">
                <a16:creationId xmlns:a16="http://schemas.microsoft.com/office/drawing/2014/main" id="{112CA35B-66AD-4772-A2D7-B316EC2840EC}"/>
              </a:ext>
            </a:extLst>
          </p:cNvPr>
          <p:cNvSpPr/>
          <p:nvPr/>
        </p:nvSpPr>
        <p:spPr>
          <a:xfrm>
            <a:off x="2841161" y="5089232"/>
            <a:ext cx="381000" cy="3987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Tree>
    <p:extLst>
      <p:ext uri="{BB962C8B-B14F-4D97-AF65-F5344CB8AC3E}">
        <p14:creationId xmlns:p14="http://schemas.microsoft.com/office/powerpoint/2010/main" val="14045849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70ECE-E669-4DC1-9067-23D1FBA063E9}"/>
              </a:ext>
            </a:extLst>
          </p:cNvPr>
          <p:cNvSpPr>
            <a:spLocks noGrp="1"/>
          </p:cNvSpPr>
          <p:nvPr>
            <p:ph type="title"/>
          </p:nvPr>
        </p:nvSpPr>
        <p:spPr/>
        <p:txBody>
          <a:bodyPr/>
          <a:lstStyle/>
          <a:p>
            <a:r>
              <a:rPr lang="en-US" dirty="0"/>
              <a:t>Short-Run Profit Maximization (cont.)</a:t>
            </a:r>
          </a:p>
        </p:txBody>
      </p:sp>
      <p:sp>
        <p:nvSpPr>
          <p:cNvPr id="30" name="TextBox 29">
            <a:extLst>
              <a:ext uri="{FF2B5EF4-FFF2-40B4-BE49-F238E27FC236}">
                <a16:creationId xmlns:a16="http://schemas.microsoft.com/office/drawing/2014/main" id="{601CFE3A-793E-4659-862C-A8950F880424}"/>
              </a:ext>
            </a:extLst>
          </p:cNvPr>
          <p:cNvSpPr txBox="1"/>
          <p:nvPr/>
        </p:nvSpPr>
        <p:spPr>
          <a:xfrm>
            <a:off x="10744200" y="5832514"/>
            <a:ext cx="1043876" cy="369332"/>
          </a:xfrm>
          <a:prstGeom prst="rect">
            <a:avLst/>
          </a:prstGeom>
          <a:noFill/>
        </p:spPr>
        <p:txBody>
          <a:bodyPr wrap="none" rtlCol="0">
            <a:noAutofit/>
          </a:bodyPr>
          <a:lstStyle/>
          <a:p>
            <a:r>
              <a:rPr lang="en-US" dirty="0"/>
              <a:t>Quantity</a:t>
            </a:r>
          </a:p>
        </p:txBody>
      </p:sp>
      <p:graphicFrame>
        <p:nvGraphicFramePr>
          <p:cNvPr id="10" name="Content Placeholder 3">
            <a:extLst>
              <a:ext uri="{FF2B5EF4-FFF2-40B4-BE49-F238E27FC236}">
                <a16:creationId xmlns:a16="http://schemas.microsoft.com/office/drawing/2014/main" id="{24CC9C77-33B8-47A9-9357-5D87C4A05FAC}"/>
              </a:ext>
            </a:extLst>
          </p:cNvPr>
          <p:cNvGraphicFramePr>
            <a:graphicFrameLocks/>
          </p:cNvGraphicFramePr>
          <p:nvPr/>
        </p:nvGraphicFramePr>
        <p:xfrm>
          <a:off x="927732" y="1675883"/>
          <a:ext cx="10622732"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27" name="Rectangle 26">
            <a:extLst>
              <a:ext uri="{FF2B5EF4-FFF2-40B4-BE49-F238E27FC236}">
                <a16:creationId xmlns:a16="http://schemas.microsoft.com/office/drawing/2014/main" id="{F928A082-1A77-41FC-B0DE-DBA084D75A04}"/>
              </a:ext>
            </a:extLst>
          </p:cNvPr>
          <p:cNvSpPr/>
          <p:nvPr/>
        </p:nvSpPr>
        <p:spPr>
          <a:xfrm>
            <a:off x="6400800" y="3555999"/>
            <a:ext cx="4114800" cy="1046038"/>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mbria Math" panose="02040503050406030204" pitchFamily="18" charset="0"/>
                <a:ea typeface="Cambria Math" panose="02040503050406030204" pitchFamily="18" charset="0"/>
              </a:rPr>
              <a:t>From here out, q &gt; 0, π &gt; 0</a:t>
            </a:r>
          </a:p>
        </p:txBody>
      </p:sp>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EC93C9B8-C30D-4A37-A9CD-4B93C9D9D493}"/>
                  </a:ext>
                </a:extLst>
              </p:cNvPr>
              <p:cNvSpPr/>
              <p:nvPr/>
            </p:nvSpPr>
            <p:spPr>
              <a:xfrm>
                <a:off x="3581400" y="4656667"/>
                <a:ext cx="2819400" cy="427161"/>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 here, q &gt; 0, </a:t>
                </a:r>
                <a14:m>
                  <m:oMath xmlns:m="http://schemas.openxmlformats.org/officeDocument/2006/math">
                    <m:r>
                      <a:rPr lang="en-US" sz="1400" i="1" smtClean="0">
                        <a:solidFill>
                          <a:schemeClr val="tx1"/>
                        </a:solidFill>
                        <a:latin typeface="Cambria Math" panose="02040503050406030204" pitchFamily="18" charset="0"/>
                        <a:ea typeface="Cambria Math" panose="02040503050406030204" pitchFamily="18" charset="0"/>
                      </a:rPr>
                      <m:t>𝜋</m:t>
                    </m:r>
                    <m:r>
                      <a:rPr lang="en-US" sz="1400" i="1" smtClean="0">
                        <a:solidFill>
                          <a:schemeClr val="tx1"/>
                        </a:solidFill>
                        <a:latin typeface="Cambria Math" panose="02040503050406030204" pitchFamily="18" charset="0"/>
                        <a:ea typeface="Cambria Math" panose="02040503050406030204" pitchFamily="18" charset="0"/>
                      </a:rPr>
                      <m:t>∈</m:t>
                    </m:r>
                    <m:d>
                      <m:dPr>
                        <m:begChr m:val="["/>
                        <m:endChr m:val="]"/>
                        <m:ctrlPr>
                          <a:rPr lang="en-US" sz="1400" i="1" smtClean="0">
                            <a:solidFill>
                              <a:schemeClr val="tx1"/>
                            </a:solidFill>
                            <a:latin typeface="Cambria Math" panose="02040503050406030204" pitchFamily="18" charset="0"/>
                            <a:ea typeface="Cambria Math" panose="02040503050406030204" pitchFamily="18" charset="0"/>
                          </a:rPr>
                        </m:ctrlPr>
                      </m:dPr>
                      <m:e>
                        <m:r>
                          <a:rPr lang="en-US" sz="1400" i="1">
                            <a:solidFill>
                              <a:schemeClr val="tx1"/>
                            </a:solidFill>
                            <a:latin typeface="Cambria Math" panose="02040503050406030204" pitchFamily="18" charset="0"/>
                            <a:ea typeface="Cambria Math" panose="02040503050406030204" pitchFamily="18" charset="0"/>
                          </a:rPr>
                          <m:t>−</m:t>
                        </m:r>
                        <m:r>
                          <a:rPr lang="en-US" sz="1400" b="0" i="1" smtClean="0">
                            <a:solidFill>
                              <a:schemeClr val="tx1"/>
                            </a:solidFill>
                            <a:latin typeface="Cambria Math" panose="02040503050406030204" pitchFamily="18" charset="0"/>
                            <a:ea typeface="Cambria Math" panose="02040503050406030204" pitchFamily="18" charset="0"/>
                          </a:rPr>
                          <m:t>𝐹𝐶</m:t>
                        </m:r>
                        <m:r>
                          <a:rPr lang="en-US" sz="1400" b="0" i="1" smtClean="0">
                            <a:solidFill>
                              <a:schemeClr val="tx1"/>
                            </a:solidFill>
                            <a:latin typeface="Cambria Math" panose="02040503050406030204" pitchFamily="18" charset="0"/>
                            <a:ea typeface="Cambria Math" panose="02040503050406030204" pitchFamily="18" charset="0"/>
                          </a:rPr>
                          <m:t>,0</m:t>
                        </m:r>
                      </m:e>
                    </m:d>
                  </m:oMath>
                </a14:m>
                <a:endParaRPr lang="en-US" sz="1400" dirty="0">
                  <a:solidFill>
                    <a:schemeClr val="tx1"/>
                  </a:solidFill>
                </a:endParaRPr>
              </a:p>
            </p:txBody>
          </p:sp>
        </mc:Choice>
        <mc:Fallback xmlns="">
          <p:sp>
            <p:nvSpPr>
              <p:cNvPr id="28" name="Rectangle 27">
                <a:extLst>
                  <a:ext uri="{FF2B5EF4-FFF2-40B4-BE49-F238E27FC236}">
                    <a16:creationId xmlns:a16="http://schemas.microsoft.com/office/drawing/2014/main" id="{EC93C9B8-C30D-4A37-A9CD-4B93C9D9D493}"/>
                  </a:ext>
                </a:extLst>
              </p:cNvPr>
              <p:cNvSpPr>
                <a:spLocks noRot="1" noChangeAspect="1" noMove="1" noResize="1" noEditPoints="1" noAdjustHandles="1" noChangeArrowheads="1" noChangeShapeType="1" noTextEdit="1"/>
              </p:cNvSpPr>
              <p:nvPr/>
            </p:nvSpPr>
            <p:spPr>
              <a:xfrm>
                <a:off x="3581400" y="4656667"/>
                <a:ext cx="2819400" cy="427161"/>
              </a:xfrm>
              <a:prstGeom prst="rect">
                <a:avLst/>
              </a:prstGeom>
              <a:blipFill>
                <a:blip r:embed="rId4"/>
                <a:stretch>
                  <a:fillRect/>
                </a:stretch>
              </a:blipFill>
            </p:spPr>
            <p:txBody>
              <a:bodyPr/>
              <a:lstStyle/>
              <a:p>
                <a:r>
                  <a:rPr lang="en-US">
                    <a:noFill/>
                  </a:rPr>
                  <a:t> </a:t>
                </a:r>
              </a:p>
            </p:txBody>
          </p:sp>
        </mc:Fallback>
      </mc:AlternateContent>
      <p:sp>
        <p:nvSpPr>
          <p:cNvPr id="29" name="Rectangle 28">
            <a:extLst>
              <a:ext uri="{FF2B5EF4-FFF2-40B4-BE49-F238E27FC236}">
                <a16:creationId xmlns:a16="http://schemas.microsoft.com/office/drawing/2014/main" id="{FEA49E45-9376-4B67-9534-BF865244D778}"/>
              </a:ext>
            </a:extLst>
          </p:cNvPr>
          <p:cNvSpPr/>
          <p:nvPr/>
        </p:nvSpPr>
        <p:spPr>
          <a:xfrm>
            <a:off x="1595676" y="5071550"/>
            <a:ext cx="1960323" cy="533384"/>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dirty="0">
                <a:solidFill>
                  <a:schemeClr val="tx1"/>
                </a:solidFill>
              </a:rPr>
              <a:t>In here, q = 0,</a:t>
            </a:r>
          </a:p>
          <a:p>
            <a:r>
              <a:rPr lang="en-US" sz="1400" dirty="0">
                <a:solidFill>
                  <a:schemeClr val="tx1"/>
                </a:solidFill>
              </a:rPr>
              <a:t>profit = −FC</a:t>
            </a:r>
          </a:p>
        </p:txBody>
      </p:sp>
      <p:sp>
        <p:nvSpPr>
          <p:cNvPr id="3" name="TextBox 2">
            <a:extLst>
              <a:ext uri="{FF2B5EF4-FFF2-40B4-BE49-F238E27FC236}">
                <a16:creationId xmlns:a16="http://schemas.microsoft.com/office/drawing/2014/main" id="{9EE538A8-4170-44AE-B970-7E4381FAEA78}"/>
              </a:ext>
            </a:extLst>
          </p:cNvPr>
          <p:cNvSpPr txBox="1"/>
          <p:nvPr/>
        </p:nvSpPr>
        <p:spPr>
          <a:xfrm>
            <a:off x="771279" y="1491217"/>
            <a:ext cx="312906" cy="369332"/>
          </a:xfrm>
          <a:prstGeom prst="rect">
            <a:avLst/>
          </a:prstGeom>
          <a:noFill/>
        </p:spPr>
        <p:txBody>
          <a:bodyPr wrap="none" rtlCol="0">
            <a:spAutoFit/>
          </a:bodyPr>
          <a:lstStyle/>
          <a:p>
            <a:r>
              <a:rPr lang="en-US" dirty="0"/>
              <a:t>p</a:t>
            </a:r>
          </a:p>
        </p:txBody>
      </p:sp>
    </p:spTree>
    <p:extLst>
      <p:ext uri="{BB962C8B-B14F-4D97-AF65-F5344CB8AC3E}">
        <p14:creationId xmlns:p14="http://schemas.microsoft.com/office/powerpoint/2010/main" val="19276963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77495-ACEF-4BE2-A5FB-B02ACEFC631A}"/>
              </a:ext>
            </a:extLst>
          </p:cNvPr>
          <p:cNvSpPr>
            <a:spLocks noGrp="1"/>
          </p:cNvSpPr>
          <p:nvPr>
            <p:ph type="title"/>
          </p:nvPr>
        </p:nvSpPr>
        <p:spPr/>
        <p:txBody>
          <a:bodyPr/>
          <a:lstStyle/>
          <a:p>
            <a:r>
              <a:rPr lang="en-US" sz="3600" dirty="0"/>
              <a:t>The Marginal Cost Curve above AVC Equals Supply</a:t>
            </a:r>
          </a:p>
        </p:txBody>
      </p:sp>
      <p:graphicFrame>
        <p:nvGraphicFramePr>
          <p:cNvPr id="10" name="Content Placeholder 4">
            <a:extLst>
              <a:ext uri="{FF2B5EF4-FFF2-40B4-BE49-F238E27FC236}">
                <a16:creationId xmlns:a16="http://schemas.microsoft.com/office/drawing/2014/main" id="{4F2C596A-FBE2-4DBB-AAEB-3393561286B1}"/>
              </a:ext>
            </a:extLst>
          </p:cNvPr>
          <p:cNvGraphicFramePr>
            <a:graphicFrameLocks/>
          </p:cNvGraphicFramePr>
          <p:nvPr/>
        </p:nvGraphicFramePr>
        <p:xfrm>
          <a:off x="895087" y="1675883"/>
          <a:ext cx="10655377" cy="4468387"/>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6">
            <a:extLst>
              <a:ext uri="{FF2B5EF4-FFF2-40B4-BE49-F238E27FC236}">
                <a16:creationId xmlns:a16="http://schemas.microsoft.com/office/drawing/2014/main" id="{9CA4333B-0298-451E-AF13-71EB6A935FA4}"/>
              </a:ext>
            </a:extLst>
          </p:cNvPr>
          <p:cNvSpPr txBox="1"/>
          <p:nvPr/>
        </p:nvSpPr>
        <p:spPr>
          <a:xfrm>
            <a:off x="5424354" y="2485657"/>
            <a:ext cx="3186246" cy="338554"/>
          </a:xfrm>
          <a:prstGeom prst="rect">
            <a:avLst/>
          </a:prstGeom>
          <a:solidFill>
            <a:schemeClr val="accent2">
              <a:lumMod val="20000"/>
              <a:lumOff val="80000"/>
            </a:schemeClr>
          </a:solid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t>This firm’s short-run supply curve</a:t>
            </a:r>
          </a:p>
        </p:txBody>
      </p:sp>
      <p:sp>
        <p:nvSpPr>
          <p:cNvPr id="7" name="TextBox 6">
            <a:extLst>
              <a:ext uri="{FF2B5EF4-FFF2-40B4-BE49-F238E27FC236}">
                <a16:creationId xmlns:a16="http://schemas.microsoft.com/office/drawing/2014/main" id="{601CFE3A-793E-4659-862C-A8950F880424}"/>
              </a:ext>
            </a:extLst>
          </p:cNvPr>
          <p:cNvSpPr txBox="1"/>
          <p:nvPr/>
        </p:nvSpPr>
        <p:spPr>
          <a:xfrm>
            <a:off x="10744200" y="5832514"/>
            <a:ext cx="1043876" cy="369332"/>
          </a:xfrm>
          <a:prstGeom prst="rect">
            <a:avLst/>
          </a:prstGeom>
          <a:noFill/>
        </p:spPr>
        <p:txBody>
          <a:bodyPr wrap="none" rtlCol="0">
            <a:noAutofit/>
          </a:bodyPr>
          <a:lstStyle/>
          <a:p>
            <a:r>
              <a:rPr lang="en-US" dirty="0"/>
              <a:t>Quantity</a:t>
            </a:r>
          </a:p>
        </p:txBody>
      </p:sp>
      <p:sp>
        <p:nvSpPr>
          <p:cNvPr id="9" name="Left Brace 8">
            <a:extLst>
              <a:ext uri="{FF2B5EF4-FFF2-40B4-BE49-F238E27FC236}">
                <a16:creationId xmlns:a16="http://schemas.microsoft.com/office/drawing/2014/main" id="{37AA7922-28D7-47EB-B971-933EC8E14B1B}"/>
              </a:ext>
            </a:extLst>
          </p:cNvPr>
          <p:cNvSpPr/>
          <p:nvPr/>
        </p:nvSpPr>
        <p:spPr>
          <a:xfrm rot="4778178">
            <a:off x="6446003" y="-240631"/>
            <a:ext cx="1429073" cy="7746775"/>
          </a:xfrm>
          <a:prstGeom prst="leftBrace">
            <a:avLst>
              <a:gd name="adj1" fmla="val 8333"/>
              <a:gd name="adj2" fmla="val 4997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E53F1425-9DC5-4C42-BCD4-E707E30B3461}"/>
              </a:ext>
            </a:extLst>
          </p:cNvPr>
          <p:cNvCxnSpPr>
            <a:cxnSpLocks/>
            <a:stCxn id="5" idx="0"/>
          </p:cNvCxnSpPr>
          <p:nvPr/>
        </p:nvCxnSpPr>
        <p:spPr>
          <a:xfrm flipV="1">
            <a:off x="1426160" y="5128699"/>
            <a:ext cx="0" cy="44505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6765A3A-B897-4F40-9291-4AC2C0760F7E}"/>
              </a:ext>
            </a:extLst>
          </p:cNvPr>
          <p:cNvSpPr txBox="1"/>
          <p:nvPr/>
        </p:nvSpPr>
        <p:spPr>
          <a:xfrm>
            <a:off x="1291347" y="5573751"/>
            <a:ext cx="269626" cy="276999"/>
          </a:xfrm>
          <a:prstGeom prst="rect">
            <a:avLst/>
          </a:prstGeom>
          <a:noFill/>
        </p:spPr>
        <p:txBody>
          <a:bodyPr wrap="none" rtlCol="0">
            <a:spAutoFit/>
          </a:bodyPr>
          <a:lstStyle/>
          <a:p>
            <a:r>
              <a:rPr lang="en-US" sz="1200" dirty="0"/>
              <a:t>0</a:t>
            </a:r>
          </a:p>
        </p:txBody>
      </p:sp>
      <p:cxnSp>
        <p:nvCxnSpPr>
          <p:cNvPr id="8" name="Straight Connector 7">
            <a:extLst>
              <a:ext uri="{FF2B5EF4-FFF2-40B4-BE49-F238E27FC236}">
                <a16:creationId xmlns:a16="http://schemas.microsoft.com/office/drawing/2014/main" id="{0D3DC10B-BA38-4401-9C77-B34326F85D0A}"/>
              </a:ext>
            </a:extLst>
          </p:cNvPr>
          <p:cNvCxnSpPr/>
          <p:nvPr/>
        </p:nvCxnSpPr>
        <p:spPr>
          <a:xfrm>
            <a:off x="1426160" y="5128699"/>
            <a:ext cx="200284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741898F-D5A3-437C-B0C5-78FFD316A923}"/>
              </a:ext>
            </a:extLst>
          </p:cNvPr>
          <p:cNvSpPr txBox="1"/>
          <p:nvPr/>
        </p:nvSpPr>
        <p:spPr>
          <a:xfrm>
            <a:off x="609600" y="1675883"/>
            <a:ext cx="312906" cy="369332"/>
          </a:xfrm>
          <a:prstGeom prst="rect">
            <a:avLst/>
          </a:prstGeom>
          <a:noFill/>
        </p:spPr>
        <p:txBody>
          <a:bodyPr wrap="none" rtlCol="0">
            <a:spAutoFit/>
          </a:bodyPr>
          <a:lstStyle/>
          <a:p>
            <a:r>
              <a:rPr lang="en-US" dirty="0"/>
              <a:t>p</a:t>
            </a:r>
          </a:p>
        </p:txBody>
      </p:sp>
    </p:spTree>
    <p:extLst>
      <p:ext uri="{BB962C8B-B14F-4D97-AF65-F5344CB8AC3E}">
        <p14:creationId xmlns:p14="http://schemas.microsoft.com/office/powerpoint/2010/main" val="41913446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B8F5D-69E1-4D3E-AA0C-863028DCA1B5}"/>
              </a:ext>
            </a:extLst>
          </p:cNvPr>
          <p:cNvSpPr>
            <a:spLocks noGrp="1"/>
          </p:cNvSpPr>
          <p:nvPr>
            <p:ph type="title"/>
          </p:nvPr>
        </p:nvSpPr>
        <p:spPr/>
        <p:txBody>
          <a:bodyPr/>
          <a:lstStyle/>
          <a:p>
            <a:r>
              <a:rPr lang="en-US" dirty="0"/>
              <a:t>Short-Run Market Supply</a:t>
            </a:r>
          </a:p>
        </p:txBody>
      </p:sp>
      <p:sp>
        <p:nvSpPr>
          <p:cNvPr id="53" name="TextBox 52">
            <a:extLst>
              <a:ext uri="{FF2B5EF4-FFF2-40B4-BE49-F238E27FC236}">
                <a16:creationId xmlns:a16="http://schemas.microsoft.com/office/drawing/2014/main" id="{4865DDDA-34FA-49D5-90B7-271F60D4F7D0}"/>
              </a:ext>
            </a:extLst>
          </p:cNvPr>
          <p:cNvSpPr txBox="1"/>
          <p:nvPr/>
        </p:nvSpPr>
        <p:spPr>
          <a:xfrm>
            <a:off x="4046690" y="5467820"/>
            <a:ext cx="4098620" cy="390056"/>
          </a:xfrm>
          <a:prstGeom prst="rect">
            <a:avLst/>
          </a:prstGeom>
          <a:noFill/>
        </p:spPr>
        <p:txBody>
          <a:bodyPr wrap="square" rtlCol="0">
            <a:noAutofit/>
          </a:bodyPr>
          <a:lstStyle/>
          <a:p>
            <a:pPr algn="ctr"/>
            <a:r>
              <a:rPr lang="en-US" dirty="0"/>
              <a:t>Horizontal summation of q at a given p</a:t>
            </a:r>
          </a:p>
        </p:txBody>
      </p:sp>
      <p:sp>
        <p:nvSpPr>
          <p:cNvPr id="52" name="TextBox 51">
            <a:extLst>
              <a:ext uri="{FF2B5EF4-FFF2-40B4-BE49-F238E27FC236}">
                <a16:creationId xmlns:a16="http://schemas.microsoft.com/office/drawing/2014/main" id="{8FB98FAD-0F42-4163-9A2C-ED96EAA3E069}"/>
              </a:ext>
            </a:extLst>
          </p:cNvPr>
          <p:cNvSpPr txBox="1"/>
          <p:nvPr/>
        </p:nvSpPr>
        <p:spPr>
          <a:xfrm>
            <a:off x="11001452" y="1597746"/>
            <a:ext cx="304362" cy="369332"/>
          </a:xfrm>
          <a:prstGeom prst="rect">
            <a:avLst/>
          </a:prstGeom>
          <a:noFill/>
        </p:spPr>
        <p:txBody>
          <a:bodyPr wrap="square" rtlCol="0">
            <a:noAutofit/>
          </a:bodyPr>
          <a:lstStyle/>
          <a:p>
            <a:r>
              <a:rPr lang="en-US" dirty="0"/>
              <a:t>S</a:t>
            </a:r>
          </a:p>
        </p:txBody>
      </p:sp>
      <p:cxnSp>
        <p:nvCxnSpPr>
          <p:cNvPr id="5" name="Straight Connector 4">
            <a:extLst>
              <a:ext uri="{FF2B5EF4-FFF2-40B4-BE49-F238E27FC236}">
                <a16:creationId xmlns:a16="http://schemas.microsoft.com/office/drawing/2014/main" id="{2F215178-3666-4ECF-8BE8-A3A649941041}"/>
              </a:ext>
            </a:extLst>
          </p:cNvPr>
          <p:cNvCxnSpPr/>
          <p:nvPr/>
        </p:nvCxnSpPr>
        <p:spPr>
          <a:xfrm>
            <a:off x="1049701" y="1835806"/>
            <a:ext cx="0" cy="24540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468D74E-8FD6-4648-B1EB-392C53DCBF87}"/>
              </a:ext>
            </a:extLst>
          </p:cNvPr>
          <p:cNvSpPr txBox="1"/>
          <p:nvPr/>
        </p:nvSpPr>
        <p:spPr>
          <a:xfrm>
            <a:off x="4103165" y="2719269"/>
            <a:ext cx="411352" cy="475781"/>
          </a:xfrm>
          <a:prstGeom prst="rect">
            <a:avLst/>
          </a:prstGeom>
          <a:noFill/>
        </p:spPr>
        <p:txBody>
          <a:bodyPr wrap="none" rtlCol="0">
            <a:noAutofit/>
          </a:bodyPr>
          <a:lstStyle/>
          <a:p>
            <a:r>
              <a:rPr lang="en-US" sz="2000" dirty="0"/>
              <a:t>+</a:t>
            </a:r>
          </a:p>
        </p:txBody>
      </p:sp>
      <p:cxnSp>
        <p:nvCxnSpPr>
          <p:cNvPr id="10" name="Straight Connector 9">
            <a:extLst>
              <a:ext uri="{FF2B5EF4-FFF2-40B4-BE49-F238E27FC236}">
                <a16:creationId xmlns:a16="http://schemas.microsoft.com/office/drawing/2014/main" id="{D85C5F12-DF2E-4D0D-8F48-30FFCBA37F20}"/>
              </a:ext>
            </a:extLst>
          </p:cNvPr>
          <p:cNvCxnSpPr/>
          <p:nvPr/>
        </p:nvCxnSpPr>
        <p:spPr>
          <a:xfrm>
            <a:off x="4947468" y="1835806"/>
            <a:ext cx="0" cy="24540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5AA57A8-C1AC-468E-871E-1236FFEAB09D}"/>
              </a:ext>
            </a:extLst>
          </p:cNvPr>
          <p:cNvCxnSpPr/>
          <p:nvPr/>
        </p:nvCxnSpPr>
        <p:spPr>
          <a:xfrm>
            <a:off x="4947468" y="4289869"/>
            <a:ext cx="245406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8EBBCB7-2C0A-4DA3-8869-F9EE0327A199}"/>
              </a:ext>
            </a:extLst>
          </p:cNvPr>
          <p:cNvSpPr txBox="1"/>
          <p:nvPr/>
        </p:nvSpPr>
        <p:spPr>
          <a:xfrm>
            <a:off x="7803964" y="2719269"/>
            <a:ext cx="411352" cy="475781"/>
          </a:xfrm>
          <a:prstGeom prst="rect">
            <a:avLst/>
          </a:prstGeom>
          <a:noFill/>
        </p:spPr>
        <p:txBody>
          <a:bodyPr wrap="none" rtlCol="0">
            <a:noAutofit/>
          </a:bodyPr>
          <a:lstStyle/>
          <a:p>
            <a:r>
              <a:rPr lang="en-US" sz="2000" dirty="0"/>
              <a:t>=</a:t>
            </a:r>
          </a:p>
        </p:txBody>
      </p:sp>
      <p:cxnSp>
        <p:nvCxnSpPr>
          <p:cNvPr id="15" name="Straight Connector 14">
            <a:extLst>
              <a:ext uri="{FF2B5EF4-FFF2-40B4-BE49-F238E27FC236}">
                <a16:creationId xmlns:a16="http://schemas.microsoft.com/office/drawing/2014/main" id="{A4D0BB8A-2100-4600-B6C3-1CBF01C520BB}"/>
              </a:ext>
            </a:extLst>
          </p:cNvPr>
          <p:cNvCxnSpPr>
            <a:cxnSpLocks/>
          </p:cNvCxnSpPr>
          <p:nvPr/>
        </p:nvCxnSpPr>
        <p:spPr>
          <a:xfrm>
            <a:off x="8720340" y="1835806"/>
            <a:ext cx="0" cy="24540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1614EA9-0EBC-4238-8982-810644E6542C}"/>
              </a:ext>
            </a:extLst>
          </p:cNvPr>
          <p:cNvCxnSpPr/>
          <p:nvPr/>
        </p:nvCxnSpPr>
        <p:spPr>
          <a:xfrm flipH="1">
            <a:off x="8720340" y="4289869"/>
            <a:ext cx="274989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2B43317-D424-4B3C-BE23-8D7E8D9F99CA}"/>
              </a:ext>
            </a:extLst>
          </p:cNvPr>
          <p:cNvSpPr txBox="1"/>
          <p:nvPr/>
        </p:nvSpPr>
        <p:spPr>
          <a:xfrm>
            <a:off x="471485" y="1597747"/>
            <a:ext cx="596030" cy="2301596"/>
          </a:xfrm>
          <a:prstGeom prst="rect">
            <a:avLst/>
          </a:prstGeom>
          <a:noFill/>
        </p:spPr>
        <p:txBody>
          <a:bodyPr wrap="square" rtlCol="0">
            <a:noAutofit/>
          </a:bodyPr>
          <a:lstStyle/>
          <a:p>
            <a:r>
              <a:rPr lang="en-US" dirty="0"/>
              <a:t>p</a:t>
            </a:r>
          </a:p>
          <a:p>
            <a:r>
              <a:rPr lang="en-US" sz="1400" dirty="0"/>
              <a:t>20</a:t>
            </a:r>
          </a:p>
          <a:p>
            <a:endParaRPr lang="en-US" sz="1400" dirty="0"/>
          </a:p>
          <a:p>
            <a:endParaRPr lang="en-US" sz="1400" dirty="0"/>
          </a:p>
          <a:p>
            <a:endParaRPr lang="en-US" sz="1400" dirty="0"/>
          </a:p>
          <a:p>
            <a:r>
              <a:rPr lang="en-US" sz="1400" dirty="0"/>
              <a:t>10</a:t>
            </a:r>
          </a:p>
          <a:p>
            <a:endParaRPr lang="en-US" sz="1400" dirty="0"/>
          </a:p>
          <a:p>
            <a:endParaRPr lang="en-US" sz="1400" dirty="0"/>
          </a:p>
          <a:p>
            <a:r>
              <a:rPr lang="en-US" sz="1400" dirty="0"/>
              <a:t>5</a:t>
            </a:r>
          </a:p>
        </p:txBody>
      </p:sp>
      <p:sp>
        <p:nvSpPr>
          <p:cNvPr id="22" name="TextBox 21">
            <a:extLst>
              <a:ext uri="{FF2B5EF4-FFF2-40B4-BE49-F238E27FC236}">
                <a16:creationId xmlns:a16="http://schemas.microsoft.com/office/drawing/2014/main" id="{69F6A919-9DD7-4998-A738-6D99FD2613F0}"/>
              </a:ext>
            </a:extLst>
          </p:cNvPr>
          <p:cNvSpPr txBox="1"/>
          <p:nvPr/>
        </p:nvSpPr>
        <p:spPr>
          <a:xfrm>
            <a:off x="4503712" y="1814292"/>
            <a:ext cx="544598" cy="2061719"/>
          </a:xfrm>
          <a:prstGeom prst="rect">
            <a:avLst/>
          </a:prstGeom>
          <a:noFill/>
        </p:spPr>
        <p:txBody>
          <a:bodyPr wrap="square" rtlCol="0">
            <a:noAutofit/>
          </a:bodyPr>
          <a:lstStyle/>
          <a:p>
            <a:r>
              <a:rPr lang="en-US" dirty="0"/>
              <a:t>p</a:t>
            </a:r>
          </a:p>
          <a:p>
            <a:r>
              <a:rPr lang="en-US" sz="1400" dirty="0"/>
              <a:t>20</a:t>
            </a:r>
          </a:p>
          <a:p>
            <a:endParaRPr lang="en-US" sz="1400" dirty="0"/>
          </a:p>
          <a:p>
            <a:endParaRPr lang="en-US" sz="1400" dirty="0"/>
          </a:p>
          <a:p>
            <a:r>
              <a:rPr lang="en-US" sz="1400" dirty="0"/>
              <a:t>10</a:t>
            </a:r>
          </a:p>
          <a:p>
            <a:endParaRPr lang="en-US" sz="1400" dirty="0"/>
          </a:p>
          <a:p>
            <a:endParaRPr lang="en-US" sz="1400" dirty="0"/>
          </a:p>
          <a:p>
            <a:r>
              <a:rPr lang="en-US" sz="1400" dirty="0"/>
              <a:t>5</a:t>
            </a:r>
          </a:p>
        </p:txBody>
      </p:sp>
      <p:sp>
        <p:nvSpPr>
          <p:cNvPr id="24" name="TextBox 23">
            <a:extLst>
              <a:ext uri="{FF2B5EF4-FFF2-40B4-BE49-F238E27FC236}">
                <a16:creationId xmlns:a16="http://schemas.microsoft.com/office/drawing/2014/main" id="{C5196DD9-074E-44DA-9ACB-66BC91419F3C}"/>
              </a:ext>
            </a:extLst>
          </p:cNvPr>
          <p:cNvSpPr txBox="1"/>
          <p:nvPr/>
        </p:nvSpPr>
        <p:spPr>
          <a:xfrm>
            <a:off x="8288559" y="1752600"/>
            <a:ext cx="544600" cy="2061719"/>
          </a:xfrm>
          <a:prstGeom prst="rect">
            <a:avLst/>
          </a:prstGeom>
          <a:noFill/>
        </p:spPr>
        <p:txBody>
          <a:bodyPr wrap="square" rtlCol="0">
            <a:noAutofit/>
          </a:bodyPr>
          <a:lstStyle/>
          <a:p>
            <a:r>
              <a:rPr lang="en-US" dirty="0"/>
              <a:t>p</a:t>
            </a:r>
          </a:p>
          <a:p>
            <a:r>
              <a:rPr lang="en-US" sz="1400" dirty="0"/>
              <a:t>20</a:t>
            </a:r>
          </a:p>
          <a:p>
            <a:endParaRPr lang="en-US" sz="1400" dirty="0"/>
          </a:p>
          <a:p>
            <a:endParaRPr lang="en-US" sz="1400" dirty="0"/>
          </a:p>
          <a:p>
            <a:r>
              <a:rPr lang="en-US" sz="1400" dirty="0"/>
              <a:t>10</a:t>
            </a:r>
          </a:p>
          <a:p>
            <a:endParaRPr lang="en-US" sz="1400" dirty="0"/>
          </a:p>
          <a:p>
            <a:endParaRPr lang="en-US" sz="1400" dirty="0"/>
          </a:p>
          <a:p>
            <a:r>
              <a:rPr lang="en-US" sz="1400" dirty="0"/>
              <a:t>5</a:t>
            </a:r>
          </a:p>
        </p:txBody>
      </p:sp>
      <p:sp>
        <p:nvSpPr>
          <p:cNvPr id="25" name="Freeform: Shape 24">
            <a:extLst>
              <a:ext uri="{FF2B5EF4-FFF2-40B4-BE49-F238E27FC236}">
                <a16:creationId xmlns:a16="http://schemas.microsoft.com/office/drawing/2014/main" id="{920CC94C-5B2F-4FBA-9996-1EB23A1288A1}"/>
              </a:ext>
            </a:extLst>
          </p:cNvPr>
          <p:cNvSpPr/>
          <p:nvPr/>
        </p:nvSpPr>
        <p:spPr>
          <a:xfrm>
            <a:off x="1988296" y="2037510"/>
            <a:ext cx="1194086" cy="952042"/>
          </a:xfrm>
          <a:custGeom>
            <a:avLst/>
            <a:gdLst>
              <a:gd name="connsiteX0" fmla="*/ 0 w 926926"/>
              <a:gd name="connsiteY0" fmla="*/ 739036 h 739036"/>
              <a:gd name="connsiteX1" fmla="*/ 713984 w 926926"/>
              <a:gd name="connsiteY1" fmla="*/ 313151 h 739036"/>
              <a:gd name="connsiteX2" fmla="*/ 926926 w 926926"/>
              <a:gd name="connsiteY2" fmla="*/ 0 h 739036"/>
            </a:gdLst>
            <a:ahLst/>
            <a:cxnLst>
              <a:cxn ang="0">
                <a:pos x="connsiteX0" y="connsiteY0"/>
              </a:cxn>
              <a:cxn ang="0">
                <a:pos x="connsiteX1" y="connsiteY1"/>
              </a:cxn>
              <a:cxn ang="0">
                <a:pos x="connsiteX2" y="connsiteY2"/>
              </a:cxn>
            </a:cxnLst>
            <a:rect l="l" t="t" r="r" b="b"/>
            <a:pathLst>
              <a:path w="926926" h="739036">
                <a:moveTo>
                  <a:pt x="0" y="739036"/>
                </a:moveTo>
                <a:cubicBezTo>
                  <a:pt x="279748" y="587680"/>
                  <a:pt x="559496" y="436324"/>
                  <a:pt x="713984" y="313151"/>
                </a:cubicBezTo>
                <a:cubicBezTo>
                  <a:pt x="868472" y="189978"/>
                  <a:pt x="897699" y="94989"/>
                  <a:pt x="926926"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E088C7B9-89D9-4365-9F7B-EA3A1CD54366}"/>
              </a:ext>
            </a:extLst>
          </p:cNvPr>
          <p:cNvSpPr/>
          <p:nvPr/>
        </p:nvSpPr>
        <p:spPr>
          <a:xfrm>
            <a:off x="5449038" y="2326620"/>
            <a:ext cx="1434784" cy="1276112"/>
          </a:xfrm>
          <a:custGeom>
            <a:avLst/>
            <a:gdLst>
              <a:gd name="connsiteX0" fmla="*/ 0 w 926926"/>
              <a:gd name="connsiteY0" fmla="*/ 538619 h 538619"/>
              <a:gd name="connsiteX1" fmla="*/ 926926 w 926926"/>
              <a:gd name="connsiteY1" fmla="*/ 0 h 538619"/>
            </a:gdLst>
            <a:ahLst/>
            <a:cxnLst>
              <a:cxn ang="0">
                <a:pos x="connsiteX0" y="connsiteY0"/>
              </a:cxn>
              <a:cxn ang="0">
                <a:pos x="connsiteX1" y="connsiteY1"/>
              </a:cxn>
            </a:cxnLst>
            <a:rect l="l" t="t" r="r" b="b"/>
            <a:pathLst>
              <a:path w="926926" h="538619">
                <a:moveTo>
                  <a:pt x="0" y="538619"/>
                </a:moveTo>
                <a:cubicBezTo>
                  <a:pt x="353860" y="370561"/>
                  <a:pt x="707721" y="202504"/>
                  <a:pt x="926926"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16ABEEE-176D-453E-8E49-5FFCE7F2970E}"/>
                  </a:ext>
                </a:extLst>
              </p:cNvPr>
              <p:cNvSpPr txBox="1"/>
              <p:nvPr/>
            </p:nvSpPr>
            <p:spPr>
              <a:xfrm>
                <a:off x="2653303" y="1567331"/>
                <a:ext cx="1064699" cy="475781"/>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𝑀𝐶</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𝑖</m:t>
                          </m:r>
                        </m:sub>
                      </m:sSub>
                    </m:oMath>
                  </m:oMathPara>
                </a14:m>
                <a:endParaRPr lang="en-US" dirty="0"/>
              </a:p>
            </p:txBody>
          </p:sp>
        </mc:Choice>
        <mc:Fallback xmlns="">
          <p:sp>
            <p:nvSpPr>
              <p:cNvPr id="29" name="TextBox 28">
                <a:extLst>
                  <a:ext uri="{FF2B5EF4-FFF2-40B4-BE49-F238E27FC236}">
                    <a16:creationId xmlns:a16="http://schemas.microsoft.com/office/drawing/2014/main" id="{D16ABEEE-176D-453E-8E49-5FFCE7F2970E}"/>
                  </a:ext>
                </a:extLst>
              </p:cNvPr>
              <p:cNvSpPr txBox="1">
                <a:spLocks noRot="1" noChangeAspect="1" noMove="1" noResize="1" noEditPoints="1" noAdjustHandles="1" noChangeArrowheads="1" noChangeShapeType="1" noTextEdit="1"/>
              </p:cNvSpPr>
              <p:nvPr/>
            </p:nvSpPr>
            <p:spPr>
              <a:xfrm>
                <a:off x="2653303" y="1567331"/>
                <a:ext cx="1064699" cy="475781"/>
              </a:xfrm>
              <a:prstGeom prst="rect">
                <a:avLst/>
              </a:prstGeom>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E9D5680-44B2-49B6-8048-11AEE2E4B6A4}"/>
                  </a:ext>
                </a:extLst>
              </p:cNvPr>
              <p:cNvSpPr txBox="1"/>
              <p:nvPr/>
            </p:nvSpPr>
            <p:spPr>
              <a:xfrm>
                <a:off x="6318210" y="1843889"/>
                <a:ext cx="1128609" cy="504527"/>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𝑀𝐶</m:t>
                          </m:r>
                        </m:e>
                        <m:sub>
                          <m:r>
                            <a:rPr lang="en-US" i="1">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𝑗</m:t>
                          </m:r>
                        </m:sub>
                      </m:sSub>
                    </m:oMath>
                  </m:oMathPara>
                </a14:m>
                <a:endParaRPr lang="en-US" dirty="0"/>
              </a:p>
            </p:txBody>
          </p:sp>
        </mc:Choice>
        <mc:Fallback xmlns="">
          <p:sp>
            <p:nvSpPr>
              <p:cNvPr id="30" name="TextBox 29">
                <a:extLst>
                  <a:ext uri="{FF2B5EF4-FFF2-40B4-BE49-F238E27FC236}">
                    <a16:creationId xmlns:a16="http://schemas.microsoft.com/office/drawing/2014/main" id="{AE9D5680-44B2-49B6-8048-11AEE2E4B6A4}"/>
                  </a:ext>
                </a:extLst>
              </p:cNvPr>
              <p:cNvSpPr txBox="1">
                <a:spLocks noRot="1" noChangeAspect="1" noMove="1" noResize="1" noEditPoints="1" noAdjustHandles="1" noChangeArrowheads="1" noChangeShapeType="1" noTextEdit="1"/>
              </p:cNvSpPr>
              <p:nvPr/>
            </p:nvSpPr>
            <p:spPr>
              <a:xfrm>
                <a:off x="6318210" y="1843889"/>
                <a:ext cx="1128609" cy="504527"/>
              </a:xfrm>
              <a:prstGeom prst="rect">
                <a:avLst/>
              </a:prstGeom>
              <a:blipFill>
                <a:blip r:embed="rId3"/>
                <a:stretch>
                  <a:fillRect/>
                </a:stretch>
              </a:blipFill>
            </p:spPr>
            <p:txBody>
              <a:bodyPr/>
              <a:lstStyle/>
              <a:p>
                <a:r>
                  <a:rPr lang="en-IN">
                    <a:noFill/>
                  </a:rPr>
                  <a:t> </a:t>
                </a:r>
              </a:p>
            </p:txBody>
          </p:sp>
        </mc:Fallback>
      </mc:AlternateContent>
      <p:cxnSp>
        <p:nvCxnSpPr>
          <p:cNvPr id="32" name="Straight Connector 31">
            <a:extLst>
              <a:ext uri="{FF2B5EF4-FFF2-40B4-BE49-F238E27FC236}">
                <a16:creationId xmlns:a16="http://schemas.microsoft.com/office/drawing/2014/main" id="{938A1204-9243-4F45-9640-2941FAA2EDDB}"/>
              </a:ext>
            </a:extLst>
          </p:cNvPr>
          <p:cNvCxnSpPr/>
          <p:nvPr/>
        </p:nvCxnSpPr>
        <p:spPr>
          <a:xfrm flipV="1">
            <a:off x="9211152" y="2037510"/>
            <a:ext cx="1963250" cy="15652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058F51D-C181-4103-A68F-3092C931A6B5}"/>
              </a:ext>
            </a:extLst>
          </p:cNvPr>
          <p:cNvCxnSpPr/>
          <p:nvPr/>
        </p:nvCxnSpPr>
        <p:spPr>
          <a:xfrm>
            <a:off x="1988296" y="2989553"/>
            <a:ext cx="0" cy="13003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FD918B7-9C4F-4656-A16D-9A7310D46C04}"/>
              </a:ext>
            </a:extLst>
          </p:cNvPr>
          <p:cNvCxnSpPr/>
          <p:nvPr/>
        </p:nvCxnSpPr>
        <p:spPr>
          <a:xfrm>
            <a:off x="3182382" y="2043112"/>
            <a:ext cx="0" cy="2247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3BA53FC-EB68-4B91-A00E-7ED7EABCE41E}"/>
              </a:ext>
            </a:extLst>
          </p:cNvPr>
          <p:cNvCxnSpPr>
            <a:stCxn id="26" idx="0"/>
          </p:cNvCxnSpPr>
          <p:nvPr/>
        </p:nvCxnSpPr>
        <p:spPr>
          <a:xfrm>
            <a:off x="5449037" y="3602734"/>
            <a:ext cx="0" cy="687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710D06E-C028-464F-8834-8E8557C108C1}"/>
              </a:ext>
            </a:extLst>
          </p:cNvPr>
          <p:cNvCxnSpPr>
            <a:cxnSpLocks/>
          </p:cNvCxnSpPr>
          <p:nvPr/>
        </p:nvCxnSpPr>
        <p:spPr>
          <a:xfrm>
            <a:off x="6125417" y="3088370"/>
            <a:ext cx="0" cy="1192981"/>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A2DCDE9-16DD-4C2B-A628-1A48EF125E17}"/>
              </a:ext>
            </a:extLst>
          </p:cNvPr>
          <p:cNvCxnSpPr/>
          <p:nvPr/>
        </p:nvCxnSpPr>
        <p:spPr>
          <a:xfrm>
            <a:off x="6883821" y="2346960"/>
            <a:ext cx="0" cy="194291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8742BD1-9D05-45A8-9BBE-C89DC0CEAC60}"/>
              </a:ext>
            </a:extLst>
          </p:cNvPr>
          <p:cNvCxnSpPr/>
          <p:nvPr/>
        </p:nvCxnSpPr>
        <p:spPr>
          <a:xfrm>
            <a:off x="9211152" y="3602734"/>
            <a:ext cx="0" cy="687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E8390F3-DB6B-44F2-B30C-D1F55C839074}"/>
              </a:ext>
            </a:extLst>
          </p:cNvPr>
          <p:cNvCxnSpPr>
            <a:cxnSpLocks/>
          </p:cNvCxnSpPr>
          <p:nvPr/>
        </p:nvCxnSpPr>
        <p:spPr>
          <a:xfrm>
            <a:off x="9898290" y="3048000"/>
            <a:ext cx="0" cy="124186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EC66FB3-CDB2-449A-932C-270CA6AA28AD}"/>
              </a:ext>
            </a:extLst>
          </p:cNvPr>
          <p:cNvCxnSpPr/>
          <p:nvPr/>
        </p:nvCxnSpPr>
        <p:spPr>
          <a:xfrm>
            <a:off x="11076240" y="2125980"/>
            <a:ext cx="0" cy="2163890"/>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E2054E39-CA24-425F-B332-436EDD585708}"/>
              </a:ext>
            </a:extLst>
          </p:cNvPr>
          <p:cNvSpPr txBox="1"/>
          <p:nvPr/>
        </p:nvSpPr>
        <p:spPr>
          <a:xfrm>
            <a:off x="1704149" y="4322075"/>
            <a:ext cx="1889909" cy="475781"/>
          </a:xfrm>
          <a:prstGeom prst="rect">
            <a:avLst/>
          </a:prstGeom>
          <a:noFill/>
        </p:spPr>
        <p:txBody>
          <a:bodyPr wrap="none" rtlCol="0">
            <a:noAutofit/>
          </a:bodyPr>
          <a:lstStyle/>
          <a:p>
            <a:r>
              <a:rPr lang="en-US" dirty="0"/>
              <a:t>17               30</a:t>
            </a:r>
          </a:p>
        </p:txBody>
      </p:sp>
      <p:sp>
        <p:nvSpPr>
          <p:cNvPr id="50" name="TextBox 49">
            <a:extLst>
              <a:ext uri="{FF2B5EF4-FFF2-40B4-BE49-F238E27FC236}">
                <a16:creationId xmlns:a16="http://schemas.microsoft.com/office/drawing/2014/main" id="{BBD98141-B5AC-4E45-9A67-B6CD65EBA133}"/>
              </a:ext>
            </a:extLst>
          </p:cNvPr>
          <p:cNvSpPr txBox="1"/>
          <p:nvPr/>
        </p:nvSpPr>
        <p:spPr>
          <a:xfrm>
            <a:off x="5263471" y="4401474"/>
            <a:ext cx="2138055" cy="475781"/>
          </a:xfrm>
          <a:prstGeom prst="rect">
            <a:avLst/>
          </a:prstGeom>
          <a:noFill/>
        </p:spPr>
        <p:txBody>
          <a:bodyPr wrap="square" rtlCol="0">
            <a:noAutofit/>
          </a:bodyPr>
          <a:lstStyle/>
          <a:p>
            <a:r>
              <a:rPr lang="en-US" dirty="0"/>
              <a:t>4        12        16</a:t>
            </a:r>
          </a:p>
        </p:txBody>
      </p:sp>
      <p:sp>
        <p:nvSpPr>
          <p:cNvPr id="51" name="TextBox 50">
            <a:extLst>
              <a:ext uri="{FF2B5EF4-FFF2-40B4-BE49-F238E27FC236}">
                <a16:creationId xmlns:a16="http://schemas.microsoft.com/office/drawing/2014/main" id="{84EA42A2-5A64-4F4F-A739-5554E32D3156}"/>
              </a:ext>
            </a:extLst>
          </p:cNvPr>
          <p:cNvSpPr txBox="1"/>
          <p:nvPr/>
        </p:nvSpPr>
        <p:spPr>
          <a:xfrm>
            <a:off x="8928967" y="4377269"/>
            <a:ext cx="2749891" cy="475781"/>
          </a:xfrm>
          <a:prstGeom prst="rect">
            <a:avLst/>
          </a:prstGeom>
          <a:noFill/>
        </p:spPr>
        <p:txBody>
          <a:bodyPr wrap="square" rtlCol="0">
            <a:noAutofit/>
          </a:bodyPr>
          <a:lstStyle/>
          <a:p>
            <a:r>
              <a:rPr lang="en-US" dirty="0"/>
              <a:t>4          29              46       </a:t>
            </a:r>
          </a:p>
        </p:txBody>
      </p:sp>
      <p:sp>
        <p:nvSpPr>
          <p:cNvPr id="54" name="TextBox 53">
            <a:extLst>
              <a:ext uri="{FF2B5EF4-FFF2-40B4-BE49-F238E27FC236}">
                <a16:creationId xmlns:a16="http://schemas.microsoft.com/office/drawing/2014/main" id="{4619D10D-8BD0-4B65-B344-6D530273A6CA}"/>
              </a:ext>
            </a:extLst>
          </p:cNvPr>
          <p:cNvSpPr txBox="1"/>
          <p:nvPr/>
        </p:nvSpPr>
        <p:spPr>
          <a:xfrm>
            <a:off x="3635035" y="4330034"/>
            <a:ext cx="403092" cy="475781"/>
          </a:xfrm>
          <a:prstGeom prst="rect">
            <a:avLst/>
          </a:prstGeom>
          <a:noFill/>
        </p:spPr>
        <p:txBody>
          <a:bodyPr wrap="none" rtlCol="0">
            <a:noAutofit/>
          </a:bodyPr>
          <a:lstStyle/>
          <a:p>
            <a:r>
              <a:rPr lang="en-US" dirty="0"/>
              <a:t>q</a:t>
            </a:r>
          </a:p>
        </p:txBody>
      </p:sp>
      <p:sp>
        <p:nvSpPr>
          <p:cNvPr id="55" name="TextBox 54">
            <a:extLst>
              <a:ext uri="{FF2B5EF4-FFF2-40B4-BE49-F238E27FC236}">
                <a16:creationId xmlns:a16="http://schemas.microsoft.com/office/drawing/2014/main" id="{8212D9B2-2D3C-40D7-91D8-6044F8701FF4}"/>
              </a:ext>
            </a:extLst>
          </p:cNvPr>
          <p:cNvSpPr txBox="1"/>
          <p:nvPr/>
        </p:nvSpPr>
        <p:spPr>
          <a:xfrm>
            <a:off x="7263018" y="4313897"/>
            <a:ext cx="360374" cy="475781"/>
          </a:xfrm>
          <a:prstGeom prst="rect">
            <a:avLst/>
          </a:prstGeom>
          <a:noFill/>
        </p:spPr>
        <p:txBody>
          <a:bodyPr wrap="square" rtlCol="0">
            <a:noAutofit/>
          </a:bodyPr>
          <a:lstStyle/>
          <a:p>
            <a:r>
              <a:rPr lang="en-US" dirty="0"/>
              <a:t>q</a:t>
            </a:r>
          </a:p>
        </p:txBody>
      </p:sp>
      <p:sp>
        <p:nvSpPr>
          <p:cNvPr id="56" name="TextBox 55">
            <a:extLst>
              <a:ext uri="{FF2B5EF4-FFF2-40B4-BE49-F238E27FC236}">
                <a16:creationId xmlns:a16="http://schemas.microsoft.com/office/drawing/2014/main" id="{BCF0781D-19BA-44D7-AEC6-32399CBD89B5}"/>
              </a:ext>
            </a:extLst>
          </p:cNvPr>
          <p:cNvSpPr txBox="1"/>
          <p:nvPr/>
        </p:nvSpPr>
        <p:spPr>
          <a:xfrm>
            <a:off x="11353401" y="4314241"/>
            <a:ext cx="367115" cy="475781"/>
          </a:xfrm>
          <a:prstGeom prst="rect">
            <a:avLst/>
          </a:prstGeom>
          <a:noFill/>
        </p:spPr>
        <p:txBody>
          <a:bodyPr wrap="square" rtlCol="0">
            <a:noAutofit/>
          </a:bodyPr>
          <a:lstStyle/>
          <a:p>
            <a:r>
              <a:rPr lang="en-US" dirty="0"/>
              <a:t>q</a:t>
            </a:r>
          </a:p>
        </p:txBody>
      </p:sp>
      <p:sp>
        <p:nvSpPr>
          <p:cNvPr id="11" name="Freeform: Shape 10">
            <a:extLst>
              <a:ext uri="{FF2B5EF4-FFF2-40B4-BE49-F238E27FC236}">
                <a16:creationId xmlns:a16="http://schemas.microsoft.com/office/drawing/2014/main" id="{15E80406-F316-47DF-8B11-3E0ADBA07D89}"/>
              </a:ext>
            </a:extLst>
          </p:cNvPr>
          <p:cNvSpPr/>
          <p:nvPr/>
        </p:nvSpPr>
        <p:spPr>
          <a:xfrm>
            <a:off x="5338682" y="3401238"/>
            <a:ext cx="542477" cy="218430"/>
          </a:xfrm>
          <a:custGeom>
            <a:avLst/>
            <a:gdLst>
              <a:gd name="connsiteX0" fmla="*/ 0 w 421105"/>
              <a:gd name="connsiteY0" fmla="*/ 60158 h 169559"/>
              <a:gd name="connsiteX1" fmla="*/ 84221 w 421105"/>
              <a:gd name="connsiteY1" fmla="*/ 168442 h 169559"/>
              <a:gd name="connsiteX2" fmla="*/ 421105 w 421105"/>
              <a:gd name="connsiteY2" fmla="*/ 0 h 169559"/>
            </a:gdLst>
            <a:ahLst/>
            <a:cxnLst>
              <a:cxn ang="0">
                <a:pos x="connsiteX0" y="connsiteY0"/>
              </a:cxn>
              <a:cxn ang="0">
                <a:pos x="connsiteX1" y="connsiteY1"/>
              </a:cxn>
              <a:cxn ang="0">
                <a:pos x="connsiteX2" y="connsiteY2"/>
              </a:cxn>
            </a:cxnLst>
            <a:rect l="l" t="t" r="r" b="b"/>
            <a:pathLst>
              <a:path w="421105" h="169559">
                <a:moveTo>
                  <a:pt x="0" y="60158"/>
                </a:moveTo>
                <a:cubicBezTo>
                  <a:pt x="7018" y="119313"/>
                  <a:pt x="14037" y="178468"/>
                  <a:pt x="84221" y="168442"/>
                </a:cubicBezTo>
                <a:cubicBezTo>
                  <a:pt x="154405" y="158416"/>
                  <a:pt x="287755" y="79208"/>
                  <a:pt x="421105" y="0"/>
                </a:cubicBezTo>
              </a:path>
            </a:pathLst>
          </a:cu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9CA73FD9-615C-400D-A7D0-E2B6BA4F953C}"/>
              </a:ext>
            </a:extLst>
          </p:cNvPr>
          <p:cNvSpPr/>
          <p:nvPr/>
        </p:nvSpPr>
        <p:spPr>
          <a:xfrm>
            <a:off x="1861897" y="2854325"/>
            <a:ext cx="542477" cy="218430"/>
          </a:xfrm>
          <a:custGeom>
            <a:avLst/>
            <a:gdLst>
              <a:gd name="connsiteX0" fmla="*/ 0 w 421105"/>
              <a:gd name="connsiteY0" fmla="*/ 60158 h 169559"/>
              <a:gd name="connsiteX1" fmla="*/ 84221 w 421105"/>
              <a:gd name="connsiteY1" fmla="*/ 168442 h 169559"/>
              <a:gd name="connsiteX2" fmla="*/ 421105 w 421105"/>
              <a:gd name="connsiteY2" fmla="*/ 0 h 169559"/>
            </a:gdLst>
            <a:ahLst/>
            <a:cxnLst>
              <a:cxn ang="0">
                <a:pos x="connsiteX0" y="connsiteY0"/>
              </a:cxn>
              <a:cxn ang="0">
                <a:pos x="connsiteX1" y="connsiteY1"/>
              </a:cxn>
              <a:cxn ang="0">
                <a:pos x="connsiteX2" y="connsiteY2"/>
              </a:cxn>
            </a:cxnLst>
            <a:rect l="l" t="t" r="r" b="b"/>
            <a:pathLst>
              <a:path w="421105" h="169559">
                <a:moveTo>
                  <a:pt x="0" y="60158"/>
                </a:moveTo>
                <a:cubicBezTo>
                  <a:pt x="7018" y="119313"/>
                  <a:pt x="14037" y="178468"/>
                  <a:pt x="84221" y="168442"/>
                </a:cubicBezTo>
                <a:cubicBezTo>
                  <a:pt x="154405" y="158416"/>
                  <a:pt x="287755" y="79208"/>
                  <a:pt x="421105" y="0"/>
                </a:cubicBezTo>
              </a:path>
            </a:pathLst>
          </a:cu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3779EAA-BF65-4B9E-995A-C8268613BF8F}"/>
                  </a:ext>
                </a:extLst>
              </p:cNvPr>
              <p:cNvSpPr txBox="1"/>
              <p:nvPr/>
            </p:nvSpPr>
            <p:spPr>
              <a:xfrm>
                <a:off x="1807643" y="3034119"/>
                <a:ext cx="950571" cy="475781"/>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𝐴𝑉𝐶</m:t>
                          </m:r>
                        </m:e>
                        <m:sub>
                          <m:r>
                            <a:rPr lang="en-US" i="1">
                              <a:latin typeface="Cambria Math" panose="02040503050406030204" pitchFamily="18" charset="0"/>
                            </a:rPr>
                            <m:t>𝑖</m:t>
                          </m:r>
                        </m:sub>
                      </m:sSub>
                    </m:oMath>
                  </m:oMathPara>
                </a14:m>
                <a:endParaRPr lang="en-US" dirty="0"/>
              </a:p>
            </p:txBody>
          </p:sp>
        </mc:Choice>
        <mc:Fallback xmlns="">
          <p:sp>
            <p:nvSpPr>
              <p:cNvPr id="14" name="TextBox 13">
                <a:extLst>
                  <a:ext uri="{FF2B5EF4-FFF2-40B4-BE49-F238E27FC236}">
                    <a16:creationId xmlns:a16="http://schemas.microsoft.com/office/drawing/2014/main" id="{C3779EAA-BF65-4B9E-995A-C8268613BF8F}"/>
                  </a:ext>
                </a:extLst>
              </p:cNvPr>
              <p:cNvSpPr txBox="1">
                <a:spLocks noRot="1" noChangeAspect="1" noMove="1" noResize="1" noEditPoints="1" noAdjustHandles="1" noChangeArrowheads="1" noChangeShapeType="1" noTextEdit="1"/>
              </p:cNvSpPr>
              <p:nvPr/>
            </p:nvSpPr>
            <p:spPr>
              <a:xfrm>
                <a:off x="1807643" y="3034119"/>
                <a:ext cx="950571" cy="475781"/>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A7B0C5EF-F97F-483D-9125-5188AF7F65F4}"/>
                  </a:ext>
                </a:extLst>
              </p:cNvPr>
              <p:cNvSpPr txBox="1"/>
              <p:nvPr/>
            </p:nvSpPr>
            <p:spPr>
              <a:xfrm>
                <a:off x="5307595" y="3509437"/>
                <a:ext cx="948920" cy="504527"/>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𝐴𝑉𝐶</m:t>
                          </m:r>
                        </m:e>
                        <m:sub>
                          <m:r>
                            <a:rPr lang="en-US" i="1">
                              <a:latin typeface="Cambria Math" panose="02040503050406030204" pitchFamily="18" charset="0"/>
                            </a:rPr>
                            <m:t>𝑗</m:t>
                          </m:r>
                        </m:sub>
                      </m:sSub>
                    </m:oMath>
                  </m:oMathPara>
                </a14:m>
                <a:endParaRPr lang="en-US" dirty="0"/>
              </a:p>
            </p:txBody>
          </p:sp>
        </mc:Choice>
        <mc:Fallback xmlns="">
          <p:sp>
            <p:nvSpPr>
              <p:cNvPr id="43" name="TextBox 42">
                <a:extLst>
                  <a:ext uri="{FF2B5EF4-FFF2-40B4-BE49-F238E27FC236}">
                    <a16:creationId xmlns:a16="http://schemas.microsoft.com/office/drawing/2014/main" id="{A7B0C5EF-F97F-483D-9125-5188AF7F65F4}"/>
                  </a:ext>
                </a:extLst>
              </p:cNvPr>
              <p:cNvSpPr txBox="1">
                <a:spLocks noRot="1" noChangeAspect="1" noMove="1" noResize="1" noEditPoints="1" noAdjustHandles="1" noChangeArrowheads="1" noChangeShapeType="1" noTextEdit="1"/>
              </p:cNvSpPr>
              <p:nvPr/>
            </p:nvSpPr>
            <p:spPr>
              <a:xfrm>
                <a:off x="5307595" y="3509437"/>
                <a:ext cx="948920" cy="504527"/>
              </a:xfrm>
              <a:prstGeom prst="rect">
                <a:avLst/>
              </a:prstGeom>
              <a:blipFill>
                <a:blip r:embed="rId5"/>
                <a:stretch>
                  <a:fillRect/>
                </a:stretch>
              </a:blipFill>
            </p:spPr>
            <p:txBody>
              <a:bodyPr/>
              <a:lstStyle/>
              <a:p>
                <a:r>
                  <a:rPr lang="en-IN">
                    <a:noFill/>
                  </a:rPr>
                  <a:t> </a:t>
                </a:r>
              </a:p>
            </p:txBody>
          </p:sp>
        </mc:Fallback>
      </mc:AlternateContent>
      <p:cxnSp>
        <p:nvCxnSpPr>
          <p:cNvPr id="7" name="Straight Connector 6">
            <a:extLst>
              <a:ext uri="{FF2B5EF4-FFF2-40B4-BE49-F238E27FC236}">
                <a16:creationId xmlns:a16="http://schemas.microsoft.com/office/drawing/2014/main" id="{7EDBD788-9275-484B-9AB0-9976765C0C0D}"/>
              </a:ext>
            </a:extLst>
          </p:cNvPr>
          <p:cNvCxnSpPr/>
          <p:nvPr/>
        </p:nvCxnSpPr>
        <p:spPr>
          <a:xfrm>
            <a:off x="1049701" y="4289869"/>
            <a:ext cx="265038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3936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Long-Run Profit Maximization</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062739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t>Production functions combine inputs to create output</a:t>
            </a:r>
          </a:p>
          <a:p>
            <a:r>
              <a:rPr lang="en-US" sz="2800" dirty="0"/>
              <a:t>Inputs like capital (machines), labor (workers), energy, materials</a:t>
            </a:r>
          </a:p>
          <a:p>
            <a:r>
              <a:rPr lang="en-US" sz="2800" dirty="0"/>
              <a:t>A process, a production function is applied to these inputs; f(x)</a:t>
            </a:r>
          </a:p>
          <a:p>
            <a:pPr lvl="1"/>
            <a:r>
              <a:rPr lang="en-US" sz="2400" dirty="0"/>
              <a:t>This process is the recipe, the technology of production, the state of knowledge about how to use these inputs to make output</a:t>
            </a:r>
          </a:p>
          <a:p>
            <a:r>
              <a:rPr lang="en-US" sz="2800" dirty="0"/>
              <a:t>The producers create output</a:t>
            </a:r>
          </a:p>
          <a:p>
            <a:pPr lvl="1"/>
            <a:r>
              <a:rPr lang="en-US" sz="2400" dirty="0"/>
              <a:t>Q = f(K, L, E, M), output is a function of (capital, labor, energy, materials)</a:t>
            </a:r>
          </a:p>
        </p:txBody>
      </p:sp>
      <p:sp>
        <p:nvSpPr>
          <p:cNvPr id="2" name="Title 1"/>
          <p:cNvSpPr>
            <a:spLocks noGrp="1"/>
          </p:cNvSpPr>
          <p:nvPr>
            <p:ph type="title"/>
          </p:nvPr>
        </p:nvSpPr>
        <p:spPr/>
        <p:txBody>
          <a:bodyPr/>
          <a:lstStyle/>
          <a:p>
            <a:r>
              <a:rPr lang="en-US" dirty="0"/>
              <a:t>Production</a:t>
            </a:r>
          </a:p>
        </p:txBody>
      </p:sp>
    </p:spTree>
    <p:extLst>
      <p:ext uri="{BB962C8B-B14F-4D97-AF65-F5344CB8AC3E}">
        <p14:creationId xmlns:p14="http://schemas.microsoft.com/office/powerpoint/2010/main" val="2343262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6D1C9-B970-409E-BE71-7849E087C09C}"/>
              </a:ext>
            </a:extLst>
          </p:cNvPr>
          <p:cNvSpPr>
            <a:spLocks noGrp="1"/>
          </p:cNvSpPr>
          <p:nvPr>
            <p:ph type="title"/>
          </p:nvPr>
        </p:nvSpPr>
        <p:spPr/>
        <p:txBody>
          <a:bodyPr/>
          <a:lstStyle/>
          <a:p>
            <a:r>
              <a:rPr lang="en-US" dirty="0"/>
              <a:t>Long-Run Costs</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81B985C0-C1EF-43DE-863E-12366BD19A37}"/>
                  </a:ext>
                </a:extLst>
              </p:cNvPr>
              <p:cNvGraphicFramePr>
                <a:graphicFrameLocks/>
              </p:cNvGraphicFramePr>
              <p:nvPr/>
            </p:nvGraphicFramePr>
            <p:xfrm>
              <a:off x="609600" y="1319211"/>
              <a:ext cx="10972800" cy="5386395"/>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3099026784"/>
                        </a:ext>
                      </a:extLst>
                    </a:gridCol>
                    <a:gridCol w="3276600">
                      <a:extLst>
                        <a:ext uri="{9D8B030D-6E8A-4147-A177-3AD203B41FA5}">
                          <a16:colId xmlns:a16="http://schemas.microsoft.com/office/drawing/2014/main" val="1063277366"/>
                        </a:ext>
                      </a:extLst>
                    </a:gridCol>
                    <a:gridCol w="2743200">
                      <a:extLst>
                        <a:ext uri="{9D8B030D-6E8A-4147-A177-3AD203B41FA5}">
                          <a16:colId xmlns:a16="http://schemas.microsoft.com/office/drawing/2014/main" val="2628159977"/>
                        </a:ext>
                      </a:extLst>
                    </a:gridCol>
                    <a:gridCol w="2743200">
                      <a:extLst>
                        <a:ext uri="{9D8B030D-6E8A-4147-A177-3AD203B41FA5}">
                          <a16:colId xmlns:a16="http://schemas.microsoft.com/office/drawing/2014/main" val="3857327911"/>
                        </a:ext>
                      </a:extLst>
                    </a:gridCol>
                  </a:tblGrid>
                  <a:tr h="942858">
                    <a:tc>
                      <a:txBody>
                        <a:bodyPr/>
                        <a:lstStyle/>
                        <a:p>
                          <a:pPr marL="0" algn="ctr" fontAlgn="b"/>
                          <a:r>
                            <a:rPr lang="en-US" sz="2000" b="0" i="0" u="none" strike="noStrike" dirty="0">
                              <a:solidFill>
                                <a:schemeClr val="bg1"/>
                              </a:solidFill>
                              <a:effectLst/>
                              <a:latin typeface="+mn-lt"/>
                            </a:rPr>
                            <a:t>Q</a:t>
                          </a:r>
                        </a:p>
                      </a:txBody>
                      <a:tcPr marL="9525" marR="9525" marT="9525" marB="0" anchor="ctr"/>
                    </a:tc>
                    <a:tc>
                      <a:txBody>
                        <a:bodyPr/>
                        <a:lstStyle/>
                        <a:p>
                          <a:pPr marL="0" algn="ctr" fontAlgn="b"/>
                          <a:r>
                            <a:rPr lang="en-US" sz="2000" b="0" i="0" u="none" strike="noStrike" dirty="0">
                              <a:solidFill>
                                <a:schemeClr val="bg1"/>
                              </a:solidFill>
                              <a:effectLst/>
                              <a:latin typeface="+mn-lt"/>
                            </a:rPr>
                            <a:t>TC</a:t>
                          </a:r>
                        </a:p>
                      </a:txBody>
                      <a:tcPr marL="9525" marR="9525" marT="9525" marB="0" anchor="ctr"/>
                    </a:tc>
                    <a:tc>
                      <a:txBody>
                        <a:bodyPr/>
                        <a:lstStyle/>
                        <a:p>
                          <a:pPr marL="0" algn="ctr" fontAlgn="b"/>
                          <a:r>
                            <a:rPr lang="en-US" sz="2000" b="0" i="0" u="none" strike="noStrike" dirty="0">
                              <a:solidFill>
                                <a:schemeClr val="bg1"/>
                              </a:solidFill>
                              <a:effectLst/>
                              <a:latin typeface="+mn-lt"/>
                            </a:rPr>
                            <a:t>AC </a:t>
                          </a:r>
                        </a:p>
                        <a:p>
                          <a:pPr marL="0" algn="ctr" fontAlgn="b"/>
                          <a14:m>
                            <m:oMathPara xmlns:m="http://schemas.openxmlformats.org/officeDocument/2006/math">
                              <m:oMathParaPr>
                                <m:jc m:val="centerGroup"/>
                              </m:oMathParaPr>
                              <m:oMath xmlns:m="http://schemas.openxmlformats.org/officeDocument/2006/math">
                                <m:f>
                                  <m:fPr>
                                    <m:ctrlPr>
                                      <a:rPr lang="en-US" sz="1200" b="0" i="1" u="none" strike="noStrike" smtClean="0">
                                        <a:solidFill>
                                          <a:schemeClr val="bg1"/>
                                        </a:solidFill>
                                        <a:effectLst/>
                                        <a:latin typeface="Cambria Math" panose="02040503050406030204" pitchFamily="18" charset="0"/>
                                      </a:rPr>
                                    </m:ctrlPr>
                                  </m:fPr>
                                  <m:num>
                                    <m:r>
                                      <a:rPr lang="en-US" sz="1200" b="0" i="1" u="none" strike="noStrike" smtClean="0">
                                        <a:solidFill>
                                          <a:schemeClr val="bg1"/>
                                        </a:solidFill>
                                        <a:effectLst/>
                                        <a:latin typeface="Cambria Math" panose="02040503050406030204" pitchFamily="18" charset="0"/>
                                      </a:rPr>
                                      <m:t>𝑇𝐶</m:t>
                                    </m:r>
                                  </m:num>
                                  <m:den>
                                    <m:r>
                                      <a:rPr lang="en-US" sz="1200" b="0" i="1" u="none" strike="noStrike" smtClean="0">
                                        <a:solidFill>
                                          <a:schemeClr val="bg1"/>
                                        </a:solidFill>
                                        <a:effectLst/>
                                        <a:latin typeface="Cambria Math" panose="02040503050406030204" pitchFamily="18" charset="0"/>
                                      </a:rPr>
                                      <m:t>𝑄</m:t>
                                    </m:r>
                                  </m:den>
                                </m:f>
                              </m:oMath>
                            </m:oMathPara>
                          </a14:m>
                          <a:endParaRPr lang="en-US" sz="1800" b="0" i="0" u="none" strike="noStrike" dirty="0">
                            <a:solidFill>
                              <a:schemeClr val="bg1"/>
                            </a:solidFill>
                            <a:effectLst/>
                            <a:latin typeface="Calibri" panose="020F0502020204030204" pitchFamily="34" charset="0"/>
                          </a:endParaRPr>
                        </a:p>
                      </a:txBody>
                      <a:tcPr marL="9525" marR="9525" marT="9525" marB="0" anchor="ctr"/>
                    </a:tc>
                    <a:tc>
                      <a:txBody>
                        <a:bodyPr/>
                        <a:lstStyle/>
                        <a:p>
                          <a:pPr marL="0" algn="ctr" fontAlgn="b"/>
                          <a:r>
                            <a:rPr lang="en-US" sz="2000" b="0" i="0" u="none" strike="noStrike" dirty="0">
                              <a:solidFill>
                                <a:schemeClr val="bg1"/>
                              </a:solidFill>
                              <a:effectLst/>
                              <a:latin typeface="+mn-lt"/>
                            </a:rPr>
                            <a:t>MC</a:t>
                          </a:r>
                        </a:p>
                        <a:p>
                          <a:pPr marL="0" algn="ctr" fontAlgn="b"/>
                          <a14:m>
                            <m:oMathPara xmlns:m="http://schemas.openxmlformats.org/officeDocument/2006/math">
                              <m:oMathParaPr>
                                <m:jc m:val="centerGroup"/>
                              </m:oMathParaPr>
                              <m:oMath xmlns:m="http://schemas.openxmlformats.org/officeDocument/2006/math">
                                <m:f>
                                  <m:fPr>
                                    <m:ctrlPr>
                                      <a:rPr lang="en-US" sz="1200" b="0" i="1" u="none" strike="noStrike" smtClean="0">
                                        <a:solidFill>
                                          <a:schemeClr val="bg1"/>
                                        </a:solidFill>
                                        <a:effectLst/>
                                        <a:latin typeface="Cambria Math" panose="02040503050406030204" pitchFamily="18" charset="0"/>
                                      </a:rPr>
                                    </m:ctrlPr>
                                  </m:fPr>
                                  <m:num>
                                    <m:r>
                                      <a:rPr lang="en-US" sz="1200" b="0" i="1" u="none" strike="noStrike" smtClean="0">
                                        <a:solidFill>
                                          <a:schemeClr val="bg1"/>
                                        </a:solidFill>
                                        <a:effectLst/>
                                        <a:latin typeface="Cambria Math" panose="02040503050406030204" pitchFamily="18" charset="0"/>
                                        <a:ea typeface="Cambria Math" panose="02040503050406030204" pitchFamily="18" charset="0"/>
                                      </a:rPr>
                                      <m:t>∆</m:t>
                                    </m:r>
                                    <m:r>
                                      <a:rPr lang="en-US" sz="1200" b="0" i="1" u="none" strike="noStrike" smtClean="0">
                                        <a:solidFill>
                                          <a:schemeClr val="bg1"/>
                                        </a:solidFill>
                                        <a:effectLst/>
                                        <a:latin typeface="Cambria Math" panose="02040503050406030204" pitchFamily="18" charset="0"/>
                                        <a:ea typeface="Cambria Math" panose="02040503050406030204" pitchFamily="18" charset="0"/>
                                      </a:rPr>
                                      <m:t>𝑇𝐶</m:t>
                                    </m:r>
                                  </m:num>
                                  <m:den>
                                    <m:r>
                                      <a:rPr lang="en-US" sz="1200" b="0" i="1" u="none" strike="noStrike" smtClean="0">
                                        <a:solidFill>
                                          <a:schemeClr val="bg1"/>
                                        </a:solidFill>
                                        <a:effectLst/>
                                        <a:latin typeface="Cambria Math" panose="02040503050406030204" pitchFamily="18" charset="0"/>
                                        <a:ea typeface="Cambria Math" panose="02040503050406030204" pitchFamily="18" charset="0"/>
                                      </a:rPr>
                                      <m:t>∆</m:t>
                                    </m:r>
                                    <m:r>
                                      <a:rPr lang="en-US" sz="1200" b="0" i="1" u="none" strike="noStrike" smtClean="0">
                                        <a:solidFill>
                                          <a:schemeClr val="bg1"/>
                                        </a:solidFill>
                                        <a:effectLst/>
                                        <a:latin typeface="Cambria Math" panose="02040503050406030204" pitchFamily="18" charset="0"/>
                                        <a:ea typeface="Cambria Math" panose="02040503050406030204" pitchFamily="18" charset="0"/>
                                      </a:rPr>
                                      <m:t>𝑄</m:t>
                                    </m:r>
                                  </m:den>
                                </m:f>
                              </m:oMath>
                            </m:oMathPara>
                          </a14:m>
                          <a:endParaRPr lang="en-US" sz="1800" b="0" i="0" u="none" strike="noStrike" dirty="0">
                            <a:solidFill>
                              <a:schemeClr val="bg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30877082"/>
                      </a:ext>
                    </a:extLst>
                  </a:tr>
                  <a:tr h="252833">
                    <a:tc>
                      <a:txBody>
                        <a:bodyPr/>
                        <a:lstStyle/>
                        <a:p>
                          <a:pPr algn="ctr" fontAlgn="b">
                            <a:spcBef>
                              <a:spcPts val="600"/>
                            </a:spcBef>
                          </a:pPr>
                          <a:r>
                            <a:rPr lang="en-US" sz="1400" b="0" i="0" u="none" strike="noStrike" dirty="0">
                              <a:solidFill>
                                <a:srgbClr val="000000"/>
                              </a:solidFill>
                              <a:effectLst/>
                              <a:latin typeface="+mn-lt"/>
                            </a:rPr>
                            <a:t>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$0.00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NA</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NA</a:t>
                          </a:r>
                        </a:p>
                      </a:txBody>
                      <a:tcPr marL="9525" marR="9525" marT="9525" marB="0" anchor="b"/>
                    </a:tc>
                    <a:extLst>
                      <a:ext uri="{0D108BD9-81ED-4DB2-BD59-A6C34878D82A}">
                        <a16:rowId xmlns:a16="http://schemas.microsoft.com/office/drawing/2014/main" val="2543797115"/>
                      </a:ext>
                    </a:extLst>
                  </a:tr>
                  <a:tr h="246512">
                    <a:tc>
                      <a:txBody>
                        <a:bodyPr/>
                        <a:lstStyle/>
                        <a:p>
                          <a:pPr algn="ctr" fontAlgn="b">
                            <a:spcBef>
                              <a:spcPts val="600"/>
                            </a:spcBef>
                          </a:pPr>
                          <a:r>
                            <a:rPr lang="en-US" sz="1400" b="0" i="0" u="none" strike="noStrike" dirty="0">
                              <a:solidFill>
                                <a:srgbClr val="000000"/>
                              </a:solidFill>
                              <a:effectLst/>
                              <a:latin typeface="+mn-lt"/>
                            </a:rPr>
                            <a:t>1</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$5.00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$5.00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$5.00</a:t>
                          </a:r>
                        </a:p>
                      </a:txBody>
                      <a:tcPr marL="9525" marR="9525" marT="9525" marB="0" anchor="b"/>
                    </a:tc>
                    <a:extLst>
                      <a:ext uri="{0D108BD9-81ED-4DB2-BD59-A6C34878D82A}">
                        <a16:rowId xmlns:a16="http://schemas.microsoft.com/office/drawing/2014/main" val="3707792266"/>
                      </a:ext>
                    </a:extLst>
                  </a:tr>
                  <a:tr h="246512">
                    <a:tc>
                      <a:txBody>
                        <a:bodyPr/>
                        <a:lstStyle/>
                        <a:p>
                          <a:pPr algn="ctr" fontAlgn="b">
                            <a:spcBef>
                              <a:spcPts val="600"/>
                            </a:spcBef>
                          </a:pPr>
                          <a:r>
                            <a:rPr lang="en-US" sz="1400" b="0" i="0" u="none" strike="noStrike" dirty="0">
                              <a:solidFill>
                                <a:srgbClr val="000000"/>
                              </a:solidFill>
                              <a:effectLst/>
                              <a:latin typeface="+mn-lt"/>
                            </a:rPr>
                            <a:t>2</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$7.50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$3.75</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$2.50</a:t>
                          </a:r>
                        </a:p>
                      </a:txBody>
                      <a:tcPr marL="9525" marR="9525" marT="9525" marB="0" anchor="b"/>
                    </a:tc>
                    <a:extLst>
                      <a:ext uri="{0D108BD9-81ED-4DB2-BD59-A6C34878D82A}">
                        <a16:rowId xmlns:a16="http://schemas.microsoft.com/office/drawing/2014/main" val="600332714"/>
                      </a:ext>
                    </a:extLst>
                  </a:tr>
                  <a:tr h="246512">
                    <a:tc>
                      <a:txBody>
                        <a:bodyPr/>
                        <a:lstStyle/>
                        <a:p>
                          <a:pPr algn="ctr" fontAlgn="b">
                            <a:spcBef>
                              <a:spcPts val="600"/>
                            </a:spcBef>
                          </a:pPr>
                          <a:r>
                            <a:rPr lang="en-US" sz="1400" b="0" i="0" u="none" strike="noStrike" dirty="0">
                              <a:solidFill>
                                <a:srgbClr val="000000"/>
                              </a:solidFill>
                              <a:effectLst/>
                              <a:latin typeface="+mn-lt"/>
                            </a:rPr>
                            <a:t>3</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$9.50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$3.17</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$2.00</a:t>
                          </a:r>
                        </a:p>
                      </a:txBody>
                      <a:tcPr marL="9525" marR="9525" marT="9525" marB="0" anchor="b"/>
                    </a:tc>
                    <a:extLst>
                      <a:ext uri="{0D108BD9-81ED-4DB2-BD59-A6C34878D82A}">
                        <a16:rowId xmlns:a16="http://schemas.microsoft.com/office/drawing/2014/main" val="2497207112"/>
                      </a:ext>
                    </a:extLst>
                  </a:tr>
                  <a:tr h="246512">
                    <a:tc>
                      <a:txBody>
                        <a:bodyPr/>
                        <a:lstStyle/>
                        <a:p>
                          <a:pPr algn="ctr" fontAlgn="b">
                            <a:spcBef>
                              <a:spcPts val="600"/>
                            </a:spcBef>
                          </a:pPr>
                          <a:r>
                            <a:rPr lang="en-US" sz="1400" b="0" i="0" u="none" strike="noStrike" dirty="0">
                              <a:solidFill>
                                <a:srgbClr val="000000"/>
                              </a:solidFill>
                              <a:effectLst/>
                              <a:latin typeface="+mn-lt"/>
                            </a:rPr>
                            <a:t>4</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$12.00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$3.00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$2.50</a:t>
                          </a:r>
                        </a:p>
                      </a:txBody>
                      <a:tcPr marL="9525" marR="9525" marT="9525" marB="0" anchor="b"/>
                    </a:tc>
                    <a:extLst>
                      <a:ext uri="{0D108BD9-81ED-4DB2-BD59-A6C34878D82A}">
                        <a16:rowId xmlns:a16="http://schemas.microsoft.com/office/drawing/2014/main" val="3259775699"/>
                      </a:ext>
                    </a:extLst>
                  </a:tr>
                  <a:tr h="246512">
                    <a:tc>
                      <a:txBody>
                        <a:bodyPr/>
                        <a:lstStyle/>
                        <a:p>
                          <a:pPr algn="ctr" fontAlgn="b">
                            <a:spcBef>
                              <a:spcPts val="600"/>
                            </a:spcBef>
                          </a:pPr>
                          <a:r>
                            <a:rPr lang="en-US" sz="1400" b="0" i="0" u="none" strike="noStrike" dirty="0">
                              <a:solidFill>
                                <a:srgbClr val="000000"/>
                              </a:solidFill>
                              <a:effectLst/>
                              <a:latin typeface="+mn-lt"/>
                            </a:rPr>
                            <a:t>5</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$15.00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$3.00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$3.00</a:t>
                          </a:r>
                        </a:p>
                      </a:txBody>
                      <a:tcPr marL="9525" marR="9525" marT="9525" marB="0" anchor="b"/>
                    </a:tc>
                    <a:extLst>
                      <a:ext uri="{0D108BD9-81ED-4DB2-BD59-A6C34878D82A}">
                        <a16:rowId xmlns:a16="http://schemas.microsoft.com/office/drawing/2014/main" val="2469517696"/>
                      </a:ext>
                    </a:extLst>
                  </a:tr>
                  <a:tr h="246512">
                    <a:tc>
                      <a:txBody>
                        <a:bodyPr/>
                        <a:lstStyle/>
                        <a:p>
                          <a:pPr algn="ctr" fontAlgn="b">
                            <a:spcBef>
                              <a:spcPts val="600"/>
                            </a:spcBef>
                          </a:pPr>
                          <a:r>
                            <a:rPr lang="en-US" sz="1400" b="0" i="0" u="none" strike="noStrike" dirty="0">
                              <a:solidFill>
                                <a:srgbClr val="000000"/>
                              </a:solidFill>
                              <a:effectLst/>
                              <a:latin typeface="+mn-lt"/>
                            </a:rPr>
                            <a:t>6</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$18.50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$3.08</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$3.50</a:t>
                          </a:r>
                        </a:p>
                      </a:txBody>
                      <a:tcPr marL="9525" marR="9525" marT="9525" marB="0" anchor="b"/>
                    </a:tc>
                    <a:extLst>
                      <a:ext uri="{0D108BD9-81ED-4DB2-BD59-A6C34878D82A}">
                        <a16:rowId xmlns:a16="http://schemas.microsoft.com/office/drawing/2014/main" val="3473763442"/>
                      </a:ext>
                    </a:extLst>
                  </a:tr>
                  <a:tr h="246512">
                    <a:tc>
                      <a:txBody>
                        <a:bodyPr/>
                        <a:lstStyle/>
                        <a:p>
                          <a:pPr algn="ctr" fontAlgn="b">
                            <a:spcBef>
                              <a:spcPts val="600"/>
                            </a:spcBef>
                          </a:pPr>
                          <a:r>
                            <a:rPr lang="en-US" sz="1400" b="0" i="0" u="none" strike="noStrike" dirty="0">
                              <a:solidFill>
                                <a:srgbClr val="000000"/>
                              </a:solidFill>
                              <a:effectLst/>
                              <a:latin typeface="+mn-lt"/>
                            </a:rPr>
                            <a:t>7</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$22.50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$3.21</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$4.00</a:t>
                          </a:r>
                        </a:p>
                      </a:txBody>
                      <a:tcPr marL="9525" marR="9525" marT="9525" marB="0" anchor="b"/>
                    </a:tc>
                    <a:extLst>
                      <a:ext uri="{0D108BD9-81ED-4DB2-BD59-A6C34878D82A}">
                        <a16:rowId xmlns:a16="http://schemas.microsoft.com/office/drawing/2014/main" val="2968569097"/>
                      </a:ext>
                    </a:extLst>
                  </a:tr>
                  <a:tr h="246512">
                    <a:tc>
                      <a:txBody>
                        <a:bodyPr/>
                        <a:lstStyle/>
                        <a:p>
                          <a:pPr algn="ctr" fontAlgn="b">
                            <a:spcBef>
                              <a:spcPts val="600"/>
                            </a:spcBef>
                          </a:pPr>
                          <a:r>
                            <a:rPr lang="en-US" sz="1400" b="0" i="0" u="none" strike="noStrike" dirty="0">
                              <a:solidFill>
                                <a:srgbClr val="000000"/>
                              </a:solidFill>
                              <a:effectLst/>
                              <a:latin typeface="+mn-lt"/>
                            </a:rPr>
                            <a:t>8</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$27.00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$3.38</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$4.50</a:t>
                          </a:r>
                        </a:p>
                      </a:txBody>
                      <a:tcPr marL="9525" marR="9525" marT="9525" marB="0" anchor="b"/>
                    </a:tc>
                    <a:extLst>
                      <a:ext uri="{0D108BD9-81ED-4DB2-BD59-A6C34878D82A}">
                        <a16:rowId xmlns:a16="http://schemas.microsoft.com/office/drawing/2014/main" val="1539975706"/>
                      </a:ext>
                    </a:extLst>
                  </a:tr>
                  <a:tr h="246512">
                    <a:tc>
                      <a:txBody>
                        <a:bodyPr/>
                        <a:lstStyle/>
                        <a:p>
                          <a:pPr algn="ctr" fontAlgn="b">
                            <a:spcBef>
                              <a:spcPts val="600"/>
                            </a:spcBef>
                          </a:pPr>
                          <a:r>
                            <a:rPr lang="en-US" sz="1400" b="0" i="0" u="none" strike="noStrike" dirty="0">
                              <a:solidFill>
                                <a:srgbClr val="000000"/>
                              </a:solidFill>
                              <a:effectLst/>
                              <a:latin typeface="+mn-lt"/>
                            </a:rPr>
                            <a:t>9</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$32.00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$3.56</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$5.00</a:t>
                          </a:r>
                        </a:p>
                      </a:txBody>
                      <a:tcPr marL="9525" marR="9525" marT="9525" marB="0" anchor="b"/>
                    </a:tc>
                    <a:extLst>
                      <a:ext uri="{0D108BD9-81ED-4DB2-BD59-A6C34878D82A}">
                        <a16:rowId xmlns:a16="http://schemas.microsoft.com/office/drawing/2014/main" val="2731767268"/>
                      </a:ext>
                    </a:extLst>
                  </a:tr>
                  <a:tr h="246512">
                    <a:tc>
                      <a:txBody>
                        <a:bodyPr/>
                        <a:lstStyle/>
                        <a:p>
                          <a:pPr algn="ctr" fontAlgn="b">
                            <a:spcBef>
                              <a:spcPts val="600"/>
                            </a:spcBef>
                          </a:pPr>
                          <a:r>
                            <a:rPr lang="en-US" sz="1400" b="0" i="0" u="none" strike="noStrike" dirty="0">
                              <a:solidFill>
                                <a:srgbClr val="000000"/>
                              </a:solidFill>
                              <a:effectLst/>
                              <a:latin typeface="+mn-lt"/>
                            </a:rPr>
                            <a:t>10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$37.50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$3.75</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$5.50</a:t>
                          </a:r>
                        </a:p>
                      </a:txBody>
                      <a:tcPr marL="9525" marR="9525" marT="9525" marB="0" anchor="b"/>
                    </a:tc>
                    <a:extLst>
                      <a:ext uri="{0D108BD9-81ED-4DB2-BD59-A6C34878D82A}">
                        <a16:rowId xmlns:a16="http://schemas.microsoft.com/office/drawing/2014/main" val="4027193461"/>
                      </a:ext>
                    </a:extLst>
                  </a:tr>
                  <a:tr h="246512">
                    <a:tc>
                      <a:txBody>
                        <a:bodyPr/>
                        <a:lstStyle/>
                        <a:p>
                          <a:pPr algn="ctr" fontAlgn="b">
                            <a:spcBef>
                              <a:spcPts val="600"/>
                            </a:spcBef>
                          </a:pPr>
                          <a:r>
                            <a:rPr lang="en-US" sz="1400" b="0" i="0" u="none" strike="noStrike" dirty="0">
                              <a:solidFill>
                                <a:srgbClr val="000000"/>
                              </a:solidFill>
                              <a:effectLst/>
                              <a:latin typeface="+mn-lt"/>
                            </a:rPr>
                            <a:t>11</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$43.50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$3.95</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$6.00</a:t>
                          </a:r>
                        </a:p>
                      </a:txBody>
                      <a:tcPr marL="9525" marR="9525" marT="9525" marB="0" anchor="b"/>
                    </a:tc>
                    <a:extLst>
                      <a:ext uri="{0D108BD9-81ED-4DB2-BD59-A6C34878D82A}">
                        <a16:rowId xmlns:a16="http://schemas.microsoft.com/office/drawing/2014/main" val="2007494875"/>
                      </a:ext>
                    </a:extLst>
                  </a:tr>
                  <a:tr h="246512">
                    <a:tc>
                      <a:txBody>
                        <a:bodyPr/>
                        <a:lstStyle/>
                        <a:p>
                          <a:pPr algn="ctr" fontAlgn="b">
                            <a:spcBef>
                              <a:spcPts val="600"/>
                            </a:spcBef>
                          </a:pPr>
                          <a:r>
                            <a:rPr lang="en-US" sz="1400" b="0" i="0" u="none" strike="noStrike" dirty="0">
                              <a:solidFill>
                                <a:srgbClr val="000000"/>
                              </a:solidFill>
                              <a:effectLst/>
                              <a:latin typeface="+mn-lt"/>
                            </a:rPr>
                            <a:t>12</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$50.00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$4.17</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$6.50</a:t>
                          </a:r>
                        </a:p>
                      </a:txBody>
                      <a:tcPr marL="9525" marR="9525" marT="9525" marB="0" anchor="b"/>
                    </a:tc>
                    <a:extLst>
                      <a:ext uri="{0D108BD9-81ED-4DB2-BD59-A6C34878D82A}">
                        <a16:rowId xmlns:a16="http://schemas.microsoft.com/office/drawing/2014/main" val="1730761792"/>
                      </a:ext>
                    </a:extLst>
                  </a:tr>
                  <a:tr h="246512">
                    <a:tc>
                      <a:txBody>
                        <a:bodyPr/>
                        <a:lstStyle/>
                        <a:p>
                          <a:pPr algn="ctr" fontAlgn="b">
                            <a:spcBef>
                              <a:spcPts val="600"/>
                            </a:spcBef>
                          </a:pPr>
                          <a:r>
                            <a:rPr lang="en-US" sz="1400" b="0" i="0" u="none" strike="noStrike" dirty="0">
                              <a:solidFill>
                                <a:srgbClr val="000000"/>
                              </a:solidFill>
                              <a:effectLst/>
                              <a:latin typeface="+mn-lt"/>
                            </a:rPr>
                            <a:t>13</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$57.00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$4.38</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$7.00</a:t>
                          </a:r>
                        </a:p>
                      </a:txBody>
                      <a:tcPr marL="9525" marR="9525" marT="9525" marB="0" anchor="b"/>
                    </a:tc>
                    <a:extLst>
                      <a:ext uri="{0D108BD9-81ED-4DB2-BD59-A6C34878D82A}">
                        <a16:rowId xmlns:a16="http://schemas.microsoft.com/office/drawing/2014/main" val="184936562"/>
                      </a:ext>
                    </a:extLst>
                  </a:tr>
                  <a:tr h="246512">
                    <a:tc>
                      <a:txBody>
                        <a:bodyPr/>
                        <a:lstStyle/>
                        <a:p>
                          <a:pPr algn="ctr" fontAlgn="b">
                            <a:spcBef>
                              <a:spcPts val="600"/>
                            </a:spcBef>
                          </a:pPr>
                          <a:r>
                            <a:rPr lang="en-US" sz="1400" b="0" i="0" u="none" strike="noStrike" dirty="0">
                              <a:solidFill>
                                <a:srgbClr val="000000"/>
                              </a:solidFill>
                              <a:effectLst/>
                              <a:latin typeface="+mn-lt"/>
                            </a:rPr>
                            <a:t>14</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$64.50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$4.61</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$7.50</a:t>
                          </a:r>
                        </a:p>
                      </a:txBody>
                      <a:tcPr marL="9525" marR="9525" marT="9525" marB="0" anchor="b"/>
                    </a:tc>
                    <a:extLst>
                      <a:ext uri="{0D108BD9-81ED-4DB2-BD59-A6C34878D82A}">
                        <a16:rowId xmlns:a16="http://schemas.microsoft.com/office/drawing/2014/main" val="3720584929"/>
                      </a:ext>
                    </a:extLst>
                  </a:tr>
                  <a:tr h="246512">
                    <a:tc>
                      <a:txBody>
                        <a:bodyPr/>
                        <a:lstStyle/>
                        <a:p>
                          <a:pPr algn="ctr" fontAlgn="b">
                            <a:spcBef>
                              <a:spcPts val="600"/>
                            </a:spcBef>
                          </a:pPr>
                          <a:r>
                            <a:rPr lang="en-US" sz="1400" b="1" i="0" u="none" strike="noStrike" dirty="0">
                              <a:solidFill>
                                <a:srgbClr val="000000"/>
                              </a:solidFill>
                              <a:effectLst/>
                              <a:latin typeface="+mn-lt"/>
                            </a:rPr>
                            <a:t>15</a:t>
                          </a:r>
                        </a:p>
                      </a:txBody>
                      <a:tcPr marL="9525" marR="9525" marT="9525" marB="0" anchor="b">
                        <a:solidFill>
                          <a:srgbClr val="FFFF00"/>
                        </a:solidFill>
                      </a:tcPr>
                    </a:tc>
                    <a:tc>
                      <a:txBody>
                        <a:bodyPr/>
                        <a:lstStyle/>
                        <a:p>
                          <a:pPr algn="ctr" fontAlgn="b">
                            <a:spcBef>
                              <a:spcPts val="600"/>
                            </a:spcBef>
                          </a:pPr>
                          <a:r>
                            <a:rPr lang="en-US" sz="1400" b="1" i="0" u="none" strike="noStrike" dirty="0">
                              <a:solidFill>
                                <a:srgbClr val="000000"/>
                              </a:solidFill>
                              <a:effectLst/>
                              <a:latin typeface="+mn-lt"/>
                            </a:rPr>
                            <a:t>$72.50</a:t>
                          </a:r>
                        </a:p>
                      </a:txBody>
                      <a:tcPr marL="9525" marR="9525" marT="9525" marB="0" anchor="b">
                        <a:solidFill>
                          <a:srgbClr val="FFFF00"/>
                        </a:solidFill>
                      </a:tcPr>
                    </a:tc>
                    <a:tc>
                      <a:txBody>
                        <a:bodyPr/>
                        <a:lstStyle/>
                        <a:p>
                          <a:pPr algn="ctr" fontAlgn="b">
                            <a:spcBef>
                              <a:spcPts val="600"/>
                            </a:spcBef>
                          </a:pPr>
                          <a:r>
                            <a:rPr lang="en-US" sz="1400" b="1" i="0" u="none" strike="noStrike" dirty="0">
                              <a:solidFill>
                                <a:srgbClr val="000000"/>
                              </a:solidFill>
                              <a:effectLst/>
                              <a:latin typeface="+mn-lt"/>
                            </a:rPr>
                            <a:t>$4.83</a:t>
                          </a:r>
                        </a:p>
                      </a:txBody>
                      <a:tcPr marL="9525" marR="9525" marT="9525" marB="0" anchor="b">
                        <a:solidFill>
                          <a:srgbClr val="FFFF00"/>
                        </a:solidFill>
                      </a:tcPr>
                    </a:tc>
                    <a:tc>
                      <a:txBody>
                        <a:bodyPr/>
                        <a:lstStyle/>
                        <a:p>
                          <a:pPr algn="ctr" fontAlgn="b">
                            <a:spcBef>
                              <a:spcPts val="600"/>
                            </a:spcBef>
                          </a:pPr>
                          <a:r>
                            <a:rPr lang="en-US" sz="1400" b="1" i="0" u="none" strike="noStrike" dirty="0">
                              <a:solidFill>
                                <a:srgbClr val="000000"/>
                              </a:solidFill>
                              <a:effectLst/>
                              <a:latin typeface="+mn-lt"/>
                            </a:rPr>
                            <a:t>$8.00</a:t>
                          </a:r>
                        </a:p>
                      </a:txBody>
                      <a:tcPr marL="9525" marR="9525" marT="9525" marB="0" anchor="b">
                        <a:solidFill>
                          <a:srgbClr val="FFFF00"/>
                        </a:solidFill>
                      </a:tcPr>
                    </a:tc>
                    <a:extLst>
                      <a:ext uri="{0D108BD9-81ED-4DB2-BD59-A6C34878D82A}">
                        <a16:rowId xmlns:a16="http://schemas.microsoft.com/office/drawing/2014/main" val="2845717114"/>
                      </a:ext>
                    </a:extLst>
                  </a:tr>
                  <a:tr h="246512">
                    <a:tc>
                      <a:txBody>
                        <a:bodyPr/>
                        <a:lstStyle/>
                        <a:p>
                          <a:pPr algn="ctr" fontAlgn="b">
                            <a:spcBef>
                              <a:spcPts val="600"/>
                            </a:spcBef>
                          </a:pPr>
                          <a:r>
                            <a:rPr lang="en-US" sz="1400" b="0" i="0" u="none" strike="noStrike" dirty="0">
                              <a:solidFill>
                                <a:srgbClr val="000000"/>
                              </a:solidFill>
                              <a:effectLst/>
                              <a:latin typeface="+mn-lt"/>
                            </a:rPr>
                            <a:t>16</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$81.00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$5.06</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$8.50</a:t>
                          </a:r>
                        </a:p>
                      </a:txBody>
                      <a:tcPr marL="9525" marR="9525" marT="9525" marB="0" anchor="b"/>
                    </a:tc>
                    <a:extLst>
                      <a:ext uri="{0D108BD9-81ED-4DB2-BD59-A6C34878D82A}">
                        <a16:rowId xmlns:a16="http://schemas.microsoft.com/office/drawing/2014/main" val="2548661388"/>
                      </a:ext>
                    </a:extLst>
                  </a:tr>
                  <a:tr h="246512">
                    <a:tc>
                      <a:txBody>
                        <a:bodyPr/>
                        <a:lstStyle/>
                        <a:p>
                          <a:pPr algn="ctr" fontAlgn="b">
                            <a:spcBef>
                              <a:spcPts val="600"/>
                            </a:spcBef>
                          </a:pPr>
                          <a:r>
                            <a:rPr lang="en-US" sz="1400" b="0" i="0" u="none" strike="noStrike" dirty="0">
                              <a:solidFill>
                                <a:srgbClr val="000000"/>
                              </a:solidFill>
                              <a:effectLst/>
                              <a:latin typeface="+mn-lt"/>
                            </a:rPr>
                            <a:t>17</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$91.00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$5.35</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$10.00</a:t>
                          </a:r>
                        </a:p>
                      </a:txBody>
                      <a:tcPr marL="9525" marR="9525" marT="9525" marB="0" anchor="b"/>
                    </a:tc>
                    <a:extLst>
                      <a:ext uri="{0D108BD9-81ED-4DB2-BD59-A6C34878D82A}">
                        <a16:rowId xmlns:a16="http://schemas.microsoft.com/office/drawing/2014/main" val="1404337500"/>
                      </a:ext>
                    </a:extLst>
                  </a:tr>
                </a:tbl>
              </a:graphicData>
            </a:graphic>
          </p:graphicFrame>
        </mc:Choice>
        <mc:Fallback xmlns="">
          <p:graphicFrame>
            <p:nvGraphicFramePr>
              <p:cNvPr id="5" name="Table 4">
                <a:extLst>
                  <a:ext uri="{FF2B5EF4-FFF2-40B4-BE49-F238E27FC236}">
                    <a16:creationId xmlns:a16="http://schemas.microsoft.com/office/drawing/2014/main" id="{81B985C0-C1EF-43DE-863E-12366BD19A37}"/>
                  </a:ext>
                </a:extLst>
              </p:cNvPr>
              <p:cNvGraphicFramePr>
                <a:graphicFrameLocks/>
              </p:cNvGraphicFramePr>
              <p:nvPr>
                <p:extLst>
                  <p:ext uri="{D42A27DB-BD31-4B8C-83A1-F6EECF244321}">
                    <p14:modId xmlns:p14="http://schemas.microsoft.com/office/powerpoint/2010/main" val="3178663515"/>
                  </p:ext>
                </p:extLst>
              </p:nvPr>
            </p:nvGraphicFramePr>
            <p:xfrm>
              <a:off x="609600" y="1319211"/>
              <a:ext cx="10972800" cy="5386395"/>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3099026784"/>
                        </a:ext>
                      </a:extLst>
                    </a:gridCol>
                    <a:gridCol w="3276600">
                      <a:extLst>
                        <a:ext uri="{9D8B030D-6E8A-4147-A177-3AD203B41FA5}">
                          <a16:colId xmlns:a16="http://schemas.microsoft.com/office/drawing/2014/main" val="1063277366"/>
                        </a:ext>
                      </a:extLst>
                    </a:gridCol>
                    <a:gridCol w="2743200">
                      <a:extLst>
                        <a:ext uri="{9D8B030D-6E8A-4147-A177-3AD203B41FA5}">
                          <a16:colId xmlns:a16="http://schemas.microsoft.com/office/drawing/2014/main" val="2628159977"/>
                        </a:ext>
                      </a:extLst>
                    </a:gridCol>
                    <a:gridCol w="2743200">
                      <a:extLst>
                        <a:ext uri="{9D8B030D-6E8A-4147-A177-3AD203B41FA5}">
                          <a16:colId xmlns:a16="http://schemas.microsoft.com/office/drawing/2014/main" val="3857327911"/>
                        </a:ext>
                      </a:extLst>
                    </a:gridCol>
                  </a:tblGrid>
                  <a:tr h="942858">
                    <a:tc>
                      <a:txBody>
                        <a:bodyPr/>
                        <a:lstStyle/>
                        <a:p>
                          <a:pPr marL="0" algn="ctr" fontAlgn="b"/>
                          <a:r>
                            <a:rPr lang="en-US" sz="2000" b="0" i="0" u="none" strike="noStrike" dirty="0">
                              <a:solidFill>
                                <a:schemeClr val="bg1"/>
                              </a:solidFill>
                              <a:effectLst/>
                              <a:latin typeface="+mn-lt"/>
                            </a:rPr>
                            <a:t>Q</a:t>
                          </a:r>
                        </a:p>
                      </a:txBody>
                      <a:tcPr marL="9525" marR="9525" marT="9525" marB="0" anchor="ctr"/>
                    </a:tc>
                    <a:tc>
                      <a:txBody>
                        <a:bodyPr/>
                        <a:lstStyle/>
                        <a:p>
                          <a:pPr marL="0" algn="ctr" fontAlgn="b"/>
                          <a:r>
                            <a:rPr lang="en-US" sz="2000" b="0" i="0" u="none" strike="noStrike" dirty="0">
                              <a:solidFill>
                                <a:schemeClr val="bg1"/>
                              </a:solidFill>
                              <a:effectLst/>
                              <a:latin typeface="+mn-lt"/>
                            </a:rPr>
                            <a:t>TC</a:t>
                          </a:r>
                        </a:p>
                      </a:txBody>
                      <a:tcPr marL="9525" marR="9525" marT="9525" marB="0" anchor="ctr"/>
                    </a:tc>
                    <a:tc>
                      <a:txBody>
                        <a:bodyPr/>
                        <a:lstStyle/>
                        <a:p>
                          <a:endParaRPr lang="en-US"/>
                        </a:p>
                      </a:txBody>
                      <a:tcPr marL="9525" marR="9525" marT="9525" marB="0" anchor="ctr">
                        <a:blipFill>
                          <a:blip r:embed="rId3"/>
                          <a:stretch>
                            <a:fillRect l="-200444" t="-645" r="-101111" b="-481935"/>
                          </a:stretch>
                        </a:blipFill>
                      </a:tcPr>
                    </a:tc>
                    <a:tc>
                      <a:txBody>
                        <a:bodyPr/>
                        <a:lstStyle/>
                        <a:p>
                          <a:endParaRPr lang="en-US"/>
                        </a:p>
                      </a:txBody>
                      <a:tcPr marL="9525" marR="9525" marT="9525" marB="0" anchor="ctr">
                        <a:blipFill>
                          <a:blip r:embed="rId3"/>
                          <a:stretch>
                            <a:fillRect l="-300444" t="-645" r="-1111" b="-481935"/>
                          </a:stretch>
                        </a:blipFill>
                      </a:tcPr>
                    </a:tc>
                    <a:extLst>
                      <a:ext uri="{0D108BD9-81ED-4DB2-BD59-A6C34878D82A}">
                        <a16:rowId xmlns:a16="http://schemas.microsoft.com/office/drawing/2014/main" val="2230877082"/>
                      </a:ext>
                    </a:extLst>
                  </a:tr>
                  <a:tr h="252833">
                    <a:tc>
                      <a:txBody>
                        <a:bodyPr/>
                        <a:lstStyle/>
                        <a:p>
                          <a:pPr algn="ctr" fontAlgn="b">
                            <a:spcBef>
                              <a:spcPts val="600"/>
                            </a:spcBef>
                          </a:pPr>
                          <a:r>
                            <a:rPr lang="en-US" sz="1400" b="0" i="0" u="none" strike="noStrike" dirty="0">
                              <a:solidFill>
                                <a:srgbClr val="000000"/>
                              </a:solidFill>
                              <a:effectLst/>
                              <a:latin typeface="+mn-lt"/>
                            </a:rPr>
                            <a:t>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$0.00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NA</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NA</a:t>
                          </a:r>
                        </a:p>
                      </a:txBody>
                      <a:tcPr marL="9525" marR="9525" marT="9525" marB="0" anchor="b"/>
                    </a:tc>
                    <a:extLst>
                      <a:ext uri="{0D108BD9-81ED-4DB2-BD59-A6C34878D82A}">
                        <a16:rowId xmlns:a16="http://schemas.microsoft.com/office/drawing/2014/main" val="2543797115"/>
                      </a:ext>
                    </a:extLst>
                  </a:tr>
                  <a:tr h="246512">
                    <a:tc>
                      <a:txBody>
                        <a:bodyPr/>
                        <a:lstStyle/>
                        <a:p>
                          <a:pPr algn="ctr" fontAlgn="b">
                            <a:spcBef>
                              <a:spcPts val="600"/>
                            </a:spcBef>
                          </a:pPr>
                          <a:r>
                            <a:rPr lang="en-US" sz="1400" b="0" i="0" u="none" strike="noStrike" dirty="0">
                              <a:solidFill>
                                <a:srgbClr val="000000"/>
                              </a:solidFill>
                              <a:effectLst/>
                              <a:latin typeface="+mn-lt"/>
                            </a:rPr>
                            <a:t>1</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$5.00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$5.00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$5.00</a:t>
                          </a:r>
                        </a:p>
                      </a:txBody>
                      <a:tcPr marL="9525" marR="9525" marT="9525" marB="0" anchor="b"/>
                    </a:tc>
                    <a:extLst>
                      <a:ext uri="{0D108BD9-81ED-4DB2-BD59-A6C34878D82A}">
                        <a16:rowId xmlns:a16="http://schemas.microsoft.com/office/drawing/2014/main" val="3707792266"/>
                      </a:ext>
                    </a:extLst>
                  </a:tr>
                  <a:tr h="246512">
                    <a:tc>
                      <a:txBody>
                        <a:bodyPr/>
                        <a:lstStyle/>
                        <a:p>
                          <a:pPr algn="ctr" fontAlgn="b">
                            <a:spcBef>
                              <a:spcPts val="600"/>
                            </a:spcBef>
                          </a:pPr>
                          <a:r>
                            <a:rPr lang="en-US" sz="1400" b="0" i="0" u="none" strike="noStrike" dirty="0">
                              <a:solidFill>
                                <a:srgbClr val="000000"/>
                              </a:solidFill>
                              <a:effectLst/>
                              <a:latin typeface="+mn-lt"/>
                            </a:rPr>
                            <a:t>2</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$7.50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$3.75</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$2.50</a:t>
                          </a:r>
                        </a:p>
                      </a:txBody>
                      <a:tcPr marL="9525" marR="9525" marT="9525" marB="0" anchor="b"/>
                    </a:tc>
                    <a:extLst>
                      <a:ext uri="{0D108BD9-81ED-4DB2-BD59-A6C34878D82A}">
                        <a16:rowId xmlns:a16="http://schemas.microsoft.com/office/drawing/2014/main" val="600332714"/>
                      </a:ext>
                    </a:extLst>
                  </a:tr>
                  <a:tr h="246512">
                    <a:tc>
                      <a:txBody>
                        <a:bodyPr/>
                        <a:lstStyle/>
                        <a:p>
                          <a:pPr algn="ctr" fontAlgn="b">
                            <a:spcBef>
                              <a:spcPts val="600"/>
                            </a:spcBef>
                          </a:pPr>
                          <a:r>
                            <a:rPr lang="en-US" sz="1400" b="0" i="0" u="none" strike="noStrike" dirty="0">
                              <a:solidFill>
                                <a:srgbClr val="000000"/>
                              </a:solidFill>
                              <a:effectLst/>
                              <a:latin typeface="+mn-lt"/>
                            </a:rPr>
                            <a:t>3</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$9.50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$3.17</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$2.00</a:t>
                          </a:r>
                        </a:p>
                      </a:txBody>
                      <a:tcPr marL="9525" marR="9525" marT="9525" marB="0" anchor="b"/>
                    </a:tc>
                    <a:extLst>
                      <a:ext uri="{0D108BD9-81ED-4DB2-BD59-A6C34878D82A}">
                        <a16:rowId xmlns:a16="http://schemas.microsoft.com/office/drawing/2014/main" val="2497207112"/>
                      </a:ext>
                    </a:extLst>
                  </a:tr>
                  <a:tr h="246512">
                    <a:tc>
                      <a:txBody>
                        <a:bodyPr/>
                        <a:lstStyle/>
                        <a:p>
                          <a:pPr algn="ctr" fontAlgn="b">
                            <a:spcBef>
                              <a:spcPts val="600"/>
                            </a:spcBef>
                          </a:pPr>
                          <a:r>
                            <a:rPr lang="en-US" sz="1400" b="0" i="0" u="none" strike="noStrike" dirty="0">
                              <a:solidFill>
                                <a:srgbClr val="000000"/>
                              </a:solidFill>
                              <a:effectLst/>
                              <a:latin typeface="+mn-lt"/>
                            </a:rPr>
                            <a:t>4</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$12.00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$3.00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$2.50</a:t>
                          </a:r>
                        </a:p>
                      </a:txBody>
                      <a:tcPr marL="9525" marR="9525" marT="9525" marB="0" anchor="b"/>
                    </a:tc>
                    <a:extLst>
                      <a:ext uri="{0D108BD9-81ED-4DB2-BD59-A6C34878D82A}">
                        <a16:rowId xmlns:a16="http://schemas.microsoft.com/office/drawing/2014/main" val="3259775699"/>
                      </a:ext>
                    </a:extLst>
                  </a:tr>
                  <a:tr h="246512">
                    <a:tc>
                      <a:txBody>
                        <a:bodyPr/>
                        <a:lstStyle/>
                        <a:p>
                          <a:pPr algn="ctr" fontAlgn="b">
                            <a:spcBef>
                              <a:spcPts val="600"/>
                            </a:spcBef>
                          </a:pPr>
                          <a:r>
                            <a:rPr lang="en-US" sz="1400" b="0" i="0" u="none" strike="noStrike" dirty="0">
                              <a:solidFill>
                                <a:srgbClr val="000000"/>
                              </a:solidFill>
                              <a:effectLst/>
                              <a:latin typeface="+mn-lt"/>
                            </a:rPr>
                            <a:t>5</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$15.00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$3.00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$3.00</a:t>
                          </a:r>
                        </a:p>
                      </a:txBody>
                      <a:tcPr marL="9525" marR="9525" marT="9525" marB="0" anchor="b"/>
                    </a:tc>
                    <a:extLst>
                      <a:ext uri="{0D108BD9-81ED-4DB2-BD59-A6C34878D82A}">
                        <a16:rowId xmlns:a16="http://schemas.microsoft.com/office/drawing/2014/main" val="2469517696"/>
                      </a:ext>
                    </a:extLst>
                  </a:tr>
                  <a:tr h="246512">
                    <a:tc>
                      <a:txBody>
                        <a:bodyPr/>
                        <a:lstStyle/>
                        <a:p>
                          <a:pPr algn="ctr" fontAlgn="b">
                            <a:spcBef>
                              <a:spcPts val="600"/>
                            </a:spcBef>
                          </a:pPr>
                          <a:r>
                            <a:rPr lang="en-US" sz="1400" b="0" i="0" u="none" strike="noStrike" dirty="0">
                              <a:solidFill>
                                <a:srgbClr val="000000"/>
                              </a:solidFill>
                              <a:effectLst/>
                              <a:latin typeface="+mn-lt"/>
                            </a:rPr>
                            <a:t>6</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$18.50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$3.08</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$3.50</a:t>
                          </a:r>
                        </a:p>
                      </a:txBody>
                      <a:tcPr marL="9525" marR="9525" marT="9525" marB="0" anchor="b"/>
                    </a:tc>
                    <a:extLst>
                      <a:ext uri="{0D108BD9-81ED-4DB2-BD59-A6C34878D82A}">
                        <a16:rowId xmlns:a16="http://schemas.microsoft.com/office/drawing/2014/main" val="3473763442"/>
                      </a:ext>
                    </a:extLst>
                  </a:tr>
                  <a:tr h="246512">
                    <a:tc>
                      <a:txBody>
                        <a:bodyPr/>
                        <a:lstStyle/>
                        <a:p>
                          <a:pPr algn="ctr" fontAlgn="b">
                            <a:spcBef>
                              <a:spcPts val="600"/>
                            </a:spcBef>
                          </a:pPr>
                          <a:r>
                            <a:rPr lang="en-US" sz="1400" b="0" i="0" u="none" strike="noStrike" dirty="0">
                              <a:solidFill>
                                <a:srgbClr val="000000"/>
                              </a:solidFill>
                              <a:effectLst/>
                              <a:latin typeface="+mn-lt"/>
                            </a:rPr>
                            <a:t>7</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$22.50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$3.21</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$4.00</a:t>
                          </a:r>
                        </a:p>
                      </a:txBody>
                      <a:tcPr marL="9525" marR="9525" marT="9525" marB="0" anchor="b"/>
                    </a:tc>
                    <a:extLst>
                      <a:ext uri="{0D108BD9-81ED-4DB2-BD59-A6C34878D82A}">
                        <a16:rowId xmlns:a16="http://schemas.microsoft.com/office/drawing/2014/main" val="2968569097"/>
                      </a:ext>
                    </a:extLst>
                  </a:tr>
                  <a:tr h="246512">
                    <a:tc>
                      <a:txBody>
                        <a:bodyPr/>
                        <a:lstStyle/>
                        <a:p>
                          <a:pPr algn="ctr" fontAlgn="b">
                            <a:spcBef>
                              <a:spcPts val="600"/>
                            </a:spcBef>
                          </a:pPr>
                          <a:r>
                            <a:rPr lang="en-US" sz="1400" b="0" i="0" u="none" strike="noStrike" dirty="0">
                              <a:solidFill>
                                <a:srgbClr val="000000"/>
                              </a:solidFill>
                              <a:effectLst/>
                              <a:latin typeface="+mn-lt"/>
                            </a:rPr>
                            <a:t>8</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$27.00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$3.38</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$4.50</a:t>
                          </a:r>
                        </a:p>
                      </a:txBody>
                      <a:tcPr marL="9525" marR="9525" marT="9525" marB="0" anchor="b"/>
                    </a:tc>
                    <a:extLst>
                      <a:ext uri="{0D108BD9-81ED-4DB2-BD59-A6C34878D82A}">
                        <a16:rowId xmlns:a16="http://schemas.microsoft.com/office/drawing/2014/main" val="1539975706"/>
                      </a:ext>
                    </a:extLst>
                  </a:tr>
                  <a:tr h="246512">
                    <a:tc>
                      <a:txBody>
                        <a:bodyPr/>
                        <a:lstStyle/>
                        <a:p>
                          <a:pPr algn="ctr" fontAlgn="b">
                            <a:spcBef>
                              <a:spcPts val="600"/>
                            </a:spcBef>
                          </a:pPr>
                          <a:r>
                            <a:rPr lang="en-US" sz="1400" b="0" i="0" u="none" strike="noStrike" dirty="0">
                              <a:solidFill>
                                <a:srgbClr val="000000"/>
                              </a:solidFill>
                              <a:effectLst/>
                              <a:latin typeface="+mn-lt"/>
                            </a:rPr>
                            <a:t>9</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$32.00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$3.56</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$5.00</a:t>
                          </a:r>
                        </a:p>
                      </a:txBody>
                      <a:tcPr marL="9525" marR="9525" marT="9525" marB="0" anchor="b"/>
                    </a:tc>
                    <a:extLst>
                      <a:ext uri="{0D108BD9-81ED-4DB2-BD59-A6C34878D82A}">
                        <a16:rowId xmlns:a16="http://schemas.microsoft.com/office/drawing/2014/main" val="2731767268"/>
                      </a:ext>
                    </a:extLst>
                  </a:tr>
                  <a:tr h="246512">
                    <a:tc>
                      <a:txBody>
                        <a:bodyPr/>
                        <a:lstStyle/>
                        <a:p>
                          <a:pPr algn="ctr" fontAlgn="b">
                            <a:spcBef>
                              <a:spcPts val="600"/>
                            </a:spcBef>
                          </a:pPr>
                          <a:r>
                            <a:rPr lang="en-US" sz="1400" b="0" i="0" u="none" strike="noStrike" dirty="0">
                              <a:solidFill>
                                <a:srgbClr val="000000"/>
                              </a:solidFill>
                              <a:effectLst/>
                              <a:latin typeface="+mn-lt"/>
                            </a:rPr>
                            <a:t>10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$37.50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$3.75</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$5.50</a:t>
                          </a:r>
                        </a:p>
                      </a:txBody>
                      <a:tcPr marL="9525" marR="9525" marT="9525" marB="0" anchor="b"/>
                    </a:tc>
                    <a:extLst>
                      <a:ext uri="{0D108BD9-81ED-4DB2-BD59-A6C34878D82A}">
                        <a16:rowId xmlns:a16="http://schemas.microsoft.com/office/drawing/2014/main" val="4027193461"/>
                      </a:ext>
                    </a:extLst>
                  </a:tr>
                  <a:tr h="246512">
                    <a:tc>
                      <a:txBody>
                        <a:bodyPr/>
                        <a:lstStyle/>
                        <a:p>
                          <a:pPr algn="ctr" fontAlgn="b">
                            <a:spcBef>
                              <a:spcPts val="600"/>
                            </a:spcBef>
                          </a:pPr>
                          <a:r>
                            <a:rPr lang="en-US" sz="1400" b="0" i="0" u="none" strike="noStrike" dirty="0">
                              <a:solidFill>
                                <a:srgbClr val="000000"/>
                              </a:solidFill>
                              <a:effectLst/>
                              <a:latin typeface="+mn-lt"/>
                            </a:rPr>
                            <a:t>11</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$43.50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$3.95</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$6.00</a:t>
                          </a:r>
                        </a:p>
                      </a:txBody>
                      <a:tcPr marL="9525" marR="9525" marT="9525" marB="0" anchor="b"/>
                    </a:tc>
                    <a:extLst>
                      <a:ext uri="{0D108BD9-81ED-4DB2-BD59-A6C34878D82A}">
                        <a16:rowId xmlns:a16="http://schemas.microsoft.com/office/drawing/2014/main" val="2007494875"/>
                      </a:ext>
                    </a:extLst>
                  </a:tr>
                  <a:tr h="246512">
                    <a:tc>
                      <a:txBody>
                        <a:bodyPr/>
                        <a:lstStyle/>
                        <a:p>
                          <a:pPr algn="ctr" fontAlgn="b">
                            <a:spcBef>
                              <a:spcPts val="600"/>
                            </a:spcBef>
                          </a:pPr>
                          <a:r>
                            <a:rPr lang="en-US" sz="1400" b="0" i="0" u="none" strike="noStrike" dirty="0">
                              <a:solidFill>
                                <a:srgbClr val="000000"/>
                              </a:solidFill>
                              <a:effectLst/>
                              <a:latin typeface="+mn-lt"/>
                            </a:rPr>
                            <a:t>12</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$50.00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$4.17</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$6.50</a:t>
                          </a:r>
                        </a:p>
                      </a:txBody>
                      <a:tcPr marL="9525" marR="9525" marT="9525" marB="0" anchor="b"/>
                    </a:tc>
                    <a:extLst>
                      <a:ext uri="{0D108BD9-81ED-4DB2-BD59-A6C34878D82A}">
                        <a16:rowId xmlns:a16="http://schemas.microsoft.com/office/drawing/2014/main" val="1730761792"/>
                      </a:ext>
                    </a:extLst>
                  </a:tr>
                  <a:tr h="246512">
                    <a:tc>
                      <a:txBody>
                        <a:bodyPr/>
                        <a:lstStyle/>
                        <a:p>
                          <a:pPr algn="ctr" fontAlgn="b">
                            <a:spcBef>
                              <a:spcPts val="600"/>
                            </a:spcBef>
                          </a:pPr>
                          <a:r>
                            <a:rPr lang="en-US" sz="1400" b="0" i="0" u="none" strike="noStrike" dirty="0">
                              <a:solidFill>
                                <a:srgbClr val="000000"/>
                              </a:solidFill>
                              <a:effectLst/>
                              <a:latin typeface="+mn-lt"/>
                            </a:rPr>
                            <a:t>13</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$57.00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$4.38</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$7.00</a:t>
                          </a:r>
                        </a:p>
                      </a:txBody>
                      <a:tcPr marL="9525" marR="9525" marT="9525" marB="0" anchor="b"/>
                    </a:tc>
                    <a:extLst>
                      <a:ext uri="{0D108BD9-81ED-4DB2-BD59-A6C34878D82A}">
                        <a16:rowId xmlns:a16="http://schemas.microsoft.com/office/drawing/2014/main" val="184936562"/>
                      </a:ext>
                    </a:extLst>
                  </a:tr>
                  <a:tr h="246512">
                    <a:tc>
                      <a:txBody>
                        <a:bodyPr/>
                        <a:lstStyle/>
                        <a:p>
                          <a:pPr algn="ctr" fontAlgn="b">
                            <a:spcBef>
                              <a:spcPts val="600"/>
                            </a:spcBef>
                          </a:pPr>
                          <a:r>
                            <a:rPr lang="en-US" sz="1400" b="0" i="0" u="none" strike="noStrike" dirty="0">
                              <a:solidFill>
                                <a:srgbClr val="000000"/>
                              </a:solidFill>
                              <a:effectLst/>
                              <a:latin typeface="+mn-lt"/>
                            </a:rPr>
                            <a:t>14</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$64.50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$4.61</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$7.50</a:t>
                          </a:r>
                        </a:p>
                      </a:txBody>
                      <a:tcPr marL="9525" marR="9525" marT="9525" marB="0" anchor="b"/>
                    </a:tc>
                    <a:extLst>
                      <a:ext uri="{0D108BD9-81ED-4DB2-BD59-A6C34878D82A}">
                        <a16:rowId xmlns:a16="http://schemas.microsoft.com/office/drawing/2014/main" val="3720584929"/>
                      </a:ext>
                    </a:extLst>
                  </a:tr>
                  <a:tr h="246512">
                    <a:tc>
                      <a:txBody>
                        <a:bodyPr/>
                        <a:lstStyle/>
                        <a:p>
                          <a:pPr algn="ctr" fontAlgn="b">
                            <a:spcBef>
                              <a:spcPts val="600"/>
                            </a:spcBef>
                          </a:pPr>
                          <a:r>
                            <a:rPr lang="en-US" sz="1400" b="1" i="0" u="none" strike="noStrike" dirty="0">
                              <a:solidFill>
                                <a:srgbClr val="000000"/>
                              </a:solidFill>
                              <a:effectLst/>
                              <a:latin typeface="+mn-lt"/>
                            </a:rPr>
                            <a:t>15</a:t>
                          </a:r>
                        </a:p>
                      </a:txBody>
                      <a:tcPr marL="9525" marR="9525" marT="9525" marB="0" anchor="b">
                        <a:solidFill>
                          <a:srgbClr val="FFFF00"/>
                        </a:solidFill>
                      </a:tcPr>
                    </a:tc>
                    <a:tc>
                      <a:txBody>
                        <a:bodyPr/>
                        <a:lstStyle/>
                        <a:p>
                          <a:pPr algn="ctr" fontAlgn="b">
                            <a:spcBef>
                              <a:spcPts val="600"/>
                            </a:spcBef>
                          </a:pPr>
                          <a:r>
                            <a:rPr lang="en-US" sz="1400" b="1" i="0" u="none" strike="noStrike" dirty="0">
                              <a:solidFill>
                                <a:srgbClr val="000000"/>
                              </a:solidFill>
                              <a:effectLst/>
                              <a:latin typeface="+mn-lt"/>
                            </a:rPr>
                            <a:t>$72.50</a:t>
                          </a:r>
                        </a:p>
                      </a:txBody>
                      <a:tcPr marL="9525" marR="9525" marT="9525" marB="0" anchor="b">
                        <a:solidFill>
                          <a:srgbClr val="FFFF00"/>
                        </a:solidFill>
                      </a:tcPr>
                    </a:tc>
                    <a:tc>
                      <a:txBody>
                        <a:bodyPr/>
                        <a:lstStyle/>
                        <a:p>
                          <a:pPr algn="ctr" fontAlgn="b">
                            <a:spcBef>
                              <a:spcPts val="600"/>
                            </a:spcBef>
                          </a:pPr>
                          <a:r>
                            <a:rPr lang="en-US" sz="1400" b="1" i="0" u="none" strike="noStrike" dirty="0">
                              <a:solidFill>
                                <a:srgbClr val="000000"/>
                              </a:solidFill>
                              <a:effectLst/>
                              <a:latin typeface="+mn-lt"/>
                            </a:rPr>
                            <a:t>$4.83</a:t>
                          </a:r>
                        </a:p>
                      </a:txBody>
                      <a:tcPr marL="9525" marR="9525" marT="9525" marB="0" anchor="b">
                        <a:solidFill>
                          <a:srgbClr val="FFFF00"/>
                        </a:solidFill>
                      </a:tcPr>
                    </a:tc>
                    <a:tc>
                      <a:txBody>
                        <a:bodyPr/>
                        <a:lstStyle/>
                        <a:p>
                          <a:pPr algn="ctr" fontAlgn="b">
                            <a:spcBef>
                              <a:spcPts val="600"/>
                            </a:spcBef>
                          </a:pPr>
                          <a:r>
                            <a:rPr lang="en-US" sz="1400" b="1" i="0" u="none" strike="noStrike" dirty="0">
                              <a:solidFill>
                                <a:srgbClr val="000000"/>
                              </a:solidFill>
                              <a:effectLst/>
                              <a:latin typeface="+mn-lt"/>
                            </a:rPr>
                            <a:t>$8.00</a:t>
                          </a:r>
                        </a:p>
                      </a:txBody>
                      <a:tcPr marL="9525" marR="9525" marT="9525" marB="0" anchor="b">
                        <a:solidFill>
                          <a:srgbClr val="FFFF00"/>
                        </a:solidFill>
                      </a:tcPr>
                    </a:tc>
                    <a:extLst>
                      <a:ext uri="{0D108BD9-81ED-4DB2-BD59-A6C34878D82A}">
                        <a16:rowId xmlns:a16="http://schemas.microsoft.com/office/drawing/2014/main" val="2845717114"/>
                      </a:ext>
                    </a:extLst>
                  </a:tr>
                  <a:tr h="246512">
                    <a:tc>
                      <a:txBody>
                        <a:bodyPr/>
                        <a:lstStyle/>
                        <a:p>
                          <a:pPr algn="ctr" fontAlgn="b">
                            <a:spcBef>
                              <a:spcPts val="600"/>
                            </a:spcBef>
                          </a:pPr>
                          <a:r>
                            <a:rPr lang="en-US" sz="1400" b="0" i="0" u="none" strike="noStrike" dirty="0">
                              <a:solidFill>
                                <a:srgbClr val="000000"/>
                              </a:solidFill>
                              <a:effectLst/>
                              <a:latin typeface="+mn-lt"/>
                            </a:rPr>
                            <a:t>16</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$81.00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$5.06</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$8.50</a:t>
                          </a:r>
                        </a:p>
                      </a:txBody>
                      <a:tcPr marL="9525" marR="9525" marT="9525" marB="0" anchor="b"/>
                    </a:tc>
                    <a:extLst>
                      <a:ext uri="{0D108BD9-81ED-4DB2-BD59-A6C34878D82A}">
                        <a16:rowId xmlns:a16="http://schemas.microsoft.com/office/drawing/2014/main" val="2548661388"/>
                      </a:ext>
                    </a:extLst>
                  </a:tr>
                  <a:tr h="246512">
                    <a:tc>
                      <a:txBody>
                        <a:bodyPr/>
                        <a:lstStyle/>
                        <a:p>
                          <a:pPr algn="ctr" fontAlgn="b">
                            <a:spcBef>
                              <a:spcPts val="600"/>
                            </a:spcBef>
                          </a:pPr>
                          <a:r>
                            <a:rPr lang="en-US" sz="1400" b="0" i="0" u="none" strike="noStrike" dirty="0">
                              <a:solidFill>
                                <a:srgbClr val="000000"/>
                              </a:solidFill>
                              <a:effectLst/>
                              <a:latin typeface="+mn-lt"/>
                            </a:rPr>
                            <a:t>17</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$91.00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$5.35</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$10.00</a:t>
                          </a:r>
                        </a:p>
                      </a:txBody>
                      <a:tcPr marL="9525" marR="9525" marT="9525" marB="0" anchor="b"/>
                    </a:tc>
                    <a:extLst>
                      <a:ext uri="{0D108BD9-81ED-4DB2-BD59-A6C34878D82A}">
                        <a16:rowId xmlns:a16="http://schemas.microsoft.com/office/drawing/2014/main" val="1404337500"/>
                      </a:ext>
                    </a:extLst>
                  </a:tr>
                </a:tbl>
              </a:graphicData>
            </a:graphic>
          </p:graphicFrame>
        </mc:Fallback>
      </mc:AlternateContent>
    </p:spTree>
    <p:extLst>
      <p:ext uri="{BB962C8B-B14F-4D97-AF65-F5344CB8AC3E}">
        <p14:creationId xmlns:p14="http://schemas.microsoft.com/office/powerpoint/2010/main" val="35375676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6B515-EE40-4E78-8707-105EDCE6CDDD}"/>
              </a:ext>
            </a:extLst>
          </p:cNvPr>
          <p:cNvSpPr>
            <a:spLocks noGrp="1"/>
          </p:cNvSpPr>
          <p:nvPr>
            <p:ph type="title"/>
          </p:nvPr>
        </p:nvSpPr>
        <p:spPr/>
        <p:txBody>
          <a:bodyPr/>
          <a:lstStyle/>
          <a:p>
            <a:r>
              <a:rPr lang="en-US" dirty="0"/>
              <a:t>Total Cost</a:t>
            </a:r>
          </a:p>
        </p:txBody>
      </p:sp>
      <p:graphicFrame>
        <p:nvGraphicFramePr>
          <p:cNvPr id="4" name="Content Placeholder 3">
            <a:extLst>
              <a:ext uri="{FF2B5EF4-FFF2-40B4-BE49-F238E27FC236}">
                <a16:creationId xmlns:a16="http://schemas.microsoft.com/office/drawing/2014/main" id="{1DDD69CB-0BFA-4A0E-B60D-EAEF981C9075}"/>
              </a:ext>
            </a:extLst>
          </p:cNvPr>
          <p:cNvGraphicFramePr>
            <a:graphicFrameLocks noGrp="1"/>
          </p:cNvGraphicFramePr>
          <p:nvPr>
            <p:ph idx="4294967295"/>
            <p:extLst>
              <p:ext uri="{D42A27DB-BD31-4B8C-83A1-F6EECF244321}">
                <p14:modId xmlns:p14="http://schemas.microsoft.com/office/powerpoint/2010/main" val="2937685415"/>
              </p:ext>
            </p:extLst>
          </p:nvPr>
        </p:nvGraphicFramePr>
        <p:xfrm>
          <a:off x="872566" y="1817132"/>
          <a:ext cx="10446868" cy="430903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8DF1368-1539-4BAE-BC77-898EE218EE17}"/>
              </a:ext>
            </a:extLst>
          </p:cNvPr>
          <p:cNvSpPr txBox="1"/>
          <p:nvPr/>
        </p:nvSpPr>
        <p:spPr>
          <a:xfrm>
            <a:off x="1143000" y="1430055"/>
            <a:ext cx="312906" cy="369332"/>
          </a:xfrm>
          <a:prstGeom prst="rect">
            <a:avLst/>
          </a:prstGeom>
          <a:noFill/>
        </p:spPr>
        <p:txBody>
          <a:bodyPr wrap="none" rtlCol="0">
            <a:noAutofit/>
          </a:bodyPr>
          <a:lstStyle/>
          <a:p>
            <a:r>
              <a:rPr lang="en-US" dirty="0"/>
              <a:t>$</a:t>
            </a:r>
          </a:p>
        </p:txBody>
      </p:sp>
      <p:sp>
        <p:nvSpPr>
          <p:cNvPr id="6" name="TextBox 5">
            <a:extLst>
              <a:ext uri="{FF2B5EF4-FFF2-40B4-BE49-F238E27FC236}">
                <a16:creationId xmlns:a16="http://schemas.microsoft.com/office/drawing/2014/main" id="{3EB71FD5-F4A0-4229-BD30-7A77826D606A}"/>
              </a:ext>
            </a:extLst>
          </p:cNvPr>
          <p:cNvSpPr txBox="1"/>
          <p:nvPr/>
        </p:nvSpPr>
        <p:spPr>
          <a:xfrm>
            <a:off x="10552812" y="6110569"/>
            <a:ext cx="1043876" cy="369332"/>
          </a:xfrm>
          <a:prstGeom prst="rect">
            <a:avLst/>
          </a:prstGeom>
          <a:noFill/>
        </p:spPr>
        <p:txBody>
          <a:bodyPr wrap="none" rtlCol="0">
            <a:noAutofit/>
          </a:bodyPr>
          <a:lstStyle/>
          <a:p>
            <a:r>
              <a:rPr lang="en-US" dirty="0"/>
              <a:t>Quantity</a:t>
            </a:r>
          </a:p>
        </p:txBody>
      </p:sp>
      <p:cxnSp>
        <p:nvCxnSpPr>
          <p:cNvPr id="8" name="Straight Connector 7">
            <a:extLst>
              <a:ext uri="{FF2B5EF4-FFF2-40B4-BE49-F238E27FC236}">
                <a16:creationId xmlns:a16="http://schemas.microsoft.com/office/drawing/2014/main" id="{0523959B-805A-4BF6-AF65-858081FDCDC6}"/>
              </a:ext>
            </a:extLst>
          </p:cNvPr>
          <p:cNvCxnSpPr>
            <a:cxnSpLocks/>
          </p:cNvCxnSpPr>
          <p:nvPr/>
        </p:nvCxnSpPr>
        <p:spPr>
          <a:xfrm flipH="1">
            <a:off x="1905000" y="3124200"/>
            <a:ext cx="7772400" cy="27432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EE84D12-2C1B-4385-A60E-801C31F4E8AB}"/>
                  </a:ext>
                </a:extLst>
              </p:cNvPr>
              <p:cNvSpPr txBox="1"/>
              <p:nvPr/>
            </p:nvSpPr>
            <p:spPr>
              <a:xfrm>
                <a:off x="5916465" y="3712923"/>
                <a:ext cx="990271" cy="276999"/>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a:rPr lang="en-US" sz="1200" i="1" smtClean="0">
                          <a:solidFill>
                            <a:srgbClr val="00B050"/>
                          </a:solidFill>
                          <a:latin typeface="Cambria Math" panose="02040503050406030204" pitchFamily="18" charset="0"/>
                        </a:rPr>
                        <m:t>𝐴𝐶</m:t>
                      </m:r>
                      <m:r>
                        <a:rPr lang="en-US" sz="1200" b="0" i="1" smtClean="0">
                          <a:solidFill>
                            <a:srgbClr val="00B050"/>
                          </a:solidFill>
                          <a:latin typeface="Cambria Math" panose="02040503050406030204" pitchFamily="18" charset="0"/>
                        </a:rPr>
                        <m:t> </m:t>
                      </m:r>
                      <m:r>
                        <a:rPr lang="en-US" sz="1200" i="1" smtClean="0">
                          <a:solidFill>
                            <a:srgbClr val="00B050"/>
                          </a:solidFill>
                          <a:latin typeface="Cambria Math" panose="02040503050406030204" pitchFamily="18" charset="0"/>
                        </a:rPr>
                        <m:t>=</m:t>
                      </m:r>
                      <m:r>
                        <a:rPr lang="en-US" sz="1200" b="0" i="1" smtClean="0">
                          <a:solidFill>
                            <a:srgbClr val="00B050"/>
                          </a:solidFill>
                          <a:latin typeface="Cambria Math" panose="02040503050406030204" pitchFamily="18" charset="0"/>
                        </a:rPr>
                        <m:t> </m:t>
                      </m:r>
                      <m:r>
                        <a:rPr lang="en-US" sz="1200" i="1">
                          <a:solidFill>
                            <a:srgbClr val="00B050"/>
                          </a:solidFill>
                          <a:latin typeface="Cambria Math" panose="02040503050406030204" pitchFamily="18" charset="0"/>
                        </a:rPr>
                        <m:t>$4.83</m:t>
                      </m:r>
                    </m:oMath>
                  </m:oMathPara>
                </a14:m>
                <a:endParaRPr lang="en-US" sz="1200" dirty="0">
                  <a:solidFill>
                    <a:srgbClr val="00B050"/>
                  </a:solidFill>
                </a:endParaRPr>
              </a:p>
            </p:txBody>
          </p:sp>
        </mc:Choice>
        <mc:Fallback xmlns="">
          <p:sp>
            <p:nvSpPr>
              <p:cNvPr id="11" name="TextBox 10">
                <a:extLst>
                  <a:ext uri="{FF2B5EF4-FFF2-40B4-BE49-F238E27FC236}">
                    <a16:creationId xmlns:a16="http://schemas.microsoft.com/office/drawing/2014/main" id="{1EE84D12-2C1B-4385-A60E-801C31F4E8AB}"/>
                  </a:ext>
                </a:extLst>
              </p:cNvPr>
              <p:cNvSpPr txBox="1">
                <a:spLocks noRot="1" noChangeAspect="1" noMove="1" noResize="1" noEditPoints="1" noAdjustHandles="1" noChangeArrowheads="1" noChangeShapeType="1" noTextEdit="1"/>
              </p:cNvSpPr>
              <p:nvPr/>
            </p:nvSpPr>
            <p:spPr>
              <a:xfrm>
                <a:off x="5916465" y="3712923"/>
                <a:ext cx="990271" cy="276999"/>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649403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EE78A-9508-42D9-B218-8F239FACD692}"/>
              </a:ext>
            </a:extLst>
          </p:cNvPr>
          <p:cNvSpPr>
            <a:spLocks noGrp="1"/>
          </p:cNvSpPr>
          <p:nvPr>
            <p:ph type="title"/>
          </p:nvPr>
        </p:nvSpPr>
        <p:spPr/>
        <p:txBody>
          <a:bodyPr/>
          <a:lstStyle/>
          <a:p>
            <a:r>
              <a:rPr lang="en-US" dirty="0"/>
              <a:t>Average and Marginal Cost</a:t>
            </a:r>
          </a:p>
        </p:txBody>
      </p:sp>
      <p:cxnSp>
        <p:nvCxnSpPr>
          <p:cNvPr id="8" name="Straight Arrow Connector 7">
            <a:extLst>
              <a:ext uri="{FF2B5EF4-FFF2-40B4-BE49-F238E27FC236}">
                <a16:creationId xmlns:a16="http://schemas.microsoft.com/office/drawing/2014/main" id="{39BFE317-487C-4003-8541-73103B81EECF}"/>
              </a:ext>
            </a:extLst>
          </p:cNvPr>
          <p:cNvCxnSpPr>
            <a:cxnSpLocks/>
          </p:cNvCxnSpPr>
          <p:nvPr/>
        </p:nvCxnSpPr>
        <p:spPr>
          <a:xfrm flipV="1">
            <a:off x="4475826" y="4962541"/>
            <a:ext cx="152400" cy="3987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0C9C2F6-D3F4-4D68-9685-ED0A9594E429}"/>
                  </a:ext>
                </a:extLst>
              </p:cNvPr>
              <p:cNvSpPr txBox="1"/>
              <p:nvPr/>
            </p:nvSpPr>
            <p:spPr>
              <a:xfrm>
                <a:off x="4628226" y="5201326"/>
                <a:ext cx="1467774" cy="3693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𝑞</m:t>
                      </m:r>
                      <m:r>
                        <a:rPr lang="en-US" i="1">
                          <a:latin typeface="Cambria Math" panose="02040503050406030204" pitchFamily="18" charset="0"/>
                        </a:rPr>
                        <m:t>=0,</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=0</m:t>
                      </m:r>
                    </m:oMath>
                  </m:oMathPara>
                </a14:m>
                <a:endParaRPr lang="en-US" dirty="0"/>
              </a:p>
            </p:txBody>
          </p:sp>
        </mc:Choice>
        <mc:Fallback xmlns="">
          <p:sp>
            <p:nvSpPr>
              <p:cNvPr id="13" name="TextBox 12">
                <a:extLst>
                  <a:ext uri="{FF2B5EF4-FFF2-40B4-BE49-F238E27FC236}">
                    <a16:creationId xmlns:a16="http://schemas.microsoft.com/office/drawing/2014/main" id="{80C9C2F6-D3F4-4D68-9685-ED0A9594E429}"/>
                  </a:ext>
                </a:extLst>
              </p:cNvPr>
              <p:cNvSpPr txBox="1">
                <a:spLocks noRot="1" noChangeAspect="1" noMove="1" noResize="1" noEditPoints="1" noAdjustHandles="1" noChangeArrowheads="1" noChangeShapeType="1" noTextEdit="1"/>
              </p:cNvSpPr>
              <p:nvPr/>
            </p:nvSpPr>
            <p:spPr>
              <a:xfrm>
                <a:off x="4628226" y="5201326"/>
                <a:ext cx="1467774" cy="369332"/>
              </a:xfrm>
              <a:prstGeom prst="rect">
                <a:avLst/>
              </a:prstGeom>
              <a:blipFill>
                <a:blip r:embed="rId2"/>
                <a:stretch>
                  <a:fillRect b="-8197"/>
                </a:stretch>
              </a:blipFill>
            </p:spPr>
            <p:txBody>
              <a:bodyPr/>
              <a:lstStyle/>
              <a:p>
                <a:r>
                  <a:rPr lang="en-US">
                    <a:noFill/>
                  </a:rPr>
                  <a:t> </a:t>
                </a:r>
              </a:p>
            </p:txBody>
          </p:sp>
        </mc:Fallback>
      </mc:AlternateContent>
      <p:graphicFrame>
        <p:nvGraphicFramePr>
          <p:cNvPr id="4" name="Chart 3">
            <a:extLst>
              <a:ext uri="{FF2B5EF4-FFF2-40B4-BE49-F238E27FC236}">
                <a16:creationId xmlns:a16="http://schemas.microsoft.com/office/drawing/2014/main" id="{61FF632C-B014-4A29-BB41-78668664A5C0}"/>
              </a:ext>
            </a:extLst>
          </p:cNvPr>
          <p:cNvGraphicFramePr>
            <a:graphicFrameLocks/>
          </p:cNvGraphicFramePr>
          <p:nvPr>
            <p:extLst>
              <p:ext uri="{D42A27DB-BD31-4B8C-83A1-F6EECF244321}">
                <p14:modId xmlns:p14="http://schemas.microsoft.com/office/powerpoint/2010/main" val="2097099587"/>
              </p:ext>
            </p:extLst>
          </p:nvPr>
        </p:nvGraphicFramePr>
        <p:xfrm>
          <a:off x="2965888" y="1752600"/>
          <a:ext cx="638175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233E1C6E-452D-44F8-826D-287FBEC611EE}"/>
              </a:ext>
            </a:extLst>
          </p:cNvPr>
          <p:cNvSpPr txBox="1"/>
          <p:nvPr/>
        </p:nvSpPr>
        <p:spPr>
          <a:xfrm>
            <a:off x="3059988" y="1405912"/>
            <a:ext cx="284052" cy="307777"/>
          </a:xfrm>
          <a:prstGeom prst="rect">
            <a:avLst/>
          </a:prstGeom>
          <a:noFill/>
        </p:spPr>
        <p:txBody>
          <a:bodyPr wrap="none" rtlCol="0">
            <a:noAutofit/>
          </a:bodyPr>
          <a:lstStyle/>
          <a:p>
            <a:r>
              <a:rPr lang="en-US" dirty="0"/>
              <a:t>p</a:t>
            </a:r>
          </a:p>
        </p:txBody>
      </p:sp>
      <p:sp>
        <p:nvSpPr>
          <p:cNvPr id="15" name="TextBox 14">
            <a:extLst>
              <a:ext uri="{FF2B5EF4-FFF2-40B4-BE49-F238E27FC236}">
                <a16:creationId xmlns:a16="http://schemas.microsoft.com/office/drawing/2014/main" id="{137EB220-24A5-404B-85FE-3DC19D340C50}"/>
              </a:ext>
            </a:extLst>
          </p:cNvPr>
          <p:cNvSpPr txBox="1"/>
          <p:nvPr/>
        </p:nvSpPr>
        <p:spPr>
          <a:xfrm>
            <a:off x="9191185" y="5791200"/>
            <a:ext cx="312906" cy="369332"/>
          </a:xfrm>
          <a:prstGeom prst="rect">
            <a:avLst/>
          </a:prstGeom>
          <a:noFill/>
        </p:spPr>
        <p:txBody>
          <a:bodyPr wrap="none" rtlCol="0">
            <a:noAutofit/>
          </a:bodyPr>
          <a:lstStyle/>
          <a:p>
            <a:r>
              <a:rPr lang="en-US" dirty="0"/>
              <a:t>q</a:t>
            </a:r>
          </a:p>
        </p:txBody>
      </p:sp>
      <p:sp>
        <p:nvSpPr>
          <p:cNvPr id="5" name="TextBox 4">
            <a:extLst>
              <a:ext uri="{FF2B5EF4-FFF2-40B4-BE49-F238E27FC236}">
                <a16:creationId xmlns:a16="http://schemas.microsoft.com/office/drawing/2014/main" id="{D6444D94-91DA-4108-AF20-2574F76011A5}"/>
              </a:ext>
            </a:extLst>
          </p:cNvPr>
          <p:cNvSpPr txBox="1"/>
          <p:nvPr/>
        </p:nvSpPr>
        <p:spPr>
          <a:xfrm>
            <a:off x="3013002" y="4766284"/>
            <a:ext cx="473206" cy="230832"/>
          </a:xfrm>
          <a:prstGeom prst="rect">
            <a:avLst/>
          </a:prstGeom>
          <a:noFill/>
        </p:spPr>
        <p:txBody>
          <a:bodyPr wrap="none" rtlCol="0">
            <a:noAutofit/>
          </a:bodyPr>
          <a:lstStyle/>
          <a:p>
            <a:r>
              <a:rPr lang="en-US" sz="1000" dirty="0"/>
              <a:t>$2.50</a:t>
            </a:r>
          </a:p>
        </p:txBody>
      </p:sp>
      <p:sp>
        <p:nvSpPr>
          <p:cNvPr id="7" name="TextBox 6">
            <a:extLst>
              <a:ext uri="{FF2B5EF4-FFF2-40B4-BE49-F238E27FC236}">
                <a16:creationId xmlns:a16="http://schemas.microsoft.com/office/drawing/2014/main" id="{8B17D162-2980-486C-9BED-91E473E6456F}"/>
              </a:ext>
            </a:extLst>
          </p:cNvPr>
          <p:cNvSpPr txBox="1"/>
          <p:nvPr/>
        </p:nvSpPr>
        <p:spPr>
          <a:xfrm>
            <a:off x="3013412" y="4608147"/>
            <a:ext cx="473206" cy="230832"/>
          </a:xfrm>
          <a:prstGeom prst="rect">
            <a:avLst/>
          </a:prstGeom>
          <a:noFill/>
        </p:spPr>
        <p:txBody>
          <a:bodyPr wrap="none" rtlCol="0">
            <a:noAutofit/>
          </a:bodyPr>
          <a:lstStyle/>
          <a:p>
            <a:r>
              <a:rPr lang="en-US" sz="1000" dirty="0"/>
              <a:t>$3.00</a:t>
            </a:r>
          </a:p>
        </p:txBody>
      </p:sp>
      <p:sp>
        <p:nvSpPr>
          <p:cNvPr id="16" name="Oval 15">
            <a:extLst>
              <a:ext uri="{FF2B5EF4-FFF2-40B4-BE49-F238E27FC236}">
                <a16:creationId xmlns:a16="http://schemas.microsoft.com/office/drawing/2014/main" id="{112CA35B-66AD-4772-A2D7-B316EC2840EC}"/>
              </a:ext>
            </a:extLst>
          </p:cNvPr>
          <p:cNvSpPr/>
          <p:nvPr/>
        </p:nvSpPr>
        <p:spPr>
          <a:xfrm>
            <a:off x="6879784" y="3574006"/>
            <a:ext cx="381000" cy="3987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7" name="Oval 16">
            <a:extLst>
              <a:ext uri="{FF2B5EF4-FFF2-40B4-BE49-F238E27FC236}">
                <a16:creationId xmlns:a16="http://schemas.microsoft.com/office/drawing/2014/main" id="{112CA35B-66AD-4772-A2D7-B316EC2840EC}"/>
              </a:ext>
            </a:extLst>
          </p:cNvPr>
          <p:cNvSpPr/>
          <p:nvPr/>
        </p:nvSpPr>
        <p:spPr>
          <a:xfrm>
            <a:off x="4894929" y="4505327"/>
            <a:ext cx="381000" cy="3987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8" name="Oval 17">
            <a:extLst>
              <a:ext uri="{FF2B5EF4-FFF2-40B4-BE49-F238E27FC236}">
                <a16:creationId xmlns:a16="http://schemas.microsoft.com/office/drawing/2014/main" id="{112CA35B-66AD-4772-A2D7-B316EC2840EC}"/>
              </a:ext>
            </a:extLst>
          </p:cNvPr>
          <p:cNvSpPr/>
          <p:nvPr/>
        </p:nvSpPr>
        <p:spPr>
          <a:xfrm>
            <a:off x="4110263" y="5240054"/>
            <a:ext cx="381000" cy="3987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 name="TextBox 2">
            <a:extLst>
              <a:ext uri="{FF2B5EF4-FFF2-40B4-BE49-F238E27FC236}">
                <a16:creationId xmlns:a16="http://schemas.microsoft.com/office/drawing/2014/main" id="{0EF595F3-8FA1-4E85-A891-653A7DE31231}"/>
              </a:ext>
            </a:extLst>
          </p:cNvPr>
          <p:cNvSpPr txBox="1"/>
          <p:nvPr/>
        </p:nvSpPr>
        <p:spPr>
          <a:xfrm>
            <a:off x="3908240" y="4388365"/>
            <a:ext cx="473206" cy="230832"/>
          </a:xfrm>
          <a:prstGeom prst="rect">
            <a:avLst/>
          </a:prstGeom>
          <a:noFill/>
        </p:spPr>
        <p:txBody>
          <a:bodyPr wrap="none" rtlCol="0">
            <a:spAutoFit/>
          </a:bodyPr>
          <a:lstStyle/>
          <a:p>
            <a:r>
              <a:rPr lang="en-US" sz="900" dirty="0"/>
              <a:t>$3.75</a:t>
            </a:r>
          </a:p>
        </p:txBody>
      </p:sp>
      <p:sp>
        <p:nvSpPr>
          <p:cNvPr id="19" name="TextBox 18">
            <a:extLst>
              <a:ext uri="{FF2B5EF4-FFF2-40B4-BE49-F238E27FC236}">
                <a16:creationId xmlns:a16="http://schemas.microsoft.com/office/drawing/2014/main" id="{C4AA14A5-6A02-4F75-9343-2A9810F5F2D1}"/>
              </a:ext>
            </a:extLst>
          </p:cNvPr>
          <p:cNvSpPr txBox="1"/>
          <p:nvPr/>
        </p:nvSpPr>
        <p:spPr>
          <a:xfrm>
            <a:off x="4400884" y="4562031"/>
            <a:ext cx="473206" cy="230832"/>
          </a:xfrm>
          <a:prstGeom prst="rect">
            <a:avLst/>
          </a:prstGeom>
          <a:noFill/>
        </p:spPr>
        <p:txBody>
          <a:bodyPr wrap="none" rtlCol="0">
            <a:spAutoFit/>
          </a:bodyPr>
          <a:lstStyle/>
          <a:p>
            <a:r>
              <a:rPr lang="en-US" sz="900" dirty="0"/>
              <a:t>$3.00</a:t>
            </a:r>
          </a:p>
        </p:txBody>
      </p:sp>
      <p:sp>
        <p:nvSpPr>
          <p:cNvPr id="20" name="TextBox 19">
            <a:extLst>
              <a:ext uri="{FF2B5EF4-FFF2-40B4-BE49-F238E27FC236}">
                <a16:creationId xmlns:a16="http://schemas.microsoft.com/office/drawing/2014/main" id="{1CE1F1A7-36FE-45FC-B985-44A79C32FE11}"/>
              </a:ext>
            </a:extLst>
          </p:cNvPr>
          <p:cNvSpPr txBox="1"/>
          <p:nvPr/>
        </p:nvSpPr>
        <p:spPr>
          <a:xfrm>
            <a:off x="6775493" y="4416717"/>
            <a:ext cx="473206" cy="230832"/>
          </a:xfrm>
          <a:prstGeom prst="rect">
            <a:avLst/>
          </a:prstGeom>
          <a:noFill/>
        </p:spPr>
        <p:txBody>
          <a:bodyPr wrap="none" rtlCol="0">
            <a:spAutoFit/>
          </a:bodyPr>
          <a:lstStyle/>
          <a:p>
            <a:r>
              <a:rPr lang="en-US" sz="900" dirty="0"/>
              <a:t>$3.95</a:t>
            </a:r>
          </a:p>
        </p:txBody>
      </p:sp>
    </p:spTree>
    <p:extLst>
      <p:ext uri="{BB962C8B-B14F-4D97-AF65-F5344CB8AC3E}">
        <p14:creationId xmlns:p14="http://schemas.microsoft.com/office/powerpoint/2010/main" val="28029708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6D1C9-B970-409E-BE71-7849E087C09C}"/>
              </a:ext>
            </a:extLst>
          </p:cNvPr>
          <p:cNvSpPr>
            <a:spLocks noGrp="1"/>
          </p:cNvSpPr>
          <p:nvPr>
            <p:ph type="title"/>
          </p:nvPr>
        </p:nvSpPr>
        <p:spPr/>
        <p:txBody>
          <a:bodyPr/>
          <a:lstStyle/>
          <a:p>
            <a:r>
              <a:rPr lang="en-US" dirty="0"/>
              <a:t>Long-Run Costs</a:t>
            </a:r>
          </a:p>
        </p:txBody>
      </p:sp>
      <mc:AlternateContent xmlns:mc="http://schemas.openxmlformats.org/markup-compatibility/2006" xmlns:a14="http://schemas.microsoft.com/office/drawing/2010/main">
        <mc:Choice Requires="a14">
          <p:graphicFrame>
            <p:nvGraphicFramePr>
              <p:cNvPr id="10" name="Table 4">
                <a:extLst>
                  <a:ext uri="{FF2B5EF4-FFF2-40B4-BE49-F238E27FC236}">
                    <a16:creationId xmlns:a16="http://schemas.microsoft.com/office/drawing/2014/main" id="{81B985C0-C1EF-43DE-863E-12366BD19A37}"/>
                  </a:ext>
                </a:extLst>
              </p:cNvPr>
              <p:cNvGraphicFramePr>
                <a:graphicFrameLocks/>
              </p:cNvGraphicFramePr>
              <p:nvPr/>
            </p:nvGraphicFramePr>
            <p:xfrm>
              <a:off x="1524000" y="1285867"/>
              <a:ext cx="9144000" cy="547497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3099026784"/>
                        </a:ext>
                      </a:extLst>
                    </a:gridCol>
                    <a:gridCol w="2362200">
                      <a:extLst>
                        <a:ext uri="{9D8B030D-6E8A-4147-A177-3AD203B41FA5}">
                          <a16:colId xmlns:a16="http://schemas.microsoft.com/office/drawing/2014/main" val="1063277366"/>
                        </a:ext>
                      </a:extLst>
                    </a:gridCol>
                    <a:gridCol w="2286000">
                      <a:extLst>
                        <a:ext uri="{9D8B030D-6E8A-4147-A177-3AD203B41FA5}">
                          <a16:colId xmlns:a16="http://schemas.microsoft.com/office/drawing/2014/main" val="2628159977"/>
                        </a:ext>
                      </a:extLst>
                    </a:gridCol>
                    <a:gridCol w="2286000">
                      <a:extLst>
                        <a:ext uri="{9D8B030D-6E8A-4147-A177-3AD203B41FA5}">
                          <a16:colId xmlns:a16="http://schemas.microsoft.com/office/drawing/2014/main" val="3857327911"/>
                        </a:ext>
                      </a:extLst>
                    </a:gridCol>
                  </a:tblGrid>
                  <a:tr h="914400">
                    <a:tc>
                      <a:txBody>
                        <a:bodyPr/>
                        <a:lstStyle/>
                        <a:p>
                          <a:pPr marL="0" algn="ctr" fontAlgn="b"/>
                          <a:r>
                            <a:rPr lang="en-US" sz="2000" b="0" i="0" u="none" strike="noStrike" dirty="0">
                              <a:solidFill>
                                <a:schemeClr val="bg1"/>
                              </a:solidFill>
                              <a:effectLst/>
                              <a:latin typeface="+mn-lt"/>
                            </a:rPr>
                            <a:t>Q</a:t>
                          </a:r>
                        </a:p>
                      </a:txBody>
                      <a:tcPr marL="9525" marR="9525" marT="9525" marB="0" anchor="ctr"/>
                    </a:tc>
                    <a:tc>
                      <a:txBody>
                        <a:bodyPr/>
                        <a:lstStyle/>
                        <a:p>
                          <a:pPr marL="0" algn="ctr" fontAlgn="b"/>
                          <a:r>
                            <a:rPr lang="en-US" sz="2000" b="0" i="0" u="none" strike="noStrike" dirty="0">
                              <a:solidFill>
                                <a:schemeClr val="bg1"/>
                              </a:solidFill>
                              <a:effectLst/>
                              <a:latin typeface="+mn-lt"/>
                            </a:rPr>
                            <a:t>TC</a:t>
                          </a:r>
                        </a:p>
                      </a:txBody>
                      <a:tcPr marL="9525" marR="9525" marT="9525" marB="0" anchor="ctr"/>
                    </a:tc>
                    <a:tc>
                      <a:txBody>
                        <a:bodyPr/>
                        <a:lstStyle/>
                        <a:p>
                          <a:pPr marL="0" algn="ctr" fontAlgn="b"/>
                          <a:r>
                            <a:rPr lang="en-US" sz="2000" b="0" i="0" u="none" strike="noStrike" dirty="0">
                              <a:solidFill>
                                <a:schemeClr val="bg1"/>
                              </a:solidFill>
                              <a:effectLst/>
                              <a:latin typeface="+mn-lt"/>
                            </a:rPr>
                            <a:t>AC </a:t>
                          </a:r>
                        </a:p>
                        <a:p>
                          <a:pPr marL="0" algn="ctr" fontAlgn="b"/>
                          <a14:m>
                            <m:oMathPara xmlns:m="http://schemas.openxmlformats.org/officeDocument/2006/math">
                              <m:oMathParaPr>
                                <m:jc m:val="centerGroup"/>
                              </m:oMathParaPr>
                              <m:oMath xmlns:m="http://schemas.openxmlformats.org/officeDocument/2006/math">
                                <m:f>
                                  <m:fPr>
                                    <m:ctrlPr>
                                      <a:rPr lang="en-US" sz="1200" b="0" i="1" u="none" strike="noStrike" smtClean="0">
                                        <a:solidFill>
                                          <a:schemeClr val="bg1"/>
                                        </a:solidFill>
                                        <a:effectLst/>
                                        <a:latin typeface="Cambria Math" panose="02040503050406030204" pitchFamily="18" charset="0"/>
                                      </a:rPr>
                                    </m:ctrlPr>
                                  </m:fPr>
                                  <m:num>
                                    <m:r>
                                      <a:rPr lang="en-US" sz="1200" b="0" i="1" u="none" strike="noStrike" smtClean="0">
                                        <a:solidFill>
                                          <a:schemeClr val="bg1"/>
                                        </a:solidFill>
                                        <a:effectLst/>
                                        <a:latin typeface="Cambria Math" panose="02040503050406030204" pitchFamily="18" charset="0"/>
                                      </a:rPr>
                                      <m:t>𝑇𝐶</m:t>
                                    </m:r>
                                  </m:num>
                                  <m:den>
                                    <m:r>
                                      <a:rPr lang="en-US" sz="1200" b="0" i="1" u="none" strike="noStrike" smtClean="0">
                                        <a:solidFill>
                                          <a:schemeClr val="bg1"/>
                                        </a:solidFill>
                                        <a:effectLst/>
                                        <a:latin typeface="Cambria Math" panose="02040503050406030204" pitchFamily="18" charset="0"/>
                                      </a:rPr>
                                      <m:t>𝑄</m:t>
                                    </m:r>
                                  </m:den>
                                </m:f>
                              </m:oMath>
                            </m:oMathPara>
                          </a14:m>
                          <a:endParaRPr lang="en-US" sz="1600" b="0" i="0" u="none" strike="noStrike" dirty="0">
                            <a:solidFill>
                              <a:schemeClr val="bg1"/>
                            </a:solidFill>
                            <a:effectLst/>
                            <a:latin typeface="+mn-lt"/>
                          </a:endParaRPr>
                        </a:p>
                      </a:txBody>
                      <a:tcPr marL="9525" marR="9525" marT="9525" marB="0" anchor="ctr"/>
                    </a:tc>
                    <a:tc>
                      <a:txBody>
                        <a:bodyPr/>
                        <a:lstStyle/>
                        <a:p>
                          <a:pPr marL="0" algn="ctr" fontAlgn="b"/>
                          <a:r>
                            <a:rPr lang="en-US" sz="2000" b="0" i="0" u="none" strike="noStrike" dirty="0">
                              <a:solidFill>
                                <a:schemeClr val="bg1"/>
                              </a:solidFill>
                              <a:effectLst/>
                              <a:latin typeface="+mn-lt"/>
                            </a:rPr>
                            <a:t>MC</a:t>
                          </a:r>
                        </a:p>
                        <a:p>
                          <a:pPr marL="0" algn="ctr" fontAlgn="b"/>
                          <a14:m>
                            <m:oMathPara xmlns:m="http://schemas.openxmlformats.org/officeDocument/2006/math">
                              <m:oMathParaPr>
                                <m:jc m:val="centerGroup"/>
                              </m:oMathParaPr>
                              <m:oMath xmlns:m="http://schemas.openxmlformats.org/officeDocument/2006/math">
                                <m:f>
                                  <m:fPr>
                                    <m:ctrlPr>
                                      <a:rPr lang="en-US" sz="1200" b="0" i="1" u="none" strike="noStrike" smtClean="0">
                                        <a:solidFill>
                                          <a:schemeClr val="bg1"/>
                                        </a:solidFill>
                                        <a:effectLst/>
                                        <a:latin typeface="Cambria Math" panose="02040503050406030204" pitchFamily="18" charset="0"/>
                                      </a:rPr>
                                    </m:ctrlPr>
                                  </m:fPr>
                                  <m:num>
                                    <m:r>
                                      <a:rPr lang="en-US" sz="1200" b="0" i="1" u="none" strike="noStrike" smtClean="0">
                                        <a:solidFill>
                                          <a:schemeClr val="bg1"/>
                                        </a:solidFill>
                                        <a:effectLst/>
                                        <a:latin typeface="Cambria Math" panose="02040503050406030204" pitchFamily="18" charset="0"/>
                                        <a:ea typeface="Cambria Math" panose="02040503050406030204" pitchFamily="18" charset="0"/>
                                      </a:rPr>
                                      <m:t>∆</m:t>
                                    </m:r>
                                    <m:r>
                                      <a:rPr lang="en-US" sz="1200" b="0" i="1" u="none" strike="noStrike" smtClean="0">
                                        <a:solidFill>
                                          <a:schemeClr val="bg1"/>
                                        </a:solidFill>
                                        <a:effectLst/>
                                        <a:latin typeface="Cambria Math" panose="02040503050406030204" pitchFamily="18" charset="0"/>
                                        <a:ea typeface="Cambria Math" panose="02040503050406030204" pitchFamily="18" charset="0"/>
                                      </a:rPr>
                                      <m:t>𝑇𝐶</m:t>
                                    </m:r>
                                  </m:num>
                                  <m:den>
                                    <m:r>
                                      <a:rPr lang="en-US" sz="1200" b="0" i="1" u="none" strike="noStrike" smtClean="0">
                                        <a:solidFill>
                                          <a:schemeClr val="bg1"/>
                                        </a:solidFill>
                                        <a:effectLst/>
                                        <a:latin typeface="Cambria Math" panose="02040503050406030204" pitchFamily="18" charset="0"/>
                                        <a:ea typeface="Cambria Math" panose="02040503050406030204" pitchFamily="18" charset="0"/>
                                      </a:rPr>
                                      <m:t>∆</m:t>
                                    </m:r>
                                    <m:r>
                                      <a:rPr lang="en-US" sz="1200" b="0" i="1" u="none" strike="noStrike" smtClean="0">
                                        <a:solidFill>
                                          <a:schemeClr val="bg1"/>
                                        </a:solidFill>
                                        <a:effectLst/>
                                        <a:latin typeface="Cambria Math" panose="02040503050406030204" pitchFamily="18" charset="0"/>
                                        <a:ea typeface="Cambria Math" panose="02040503050406030204" pitchFamily="18" charset="0"/>
                                      </a:rPr>
                                      <m:t>𝑄</m:t>
                                    </m:r>
                                  </m:den>
                                </m:f>
                              </m:oMath>
                            </m:oMathPara>
                          </a14:m>
                          <a:endParaRPr lang="en-US" sz="1600" b="0" i="0" u="none" strike="noStrike" dirty="0">
                            <a:solidFill>
                              <a:schemeClr val="bg1"/>
                            </a:solidFill>
                            <a:effectLst/>
                            <a:latin typeface="+mn-lt"/>
                          </a:endParaRPr>
                        </a:p>
                      </a:txBody>
                      <a:tcPr marL="9525" marR="9525" marT="9525" marB="0" anchor="ctr"/>
                    </a:tc>
                    <a:extLst>
                      <a:ext uri="{0D108BD9-81ED-4DB2-BD59-A6C34878D82A}">
                        <a16:rowId xmlns:a16="http://schemas.microsoft.com/office/drawing/2014/main" val="2230877082"/>
                      </a:ext>
                    </a:extLst>
                  </a:tr>
                  <a:tr h="228600">
                    <a:tc>
                      <a:txBody>
                        <a:bodyPr/>
                        <a:lstStyle/>
                        <a:p>
                          <a:pPr algn="ctr" fontAlgn="b"/>
                          <a:r>
                            <a:rPr lang="en-US" sz="1600" b="0" i="0" u="none" strike="noStrike" dirty="0">
                              <a:solidFill>
                                <a:srgbClr val="000000"/>
                              </a:solidFill>
                              <a:effectLst/>
                              <a:latin typeface="+mn-lt"/>
                            </a:rPr>
                            <a:t>0</a:t>
                          </a:r>
                        </a:p>
                      </a:txBody>
                      <a:tcPr marL="9525" marR="9525" marT="9525" marB="0" anchor="b"/>
                    </a:tc>
                    <a:tc>
                      <a:txBody>
                        <a:bodyPr/>
                        <a:lstStyle/>
                        <a:p>
                          <a:pPr algn="ctr" fontAlgn="b"/>
                          <a:r>
                            <a:rPr lang="en-US" sz="1600" b="0" i="0" u="none" strike="noStrike" dirty="0">
                              <a:solidFill>
                                <a:srgbClr val="000000"/>
                              </a:solidFill>
                              <a:effectLst/>
                              <a:latin typeface="+mn-lt"/>
                            </a:rPr>
                            <a:t>$0.00</a:t>
                          </a:r>
                        </a:p>
                      </a:txBody>
                      <a:tcPr marL="9525" marR="9525" marT="9525" marB="0" anchor="b"/>
                    </a:tc>
                    <a:tc>
                      <a:txBody>
                        <a:bodyPr/>
                        <a:lstStyle/>
                        <a:p>
                          <a:pPr algn="ctr" fontAlgn="b"/>
                          <a:r>
                            <a:rPr lang="en-US" sz="1600" b="0" i="0" u="none" strike="noStrike" dirty="0">
                              <a:solidFill>
                                <a:srgbClr val="000000"/>
                              </a:solidFill>
                              <a:effectLst/>
                              <a:latin typeface="+mn-lt"/>
                            </a:rPr>
                            <a:t>NA</a:t>
                          </a:r>
                        </a:p>
                      </a:txBody>
                      <a:tcPr marL="9525" marR="9525" marT="9525" marB="0" anchor="b"/>
                    </a:tc>
                    <a:tc>
                      <a:txBody>
                        <a:bodyPr/>
                        <a:lstStyle/>
                        <a:p>
                          <a:pPr algn="ctr" fontAlgn="b"/>
                          <a:r>
                            <a:rPr lang="en-US" sz="1600" b="0" i="0" u="none" strike="noStrike" dirty="0">
                              <a:solidFill>
                                <a:srgbClr val="000000"/>
                              </a:solidFill>
                              <a:effectLst/>
                              <a:latin typeface="+mn-lt"/>
                            </a:rPr>
                            <a:t>NA</a:t>
                          </a:r>
                        </a:p>
                      </a:txBody>
                      <a:tcPr marL="9525" marR="9525" marT="9525" marB="0" anchor="b"/>
                    </a:tc>
                    <a:extLst>
                      <a:ext uri="{0D108BD9-81ED-4DB2-BD59-A6C34878D82A}">
                        <a16:rowId xmlns:a16="http://schemas.microsoft.com/office/drawing/2014/main" val="2543797115"/>
                      </a:ext>
                    </a:extLst>
                  </a:tr>
                  <a:tr h="152400">
                    <a:tc>
                      <a:txBody>
                        <a:bodyPr/>
                        <a:lstStyle/>
                        <a:p>
                          <a:pPr algn="ctr" fontAlgn="b"/>
                          <a:r>
                            <a:rPr lang="en-US" sz="1600" b="0" i="0" u="none" strike="noStrike" dirty="0">
                              <a:solidFill>
                                <a:srgbClr val="000000"/>
                              </a:solidFill>
                              <a:effectLst/>
                              <a:latin typeface="+mn-lt"/>
                            </a:rPr>
                            <a:t>1</a:t>
                          </a:r>
                        </a:p>
                      </a:txBody>
                      <a:tcPr marL="9525" marR="9525" marT="9525" marB="0" anchor="b"/>
                    </a:tc>
                    <a:tc>
                      <a:txBody>
                        <a:bodyPr/>
                        <a:lstStyle/>
                        <a:p>
                          <a:pPr algn="ctr" fontAlgn="b"/>
                          <a:r>
                            <a:rPr lang="en-US" sz="1600" b="0" i="0" u="none" strike="noStrike" dirty="0">
                              <a:solidFill>
                                <a:srgbClr val="000000"/>
                              </a:solidFill>
                              <a:effectLst/>
                              <a:latin typeface="+mn-lt"/>
                            </a:rPr>
                            <a:t>$5.00</a:t>
                          </a:r>
                        </a:p>
                      </a:txBody>
                      <a:tcPr marL="9525" marR="9525" marT="9525" marB="0" anchor="b"/>
                    </a:tc>
                    <a:tc>
                      <a:txBody>
                        <a:bodyPr/>
                        <a:lstStyle/>
                        <a:p>
                          <a:pPr algn="ctr" fontAlgn="b"/>
                          <a:r>
                            <a:rPr lang="en-US" sz="1600" b="0" i="0" u="none" strike="noStrike" dirty="0">
                              <a:solidFill>
                                <a:srgbClr val="000000"/>
                              </a:solidFill>
                              <a:effectLst/>
                              <a:latin typeface="+mn-lt"/>
                            </a:rPr>
                            <a:t>$5.00</a:t>
                          </a:r>
                        </a:p>
                      </a:txBody>
                      <a:tcPr marL="9525" marR="9525" marT="9525" marB="0" anchor="b"/>
                    </a:tc>
                    <a:tc>
                      <a:txBody>
                        <a:bodyPr/>
                        <a:lstStyle/>
                        <a:p>
                          <a:pPr algn="ctr" fontAlgn="b"/>
                          <a:r>
                            <a:rPr lang="en-US" sz="1600" b="0" i="0" u="none" strike="noStrike" dirty="0">
                              <a:solidFill>
                                <a:srgbClr val="000000"/>
                              </a:solidFill>
                              <a:effectLst/>
                              <a:latin typeface="+mn-lt"/>
                            </a:rPr>
                            <a:t>$5.00</a:t>
                          </a:r>
                        </a:p>
                      </a:txBody>
                      <a:tcPr marL="9525" marR="9525" marT="9525" marB="0" anchor="b"/>
                    </a:tc>
                    <a:extLst>
                      <a:ext uri="{0D108BD9-81ED-4DB2-BD59-A6C34878D82A}">
                        <a16:rowId xmlns:a16="http://schemas.microsoft.com/office/drawing/2014/main" val="3707792266"/>
                      </a:ext>
                    </a:extLst>
                  </a:tr>
                  <a:tr h="219075">
                    <a:tc>
                      <a:txBody>
                        <a:bodyPr/>
                        <a:lstStyle/>
                        <a:p>
                          <a:pPr marL="569913" indent="227013" algn="ctr" fontAlgn="b">
                            <a:tabLst/>
                          </a:pPr>
                          <a:r>
                            <a:rPr lang="en-US" sz="1600" b="1" i="1" u="none" strike="noStrike" dirty="0">
                              <a:solidFill>
                                <a:srgbClr val="000000"/>
                              </a:solidFill>
                              <a:effectLst/>
                              <a:latin typeface="+mn-lt"/>
                            </a:rPr>
                            <a:t>  2 p = $2.50</a:t>
                          </a:r>
                        </a:p>
                      </a:txBody>
                      <a:tcPr marL="9525" marR="9525" marT="9525" marB="0" anchor="b">
                        <a:solidFill>
                          <a:srgbClr val="92D050"/>
                        </a:solidFill>
                      </a:tcPr>
                    </a:tc>
                    <a:tc>
                      <a:txBody>
                        <a:bodyPr/>
                        <a:lstStyle/>
                        <a:p>
                          <a:pPr algn="ctr" fontAlgn="b"/>
                          <a:r>
                            <a:rPr lang="en-US" sz="1600" b="1" i="1" u="none" strike="noStrike" dirty="0">
                              <a:solidFill>
                                <a:srgbClr val="000000"/>
                              </a:solidFill>
                              <a:effectLst/>
                              <a:latin typeface="+mn-lt"/>
                            </a:rPr>
                            <a:t>$7.50</a:t>
                          </a:r>
                        </a:p>
                      </a:txBody>
                      <a:tcPr marL="9525" marR="9525" marT="9525" marB="0" anchor="b">
                        <a:solidFill>
                          <a:srgbClr val="92D050"/>
                        </a:solidFill>
                      </a:tcPr>
                    </a:tc>
                    <a:tc>
                      <a:txBody>
                        <a:bodyPr/>
                        <a:lstStyle/>
                        <a:p>
                          <a:pPr algn="ctr" fontAlgn="b"/>
                          <a:r>
                            <a:rPr lang="en-US" sz="1600" b="1" i="1" u="none" strike="noStrike" dirty="0">
                              <a:solidFill>
                                <a:srgbClr val="000000"/>
                              </a:solidFill>
                              <a:effectLst/>
                              <a:latin typeface="+mn-lt"/>
                            </a:rPr>
                            <a:t>$3.75</a:t>
                          </a:r>
                        </a:p>
                      </a:txBody>
                      <a:tcPr marL="9525" marR="9525" marT="9525" marB="0" anchor="b">
                        <a:solidFill>
                          <a:srgbClr val="92D050"/>
                        </a:solidFill>
                      </a:tcPr>
                    </a:tc>
                    <a:tc>
                      <a:txBody>
                        <a:bodyPr/>
                        <a:lstStyle/>
                        <a:p>
                          <a:pPr algn="ctr" fontAlgn="b"/>
                          <a:r>
                            <a:rPr lang="en-US" sz="1600" b="1" i="1" u="none" strike="noStrike" dirty="0">
                              <a:solidFill>
                                <a:srgbClr val="000000"/>
                              </a:solidFill>
                              <a:effectLst/>
                              <a:latin typeface="+mn-lt"/>
                            </a:rPr>
                            <a:t>$2.50</a:t>
                          </a:r>
                        </a:p>
                      </a:txBody>
                      <a:tcPr marL="9525" marR="9525" marT="9525" marB="0" anchor="b">
                        <a:solidFill>
                          <a:srgbClr val="92D050"/>
                        </a:solidFill>
                      </a:tcPr>
                    </a:tc>
                    <a:extLst>
                      <a:ext uri="{0D108BD9-81ED-4DB2-BD59-A6C34878D82A}">
                        <a16:rowId xmlns:a16="http://schemas.microsoft.com/office/drawing/2014/main" val="600332714"/>
                      </a:ext>
                    </a:extLst>
                  </a:tr>
                  <a:tr h="152400">
                    <a:tc>
                      <a:txBody>
                        <a:bodyPr/>
                        <a:lstStyle/>
                        <a:p>
                          <a:pPr algn="ctr" fontAlgn="b"/>
                          <a:r>
                            <a:rPr lang="en-US" sz="1600" b="0" i="0" u="none" strike="noStrike" dirty="0">
                              <a:solidFill>
                                <a:srgbClr val="000000"/>
                              </a:solidFill>
                              <a:effectLst/>
                              <a:latin typeface="+mn-lt"/>
                            </a:rPr>
                            <a:t>3</a:t>
                          </a:r>
                        </a:p>
                      </a:txBody>
                      <a:tcPr marL="9525" marR="9525" marT="9525" marB="0" anchor="b"/>
                    </a:tc>
                    <a:tc>
                      <a:txBody>
                        <a:bodyPr/>
                        <a:lstStyle/>
                        <a:p>
                          <a:pPr algn="ctr" fontAlgn="b"/>
                          <a:r>
                            <a:rPr lang="en-US" sz="1600" b="0" i="0" u="none" strike="noStrike" dirty="0">
                              <a:solidFill>
                                <a:srgbClr val="000000"/>
                              </a:solidFill>
                              <a:effectLst/>
                              <a:latin typeface="+mn-lt"/>
                            </a:rPr>
                            <a:t>$9.50</a:t>
                          </a:r>
                        </a:p>
                      </a:txBody>
                      <a:tcPr marL="9525" marR="9525" marT="9525" marB="0" anchor="b"/>
                    </a:tc>
                    <a:tc>
                      <a:txBody>
                        <a:bodyPr/>
                        <a:lstStyle/>
                        <a:p>
                          <a:pPr algn="ctr" fontAlgn="b"/>
                          <a:r>
                            <a:rPr lang="en-US" sz="1600" b="0" i="0" u="none" strike="noStrike" dirty="0">
                              <a:solidFill>
                                <a:srgbClr val="000000"/>
                              </a:solidFill>
                              <a:effectLst/>
                              <a:latin typeface="+mn-lt"/>
                            </a:rPr>
                            <a:t>$3.17</a:t>
                          </a:r>
                        </a:p>
                      </a:txBody>
                      <a:tcPr marL="9525" marR="9525" marT="9525" marB="0" anchor="b"/>
                    </a:tc>
                    <a:tc>
                      <a:txBody>
                        <a:bodyPr/>
                        <a:lstStyle/>
                        <a:p>
                          <a:pPr algn="ctr" fontAlgn="b"/>
                          <a:r>
                            <a:rPr lang="en-US" sz="1600" b="0" i="0" u="none" strike="noStrike" dirty="0">
                              <a:solidFill>
                                <a:srgbClr val="000000"/>
                              </a:solidFill>
                              <a:effectLst/>
                              <a:latin typeface="+mn-lt"/>
                            </a:rPr>
                            <a:t>$2.00</a:t>
                          </a:r>
                        </a:p>
                      </a:txBody>
                      <a:tcPr marL="9525" marR="9525" marT="9525" marB="0" anchor="b"/>
                    </a:tc>
                    <a:extLst>
                      <a:ext uri="{0D108BD9-81ED-4DB2-BD59-A6C34878D82A}">
                        <a16:rowId xmlns:a16="http://schemas.microsoft.com/office/drawing/2014/main" val="2497207112"/>
                      </a:ext>
                    </a:extLst>
                  </a:tr>
                  <a:tr h="219075">
                    <a:tc>
                      <a:txBody>
                        <a:bodyPr/>
                        <a:lstStyle/>
                        <a:p>
                          <a:pPr marL="0" indent="796925" algn="ctr" fontAlgn="b"/>
                          <a:r>
                            <a:rPr lang="en-US" sz="1600" b="1" i="1" u="none" strike="noStrike" dirty="0">
                              <a:solidFill>
                                <a:srgbClr val="000000"/>
                              </a:solidFill>
                              <a:effectLst/>
                              <a:latin typeface="+mn-lt"/>
                            </a:rPr>
                            <a:t>  4 p = $2.50</a:t>
                          </a:r>
                        </a:p>
                      </a:txBody>
                      <a:tcPr marL="9525" marR="9525" marT="9525" marB="0" anchor="b">
                        <a:solidFill>
                          <a:srgbClr val="92D050"/>
                        </a:solidFill>
                      </a:tcPr>
                    </a:tc>
                    <a:tc>
                      <a:txBody>
                        <a:bodyPr/>
                        <a:lstStyle/>
                        <a:p>
                          <a:pPr algn="ctr" fontAlgn="b"/>
                          <a:r>
                            <a:rPr lang="en-US" sz="1600" b="1" i="1" u="none" strike="noStrike" dirty="0">
                              <a:solidFill>
                                <a:srgbClr val="000000"/>
                              </a:solidFill>
                              <a:effectLst/>
                              <a:latin typeface="+mn-lt"/>
                            </a:rPr>
                            <a:t>$12.00</a:t>
                          </a:r>
                        </a:p>
                      </a:txBody>
                      <a:tcPr marL="9525" marR="9525" marT="9525" marB="0" anchor="b">
                        <a:solidFill>
                          <a:srgbClr val="92D050"/>
                        </a:solidFill>
                      </a:tcPr>
                    </a:tc>
                    <a:tc>
                      <a:txBody>
                        <a:bodyPr/>
                        <a:lstStyle/>
                        <a:p>
                          <a:pPr algn="ctr" fontAlgn="b"/>
                          <a:r>
                            <a:rPr lang="en-US" sz="1600" b="1" i="1" u="none" strike="noStrike" dirty="0">
                              <a:solidFill>
                                <a:srgbClr val="000000"/>
                              </a:solidFill>
                              <a:effectLst/>
                              <a:latin typeface="+mn-lt"/>
                            </a:rPr>
                            <a:t>$3.00</a:t>
                          </a:r>
                        </a:p>
                      </a:txBody>
                      <a:tcPr marL="9525" marR="9525" marT="9525" marB="0" anchor="b">
                        <a:solidFill>
                          <a:srgbClr val="92D050"/>
                        </a:solidFill>
                      </a:tcPr>
                    </a:tc>
                    <a:tc>
                      <a:txBody>
                        <a:bodyPr/>
                        <a:lstStyle/>
                        <a:p>
                          <a:pPr algn="ctr" fontAlgn="b"/>
                          <a:r>
                            <a:rPr lang="en-US" sz="1600" b="1" i="1" u="none" strike="noStrike" dirty="0">
                              <a:solidFill>
                                <a:srgbClr val="000000"/>
                              </a:solidFill>
                              <a:effectLst/>
                              <a:latin typeface="+mn-lt"/>
                            </a:rPr>
                            <a:t>$2.50</a:t>
                          </a:r>
                        </a:p>
                      </a:txBody>
                      <a:tcPr marL="9525" marR="9525" marT="9525" marB="0" anchor="b">
                        <a:solidFill>
                          <a:srgbClr val="92D050"/>
                        </a:solidFill>
                      </a:tcPr>
                    </a:tc>
                    <a:extLst>
                      <a:ext uri="{0D108BD9-81ED-4DB2-BD59-A6C34878D82A}">
                        <a16:rowId xmlns:a16="http://schemas.microsoft.com/office/drawing/2014/main" val="3259775699"/>
                      </a:ext>
                    </a:extLst>
                  </a:tr>
                  <a:tr h="76200">
                    <a:tc>
                      <a:txBody>
                        <a:bodyPr/>
                        <a:lstStyle/>
                        <a:p>
                          <a:pPr marL="0" indent="796925" algn="ctr" fontAlgn="b"/>
                          <a:r>
                            <a:rPr lang="en-US" sz="1600" b="1" i="1" u="none" strike="noStrike" dirty="0">
                              <a:solidFill>
                                <a:srgbClr val="000000"/>
                              </a:solidFill>
                              <a:effectLst/>
                              <a:latin typeface="+mn-lt"/>
                            </a:rPr>
                            <a:t>  5 p = $3.00</a:t>
                          </a:r>
                        </a:p>
                      </a:txBody>
                      <a:tcPr marL="9525" marR="9525" marT="9525" marB="0" anchor="b">
                        <a:solidFill>
                          <a:srgbClr val="FFFF00"/>
                        </a:solidFill>
                      </a:tcPr>
                    </a:tc>
                    <a:tc>
                      <a:txBody>
                        <a:bodyPr/>
                        <a:lstStyle/>
                        <a:p>
                          <a:pPr algn="ctr" fontAlgn="b"/>
                          <a:r>
                            <a:rPr lang="en-US" sz="1600" b="1" i="1" u="none" strike="noStrike" dirty="0">
                              <a:solidFill>
                                <a:srgbClr val="000000"/>
                              </a:solidFill>
                              <a:effectLst/>
                              <a:latin typeface="+mn-lt"/>
                            </a:rPr>
                            <a:t>$15.00</a:t>
                          </a:r>
                        </a:p>
                      </a:txBody>
                      <a:tcPr marL="9525" marR="9525" marT="9525" marB="0" anchor="b">
                        <a:solidFill>
                          <a:srgbClr val="FFFF00"/>
                        </a:solidFill>
                      </a:tcPr>
                    </a:tc>
                    <a:tc>
                      <a:txBody>
                        <a:bodyPr/>
                        <a:lstStyle/>
                        <a:p>
                          <a:pPr algn="ctr" fontAlgn="b"/>
                          <a:r>
                            <a:rPr lang="en-US" sz="1600" b="1" i="1" u="none" strike="noStrike" dirty="0">
                              <a:solidFill>
                                <a:srgbClr val="000000"/>
                              </a:solidFill>
                              <a:effectLst/>
                              <a:latin typeface="+mn-lt"/>
                            </a:rPr>
                            <a:t>$3.00</a:t>
                          </a:r>
                        </a:p>
                      </a:txBody>
                      <a:tcPr marL="9525" marR="9525" marT="9525" marB="0" anchor="b">
                        <a:solidFill>
                          <a:srgbClr val="FFFF00"/>
                        </a:solidFill>
                      </a:tcPr>
                    </a:tc>
                    <a:tc>
                      <a:txBody>
                        <a:bodyPr/>
                        <a:lstStyle/>
                        <a:p>
                          <a:pPr algn="ctr" fontAlgn="b"/>
                          <a:r>
                            <a:rPr lang="en-US" sz="1600" b="1" i="1" u="none" strike="noStrike" dirty="0">
                              <a:solidFill>
                                <a:srgbClr val="000000"/>
                              </a:solidFill>
                              <a:effectLst/>
                              <a:latin typeface="+mn-lt"/>
                            </a:rPr>
                            <a:t>$3.00</a:t>
                          </a:r>
                        </a:p>
                      </a:txBody>
                      <a:tcPr marL="9525" marR="9525" marT="9525" marB="0" anchor="b">
                        <a:solidFill>
                          <a:srgbClr val="FFFF00"/>
                        </a:solidFill>
                      </a:tcPr>
                    </a:tc>
                    <a:extLst>
                      <a:ext uri="{0D108BD9-81ED-4DB2-BD59-A6C34878D82A}">
                        <a16:rowId xmlns:a16="http://schemas.microsoft.com/office/drawing/2014/main" val="2469517696"/>
                      </a:ext>
                    </a:extLst>
                  </a:tr>
                  <a:tr h="142875">
                    <a:tc>
                      <a:txBody>
                        <a:bodyPr/>
                        <a:lstStyle/>
                        <a:p>
                          <a:pPr algn="ctr" fontAlgn="b"/>
                          <a:r>
                            <a:rPr lang="en-US" sz="1600" b="0" i="0" u="none" strike="noStrike" dirty="0">
                              <a:solidFill>
                                <a:srgbClr val="000000"/>
                              </a:solidFill>
                              <a:effectLst/>
                              <a:latin typeface="+mn-lt"/>
                            </a:rPr>
                            <a:t>6</a:t>
                          </a:r>
                        </a:p>
                      </a:txBody>
                      <a:tcPr marL="9525" marR="9525" marT="9525" marB="0" anchor="b"/>
                    </a:tc>
                    <a:tc>
                      <a:txBody>
                        <a:bodyPr/>
                        <a:lstStyle/>
                        <a:p>
                          <a:pPr algn="ctr" fontAlgn="b"/>
                          <a:r>
                            <a:rPr lang="en-US" sz="1600" b="0" i="0" u="none" strike="noStrike" dirty="0">
                              <a:solidFill>
                                <a:srgbClr val="000000"/>
                              </a:solidFill>
                              <a:effectLst/>
                              <a:latin typeface="+mn-lt"/>
                            </a:rPr>
                            <a:t>$18.50</a:t>
                          </a:r>
                        </a:p>
                      </a:txBody>
                      <a:tcPr marL="9525" marR="9525" marT="9525" marB="0" anchor="b"/>
                    </a:tc>
                    <a:tc>
                      <a:txBody>
                        <a:bodyPr/>
                        <a:lstStyle/>
                        <a:p>
                          <a:pPr algn="ctr" fontAlgn="b"/>
                          <a:r>
                            <a:rPr lang="en-US" sz="1600" b="0" i="0" u="none" strike="noStrike" dirty="0">
                              <a:solidFill>
                                <a:srgbClr val="000000"/>
                              </a:solidFill>
                              <a:effectLst/>
                              <a:latin typeface="+mn-lt"/>
                            </a:rPr>
                            <a:t>$3.08</a:t>
                          </a:r>
                        </a:p>
                      </a:txBody>
                      <a:tcPr marL="9525" marR="9525" marT="9525" marB="0" anchor="b"/>
                    </a:tc>
                    <a:tc>
                      <a:txBody>
                        <a:bodyPr/>
                        <a:lstStyle/>
                        <a:p>
                          <a:pPr algn="ctr" fontAlgn="b"/>
                          <a:r>
                            <a:rPr lang="en-US" sz="1600" b="0" i="0" u="none" strike="noStrike" dirty="0">
                              <a:solidFill>
                                <a:srgbClr val="000000"/>
                              </a:solidFill>
                              <a:effectLst/>
                              <a:latin typeface="+mn-lt"/>
                            </a:rPr>
                            <a:t>$3.50</a:t>
                          </a:r>
                        </a:p>
                      </a:txBody>
                      <a:tcPr marL="9525" marR="9525" marT="9525" marB="0" anchor="b"/>
                    </a:tc>
                    <a:extLst>
                      <a:ext uri="{0D108BD9-81ED-4DB2-BD59-A6C34878D82A}">
                        <a16:rowId xmlns:a16="http://schemas.microsoft.com/office/drawing/2014/main" val="3473763442"/>
                      </a:ext>
                    </a:extLst>
                  </a:tr>
                  <a:tr h="57150">
                    <a:tc>
                      <a:txBody>
                        <a:bodyPr/>
                        <a:lstStyle/>
                        <a:p>
                          <a:pPr algn="ctr" fontAlgn="b"/>
                          <a:r>
                            <a:rPr lang="en-US" sz="1600" b="0" i="0" u="none" strike="noStrike" dirty="0">
                              <a:solidFill>
                                <a:srgbClr val="000000"/>
                              </a:solidFill>
                              <a:effectLst/>
                              <a:latin typeface="+mn-lt"/>
                            </a:rPr>
                            <a:t>7</a:t>
                          </a:r>
                        </a:p>
                      </a:txBody>
                      <a:tcPr marL="9525" marR="9525" marT="9525" marB="0" anchor="b"/>
                    </a:tc>
                    <a:tc>
                      <a:txBody>
                        <a:bodyPr/>
                        <a:lstStyle/>
                        <a:p>
                          <a:pPr algn="ctr" fontAlgn="b"/>
                          <a:r>
                            <a:rPr lang="en-US" sz="1600" b="0" i="0" u="none" strike="noStrike" dirty="0">
                              <a:solidFill>
                                <a:srgbClr val="000000"/>
                              </a:solidFill>
                              <a:effectLst/>
                              <a:latin typeface="+mn-lt"/>
                            </a:rPr>
                            <a:t>$22.50</a:t>
                          </a:r>
                        </a:p>
                      </a:txBody>
                      <a:tcPr marL="9525" marR="9525" marT="9525" marB="0" anchor="b"/>
                    </a:tc>
                    <a:tc>
                      <a:txBody>
                        <a:bodyPr/>
                        <a:lstStyle/>
                        <a:p>
                          <a:pPr algn="ctr" fontAlgn="b"/>
                          <a:r>
                            <a:rPr lang="en-US" sz="1600" b="0" i="0" u="none" strike="noStrike" dirty="0">
                              <a:solidFill>
                                <a:srgbClr val="000000"/>
                              </a:solidFill>
                              <a:effectLst/>
                              <a:latin typeface="+mn-lt"/>
                            </a:rPr>
                            <a:t>$3.21</a:t>
                          </a:r>
                        </a:p>
                      </a:txBody>
                      <a:tcPr marL="9525" marR="9525" marT="9525" marB="0" anchor="b"/>
                    </a:tc>
                    <a:tc>
                      <a:txBody>
                        <a:bodyPr/>
                        <a:lstStyle/>
                        <a:p>
                          <a:pPr algn="ctr" fontAlgn="b"/>
                          <a:r>
                            <a:rPr lang="en-US" sz="1600" b="0" i="0" u="none" strike="noStrike" dirty="0">
                              <a:solidFill>
                                <a:srgbClr val="000000"/>
                              </a:solidFill>
                              <a:effectLst/>
                              <a:latin typeface="+mn-lt"/>
                            </a:rPr>
                            <a:t>$4.00</a:t>
                          </a:r>
                        </a:p>
                      </a:txBody>
                      <a:tcPr marL="9525" marR="9525" marT="9525" marB="0" anchor="b"/>
                    </a:tc>
                    <a:extLst>
                      <a:ext uri="{0D108BD9-81ED-4DB2-BD59-A6C34878D82A}">
                        <a16:rowId xmlns:a16="http://schemas.microsoft.com/office/drawing/2014/main" val="2968569097"/>
                      </a:ext>
                    </a:extLst>
                  </a:tr>
                  <a:tr h="200025">
                    <a:tc>
                      <a:txBody>
                        <a:bodyPr/>
                        <a:lstStyle/>
                        <a:p>
                          <a:pPr algn="ctr" fontAlgn="b"/>
                          <a:r>
                            <a:rPr lang="en-US" sz="1600" b="0" i="0" u="none" strike="noStrike" dirty="0">
                              <a:solidFill>
                                <a:srgbClr val="000000"/>
                              </a:solidFill>
                              <a:effectLst/>
                              <a:latin typeface="+mn-lt"/>
                            </a:rPr>
                            <a:t>8</a:t>
                          </a:r>
                        </a:p>
                      </a:txBody>
                      <a:tcPr marL="9525" marR="9525" marT="9525" marB="0" anchor="b"/>
                    </a:tc>
                    <a:tc>
                      <a:txBody>
                        <a:bodyPr/>
                        <a:lstStyle/>
                        <a:p>
                          <a:pPr algn="ctr" fontAlgn="b"/>
                          <a:r>
                            <a:rPr lang="en-US" sz="1600" b="0" i="0" u="none" strike="noStrike" dirty="0">
                              <a:solidFill>
                                <a:srgbClr val="000000"/>
                              </a:solidFill>
                              <a:effectLst/>
                              <a:latin typeface="+mn-lt"/>
                            </a:rPr>
                            <a:t>$27.00</a:t>
                          </a:r>
                        </a:p>
                      </a:txBody>
                      <a:tcPr marL="9525" marR="9525" marT="9525" marB="0" anchor="b"/>
                    </a:tc>
                    <a:tc>
                      <a:txBody>
                        <a:bodyPr/>
                        <a:lstStyle/>
                        <a:p>
                          <a:pPr algn="ctr" fontAlgn="b"/>
                          <a:r>
                            <a:rPr lang="en-US" sz="1600" b="0" i="0" u="none" strike="noStrike" dirty="0">
                              <a:solidFill>
                                <a:srgbClr val="000000"/>
                              </a:solidFill>
                              <a:effectLst/>
                              <a:latin typeface="+mn-lt"/>
                            </a:rPr>
                            <a:t>$3.38</a:t>
                          </a:r>
                        </a:p>
                      </a:txBody>
                      <a:tcPr marL="9525" marR="9525" marT="9525" marB="0" anchor="b"/>
                    </a:tc>
                    <a:tc>
                      <a:txBody>
                        <a:bodyPr/>
                        <a:lstStyle/>
                        <a:p>
                          <a:pPr algn="ctr" fontAlgn="b"/>
                          <a:r>
                            <a:rPr lang="en-US" sz="1600" b="0" i="0" u="none" strike="noStrike" dirty="0">
                              <a:solidFill>
                                <a:srgbClr val="000000"/>
                              </a:solidFill>
                              <a:effectLst/>
                              <a:latin typeface="+mn-lt"/>
                            </a:rPr>
                            <a:t>$4.50</a:t>
                          </a:r>
                        </a:p>
                      </a:txBody>
                      <a:tcPr marL="9525" marR="9525" marT="9525" marB="0" anchor="b"/>
                    </a:tc>
                    <a:extLst>
                      <a:ext uri="{0D108BD9-81ED-4DB2-BD59-A6C34878D82A}">
                        <a16:rowId xmlns:a16="http://schemas.microsoft.com/office/drawing/2014/main" val="1539975706"/>
                      </a:ext>
                    </a:extLst>
                  </a:tr>
                  <a:tr h="152400">
                    <a:tc>
                      <a:txBody>
                        <a:bodyPr/>
                        <a:lstStyle/>
                        <a:p>
                          <a:pPr algn="ctr" fontAlgn="b"/>
                          <a:r>
                            <a:rPr lang="en-US" sz="1600" b="0" i="0" u="none" strike="noStrike" dirty="0">
                              <a:solidFill>
                                <a:srgbClr val="000000"/>
                              </a:solidFill>
                              <a:effectLst/>
                              <a:latin typeface="+mn-lt"/>
                            </a:rPr>
                            <a:t>9</a:t>
                          </a:r>
                        </a:p>
                      </a:txBody>
                      <a:tcPr marL="9525" marR="9525" marT="9525" marB="0" anchor="b"/>
                    </a:tc>
                    <a:tc>
                      <a:txBody>
                        <a:bodyPr/>
                        <a:lstStyle/>
                        <a:p>
                          <a:pPr algn="ctr" fontAlgn="b"/>
                          <a:r>
                            <a:rPr lang="en-US" sz="1600" b="0" i="0" u="none" strike="noStrike" dirty="0">
                              <a:solidFill>
                                <a:srgbClr val="000000"/>
                              </a:solidFill>
                              <a:effectLst/>
                              <a:latin typeface="+mn-lt"/>
                            </a:rPr>
                            <a:t>$32.00</a:t>
                          </a:r>
                        </a:p>
                      </a:txBody>
                      <a:tcPr marL="9525" marR="9525" marT="9525" marB="0" anchor="b"/>
                    </a:tc>
                    <a:tc>
                      <a:txBody>
                        <a:bodyPr/>
                        <a:lstStyle/>
                        <a:p>
                          <a:pPr algn="ctr" fontAlgn="b"/>
                          <a:r>
                            <a:rPr lang="en-US" sz="1600" b="0" i="0" u="none" strike="noStrike" dirty="0">
                              <a:solidFill>
                                <a:srgbClr val="000000"/>
                              </a:solidFill>
                              <a:effectLst/>
                              <a:latin typeface="+mn-lt"/>
                            </a:rPr>
                            <a:t>$3.56</a:t>
                          </a:r>
                        </a:p>
                      </a:txBody>
                      <a:tcPr marL="9525" marR="9525" marT="9525" marB="0" anchor="b"/>
                    </a:tc>
                    <a:tc>
                      <a:txBody>
                        <a:bodyPr/>
                        <a:lstStyle/>
                        <a:p>
                          <a:pPr algn="ctr" fontAlgn="b"/>
                          <a:r>
                            <a:rPr lang="en-US" sz="1600" b="0" i="0" u="none" strike="noStrike" dirty="0">
                              <a:solidFill>
                                <a:srgbClr val="000000"/>
                              </a:solidFill>
                              <a:effectLst/>
                              <a:latin typeface="+mn-lt"/>
                            </a:rPr>
                            <a:t>$5.00</a:t>
                          </a:r>
                        </a:p>
                      </a:txBody>
                      <a:tcPr marL="9525" marR="9525" marT="9525" marB="0" anchor="b"/>
                    </a:tc>
                    <a:extLst>
                      <a:ext uri="{0D108BD9-81ED-4DB2-BD59-A6C34878D82A}">
                        <a16:rowId xmlns:a16="http://schemas.microsoft.com/office/drawing/2014/main" val="2731767268"/>
                      </a:ext>
                    </a:extLst>
                  </a:tr>
                  <a:tr h="142875">
                    <a:tc>
                      <a:txBody>
                        <a:bodyPr/>
                        <a:lstStyle/>
                        <a:p>
                          <a:pPr algn="ctr" fontAlgn="b"/>
                          <a:r>
                            <a:rPr lang="en-US" sz="1600" b="0" i="0" u="none" strike="noStrike" dirty="0">
                              <a:solidFill>
                                <a:srgbClr val="000000"/>
                              </a:solidFill>
                              <a:effectLst/>
                              <a:latin typeface="+mn-lt"/>
                            </a:rPr>
                            <a:t>10</a:t>
                          </a:r>
                        </a:p>
                      </a:txBody>
                      <a:tcPr marL="9525" marR="9525" marT="9525" marB="0" anchor="b"/>
                    </a:tc>
                    <a:tc>
                      <a:txBody>
                        <a:bodyPr/>
                        <a:lstStyle/>
                        <a:p>
                          <a:pPr algn="ctr" fontAlgn="b"/>
                          <a:r>
                            <a:rPr lang="en-US" sz="1600" b="0" i="0" u="none" strike="noStrike" dirty="0">
                              <a:solidFill>
                                <a:srgbClr val="000000"/>
                              </a:solidFill>
                              <a:effectLst/>
                              <a:latin typeface="+mn-lt"/>
                            </a:rPr>
                            <a:t>$37.50</a:t>
                          </a:r>
                        </a:p>
                      </a:txBody>
                      <a:tcPr marL="9525" marR="9525" marT="9525" marB="0" anchor="b"/>
                    </a:tc>
                    <a:tc>
                      <a:txBody>
                        <a:bodyPr/>
                        <a:lstStyle/>
                        <a:p>
                          <a:pPr algn="ctr" fontAlgn="b"/>
                          <a:r>
                            <a:rPr lang="en-US" sz="1600" b="0" i="0" u="none" strike="noStrike" dirty="0">
                              <a:solidFill>
                                <a:srgbClr val="000000"/>
                              </a:solidFill>
                              <a:effectLst/>
                              <a:latin typeface="+mn-lt"/>
                            </a:rPr>
                            <a:t>$3.75</a:t>
                          </a:r>
                        </a:p>
                      </a:txBody>
                      <a:tcPr marL="9525" marR="9525" marT="9525" marB="0" anchor="b"/>
                    </a:tc>
                    <a:tc>
                      <a:txBody>
                        <a:bodyPr/>
                        <a:lstStyle/>
                        <a:p>
                          <a:pPr algn="ctr" fontAlgn="b"/>
                          <a:r>
                            <a:rPr lang="en-US" sz="1600" b="0" i="0" u="none" strike="noStrike" dirty="0">
                              <a:solidFill>
                                <a:srgbClr val="000000"/>
                              </a:solidFill>
                              <a:effectLst/>
                              <a:latin typeface="+mn-lt"/>
                            </a:rPr>
                            <a:t>$5.50</a:t>
                          </a:r>
                        </a:p>
                      </a:txBody>
                      <a:tcPr marL="9525" marR="9525" marT="9525" marB="0" anchor="b"/>
                    </a:tc>
                    <a:extLst>
                      <a:ext uri="{0D108BD9-81ED-4DB2-BD59-A6C34878D82A}">
                        <a16:rowId xmlns:a16="http://schemas.microsoft.com/office/drawing/2014/main" val="4027193461"/>
                      </a:ext>
                    </a:extLst>
                  </a:tr>
                  <a:tr h="133350">
                    <a:tc>
                      <a:txBody>
                        <a:bodyPr/>
                        <a:lstStyle/>
                        <a:p>
                          <a:pPr marL="0" marR="0" indent="742950" algn="ctr" defTabSz="914400" rtl="0" eaLnBrk="1" fontAlgn="b" latinLnBrk="0" hangingPunct="1">
                            <a:lnSpc>
                              <a:spcPct val="100000"/>
                            </a:lnSpc>
                            <a:spcBef>
                              <a:spcPts val="0"/>
                            </a:spcBef>
                            <a:spcAft>
                              <a:spcPts val="0"/>
                            </a:spcAft>
                            <a:buClrTx/>
                            <a:buSzTx/>
                            <a:buFontTx/>
                            <a:buNone/>
                            <a:tabLst/>
                            <a:defRPr/>
                          </a:pPr>
                          <a:r>
                            <a:rPr lang="en-US" sz="1600" b="1" i="1" u="none" strike="noStrike" dirty="0">
                              <a:solidFill>
                                <a:srgbClr val="000000"/>
                              </a:solidFill>
                              <a:effectLst/>
                              <a:latin typeface="+mn-lt"/>
                            </a:rPr>
                            <a:t>   11</a:t>
                          </a:r>
                          <a:r>
                            <a:rPr lang="en-US" sz="1600" b="1" i="1" u="none" strike="noStrike" baseline="0" dirty="0">
                              <a:solidFill>
                                <a:srgbClr val="000000"/>
                              </a:solidFill>
                              <a:effectLst/>
                              <a:latin typeface="+mn-lt"/>
                            </a:rPr>
                            <a:t> </a:t>
                          </a:r>
                          <a:r>
                            <a:rPr lang="en-US" sz="1600" b="1" i="1" u="none" strike="noStrike" dirty="0">
                              <a:solidFill>
                                <a:srgbClr val="000000"/>
                              </a:solidFill>
                              <a:effectLst/>
                              <a:latin typeface="+mn-lt"/>
                            </a:rPr>
                            <a:t>p = $6.00</a:t>
                          </a:r>
                        </a:p>
                      </a:txBody>
                      <a:tcPr marL="9525" marR="9525" marT="9525" marB="0" anchor="b">
                        <a:solidFill>
                          <a:schemeClr val="bg2">
                            <a:lumMod val="75000"/>
                          </a:schemeClr>
                        </a:solidFill>
                      </a:tcPr>
                    </a:tc>
                    <a:tc>
                      <a:txBody>
                        <a:bodyPr/>
                        <a:lstStyle/>
                        <a:p>
                          <a:pPr algn="ctr" fontAlgn="b"/>
                          <a:r>
                            <a:rPr lang="en-US" sz="1600" b="1" i="1" u="none" strike="noStrike" dirty="0">
                              <a:solidFill>
                                <a:srgbClr val="000000"/>
                              </a:solidFill>
                              <a:effectLst/>
                              <a:latin typeface="+mn-lt"/>
                            </a:rPr>
                            <a:t>$43.50</a:t>
                          </a:r>
                        </a:p>
                      </a:txBody>
                      <a:tcPr marL="9525" marR="9525" marT="9525" marB="0" anchor="b">
                        <a:solidFill>
                          <a:schemeClr val="bg2">
                            <a:lumMod val="75000"/>
                          </a:schemeClr>
                        </a:solidFill>
                      </a:tcPr>
                    </a:tc>
                    <a:tc>
                      <a:txBody>
                        <a:bodyPr/>
                        <a:lstStyle/>
                        <a:p>
                          <a:pPr algn="ctr" fontAlgn="b"/>
                          <a:r>
                            <a:rPr lang="en-US" sz="1600" b="1" i="1" u="none" strike="noStrike" dirty="0">
                              <a:solidFill>
                                <a:srgbClr val="000000"/>
                              </a:solidFill>
                              <a:effectLst/>
                              <a:latin typeface="+mn-lt"/>
                            </a:rPr>
                            <a:t>$3.95</a:t>
                          </a:r>
                        </a:p>
                      </a:txBody>
                      <a:tcPr marL="9525" marR="9525" marT="9525" marB="0" anchor="b">
                        <a:solidFill>
                          <a:schemeClr val="bg2">
                            <a:lumMod val="75000"/>
                          </a:schemeClr>
                        </a:solidFill>
                      </a:tcPr>
                    </a:tc>
                    <a:tc>
                      <a:txBody>
                        <a:bodyPr/>
                        <a:lstStyle/>
                        <a:p>
                          <a:pPr algn="ctr" fontAlgn="b"/>
                          <a:r>
                            <a:rPr lang="en-US" sz="1600" b="1" i="1" u="none" strike="noStrike" dirty="0">
                              <a:solidFill>
                                <a:srgbClr val="000000"/>
                              </a:solidFill>
                              <a:effectLst/>
                              <a:latin typeface="+mn-lt"/>
                            </a:rPr>
                            <a:t>$6.00</a:t>
                          </a:r>
                        </a:p>
                      </a:txBody>
                      <a:tcPr marL="9525" marR="9525" marT="9525" marB="0" anchor="b">
                        <a:solidFill>
                          <a:schemeClr val="bg2">
                            <a:lumMod val="75000"/>
                          </a:schemeClr>
                        </a:solidFill>
                      </a:tcPr>
                    </a:tc>
                    <a:extLst>
                      <a:ext uri="{0D108BD9-81ED-4DB2-BD59-A6C34878D82A}">
                        <a16:rowId xmlns:a16="http://schemas.microsoft.com/office/drawing/2014/main" val="2007494875"/>
                      </a:ext>
                    </a:extLst>
                  </a:tr>
                  <a:tr h="123825">
                    <a:tc>
                      <a:txBody>
                        <a:bodyPr/>
                        <a:lstStyle/>
                        <a:p>
                          <a:pPr algn="ctr" fontAlgn="b"/>
                          <a:r>
                            <a:rPr lang="en-US" sz="1600" b="0" i="0" u="none" strike="noStrike" dirty="0">
                              <a:solidFill>
                                <a:srgbClr val="000000"/>
                              </a:solidFill>
                              <a:effectLst/>
                              <a:latin typeface="+mn-lt"/>
                            </a:rPr>
                            <a:t>12</a:t>
                          </a:r>
                        </a:p>
                      </a:txBody>
                      <a:tcPr marL="9525" marR="9525" marT="9525" marB="0" anchor="b"/>
                    </a:tc>
                    <a:tc>
                      <a:txBody>
                        <a:bodyPr/>
                        <a:lstStyle/>
                        <a:p>
                          <a:pPr algn="ctr" fontAlgn="b"/>
                          <a:r>
                            <a:rPr lang="en-US" sz="1600" b="0" i="0" u="none" strike="noStrike" dirty="0">
                              <a:solidFill>
                                <a:srgbClr val="000000"/>
                              </a:solidFill>
                              <a:effectLst/>
                              <a:latin typeface="+mn-lt"/>
                            </a:rPr>
                            <a:t>$50.00</a:t>
                          </a:r>
                        </a:p>
                      </a:txBody>
                      <a:tcPr marL="9525" marR="9525" marT="9525" marB="0" anchor="b"/>
                    </a:tc>
                    <a:tc>
                      <a:txBody>
                        <a:bodyPr/>
                        <a:lstStyle/>
                        <a:p>
                          <a:pPr algn="ctr" fontAlgn="b"/>
                          <a:r>
                            <a:rPr lang="en-US" sz="1600" b="0" i="0" u="none" strike="noStrike" dirty="0">
                              <a:solidFill>
                                <a:srgbClr val="000000"/>
                              </a:solidFill>
                              <a:effectLst/>
                              <a:latin typeface="+mn-lt"/>
                            </a:rPr>
                            <a:t>$4.17</a:t>
                          </a:r>
                        </a:p>
                      </a:txBody>
                      <a:tcPr marL="9525" marR="9525" marT="9525" marB="0" anchor="b"/>
                    </a:tc>
                    <a:tc>
                      <a:txBody>
                        <a:bodyPr/>
                        <a:lstStyle/>
                        <a:p>
                          <a:pPr algn="ctr" fontAlgn="b"/>
                          <a:r>
                            <a:rPr lang="en-US" sz="1600" b="0" i="0" u="none" strike="noStrike" dirty="0">
                              <a:solidFill>
                                <a:srgbClr val="000000"/>
                              </a:solidFill>
                              <a:effectLst/>
                              <a:latin typeface="+mn-lt"/>
                            </a:rPr>
                            <a:t>$6.50</a:t>
                          </a:r>
                        </a:p>
                      </a:txBody>
                      <a:tcPr marL="9525" marR="9525" marT="9525" marB="0" anchor="b"/>
                    </a:tc>
                    <a:extLst>
                      <a:ext uri="{0D108BD9-81ED-4DB2-BD59-A6C34878D82A}">
                        <a16:rowId xmlns:a16="http://schemas.microsoft.com/office/drawing/2014/main" val="1730761792"/>
                      </a:ext>
                    </a:extLst>
                  </a:tr>
                  <a:tr h="114300">
                    <a:tc>
                      <a:txBody>
                        <a:bodyPr/>
                        <a:lstStyle/>
                        <a:p>
                          <a:pPr algn="ctr" fontAlgn="b"/>
                          <a:r>
                            <a:rPr lang="en-US" sz="1600" b="0" i="0" u="none" strike="noStrike" dirty="0">
                              <a:solidFill>
                                <a:srgbClr val="000000"/>
                              </a:solidFill>
                              <a:effectLst/>
                              <a:latin typeface="+mn-lt"/>
                            </a:rPr>
                            <a:t>13</a:t>
                          </a:r>
                        </a:p>
                      </a:txBody>
                      <a:tcPr marL="9525" marR="9525" marT="9525" marB="0" anchor="b"/>
                    </a:tc>
                    <a:tc>
                      <a:txBody>
                        <a:bodyPr/>
                        <a:lstStyle/>
                        <a:p>
                          <a:pPr algn="ctr" fontAlgn="b"/>
                          <a:r>
                            <a:rPr lang="en-US" sz="1600" b="0" i="0" u="none" strike="noStrike" dirty="0">
                              <a:solidFill>
                                <a:srgbClr val="000000"/>
                              </a:solidFill>
                              <a:effectLst/>
                              <a:latin typeface="+mn-lt"/>
                            </a:rPr>
                            <a:t>$57.00</a:t>
                          </a:r>
                        </a:p>
                      </a:txBody>
                      <a:tcPr marL="9525" marR="9525" marT="9525" marB="0" anchor="b"/>
                    </a:tc>
                    <a:tc>
                      <a:txBody>
                        <a:bodyPr/>
                        <a:lstStyle/>
                        <a:p>
                          <a:pPr algn="ctr" fontAlgn="b"/>
                          <a:r>
                            <a:rPr lang="en-US" sz="1600" b="0" i="0" u="none" strike="noStrike" dirty="0">
                              <a:solidFill>
                                <a:srgbClr val="000000"/>
                              </a:solidFill>
                              <a:effectLst/>
                              <a:latin typeface="+mn-lt"/>
                            </a:rPr>
                            <a:t>$4.38</a:t>
                          </a:r>
                        </a:p>
                      </a:txBody>
                      <a:tcPr marL="9525" marR="9525" marT="9525" marB="0" anchor="b"/>
                    </a:tc>
                    <a:tc>
                      <a:txBody>
                        <a:bodyPr/>
                        <a:lstStyle/>
                        <a:p>
                          <a:pPr algn="ctr" fontAlgn="b"/>
                          <a:r>
                            <a:rPr lang="en-US" sz="1600" b="0" i="0" u="none" strike="noStrike" dirty="0">
                              <a:solidFill>
                                <a:srgbClr val="000000"/>
                              </a:solidFill>
                              <a:effectLst/>
                              <a:latin typeface="+mn-lt"/>
                            </a:rPr>
                            <a:t>$7.00</a:t>
                          </a:r>
                        </a:p>
                      </a:txBody>
                      <a:tcPr marL="9525" marR="9525" marT="9525" marB="0" anchor="b"/>
                    </a:tc>
                    <a:extLst>
                      <a:ext uri="{0D108BD9-81ED-4DB2-BD59-A6C34878D82A}">
                        <a16:rowId xmlns:a16="http://schemas.microsoft.com/office/drawing/2014/main" val="184936562"/>
                      </a:ext>
                    </a:extLst>
                  </a:tr>
                  <a:tr h="180975">
                    <a:tc>
                      <a:txBody>
                        <a:bodyPr/>
                        <a:lstStyle/>
                        <a:p>
                          <a:pPr algn="ctr" fontAlgn="b"/>
                          <a:r>
                            <a:rPr lang="en-US" sz="1600" b="0" i="0" u="none" strike="noStrike" dirty="0">
                              <a:solidFill>
                                <a:srgbClr val="000000"/>
                              </a:solidFill>
                              <a:effectLst/>
                              <a:latin typeface="+mn-lt"/>
                            </a:rPr>
                            <a:t>14</a:t>
                          </a:r>
                        </a:p>
                      </a:txBody>
                      <a:tcPr marL="9525" marR="9525" marT="9525" marB="0" anchor="b"/>
                    </a:tc>
                    <a:tc>
                      <a:txBody>
                        <a:bodyPr/>
                        <a:lstStyle/>
                        <a:p>
                          <a:pPr algn="ctr" fontAlgn="b"/>
                          <a:r>
                            <a:rPr lang="en-US" sz="1600" b="0" i="0" u="none" strike="noStrike" dirty="0">
                              <a:solidFill>
                                <a:srgbClr val="000000"/>
                              </a:solidFill>
                              <a:effectLst/>
                              <a:latin typeface="+mn-lt"/>
                            </a:rPr>
                            <a:t>$64.50</a:t>
                          </a:r>
                        </a:p>
                      </a:txBody>
                      <a:tcPr marL="9525" marR="9525" marT="9525" marB="0" anchor="b"/>
                    </a:tc>
                    <a:tc>
                      <a:txBody>
                        <a:bodyPr/>
                        <a:lstStyle/>
                        <a:p>
                          <a:pPr algn="ctr" fontAlgn="b"/>
                          <a:r>
                            <a:rPr lang="en-US" sz="1600" b="0" i="0" u="none" strike="noStrike" dirty="0">
                              <a:solidFill>
                                <a:srgbClr val="000000"/>
                              </a:solidFill>
                              <a:effectLst/>
                              <a:latin typeface="+mn-lt"/>
                            </a:rPr>
                            <a:t>$4.61</a:t>
                          </a:r>
                        </a:p>
                      </a:txBody>
                      <a:tcPr marL="9525" marR="9525" marT="9525" marB="0" anchor="b"/>
                    </a:tc>
                    <a:tc>
                      <a:txBody>
                        <a:bodyPr/>
                        <a:lstStyle/>
                        <a:p>
                          <a:pPr algn="ctr" fontAlgn="b"/>
                          <a:r>
                            <a:rPr lang="en-US" sz="1600" b="0" i="0" u="none" strike="noStrike" dirty="0">
                              <a:solidFill>
                                <a:srgbClr val="000000"/>
                              </a:solidFill>
                              <a:effectLst/>
                              <a:latin typeface="+mn-lt"/>
                            </a:rPr>
                            <a:t>$7.50</a:t>
                          </a:r>
                        </a:p>
                      </a:txBody>
                      <a:tcPr marL="9525" marR="9525" marT="9525" marB="0" anchor="b"/>
                    </a:tc>
                    <a:extLst>
                      <a:ext uri="{0D108BD9-81ED-4DB2-BD59-A6C34878D82A}">
                        <a16:rowId xmlns:a16="http://schemas.microsoft.com/office/drawing/2014/main" val="3720584929"/>
                      </a:ext>
                    </a:extLst>
                  </a:tr>
                  <a:tr h="152400">
                    <a:tc>
                      <a:txBody>
                        <a:bodyPr/>
                        <a:lstStyle/>
                        <a:p>
                          <a:pPr algn="ctr" fontAlgn="b"/>
                          <a:r>
                            <a:rPr lang="en-US" sz="1600" b="0" i="0" u="none" strike="noStrike" dirty="0">
                              <a:solidFill>
                                <a:srgbClr val="000000"/>
                              </a:solidFill>
                              <a:effectLst/>
                              <a:latin typeface="+mn-lt"/>
                            </a:rPr>
                            <a:t>15</a:t>
                          </a:r>
                        </a:p>
                      </a:txBody>
                      <a:tcPr marL="9525" marR="9525" marT="9525" marB="0" anchor="b"/>
                    </a:tc>
                    <a:tc>
                      <a:txBody>
                        <a:bodyPr/>
                        <a:lstStyle/>
                        <a:p>
                          <a:pPr algn="ctr" fontAlgn="b"/>
                          <a:r>
                            <a:rPr lang="en-US" sz="1600" b="0" i="0" u="none" strike="noStrike" dirty="0">
                              <a:solidFill>
                                <a:srgbClr val="000000"/>
                              </a:solidFill>
                              <a:effectLst/>
                              <a:latin typeface="+mn-lt"/>
                            </a:rPr>
                            <a:t>$72.50</a:t>
                          </a:r>
                        </a:p>
                      </a:txBody>
                      <a:tcPr marL="9525" marR="9525" marT="9525" marB="0" anchor="b"/>
                    </a:tc>
                    <a:tc>
                      <a:txBody>
                        <a:bodyPr/>
                        <a:lstStyle/>
                        <a:p>
                          <a:pPr algn="ctr" fontAlgn="b"/>
                          <a:r>
                            <a:rPr lang="en-US" sz="1600" b="0" i="0" u="none" strike="noStrike" dirty="0">
                              <a:solidFill>
                                <a:srgbClr val="000000"/>
                              </a:solidFill>
                              <a:effectLst/>
                              <a:latin typeface="+mn-lt"/>
                            </a:rPr>
                            <a:t>$4.83</a:t>
                          </a:r>
                        </a:p>
                      </a:txBody>
                      <a:tcPr marL="9525" marR="9525" marT="9525" marB="0" anchor="b"/>
                    </a:tc>
                    <a:tc>
                      <a:txBody>
                        <a:bodyPr/>
                        <a:lstStyle/>
                        <a:p>
                          <a:pPr algn="ctr" fontAlgn="b"/>
                          <a:r>
                            <a:rPr lang="en-US" sz="1600" b="0" i="0" u="none" strike="noStrike" dirty="0">
                              <a:solidFill>
                                <a:srgbClr val="000000"/>
                              </a:solidFill>
                              <a:effectLst/>
                              <a:latin typeface="+mn-lt"/>
                            </a:rPr>
                            <a:t>$8.00</a:t>
                          </a:r>
                        </a:p>
                      </a:txBody>
                      <a:tcPr marL="9525" marR="9525" marT="9525" marB="0" anchor="b"/>
                    </a:tc>
                    <a:extLst>
                      <a:ext uri="{0D108BD9-81ED-4DB2-BD59-A6C34878D82A}">
                        <a16:rowId xmlns:a16="http://schemas.microsoft.com/office/drawing/2014/main" val="2845717114"/>
                      </a:ext>
                    </a:extLst>
                  </a:tr>
                  <a:tr h="142875">
                    <a:tc>
                      <a:txBody>
                        <a:bodyPr/>
                        <a:lstStyle/>
                        <a:p>
                          <a:pPr algn="ctr" fontAlgn="b"/>
                          <a:r>
                            <a:rPr lang="en-US" sz="1600" b="0" i="0" u="none" strike="noStrike" dirty="0">
                              <a:solidFill>
                                <a:srgbClr val="000000"/>
                              </a:solidFill>
                              <a:effectLst/>
                              <a:latin typeface="+mn-lt"/>
                            </a:rPr>
                            <a:t>16</a:t>
                          </a:r>
                        </a:p>
                      </a:txBody>
                      <a:tcPr marL="9525" marR="9525" marT="9525" marB="0" anchor="b"/>
                    </a:tc>
                    <a:tc>
                      <a:txBody>
                        <a:bodyPr/>
                        <a:lstStyle/>
                        <a:p>
                          <a:pPr algn="ctr" fontAlgn="b"/>
                          <a:r>
                            <a:rPr lang="en-US" sz="1600" b="0" i="0" u="none" strike="noStrike" dirty="0">
                              <a:solidFill>
                                <a:srgbClr val="000000"/>
                              </a:solidFill>
                              <a:effectLst/>
                              <a:latin typeface="+mn-lt"/>
                            </a:rPr>
                            <a:t>$81.00</a:t>
                          </a:r>
                        </a:p>
                      </a:txBody>
                      <a:tcPr marL="9525" marR="9525" marT="9525" marB="0" anchor="b"/>
                    </a:tc>
                    <a:tc>
                      <a:txBody>
                        <a:bodyPr/>
                        <a:lstStyle/>
                        <a:p>
                          <a:pPr algn="ctr" fontAlgn="b"/>
                          <a:r>
                            <a:rPr lang="en-US" sz="1600" b="0" i="0" u="none" strike="noStrike" dirty="0">
                              <a:solidFill>
                                <a:srgbClr val="000000"/>
                              </a:solidFill>
                              <a:effectLst/>
                              <a:latin typeface="+mn-lt"/>
                            </a:rPr>
                            <a:t>$5.06</a:t>
                          </a:r>
                        </a:p>
                      </a:txBody>
                      <a:tcPr marL="9525" marR="9525" marT="9525" marB="0" anchor="b"/>
                    </a:tc>
                    <a:tc>
                      <a:txBody>
                        <a:bodyPr/>
                        <a:lstStyle/>
                        <a:p>
                          <a:pPr algn="ctr" fontAlgn="b"/>
                          <a:r>
                            <a:rPr lang="en-US" sz="1600" b="0" i="0" u="none" strike="noStrike" dirty="0">
                              <a:solidFill>
                                <a:srgbClr val="000000"/>
                              </a:solidFill>
                              <a:effectLst/>
                              <a:latin typeface="+mn-lt"/>
                            </a:rPr>
                            <a:t>$8.50</a:t>
                          </a:r>
                        </a:p>
                      </a:txBody>
                      <a:tcPr marL="9525" marR="9525" marT="9525" marB="0" anchor="b"/>
                    </a:tc>
                    <a:extLst>
                      <a:ext uri="{0D108BD9-81ED-4DB2-BD59-A6C34878D82A}">
                        <a16:rowId xmlns:a16="http://schemas.microsoft.com/office/drawing/2014/main" val="2548661388"/>
                      </a:ext>
                    </a:extLst>
                  </a:tr>
                  <a:tr h="0">
                    <a:tc>
                      <a:txBody>
                        <a:bodyPr/>
                        <a:lstStyle/>
                        <a:p>
                          <a:pPr algn="ctr" fontAlgn="b"/>
                          <a:r>
                            <a:rPr lang="en-US" sz="1600" b="0" i="0" u="none" strike="noStrike" dirty="0">
                              <a:solidFill>
                                <a:srgbClr val="000000"/>
                              </a:solidFill>
                              <a:effectLst/>
                              <a:latin typeface="+mn-lt"/>
                            </a:rPr>
                            <a:t>17</a:t>
                          </a:r>
                        </a:p>
                      </a:txBody>
                      <a:tcPr marL="9525" marR="9525" marT="9525" marB="0" anchor="b"/>
                    </a:tc>
                    <a:tc>
                      <a:txBody>
                        <a:bodyPr/>
                        <a:lstStyle/>
                        <a:p>
                          <a:pPr algn="ctr" fontAlgn="b"/>
                          <a:r>
                            <a:rPr lang="en-US" sz="1600" b="0" i="0" u="none" strike="noStrike" dirty="0">
                              <a:solidFill>
                                <a:srgbClr val="000000"/>
                              </a:solidFill>
                              <a:effectLst/>
                              <a:latin typeface="+mn-lt"/>
                            </a:rPr>
                            <a:t>$91.00</a:t>
                          </a:r>
                        </a:p>
                      </a:txBody>
                      <a:tcPr marL="9525" marR="9525" marT="9525" marB="0" anchor="b"/>
                    </a:tc>
                    <a:tc>
                      <a:txBody>
                        <a:bodyPr/>
                        <a:lstStyle/>
                        <a:p>
                          <a:pPr algn="ctr" fontAlgn="b"/>
                          <a:r>
                            <a:rPr lang="en-US" sz="1600" b="0" i="0" u="none" strike="noStrike" dirty="0">
                              <a:solidFill>
                                <a:srgbClr val="000000"/>
                              </a:solidFill>
                              <a:effectLst/>
                              <a:latin typeface="+mn-lt"/>
                            </a:rPr>
                            <a:t>$5.35</a:t>
                          </a:r>
                        </a:p>
                      </a:txBody>
                      <a:tcPr marL="9525" marR="9525" marT="9525" marB="0" anchor="b"/>
                    </a:tc>
                    <a:tc>
                      <a:txBody>
                        <a:bodyPr/>
                        <a:lstStyle/>
                        <a:p>
                          <a:pPr algn="ctr" fontAlgn="b"/>
                          <a:r>
                            <a:rPr lang="en-US" sz="1600" b="0" i="0" u="none" strike="noStrike" dirty="0">
                              <a:solidFill>
                                <a:srgbClr val="000000"/>
                              </a:solidFill>
                              <a:effectLst/>
                              <a:latin typeface="+mn-lt"/>
                            </a:rPr>
                            <a:t>$10.00</a:t>
                          </a:r>
                        </a:p>
                      </a:txBody>
                      <a:tcPr marL="9525" marR="9525" marT="9525" marB="0" anchor="b"/>
                    </a:tc>
                    <a:extLst>
                      <a:ext uri="{0D108BD9-81ED-4DB2-BD59-A6C34878D82A}">
                        <a16:rowId xmlns:a16="http://schemas.microsoft.com/office/drawing/2014/main" val="1404337500"/>
                      </a:ext>
                    </a:extLst>
                  </a:tr>
                </a:tbl>
              </a:graphicData>
            </a:graphic>
          </p:graphicFrame>
        </mc:Choice>
        <mc:Fallback xmlns="">
          <p:graphicFrame>
            <p:nvGraphicFramePr>
              <p:cNvPr id="10" name="Table 4">
                <a:extLst>
                  <a:ext uri="{FF2B5EF4-FFF2-40B4-BE49-F238E27FC236}">
                    <a16:creationId xmlns:a16="http://schemas.microsoft.com/office/drawing/2014/main" id="{81B985C0-C1EF-43DE-863E-12366BD19A37}"/>
                  </a:ext>
                </a:extLst>
              </p:cNvPr>
              <p:cNvGraphicFramePr>
                <a:graphicFrameLocks/>
              </p:cNvGraphicFramePr>
              <p:nvPr>
                <p:extLst>
                  <p:ext uri="{D42A27DB-BD31-4B8C-83A1-F6EECF244321}">
                    <p14:modId xmlns:p14="http://schemas.microsoft.com/office/powerpoint/2010/main" val="4178430473"/>
                  </p:ext>
                </p:extLst>
              </p:nvPr>
            </p:nvGraphicFramePr>
            <p:xfrm>
              <a:off x="1524000" y="1285867"/>
              <a:ext cx="9144000" cy="547497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3099026784"/>
                        </a:ext>
                      </a:extLst>
                    </a:gridCol>
                    <a:gridCol w="2362200">
                      <a:extLst>
                        <a:ext uri="{9D8B030D-6E8A-4147-A177-3AD203B41FA5}">
                          <a16:colId xmlns:a16="http://schemas.microsoft.com/office/drawing/2014/main" val="1063277366"/>
                        </a:ext>
                      </a:extLst>
                    </a:gridCol>
                    <a:gridCol w="2286000">
                      <a:extLst>
                        <a:ext uri="{9D8B030D-6E8A-4147-A177-3AD203B41FA5}">
                          <a16:colId xmlns:a16="http://schemas.microsoft.com/office/drawing/2014/main" val="2628159977"/>
                        </a:ext>
                      </a:extLst>
                    </a:gridCol>
                    <a:gridCol w="2286000">
                      <a:extLst>
                        <a:ext uri="{9D8B030D-6E8A-4147-A177-3AD203B41FA5}">
                          <a16:colId xmlns:a16="http://schemas.microsoft.com/office/drawing/2014/main" val="3857327911"/>
                        </a:ext>
                      </a:extLst>
                    </a:gridCol>
                  </a:tblGrid>
                  <a:tr h="914400">
                    <a:tc>
                      <a:txBody>
                        <a:bodyPr/>
                        <a:lstStyle/>
                        <a:p>
                          <a:pPr marL="0" algn="ctr" fontAlgn="b"/>
                          <a:r>
                            <a:rPr lang="en-US" sz="2000" b="0" i="0" u="none" strike="noStrike" dirty="0">
                              <a:solidFill>
                                <a:schemeClr val="bg1"/>
                              </a:solidFill>
                              <a:effectLst/>
                              <a:latin typeface="+mn-lt"/>
                            </a:rPr>
                            <a:t>Q</a:t>
                          </a:r>
                        </a:p>
                      </a:txBody>
                      <a:tcPr marL="9525" marR="9525" marT="9525" marB="0" anchor="ctr"/>
                    </a:tc>
                    <a:tc>
                      <a:txBody>
                        <a:bodyPr/>
                        <a:lstStyle/>
                        <a:p>
                          <a:pPr marL="0" algn="ctr" fontAlgn="b"/>
                          <a:r>
                            <a:rPr lang="en-US" sz="2000" b="0" i="0" u="none" strike="noStrike" dirty="0">
                              <a:solidFill>
                                <a:schemeClr val="bg1"/>
                              </a:solidFill>
                              <a:effectLst/>
                              <a:latin typeface="+mn-lt"/>
                            </a:rPr>
                            <a:t>TC</a:t>
                          </a:r>
                        </a:p>
                      </a:txBody>
                      <a:tcPr marL="9525" marR="9525" marT="9525" marB="0" anchor="ctr"/>
                    </a:tc>
                    <a:tc>
                      <a:txBody>
                        <a:bodyPr/>
                        <a:lstStyle/>
                        <a:p>
                          <a:endParaRPr lang="en-US"/>
                        </a:p>
                      </a:txBody>
                      <a:tcPr marL="9525" marR="9525" marT="9525" marB="0" anchor="ctr">
                        <a:blipFill>
                          <a:blip r:embed="rId3"/>
                          <a:stretch>
                            <a:fillRect l="-200533" t="-667" r="-101333" b="-513333"/>
                          </a:stretch>
                        </a:blipFill>
                      </a:tcPr>
                    </a:tc>
                    <a:tc>
                      <a:txBody>
                        <a:bodyPr/>
                        <a:lstStyle/>
                        <a:p>
                          <a:endParaRPr lang="en-US"/>
                        </a:p>
                      </a:txBody>
                      <a:tcPr marL="9525" marR="9525" marT="9525" marB="0" anchor="ctr">
                        <a:blipFill>
                          <a:blip r:embed="rId3"/>
                          <a:stretch>
                            <a:fillRect l="-300533" t="-667" r="-1333" b="-513333"/>
                          </a:stretch>
                        </a:blipFill>
                      </a:tcPr>
                    </a:tc>
                    <a:extLst>
                      <a:ext uri="{0D108BD9-81ED-4DB2-BD59-A6C34878D82A}">
                        <a16:rowId xmlns:a16="http://schemas.microsoft.com/office/drawing/2014/main" val="2230877082"/>
                      </a:ext>
                    </a:extLst>
                  </a:tr>
                  <a:tr h="253365">
                    <a:tc>
                      <a:txBody>
                        <a:bodyPr/>
                        <a:lstStyle/>
                        <a:p>
                          <a:pPr algn="ctr" fontAlgn="b"/>
                          <a:r>
                            <a:rPr lang="en-US" sz="1600" b="0" i="0" u="none" strike="noStrike" dirty="0">
                              <a:solidFill>
                                <a:srgbClr val="000000"/>
                              </a:solidFill>
                              <a:effectLst/>
                              <a:latin typeface="+mn-lt"/>
                            </a:rPr>
                            <a:t>0</a:t>
                          </a:r>
                        </a:p>
                      </a:txBody>
                      <a:tcPr marL="9525" marR="9525" marT="9525" marB="0" anchor="b"/>
                    </a:tc>
                    <a:tc>
                      <a:txBody>
                        <a:bodyPr/>
                        <a:lstStyle/>
                        <a:p>
                          <a:pPr algn="ctr" fontAlgn="b"/>
                          <a:r>
                            <a:rPr lang="en-US" sz="1600" b="0" i="0" u="none" strike="noStrike" dirty="0">
                              <a:solidFill>
                                <a:srgbClr val="000000"/>
                              </a:solidFill>
                              <a:effectLst/>
                              <a:latin typeface="+mn-lt"/>
                            </a:rPr>
                            <a:t>$0.00</a:t>
                          </a:r>
                        </a:p>
                      </a:txBody>
                      <a:tcPr marL="9525" marR="9525" marT="9525" marB="0" anchor="b"/>
                    </a:tc>
                    <a:tc>
                      <a:txBody>
                        <a:bodyPr/>
                        <a:lstStyle/>
                        <a:p>
                          <a:pPr algn="ctr" fontAlgn="b"/>
                          <a:r>
                            <a:rPr lang="en-US" sz="1600" b="0" i="0" u="none" strike="noStrike" dirty="0">
                              <a:solidFill>
                                <a:srgbClr val="000000"/>
                              </a:solidFill>
                              <a:effectLst/>
                              <a:latin typeface="+mn-lt"/>
                            </a:rPr>
                            <a:t>NA</a:t>
                          </a:r>
                        </a:p>
                      </a:txBody>
                      <a:tcPr marL="9525" marR="9525" marT="9525" marB="0" anchor="b"/>
                    </a:tc>
                    <a:tc>
                      <a:txBody>
                        <a:bodyPr/>
                        <a:lstStyle/>
                        <a:p>
                          <a:pPr algn="ctr" fontAlgn="b"/>
                          <a:r>
                            <a:rPr lang="en-US" sz="1600" b="0" i="0" u="none" strike="noStrike" dirty="0">
                              <a:solidFill>
                                <a:srgbClr val="000000"/>
                              </a:solidFill>
                              <a:effectLst/>
                              <a:latin typeface="+mn-lt"/>
                            </a:rPr>
                            <a:t>NA</a:t>
                          </a:r>
                        </a:p>
                      </a:txBody>
                      <a:tcPr marL="9525" marR="9525" marT="9525" marB="0" anchor="b"/>
                    </a:tc>
                    <a:extLst>
                      <a:ext uri="{0D108BD9-81ED-4DB2-BD59-A6C34878D82A}">
                        <a16:rowId xmlns:a16="http://schemas.microsoft.com/office/drawing/2014/main" val="2543797115"/>
                      </a:ext>
                    </a:extLst>
                  </a:tr>
                  <a:tr h="253365">
                    <a:tc>
                      <a:txBody>
                        <a:bodyPr/>
                        <a:lstStyle/>
                        <a:p>
                          <a:pPr algn="ctr" fontAlgn="b"/>
                          <a:r>
                            <a:rPr lang="en-US" sz="1600" b="0" i="0" u="none" strike="noStrike" dirty="0">
                              <a:solidFill>
                                <a:srgbClr val="000000"/>
                              </a:solidFill>
                              <a:effectLst/>
                              <a:latin typeface="+mn-lt"/>
                            </a:rPr>
                            <a:t>1</a:t>
                          </a:r>
                        </a:p>
                      </a:txBody>
                      <a:tcPr marL="9525" marR="9525" marT="9525" marB="0" anchor="b"/>
                    </a:tc>
                    <a:tc>
                      <a:txBody>
                        <a:bodyPr/>
                        <a:lstStyle/>
                        <a:p>
                          <a:pPr algn="ctr" fontAlgn="b"/>
                          <a:r>
                            <a:rPr lang="en-US" sz="1600" b="0" i="0" u="none" strike="noStrike" dirty="0">
                              <a:solidFill>
                                <a:srgbClr val="000000"/>
                              </a:solidFill>
                              <a:effectLst/>
                              <a:latin typeface="+mn-lt"/>
                            </a:rPr>
                            <a:t>$5.00</a:t>
                          </a:r>
                        </a:p>
                      </a:txBody>
                      <a:tcPr marL="9525" marR="9525" marT="9525" marB="0" anchor="b"/>
                    </a:tc>
                    <a:tc>
                      <a:txBody>
                        <a:bodyPr/>
                        <a:lstStyle/>
                        <a:p>
                          <a:pPr algn="ctr" fontAlgn="b"/>
                          <a:r>
                            <a:rPr lang="en-US" sz="1600" b="0" i="0" u="none" strike="noStrike" dirty="0">
                              <a:solidFill>
                                <a:srgbClr val="000000"/>
                              </a:solidFill>
                              <a:effectLst/>
                              <a:latin typeface="+mn-lt"/>
                            </a:rPr>
                            <a:t>$5.00</a:t>
                          </a:r>
                        </a:p>
                      </a:txBody>
                      <a:tcPr marL="9525" marR="9525" marT="9525" marB="0" anchor="b"/>
                    </a:tc>
                    <a:tc>
                      <a:txBody>
                        <a:bodyPr/>
                        <a:lstStyle/>
                        <a:p>
                          <a:pPr algn="ctr" fontAlgn="b"/>
                          <a:r>
                            <a:rPr lang="en-US" sz="1600" b="0" i="0" u="none" strike="noStrike" dirty="0">
                              <a:solidFill>
                                <a:srgbClr val="000000"/>
                              </a:solidFill>
                              <a:effectLst/>
                              <a:latin typeface="+mn-lt"/>
                            </a:rPr>
                            <a:t>$5.00</a:t>
                          </a:r>
                        </a:p>
                      </a:txBody>
                      <a:tcPr marL="9525" marR="9525" marT="9525" marB="0" anchor="b"/>
                    </a:tc>
                    <a:extLst>
                      <a:ext uri="{0D108BD9-81ED-4DB2-BD59-A6C34878D82A}">
                        <a16:rowId xmlns:a16="http://schemas.microsoft.com/office/drawing/2014/main" val="3707792266"/>
                      </a:ext>
                    </a:extLst>
                  </a:tr>
                  <a:tr h="253365">
                    <a:tc>
                      <a:txBody>
                        <a:bodyPr/>
                        <a:lstStyle/>
                        <a:p>
                          <a:pPr marL="569913" indent="227013" algn="ctr" fontAlgn="b">
                            <a:tabLst/>
                          </a:pPr>
                          <a:r>
                            <a:rPr lang="en-US" sz="1600" b="1" i="1" u="none" strike="noStrike" dirty="0" smtClean="0">
                              <a:solidFill>
                                <a:srgbClr val="000000"/>
                              </a:solidFill>
                              <a:effectLst/>
                              <a:latin typeface="+mn-lt"/>
                            </a:rPr>
                            <a:t>  2 </a:t>
                          </a:r>
                          <a:r>
                            <a:rPr lang="en-US" sz="1600" b="1" i="1" u="none" strike="noStrike" dirty="0" smtClean="0">
                              <a:solidFill>
                                <a:srgbClr val="000000"/>
                              </a:solidFill>
                              <a:effectLst/>
                              <a:latin typeface="+mn-lt"/>
                            </a:rPr>
                            <a:t>p = $</a:t>
                          </a:r>
                          <a:r>
                            <a:rPr lang="en-US" sz="1600" b="1" i="1" u="none" strike="noStrike" dirty="0">
                              <a:solidFill>
                                <a:srgbClr val="000000"/>
                              </a:solidFill>
                              <a:effectLst/>
                              <a:latin typeface="+mn-lt"/>
                            </a:rPr>
                            <a:t>2.50</a:t>
                          </a:r>
                        </a:p>
                      </a:txBody>
                      <a:tcPr marL="9525" marR="9525" marT="9525" marB="0" anchor="b">
                        <a:solidFill>
                          <a:srgbClr val="92D050"/>
                        </a:solidFill>
                      </a:tcPr>
                    </a:tc>
                    <a:tc>
                      <a:txBody>
                        <a:bodyPr/>
                        <a:lstStyle/>
                        <a:p>
                          <a:pPr algn="ctr" fontAlgn="b"/>
                          <a:r>
                            <a:rPr lang="en-US" sz="1600" b="1" i="1" u="none" strike="noStrike" dirty="0">
                              <a:solidFill>
                                <a:srgbClr val="000000"/>
                              </a:solidFill>
                              <a:effectLst/>
                              <a:latin typeface="+mn-lt"/>
                            </a:rPr>
                            <a:t>$7.50</a:t>
                          </a:r>
                        </a:p>
                      </a:txBody>
                      <a:tcPr marL="9525" marR="9525" marT="9525" marB="0" anchor="b">
                        <a:solidFill>
                          <a:srgbClr val="92D050"/>
                        </a:solidFill>
                      </a:tcPr>
                    </a:tc>
                    <a:tc>
                      <a:txBody>
                        <a:bodyPr/>
                        <a:lstStyle/>
                        <a:p>
                          <a:pPr algn="ctr" fontAlgn="b"/>
                          <a:r>
                            <a:rPr lang="en-US" sz="1600" b="1" i="1" u="none" strike="noStrike" dirty="0">
                              <a:solidFill>
                                <a:srgbClr val="000000"/>
                              </a:solidFill>
                              <a:effectLst/>
                              <a:latin typeface="+mn-lt"/>
                            </a:rPr>
                            <a:t>$3.75</a:t>
                          </a:r>
                        </a:p>
                      </a:txBody>
                      <a:tcPr marL="9525" marR="9525" marT="9525" marB="0" anchor="b">
                        <a:solidFill>
                          <a:srgbClr val="92D050"/>
                        </a:solidFill>
                      </a:tcPr>
                    </a:tc>
                    <a:tc>
                      <a:txBody>
                        <a:bodyPr/>
                        <a:lstStyle/>
                        <a:p>
                          <a:pPr algn="ctr" fontAlgn="b"/>
                          <a:r>
                            <a:rPr lang="en-US" sz="1600" b="1" i="1" u="none" strike="noStrike" dirty="0">
                              <a:solidFill>
                                <a:srgbClr val="000000"/>
                              </a:solidFill>
                              <a:effectLst/>
                              <a:latin typeface="+mn-lt"/>
                            </a:rPr>
                            <a:t>$2.50</a:t>
                          </a:r>
                        </a:p>
                      </a:txBody>
                      <a:tcPr marL="9525" marR="9525" marT="9525" marB="0" anchor="b">
                        <a:solidFill>
                          <a:srgbClr val="92D050"/>
                        </a:solidFill>
                      </a:tcPr>
                    </a:tc>
                    <a:extLst>
                      <a:ext uri="{0D108BD9-81ED-4DB2-BD59-A6C34878D82A}">
                        <a16:rowId xmlns:a16="http://schemas.microsoft.com/office/drawing/2014/main" val="600332714"/>
                      </a:ext>
                    </a:extLst>
                  </a:tr>
                  <a:tr h="253365">
                    <a:tc>
                      <a:txBody>
                        <a:bodyPr/>
                        <a:lstStyle/>
                        <a:p>
                          <a:pPr algn="ctr" fontAlgn="b"/>
                          <a:r>
                            <a:rPr lang="en-US" sz="1600" b="0" i="0" u="none" strike="noStrike" dirty="0">
                              <a:solidFill>
                                <a:srgbClr val="000000"/>
                              </a:solidFill>
                              <a:effectLst/>
                              <a:latin typeface="+mn-lt"/>
                            </a:rPr>
                            <a:t>3</a:t>
                          </a:r>
                        </a:p>
                      </a:txBody>
                      <a:tcPr marL="9525" marR="9525" marT="9525" marB="0" anchor="b"/>
                    </a:tc>
                    <a:tc>
                      <a:txBody>
                        <a:bodyPr/>
                        <a:lstStyle/>
                        <a:p>
                          <a:pPr algn="ctr" fontAlgn="b"/>
                          <a:r>
                            <a:rPr lang="en-US" sz="1600" b="0" i="0" u="none" strike="noStrike" dirty="0">
                              <a:solidFill>
                                <a:srgbClr val="000000"/>
                              </a:solidFill>
                              <a:effectLst/>
                              <a:latin typeface="+mn-lt"/>
                            </a:rPr>
                            <a:t>$9.50</a:t>
                          </a:r>
                        </a:p>
                      </a:txBody>
                      <a:tcPr marL="9525" marR="9525" marT="9525" marB="0" anchor="b"/>
                    </a:tc>
                    <a:tc>
                      <a:txBody>
                        <a:bodyPr/>
                        <a:lstStyle/>
                        <a:p>
                          <a:pPr algn="ctr" fontAlgn="b"/>
                          <a:r>
                            <a:rPr lang="en-US" sz="1600" b="0" i="0" u="none" strike="noStrike" dirty="0">
                              <a:solidFill>
                                <a:srgbClr val="000000"/>
                              </a:solidFill>
                              <a:effectLst/>
                              <a:latin typeface="+mn-lt"/>
                            </a:rPr>
                            <a:t>$3.17</a:t>
                          </a:r>
                        </a:p>
                      </a:txBody>
                      <a:tcPr marL="9525" marR="9525" marT="9525" marB="0" anchor="b"/>
                    </a:tc>
                    <a:tc>
                      <a:txBody>
                        <a:bodyPr/>
                        <a:lstStyle/>
                        <a:p>
                          <a:pPr algn="ctr" fontAlgn="b"/>
                          <a:r>
                            <a:rPr lang="en-US" sz="1600" b="0" i="0" u="none" strike="noStrike" dirty="0">
                              <a:solidFill>
                                <a:srgbClr val="000000"/>
                              </a:solidFill>
                              <a:effectLst/>
                              <a:latin typeface="+mn-lt"/>
                            </a:rPr>
                            <a:t>$2.00</a:t>
                          </a:r>
                        </a:p>
                      </a:txBody>
                      <a:tcPr marL="9525" marR="9525" marT="9525" marB="0" anchor="b"/>
                    </a:tc>
                    <a:extLst>
                      <a:ext uri="{0D108BD9-81ED-4DB2-BD59-A6C34878D82A}">
                        <a16:rowId xmlns:a16="http://schemas.microsoft.com/office/drawing/2014/main" val="2497207112"/>
                      </a:ext>
                    </a:extLst>
                  </a:tr>
                  <a:tr h="253365">
                    <a:tc>
                      <a:txBody>
                        <a:bodyPr/>
                        <a:lstStyle/>
                        <a:p>
                          <a:pPr marL="0" indent="796925" algn="ctr" fontAlgn="b"/>
                          <a:r>
                            <a:rPr lang="en-US" sz="1600" b="1" i="1" u="none" strike="noStrike" dirty="0" smtClean="0">
                              <a:solidFill>
                                <a:srgbClr val="000000"/>
                              </a:solidFill>
                              <a:effectLst/>
                              <a:latin typeface="+mn-lt"/>
                            </a:rPr>
                            <a:t>  4 </a:t>
                          </a:r>
                          <a:r>
                            <a:rPr lang="en-US" sz="1600" b="1" i="1" u="none" strike="noStrike" dirty="0" smtClean="0">
                              <a:solidFill>
                                <a:srgbClr val="000000"/>
                              </a:solidFill>
                              <a:effectLst/>
                              <a:latin typeface="+mn-lt"/>
                            </a:rPr>
                            <a:t>p = $</a:t>
                          </a:r>
                          <a:r>
                            <a:rPr lang="en-US" sz="1600" b="1" i="1" u="none" strike="noStrike" dirty="0">
                              <a:solidFill>
                                <a:srgbClr val="000000"/>
                              </a:solidFill>
                              <a:effectLst/>
                              <a:latin typeface="+mn-lt"/>
                            </a:rPr>
                            <a:t>2.50</a:t>
                          </a:r>
                        </a:p>
                      </a:txBody>
                      <a:tcPr marL="9525" marR="9525" marT="9525" marB="0" anchor="b">
                        <a:solidFill>
                          <a:srgbClr val="92D050"/>
                        </a:solidFill>
                      </a:tcPr>
                    </a:tc>
                    <a:tc>
                      <a:txBody>
                        <a:bodyPr/>
                        <a:lstStyle/>
                        <a:p>
                          <a:pPr algn="ctr" fontAlgn="b"/>
                          <a:r>
                            <a:rPr lang="en-US" sz="1600" b="1" i="1" u="none" strike="noStrike" dirty="0">
                              <a:solidFill>
                                <a:srgbClr val="000000"/>
                              </a:solidFill>
                              <a:effectLst/>
                              <a:latin typeface="+mn-lt"/>
                            </a:rPr>
                            <a:t>$12.00</a:t>
                          </a:r>
                        </a:p>
                      </a:txBody>
                      <a:tcPr marL="9525" marR="9525" marT="9525" marB="0" anchor="b">
                        <a:solidFill>
                          <a:srgbClr val="92D050"/>
                        </a:solidFill>
                      </a:tcPr>
                    </a:tc>
                    <a:tc>
                      <a:txBody>
                        <a:bodyPr/>
                        <a:lstStyle/>
                        <a:p>
                          <a:pPr algn="ctr" fontAlgn="b"/>
                          <a:r>
                            <a:rPr lang="en-US" sz="1600" b="1" i="1" u="none" strike="noStrike" dirty="0">
                              <a:solidFill>
                                <a:srgbClr val="000000"/>
                              </a:solidFill>
                              <a:effectLst/>
                              <a:latin typeface="+mn-lt"/>
                            </a:rPr>
                            <a:t>$3.00</a:t>
                          </a:r>
                        </a:p>
                      </a:txBody>
                      <a:tcPr marL="9525" marR="9525" marT="9525" marB="0" anchor="b">
                        <a:solidFill>
                          <a:srgbClr val="92D050"/>
                        </a:solidFill>
                      </a:tcPr>
                    </a:tc>
                    <a:tc>
                      <a:txBody>
                        <a:bodyPr/>
                        <a:lstStyle/>
                        <a:p>
                          <a:pPr algn="ctr" fontAlgn="b"/>
                          <a:r>
                            <a:rPr lang="en-US" sz="1600" b="1" i="1" u="none" strike="noStrike" dirty="0">
                              <a:solidFill>
                                <a:srgbClr val="000000"/>
                              </a:solidFill>
                              <a:effectLst/>
                              <a:latin typeface="+mn-lt"/>
                            </a:rPr>
                            <a:t>$2.50</a:t>
                          </a:r>
                        </a:p>
                      </a:txBody>
                      <a:tcPr marL="9525" marR="9525" marT="9525" marB="0" anchor="b">
                        <a:solidFill>
                          <a:srgbClr val="92D050"/>
                        </a:solidFill>
                      </a:tcPr>
                    </a:tc>
                    <a:extLst>
                      <a:ext uri="{0D108BD9-81ED-4DB2-BD59-A6C34878D82A}">
                        <a16:rowId xmlns:a16="http://schemas.microsoft.com/office/drawing/2014/main" val="3259775699"/>
                      </a:ext>
                    </a:extLst>
                  </a:tr>
                  <a:tr h="253365">
                    <a:tc>
                      <a:txBody>
                        <a:bodyPr/>
                        <a:lstStyle/>
                        <a:p>
                          <a:pPr marL="0" indent="796925" algn="ctr" fontAlgn="b"/>
                          <a:r>
                            <a:rPr lang="en-US" sz="1600" b="1" i="1" u="none" strike="noStrike" dirty="0" smtClean="0">
                              <a:solidFill>
                                <a:srgbClr val="000000"/>
                              </a:solidFill>
                              <a:effectLst/>
                              <a:latin typeface="+mn-lt"/>
                            </a:rPr>
                            <a:t>  5 </a:t>
                          </a:r>
                          <a:r>
                            <a:rPr lang="en-US" sz="1600" b="1" i="1" u="none" strike="noStrike" dirty="0" smtClean="0">
                              <a:solidFill>
                                <a:srgbClr val="000000"/>
                              </a:solidFill>
                              <a:effectLst/>
                              <a:latin typeface="+mn-lt"/>
                            </a:rPr>
                            <a:t>p = $</a:t>
                          </a:r>
                          <a:r>
                            <a:rPr lang="en-US" sz="1600" b="1" i="1" u="none" strike="noStrike" dirty="0">
                              <a:solidFill>
                                <a:srgbClr val="000000"/>
                              </a:solidFill>
                              <a:effectLst/>
                              <a:latin typeface="+mn-lt"/>
                            </a:rPr>
                            <a:t>3.00</a:t>
                          </a:r>
                        </a:p>
                      </a:txBody>
                      <a:tcPr marL="9525" marR="9525" marT="9525" marB="0" anchor="b">
                        <a:solidFill>
                          <a:srgbClr val="FFFF00"/>
                        </a:solidFill>
                      </a:tcPr>
                    </a:tc>
                    <a:tc>
                      <a:txBody>
                        <a:bodyPr/>
                        <a:lstStyle/>
                        <a:p>
                          <a:pPr algn="ctr" fontAlgn="b"/>
                          <a:r>
                            <a:rPr lang="en-US" sz="1600" b="1" i="1" u="none" strike="noStrike" dirty="0">
                              <a:solidFill>
                                <a:srgbClr val="000000"/>
                              </a:solidFill>
                              <a:effectLst/>
                              <a:latin typeface="+mn-lt"/>
                            </a:rPr>
                            <a:t>$15.00</a:t>
                          </a:r>
                        </a:p>
                      </a:txBody>
                      <a:tcPr marL="9525" marR="9525" marT="9525" marB="0" anchor="b">
                        <a:solidFill>
                          <a:srgbClr val="FFFF00"/>
                        </a:solidFill>
                      </a:tcPr>
                    </a:tc>
                    <a:tc>
                      <a:txBody>
                        <a:bodyPr/>
                        <a:lstStyle/>
                        <a:p>
                          <a:pPr algn="ctr" fontAlgn="b"/>
                          <a:r>
                            <a:rPr lang="en-US" sz="1600" b="1" i="1" u="none" strike="noStrike" dirty="0">
                              <a:solidFill>
                                <a:srgbClr val="000000"/>
                              </a:solidFill>
                              <a:effectLst/>
                              <a:latin typeface="+mn-lt"/>
                            </a:rPr>
                            <a:t>$3.00</a:t>
                          </a:r>
                        </a:p>
                      </a:txBody>
                      <a:tcPr marL="9525" marR="9525" marT="9525" marB="0" anchor="b">
                        <a:solidFill>
                          <a:srgbClr val="FFFF00"/>
                        </a:solidFill>
                      </a:tcPr>
                    </a:tc>
                    <a:tc>
                      <a:txBody>
                        <a:bodyPr/>
                        <a:lstStyle/>
                        <a:p>
                          <a:pPr algn="ctr" fontAlgn="b"/>
                          <a:r>
                            <a:rPr lang="en-US" sz="1600" b="1" i="1" u="none" strike="noStrike" dirty="0">
                              <a:solidFill>
                                <a:srgbClr val="000000"/>
                              </a:solidFill>
                              <a:effectLst/>
                              <a:latin typeface="+mn-lt"/>
                            </a:rPr>
                            <a:t>$3.00</a:t>
                          </a:r>
                        </a:p>
                      </a:txBody>
                      <a:tcPr marL="9525" marR="9525" marT="9525" marB="0" anchor="b">
                        <a:solidFill>
                          <a:srgbClr val="FFFF00"/>
                        </a:solidFill>
                      </a:tcPr>
                    </a:tc>
                    <a:extLst>
                      <a:ext uri="{0D108BD9-81ED-4DB2-BD59-A6C34878D82A}">
                        <a16:rowId xmlns:a16="http://schemas.microsoft.com/office/drawing/2014/main" val="2469517696"/>
                      </a:ext>
                    </a:extLst>
                  </a:tr>
                  <a:tr h="253365">
                    <a:tc>
                      <a:txBody>
                        <a:bodyPr/>
                        <a:lstStyle/>
                        <a:p>
                          <a:pPr algn="ctr" fontAlgn="b"/>
                          <a:r>
                            <a:rPr lang="en-US" sz="1600" b="0" i="0" u="none" strike="noStrike" dirty="0">
                              <a:solidFill>
                                <a:srgbClr val="000000"/>
                              </a:solidFill>
                              <a:effectLst/>
                              <a:latin typeface="+mn-lt"/>
                            </a:rPr>
                            <a:t>6</a:t>
                          </a:r>
                        </a:p>
                      </a:txBody>
                      <a:tcPr marL="9525" marR="9525" marT="9525" marB="0" anchor="b"/>
                    </a:tc>
                    <a:tc>
                      <a:txBody>
                        <a:bodyPr/>
                        <a:lstStyle/>
                        <a:p>
                          <a:pPr algn="ctr" fontAlgn="b"/>
                          <a:r>
                            <a:rPr lang="en-US" sz="1600" b="0" i="0" u="none" strike="noStrike" dirty="0">
                              <a:solidFill>
                                <a:srgbClr val="000000"/>
                              </a:solidFill>
                              <a:effectLst/>
                              <a:latin typeface="+mn-lt"/>
                            </a:rPr>
                            <a:t>$18.50</a:t>
                          </a:r>
                        </a:p>
                      </a:txBody>
                      <a:tcPr marL="9525" marR="9525" marT="9525" marB="0" anchor="b"/>
                    </a:tc>
                    <a:tc>
                      <a:txBody>
                        <a:bodyPr/>
                        <a:lstStyle/>
                        <a:p>
                          <a:pPr algn="ctr" fontAlgn="b"/>
                          <a:r>
                            <a:rPr lang="en-US" sz="1600" b="0" i="0" u="none" strike="noStrike" dirty="0">
                              <a:solidFill>
                                <a:srgbClr val="000000"/>
                              </a:solidFill>
                              <a:effectLst/>
                              <a:latin typeface="+mn-lt"/>
                            </a:rPr>
                            <a:t>$3.08</a:t>
                          </a:r>
                        </a:p>
                      </a:txBody>
                      <a:tcPr marL="9525" marR="9525" marT="9525" marB="0" anchor="b"/>
                    </a:tc>
                    <a:tc>
                      <a:txBody>
                        <a:bodyPr/>
                        <a:lstStyle/>
                        <a:p>
                          <a:pPr algn="ctr" fontAlgn="b"/>
                          <a:r>
                            <a:rPr lang="en-US" sz="1600" b="0" i="0" u="none" strike="noStrike" dirty="0">
                              <a:solidFill>
                                <a:srgbClr val="000000"/>
                              </a:solidFill>
                              <a:effectLst/>
                              <a:latin typeface="+mn-lt"/>
                            </a:rPr>
                            <a:t>$3.50</a:t>
                          </a:r>
                        </a:p>
                      </a:txBody>
                      <a:tcPr marL="9525" marR="9525" marT="9525" marB="0" anchor="b"/>
                    </a:tc>
                    <a:extLst>
                      <a:ext uri="{0D108BD9-81ED-4DB2-BD59-A6C34878D82A}">
                        <a16:rowId xmlns:a16="http://schemas.microsoft.com/office/drawing/2014/main" val="3473763442"/>
                      </a:ext>
                    </a:extLst>
                  </a:tr>
                  <a:tr h="253365">
                    <a:tc>
                      <a:txBody>
                        <a:bodyPr/>
                        <a:lstStyle/>
                        <a:p>
                          <a:pPr algn="ctr" fontAlgn="b"/>
                          <a:r>
                            <a:rPr lang="en-US" sz="1600" b="0" i="0" u="none" strike="noStrike" dirty="0">
                              <a:solidFill>
                                <a:srgbClr val="000000"/>
                              </a:solidFill>
                              <a:effectLst/>
                              <a:latin typeface="+mn-lt"/>
                            </a:rPr>
                            <a:t>7</a:t>
                          </a:r>
                        </a:p>
                      </a:txBody>
                      <a:tcPr marL="9525" marR="9525" marT="9525" marB="0" anchor="b"/>
                    </a:tc>
                    <a:tc>
                      <a:txBody>
                        <a:bodyPr/>
                        <a:lstStyle/>
                        <a:p>
                          <a:pPr algn="ctr" fontAlgn="b"/>
                          <a:r>
                            <a:rPr lang="en-US" sz="1600" b="0" i="0" u="none" strike="noStrike" dirty="0">
                              <a:solidFill>
                                <a:srgbClr val="000000"/>
                              </a:solidFill>
                              <a:effectLst/>
                              <a:latin typeface="+mn-lt"/>
                            </a:rPr>
                            <a:t>$22.50</a:t>
                          </a:r>
                        </a:p>
                      </a:txBody>
                      <a:tcPr marL="9525" marR="9525" marT="9525" marB="0" anchor="b"/>
                    </a:tc>
                    <a:tc>
                      <a:txBody>
                        <a:bodyPr/>
                        <a:lstStyle/>
                        <a:p>
                          <a:pPr algn="ctr" fontAlgn="b"/>
                          <a:r>
                            <a:rPr lang="en-US" sz="1600" b="0" i="0" u="none" strike="noStrike" dirty="0">
                              <a:solidFill>
                                <a:srgbClr val="000000"/>
                              </a:solidFill>
                              <a:effectLst/>
                              <a:latin typeface="+mn-lt"/>
                            </a:rPr>
                            <a:t>$3.21</a:t>
                          </a:r>
                        </a:p>
                      </a:txBody>
                      <a:tcPr marL="9525" marR="9525" marT="9525" marB="0" anchor="b"/>
                    </a:tc>
                    <a:tc>
                      <a:txBody>
                        <a:bodyPr/>
                        <a:lstStyle/>
                        <a:p>
                          <a:pPr algn="ctr" fontAlgn="b"/>
                          <a:r>
                            <a:rPr lang="en-US" sz="1600" b="0" i="0" u="none" strike="noStrike" dirty="0">
                              <a:solidFill>
                                <a:srgbClr val="000000"/>
                              </a:solidFill>
                              <a:effectLst/>
                              <a:latin typeface="+mn-lt"/>
                            </a:rPr>
                            <a:t>$4.00</a:t>
                          </a:r>
                        </a:p>
                      </a:txBody>
                      <a:tcPr marL="9525" marR="9525" marT="9525" marB="0" anchor="b"/>
                    </a:tc>
                    <a:extLst>
                      <a:ext uri="{0D108BD9-81ED-4DB2-BD59-A6C34878D82A}">
                        <a16:rowId xmlns:a16="http://schemas.microsoft.com/office/drawing/2014/main" val="2968569097"/>
                      </a:ext>
                    </a:extLst>
                  </a:tr>
                  <a:tr h="253365">
                    <a:tc>
                      <a:txBody>
                        <a:bodyPr/>
                        <a:lstStyle/>
                        <a:p>
                          <a:pPr algn="ctr" fontAlgn="b"/>
                          <a:r>
                            <a:rPr lang="en-US" sz="1600" b="0" i="0" u="none" strike="noStrike" dirty="0">
                              <a:solidFill>
                                <a:srgbClr val="000000"/>
                              </a:solidFill>
                              <a:effectLst/>
                              <a:latin typeface="+mn-lt"/>
                            </a:rPr>
                            <a:t>8</a:t>
                          </a:r>
                        </a:p>
                      </a:txBody>
                      <a:tcPr marL="9525" marR="9525" marT="9525" marB="0" anchor="b"/>
                    </a:tc>
                    <a:tc>
                      <a:txBody>
                        <a:bodyPr/>
                        <a:lstStyle/>
                        <a:p>
                          <a:pPr algn="ctr" fontAlgn="b"/>
                          <a:r>
                            <a:rPr lang="en-US" sz="1600" b="0" i="0" u="none" strike="noStrike" dirty="0">
                              <a:solidFill>
                                <a:srgbClr val="000000"/>
                              </a:solidFill>
                              <a:effectLst/>
                              <a:latin typeface="+mn-lt"/>
                            </a:rPr>
                            <a:t>$27.00</a:t>
                          </a:r>
                        </a:p>
                      </a:txBody>
                      <a:tcPr marL="9525" marR="9525" marT="9525" marB="0" anchor="b"/>
                    </a:tc>
                    <a:tc>
                      <a:txBody>
                        <a:bodyPr/>
                        <a:lstStyle/>
                        <a:p>
                          <a:pPr algn="ctr" fontAlgn="b"/>
                          <a:r>
                            <a:rPr lang="en-US" sz="1600" b="0" i="0" u="none" strike="noStrike" dirty="0">
                              <a:solidFill>
                                <a:srgbClr val="000000"/>
                              </a:solidFill>
                              <a:effectLst/>
                              <a:latin typeface="+mn-lt"/>
                            </a:rPr>
                            <a:t>$3.38</a:t>
                          </a:r>
                        </a:p>
                      </a:txBody>
                      <a:tcPr marL="9525" marR="9525" marT="9525" marB="0" anchor="b"/>
                    </a:tc>
                    <a:tc>
                      <a:txBody>
                        <a:bodyPr/>
                        <a:lstStyle/>
                        <a:p>
                          <a:pPr algn="ctr" fontAlgn="b"/>
                          <a:r>
                            <a:rPr lang="en-US" sz="1600" b="0" i="0" u="none" strike="noStrike" dirty="0">
                              <a:solidFill>
                                <a:srgbClr val="000000"/>
                              </a:solidFill>
                              <a:effectLst/>
                              <a:latin typeface="+mn-lt"/>
                            </a:rPr>
                            <a:t>$4.50</a:t>
                          </a:r>
                        </a:p>
                      </a:txBody>
                      <a:tcPr marL="9525" marR="9525" marT="9525" marB="0" anchor="b"/>
                    </a:tc>
                    <a:extLst>
                      <a:ext uri="{0D108BD9-81ED-4DB2-BD59-A6C34878D82A}">
                        <a16:rowId xmlns:a16="http://schemas.microsoft.com/office/drawing/2014/main" val="1539975706"/>
                      </a:ext>
                    </a:extLst>
                  </a:tr>
                  <a:tr h="253365">
                    <a:tc>
                      <a:txBody>
                        <a:bodyPr/>
                        <a:lstStyle/>
                        <a:p>
                          <a:pPr algn="ctr" fontAlgn="b"/>
                          <a:r>
                            <a:rPr lang="en-US" sz="1600" b="0" i="0" u="none" strike="noStrike" dirty="0">
                              <a:solidFill>
                                <a:srgbClr val="000000"/>
                              </a:solidFill>
                              <a:effectLst/>
                              <a:latin typeface="+mn-lt"/>
                            </a:rPr>
                            <a:t>9</a:t>
                          </a:r>
                        </a:p>
                      </a:txBody>
                      <a:tcPr marL="9525" marR="9525" marT="9525" marB="0" anchor="b"/>
                    </a:tc>
                    <a:tc>
                      <a:txBody>
                        <a:bodyPr/>
                        <a:lstStyle/>
                        <a:p>
                          <a:pPr algn="ctr" fontAlgn="b"/>
                          <a:r>
                            <a:rPr lang="en-US" sz="1600" b="0" i="0" u="none" strike="noStrike" dirty="0">
                              <a:solidFill>
                                <a:srgbClr val="000000"/>
                              </a:solidFill>
                              <a:effectLst/>
                              <a:latin typeface="+mn-lt"/>
                            </a:rPr>
                            <a:t>$32.00</a:t>
                          </a:r>
                        </a:p>
                      </a:txBody>
                      <a:tcPr marL="9525" marR="9525" marT="9525" marB="0" anchor="b"/>
                    </a:tc>
                    <a:tc>
                      <a:txBody>
                        <a:bodyPr/>
                        <a:lstStyle/>
                        <a:p>
                          <a:pPr algn="ctr" fontAlgn="b"/>
                          <a:r>
                            <a:rPr lang="en-US" sz="1600" b="0" i="0" u="none" strike="noStrike" dirty="0">
                              <a:solidFill>
                                <a:srgbClr val="000000"/>
                              </a:solidFill>
                              <a:effectLst/>
                              <a:latin typeface="+mn-lt"/>
                            </a:rPr>
                            <a:t>$3.56</a:t>
                          </a:r>
                        </a:p>
                      </a:txBody>
                      <a:tcPr marL="9525" marR="9525" marT="9525" marB="0" anchor="b"/>
                    </a:tc>
                    <a:tc>
                      <a:txBody>
                        <a:bodyPr/>
                        <a:lstStyle/>
                        <a:p>
                          <a:pPr algn="ctr" fontAlgn="b"/>
                          <a:r>
                            <a:rPr lang="en-US" sz="1600" b="0" i="0" u="none" strike="noStrike" dirty="0">
                              <a:solidFill>
                                <a:srgbClr val="000000"/>
                              </a:solidFill>
                              <a:effectLst/>
                              <a:latin typeface="+mn-lt"/>
                            </a:rPr>
                            <a:t>$5.00</a:t>
                          </a:r>
                        </a:p>
                      </a:txBody>
                      <a:tcPr marL="9525" marR="9525" marT="9525" marB="0" anchor="b"/>
                    </a:tc>
                    <a:extLst>
                      <a:ext uri="{0D108BD9-81ED-4DB2-BD59-A6C34878D82A}">
                        <a16:rowId xmlns:a16="http://schemas.microsoft.com/office/drawing/2014/main" val="2731767268"/>
                      </a:ext>
                    </a:extLst>
                  </a:tr>
                  <a:tr h="253365">
                    <a:tc>
                      <a:txBody>
                        <a:bodyPr/>
                        <a:lstStyle/>
                        <a:p>
                          <a:pPr algn="ctr" fontAlgn="b"/>
                          <a:r>
                            <a:rPr lang="en-US" sz="1600" b="0" i="0" u="none" strike="noStrike" dirty="0">
                              <a:solidFill>
                                <a:srgbClr val="000000"/>
                              </a:solidFill>
                              <a:effectLst/>
                              <a:latin typeface="+mn-lt"/>
                            </a:rPr>
                            <a:t>10</a:t>
                          </a:r>
                        </a:p>
                      </a:txBody>
                      <a:tcPr marL="9525" marR="9525" marT="9525" marB="0" anchor="b"/>
                    </a:tc>
                    <a:tc>
                      <a:txBody>
                        <a:bodyPr/>
                        <a:lstStyle/>
                        <a:p>
                          <a:pPr algn="ctr" fontAlgn="b"/>
                          <a:r>
                            <a:rPr lang="en-US" sz="1600" b="0" i="0" u="none" strike="noStrike" dirty="0">
                              <a:solidFill>
                                <a:srgbClr val="000000"/>
                              </a:solidFill>
                              <a:effectLst/>
                              <a:latin typeface="+mn-lt"/>
                            </a:rPr>
                            <a:t>$37.50</a:t>
                          </a:r>
                        </a:p>
                      </a:txBody>
                      <a:tcPr marL="9525" marR="9525" marT="9525" marB="0" anchor="b"/>
                    </a:tc>
                    <a:tc>
                      <a:txBody>
                        <a:bodyPr/>
                        <a:lstStyle/>
                        <a:p>
                          <a:pPr algn="ctr" fontAlgn="b"/>
                          <a:r>
                            <a:rPr lang="en-US" sz="1600" b="0" i="0" u="none" strike="noStrike" dirty="0">
                              <a:solidFill>
                                <a:srgbClr val="000000"/>
                              </a:solidFill>
                              <a:effectLst/>
                              <a:latin typeface="+mn-lt"/>
                            </a:rPr>
                            <a:t>$3.75</a:t>
                          </a:r>
                        </a:p>
                      </a:txBody>
                      <a:tcPr marL="9525" marR="9525" marT="9525" marB="0" anchor="b"/>
                    </a:tc>
                    <a:tc>
                      <a:txBody>
                        <a:bodyPr/>
                        <a:lstStyle/>
                        <a:p>
                          <a:pPr algn="ctr" fontAlgn="b"/>
                          <a:r>
                            <a:rPr lang="en-US" sz="1600" b="0" i="0" u="none" strike="noStrike" dirty="0">
                              <a:solidFill>
                                <a:srgbClr val="000000"/>
                              </a:solidFill>
                              <a:effectLst/>
                              <a:latin typeface="+mn-lt"/>
                            </a:rPr>
                            <a:t>$5.50</a:t>
                          </a:r>
                        </a:p>
                      </a:txBody>
                      <a:tcPr marL="9525" marR="9525" marT="9525" marB="0" anchor="b"/>
                    </a:tc>
                    <a:extLst>
                      <a:ext uri="{0D108BD9-81ED-4DB2-BD59-A6C34878D82A}">
                        <a16:rowId xmlns:a16="http://schemas.microsoft.com/office/drawing/2014/main" val="4027193461"/>
                      </a:ext>
                    </a:extLst>
                  </a:tr>
                  <a:tr h="253365">
                    <a:tc>
                      <a:txBody>
                        <a:bodyPr/>
                        <a:lstStyle/>
                        <a:p>
                          <a:pPr marL="0" marR="0" indent="742950" algn="ctr" defTabSz="914400" rtl="0" eaLnBrk="1" fontAlgn="b" latinLnBrk="0" hangingPunct="1">
                            <a:lnSpc>
                              <a:spcPct val="100000"/>
                            </a:lnSpc>
                            <a:spcBef>
                              <a:spcPts val="0"/>
                            </a:spcBef>
                            <a:spcAft>
                              <a:spcPts val="0"/>
                            </a:spcAft>
                            <a:buClrTx/>
                            <a:buSzTx/>
                            <a:buFontTx/>
                            <a:buNone/>
                            <a:tabLst/>
                            <a:defRPr/>
                          </a:pPr>
                          <a:r>
                            <a:rPr lang="en-US" sz="1600" b="1" i="1" u="none" strike="noStrike" dirty="0" smtClean="0">
                              <a:solidFill>
                                <a:srgbClr val="000000"/>
                              </a:solidFill>
                              <a:effectLst/>
                              <a:latin typeface="+mn-lt"/>
                            </a:rPr>
                            <a:t>   11</a:t>
                          </a:r>
                          <a:r>
                            <a:rPr lang="en-US" sz="1600" b="1" i="1" u="none" strike="noStrike" baseline="0" dirty="0" smtClean="0">
                              <a:solidFill>
                                <a:srgbClr val="000000"/>
                              </a:solidFill>
                              <a:effectLst/>
                              <a:latin typeface="+mn-lt"/>
                            </a:rPr>
                            <a:t> </a:t>
                          </a:r>
                          <a:r>
                            <a:rPr lang="en-US" sz="1600" b="1" i="1" u="none" strike="noStrike" dirty="0" smtClean="0">
                              <a:solidFill>
                                <a:srgbClr val="000000"/>
                              </a:solidFill>
                              <a:effectLst/>
                              <a:latin typeface="+mn-lt"/>
                            </a:rPr>
                            <a:t>p = $6.00</a:t>
                          </a:r>
                        </a:p>
                      </a:txBody>
                      <a:tcPr marL="9525" marR="9525" marT="9525" marB="0" anchor="b">
                        <a:solidFill>
                          <a:schemeClr val="bg2">
                            <a:lumMod val="75000"/>
                          </a:schemeClr>
                        </a:solidFill>
                      </a:tcPr>
                    </a:tc>
                    <a:tc>
                      <a:txBody>
                        <a:bodyPr/>
                        <a:lstStyle/>
                        <a:p>
                          <a:pPr algn="ctr" fontAlgn="b"/>
                          <a:r>
                            <a:rPr lang="en-US" sz="1600" b="1" i="1" u="none" strike="noStrike" dirty="0">
                              <a:solidFill>
                                <a:srgbClr val="000000"/>
                              </a:solidFill>
                              <a:effectLst/>
                              <a:latin typeface="+mn-lt"/>
                            </a:rPr>
                            <a:t>$43.50</a:t>
                          </a:r>
                        </a:p>
                      </a:txBody>
                      <a:tcPr marL="9525" marR="9525" marT="9525" marB="0" anchor="b">
                        <a:solidFill>
                          <a:schemeClr val="bg2">
                            <a:lumMod val="75000"/>
                          </a:schemeClr>
                        </a:solidFill>
                      </a:tcPr>
                    </a:tc>
                    <a:tc>
                      <a:txBody>
                        <a:bodyPr/>
                        <a:lstStyle/>
                        <a:p>
                          <a:pPr algn="ctr" fontAlgn="b"/>
                          <a:r>
                            <a:rPr lang="en-US" sz="1600" b="1" i="1" u="none" strike="noStrike" dirty="0">
                              <a:solidFill>
                                <a:srgbClr val="000000"/>
                              </a:solidFill>
                              <a:effectLst/>
                              <a:latin typeface="+mn-lt"/>
                            </a:rPr>
                            <a:t>$3.95</a:t>
                          </a:r>
                        </a:p>
                      </a:txBody>
                      <a:tcPr marL="9525" marR="9525" marT="9525" marB="0" anchor="b">
                        <a:solidFill>
                          <a:schemeClr val="bg2">
                            <a:lumMod val="75000"/>
                          </a:schemeClr>
                        </a:solidFill>
                      </a:tcPr>
                    </a:tc>
                    <a:tc>
                      <a:txBody>
                        <a:bodyPr/>
                        <a:lstStyle/>
                        <a:p>
                          <a:pPr algn="ctr" fontAlgn="b"/>
                          <a:r>
                            <a:rPr lang="en-US" sz="1600" b="1" i="1" u="none" strike="noStrike" dirty="0">
                              <a:solidFill>
                                <a:srgbClr val="000000"/>
                              </a:solidFill>
                              <a:effectLst/>
                              <a:latin typeface="+mn-lt"/>
                            </a:rPr>
                            <a:t>$6.00</a:t>
                          </a:r>
                        </a:p>
                      </a:txBody>
                      <a:tcPr marL="9525" marR="9525" marT="9525" marB="0" anchor="b">
                        <a:solidFill>
                          <a:schemeClr val="bg2">
                            <a:lumMod val="75000"/>
                          </a:schemeClr>
                        </a:solidFill>
                      </a:tcPr>
                    </a:tc>
                    <a:extLst>
                      <a:ext uri="{0D108BD9-81ED-4DB2-BD59-A6C34878D82A}">
                        <a16:rowId xmlns:a16="http://schemas.microsoft.com/office/drawing/2014/main" val="2007494875"/>
                      </a:ext>
                    </a:extLst>
                  </a:tr>
                  <a:tr h="253365">
                    <a:tc>
                      <a:txBody>
                        <a:bodyPr/>
                        <a:lstStyle/>
                        <a:p>
                          <a:pPr algn="ctr" fontAlgn="b"/>
                          <a:r>
                            <a:rPr lang="en-US" sz="1600" b="0" i="0" u="none" strike="noStrike" dirty="0">
                              <a:solidFill>
                                <a:srgbClr val="000000"/>
                              </a:solidFill>
                              <a:effectLst/>
                              <a:latin typeface="+mn-lt"/>
                            </a:rPr>
                            <a:t>12</a:t>
                          </a:r>
                        </a:p>
                      </a:txBody>
                      <a:tcPr marL="9525" marR="9525" marT="9525" marB="0" anchor="b"/>
                    </a:tc>
                    <a:tc>
                      <a:txBody>
                        <a:bodyPr/>
                        <a:lstStyle/>
                        <a:p>
                          <a:pPr algn="ctr" fontAlgn="b"/>
                          <a:r>
                            <a:rPr lang="en-US" sz="1600" b="0" i="0" u="none" strike="noStrike" dirty="0">
                              <a:solidFill>
                                <a:srgbClr val="000000"/>
                              </a:solidFill>
                              <a:effectLst/>
                              <a:latin typeface="+mn-lt"/>
                            </a:rPr>
                            <a:t>$50.00</a:t>
                          </a:r>
                        </a:p>
                      </a:txBody>
                      <a:tcPr marL="9525" marR="9525" marT="9525" marB="0" anchor="b"/>
                    </a:tc>
                    <a:tc>
                      <a:txBody>
                        <a:bodyPr/>
                        <a:lstStyle/>
                        <a:p>
                          <a:pPr algn="ctr" fontAlgn="b"/>
                          <a:r>
                            <a:rPr lang="en-US" sz="1600" b="0" i="0" u="none" strike="noStrike" dirty="0">
                              <a:solidFill>
                                <a:srgbClr val="000000"/>
                              </a:solidFill>
                              <a:effectLst/>
                              <a:latin typeface="+mn-lt"/>
                            </a:rPr>
                            <a:t>$4.17</a:t>
                          </a:r>
                        </a:p>
                      </a:txBody>
                      <a:tcPr marL="9525" marR="9525" marT="9525" marB="0" anchor="b"/>
                    </a:tc>
                    <a:tc>
                      <a:txBody>
                        <a:bodyPr/>
                        <a:lstStyle/>
                        <a:p>
                          <a:pPr algn="ctr" fontAlgn="b"/>
                          <a:r>
                            <a:rPr lang="en-US" sz="1600" b="0" i="0" u="none" strike="noStrike" dirty="0">
                              <a:solidFill>
                                <a:srgbClr val="000000"/>
                              </a:solidFill>
                              <a:effectLst/>
                              <a:latin typeface="+mn-lt"/>
                            </a:rPr>
                            <a:t>$6.50</a:t>
                          </a:r>
                        </a:p>
                      </a:txBody>
                      <a:tcPr marL="9525" marR="9525" marT="9525" marB="0" anchor="b"/>
                    </a:tc>
                    <a:extLst>
                      <a:ext uri="{0D108BD9-81ED-4DB2-BD59-A6C34878D82A}">
                        <a16:rowId xmlns:a16="http://schemas.microsoft.com/office/drawing/2014/main" val="1730761792"/>
                      </a:ext>
                    </a:extLst>
                  </a:tr>
                  <a:tr h="253365">
                    <a:tc>
                      <a:txBody>
                        <a:bodyPr/>
                        <a:lstStyle/>
                        <a:p>
                          <a:pPr algn="ctr" fontAlgn="b"/>
                          <a:r>
                            <a:rPr lang="en-US" sz="1600" b="0" i="0" u="none" strike="noStrike" dirty="0">
                              <a:solidFill>
                                <a:srgbClr val="000000"/>
                              </a:solidFill>
                              <a:effectLst/>
                              <a:latin typeface="+mn-lt"/>
                            </a:rPr>
                            <a:t>13</a:t>
                          </a:r>
                        </a:p>
                      </a:txBody>
                      <a:tcPr marL="9525" marR="9525" marT="9525" marB="0" anchor="b"/>
                    </a:tc>
                    <a:tc>
                      <a:txBody>
                        <a:bodyPr/>
                        <a:lstStyle/>
                        <a:p>
                          <a:pPr algn="ctr" fontAlgn="b"/>
                          <a:r>
                            <a:rPr lang="en-US" sz="1600" b="0" i="0" u="none" strike="noStrike" dirty="0">
                              <a:solidFill>
                                <a:srgbClr val="000000"/>
                              </a:solidFill>
                              <a:effectLst/>
                              <a:latin typeface="+mn-lt"/>
                            </a:rPr>
                            <a:t>$57.00</a:t>
                          </a:r>
                        </a:p>
                      </a:txBody>
                      <a:tcPr marL="9525" marR="9525" marT="9525" marB="0" anchor="b"/>
                    </a:tc>
                    <a:tc>
                      <a:txBody>
                        <a:bodyPr/>
                        <a:lstStyle/>
                        <a:p>
                          <a:pPr algn="ctr" fontAlgn="b"/>
                          <a:r>
                            <a:rPr lang="en-US" sz="1600" b="0" i="0" u="none" strike="noStrike" dirty="0">
                              <a:solidFill>
                                <a:srgbClr val="000000"/>
                              </a:solidFill>
                              <a:effectLst/>
                              <a:latin typeface="+mn-lt"/>
                            </a:rPr>
                            <a:t>$4.38</a:t>
                          </a:r>
                        </a:p>
                      </a:txBody>
                      <a:tcPr marL="9525" marR="9525" marT="9525" marB="0" anchor="b"/>
                    </a:tc>
                    <a:tc>
                      <a:txBody>
                        <a:bodyPr/>
                        <a:lstStyle/>
                        <a:p>
                          <a:pPr algn="ctr" fontAlgn="b"/>
                          <a:r>
                            <a:rPr lang="en-US" sz="1600" b="0" i="0" u="none" strike="noStrike" dirty="0">
                              <a:solidFill>
                                <a:srgbClr val="000000"/>
                              </a:solidFill>
                              <a:effectLst/>
                              <a:latin typeface="+mn-lt"/>
                            </a:rPr>
                            <a:t>$7.00</a:t>
                          </a:r>
                        </a:p>
                      </a:txBody>
                      <a:tcPr marL="9525" marR="9525" marT="9525" marB="0" anchor="b"/>
                    </a:tc>
                    <a:extLst>
                      <a:ext uri="{0D108BD9-81ED-4DB2-BD59-A6C34878D82A}">
                        <a16:rowId xmlns:a16="http://schemas.microsoft.com/office/drawing/2014/main" val="184936562"/>
                      </a:ext>
                    </a:extLst>
                  </a:tr>
                  <a:tr h="253365">
                    <a:tc>
                      <a:txBody>
                        <a:bodyPr/>
                        <a:lstStyle/>
                        <a:p>
                          <a:pPr algn="ctr" fontAlgn="b"/>
                          <a:r>
                            <a:rPr lang="en-US" sz="1600" b="0" i="0" u="none" strike="noStrike" dirty="0">
                              <a:solidFill>
                                <a:srgbClr val="000000"/>
                              </a:solidFill>
                              <a:effectLst/>
                              <a:latin typeface="+mn-lt"/>
                            </a:rPr>
                            <a:t>14</a:t>
                          </a:r>
                        </a:p>
                      </a:txBody>
                      <a:tcPr marL="9525" marR="9525" marT="9525" marB="0" anchor="b"/>
                    </a:tc>
                    <a:tc>
                      <a:txBody>
                        <a:bodyPr/>
                        <a:lstStyle/>
                        <a:p>
                          <a:pPr algn="ctr" fontAlgn="b"/>
                          <a:r>
                            <a:rPr lang="en-US" sz="1600" b="0" i="0" u="none" strike="noStrike" dirty="0">
                              <a:solidFill>
                                <a:srgbClr val="000000"/>
                              </a:solidFill>
                              <a:effectLst/>
                              <a:latin typeface="+mn-lt"/>
                            </a:rPr>
                            <a:t>$64.50</a:t>
                          </a:r>
                        </a:p>
                      </a:txBody>
                      <a:tcPr marL="9525" marR="9525" marT="9525" marB="0" anchor="b"/>
                    </a:tc>
                    <a:tc>
                      <a:txBody>
                        <a:bodyPr/>
                        <a:lstStyle/>
                        <a:p>
                          <a:pPr algn="ctr" fontAlgn="b"/>
                          <a:r>
                            <a:rPr lang="en-US" sz="1600" b="0" i="0" u="none" strike="noStrike" dirty="0">
                              <a:solidFill>
                                <a:srgbClr val="000000"/>
                              </a:solidFill>
                              <a:effectLst/>
                              <a:latin typeface="+mn-lt"/>
                            </a:rPr>
                            <a:t>$4.61</a:t>
                          </a:r>
                        </a:p>
                      </a:txBody>
                      <a:tcPr marL="9525" marR="9525" marT="9525" marB="0" anchor="b"/>
                    </a:tc>
                    <a:tc>
                      <a:txBody>
                        <a:bodyPr/>
                        <a:lstStyle/>
                        <a:p>
                          <a:pPr algn="ctr" fontAlgn="b"/>
                          <a:r>
                            <a:rPr lang="en-US" sz="1600" b="0" i="0" u="none" strike="noStrike" dirty="0">
                              <a:solidFill>
                                <a:srgbClr val="000000"/>
                              </a:solidFill>
                              <a:effectLst/>
                              <a:latin typeface="+mn-lt"/>
                            </a:rPr>
                            <a:t>$7.50</a:t>
                          </a:r>
                        </a:p>
                      </a:txBody>
                      <a:tcPr marL="9525" marR="9525" marT="9525" marB="0" anchor="b"/>
                    </a:tc>
                    <a:extLst>
                      <a:ext uri="{0D108BD9-81ED-4DB2-BD59-A6C34878D82A}">
                        <a16:rowId xmlns:a16="http://schemas.microsoft.com/office/drawing/2014/main" val="3720584929"/>
                      </a:ext>
                    </a:extLst>
                  </a:tr>
                  <a:tr h="253365">
                    <a:tc>
                      <a:txBody>
                        <a:bodyPr/>
                        <a:lstStyle/>
                        <a:p>
                          <a:pPr algn="ctr" fontAlgn="b"/>
                          <a:r>
                            <a:rPr lang="en-US" sz="1600" b="0" i="0" u="none" strike="noStrike" dirty="0">
                              <a:solidFill>
                                <a:srgbClr val="000000"/>
                              </a:solidFill>
                              <a:effectLst/>
                              <a:latin typeface="+mn-lt"/>
                            </a:rPr>
                            <a:t>15</a:t>
                          </a:r>
                        </a:p>
                      </a:txBody>
                      <a:tcPr marL="9525" marR="9525" marT="9525" marB="0" anchor="b"/>
                    </a:tc>
                    <a:tc>
                      <a:txBody>
                        <a:bodyPr/>
                        <a:lstStyle/>
                        <a:p>
                          <a:pPr algn="ctr" fontAlgn="b"/>
                          <a:r>
                            <a:rPr lang="en-US" sz="1600" b="0" i="0" u="none" strike="noStrike" dirty="0">
                              <a:solidFill>
                                <a:srgbClr val="000000"/>
                              </a:solidFill>
                              <a:effectLst/>
                              <a:latin typeface="+mn-lt"/>
                            </a:rPr>
                            <a:t>$72.50</a:t>
                          </a:r>
                        </a:p>
                      </a:txBody>
                      <a:tcPr marL="9525" marR="9525" marT="9525" marB="0" anchor="b"/>
                    </a:tc>
                    <a:tc>
                      <a:txBody>
                        <a:bodyPr/>
                        <a:lstStyle/>
                        <a:p>
                          <a:pPr algn="ctr" fontAlgn="b"/>
                          <a:r>
                            <a:rPr lang="en-US" sz="1600" b="0" i="0" u="none" strike="noStrike" dirty="0">
                              <a:solidFill>
                                <a:srgbClr val="000000"/>
                              </a:solidFill>
                              <a:effectLst/>
                              <a:latin typeface="+mn-lt"/>
                            </a:rPr>
                            <a:t>$4.83</a:t>
                          </a:r>
                        </a:p>
                      </a:txBody>
                      <a:tcPr marL="9525" marR="9525" marT="9525" marB="0" anchor="b"/>
                    </a:tc>
                    <a:tc>
                      <a:txBody>
                        <a:bodyPr/>
                        <a:lstStyle/>
                        <a:p>
                          <a:pPr algn="ctr" fontAlgn="b"/>
                          <a:r>
                            <a:rPr lang="en-US" sz="1600" b="0" i="0" u="none" strike="noStrike" dirty="0">
                              <a:solidFill>
                                <a:srgbClr val="000000"/>
                              </a:solidFill>
                              <a:effectLst/>
                              <a:latin typeface="+mn-lt"/>
                            </a:rPr>
                            <a:t>$8.00</a:t>
                          </a:r>
                        </a:p>
                      </a:txBody>
                      <a:tcPr marL="9525" marR="9525" marT="9525" marB="0" anchor="b"/>
                    </a:tc>
                    <a:extLst>
                      <a:ext uri="{0D108BD9-81ED-4DB2-BD59-A6C34878D82A}">
                        <a16:rowId xmlns:a16="http://schemas.microsoft.com/office/drawing/2014/main" val="2845717114"/>
                      </a:ext>
                    </a:extLst>
                  </a:tr>
                  <a:tr h="253365">
                    <a:tc>
                      <a:txBody>
                        <a:bodyPr/>
                        <a:lstStyle/>
                        <a:p>
                          <a:pPr algn="ctr" fontAlgn="b"/>
                          <a:r>
                            <a:rPr lang="en-US" sz="1600" b="0" i="0" u="none" strike="noStrike" dirty="0">
                              <a:solidFill>
                                <a:srgbClr val="000000"/>
                              </a:solidFill>
                              <a:effectLst/>
                              <a:latin typeface="+mn-lt"/>
                            </a:rPr>
                            <a:t>16</a:t>
                          </a:r>
                        </a:p>
                      </a:txBody>
                      <a:tcPr marL="9525" marR="9525" marT="9525" marB="0" anchor="b"/>
                    </a:tc>
                    <a:tc>
                      <a:txBody>
                        <a:bodyPr/>
                        <a:lstStyle/>
                        <a:p>
                          <a:pPr algn="ctr" fontAlgn="b"/>
                          <a:r>
                            <a:rPr lang="en-US" sz="1600" b="0" i="0" u="none" strike="noStrike" dirty="0">
                              <a:solidFill>
                                <a:srgbClr val="000000"/>
                              </a:solidFill>
                              <a:effectLst/>
                              <a:latin typeface="+mn-lt"/>
                            </a:rPr>
                            <a:t>$81.00</a:t>
                          </a:r>
                        </a:p>
                      </a:txBody>
                      <a:tcPr marL="9525" marR="9525" marT="9525" marB="0" anchor="b"/>
                    </a:tc>
                    <a:tc>
                      <a:txBody>
                        <a:bodyPr/>
                        <a:lstStyle/>
                        <a:p>
                          <a:pPr algn="ctr" fontAlgn="b"/>
                          <a:r>
                            <a:rPr lang="en-US" sz="1600" b="0" i="0" u="none" strike="noStrike" dirty="0">
                              <a:solidFill>
                                <a:srgbClr val="000000"/>
                              </a:solidFill>
                              <a:effectLst/>
                              <a:latin typeface="+mn-lt"/>
                            </a:rPr>
                            <a:t>$5.06</a:t>
                          </a:r>
                        </a:p>
                      </a:txBody>
                      <a:tcPr marL="9525" marR="9525" marT="9525" marB="0" anchor="b"/>
                    </a:tc>
                    <a:tc>
                      <a:txBody>
                        <a:bodyPr/>
                        <a:lstStyle/>
                        <a:p>
                          <a:pPr algn="ctr" fontAlgn="b"/>
                          <a:r>
                            <a:rPr lang="en-US" sz="1600" b="0" i="0" u="none" strike="noStrike" dirty="0">
                              <a:solidFill>
                                <a:srgbClr val="000000"/>
                              </a:solidFill>
                              <a:effectLst/>
                              <a:latin typeface="+mn-lt"/>
                            </a:rPr>
                            <a:t>$8.50</a:t>
                          </a:r>
                        </a:p>
                      </a:txBody>
                      <a:tcPr marL="9525" marR="9525" marT="9525" marB="0" anchor="b"/>
                    </a:tc>
                    <a:extLst>
                      <a:ext uri="{0D108BD9-81ED-4DB2-BD59-A6C34878D82A}">
                        <a16:rowId xmlns:a16="http://schemas.microsoft.com/office/drawing/2014/main" val="2548661388"/>
                      </a:ext>
                    </a:extLst>
                  </a:tr>
                  <a:tr h="253365">
                    <a:tc>
                      <a:txBody>
                        <a:bodyPr/>
                        <a:lstStyle/>
                        <a:p>
                          <a:pPr algn="ctr" fontAlgn="b"/>
                          <a:r>
                            <a:rPr lang="en-US" sz="1600" b="0" i="0" u="none" strike="noStrike" dirty="0">
                              <a:solidFill>
                                <a:srgbClr val="000000"/>
                              </a:solidFill>
                              <a:effectLst/>
                              <a:latin typeface="+mn-lt"/>
                            </a:rPr>
                            <a:t>17</a:t>
                          </a:r>
                        </a:p>
                      </a:txBody>
                      <a:tcPr marL="9525" marR="9525" marT="9525" marB="0" anchor="b"/>
                    </a:tc>
                    <a:tc>
                      <a:txBody>
                        <a:bodyPr/>
                        <a:lstStyle/>
                        <a:p>
                          <a:pPr algn="ctr" fontAlgn="b"/>
                          <a:r>
                            <a:rPr lang="en-US" sz="1600" b="0" i="0" u="none" strike="noStrike" dirty="0">
                              <a:solidFill>
                                <a:srgbClr val="000000"/>
                              </a:solidFill>
                              <a:effectLst/>
                              <a:latin typeface="+mn-lt"/>
                            </a:rPr>
                            <a:t>$91.00</a:t>
                          </a:r>
                        </a:p>
                      </a:txBody>
                      <a:tcPr marL="9525" marR="9525" marT="9525" marB="0" anchor="b"/>
                    </a:tc>
                    <a:tc>
                      <a:txBody>
                        <a:bodyPr/>
                        <a:lstStyle/>
                        <a:p>
                          <a:pPr algn="ctr" fontAlgn="b"/>
                          <a:r>
                            <a:rPr lang="en-US" sz="1600" b="0" i="0" u="none" strike="noStrike" dirty="0">
                              <a:solidFill>
                                <a:srgbClr val="000000"/>
                              </a:solidFill>
                              <a:effectLst/>
                              <a:latin typeface="+mn-lt"/>
                            </a:rPr>
                            <a:t>$5.35</a:t>
                          </a:r>
                        </a:p>
                      </a:txBody>
                      <a:tcPr marL="9525" marR="9525" marT="9525" marB="0" anchor="b"/>
                    </a:tc>
                    <a:tc>
                      <a:txBody>
                        <a:bodyPr/>
                        <a:lstStyle/>
                        <a:p>
                          <a:pPr algn="ctr" fontAlgn="b"/>
                          <a:r>
                            <a:rPr lang="en-US" sz="1600" b="0" i="0" u="none" strike="noStrike" dirty="0">
                              <a:solidFill>
                                <a:srgbClr val="000000"/>
                              </a:solidFill>
                              <a:effectLst/>
                              <a:latin typeface="+mn-lt"/>
                            </a:rPr>
                            <a:t>$10.00</a:t>
                          </a:r>
                        </a:p>
                      </a:txBody>
                      <a:tcPr marL="9525" marR="9525" marT="9525" marB="0" anchor="b"/>
                    </a:tc>
                    <a:extLst>
                      <a:ext uri="{0D108BD9-81ED-4DB2-BD59-A6C34878D82A}">
                        <a16:rowId xmlns:a16="http://schemas.microsoft.com/office/drawing/2014/main" val="1404337500"/>
                      </a:ext>
                    </a:extLst>
                  </a:tr>
                </a:tbl>
              </a:graphicData>
            </a:graphic>
          </p:graphicFrame>
        </mc:Fallback>
      </mc:AlternateContent>
      <p:cxnSp>
        <p:nvCxnSpPr>
          <p:cNvPr id="12" name="Straight Arrow Connector 11">
            <a:extLst>
              <a:ext uri="{FF2B5EF4-FFF2-40B4-BE49-F238E27FC236}">
                <a16:creationId xmlns:a16="http://schemas.microsoft.com/office/drawing/2014/main" id="{262EF126-8068-4560-B609-69EDF63877A7}"/>
              </a:ext>
            </a:extLst>
          </p:cNvPr>
          <p:cNvCxnSpPr>
            <a:stCxn id="16" idx="0"/>
          </p:cNvCxnSpPr>
          <p:nvPr/>
        </p:nvCxnSpPr>
        <p:spPr>
          <a:xfrm flipV="1">
            <a:off x="2105485" y="2819400"/>
            <a:ext cx="405486" cy="1786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804669B-7D08-4239-983C-8A410C3F3245}"/>
              </a:ext>
            </a:extLst>
          </p:cNvPr>
          <p:cNvCxnSpPr>
            <a:cxnSpLocks/>
            <a:stCxn id="16" idx="4"/>
          </p:cNvCxnSpPr>
          <p:nvPr/>
        </p:nvCxnSpPr>
        <p:spPr>
          <a:xfrm>
            <a:off x="2105485" y="3178487"/>
            <a:ext cx="405486" cy="1888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112CA35B-66AD-4772-A2D7-B316EC2840EC}"/>
              </a:ext>
            </a:extLst>
          </p:cNvPr>
          <p:cNvSpPr/>
          <p:nvPr/>
        </p:nvSpPr>
        <p:spPr>
          <a:xfrm>
            <a:off x="2019298" y="2998084"/>
            <a:ext cx="172374" cy="1804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p>
        </p:txBody>
      </p:sp>
      <p:sp>
        <p:nvSpPr>
          <p:cNvPr id="17" name="Oval 16">
            <a:extLst>
              <a:ext uri="{FF2B5EF4-FFF2-40B4-BE49-F238E27FC236}">
                <a16:creationId xmlns:a16="http://schemas.microsoft.com/office/drawing/2014/main" id="{112CA35B-66AD-4772-A2D7-B316EC2840EC}"/>
              </a:ext>
            </a:extLst>
          </p:cNvPr>
          <p:cNvSpPr/>
          <p:nvPr/>
        </p:nvSpPr>
        <p:spPr>
          <a:xfrm>
            <a:off x="2019298" y="3501052"/>
            <a:ext cx="172374" cy="1804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p>
        </p:txBody>
      </p:sp>
      <p:sp>
        <p:nvSpPr>
          <p:cNvPr id="18" name="Oval 17">
            <a:extLst>
              <a:ext uri="{FF2B5EF4-FFF2-40B4-BE49-F238E27FC236}">
                <a16:creationId xmlns:a16="http://schemas.microsoft.com/office/drawing/2014/main" id="{112CA35B-66AD-4772-A2D7-B316EC2840EC}"/>
              </a:ext>
            </a:extLst>
          </p:cNvPr>
          <p:cNvSpPr/>
          <p:nvPr/>
        </p:nvSpPr>
        <p:spPr>
          <a:xfrm>
            <a:off x="2019298" y="5028346"/>
            <a:ext cx="172374" cy="1804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3</a:t>
            </a:r>
          </a:p>
        </p:txBody>
      </p:sp>
    </p:spTree>
    <p:extLst>
      <p:ext uri="{BB962C8B-B14F-4D97-AF65-F5344CB8AC3E}">
        <p14:creationId xmlns:p14="http://schemas.microsoft.com/office/powerpoint/2010/main" val="24751602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EE78A-9508-42D9-B218-8F239FACD692}"/>
              </a:ext>
            </a:extLst>
          </p:cNvPr>
          <p:cNvSpPr>
            <a:spLocks noGrp="1"/>
          </p:cNvSpPr>
          <p:nvPr>
            <p:ph type="title"/>
          </p:nvPr>
        </p:nvSpPr>
        <p:spPr/>
        <p:txBody>
          <a:bodyPr/>
          <a:lstStyle/>
          <a:p>
            <a:r>
              <a:rPr lang="en-US" dirty="0"/>
              <a:t>Average and Marginal Cost</a:t>
            </a:r>
          </a:p>
        </p:txBody>
      </p:sp>
      <p:cxnSp>
        <p:nvCxnSpPr>
          <p:cNvPr id="8" name="Straight Arrow Connector 7">
            <a:extLst>
              <a:ext uri="{FF2B5EF4-FFF2-40B4-BE49-F238E27FC236}">
                <a16:creationId xmlns:a16="http://schemas.microsoft.com/office/drawing/2014/main" id="{39BFE317-487C-4003-8541-73103B81EECF}"/>
              </a:ext>
            </a:extLst>
          </p:cNvPr>
          <p:cNvCxnSpPr>
            <a:cxnSpLocks/>
          </p:cNvCxnSpPr>
          <p:nvPr/>
        </p:nvCxnSpPr>
        <p:spPr>
          <a:xfrm flipV="1">
            <a:off x="4475826" y="4962541"/>
            <a:ext cx="152400" cy="3987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0C9C2F6-D3F4-4D68-9685-ED0A9594E429}"/>
                  </a:ext>
                </a:extLst>
              </p:cNvPr>
              <p:cNvSpPr txBox="1"/>
              <p:nvPr/>
            </p:nvSpPr>
            <p:spPr>
              <a:xfrm>
                <a:off x="4628226" y="5201326"/>
                <a:ext cx="1467774" cy="3693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𝑞</m:t>
                      </m:r>
                      <m:r>
                        <a:rPr lang="en-US" i="1">
                          <a:latin typeface="Cambria Math" panose="02040503050406030204" pitchFamily="18" charset="0"/>
                        </a:rPr>
                        <m:t>=0,</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=0</m:t>
                      </m:r>
                    </m:oMath>
                  </m:oMathPara>
                </a14:m>
                <a:endParaRPr lang="en-US" dirty="0"/>
              </a:p>
            </p:txBody>
          </p:sp>
        </mc:Choice>
        <mc:Fallback xmlns="">
          <p:sp>
            <p:nvSpPr>
              <p:cNvPr id="13" name="TextBox 12">
                <a:extLst>
                  <a:ext uri="{FF2B5EF4-FFF2-40B4-BE49-F238E27FC236}">
                    <a16:creationId xmlns:a16="http://schemas.microsoft.com/office/drawing/2014/main" id="{80C9C2F6-D3F4-4D68-9685-ED0A9594E429}"/>
                  </a:ext>
                </a:extLst>
              </p:cNvPr>
              <p:cNvSpPr txBox="1">
                <a:spLocks noRot="1" noChangeAspect="1" noMove="1" noResize="1" noEditPoints="1" noAdjustHandles="1" noChangeArrowheads="1" noChangeShapeType="1" noTextEdit="1"/>
              </p:cNvSpPr>
              <p:nvPr/>
            </p:nvSpPr>
            <p:spPr>
              <a:xfrm>
                <a:off x="4628226" y="5201326"/>
                <a:ext cx="1467774" cy="369332"/>
              </a:xfrm>
              <a:prstGeom prst="rect">
                <a:avLst/>
              </a:prstGeom>
              <a:blipFill>
                <a:blip r:embed="rId2"/>
                <a:stretch>
                  <a:fillRect b="-8197"/>
                </a:stretch>
              </a:blipFill>
            </p:spPr>
            <p:txBody>
              <a:bodyPr/>
              <a:lstStyle/>
              <a:p>
                <a:r>
                  <a:rPr lang="en-US">
                    <a:noFill/>
                  </a:rPr>
                  <a:t> </a:t>
                </a:r>
              </a:p>
            </p:txBody>
          </p:sp>
        </mc:Fallback>
      </mc:AlternateContent>
      <p:graphicFrame>
        <p:nvGraphicFramePr>
          <p:cNvPr id="4" name="Chart 3">
            <a:extLst>
              <a:ext uri="{FF2B5EF4-FFF2-40B4-BE49-F238E27FC236}">
                <a16:creationId xmlns:a16="http://schemas.microsoft.com/office/drawing/2014/main" id="{61FF632C-B014-4A29-BB41-78668664A5C0}"/>
              </a:ext>
            </a:extLst>
          </p:cNvPr>
          <p:cNvGraphicFramePr>
            <a:graphicFrameLocks/>
          </p:cNvGraphicFramePr>
          <p:nvPr/>
        </p:nvGraphicFramePr>
        <p:xfrm>
          <a:off x="2965888" y="1752600"/>
          <a:ext cx="638175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D6444D94-91DA-4108-AF20-2574F76011A5}"/>
              </a:ext>
            </a:extLst>
          </p:cNvPr>
          <p:cNvSpPr txBox="1"/>
          <p:nvPr/>
        </p:nvSpPr>
        <p:spPr>
          <a:xfrm>
            <a:off x="3013002" y="4766284"/>
            <a:ext cx="473206" cy="230832"/>
          </a:xfrm>
          <a:prstGeom prst="rect">
            <a:avLst/>
          </a:prstGeom>
          <a:noFill/>
        </p:spPr>
        <p:txBody>
          <a:bodyPr wrap="none" rtlCol="0">
            <a:noAutofit/>
          </a:bodyPr>
          <a:lstStyle/>
          <a:p>
            <a:r>
              <a:rPr lang="en-US" sz="1000" dirty="0"/>
              <a:t>$2.50</a:t>
            </a:r>
          </a:p>
        </p:txBody>
      </p:sp>
      <p:sp>
        <p:nvSpPr>
          <p:cNvPr id="7" name="TextBox 6">
            <a:extLst>
              <a:ext uri="{FF2B5EF4-FFF2-40B4-BE49-F238E27FC236}">
                <a16:creationId xmlns:a16="http://schemas.microsoft.com/office/drawing/2014/main" id="{8B17D162-2980-486C-9BED-91E473E6456F}"/>
              </a:ext>
            </a:extLst>
          </p:cNvPr>
          <p:cNvSpPr txBox="1"/>
          <p:nvPr/>
        </p:nvSpPr>
        <p:spPr>
          <a:xfrm>
            <a:off x="3013412" y="4608147"/>
            <a:ext cx="473206" cy="230832"/>
          </a:xfrm>
          <a:prstGeom prst="rect">
            <a:avLst/>
          </a:prstGeom>
          <a:noFill/>
        </p:spPr>
        <p:txBody>
          <a:bodyPr wrap="none" rtlCol="0">
            <a:noAutofit/>
          </a:bodyPr>
          <a:lstStyle/>
          <a:p>
            <a:r>
              <a:rPr lang="en-US" sz="1000" dirty="0"/>
              <a:t>$3.00</a:t>
            </a:r>
          </a:p>
        </p:txBody>
      </p:sp>
      <p:sp>
        <p:nvSpPr>
          <p:cNvPr id="18" name="Oval 17">
            <a:extLst>
              <a:ext uri="{FF2B5EF4-FFF2-40B4-BE49-F238E27FC236}">
                <a16:creationId xmlns:a16="http://schemas.microsoft.com/office/drawing/2014/main" id="{112CA35B-66AD-4772-A2D7-B316EC2840EC}"/>
              </a:ext>
            </a:extLst>
          </p:cNvPr>
          <p:cNvSpPr/>
          <p:nvPr/>
        </p:nvSpPr>
        <p:spPr>
          <a:xfrm>
            <a:off x="4110263" y="5240054"/>
            <a:ext cx="381000" cy="3987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1" name="TextBox 20">
            <a:extLst>
              <a:ext uri="{FF2B5EF4-FFF2-40B4-BE49-F238E27FC236}">
                <a16:creationId xmlns:a16="http://schemas.microsoft.com/office/drawing/2014/main" id="{233E1C6E-452D-44F8-826D-287FBEC611EE}"/>
              </a:ext>
            </a:extLst>
          </p:cNvPr>
          <p:cNvSpPr txBox="1"/>
          <p:nvPr/>
        </p:nvSpPr>
        <p:spPr>
          <a:xfrm>
            <a:off x="3059988" y="1405912"/>
            <a:ext cx="284052" cy="307777"/>
          </a:xfrm>
          <a:prstGeom prst="rect">
            <a:avLst/>
          </a:prstGeom>
          <a:noFill/>
        </p:spPr>
        <p:txBody>
          <a:bodyPr wrap="none" rtlCol="0">
            <a:noAutofit/>
          </a:bodyPr>
          <a:lstStyle/>
          <a:p>
            <a:r>
              <a:rPr lang="en-US" dirty="0"/>
              <a:t>p</a:t>
            </a:r>
          </a:p>
        </p:txBody>
      </p:sp>
      <p:sp>
        <p:nvSpPr>
          <p:cNvPr id="22" name="TextBox 21">
            <a:extLst>
              <a:ext uri="{FF2B5EF4-FFF2-40B4-BE49-F238E27FC236}">
                <a16:creationId xmlns:a16="http://schemas.microsoft.com/office/drawing/2014/main" id="{137EB220-24A5-404B-85FE-3DC19D340C50}"/>
              </a:ext>
            </a:extLst>
          </p:cNvPr>
          <p:cNvSpPr txBox="1"/>
          <p:nvPr/>
        </p:nvSpPr>
        <p:spPr>
          <a:xfrm>
            <a:off x="9191185" y="5791200"/>
            <a:ext cx="312906" cy="369332"/>
          </a:xfrm>
          <a:prstGeom prst="rect">
            <a:avLst/>
          </a:prstGeom>
          <a:noFill/>
        </p:spPr>
        <p:txBody>
          <a:bodyPr wrap="none" rtlCol="0">
            <a:noAutofit/>
          </a:bodyPr>
          <a:lstStyle/>
          <a:p>
            <a:r>
              <a:rPr lang="en-US" dirty="0"/>
              <a:t>q</a:t>
            </a:r>
          </a:p>
        </p:txBody>
      </p:sp>
      <p:sp>
        <p:nvSpPr>
          <p:cNvPr id="23" name="Oval 22">
            <a:extLst>
              <a:ext uri="{FF2B5EF4-FFF2-40B4-BE49-F238E27FC236}">
                <a16:creationId xmlns:a16="http://schemas.microsoft.com/office/drawing/2014/main" id="{112CA35B-66AD-4772-A2D7-B316EC2840EC}"/>
              </a:ext>
            </a:extLst>
          </p:cNvPr>
          <p:cNvSpPr/>
          <p:nvPr/>
        </p:nvSpPr>
        <p:spPr>
          <a:xfrm>
            <a:off x="6890417" y="3574006"/>
            <a:ext cx="381000" cy="3987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4" name="Oval 23">
            <a:extLst>
              <a:ext uri="{FF2B5EF4-FFF2-40B4-BE49-F238E27FC236}">
                <a16:creationId xmlns:a16="http://schemas.microsoft.com/office/drawing/2014/main" id="{112CA35B-66AD-4772-A2D7-B316EC2840EC}"/>
              </a:ext>
            </a:extLst>
          </p:cNvPr>
          <p:cNvSpPr/>
          <p:nvPr/>
        </p:nvSpPr>
        <p:spPr>
          <a:xfrm>
            <a:off x="4894929" y="4505327"/>
            <a:ext cx="381000" cy="3987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20269120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77495-ACEF-4BE2-A5FB-B02ACEFC631A}"/>
              </a:ext>
            </a:extLst>
          </p:cNvPr>
          <p:cNvSpPr>
            <a:spLocks noGrp="1"/>
          </p:cNvSpPr>
          <p:nvPr>
            <p:ph type="title"/>
          </p:nvPr>
        </p:nvSpPr>
        <p:spPr/>
        <p:txBody>
          <a:bodyPr/>
          <a:lstStyle/>
          <a:p>
            <a:r>
              <a:rPr lang="en-US" dirty="0"/>
              <a:t>The Marginal Cost Curve Equals Supply</a:t>
            </a:r>
          </a:p>
        </p:txBody>
      </p:sp>
      <p:graphicFrame>
        <p:nvGraphicFramePr>
          <p:cNvPr id="5" name="Chart 4">
            <a:extLst>
              <a:ext uri="{FF2B5EF4-FFF2-40B4-BE49-F238E27FC236}">
                <a16:creationId xmlns:a16="http://schemas.microsoft.com/office/drawing/2014/main" id="{0D89B69E-285D-4EE6-8696-5D2715D79079}"/>
              </a:ext>
            </a:extLst>
          </p:cNvPr>
          <p:cNvGraphicFramePr>
            <a:graphicFrameLocks/>
          </p:cNvGraphicFramePr>
          <p:nvPr/>
        </p:nvGraphicFramePr>
        <p:xfrm>
          <a:off x="2571705" y="1814232"/>
          <a:ext cx="6908427" cy="4510368"/>
        </p:xfrm>
        <a:graphic>
          <a:graphicData uri="http://schemas.openxmlformats.org/drawingml/2006/chart">
            <c:chart xmlns:c="http://schemas.openxmlformats.org/drawingml/2006/chart" xmlns:r="http://schemas.openxmlformats.org/officeDocument/2006/relationships" r:id="rId3"/>
          </a:graphicData>
        </a:graphic>
      </p:graphicFrame>
      <p:sp>
        <p:nvSpPr>
          <p:cNvPr id="6" name="Left Brace 5">
            <a:extLst>
              <a:ext uri="{FF2B5EF4-FFF2-40B4-BE49-F238E27FC236}">
                <a16:creationId xmlns:a16="http://schemas.microsoft.com/office/drawing/2014/main" id="{2E13860B-6CC0-4909-8397-0B3A25D6141E}"/>
              </a:ext>
            </a:extLst>
          </p:cNvPr>
          <p:cNvSpPr/>
          <p:nvPr/>
        </p:nvSpPr>
        <p:spPr>
          <a:xfrm rot="3901592">
            <a:off x="6498240" y="937814"/>
            <a:ext cx="578461" cy="4936735"/>
          </a:xfrm>
          <a:prstGeom prst="leftBrace">
            <a:avLst>
              <a:gd name="adj1" fmla="val 46346"/>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a:extLst>
              <a:ext uri="{FF2B5EF4-FFF2-40B4-BE49-F238E27FC236}">
                <a16:creationId xmlns:a16="http://schemas.microsoft.com/office/drawing/2014/main" id="{BC2EA61B-8545-4768-9867-48046DEF5B15}"/>
              </a:ext>
            </a:extLst>
          </p:cNvPr>
          <p:cNvSpPr txBox="1"/>
          <p:nvPr/>
        </p:nvSpPr>
        <p:spPr>
          <a:xfrm>
            <a:off x="4461189" y="2055582"/>
            <a:ext cx="2933469" cy="932108"/>
          </a:xfrm>
          <a:prstGeom prst="rect">
            <a:avLst/>
          </a:prstGeom>
          <a:solidFill>
            <a:schemeClr val="accent2">
              <a:lumMod val="20000"/>
              <a:lumOff val="80000"/>
            </a:schemeClr>
          </a:solidFill>
          <a:ln w="25400">
            <a:noFill/>
          </a:ln>
        </p:spPr>
        <p:txBody>
          <a:bodyPr wrap="square" rtlCol="0">
            <a:noAutofit/>
          </a:bodyPr>
          <a:lstStyle/>
          <a:p>
            <a:r>
              <a:rPr lang="en-US" dirty="0"/>
              <a:t>The supply curve for firm i </a:t>
            </a:r>
          </a:p>
          <a:p>
            <a:r>
              <a:rPr lang="en-US" dirty="0"/>
              <a:t>is the marginal cost curve </a:t>
            </a:r>
          </a:p>
          <a:p>
            <a:r>
              <a:rPr lang="en-US" dirty="0"/>
              <a:t>above average cost.</a:t>
            </a:r>
          </a:p>
        </p:txBody>
      </p:sp>
      <p:sp>
        <p:nvSpPr>
          <p:cNvPr id="10" name="TextBox 9">
            <a:extLst>
              <a:ext uri="{FF2B5EF4-FFF2-40B4-BE49-F238E27FC236}">
                <a16:creationId xmlns:a16="http://schemas.microsoft.com/office/drawing/2014/main" id="{233E1C6E-452D-44F8-826D-287FBEC611EE}"/>
              </a:ext>
            </a:extLst>
          </p:cNvPr>
          <p:cNvSpPr txBox="1"/>
          <p:nvPr/>
        </p:nvSpPr>
        <p:spPr>
          <a:xfrm>
            <a:off x="2674220" y="1405912"/>
            <a:ext cx="284052" cy="307777"/>
          </a:xfrm>
          <a:prstGeom prst="rect">
            <a:avLst/>
          </a:prstGeom>
          <a:noFill/>
        </p:spPr>
        <p:txBody>
          <a:bodyPr wrap="none" rtlCol="0">
            <a:noAutofit/>
          </a:bodyPr>
          <a:lstStyle/>
          <a:p>
            <a:r>
              <a:rPr lang="en-US" dirty="0"/>
              <a:t>p</a:t>
            </a:r>
          </a:p>
        </p:txBody>
      </p:sp>
      <p:sp>
        <p:nvSpPr>
          <p:cNvPr id="11" name="TextBox 10">
            <a:extLst>
              <a:ext uri="{FF2B5EF4-FFF2-40B4-BE49-F238E27FC236}">
                <a16:creationId xmlns:a16="http://schemas.microsoft.com/office/drawing/2014/main" id="{137EB220-24A5-404B-85FE-3DC19D340C50}"/>
              </a:ext>
            </a:extLst>
          </p:cNvPr>
          <p:cNvSpPr txBox="1"/>
          <p:nvPr/>
        </p:nvSpPr>
        <p:spPr>
          <a:xfrm>
            <a:off x="9191185" y="5791200"/>
            <a:ext cx="312906" cy="369332"/>
          </a:xfrm>
          <a:prstGeom prst="rect">
            <a:avLst/>
          </a:prstGeom>
          <a:noFill/>
        </p:spPr>
        <p:txBody>
          <a:bodyPr wrap="none" rtlCol="0">
            <a:noAutofit/>
          </a:bodyPr>
          <a:lstStyle/>
          <a:p>
            <a:r>
              <a:rPr lang="en-US" dirty="0"/>
              <a:t>q</a:t>
            </a:r>
          </a:p>
        </p:txBody>
      </p:sp>
      <p:cxnSp>
        <p:nvCxnSpPr>
          <p:cNvPr id="4" name="Straight Connector 3">
            <a:extLst>
              <a:ext uri="{FF2B5EF4-FFF2-40B4-BE49-F238E27FC236}">
                <a16:creationId xmlns:a16="http://schemas.microsoft.com/office/drawing/2014/main" id="{422FD5BA-58D6-4E60-A608-7D99DBD2FC08}"/>
              </a:ext>
            </a:extLst>
          </p:cNvPr>
          <p:cNvCxnSpPr/>
          <p:nvPr/>
        </p:nvCxnSpPr>
        <p:spPr>
          <a:xfrm flipV="1">
            <a:off x="3072064" y="4864768"/>
            <a:ext cx="0" cy="914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DEBD212-515F-4CE9-BA0A-73006AA6AB2E}"/>
              </a:ext>
            </a:extLst>
          </p:cNvPr>
          <p:cNvCxnSpPr>
            <a:cxnSpLocks/>
          </p:cNvCxnSpPr>
          <p:nvPr/>
        </p:nvCxnSpPr>
        <p:spPr>
          <a:xfrm>
            <a:off x="3048000" y="4828672"/>
            <a:ext cx="167640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11B64AF-C1D3-4D34-B443-A2FF2814D649}"/>
              </a:ext>
            </a:extLst>
          </p:cNvPr>
          <p:cNvSpPr txBox="1"/>
          <p:nvPr/>
        </p:nvSpPr>
        <p:spPr>
          <a:xfrm>
            <a:off x="2934209" y="5815263"/>
            <a:ext cx="269626" cy="276999"/>
          </a:xfrm>
          <a:prstGeom prst="rect">
            <a:avLst/>
          </a:prstGeom>
          <a:noFill/>
        </p:spPr>
        <p:txBody>
          <a:bodyPr wrap="none" rtlCol="0">
            <a:spAutoFit/>
          </a:bodyPr>
          <a:lstStyle/>
          <a:p>
            <a:r>
              <a:rPr lang="en-US" sz="1200" dirty="0"/>
              <a:t>0</a:t>
            </a:r>
          </a:p>
        </p:txBody>
      </p:sp>
    </p:spTree>
    <p:extLst>
      <p:ext uri="{BB962C8B-B14F-4D97-AF65-F5344CB8AC3E}">
        <p14:creationId xmlns:p14="http://schemas.microsoft.com/office/powerpoint/2010/main" val="23574126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CC46D-7CF5-4D3B-AE53-647096FA3BCF}"/>
              </a:ext>
            </a:extLst>
          </p:cNvPr>
          <p:cNvSpPr>
            <a:spLocks noGrp="1"/>
          </p:cNvSpPr>
          <p:nvPr>
            <p:ph type="title"/>
          </p:nvPr>
        </p:nvSpPr>
        <p:spPr/>
        <p:txBody>
          <a:bodyPr/>
          <a:lstStyle/>
          <a:p>
            <a:r>
              <a:rPr lang="en-US" dirty="0"/>
              <a:t>Input Cost Increase Shifts Supply</a:t>
            </a:r>
          </a:p>
        </p:txBody>
      </p:sp>
      <p:sp>
        <p:nvSpPr>
          <p:cNvPr id="3" name="Content Placeholder 2">
            <a:extLst>
              <a:ext uri="{FF2B5EF4-FFF2-40B4-BE49-F238E27FC236}">
                <a16:creationId xmlns:a16="http://schemas.microsoft.com/office/drawing/2014/main" id="{189ED099-E306-4B14-B960-4AAEABC0C2A3}"/>
              </a:ext>
            </a:extLst>
          </p:cNvPr>
          <p:cNvSpPr>
            <a:spLocks noGrp="1"/>
          </p:cNvSpPr>
          <p:nvPr>
            <p:ph idx="4294967295"/>
          </p:nvPr>
        </p:nvSpPr>
        <p:spPr>
          <a:xfrm>
            <a:off x="0" y="1800232"/>
            <a:ext cx="10972800" cy="4525963"/>
          </a:xfrm>
        </p:spPr>
        <p:txBody>
          <a:bodyPr/>
          <a:lstStyle/>
          <a:p>
            <a:endParaRPr lang="en-US" dirty="0"/>
          </a:p>
          <a:p>
            <a:endParaRPr lang="en-US" dirty="0"/>
          </a:p>
        </p:txBody>
      </p:sp>
      <p:graphicFrame>
        <p:nvGraphicFramePr>
          <p:cNvPr id="4" name="Chart 3">
            <a:extLst>
              <a:ext uri="{FF2B5EF4-FFF2-40B4-BE49-F238E27FC236}">
                <a16:creationId xmlns:a16="http://schemas.microsoft.com/office/drawing/2014/main" id="{676B4E1E-06F9-4E20-9BED-1EBD15CEAA72}"/>
              </a:ext>
            </a:extLst>
          </p:cNvPr>
          <p:cNvGraphicFramePr>
            <a:graphicFrameLocks/>
          </p:cNvGraphicFramePr>
          <p:nvPr/>
        </p:nvGraphicFramePr>
        <p:xfrm>
          <a:off x="1646572" y="1571633"/>
          <a:ext cx="8898857" cy="5177516"/>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373A011-B63E-4FF7-A596-E68468BBE82C}"/>
                  </a:ext>
                </a:extLst>
              </p:cNvPr>
              <p:cNvSpPr txBox="1"/>
              <p:nvPr/>
            </p:nvSpPr>
            <p:spPr>
              <a:xfrm>
                <a:off x="7378039" y="2434324"/>
                <a:ext cx="1981200" cy="269561"/>
              </a:xfrm>
              <a:prstGeom prst="rect">
                <a:avLst/>
              </a:prstGeom>
              <a:noFill/>
            </p:spPr>
            <p:txBody>
              <a:bodyPr wrap="square" lIns="0" tIns="0" rIns="0" bIns="0" rtlCol="0">
                <a:noAutofit/>
              </a:bodyPr>
              <a:lstStyle/>
              <a:p>
                <a:pPr/>
                <a14:m>
                  <m:oMathPara xmlns:m="http://schemas.openxmlformats.org/officeDocument/2006/math">
                    <m:oMathParaPr>
                      <m:jc m:val="centerGroup"/>
                    </m:oMathParaPr>
                    <m:oMath xmlns:m="http://schemas.openxmlformats.org/officeDocument/2006/math">
                      <m:sSubSup>
                        <m:sSubSupPr>
                          <m:ctrlPr>
                            <a:rPr lang="en-US" sz="1600" i="1">
                              <a:solidFill>
                                <a:srgbClr val="FF0000"/>
                              </a:solidFill>
                              <a:latin typeface="Cambria Math" panose="02040503050406030204" pitchFamily="18" charset="0"/>
                            </a:rPr>
                          </m:ctrlPr>
                        </m:sSubSupPr>
                        <m:e>
                          <m:sSubSup>
                            <m:sSubSupPr>
                              <m:ctrlPr>
                                <a:rPr lang="en-US" sz="1600" i="1">
                                  <a:solidFill>
                                    <a:srgbClr val="FF0000"/>
                                  </a:solidFill>
                                  <a:latin typeface="Cambria Math" panose="02040503050406030204" pitchFamily="18" charset="0"/>
                                </a:rPr>
                              </m:ctrlPr>
                            </m:sSubSupPr>
                            <m:e>
                              <m:r>
                                <a:rPr lang="en-US" sz="1600" i="1">
                                  <a:solidFill>
                                    <a:srgbClr val="FF0000"/>
                                  </a:solidFill>
                                  <a:latin typeface="Cambria Math" panose="02040503050406030204" pitchFamily="18" charset="0"/>
                                </a:rPr>
                                <m:t>𝑀𝐶</m:t>
                              </m:r>
                            </m:e>
                            <m:sub>
                              <m:r>
                                <a:rPr lang="en-US" sz="1600" i="1">
                                  <a:solidFill>
                                    <a:srgbClr val="FF0000"/>
                                  </a:solidFill>
                                  <a:latin typeface="Cambria Math" panose="02040503050406030204" pitchFamily="18" charset="0"/>
                                </a:rPr>
                                <m:t>𝑖</m:t>
                              </m:r>
                            </m:sub>
                            <m:sup>
                              <m:r>
                                <a:rPr lang="en-US" sz="1600" i="1">
                                  <a:solidFill>
                                    <a:srgbClr val="FF0000"/>
                                  </a:solidFill>
                                  <a:latin typeface="Cambria Math" panose="02040503050406030204" pitchFamily="18" charset="0"/>
                                </a:rPr>
                                <m:t>𝑖𝑛𝑐𝑟𝑒𝑎𝑠𝑒</m:t>
                              </m:r>
                            </m:sup>
                          </m:sSubSup>
                          <m:r>
                            <a:rPr lang="en-US" sz="1600" i="1">
                              <a:solidFill>
                                <a:srgbClr val="FF0000"/>
                              </a:solidFill>
                              <a:latin typeface="Cambria Math" panose="02040503050406030204" pitchFamily="18" charset="0"/>
                            </a:rPr>
                            <m:t>=</m:t>
                          </m:r>
                          <m:r>
                            <a:rPr lang="en-US" sz="1600" i="1">
                              <a:solidFill>
                                <a:srgbClr val="FF0000"/>
                              </a:solidFill>
                              <a:latin typeface="Cambria Math" panose="02040503050406030204" pitchFamily="18" charset="0"/>
                            </a:rPr>
                            <m:t>𝑆</m:t>
                          </m:r>
                        </m:e>
                        <m:sub>
                          <m:r>
                            <a:rPr lang="en-US" sz="1600" i="1">
                              <a:solidFill>
                                <a:srgbClr val="FF0000"/>
                              </a:solidFill>
                              <a:latin typeface="Cambria Math" panose="02040503050406030204" pitchFamily="18" charset="0"/>
                            </a:rPr>
                            <m:t>𝑖</m:t>
                          </m:r>
                        </m:sub>
                        <m:sup>
                          <m:r>
                            <a:rPr lang="en-US" sz="1600" i="1">
                              <a:solidFill>
                                <a:srgbClr val="FF0000"/>
                              </a:solidFill>
                              <a:latin typeface="Cambria Math" panose="02040503050406030204" pitchFamily="18" charset="0"/>
                            </a:rPr>
                            <m:t>𝑖𝑛𝑐𝑟𝑒𝑎𝑠𝑒</m:t>
                          </m:r>
                        </m:sup>
                      </m:sSubSup>
                    </m:oMath>
                  </m:oMathPara>
                </a14:m>
                <a:endParaRPr lang="en-US" sz="1600" dirty="0"/>
              </a:p>
            </p:txBody>
          </p:sp>
        </mc:Choice>
        <mc:Fallback xmlns="">
          <p:sp>
            <p:nvSpPr>
              <p:cNvPr id="5" name="TextBox 4">
                <a:extLst>
                  <a:ext uri="{FF2B5EF4-FFF2-40B4-BE49-F238E27FC236}">
                    <a16:creationId xmlns:a16="http://schemas.microsoft.com/office/drawing/2014/main" id="{3373A011-B63E-4FF7-A596-E68468BBE82C}"/>
                  </a:ext>
                </a:extLst>
              </p:cNvPr>
              <p:cNvSpPr txBox="1">
                <a:spLocks noRot="1" noChangeAspect="1" noMove="1" noResize="1" noEditPoints="1" noAdjustHandles="1" noChangeArrowheads="1" noChangeShapeType="1" noTextEdit="1"/>
              </p:cNvSpPr>
              <p:nvPr/>
            </p:nvSpPr>
            <p:spPr>
              <a:xfrm>
                <a:off x="7378039" y="2434324"/>
                <a:ext cx="1981200" cy="269561"/>
              </a:xfrm>
              <a:prstGeom prst="rect">
                <a:avLst/>
              </a:prstGeom>
              <a:blipFill>
                <a:blip r:embed="rId3"/>
                <a:stretch>
                  <a:fillRect l="-3077" r="-1538" b="-1777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2AA6D64-52D4-41D2-A781-871B91318C37}"/>
                  </a:ext>
                </a:extLst>
              </p:cNvPr>
              <p:cNvSpPr txBox="1"/>
              <p:nvPr/>
            </p:nvSpPr>
            <p:spPr>
              <a:xfrm>
                <a:off x="8866256" y="3337977"/>
                <a:ext cx="2012218" cy="305596"/>
              </a:xfrm>
              <a:prstGeom prst="rect">
                <a:avLst/>
              </a:prstGeom>
              <a:noFill/>
            </p:spPr>
            <p:txBody>
              <a:bodyPr wrap="none" lIns="0" tIns="0" rIns="0" bIns="0" rtlCol="0">
                <a:noAutofit/>
              </a:bodyPr>
              <a:lstStyle/>
              <a:p>
                <a:pPr/>
                <a14:m>
                  <m:oMathPara xmlns:m="http://schemas.openxmlformats.org/officeDocument/2006/math">
                    <m:oMathParaPr>
                      <m:jc m:val="centerGroup"/>
                    </m:oMathParaPr>
                    <m:oMath xmlns:m="http://schemas.openxmlformats.org/officeDocument/2006/math">
                      <m:sSubSup>
                        <m:sSubSupPr>
                          <m:ctrlPr>
                            <a:rPr lang="en-US" sz="1600" i="1">
                              <a:solidFill>
                                <a:srgbClr val="FF0000"/>
                              </a:solidFill>
                              <a:latin typeface="Cambria Math" panose="02040503050406030204" pitchFamily="18" charset="0"/>
                            </a:rPr>
                          </m:ctrlPr>
                        </m:sSubSupPr>
                        <m:e>
                          <m:sSubSup>
                            <m:sSubSupPr>
                              <m:ctrlPr>
                                <a:rPr lang="en-US" sz="1600" i="1">
                                  <a:solidFill>
                                    <a:srgbClr val="FF0000"/>
                                  </a:solidFill>
                                  <a:latin typeface="Cambria Math" panose="02040503050406030204" pitchFamily="18" charset="0"/>
                                </a:rPr>
                              </m:ctrlPr>
                            </m:sSubSupPr>
                            <m:e>
                              <m:r>
                                <a:rPr lang="en-US" sz="1600" i="1">
                                  <a:solidFill>
                                    <a:srgbClr val="FF0000"/>
                                  </a:solidFill>
                                  <a:latin typeface="Cambria Math" panose="02040503050406030204" pitchFamily="18" charset="0"/>
                                </a:rPr>
                                <m:t>𝑀𝐶</m:t>
                              </m:r>
                            </m:e>
                            <m:sub>
                              <m:r>
                                <a:rPr lang="en-US" sz="1600" i="1">
                                  <a:solidFill>
                                    <a:srgbClr val="FF0000"/>
                                  </a:solidFill>
                                  <a:latin typeface="Cambria Math" panose="02040503050406030204" pitchFamily="18" charset="0"/>
                                </a:rPr>
                                <m:t>𝑖</m:t>
                              </m:r>
                            </m:sub>
                            <m:sup>
                              <m:r>
                                <a:rPr lang="en-US" sz="1600" i="1">
                                  <a:solidFill>
                                    <a:srgbClr val="FF0000"/>
                                  </a:solidFill>
                                  <a:latin typeface="Cambria Math" panose="02040503050406030204" pitchFamily="18" charset="0"/>
                                </a:rPr>
                                <m:t>𝑜𝑟𝑖𝑔𝑖𝑛𝑎𝑙</m:t>
                              </m:r>
                            </m:sup>
                          </m:sSubSup>
                          <m:r>
                            <a:rPr lang="en-US" sz="1600" i="1">
                              <a:solidFill>
                                <a:srgbClr val="FF0000"/>
                              </a:solidFill>
                              <a:latin typeface="Cambria Math" panose="02040503050406030204" pitchFamily="18" charset="0"/>
                            </a:rPr>
                            <m:t>=</m:t>
                          </m:r>
                          <m:r>
                            <a:rPr lang="en-US" sz="1600" i="1">
                              <a:solidFill>
                                <a:srgbClr val="FF0000"/>
                              </a:solidFill>
                              <a:latin typeface="Cambria Math" panose="02040503050406030204" pitchFamily="18" charset="0"/>
                            </a:rPr>
                            <m:t>𝑆</m:t>
                          </m:r>
                        </m:e>
                        <m:sub>
                          <m:r>
                            <a:rPr lang="en-US" sz="1600" i="1">
                              <a:solidFill>
                                <a:srgbClr val="FF0000"/>
                              </a:solidFill>
                              <a:latin typeface="Cambria Math" panose="02040503050406030204" pitchFamily="18" charset="0"/>
                            </a:rPr>
                            <m:t>𝑖</m:t>
                          </m:r>
                        </m:sub>
                        <m:sup>
                          <m:r>
                            <a:rPr lang="en-US" sz="1600" i="1">
                              <a:solidFill>
                                <a:srgbClr val="FF0000"/>
                              </a:solidFill>
                              <a:latin typeface="Cambria Math" panose="02040503050406030204" pitchFamily="18" charset="0"/>
                            </a:rPr>
                            <m:t>𝑜𝑟𝑖𝑔𝑖𝑛𝑎𝑙</m:t>
                          </m:r>
                        </m:sup>
                      </m:sSubSup>
                    </m:oMath>
                  </m:oMathPara>
                </a14:m>
                <a:endParaRPr lang="en-US" sz="1600" dirty="0"/>
              </a:p>
            </p:txBody>
          </p:sp>
        </mc:Choice>
        <mc:Fallback xmlns="">
          <p:sp>
            <p:nvSpPr>
              <p:cNvPr id="7" name="TextBox 6">
                <a:extLst>
                  <a:ext uri="{FF2B5EF4-FFF2-40B4-BE49-F238E27FC236}">
                    <a16:creationId xmlns:a16="http://schemas.microsoft.com/office/drawing/2014/main" id="{32AA6D64-52D4-41D2-A781-871B91318C37}"/>
                  </a:ext>
                </a:extLst>
              </p:cNvPr>
              <p:cNvSpPr txBox="1">
                <a:spLocks noRot="1" noChangeAspect="1" noMove="1" noResize="1" noEditPoints="1" noAdjustHandles="1" noChangeArrowheads="1" noChangeShapeType="1" noTextEdit="1"/>
              </p:cNvSpPr>
              <p:nvPr/>
            </p:nvSpPr>
            <p:spPr>
              <a:xfrm>
                <a:off x="8866256" y="3337977"/>
                <a:ext cx="2012218" cy="305596"/>
              </a:xfrm>
              <a:prstGeom prst="rect">
                <a:avLst/>
              </a:prstGeom>
              <a:blipFill>
                <a:blip r:embed="rId4"/>
                <a:stretch>
                  <a:fillRect l="-1511" t="-2000" r="-604" b="-18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72CCD1D-849C-40F3-979C-9F3307AC414E}"/>
                  </a:ext>
                </a:extLst>
              </p:cNvPr>
              <p:cNvSpPr txBox="1"/>
              <p:nvPr/>
            </p:nvSpPr>
            <p:spPr>
              <a:xfrm>
                <a:off x="9219937" y="4387990"/>
                <a:ext cx="1135311" cy="397929"/>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Sup>
                        <m:sSubSupPr>
                          <m:ctrlPr>
                            <a:rPr lang="en-US" sz="1600" i="1">
                              <a:solidFill>
                                <a:srgbClr val="0070C0"/>
                              </a:solidFill>
                              <a:latin typeface="Cambria Math" panose="02040503050406030204" pitchFamily="18" charset="0"/>
                            </a:rPr>
                          </m:ctrlPr>
                        </m:sSubSupPr>
                        <m:e>
                          <m:r>
                            <a:rPr lang="en-US" sz="1600" i="1">
                              <a:solidFill>
                                <a:srgbClr val="0070C0"/>
                              </a:solidFill>
                              <a:latin typeface="Cambria Math" panose="02040503050406030204" pitchFamily="18" charset="0"/>
                            </a:rPr>
                            <m:t>𝐴𝐶</m:t>
                          </m:r>
                        </m:e>
                        <m:sub>
                          <m:r>
                            <a:rPr lang="en-US" sz="1600" i="1">
                              <a:solidFill>
                                <a:srgbClr val="0070C0"/>
                              </a:solidFill>
                              <a:latin typeface="Cambria Math" panose="02040503050406030204" pitchFamily="18" charset="0"/>
                            </a:rPr>
                            <m:t>𝑖</m:t>
                          </m:r>
                        </m:sub>
                        <m:sup>
                          <m:r>
                            <a:rPr lang="en-US" sz="1600" i="1">
                              <a:solidFill>
                                <a:srgbClr val="0070C0"/>
                              </a:solidFill>
                              <a:latin typeface="Cambria Math" panose="02040503050406030204" pitchFamily="18" charset="0"/>
                            </a:rPr>
                            <m:t>𝑜𝑟𝑖𝑔𝑖𝑛𝑎𝑙</m:t>
                          </m:r>
                        </m:sup>
                      </m:sSubSup>
                    </m:oMath>
                  </m:oMathPara>
                </a14:m>
                <a:endParaRPr lang="en-US" sz="1600" dirty="0"/>
              </a:p>
            </p:txBody>
          </p:sp>
        </mc:Choice>
        <mc:Fallback xmlns="">
          <p:sp>
            <p:nvSpPr>
              <p:cNvPr id="8" name="TextBox 7">
                <a:extLst>
                  <a:ext uri="{FF2B5EF4-FFF2-40B4-BE49-F238E27FC236}">
                    <a16:creationId xmlns:a16="http://schemas.microsoft.com/office/drawing/2014/main" id="{E72CCD1D-849C-40F3-979C-9F3307AC414E}"/>
                  </a:ext>
                </a:extLst>
              </p:cNvPr>
              <p:cNvSpPr txBox="1">
                <a:spLocks noRot="1" noChangeAspect="1" noMove="1" noResize="1" noEditPoints="1" noAdjustHandles="1" noChangeArrowheads="1" noChangeShapeType="1" noTextEdit="1"/>
              </p:cNvSpPr>
              <p:nvPr/>
            </p:nvSpPr>
            <p:spPr>
              <a:xfrm>
                <a:off x="9219937" y="4387990"/>
                <a:ext cx="1135311" cy="397929"/>
              </a:xfrm>
              <a:prstGeom prst="rect">
                <a:avLst/>
              </a:prstGeom>
              <a:blipFill>
                <a:blip r:embed="rId5"/>
                <a:stretch>
                  <a:fillRect b="-153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7A78EC6-D294-42E2-BC7B-6F6991420B62}"/>
                  </a:ext>
                </a:extLst>
              </p:cNvPr>
              <p:cNvSpPr txBox="1"/>
              <p:nvPr/>
            </p:nvSpPr>
            <p:spPr>
              <a:xfrm>
                <a:off x="7798752" y="3674103"/>
                <a:ext cx="1152367" cy="361894"/>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Sup>
                        <m:sSubSupPr>
                          <m:ctrlPr>
                            <a:rPr lang="en-US" sz="1600" i="1">
                              <a:solidFill>
                                <a:srgbClr val="0070C0"/>
                              </a:solidFill>
                              <a:latin typeface="Cambria Math" panose="02040503050406030204" pitchFamily="18" charset="0"/>
                            </a:rPr>
                          </m:ctrlPr>
                        </m:sSubSupPr>
                        <m:e>
                          <m:r>
                            <a:rPr lang="en-US" sz="1600" i="1">
                              <a:solidFill>
                                <a:srgbClr val="0070C0"/>
                              </a:solidFill>
                              <a:latin typeface="Cambria Math" panose="02040503050406030204" pitchFamily="18" charset="0"/>
                            </a:rPr>
                            <m:t>𝐴𝐶</m:t>
                          </m:r>
                        </m:e>
                        <m:sub>
                          <m:r>
                            <a:rPr lang="en-US" sz="1600" i="1">
                              <a:solidFill>
                                <a:srgbClr val="0070C0"/>
                              </a:solidFill>
                              <a:latin typeface="Cambria Math" panose="02040503050406030204" pitchFamily="18" charset="0"/>
                            </a:rPr>
                            <m:t>𝑖</m:t>
                          </m:r>
                        </m:sub>
                        <m:sup>
                          <m:r>
                            <a:rPr lang="en-US" sz="1600" i="1">
                              <a:solidFill>
                                <a:srgbClr val="0070C0"/>
                              </a:solidFill>
                              <a:latin typeface="Cambria Math" panose="02040503050406030204" pitchFamily="18" charset="0"/>
                            </a:rPr>
                            <m:t>𝑖𝑛𝑐𝑟𝑒𝑎𝑠𝑒</m:t>
                          </m:r>
                        </m:sup>
                      </m:sSubSup>
                    </m:oMath>
                  </m:oMathPara>
                </a14:m>
                <a:endParaRPr lang="en-US" sz="1600" dirty="0"/>
              </a:p>
            </p:txBody>
          </p:sp>
        </mc:Choice>
        <mc:Fallback xmlns="">
          <p:sp>
            <p:nvSpPr>
              <p:cNvPr id="9" name="TextBox 8">
                <a:extLst>
                  <a:ext uri="{FF2B5EF4-FFF2-40B4-BE49-F238E27FC236}">
                    <a16:creationId xmlns:a16="http://schemas.microsoft.com/office/drawing/2014/main" id="{A7A78EC6-D294-42E2-BC7B-6F6991420B62}"/>
                  </a:ext>
                </a:extLst>
              </p:cNvPr>
              <p:cNvSpPr txBox="1">
                <a:spLocks noRot="1" noChangeAspect="1" noMove="1" noResize="1" noEditPoints="1" noAdjustHandles="1" noChangeArrowheads="1" noChangeShapeType="1" noTextEdit="1"/>
              </p:cNvSpPr>
              <p:nvPr/>
            </p:nvSpPr>
            <p:spPr>
              <a:xfrm>
                <a:off x="7798752" y="3674103"/>
                <a:ext cx="1152367" cy="361894"/>
              </a:xfrm>
              <a:prstGeom prst="rect">
                <a:avLst/>
              </a:prstGeom>
              <a:blipFill>
                <a:blip r:embed="rId6"/>
                <a:stretch>
                  <a:fillRect b="-1695"/>
                </a:stretch>
              </a:blipFill>
            </p:spPr>
            <p:txBody>
              <a:bodyPr/>
              <a:lstStyle/>
              <a:p>
                <a:r>
                  <a:rPr lang="en-IN">
                    <a:noFill/>
                  </a:rPr>
                  <a:t> </a:t>
                </a:r>
              </a:p>
            </p:txBody>
          </p:sp>
        </mc:Fallback>
      </mc:AlternateContent>
      <p:sp>
        <p:nvSpPr>
          <p:cNvPr id="10" name="TextBox 9">
            <a:extLst>
              <a:ext uri="{FF2B5EF4-FFF2-40B4-BE49-F238E27FC236}">
                <a16:creationId xmlns:a16="http://schemas.microsoft.com/office/drawing/2014/main" id="{39920DDE-8B2E-4481-91AF-5D9460793969}"/>
              </a:ext>
            </a:extLst>
          </p:cNvPr>
          <p:cNvSpPr txBox="1"/>
          <p:nvPr/>
        </p:nvSpPr>
        <p:spPr>
          <a:xfrm>
            <a:off x="1756113" y="1230868"/>
            <a:ext cx="312906" cy="369332"/>
          </a:xfrm>
          <a:prstGeom prst="rect">
            <a:avLst/>
          </a:prstGeom>
          <a:noFill/>
        </p:spPr>
        <p:txBody>
          <a:bodyPr wrap="none" rtlCol="0">
            <a:noAutofit/>
          </a:bodyPr>
          <a:lstStyle/>
          <a:p>
            <a:r>
              <a:rPr lang="en-US" dirty="0"/>
              <a:t>p</a:t>
            </a:r>
          </a:p>
        </p:txBody>
      </p:sp>
      <p:sp>
        <p:nvSpPr>
          <p:cNvPr id="11" name="TextBox 10">
            <a:extLst>
              <a:ext uri="{FF2B5EF4-FFF2-40B4-BE49-F238E27FC236}">
                <a16:creationId xmlns:a16="http://schemas.microsoft.com/office/drawing/2014/main" id="{658F85CD-906B-4140-96EC-78B48304FF78}"/>
              </a:ext>
            </a:extLst>
          </p:cNvPr>
          <p:cNvSpPr txBox="1"/>
          <p:nvPr/>
        </p:nvSpPr>
        <p:spPr>
          <a:xfrm>
            <a:off x="10332548" y="6279801"/>
            <a:ext cx="312906" cy="369332"/>
          </a:xfrm>
          <a:prstGeom prst="rect">
            <a:avLst/>
          </a:prstGeom>
          <a:noFill/>
        </p:spPr>
        <p:txBody>
          <a:bodyPr wrap="none" rtlCol="0">
            <a:noAutofit/>
          </a:bodyPr>
          <a:lstStyle/>
          <a:p>
            <a:r>
              <a:rPr lang="en-US" dirty="0"/>
              <a:t>q</a:t>
            </a:r>
          </a:p>
        </p:txBody>
      </p:sp>
    </p:spTree>
    <p:extLst>
      <p:ext uri="{BB962C8B-B14F-4D97-AF65-F5344CB8AC3E}">
        <p14:creationId xmlns:p14="http://schemas.microsoft.com/office/powerpoint/2010/main" val="39995068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9FD25-2810-429E-9789-C538DD685A6B}"/>
              </a:ext>
            </a:extLst>
          </p:cNvPr>
          <p:cNvSpPr>
            <a:spLocks noGrp="1"/>
          </p:cNvSpPr>
          <p:nvPr>
            <p:ph type="title"/>
          </p:nvPr>
        </p:nvSpPr>
        <p:spPr/>
        <p:txBody>
          <a:bodyPr/>
          <a:lstStyle/>
          <a:p>
            <a:r>
              <a:rPr lang="en-US" dirty="0"/>
              <a:t>Long-Run Supply</a:t>
            </a:r>
          </a:p>
        </p:txBody>
      </p:sp>
      <p:cxnSp>
        <p:nvCxnSpPr>
          <p:cNvPr id="5" name="Straight Connector 4">
            <a:extLst>
              <a:ext uri="{FF2B5EF4-FFF2-40B4-BE49-F238E27FC236}">
                <a16:creationId xmlns:a16="http://schemas.microsoft.com/office/drawing/2014/main" id="{B39B589D-D370-443D-B4F4-855DDAF6DDFC}"/>
              </a:ext>
            </a:extLst>
          </p:cNvPr>
          <p:cNvCxnSpPr/>
          <p:nvPr/>
        </p:nvCxnSpPr>
        <p:spPr>
          <a:xfrm>
            <a:off x="1256146" y="2515004"/>
            <a:ext cx="0" cy="29902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E607A89-7C71-45CD-8F75-A69D2911FD96}"/>
              </a:ext>
            </a:extLst>
          </p:cNvPr>
          <p:cNvCxnSpPr/>
          <p:nvPr/>
        </p:nvCxnSpPr>
        <p:spPr>
          <a:xfrm>
            <a:off x="1256146" y="5519325"/>
            <a:ext cx="307571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33E13DB-0C8B-41D5-99C0-10603D820CEF}"/>
              </a:ext>
            </a:extLst>
          </p:cNvPr>
          <p:cNvCxnSpPr/>
          <p:nvPr/>
        </p:nvCxnSpPr>
        <p:spPr>
          <a:xfrm>
            <a:off x="1256146" y="4749226"/>
            <a:ext cx="299027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5BB157D-1616-4021-BACD-3019C749D21B}"/>
              </a:ext>
            </a:extLst>
          </p:cNvPr>
          <p:cNvSpPr txBox="1"/>
          <p:nvPr/>
        </p:nvSpPr>
        <p:spPr>
          <a:xfrm>
            <a:off x="4237016" y="4535051"/>
            <a:ext cx="2011383" cy="369332"/>
          </a:xfrm>
          <a:prstGeom prst="rect">
            <a:avLst/>
          </a:prstGeom>
          <a:noFill/>
        </p:spPr>
        <p:txBody>
          <a:bodyPr wrap="square" rtlCol="0">
            <a:noAutofit/>
          </a:bodyPr>
          <a:lstStyle/>
          <a:p>
            <a:r>
              <a:rPr lang="en-US" dirty="0"/>
              <a:t>MC = AC = S = p*</a:t>
            </a:r>
          </a:p>
        </p:txBody>
      </p:sp>
      <p:sp>
        <p:nvSpPr>
          <p:cNvPr id="12" name="TextBox 11">
            <a:extLst>
              <a:ext uri="{FF2B5EF4-FFF2-40B4-BE49-F238E27FC236}">
                <a16:creationId xmlns:a16="http://schemas.microsoft.com/office/drawing/2014/main" id="{4F2EF964-AFA7-4C21-AAF8-CE50B2926176}"/>
              </a:ext>
            </a:extLst>
          </p:cNvPr>
          <p:cNvSpPr txBox="1"/>
          <p:nvPr/>
        </p:nvSpPr>
        <p:spPr>
          <a:xfrm>
            <a:off x="914400" y="2332428"/>
            <a:ext cx="350834" cy="414100"/>
          </a:xfrm>
          <a:prstGeom prst="rect">
            <a:avLst/>
          </a:prstGeom>
          <a:noFill/>
        </p:spPr>
        <p:txBody>
          <a:bodyPr wrap="none" rtlCol="0">
            <a:noAutofit/>
          </a:bodyPr>
          <a:lstStyle/>
          <a:p>
            <a:r>
              <a:rPr lang="en-US" dirty="0"/>
              <a:t>p</a:t>
            </a:r>
          </a:p>
        </p:txBody>
      </p:sp>
      <p:sp>
        <p:nvSpPr>
          <p:cNvPr id="13" name="TextBox 12">
            <a:extLst>
              <a:ext uri="{FF2B5EF4-FFF2-40B4-BE49-F238E27FC236}">
                <a16:creationId xmlns:a16="http://schemas.microsoft.com/office/drawing/2014/main" id="{EB3548A2-44BE-4EA3-AB76-7D8D36031D1D}"/>
              </a:ext>
            </a:extLst>
          </p:cNvPr>
          <p:cNvSpPr txBox="1"/>
          <p:nvPr/>
        </p:nvSpPr>
        <p:spPr>
          <a:xfrm>
            <a:off x="4018204" y="5436224"/>
            <a:ext cx="1025238" cy="414100"/>
          </a:xfrm>
          <a:prstGeom prst="rect">
            <a:avLst/>
          </a:prstGeom>
          <a:noFill/>
        </p:spPr>
        <p:txBody>
          <a:bodyPr wrap="square" rtlCol="0">
            <a:noAutofit/>
          </a:bodyPr>
          <a:lstStyle/>
          <a:p>
            <a:r>
              <a:rPr lang="en-US" dirty="0"/>
              <a:t>q</a:t>
            </a:r>
          </a:p>
        </p:txBody>
      </p:sp>
      <p:sp>
        <p:nvSpPr>
          <p:cNvPr id="14" name="TextBox 13">
            <a:extLst>
              <a:ext uri="{FF2B5EF4-FFF2-40B4-BE49-F238E27FC236}">
                <a16:creationId xmlns:a16="http://schemas.microsoft.com/office/drawing/2014/main" id="{0C422139-2500-47B5-960C-C5D25417A450}"/>
              </a:ext>
            </a:extLst>
          </p:cNvPr>
          <p:cNvSpPr txBox="1"/>
          <p:nvPr/>
        </p:nvSpPr>
        <p:spPr>
          <a:xfrm>
            <a:off x="5943600" y="2194681"/>
            <a:ext cx="5638800" cy="2246769"/>
          </a:xfrm>
          <a:prstGeom prst="rect">
            <a:avLst/>
          </a:prstGeom>
          <a:noFill/>
        </p:spPr>
        <p:txBody>
          <a:bodyPr wrap="square" rtlCol="0">
            <a:noAutofit/>
          </a:bodyPr>
          <a:lstStyle/>
          <a:p>
            <a:r>
              <a:rPr lang="en-US" sz="2000" dirty="0"/>
              <a:t>Supply is horizontal (perfectly elastic) if:</a:t>
            </a:r>
          </a:p>
          <a:p>
            <a:pPr marL="457200" indent="-457200">
              <a:buFont typeface="+mj-lt"/>
              <a:buAutoNum type="arabicPeriod"/>
            </a:pPr>
            <a:r>
              <a:rPr lang="en-US" sz="2000" dirty="0"/>
              <a:t>Free entry and exit into the industry</a:t>
            </a:r>
          </a:p>
          <a:p>
            <a:pPr marL="457200" indent="-457200">
              <a:buFont typeface="+mj-lt"/>
              <a:buAutoNum type="arabicPeriod"/>
            </a:pPr>
            <a:r>
              <a:rPr lang="en-US" sz="2000" dirty="0"/>
              <a:t>All firms have identical:</a:t>
            </a:r>
          </a:p>
          <a:p>
            <a:pPr marL="914400" lvl="1" indent="-457200">
              <a:buFont typeface="+mj-lt"/>
              <a:buAutoNum type="alphaLcPeriod"/>
            </a:pPr>
            <a:r>
              <a:rPr lang="en-US" sz="2000" dirty="0"/>
              <a:t>Technology</a:t>
            </a:r>
          </a:p>
          <a:p>
            <a:pPr marL="914400" lvl="1" indent="-457200">
              <a:buFont typeface="+mj-lt"/>
              <a:buAutoNum type="alphaLcPeriod"/>
            </a:pPr>
            <a:r>
              <a:rPr lang="en-US" sz="2000" dirty="0"/>
              <a:t>Regulation</a:t>
            </a:r>
          </a:p>
          <a:p>
            <a:pPr marL="914400" lvl="1" indent="-457200">
              <a:buFont typeface="+mj-lt"/>
              <a:buAutoNum type="alphaLcPeriod"/>
            </a:pPr>
            <a:r>
              <a:rPr lang="en-US" sz="2000" dirty="0"/>
              <a:t>Environment</a:t>
            </a:r>
          </a:p>
          <a:p>
            <a:pPr marL="457200" indent="-457200">
              <a:buFont typeface="+mj-lt"/>
              <a:buAutoNum type="arabicPeriod"/>
            </a:pPr>
            <a:r>
              <a:rPr lang="en-US" sz="2000" dirty="0"/>
              <a:t>Input costs are not changed as q increases</a:t>
            </a:r>
          </a:p>
        </p:txBody>
      </p:sp>
      <p:sp>
        <p:nvSpPr>
          <p:cNvPr id="6" name="TextBox 5">
            <a:extLst>
              <a:ext uri="{FF2B5EF4-FFF2-40B4-BE49-F238E27FC236}">
                <a16:creationId xmlns:a16="http://schemas.microsoft.com/office/drawing/2014/main" id="{0EF89227-8E10-4815-AEDE-E029112B2E28}"/>
              </a:ext>
            </a:extLst>
          </p:cNvPr>
          <p:cNvSpPr txBox="1"/>
          <p:nvPr/>
        </p:nvSpPr>
        <p:spPr>
          <a:xfrm>
            <a:off x="609600" y="1352813"/>
            <a:ext cx="10972800" cy="707886"/>
          </a:xfrm>
          <a:prstGeom prst="rect">
            <a:avLst/>
          </a:prstGeom>
          <a:solidFill>
            <a:schemeClr val="accent2">
              <a:lumMod val="20000"/>
              <a:lumOff val="80000"/>
            </a:schemeClr>
          </a:solidFill>
          <a:ln>
            <a:noFill/>
          </a:ln>
        </p:spPr>
        <p:txBody>
          <a:bodyPr wrap="square" rtlCol="0">
            <a:noAutofit/>
          </a:bodyPr>
          <a:lstStyle/>
          <a:p>
            <a:r>
              <a:rPr lang="en-US" sz="2000" dirty="0"/>
              <a:t>In the short run, supply slopes up due to diminishing marginal returns in production. </a:t>
            </a:r>
          </a:p>
          <a:p>
            <a:r>
              <a:rPr lang="en-US" sz="2000" dirty="0"/>
              <a:t>That cannot explain upward sloping supply in the long run.</a:t>
            </a:r>
          </a:p>
        </p:txBody>
      </p:sp>
      <p:sp>
        <p:nvSpPr>
          <p:cNvPr id="8" name="TextBox 7">
            <a:extLst>
              <a:ext uri="{FF2B5EF4-FFF2-40B4-BE49-F238E27FC236}">
                <a16:creationId xmlns:a16="http://schemas.microsoft.com/office/drawing/2014/main" id="{BFA2A04A-6305-478D-8354-3E8155C68665}"/>
              </a:ext>
            </a:extLst>
          </p:cNvPr>
          <p:cNvSpPr txBox="1"/>
          <p:nvPr/>
        </p:nvSpPr>
        <p:spPr>
          <a:xfrm>
            <a:off x="1688383" y="6086733"/>
            <a:ext cx="8815234" cy="400110"/>
          </a:xfrm>
          <a:prstGeom prst="rect">
            <a:avLst/>
          </a:prstGeom>
          <a:noFill/>
        </p:spPr>
        <p:txBody>
          <a:bodyPr wrap="none" rtlCol="0">
            <a:noAutofit/>
          </a:bodyPr>
          <a:lstStyle/>
          <a:p>
            <a:r>
              <a:rPr lang="en-US" sz="2000" dirty="0"/>
              <a:t>Deviation from these three conditions tend to make long-run supply slope up</a:t>
            </a:r>
          </a:p>
        </p:txBody>
      </p:sp>
    </p:spTree>
    <p:extLst>
      <p:ext uri="{BB962C8B-B14F-4D97-AF65-F5344CB8AC3E}">
        <p14:creationId xmlns:p14="http://schemas.microsoft.com/office/powerpoint/2010/main" val="35758249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Perfectly Competitive Markets</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499121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Four key assumptions (repeated from earlier slide)</a:t>
            </a:r>
          </a:p>
          <a:p>
            <a:pPr marL="514350" indent="-514350">
              <a:buFont typeface="+mj-lt"/>
              <a:buAutoNum type="arabicPeriod"/>
            </a:pPr>
            <a:r>
              <a:rPr lang="en-US" dirty="0"/>
              <a:t>Large number of buyers and sellers/price-taking behavior/no market power</a:t>
            </a:r>
          </a:p>
          <a:p>
            <a:pPr marL="514350" indent="-514350">
              <a:buFont typeface="+mj-lt"/>
              <a:buAutoNum type="arabicPeriod"/>
            </a:pPr>
            <a:r>
              <a:rPr lang="en-US" dirty="0"/>
              <a:t>Information is symmetric for buyers and sellers (and assumed to be “correct”)</a:t>
            </a:r>
          </a:p>
          <a:p>
            <a:pPr marL="514350" indent="-514350">
              <a:buFont typeface="+mj-lt"/>
              <a:buAutoNum type="arabicPeriod"/>
            </a:pPr>
            <a:r>
              <a:rPr lang="en-US" dirty="0"/>
              <a:t>The good is homogeneous</a:t>
            </a:r>
          </a:p>
          <a:p>
            <a:pPr marL="514350" indent="-514350">
              <a:buFont typeface="+mj-lt"/>
              <a:buAutoNum type="arabicPeriod"/>
            </a:pPr>
            <a:r>
              <a:rPr lang="en-US" dirty="0"/>
              <a:t>There are no costs beyond the selling price associated with the transaction/no transaction costs</a:t>
            </a:r>
          </a:p>
        </p:txBody>
      </p:sp>
      <p:sp>
        <p:nvSpPr>
          <p:cNvPr id="2" name="Title 1"/>
          <p:cNvSpPr>
            <a:spLocks noGrp="1"/>
          </p:cNvSpPr>
          <p:nvPr>
            <p:ph type="title"/>
          </p:nvPr>
        </p:nvSpPr>
        <p:spPr/>
        <p:txBody>
          <a:bodyPr/>
          <a:lstStyle/>
          <a:p>
            <a:r>
              <a:rPr lang="en-US" sz="4000" dirty="0"/>
              <a:t>Assumptions of a Perfectly Competitive Market</a:t>
            </a:r>
          </a:p>
        </p:txBody>
      </p:sp>
    </p:spTree>
    <p:extLst>
      <p:ext uri="{BB962C8B-B14F-4D97-AF65-F5344CB8AC3E}">
        <p14:creationId xmlns:p14="http://schemas.microsoft.com/office/powerpoint/2010/main" val="2711710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BF29D-2A02-4F6C-B439-79562AECED67}"/>
              </a:ext>
            </a:extLst>
          </p:cNvPr>
          <p:cNvSpPr>
            <a:spLocks noGrp="1"/>
          </p:cNvSpPr>
          <p:nvPr>
            <p:ph type="title"/>
          </p:nvPr>
        </p:nvSpPr>
        <p:spPr/>
        <p:txBody>
          <a:bodyPr>
            <a:noAutofit/>
          </a:bodyPr>
          <a:lstStyle/>
          <a:p>
            <a:r>
              <a:rPr lang="en-US" dirty="0"/>
              <a:t>The Production Function</a:t>
            </a:r>
          </a:p>
        </p:txBody>
      </p:sp>
      <p:cxnSp>
        <p:nvCxnSpPr>
          <p:cNvPr id="5" name="Straight Connector 4">
            <a:extLst>
              <a:ext uri="{FF2B5EF4-FFF2-40B4-BE49-F238E27FC236}">
                <a16:creationId xmlns:a16="http://schemas.microsoft.com/office/drawing/2014/main" id="{66DF237B-FAE2-4650-9CFA-201CEEF3BE72}"/>
              </a:ext>
            </a:extLst>
          </p:cNvPr>
          <p:cNvCxnSpPr>
            <a:cxnSpLocks/>
          </p:cNvCxnSpPr>
          <p:nvPr/>
        </p:nvCxnSpPr>
        <p:spPr>
          <a:xfrm flipH="1">
            <a:off x="2438400" y="2194176"/>
            <a:ext cx="0" cy="396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0ED8F4E-B43F-4C65-8BD9-BBE758C9BD1B}"/>
              </a:ext>
            </a:extLst>
          </p:cNvPr>
          <p:cNvCxnSpPr>
            <a:cxnSpLocks/>
          </p:cNvCxnSpPr>
          <p:nvPr/>
        </p:nvCxnSpPr>
        <p:spPr>
          <a:xfrm>
            <a:off x="2438400" y="6156576"/>
            <a:ext cx="495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F73C189F-49ED-4D85-8B86-2DEB7C03C2A9}"/>
              </a:ext>
            </a:extLst>
          </p:cNvPr>
          <p:cNvSpPr/>
          <p:nvPr/>
        </p:nvSpPr>
        <p:spPr>
          <a:xfrm>
            <a:off x="2450927" y="2846574"/>
            <a:ext cx="4922729" cy="3294345"/>
          </a:xfrm>
          <a:custGeom>
            <a:avLst/>
            <a:gdLst>
              <a:gd name="connsiteX0" fmla="*/ 0 w 4922729"/>
              <a:gd name="connsiteY0" fmla="*/ 3294345 h 3294345"/>
              <a:gd name="connsiteX1" fmla="*/ 1202499 w 4922729"/>
              <a:gd name="connsiteY1" fmla="*/ 1402915 h 3294345"/>
              <a:gd name="connsiteX2" fmla="*/ 4922729 w 4922729"/>
              <a:gd name="connsiteY2" fmla="*/ 0 h 3294345"/>
              <a:gd name="connsiteX3" fmla="*/ 4922729 w 4922729"/>
              <a:gd name="connsiteY3" fmla="*/ 0 h 3294345"/>
            </a:gdLst>
            <a:ahLst/>
            <a:cxnLst>
              <a:cxn ang="0">
                <a:pos x="connsiteX0" y="connsiteY0"/>
              </a:cxn>
              <a:cxn ang="0">
                <a:pos x="connsiteX1" y="connsiteY1"/>
              </a:cxn>
              <a:cxn ang="0">
                <a:pos x="connsiteX2" y="connsiteY2"/>
              </a:cxn>
              <a:cxn ang="0">
                <a:pos x="connsiteX3" y="connsiteY3"/>
              </a:cxn>
            </a:cxnLst>
            <a:rect l="l" t="t" r="r" b="b"/>
            <a:pathLst>
              <a:path w="4922729" h="3294345">
                <a:moveTo>
                  <a:pt x="0" y="3294345"/>
                </a:moveTo>
                <a:cubicBezTo>
                  <a:pt x="191022" y="2623158"/>
                  <a:pt x="382044" y="1951972"/>
                  <a:pt x="1202499" y="1402915"/>
                </a:cubicBezTo>
                <a:cubicBezTo>
                  <a:pt x="2022954" y="853858"/>
                  <a:pt x="4922729" y="0"/>
                  <a:pt x="4922729" y="0"/>
                </a:cubicBezTo>
                <a:lnTo>
                  <a:pt x="4922729"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5B4D757-C95F-4367-94A1-11292CCA3381}"/>
                  </a:ext>
                </a:extLst>
              </p:cNvPr>
              <p:cNvSpPr txBox="1"/>
              <p:nvPr/>
            </p:nvSpPr>
            <p:spPr>
              <a:xfrm>
                <a:off x="7239001" y="6292080"/>
                <a:ext cx="829073" cy="3693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Labor</m:t>
                      </m:r>
                    </m:oMath>
                  </m:oMathPara>
                </a14:m>
                <a:endParaRPr lang="en-US" dirty="0"/>
              </a:p>
            </p:txBody>
          </p:sp>
        </mc:Choice>
        <mc:Fallback xmlns="">
          <p:sp>
            <p:nvSpPr>
              <p:cNvPr id="11" name="TextBox 10">
                <a:extLst>
                  <a:ext uri="{FF2B5EF4-FFF2-40B4-BE49-F238E27FC236}">
                    <a16:creationId xmlns:a16="http://schemas.microsoft.com/office/drawing/2014/main" id="{A5B4D757-C95F-4367-94A1-11292CCA3381}"/>
                  </a:ext>
                </a:extLst>
              </p:cNvPr>
              <p:cNvSpPr txBox="1">
                <a:spLocks noRot="1" noChangeAspect="1" noMove="1" noResize="1" noEditPoints="1" noAdjustHandles="1" noChangeArrowheads="1" noChangeShapeType="1" noTextEdit="1"/>
              </p:cNvSpPr>
              <p:nvPr/>
            </p:nvSpPr>
            <p:spPr>
              <a:xfrm>
                <a:off x="7239001" y="6292080"/>
                <a:ext cx="829073" cy="369332"/>
              </a:xfrm>
              <a:prstGeom prst="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361EFC4-B564-448F-A45D-B7676AA45EA4}"/>
                  </a:ext>
                </a:extLst>
              </p:cNvPr>
              <p:cNvSpPr txBox="1"/>
              <p:nvPr/>
            </p:nvSpPr>
            <p:spPr>
              <a:xfrm>
                <a:off x="7615963" y="2651376"/>
                <a:ext cx="1421735"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𝑄</m:t>
                      </m:r>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𝐾</m:t>
                          </m:r>
                        </m:e>
                      </m:acc>
                      <m:r>
                        <a:rPr lang="en-US" i="1">
                          <a:latin typeface="Cambria Math" panose="02040503050406030204" pitchFamily="18" charset="0"/>
                        </a:rPr>
                        <m:t>,</m:t>
                      </m:r>
                      <m:r>
                        <a:rPr lang="en-US" i="1">
                          <a:latin typeface="Cambria Math" panose="02040503050406030204" pitchFamily="18" charset="0"/>
                        </a:rPr>
                        <m:t>𝐿</m:t>
                      </m:r>
                      <m:r>
                        <a:rPr lang="en-US" i="1">
                          <a:latin typeface="Cambria Math" panose="02040503050406030204" pitchFamily="18" charset="0"/>
                        </a:rPr>
                        <m:t>)</m:t>
                      </m:r>
                    </m:oMath>
                  </m:oMathPara>
                </a14:m>
                <a:endParaRPr lang="en-US" dirty="0"/>
              </a:p>
            </p:txBody>
          </p:sp>
        </mc:Choice>
        <mc:Fallback xmlns="">
          <p:sp>
            <p:nvSpPr>
              <p:cNvPr id="12" name="TextBox 11">
                <a:extLst>
                  <a:ext uri="{FF2B5EF4-FFF2-40B4-BE49-F238E27FC236}">
                    <a16:creationId xmlns:a16="http://schemas.microsoft.com/office/drawing/2014/main" id="{0361EFC4-B564-448F-A45D-B7676AA45EA4}"/>
                  </a:ext>
                </a:extLst>
              </p:cNvPr>
              <p:cNvSpPr txBox="1">
                <a:spLocks noRot="1" noChangeAspect="1" noMove="1" noResize="1" noEditPoints="1" noAdjustHandles="1" noChangeArrowheads="1" noChangeShapeType="1" noTextEdit="1"/>
              </p:cNvSpPr>
              <p:nvPr/>
            </p:nvSpPr>
            <p:spPr>
              <a:xfrm>
                <a:off x="7615963" y="2651376"/>
                <a:ext cx="1421735" cy="369332"/>
              </a:xfrm>
              <a:prstGeom prst="rect">
                <a:avLst/>
              </a:prstGeom>
              <a:blipFill>
                <a:blip r:embed="rId4"/>
                <a:stretch>
                  <a:fillRect b="-13115"/>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29FC444A-B3C6-4753-9BE3-37816B828DC8}"/>
              </a:ext>
            </a:extLst>
          </p:cNvPr>
          <p:cNvCxnSpPr>
            <a:cxnSpLocks/>
          </p:cNvCxnSpPr>
          <p:nvPr/>
        </p:nvCxnSpPr>
        <p:spPr>
          <a:xfrm>
            <a:off x="5851547" y="2758983"/>
            <a:ext cx="0" cy="3381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A80F74F-941D-4080-9AA8-750822924461}"/>
              </a:ext>
            </a:extLst>
          </p:cNvPr>
          <p:cNvCxnSpPr>
            <a:endCxn id="21" idx="4"/>
          </p:cNvCxnSpPr>
          <p:nvPr/>
        </p:nvCxnSpPr>
        <p:spPr>
          <a:xfrm flipH="1" flipV="1">
            <a:off x="6929380" y="3379974"/>
            <a:ext cx="0" cy="2760945"/>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7435633-34B6-47C0-A513-5BFF38BDBFAF}"/>
              </a:ext>
            </a:extLst>
          </p:cNvPr>
          <p:cNvCxnSpPr>
            <a:cxnSpLocks/>
          </p:cNvCxnSpPr>
          <p:nvPr/>
        </p:nvCxnSpPr>
        <p:spPr>
          <a:xfrm flipV="1">
            <a:off x="4532330" y="3340494"/>
            <a:ext cx="0" cy="281347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B883598-7D21-4DBC-A0FD-5EEE8003B1A9}"/>
              </a:ext>
            </a:extLst>
          </p:cNvPr>
          <p:cNvCxnSpPr>
            <a:cxnSpLocks/>
          </p:cNvCxnSpPr>
          <p:nvPr/>
        </p:nvCxnSpPr>
        <p:spPr>
          <a:xfrm>
            <a:off x="2437733" y="4204548"/>
            <a:ext cx="3448095"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61BFCCC-CE23-45CD-903E-105462A44790}"/>
              </a:ext>
            </a:extLst>
          </p:cNvPr>
          <p:cNvCxnSpPr>
            <a:cxnSpLocks/>
          </p:cNvCxnSpPr>
          <p:nvPr/>
        </p:nvCxnSpPr>
        <p:spPr>
          <a:xfrm>
            <a:off x="2450927" y="2751585"/>
            <a:ext cx="341991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F8A09A0A-BD63-4E68-A5A2-B635012DD93B}"/>
                  </a:ext>
                </a:extLst>
              </p:cNvPr>
              <p:cNvSpPr txBox="1"/>
              <p:nvPr/>
            </p:nvSpPr>
            <p:spPr>
              <a:xfrm>
                <a:off x="4297564" y="6259281"/>
                <a:ext cx="488842"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1</m:t>
                          </m:r>
                        </m:sub>
                      </m:sSub>
                    </m:oMath>
                  </m:oMathPara>
                </a14:m>
                <a:endParaRPr lang="en-US" dirty="0"/>
              </a:p>
            </p:txBody>
          </p:sp>
        </mc:Choice>
        <mc:Fallback xmlns="">
          <p:sp>
            <p:nvSpPr>
              <p:cNvPr id="32" name="TextBox 31">
                <a:extLst>
                  <a:ext uri="{FF2B5EF4-FFF2-40B4-BE49-F238E27FC236}">
                    <a16:creationId xmlns:a16="http://schemas.microsoft.com/office/drawing/2014/main" id="{F8A09A0A-BD63-4E68-A5A2-B635012DD93B}"/>
                  </a:ext>
                </a:extLst>
              </p:cNvPr>
              <p:cNvSpPr txBox="1">
                <a:spLocks noRot="1" noChangeAspect="1" noMove="1" noResize="1" noEditPoints="1" noAdjustHandles="1" noChangeArrowheads="1" noChangeShapeType="1" noTextEdit="1"/>
              </p:cNvSpPr>
              <p:nvPr/>
            </p:nvSpPr>
            <p:spPr>
              <a:xfrm>
                <a:off x="4297564" y="6259281"/>
                <a:ext cx="488842" cy="369332"/>
              </a:xfrm>
              <a:prstGeom prst="rect">
                <a:avLst/>
              </a:prstGeom>
              <a:blipFill>
                <a:blip r:embed="rId5"/>
                <a:stretch>
                  <a:fillRect b="-166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A33BBA21-A08A-4D60-84A8-5283242D3B71}"/>
                  </a:ext>
                </a:extLst>
              </p:cNvPr>
              <p:cNvSpPr txBox="1"/>
              <p:nvPr/>
            </p:nvSpPr>
            <p:spPr>
              <a:xfrm>
                <a:off x="5609608" y="6265448"/>
                <a:ext cx="488842"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2</m:t>
                          </m:r>
                        </m:sub>
                      </m:sSub>
                    </m:oMath>
                  </m:oMathPara>
                </a14:m>
                <a:endParaRPr lang="en-US" dirty="0"/>
              </a:p>
            </p:txBody>
          </p:sp>
        </mc:Choice>
        <mc:Fallback xmlns="">
          <p:sp>
            <p:nvSpPr>
              <p:cNvPr id="33" name="TextBox 32">
                <a:extLst>
                  <a:ext uri="{FF2B5EF4-FFF2-40B4-BE49-F238E27FC236}">
                    <a16:creationId xmlns:a16="http://schemas.microsoft.com/office/drawing/2014/main" id="{A33BBA21-A08A-4D60-84A8-5283242D3B71}"/>
                  </a:ext>
                </a:extLst>
              </p:cNvPr>
              <p:cNvSpPr txBox="1">
                <a:spLocks noRot="1" noChangeAspect="1" noMove="1" noResize="1" noEditPoints="1" noAdjustHandles="1" noChangeArrowheads="1" noChangeShapeType="1" noTextEdit="1"/>
              </p:cNvSpPr>
              <p:nvPr/>
            </p:nvSpPr>
            <p:spPr>
              <a:xfrm>
                <a:off x="5609608" y="6265448"/>
                <a:ext cx="488842" cy="369332"/>
              </a:xfrm>
              <a:prstGeom prst="rect">
                <a:avLst/>
              </a:prstGeom>
              <a:blipFill>
                <a:blip r:embed="rId6"/>
                <a:stretch>
                  <a:fillRect b="-166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7971E206-BD06-4A90-AC8F-65FED41F0A6C}"/>
                  </a:ext>
                </a:extLst>
              </p:cNvPr>
              <p:cNvSpPr txBox="1"/>
              <p:nvPr/>
            </p:nvSpPr>
            <p:spPr>
              <a:xfrm>
                <a:off x="6684957" y="6265448"/>
                <a:ext cx="488842"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3</m:t>
                          </m:r>
                        </m:sub>
                      </m:sSub>
                    </m:oMath>
                  </m:oMathPara>
                </a14:m>
                <a:endParaRPr lang="en-US" dirty="0"/>
              </a:p>
            </p:txBody>
          </p:sp>
        </mc:Choice>
        <mc:Fallback xmlns="">
          <p:sp>
            <p:nvSpPr>
              <p:cNvPr id="34" name="TextBox 33">
                <a:extLst>
                  <a:ext uri="{FF2B5EF4-FFF2-40B4-BE49-F238E27FC236}">
                    <a16:creationId xmlns:a16="http://schemas.microsoft.com/office/drawing/2014/main" id="{7971E206-BD06-4A90-AC8F-65FED41F0A6C}"/>
                  </a:ext>
                </a:extLst>
              </p:cNvPr>
              <p:cNvSpPr txBox="1">
                <a:spLocks noRot="1" noChangeAspect="1" noMove="1" noResize="1" noEditPoints="1" noAdjustHandles="1" noChangeArrowheads="1" noChangeShapeType="1" noTextEdit="1"/>
              </p:cNvSpPr>
              <p:nvPr/>
            </p:nvSpPr>
            <p:spPr>
              <a:xfrm>
                <a:off x="6684957" y="6265448"/>
                <a:ext cx="488842" cy="369332"/>
              </a:xfrm>
              <a:prstGeom prst="rect">
                <a:avLst/>
              </a:prstGeom>
              <a:blipFill>
                <a:blip r:embed="rId7"/>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B88178EE-DC7F-4CED-A23D-89A3056DED87}"/>
                  </a:ext>
                </a:extLst>
              </p:cNvPr>
              <p:cNvSpPr txBox="1"/>
              <p:nvPr/>
            </p:nvSpPr>
            <p:spPr>
              <a:xfrm>
                <a:off x="1901507" y="4019882"/>
                <a:ext cx="488842"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1</m:t>
                          </m:r>
                        </m:sub>
                      </m:sSub>
                    </m:oMath>
                  </m:oMathPara>
                </a14:m>
                <a:endParaRPr lang="en-US" dirty="0"/>
              </a:p>
            </p:txBody>
          </p:sp>
        </mc:Choice>
        <mc:Fallback xmlns="">
          <p:sp>
            <p:nvSpPr>
              <p:cNvPr id="36" name="TextBox 35">
                <a:extLst>
                  <a:ext uri="{FF2B5EF4-FFF2-40B4-BE49-F238E27FC236}">
                    <a16:creationId xmlns:a16="http://schemas.microsoft.com/office/drawing/2014/main" id="{B88178EE-DC7F-4CED-A23D-89A3056DED87}"/>
                  </a:ext>
                </a:extLst>
              </p:cNvPr>
              <p:cNvSpPr txBox="1">
                <a:spLocks noRot="1" noChangeAspect="1" noMove="1" noResize="1" noEditPoints="1" noAdjustHandles="1" noChangeArrowheads="1" noChangeShapeType="1" noTextEdit="1"/>
              </p:cNvSpPr>
              <p:nvPr/>
            </p:nvSpPr>
            <p:spPr>
              <a:xfrm>
                <a:off x="1901507" y="4019882"/>
                <a:ext cx="488842" cy="369332"/>
              </a:xfrm>
              <a:prstGeom prst="rect">
                <a:avLst/>
              </a:prstGeom>
              <a:blipFill>
                <a:blip r:embed="rId8"/>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FFAC1C3A-DB2E-4BFA-82DF-D7458AA4C27B}"/>
                  </a:ext>
                </a:extLst>
              </p:cNvPr>
              <p:cNvSpPr txBox="1"/>
              <p:nvPr/>
            </p:nvSpPr>
            <p:spPr>
              <a:xfrm>
                <a:off x="1888981" y="2463437"/>
                <a:ext cx="488842"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3</m:t>
                          </m:r>
                        </m:sub>
                      </m:sSub>
                    </m:oMath>
                  </m:oMathPara>
                </a14:m>
                <a:endParaRPr lang="en-US" dirty="0"/>
              </a:p>
            </p:txBody>
          </p:sp>
        </mc:Choice>
        <mc:Fallback xmlns="">
          <p:sp>
            <p:nvSpPr>
              <p:cNvPr id="37" name="TextBox 36">
                <a:extLst>
                  <a:ext uri="{FF2B5EF4-FFF2-40B4-BE49-F238E27FC236}">
                    <a16:creationId xmlns:a16="http://schemas.microsoft.com/office/drawing/2014/main" id="{FFAC1C3A-DB2E-4BFA-82DF-D7458AA4C27B}"/>
                  </a:ext>
                </a:extLst>
              </p:cNvPr>
              <p:cNvSpPr txBox="1">
                <a:spLocks noRot="1" noChangeAspect="1" noMove="1" noResize="1" noEditPoints="1" noAdjustHandles="1" noChangeArrowheads="1" noChangeShapeType="1" noTextEdit="1"/>
              </p:cNvSpPr>
              <p:nvPr/>
            </p:nvSpPr>
            <p:spPr>
              <a:xfrm>
                <a:off x="1888981" y="2463437"/>
                <a:ext cx="488842" cy="369332"/>
              </a:xfrm>
              <a:prstGeom prst="rect">
                <a:avLst/>
              </a:prstGeom>
              <a:blipFill>
                <a:blip r:embed="rId9"/>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041799D-B97B-42BB-8CF1-9BFCC79C4E74}"/>
                  </a:ext>
                </a:extLst>
              </p:cNvPr>
              <p:cNvSpPr txBox="1"/>
              <p:nvPr/>
            </p:nvSpPr>
            <p:spPr>
              <a:xfrm>
                <a:off x="1891137" y="3208869"/>
                <a:ext cx="488842"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2</m:t>
                          </m:r>
                        </m:sub>
                      </m:sSub>
                    </m:oMath>
                  </m:oMathPara>
                </a14:m>
                <a:endParaRPr lang="en-US" dirty="0"/>
              </a:p>
            </p:txBody>
          </p:sp>
        </mc:Choice>
        <mc:Fallback xmlns="">
          <p:sp>
            <p:nvSpPr>
              <p:cNvPr id="38" name="TextBox 37">
                <a:extLst>
                  <a:ext uri="{FF2B5EF4-FFF2-40B4-BE49-F238E27FC236}">
                    <a16:creationId xmlns:a16="http://schemas.microsoft.com/office/drawing/2014/main" id="{C041799D-B97B-42BB-8CF1-9BFCC79C4E74}"/>
                  </a:ext>
                </a:extLst>
              </p:cNvPr>
              <p:cNvSpPr txBox="1">
                <a:spLocks noRot="1" noChangeAspect="1" noMove="1" noResize="1" noEditPoints="1" noAdjustHandles="1" noChangeArrowheads="1" noChangeShapeType="1" noTextEdit="1"/>
              </p:cNvSpPr>
              <p:nvPr/>
            </p:nvSpPr>
            <p:spPr>
              <a:xfrm>
                <a:off x="1891137" y="3208869"/>
                <a:ext cx="488842" cy="369332"/>
              </a:xfrm>
              <a:prstGeom prst="rect">
                <a:avLst/>
              </a:prstGeom>
              <a:blipFill>
                <a:blip r:embed="rId10"/>
                <a:stretch>
                  <a:fillRect b="-11475"/>
                </a:stretch>
              </a:blipFill>
            </p:spPr>
            <p:txBody>
              <a:bodyPr/>
              <a:lstStyle/>
              <a:p>
                <a:r>
                  <a:rPr lang="en-US">
                    <a:noFill/>
                  </a:rPr>
                  <a:t> </a:t>
                </a:r>
              </a:p>
            </p:txBody>
          </p:sp>
        </mc:Fallback>
      </mc:AlternateContent>
      <p:sp>
        <p:nvSpPr>
          <p:cNvPr id="39" name="Oval 38">
            <a:extLst>
              <a:ext uri="{FF2B5EF4-FFF2-40B4-BE49-F238E27FC236}">
                <a16:creationId xmlns:a16="http://schemas.microsoft.com/office/drawing/2014/main" id="{0EAFA5B1-2C79-455A-BA18-B944078AFB3E}"/>
              </a:ext>
            </a:extLst>
          </p:cNvPr>
          <p:cNvSpPr/>
          <p:nvPr/>
        </p:nvSpPr>
        <p:spPr>
          <a:xfrm>
            <a:off x="5717089" y="3190183"/>
            <a:ext cx="299979" cy="247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dirty="0"/>
              <a:t>A</a:t>
            </a:r>
          </a:p>
        </p:txBody>
      </p:sp>
      <p:sp>
        <p:nvSpPr>
          <p:cNvPr id="40" name="Oval 39">
            <a:extLst>
              <a:ext uri="{FF2B5EF4-FFF2-40B4-BE49-F238E27FC236}">
                <a16:creationId xmlns:a16="http://schemas.microsoft.com/office/drawing/2014/main" id="{F7DF7287-B278-4CA2-BC8D-A78074917A16}"/>
              </a:ext>
            </a:extLst>
          </p:cNvPr>
          <p:cNvSpPr/>
          <p:nvPr/>
        </p:nvSpPr>
        <p:spPr>
          <a:xfrm>
            <a:off x="5771309" y="4075810"/>
            <a:ext cx="295158" cy="247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dirty="0"/>
              <a:t>B</a:t>
            </a:r>
          </a:p>
        </p:txBody>
      </p:sp>
      <p:sp>
        <p:nvSpPr>
          <p:cNvPr id="43" name="TextBox 42">
            <a:extLst>
              <a:ext uri="{FF2B5EF4-FFF2-40B4-BE49-F238E27FC236}">
                <a16:creationId xmlns:a16="http://schemas.microsoft.com/office/drawing/2014/main" id="{CF2F9F96-C01A-4D78-A0EE-B0EA281FD532}"/>
              </a:ext>
            </a:extLst>
          </p:cNvPr>
          <p:cNvSpPr txBox="1"/>
          <p:nvPr/>
        </p:nvSpPr>
        <p:spPr>
          <a:xfrm rot="20730479">
            <a:off x="6141924" y="2462045"/>
            <a:ext cx="3058695" cy="273614"/>
          </a:xfrm>
          <a:prstGeom prst="rect">
            <a:avLst/>
          </a:prstGeom>
          <a:noFill/>
        </p:spPr>
        <p:txBody>
          <a:bodyPr wrap="square" rtlCol="0">
            <a:noAutofit/>
          </a:bodyPr>
          <a:lstStyle/>
          <a:p>
            <a:r>
              <a:rPr lang="en-US" sz="1200" dirty="0"/>
              <a:t>The frontier of technological efficiency</a:t>
            </a:r>
          </a:p>
        </p:txBody>
      </p:sp>
      <p:cxnSp>
        <p:nvCxnSpPr>
          <p:cNvPr id="45" name="Straight Connector 44">
            <a:extLst>
              <a:ext uri="{FF2B5EF4-FFF2-40B4-BE49-F238E27FC236}">
                <a16:creationId xmlns:a16="http://schemas.microsoft.com/office/drawing/2014/main" id="{EE48B2B9-C711-4BE0-9C48-4C60E1881A73}"/>
              </a:ext>
            </a:extLst>
          </p:cNvPr>
          <p:cNvCxnSpPr/>
          <p:nvPr/>
        </p:nvCxnSpPr>
        <p:spPr>
          <a:xfrm>
            <a:off x="2424949" y="3349707"/>
            <a:ext cx="4440546"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FBCB3BBF-ADDB-42E9-A97C-8AD7955EF129}"/>
                  </a:ext>
                </a:extLst>
              </p:cNvPr>
              <p:cNvSpPr txBox="1"/>
              <p:nvPr/>
            </p:nvSpPr>
            <p:spPr>
              <a:xfrm>
                <a:off x="7195856" y="3467297"/>
                <a:ext cx="3443962" cy="535077"/>
              </a:xfrm>
              <a:prstGeom prst="rect">
                <a:avLst/>
              </a:prstGeom>
              <a:noFill/>
            </p:spPr>
            <p:txBody>
              <a:bodyPr wrap="square" rtlCol="0">
                <a:noAutofit/>
              </a:bodyPr>
              <a:lstStyle/>
              <a:p>
                <a:r>
                  <a:rPr lang="en-US" sz="1400" dirty="0"/>
                  <a:t>C is inefficient for using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𝐿</m:t>
                        </m:r>
                      </m:e>
                      <m:sub>
                        <m:r>
                          <a:rPr lang="en-US" sz="1400" i="1">
                            <a:latin typeface="Cambria Math" panose="02040503050406030204" pitchFamily="18" charset="0"/>
                          </a:rPr>
                          <m:t>3</m:t>
                        </m:r>
                      </m:sub>
                    </m:sSub>
                  </m:oMath>
                </a14:m>
                <a:r>
                  <a:rPr lang="en-US" sz="1400" dirty="0"/>
                  <a:t>to produce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𝑄</m:t>
                        </m:r>
                      </m:e>
                      <m:sub>
                        <m:r>
                          <a:rPr lang="en-US" sz="1400" i="1">
                            <a:latin typeface="Cambria Math" panose="02040503050406030204" pitchFamily="18" charset="0"/>
                          </a:rPr>
                          <m:t>2</m:t>
                        </m:r>
                      </m:sub>
                    </m:sSub>
                  </m:oMath>
                </a14:m>
                <a:endParaRPr lang="en-US" sz="1400" dirty="0"/>
              </a:p>
              <a:p>
                <a:r>
                  <a:rPr lang="en-US" sz="1400" dirty="0"/>
                  <a:t>B is inefficient for using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𝐿</m:t>
                        </m:r>
                      </m:e>
                      <m:sub>
                        <m:r>
                          <a:rPr lang="en-US" sz="1400" i="1">
                            <a:latin typeface="Cambria Math" panose="02040503050406030204" pitchFamily="18" charset="0"/>
                          </a:rPr>
                          <m:t>2</m:t>
                        </m:r>
                      </m:sub>
                    </m:sSub>
                    <m:r>
                      <a:rPr lang="en-US" sz="1400" i="1">
                        <a:latin typeface="Cambria Math" panose="02040503050406030204" pitchFamily="18" charset="0"/>
                      </a:rPr>
                      <m:t> </m:t>
                    </m:r>
                    <m:r>
                      <m:rPr>
                        <m:sty m:val="p"/>
                      </m:rPr>
                      <a:rPr lang="en-US" sz="1400">
                        <a:latin typeface="Cambria Math" panose="02040503050406030204" pitchFamily="18" charset="0"/>
                      </a:rPr>
                      <m:t>to</m:t>
                    </m:r>
                    <m:r>
                      <a:rPr lang="en-US" sz="1400">
                        <a:latin typeface="Cambria Math" panose="02040503050406030204" pitchFamily="18" charset="0"/>
                      </a:rPr>
                      <m:t> </m:t>
                    </m:r>
                    <m:r>
                      <m:rPr>
                        <m:sty m:val="p"/>
                      </m:rPr>
                      <a:rPr lang="en-US" sz="1400">
                        <a:latin typeface="Cambria Math" panose="02040503050406030204" pitchFamily="18" charset="0"/>
                      </a:rPr>
                      <m:t>produce</m:t>
                    </m:r>
                  </m:oMath>
                </a14:m>
                <a:r>
                  <a:rPr lang="en-US" sz="1400" dirty="0"/>
                  <a:t>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𝑄</m:t>
                        </m:r>
                      </m:e>
                      <m:sub>
                        <m:r>
                          <a:rPr lang="en-US" sz="1400" i="1">
                            <a:latin typeface="Cambria Math" panose="02040503050406030204" pitchFamily="18" charset="0"/>
                          </a:rPr>
                          <m:t>1</m:t>
                        </m:r>
                      </m:sub>
                    </m:sSub>
                  </m:oMath>
                </a14:m>
                <a:endParaRPr lang="en-US" dirty="0"/>
              </a:p>
            </p:txBody>
          </p:sp>
        </mc:Choice>
        <mc:Fallback xmlns="">
          <p:sp>
            <p:nvSpPr>
              <p:cNvPr id="46" name="TextBox 45">
                <a:extLst>
                  <a:ext uri="{FF2B5EF4-FFF2-40B4-BE49-F238E27FC236}">
                    <a16:creationId xmlns:a16="http://schemas.microsoft.com/office/drawing/2014/main" id="{FBCB3BBF-ADDB-42E9-A97C-8AD7955EF129}"/>
                  </a:ext>
                </a:extLst>
              </p:cNvPr>
              <p:cNvSpPr txBox="1">
                <a:spLocks noRot="1" noChangeAspect="1" noMove="1" noResize="1" noEditPoints="1" noAdjustHandles="1" noChangeArrowheads="1" noChangeShapeType="1" noTextEdit="1"/>
              </p:cNvSpPr>
              <p:nvPr/>
            </p:nvSpPr>
            <p:spPr>
              <a:xfrm>
                <a:off x="7195856" y="3467297"/>
                <a:ext cx="3443962" cy="535077"/>
              </a:xfrm>
              <a:prstGeom prst="rect">
                <a:avLst/>
              </a:prstGeom>
              <a:blipFill>
                <a:blip r:embed="rId11"/>
                <a:stretch>
                  <a:fillRect l="-531" t="-2273" b="-795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0115A05E-93AE-4CD5-B125-BE77F6EC090D}"/>
                  </a:ext>
                </a:extLst>
              </p:cNvPr>
              <p:cNvSpPr txBox="1"/>
              <p:nvPr/>
            </p:nvSpPr>
            <p:spPr>
              <a:xfrm>
                <a:off x="2553517" y="1468864"/>
                <a:ext cx="4375864" cy="634626"/>
              </a:xfrm>
              <a:prstGeom prst="rect">
                <a:avLst/>
              </a:prstGeom>
              <a:noFill/>
            </p:spPr>
            <p:txBody>
              <a:bodyPr wrap="square" rtlCol="0">
                <a:noAutofit/>
              </a:bodyPr>
              <a:lstStyle/>
              <a:p>
                <a:pPr>
                  <a:spcBef>
                    <a:spcPts val="600"/>
                  </a:spcBef>
                </a:pPr>
                <a:r>
                  <a:rPr lang="en-US" sz="1400" dirty="0"/>
                  <a:t>E is not feasible to produce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𝑄</m:t>
                        </m:r>
                      </m:e>
                      <m:sub>
                        <m:r>
                          <a:rPr lang="en-US" sz="1400" i="1">
                            <a:latin typeface="Cambria Math" panose="02040503050406030204" pitchFamily="18" charset="0"/>
                          </a:rPr>
                          <m:t>2</m:t>
                        </m:r>
                      </m:sub>
                    </m:sSub>
                  </m:oMath>
                </a14:m>
                <a:r>
                  <a:rPr lang="en-US" sz="1400" dirty="0"/>
                  <a:t> using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𝐿</m:t>
                        </m:r>
                      </m:e>
                      <m:sub>
                        <m:r>
                          <a:rPr lang="en-US" sz="1400" i="1">
                            <a:latin typeface="Cambria Math" panose="02040503050406030204" pitchFamily="18" charset="0"/>
                          </a:rPr>
                          <m:t>1</m:t>
                        </m:r>
                      </m:sub>
                    </m:sSub>
                  </m:oMath>
                </a14:m>
                <a:endParaRPr lang="en-US" sz="1400" dirty="0"/>
              </a:p>
              <a:p>
                <a:pPr>
                  <a:spcBef>
                    <a:spcPts val="600"/>
                  </a:spcBef>
                </a:pPr>
                <a:r>
                  <a:rPr lang="en-US" sz="1400" dirty="0"/>
                  <a:t>D is not feasible to produce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𝑄</m:t>
                        </m:r>
                      </m:e>
                      <m:sub>
                        <m:r>
                          <a:rPr lang="en-US" sz="1400" i="1">
                            <a:latin typeface="Cambria Math" panose="02040503050406030204" pitchFamily="18" charset="0"/>
                          </a:rPr>
                          <m:t>3</m:t>
                        </m:r>
                      </m:sub>
                    </m:sSub>
                  </m:oMath>
                </a14:m>
                <a:r>
                  <a:rPr lang="en-US" sz="1400" dirty="0"/>
                  <a:t> using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𝐿</m:t>
                        </m:r>
                      </m:e>
                      <m:sub>
                        <m:r>
                          <a:rPr lang="en-US" sz="1400" i="1">
                            <a:latin typeface="Cambria Math" panose="02040503050406030204" pitchFamily="18" charset="0"/>
                          </a:rPr>
                          <m:t>2</m:t>
                        </m:r>
                      </m:sub>
                    </m:sSub>
                  </m:oMath>
                </a14:m>
                <a:endParaRPr lang="en-US" sz="1400" dirty="0"/>
              </a:p>
            </p:txBody>
          </p:sp>
        </mc:Choice>
        <mc:Fallback xmlns="">
          <p:sp>
            <p:nvSpPr>
              <p:cNvPr id="47" name="TextBox 46">
                <a:extLst>
                  <a:ext uri="{FF2B5EF4-FFF2-40B4-BE49-F238E27FC236}">
                    <a16:creationId xmlns:a16="http://schemas.microsoft.com/office/drawing/2014/main" id="{0115A05E-93AE-4CD5-B125-BE77F6EC090D}"/>
                  </a:ext>
                </a:extLst>
              </p:cNvPr>
              <p:cNvSpPr txBox="1">
                <a:spLocks noRot="1" noChangeAspect="1" noMove="1" noResize="1" noEditPoints="1" noAdjustHandles="1" noChangeArrowheads="1" noChangeShapeType="1" noTextEdit="1"/>
              </p:cNvSpPr>
              <p:nvPr/>
            </p:nvSpPr>
            <p:spPr>
              <a:xfrm>
                <a:off x="2553517" y="1468864"/>
                <a:ext cx="4375864" cy="634626"/>
              </a:xfrm>
              <a:prstGeom prst="rect">
                <a:avLst/>
              </a:prstGeom>
              <a:blipFill>
                <a:blip r:embed="rId12"/>
                <a:stretch>
                  <a:fillRect l="-418" t="-1923" b="-3846"/>
                </a:stretch>
              </a:blipFill>
            </p:spPr>
            <p:txBody>
              <a:bodyPr/>
              <a:lstStyle/>
              <a:p>
                <a:r>
                  <a:rPr lang="en-IN">
                    <a:noFill/>
                  </a:rPr>
                  <a:t> </a:t>
                </a:r>
              </a:p>
            </p:txBody>
          </p:sp>
        </mc:Fallback>
      </mc:AlternateContent>
      <p:sp>
        <p:nvSpPr>
          <p:cNvPr id="48" name="TextBox 47">
            <a:extLst>
              <a:ext uri="{FF2B5EF4-FFF2-40B4-BE49-F238E27FC236}">
                <a16:creationId xmlns:a16="http://schemas.microsoft.com/office/drawing/2014/main" id="{025B1E19-AC91-491C-B5D9-28831B8C1343}"/>
              </a:ext>
            </a:extLst>
          </p:cNvPr>
          <p:cNvSpPr txBox="1"/>
          <p:nvPr/>
        </p:nvSpPr>
        <p:spPr>
          <a:xfrm>
            <a:off x="7195856" y="5377340"/>
            <a:ext cx="3101046" cy="523220"/>
          </a:xfrm>
          <a:prstGeom prst="rect">
            <a:avLst/>
          </a:prstGeom>
          <a:noFill/>
        </p:spPr>
        <p:txBody>
          <a:bodyPr wrap="square" rtlCol="0">
            <a:noAutofit/>
          </a:bodyPr>
          <a:lstStyle/>
          <a:p>
            <a:r>
              <a:rPr lang="en-US" sz="1400" dirty="0"/>
              <a:t>Below the production function are </a:t>
            </a:r>
          </a:p>
          <a:p>
            <a:r>
              <a:rPr lang="en-US" sz="1400" dirty="0"/>
              <a:t>technologically inefficient outcomes</a:t>
            </a:r>
          </a:p>
        </p:txBody>
      </p:sp>
      <p:sp>
        <p:nvSpPr>
          <p:cNvPr id="49" name="TextBox 48">
            <a:extLst>
              <a:ext uri="{FF2B5EF4-FFF2-40B4-BE49-F238E27FC236}">
                <a16:creationId xmlns:a16="http://schemas.microsoft.com/office/drawing/2014/main" id="{6D0BEEA3-6E8F-4CFE-BEDA-DE2A22BBC351}"/>
              </a:ext>
            </a:extLst>
          </p:cNvPr>
          <p:cNvSpPr txBox="1"/>
          <p:nvPr/>
        </p:nvSpPr>
        <p:spPr>
          <a:xfrm>
            <a:off x="7150503" y="1449007"/>
            <a:ext cx="3189656" cy="634626"/>
          </a:xfrm>
          <a:prstGeom prst="rect">
            <a:avLst/>
          </a:prstGeom>
          <a:noFill/>
        </p:spPr>
        <p:txBody>
          <a:bodyPr wrap="none" rtlCol="0">
            <a:noAutofit/>
          </a:bodyPr>
          <a:lstStyle/>
          <a:p>
            <a:pPr>
              <a:spcBef>
                <a:spcPts val="600"/>
              </a:spcBef>
            </a:pPr>
            <a:r>
              <a:rPr lang="en-US" sz="1400" dirty="0"/>
              <a:t>Above the production function are </a:t>
            </a:r>
            <a:br>
              <a:rPr lang="en-US" sz="1400" dirty="0"/>
            </a:br>
            <a:r>
              <a:rPr lang="en-US" sz="1400" dirty="0"/>
              <a:t>technologically not feasible outcomes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3558F13-3AF3-4272-90C3-7531FEF3CA18}"/>
                  </a:ext>
                </a:extLst>
              </p:cNvPr>
              <p:cNvSpPr txBox="1"/>
              <p:nvPr/>
            </p:nvSpPr>
            <p:spPr>
              <a:xfrm>
                <a:off x="7195856" y="4093266"/>
                <a:ext cx="3014270" cy="579070"/>
              </a:xfrm>
              <a:prstGeom prst="rect">
                <a:avLst/>
              </a:prstGeom>
              <a:noFill/>
            </p:spPr>
            <p:txBody>
              <a:bodyPr wrap="square" rtlCol="0">
                <a:noAutofit/>
              </a:bodyPr>
              <a:lstStyle/>
              <a:p>
                <a:r>
                  <a:rPr lang="en-US" sz="1400" dirty="0"/>
                  <a:t>A is the maximum amount of output</a:t>
                </a:r>
              </a:p>
              <a:p>
                <a:r>
                  <a:rPr lang="en-US" sz="1400" dirty="0"/>
                  <a:t>that can be produced using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𝐿</m:t>
                        </m:r>
                      </m:e>
                      <m:sub>
                        <m:r>
                          <a:rPr lang="en-US" sz="1400" i="1">
                            <a:latin typeface="Cambria Math" panose="02040503050406030204" pitchFamily="18" charset="0"/>
                          </a:rPr>
                          <m:t>2</m:t>
                        </m:r>
                      </m:sub>
                    </m:sSub>
                  </m:oMath>
                </a14:m>
                <a:endParaRPr lang="en-US" sz="1400" dirty="0"/>
              </a:p>
            </p:txBody>
          </p:sp>
        </mc:Choice>
        <mc:Fallback xmlns="">
          <p:sp>
            <p:nvSpPr>
              <p:cNvPr id="4" name="TextBox 3">
                <a:extLst>
                  <a:ext uri="{FF2B5EF4-FFF2-40B4-BE49-F238E27FC236}">
                    <a16:creationId xmlns:a16="http://schemas.microsoft.com/office/drawing/2014/main" id="{93558F13-3AF3-4272-90C3-7531FEF3CA18}"/>
                  </a:ext>
                </a:extLst>
              </p:cNvPr>
              <p:cNvSpPr txBox="1">
                <a:spLocks noRot="1" noChangeAspect="1" noMove="1" noResize="1" noEditPoints="1" noAdjustHandles="1" noChangeArrowheads="1" noChangeShapeType="1" noTextEdit="1"/>
              </p:cNvSpPr>
              <p:nvPr/>
            </p:nvSpPr>
            <p:spPr>
              <a:xfrm>
                <a:off x="7195856" y="4093266"/>
                <a:ext cx="3014270" cy="579070"/>
              </a:xfrm>
              <a:prstGeom prst="rect">
                <a:avLst/>
              </a:prstGeom>
              <a:blipFill>
                <a:blip r:embed="rId13"/>
                <a:stretch>
                  <a:fillRect l="-606" t="-1053" b="-1053"/>
                </a:stretch>
              </a:blipFill>
            </p:spPr>
            <p:txBody>
              <a:bodyPr/>
              <a:lstStyle/>
              <a:p>
                <a:r>
                  <a:rPr lang="en-IN">
                    <a:noFill/>
                  </a:rPr>
                  <a:t> </a:t>
                </a:r>
              </a:p>
            </p:txBody>
          </p:sp>
        </mc:Fallback>
      </mc:AlternateContent>
      <p:sp>
        <p:nvSpPr>
          <p:cNvPr id="6" name="TextBox 5">
            <a:extLst>
              <a:ext uri="{FF2B5EF4-FFF2-40B4-BE49-F238E27FC236}">
                <a16:creationId xmlns:a16="http://schemas.microsoft.com/office/drawing/2014/main" id="{26261D60-CF16-483F-8DBE-58F9AFB9B057}"/>
              </a:ext>
            </a:extLst>
          </p:cNvPr>
          <p:cNvSpPr txBox="1"/>
          <p:nvPr/>
        </p:nvSpPr>
        <p:spPr>
          <a:xfrm>
            <a:off x="1542798" y="2088751"/>
            <a:ext cx="914400" cy="369332"/>
          </a:xfrm>
          <a:prstGeom prst="rect">
            <a:avLst/>
          </a:prstGeom>
          <a:noFill/>
        </p:spPr>
        <p:txBody>
          <a:bodyPr wrap="square" rtlCol="0">
            <a:noAutofit/>
          </a:bodyPr>
          <a:lstStyle/>
          <a:p>
            <a:r>
              <a:rPr lang="en-US" dirty="0"/>
              <a:t>Output</a:t>
            </a:r>
          </a:p>
        </p:txBody>
      </p:sp>
      <mc:AlternateContent xmlns:mc="http://schemas.openxmlformats.org/markup-compatibility/2006" xmlns:a14="http://schemas.microsoft.com/office/drawing/2010/main">
        <mc:Choice Requires="a14">
          <p:sp>
            <p:nvSpPr>
              <p:cNvPr id="3" name="Rectangle 2"/>
              <p:cNvSpPr/>
              <p:nvPr/>
            </p:nvSpPr>
            <p:spPr>
              <a:xfrm>
                <a:off x="7195856" y="4763228"/>
                <a:ext cx="2939320" cy="523220"/>
              </a:xfrm>
              <a:prstGeom prst="rect">
                <a:avLst/>
              </a:prstGeom>
            </p:spPr>
            <p:txBody>
              <a:bodyPr wrap="square">
                <a:noAutofit/>
              </a:bodyPr>
              <a:lstStyle/>
              <a:p>
                <a:r>
                  <a:rPr lang="en-US" sz="1400" dirty="0"/>
                  <a:t>A is the minimum amount of labor</a:t>
                </a:r>
              </a:p>
              <a:p>
                <a:r>
                  <a:rPr lang="en-US" sz="1400" dirty="0"/>
                  <a:t>that can produce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𝑄</m:t>
                        </m:r>
                      </m:e>
                      <m:sub>
                        <m:r>
                          <a:rPr lang="en-US" sz="1400" i="1">
                            <a:latin typeface="Cambria Math" panose="02040503050406030204" pitchFamily="18" charset="0"/>
                          </a:rPr>
                          <m:t>2</m:t>
                        </m:r>
                      </m:sub>
                    </m:sSub>
                  </m:oMath>
                </a14:m>
                <a:endParaRPr lang="en-US" sz="1400" dirty="0"/>
              </a:p>
            </p:txBody>
          </p:sp>
        </mc:Choice>
        <mc:Fallback xmlns="">
          <p:sp>
            <p:nvSpPr>
              <p:cNvPr id="3" name="Rectangle 2"/>
              <p:cNvSpPr>
                <a:spLocks noRot="1" noChangeAspect="1" noMove="1" noResize="1" noEditPoints="1" noAdjustHandles="1" noChangeArrowheads="1" noChangeShapeType="1" noTextEdit="1"/>
              </p:cNvSpPr>
              <p:nvPr/>
            </p:nvSpPr>
            <p:spPr>
              <a:xfrm>
                <a:off x="7195856" y="4763228"/>
                <a:ext cx="2939320" cy="523220"/>
              </a:xfrm>
              <a:prstGeom prst="rect">
                <a:avLst/>
              </a:prstGeom>
              <a:blipFill>
                <a:blip r:embed="rId14"/>
                <a:stretch>
                  <a:fillRect l="-621" t="-1163" b="-11628"/>
                </a:stretch>
              </a:blipFill>
            </p:spPr>
            <p:txBody>
              <a:bodyPr/>
              <a:lstStyle/>
              <a:p>
                <a:r>
                  <a:rPr lang="en-IN">
                    <a:noFill/>
                  </a:rPr>
                  <a:t> </a:t>
                </a:r>
              </a:p>
            </p:txBody>
          </p:sp>
        </mc:Fallback>
      </mc:AlternateContent>
      <p:sp>
        <p:nvSpPr>
          <p:cNvPr id="22" name="Oval 21">
            <a:extLst>
              <a:ext uri="{FF2B5EF4-FFF2-40B4-BE49-F238E27FC236}">
                <a16:creationId xmlns:a16="http://schemas.microsoft.com/office/drawing/2014/main" id="{CA379195-D44D-43A7-8D19-43447E7BEF1D}"/>
              </a:ext>
            </a:extLst>
          </p:cNvPr>
          <p:cNvSpPr/>
          <p:nvPr/>
        </p:nvSpPr>
        <p:spPr>
          <a:xfrm>
            <a:off x="4419597" y="3237155"/>
            <a:ext cx="235447" cy="2066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dirty="0"/>
              <a:t>E</a:t>
            </a:r>
          </a:p>
        </p:txBody>
      </p:sp>
      <p:sp>
        <p:nvSpPr>
          <p:cNvPr id="21" name="Oval 20">
            <a:extLst>
              <a:ext uri="{FF2B5EF4-FFF2-40B4-BE49-F238E27FC236}">
                <a16:creationId xmlns:a16="http://schemas.microsoft.com/office/drawing/2014/main" id="{076FC2D3-288F-404C-B5C3-91DE3D01F5B4}"/>
              </a:ext>
            </a:extLst>
          </p:cNvPr>
          <p:cNvSpPr/>
          <p:nvPr/>
        </p:nvSpPr>
        <p:spPr>
          <a:xfrm>
            <a:off x="6811659" y="3173295"/>
            <a:ext cx="235441" cy="2066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dirty="0"/>
              <a:t>C</a:t>
            </a:r>
          </a:p>
        </p:txBody>
      </p:sp>
      <p:sp>
        <p:nvSpPr>
          <p:cNvPr id="16" name="Oval 15">
            <a:extLst>
              <a:ext uri="{FF2B5EF4-FFF2-40B4-BE49-F238E27FC236}">
                <a16:creationId xmlns:a16="http://schemas.microsoft.com/office/drawing/2014/main" id="{1E217CCE-F5C1-49E8-AC70-CAEA759DEF9C}"/>
              </a:ext>
            </a:extLst>
          </p:cNvPr>
          <p:cNvSpPr/>
          <p:nvPr/>
        </p:nvSpPr>
        <p:spPr>
          <a:xfrm>
            <a:off x="5767358" y="2615732"/>
            <a:ext cx="199439" cy="2494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dirty="0"/>
              <a:t>D</a:t>
            </a:r>
          </a:p>
        </p:txBody>
      </p:sp>
    </p:spTree>
    <p:extLst>
      <p:ext uri="{BB962C8B-B14F-4D97-AF65-F5344CB8AC3E}">
        <p14:creationId xmlns:p14="http://schemas.microsoft.com/office/powerpoint/2010/main" val="10083623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0E174-9D75-4B70-87FB-526A394CF513}"/>
              </a:ext>
            </a:extLst>
          </p:cNvPr>
          <p:cNvSpPr>
            <a:spLocks noGrp="1"/>
          </p:cNvSpPr>
          <p:nvPr>
            <p:ph type="title"/>
          </p:nvPr>
        </p:nvSpPr>
        <p:spPr/>
        <p:txBody>
          <a:bodyPr/>
          <a:lstStyle/>
          <a:p>
            <a:r>
              <a:rPr lang="en-US" sz="3200" dirty="0"/>
              <a:t>Under These Conditions, Revisit</a:t>
            </a:r>
            <a:br>
              <a:rPr lang="en-US" sz="3200" dirty="0"/>
            </a:br>
            <a:r>
              <a:rPr lang="en-US" sz="3200" dirty="0"/>
              <a:t>the Perfectly Competitive Market</a:t>
            </a:r>
          </a:p>
        </p:txBody>
      </p:sp>
      <p:cxnSp>
        <p:nvCxnSpPr>
          <p:cNvPr id="5" name="Straight Connector 4">
            <a:extLst>
              <a:ext uri="{FF2B5EF4-FFF2-40B4-BE49-F238E27FC236}">
                <a16:creationId xmlns:a16="http://schemas.microsoft.com/office/drawing/2014/main" id="{CC24E687-38F6-4073-B0F6-EF06D68CF821}"/>
              </a:ext>
            </a:extLst>
          </p:cNvPr>
          <p:cNvCxnSpPr/>
          <p:nvPr/>
        </p:nvCxnSpPr>
        <p:spPr>
          <a:xfrm>
            <a:off x="3200400" y="1828800"/>
            <a:ext cx="0" cy="396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43FCBF-B818-4C4B-A479-42B35A7BBD1D}"/>
              </a:ext>
            </a:extLst>
          </p:cNvPr>
          <p:cNvCxnSpPr/>
          <p:nvPr/>
        </p:nvCxnSpPr>
        <p:spPr>
          <a:xfrm>
            <a:off x="3200400" y="5791200"/>
            <a:ext cx="472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9A34A66-9DFC-40BD-A633-8ADBE08829F5}"/>
              </a:ext>
            </a:extLst>
          </p:cNvPr>
          <p:cNvSpPr txBox="1"/>
          <p:nvPr/>
        </p:nvSpPr>
        <p:spPr>
          <a:xfrm>
            <a:off x="2796183" y="1538919"/>
            <a:ext cx="312906" cy="369332"/>
          </a:xfrm>
          <a:prstGeom prst="rect">
            <a:avLst/>
          </a:prstGeom>
          <a:noFill/>
        </p:spPr>
        <p:txBody>
          <a:bodyPr wrap="none" rtlCol="0">
            <a:noAutofit/>
          </a:bodyPr>
          <a:lstStyle/>
          <a:p>
            <a:r>
              <a:rPr lang="en-US" dirty="0"/>
              <a:t>p</a:t>
            </a:r>
          </a:p>
        </p:txBody>
      </p:sp>
      <p:sp>
        <p:nvSpPr>
          <p:cNvPr id="9" name="TextBox 8">
            <a:extLst>
              <a:ext uri="{FF2B5EF4-FFF2-40B4-BE49-F238E27FC236}">
                <a16:creationId xmlns:a16="http://schemas.microsoft.com/office/drawing/2014/main" id="{2ED09A18-2EC2-4FCE-BF65-958CFF9489AD}"/>
              </a:ext>
            </a:extLst>
          </p:cNvPr>
          <p:cNvSpPr txBox="1"/>
          <p:nvPr/>
        </p:nvSpPr>
        <p:spPr>
          <a:xfrm>
            <a:off x="7890416" y="5782198"/>
            <a:ext cx="304799" cy="428738"/>
          </a:xfrm>
          <a:prstGeom prst="rect">
            <a:avLst/>
          </a:prstGeom>
          <a:noFill/>
        </p:spPr>
        <p:txBody>
          <a:bodyPr wrap="square" rtlCol="0">
            <a:noAutofit/>
          </a:bodyPr>
          <a:lstStyle/>
          <a:p>
            <a:r>
              <a:rPr lang="en-US" dirty="0"/>
              <a:t>q</a:t>
            </a:r>
          </a:p>
        </p:txBody>
      </p:sp>
      <p:cxnSp>
        <p:nvCxnSpPr>
          <p:cNvPr id="11" name="Straight Connector 10">
            <a:extLst>
              <a:ext uri="{FF2B5EF4-FFF2-40B4-BE49-F238E27FC236}">
                <a16:creationId xmlns:a16="http://schemas.microsoft.com/office/drawing/2014/main" id="{DEF78AA3-171E-4C04-A83F-8183E2D9CD86}"/>
              </a:ext>
            </a:extLst>
          </p:cNvPr>
          <p:cNvCxnSpPr/>
          <p:nvPr/>
        </p:nvCxnSpPr>
        <p:spPr>
          <a:xfrm>
            <a:off x="3200400" y="2057400"/>
            <a:ext cx="4724400" cy="37338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B97A2E8-652B-461A-8FEE-BEEC3F90BF1D}"/>
              </a:ext>
            </a:extLst>
          </p:cNvPr>
          <p:cNvSpPr txBox="1"/>
          <p:nvPr/>
        </p:nvSpPr>
        <p:spPr>
          <a:xfrm>
            <a:off x="7038584" y="4755060"/>
            <a:ext cx="2405454" cy="369332"/>
          </a:xfrm>
          <a:prstGeom prst="rect">
            <a:avLst/>
          </a:prstGeom>
          <a:noFill/>
        </p:spPr>
        <p:txBody>
          <a:bodyPr wrap="none" rtlCol="0">
            <a:noAutofit/>
          </a:bodyPr>
          <a:lstStyle/>
          <a:p>
            <a:r>
              <a:rPr lang="en-US" dirty="0">
                <a:solidFill>
                  <a:srgbClr val="00B0F0"/>
                </a:solidFill>
              </a:rPr>
              <a:t>D: consider as MWTP</a:t>
            </a:r>
          </a:p>
        </p:txBody>
      </p:sp>
      <p:cxnSp>
        <p:nvCxnSpPr>
          <p:cNvPr id="14" name="Straight Connector 13">
            <a:extLst>
              <a:ext uri="{FF2B5EF4-FFF2-40B4-BE49-F238E27FC236}">
                <a16:creationId xmlns:a16="http://schemas.microsoft.com/office/drawing/2014/main" id="{9AF20FC2-8FF3-42DE-868A-F57EFDCB98B1}"/>
              </a:ext>
            </a:extLst>
          </p:cNvPr>
          <p:cNvCxnSpPr/>
          <p:nvPr/>
        </p:nvCxnSpPr>
        <p:spPr>
          <a:xfrm flipV="1">
            <a:off x="3200400" y="1828800"/>
            <a:ext cx="4724400" cy="3810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4D91DD5-56B7-44BC-9280-E8B3D43FB354}"/>
              </a:ext>
            </a:extLst>
          </p:cNvPr>
          <p:cNvSpPr txBox="1"/>
          <p:nvPr/>
        </p:nvSpPr>
        <p:spPr>
          <a:xfrm>
            <a:off x="7185106" y="2506013"/>
            <a:ext cx="2018501" cy="369332"/>
          </a:xfrm>
          <a:prstGeom prst="rect">
            <a:avLst/>
          </a:prstGeom>
          <a:noFill/>
        </p:spPr>
        <p:txBody>
          <a:bodyPr wrap="none" rtlCol="0">
            <a:noAutofit/>
          </a:bodyPr>
          <a:lstStyle/>
          <a:p>
            <a:r>
              <a:rPr lang="en-US" dirty="0">
                <a:solidFill>
                  <a:srgbClr val="FF0000"/>
                </a:solidFill>
              </a:rPr>
              <a:t>S: consider as MC</a:t>
            </a:r>
          </a:p>
        </p:txBody>
      </p:sp>
      <p:cxnSp>
        <p:nvCxnSpPr>
          <p:cNvPr id="17" name="Straight Connector 16">
            <a:extLst>
              <a:ext uri="{FF2B5EF4-FFF2-40B4-BE49-F238E27FC236}">
                <a16:creationId xmlns:a16="http://schemas.microsoft.com/office/drawing/2014/main" id="{71107685-6B58-49C0-BA36-BD89B80FCF6A}"/>
              </a:ext>
            </a:extLst>
          </p:cNvPr>
          <p:cNvCxnSpPr/>
          <p:nvPr/>
        </p:nvCxnSpPr>
        <p:spPr>
          <a:xfrm flipH="1">
            <a:off x="3200400" y="3838129"/>
            <a:ext cx="2209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14F9C54-A783-430E-9B47-EC0BFF1D1827}"/>
              </a:ext>
            </a:extLst>
          </p:cNvPr>
          <p:cNvCxnSpPr/>
          <p:nvPr/>
        </p:nvCxnSpPr>
        <p:spPr>
          <a:xfrm flipV="1">
            <a:off x="5462392" y="3825604"/>
            <a:ext cx="0" cy="19655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FC5944E-1A15-4EAF-9192-11648304EF0F}"/>
                  </a:ext>
                </a:extLst>
              </p:cNvPr>
              <p:cNvSpPr txBox="1"/>
              <p:nvPr/>
            </p:nvSpPr>
            <p:spPr>
              <a:xfrm>
                <a:off x="5222311" y="5850606"/>
                <a:ext cx="472117" cy="3693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𝑞</m:t>
                          </m:r>
                        </m:e>
                        <m:sup>
                          <m:r>
                            <a:rPr lang="en-US" i="1">
                              <a:latin typeface="Cambria Math" panose="02040503050406030204" pitchFamily="18" charset="0"/>
                            </a:rPr>
                            <m:t>∗</m:t>
                          </m:r>
                        </m:sup>
                      </m:sSup>
                    </m:oMath>
                  </m:oMathPara>
                </a14:m>
                <a:endParaRPr lang="en-US" dirty="0"/>
              </a:p>
            </p:txBody>
          </p:sp>
        </mc:Choice>
        <mc:Fallback xmlns="">
          <p:sp>
            <p:nvSpPr>
              <p:cNvPr id="20" name="TextBox 19">
                <a:extLst>
                  <a:ext uri="{FF2B5EF4-FFF2-40B4-BE49-F238E27FC236}">
                    <a16:creationId xmlns:a16="http://schemas.microsoft.com/office/drawing/2014/main" id="{1FC5944E-1A15-4EAF-9192-11648304EF0F}"/>
                  </a:ext>
                </a:extLst>
              </p:cNvPr>
              <p:cNvSpPr txBox="1">
                <a:spLocks noRot="1" noChangeAspect="1" noMove="1" noResize="1" noEditPoints="1" noAdjustHandles="1" noChangeArrowheads="1" noChangeShapeType="1" noTextEdit="1"/>
              </p:cNvSpPr>
              <p:nvPr/>
            </p:nvSpPr>
            <p:spPr>
              <a:xfrm>
                <a:off x="5222311" y="5850606"/>
                <a:ext cx="472117" cy="369332"/>
              </a:xfrm>
              <a:prstGeom prst="rect">
                <a:avLst/>
              </a:prstGeom>
              <a:blipFill>
                <a:blip r:embed="rId2"/>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6D922C2-F30F-4FD0-89FC-DB4E56720D6B}"/>
                  </a:ext>
                </a:extLst>
              </p:cNvPr>
              <p:cNvSpPr txBox="1"/>
              <p:nvPr/>
            </p:nvSpPr>
            <p:spPr>
              <a:xfrm>
                <a:off x="2281832" y="3588705"/>
                <a:ext cx="914400"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m:t>
                          </m:r>
                        </m:sup>
                      </m:sSup>
                    </m:oMath>
                  </m:oMathPara>
                </a14:m>
                <a:endParaRPr lang="en-US" dirty="0"/>
              </a:p>
            </p:txBody>
          </p:sp>
        </mc:Choice>
        <mc:Fallback xmlns="">
          <p:sp>
            <p:nvSpPr>
              <p:cNvPr id="21" name="TextBox 20">
                <a:extLst>
                  <a:ext uri="{FF2B5EF4-FFF2-40B4-BE49-F238E27FC236}">
                    <a16:creationId xmlns:a16="http://schemas.microsoft.com/office/drawing/2014/main" id="{36D922C2-F30F-4FD0-89FC-DB4E56720D6B}"/>
                  </a:ext>
                </a:extLst>
              </p:cNvPr>
              <p:cNvSpPr txBox="1">
                <a:spLocks noRot="1" noChangeAspect="1" noMove="1" noResize="1" noEditPoints="1" noAdjustHandles="1" noChangeArrowheads="1" noChangeShapeType="1" noTextEdit="1"/>
              </p:cNvSpPr>
              <p:nvPr/>
            </p:nvSpPr>
            <p:spPr>
              <a:xfrm>
                <a:off x="2281832" y="3588705"/>
                <a:ext cx="914400" cy="369332"/>
              </a:xfrm>
              <a:prstGeom prst="rect">
                <a:avLst/>
              </a:prstGeom>
              <a:blipFill>
                <a:blip r:embed="rId3"/>
                <a:stretch>
                  <a:fillRect b="-8333"/>
                </a:stretch>
              </a:blipFill>
            </p:spPr>
            <p:txBody>
              <a:bodyPr/>
              <a:lstStyle/>
              <a:p>
                <a:r>
                  <a:rPr lang="en-US">
                    <a:noFill/>
                  </a:rPr>
                  <a:t> </a:t>
                </a:r>
              </a:p>
            </p:txBody>
          </p:sp>
        </mc:Fallback>
      </mc:AlternateContent>
      <p:cxnSp>
        <p:nvCxnSpPr>
          <p:cNvPr id="23" name="Straight Connector 22">
            <a:extLst>
              <a:ext uri="{FF2B5EF4-FFF2-40B4-BE49-F238E27FC236}">
                <a16:creationId xmlns:a16="http://schemas.microsoft.com/office/drawing/2014/main" id="{5888B67A-6C3C-4448-8469-E15A399774AF}"/>
              </a:ext>
            </a:extLst>
          </p:cNvPr>
          <p:cNvCxnSpPr/>
          <p:nvPr/>
        </p:nvCxnSpPr>
        <p:spPr>
          <a:xfrm>
            <a:off x="3886200" y="2611398"/>
            <a:ext cx="0" cy="317980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992CE8D-7D5C-43F7-BC8C-820D7AD81446}"/>
                  </a:ext>
                </a:extLst>
              </p:cNvPr>
              <p:cNvSpPr txBox="1"/>
              <p:nvPr/>
            </p:nvSpPr>
            <p:spPr>
              <a:xfrm>
                <a:off x="3898726" y="2247343"/>
                <a:ext cx="1080370" cy="390748"/>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𝑀𝑊𝑇𝑃</m:t>
                          </m:r>
                        </m:e>
                        <m:sub>
                          <m:r>
                            <a:rPr lang="en-US" i="1">
                              <a:latin typeface="Cambria Math" panose="02040503050406030204" pitchFamily="18" charset="0"/>
                            </a:rPr>
                            <m:t>𝑞</m:t>
                          </m:r>
                          <m:r>
                            <a:rPr lang="en-US" i="1">
                              <a:latin typeface="Cambria Math" panose="02040503050406030204" pitchFamily="18" charset="0"/>
                            </a:rPr>
                            <m:t>′</m:t>
                          </m:r>
                        </m:sub>
                      </m:sSub>
                    </m:oMath>
                  </m:oMathPara>
                </a14:m>
                <a:endParaRPr lang="en-US" dirty="0"/>
              </a:p>
            </p:txBody>
          </p:sp>
        </mc:Choice>
        <mc:Fallback xmlns="">
          <p:sp>
            <p:nvSpPr>
              <p:cNvPr id="24" name="TextBox 23">
                <a:extLst>
                  <a:ext uri="{FF2B5EF4-FFF2-40B4-BE49-F238E27FC236}">
                    <a16:creationId xmlns:a16="http://schemas.microsoft.com/office/drawing/2014/main" id="{2992CE8D-7D5C-43F7-BC8C-820D7AD81446}"/>
                  </a:ext>
                </a:extLst>
              </p:cNvPr>
              <p:cNvSpPr txBox="1">
                <a:spLocks noRot="1" noChangeAspect="1" noMove="1" noResize="1" noEditPoints="1" noAdjustHandles="1" noChangeArrowheads="1" noChangeShapeType="1" noTextEdit="1"/>
              </p:cNvSpPr>
              <p:nvPr/>
            </p:nvSpPr>
            <p:spPr>
              <a:xfrm>
                <a:off x="3898726" y="2247343"/>
                <a:ext cx="1080370" cy="390748"/>
              </a:xfrm>
              <a:prstGeom prst="rect">
                <a:avLst/>
              </a:prstGeom>
              <a:blipFill>
                <a:blip r:embed="rId4"/>
                <a:stretch>
                  <a:fillRect b="-3125"/>
                </a:stretch>
              </a:blipFill>
            </p:spPr>
            <p:txBody>
              <a:bodyPr/>
              <a:lstStyle/>
              <a:p>
                <a:r>
                  <a:rPr lang="en-US">
                    <a:noFill/>
                  </a:rPr>
                  <a:t> </a:t>
                </a:r>
              </a:p>
            </p:txBody>
          </p:sp>
        </mc:Fallback>
      </mc:AlternateContent>
      <p:cxnSp>
        <p:nvCxnSpPr>
          <p:cNvPr id="26" name="Straight Connector 25">
            <a:extLst>
              <a:ext uri="{FF2B5EF4-FFF2-40B4-BE49-F238E27FC236}">
                <a16:creationId xmlns:a16="http://schemas.microsoft.com/office/drawing/2014/main" id="{C22B8154-3E2F-442A-9982-3F880772ECFD}"/>
              </a:ext>
            </a:extLst>
          </p:cNvPr>
          <p:cNvCxnSpPr/>
          <p:nvPr/>
        </p:nvCxnSpPr>
        <p:spPr>
          <a:xfrm>
            <a:off x="3936304" y="5058320"/>
            <a:ext cx="0" cy="65563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9C63C5D7-9135-4F14-927F-0E0907FEBF4F}"/>
                  </a:ext>
                </a:extLst>
              </p:cNvPr>
              <p:cNvSpPr txBox="1"/>
              <p:nvPr/>
            </p:nvSpPr>
            <p:spPr>
              <a:xfrm>
                <a:off x="3902251" y="4933126"/>
                <a:ext cx="694151" cy="390748"/>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𝑀𝐶</m:t>
                          </m:r>
                        </m:e>
                        <m:sub>
                          <m:r>
                            <a:rPr lang="en-US" i="1">
                              <a:latin typeface="Cambria Math" panose="02040503050406030204" pitchFamily="18" charset="0"/>
                            </a:rPr>
                            <m:t>𝑞</m:t>
                          </m:r>
                          <m:r>
                            <a:rPr lang="en-US" i="1">
                              <a:latin typeface="Cambria Math" panose="02040503050406030204" pitchFamily="18" charset="0"/>
                            </a:rPr>
                            <m:t>′</m:t>
                          </m:r>
                        </m:sub>
                      </m:sSub>
                    </m:oMath>
                  </m:oMathPara>
                </a14:m>
                <a:endParaRPr lang="en-US" dirty="0"/>
              </a:p>
            </p:txBody>
          </p:sp>
        </mc:Choice>
        <mc:Fallback xmlns="">
          <p:sp>
            <p:nvSpPr>
              <p:cNvPr id="27" name="TextBox 26">
                <a:extLst>
                  <a:ext uri="{FF2B5EF4-FFF2-40B4-BE49-F238E27FC236}">
                    <a16:creationId xmlns:a16="http://schemas.microsoft.com/office/drawing/2014/main" id="{9C63C5D7-9135-4F14-927F-0E0907FEBF4F}"/>
                  </a:ext>
                </a:extLst>
              </p:cNvPr>
              <p:cNvSpPr txBox="1">
                <a:spLocks noRot="1" noChangeAspect="1" noMove="1" noResize="1" noEditPoints="1" noAdjustHandles="1" noChangeArrowheads="1" noChangeShapeType="1" noTextEdit="1"/>
              </p:cNvSpPr>
              <p:nvPr/>
            </p:nvSpPr>
            <p:spPr>
              <a:xfrm>
                <a:off x="3902251" y="4933126"/>
                <a:ext cx="694151" cy="390748"/>
              </a:xfrm>
              <a:prstGeom prst="rect">
                <a:avLst/>
              </a:prstGeom>
              <a:blipFill>
                <a:blip r:embed="rId5"/>
                <a:stretch>
                  <a:fillRect b="-468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F4CFE41-4D38-4A2E-82FB-25B837FCBAE4}"/>
                  </a:ext>
                </a:extLst>
              </p:cNvPr>
              <p:cNvSpPr txBox="1"/>
              <p:nvPr/>
            </p:nvSpPr>
            <p:spPr>
              <a:xfrm>
                <a:off x="3825332" y="3458825"/>
                <a:ext cx="518786" cy="390748"/>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𝑞</m:t>
                          </m:r>
                          <m:r>
                            <a:rPr lang="en-US" i="1">
                              <a:latin typeface="Cambria Math" panose="02040503050406030204" pitchFamily="18" charset="0"/>
                            </a:rPr>
                            <m:t>′</m:t>
                          </m:r>
                        </m:sub>
                      </m:sSub>
                    </m:oMath>
                  </m:oMathPara>
                </a14:m>
                <a:endParaRPr lang="en-US" dirty="0"/>
              </a:p>
            </p:txBody>
          </p:sp>
        </mc:Choice>
        <mc:Fallback xmlns="">
          <p:sp>
            <p:nvSpPr>
              <p:cNvPr id="28" name="TextBox 27">
                <a:extLst>
                  <a:ext uri="{FF2B5EF4-FFF2-40B4-BE49-F238E27FC236}">
                    <a16:creationId xmlns:a16="http://schemas.microsoft.com/office/drawing/2014/main" id="{CF4CFE41-4D38-4A2E-82FB-25B837FCBAE4}"/>
                  </a:ext>
                </a:extLst>
              </p:cNvPr>
              <p:cNvSpPr txBox="1">
                <a:spLocks noRot="1" noChangeAspect="1" noMove="1" noResize="1" noEditPoints="1" noAdjustHandles="1" noChangeArrowheads="1" noChangeShapeType="1" noTextEdit="1"/>
              </p:cNvSpPr>
              <p:nvPr/>
            </p:nvSpPr>
            <p:spPr>
              <a:xfrm>
                <a:off x="3825332" y="3458825"/>
                <a:ext cx="518786" cy="390748"/>
              </a:xfrm>
              <a:prstGeom prst="rect">
                <a:avLst/>
              </a:prstGeom>
              <a:blipFill>
                <a:blip r:embed="rId6"/>
                <a:stretch>
                  <a:fillRect b="-4688"/>
                </a:stretch>
              </a:blipFill>
            </p:spPr>
            <p:txBody>
              <a:bodyPr/>
              <a:lstStyle/>
              <a:p>
                <a:r>
                  <a:rPr lang="en-IN">
                    <a:noFill/>
                  </a:rPr>
                  <a:t> </a:t>
                </a:r>
              </a:p>
            </p:txBody>
          </p:sp>
        </mc:Fallback>
      </mc:AlternateContent>
      <p:sp>
        <p:nvSpPr>
          <p:cNvPr id="29" name="TextBox 28">
            <a:extLst>
              <a:ext uri="{FF2B5EF4-FFF2-40B4-BE49-F238E27FC236}">
                <a16:creationId xmlns:a16="http://schemas.microsoft.com/office/drawing/2014/main" id="{BEF5DD7A-F273-4066-8D4B-21F868EF0153}"/>
              </a:ext>
            </a:extLst>
          </p:cNvPr>
          <p:cNvSpPr txBox="1"/>
          <p:nvPr/>
        </p:nvSpPr>
        <p:spPr>
          <a:xfrm>
            <a:off x="3760940" y="5813028"/>
            <a:ext cx="364202" cy="369332"/>
          </a:xfrm>
          <a:prstGeom prst="rect">
            <a:avLst/>
          </a:prstGeom>
          <a:noFill/>
        </p:spPr>
        <p:txBody>
          <a:bodyPr wrap="none" rtlCol="0">
            <a:noAutofit/>
          </a:bodyPr>
          <a:lstStyle/>
          <a:p>
            <a:r>
              <a:rPr lang="en-US" dirty="0"/>
              <a:t>q’</a:t>
            </a:r>
          </a:p>
        </p:txBody>
      </p:sp>
    </p:spTree>
    <p:extLst>
      <p:ext uri="{BB962C8B-B14F-4D97-AF65-F5344CB8AC3E}">
        <p14:creationId xmlns:p14="http://schemas.microsoft.com/office/powerpoint/2010/main" val="35028332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0E174-9D75-4B70-87FB-526A394CF513}"/>
              </a:ext>
            </a:extLst>
          </p:cNvPr>
          <p:cNvSpPr>
            <a:spLocks noGrp="1"/>
          </p:cNvSpPr>
          <p:nvPr>
            <p:ph type="title"/>
          </p:nvPr>
        </p:nvSpPr>
        <p:spPr/>
        <p:txBody>
          <a:bodyPr/>
          <a:lstStyle/>
          <a:p>
            <a:r>
              <a:rPr lang="en-US" dirty="0"/>
              <a:t>Consumer Surplus and Producer Surplus</a:t>
            </a:r>
          </a:p>
        </p:txBody>
      </p:sp>
      <p:cxnSp>
        <p:nvCxnSpPr>
          <p:cNvPr id="5" name="Straight Connector 4">
            <a:extLst>
              <a:ext uri="{FF2B5EF4-FFF2-40B4-BE49-F238E27FC236}">
                <a16:creationId xmlns:a16="http://schemas.microsoft.com/office/drawing/2014/main" id="{CC24E687-38F6-4073-B0F6-EF06D68CF821}"/>
              </a:ext>
            </a:extLst>
          </p:cNvPr>
          <p:cNvCxnSpPr/>
          <p:nvPr/>
        </p:nvCxnSpPr>
        <p:spPr>
          <a:xfrm>
            <a:off x="3200400" y="1828800"/>
            <a:ext cx="0" cy="396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43FCBF-B818-4C4B-A479-42B35A7BBD1D}"/>
              </a:ext>
            </a:extLst>
          </p:cNvPr>
          <p:cNvCxnSpPr/>
          <p:nvPr/>
        </p:nvCxnSpPr>
        <p:spPr>
          <a:xfrm>
            <a:off x="3200400" y="5791200"/>
            <a:ext cx="472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EF78AA3-171E-4C04-A83F-8183E2D9CD86}"/>
              </a:ext>
            </a:extLst>
          </p:cNvPr>
          <p:cNvCxnSpPr/>
          <p:nvPr/>
        </p:nvCxnSpPr>
        <p:spPr>
          <a:xfrm>
            <a:off x="3200400" y="2057400"/>
            <a:ext cx="4724400" cy="3733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AF20FC2-8FF3-42DE-868A-F57EFDCB98B1}"/>
              </a:ext>
            </a:extLst>
          </p:cNvPr>
          <p:cNvCxnSpPr/>
          <p:nvPr/>
        </p:nvCxnSpPr>
        <p:spPr>
          <a:xfrm flipV="1">
            <a:off x="3200400" y="1828800"/>
            <a:ext cx="4724400" cy="3810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1107685-6B58-49C0-BA36-BD89B80FCF6A}"/>
              </a:ext>
            </a:extLst>
          </p:cNvPr>
          <p:cNvCxnSpPr/>
          <p:nvPr/>
        </p:nvCxnSpPr>
        <p:spPr>
          <a:xfrm flipH="1">
            <a:off x="3200400" y="3825603"/>
            <a:ext cx="2209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14F9C54-A783-430E-9B47-EC0BFF1D1827}"/>
              </a:ext>
            </a:extLst>
          </p:cNvPr>
          <p:cNvCxnSpPr/>
          <p:nvPr/>
        </p:nvCxnSpPr>
        <p:spPr>
          <a:xfrm flipV="1">
            <a:off x="5462392" y="3825604"/>
            <a:ext cx="0" cy="19655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FC5944E-1A15-4EAF-9192-11648304EF0F}"/>
                  </a:ext>
                </a:extLst>
              </p:cNvPr>
              <p:cNvSpPr txBox="1"/>
              <p:nvPr/>
            </p:nvSpPr>
            <p:spPr>
              <a:xfrm>
                <a:off x="5222311" y="5850606"/>
                <a:ext cx="472117" cy="3693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𝑞</m:t>
                          </m:r>
                        </m:e>
                        <m:sup>
                          <m:r>
                            <a:rPr lang="en-US" i="1">
                              <a:latin typeface="Cambria Math" panose="02040503050406030204" pitchFamily="18" charset="0"/>
                            </a:rPr>
                            <m:t>∗</m:t>
                          </m:r>
                        </m:sup>
                      </m:sSup>
                    </m:oMath>
                  </m:oMathPara>
                </a14:m>
                <a:endParaRPr lang="en-US" dirty="0"/>
              </a:p>
            </p:txBody>
          </p:sp>
        </mc:Choice>
        <mc:Fallback xmlns="">
          <p:sp>
            <p:nvSpPr>
              <p:cNvPr id="20" name="TextBox 19">
                <a:extLst>
                  <a:ext uri="{FF2B5EF4-FFF2-40B4-BE49-F238E27FC236}">
                    <a16:creationId xmlns:a16="http://schemas.microsoft.com/office/drawing/2014/main" id="{1FC5944E-1A15-4EAF-9192-11648304EF0F}"/>
                  </a:ext>
                </a:extLst>
              </p:cNvPr>
              <p:cNvSpPr txBox="1">
                <a:spLocks noRot="1" noChangeAspect="1" noMove="1" noResize="1" noEditPoints="1" noAdjustHandles="1" noChangeArrowheads="1" noChangeShapeType="1" noTextEdit="1"/>
              </p:cNvSpPr>
              <p:nvPr/>
            </p:nvSpPr>
            <p:spPr>
              <a:xfrm>
                <a:off x="5222311" y="5850606"/>
                <a:ext cx="472117" cy="369332"/>
              </a:xfrm>
              <a:prstGeom prst="rect">
                <a:avLst/>
              </a:prstGeom>
              <a:blipFill>
                <a:blip r:embed="rId2"/>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6D922C2-F30F-4FD0-89FC-DB4E56720D6B}"/>
                  </a:ext>
                </a:extLst>
              </p:cNvPr>
              <p:cNvSpPr txBox="1"/>
              <p:nvPr/>
            </p:nvSpPr>
            <p:spPr>
              <a:xfrm>
                <a:off x="2281832" y="3588705"/>
                <a:ext cx="914400"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m:t>
                          </m:r>
                        </m:sup>
                      </m:sSup>
                    </m:oMath>
                  </m:oMathPara>
                </a14:m>
                <a:endParaRPr lang="en-US" dirty="0"/>
              </a:p>
            </p:txBody>
          </p:sp>
        </mc:Choice>
        <mc:Fallback xmlns="">
          <p:sp>
            <p:nvSpPr>
              <p:cNvPr id="21" name="TextBox 20">
                <a:extLst>
                  <a:ext uri="{FF2B5EF4-FFF2-40B4-BE49-F238E27FC236}">
                    <a16:creationId xmlns:a16="http://schemas.microsoft.com/office/drawing/2014/main" id="{36D922C2-F30F-4FD0-89FC-DB4E56720D6B}"/>
                  </a:ext>
                </a:extLst>
              </p:cNvPr>
              <p:cNvSpPr txBox="1">
                <a:spLocks noRot="1" noChangeAspect="1" noMove="1" noResize="1" noEditPoints="1" noAdjustHandles="1" noChangeArrowheads="1" noChangeShapeType="1" noTextEdit="1"/>
              </p:cNvSpPr>
              <p:nvPr/>
            </p:nvSpPr>
            <p:spPr>
              <a:xfrm>
                <a:off x="2281832" y="3588705"/>
                <a:ext cx="914400" cy="369332"/>
              </a:xfrm>
              <a:prstGeom prst="rect">
                <a:avLst/>
              </a:prstGeom>
              <a:blipFill>
                <a:blip r:embed="rId3"/>
                <a:stretch>
                  <a:fillRect b="-8333"/>
                </a:stretch>
              </a:blipFill>
            </p:spPr>
            <p:txBody>
              <a:bodyPr/>
              <a:lstStyle/>
              <a:p>
                <a:r>
                  <a:rPr lang="en-US">
                    <a:noFill/>
                  </a:rPr>
                  <a:t> </a:t>
                </a:r>
              </a:p>
            </p:txBody>
          </p:sp>
        </mc:Fallback>
      </mc:AlternateContent>
      <p:sp>
        <p:nvSpPr>
          <p:cNvPr id="4" name="Right Triangle 3">
            <a:extLst>
              <a:ext uri="{FF2B5EF4-FFF2-40B4-BE49-F238E27FC236}">
                <a16:creationId xmlns:a16="http://schemas.microsoft.com/office/drawing/2014/main" id="{4D2181E9-9357-4F27-BFED-48CDC4FE182C}"/>
              </a:ext>
            </a:extLst>
          </p:cNvPr>
          <p:cNvSpPr/>
          <p:nvPr/>
        </p:nvSpPr>
        <p:spPr>
          <a:xfrm>
            <a:off x="3206909" y="2091768"/>
            <a:ext cx="2209800" cy="1733834"/>
          </a:xfrm>
          <a:prstGeom prst="rtTriangl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Consumer </a:t>
            </a:r>
          </a:p>
          <a:p>
            <a:pPr algn="ctr"/>
            <a:r>
              <a:rPr lang="en-US" sz="1500" dirty="0"/>
              <a:t>surplus (CS)</a:t>
            </a:r>
          </a:p>
        </p:txBody>
      </p:sp>
      <p:cxnSp>
        <p:nvCxnSpPr>
          <p:cNvPr id="16" name="Straight Connector 15">
            <a:extLst>
              <a:ext uri="{FF2B5EF4-FFF2-40B4-BE49-F238E27FC236}">
                <a16:creationId xmlns:a16="http://schemas.microsoft.com/office/drawing/2014/main" id="{219226AC-78CE-47F5-9FCD-070ABD830318}"/>
              </a:ext>
            </a:extLst>
          </p:cNvPr>
          <p:cNvCxnSpPr>
            <a:stCxn id="4" idx="4"/>
            <a:endCxn id="4" idx="2"/>
          </p:cNvCxnSpPr>
          <p:nvPr/>
        </p:nvCxnSpPr>
        <p:spPr>
          <a:xfrm flipH="1">
            <a:off x="3206909" y="3825602"/>
            <a:ext cx="2209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BAC69CE-2E47-4130-AD51-56D810ADC626}"/>
              </a:ext>
            </a:extLst>
          </p:cNvPr>
          <p:cNvCxnSpPr>
            <a:stCxn id="4" idx="2"/>
          </p:cNvCxnSpPr>
          <p:nvPr/>
        </p:nvCxnSpPr>
        <p:spPr>
          <a:xfrm flipH="1">
            <a:off x="3196233" y="3825602"/>
            <a:ext cx="10677" cy="181319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15AAFB0-6A0C-4C88-B7CE-B0B35ABC0932}"/>
              </a:ext>
            </a:extLst>
          </p:cNvPr>
          <p:cNvSpPr txBox="1"/>
          <p:nvPr/>
        </p:nvSpPr>
        <p:spPr>
          <a:xfrm>
            <a:off x="3417519" y="3963444"/>
            <a:ext cx="966931" cy="784830"/>
          </a:xfrm>
          <a:prstGeom prst="rect">
            <a:avLst/>
          </a:prstGeom>
          <a:noFill/>
        </p:spPr>
        <p:txBody>
          <a:bodyPr wrap="none" rtlCol="0">
            <a:noAutofit/>
          </a:bodyPr>
          <a:lstStyle/>
          <a:p>
            <a:r>
              <a:rPr lang="en-US" sz="1400" dirty="0"/>
              <a:t>Producer</a:t>
            </a:r>
          </a:p>
          <a:p>
            <a:r>
              <a:rPr lang="en-US" sz="1400" dirty="0"/>
              <a:t>surplus </a:t>
            </a:r>
          </a:p>
          <a:p>
            <a:r>
              <a:rPr lang="en-US" sz="1400" dirty="0"/>
              <a:t>(PS)</a:t>
            </a:r>
          </a:p>
        </p:txBody>
      </p:sp>
      <p:sp>
        <p:nvSpPr>
          <p:cNvPr id="30" name="TextBox 29">
            <a:extLst>
              <a:ext uri="{FF2B5EF4-FFF2-40B4-BE49-F238E27FC236}">
                <a16:creationId xmlns:a16="http://schemas.microsoft.com/office/drawing/2014/main" id="{226FC57C-09F6-451B-B16D-6EC6C178DC55}"/>
              </a:ext>
            </a:extLst>
          </p:cNvPr>
          <p:cNvSpPr txBox="1"/>
          <p:nvPr/>
        </p:nvSpPr>
        <p:spPr>
          <a:xfrm>
            <a:off x="6264010" y="3234762"/>
            <a:ext cx="4851665" cy="1237226"/>
          </a:xfrm>
          <a:prstGeom prst="rect">
            <a:avLst/>
          </a:prstGeom>
          <a:noFill/>
        </p:spPr>
        <p:txBody>
          <a:bodyPr wrap="square" rtlCol="0">
            <a:noAutofit/>
          </a:bodyPr>
          <a:lstStyle/>
          <a:p>
            <a:pPr>
              <a:spcBef>
                <a:spcPts val="600"/>
              </a:spcBef>
            </a:pPr>
            <a:r>
              <a:rPr lang="en-US" sz="1600" dirty="0"/>
              <a:t>Total social welfare: TSW, also called social surplus</a:t>
            </a:r>
          </a:p>
          <a:p>
            <a:pPr>
              <a:spcBef>
                <a:spcPts val="600"/>
              </a:spcBef>
            </a:pPr>
            <a:r>
              <a:rPr lang="en-US" sz="1600" dirty="0"/>
              <a:t>Total social welfare = Consumer surplus + Producer surplus</a:t>
            </a:r>
          </a:p>
          <a:p>
            <a:pPr>
              <a:spcBef>
                <a:spcPts val="600"/>
              </a:spcBef>
            </a:pPr>
            <a:r>
              <a:rPr lang="en-US" sz="1600" dirty="0"/>
              <a:t>TSW = CS + PS</a:t>
            </a:r>
          </a:p>
        </p:txBody>
      </p:sp>
      <p:sp>
        <p:nvSpPr>
          <p:cNvPr id="6" name="Isosceles Triangle 5">
            <a:extLst>
              <a:ext uri="{FF2B5EF4-FFF2-40B4-BE49-F238E27FC236}">
                <a16:creationId xmlns:a16="http://schemas.microsoft.com/office/drawing/2014/main" id="{8AF9C20B-61F6-4FF6-A922-14EA79EAD9EA}"/>
              </a:ext>
            </a:extLst>
          </p:cNvPr>
          <p:cNvSpPr/>
          <p:nvPr/>
        </p:nvSpPr>
        <p:spPr>
          <a:xfrm rot="10800000">
            <a:off x="3195908" y="3836087"/>
            <a:ext cx="2290491" cy="1793187"/>
          </a:xfrm>
          <a:prstGeom prst="triangle">
            <a:avLst>
              <a:gd name="adj" fmla="val 100000"/>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29A34A66-9DFC-40BD-A633-8ADBE08829F5}"/>
              </a:ext>
            </a:extLst>
          </p:cNvPr>
          <p:cNvSpPr txBox="1"/>
          <p:nvPr/>
        </p:nvSpPr>
        <p:spPr>
          <a:xfrm>
            <a:off x="2796183" y="1538919"/>
            <a:ext cx="312906" cy="369332"/>
          </a:xfrm>
          <a:prstGeom prst="rect">
            <a:avLst/>
          </a:prstGeom>
          <a:noFill/>
        </p:spPr>
        <p:txBody>
          <a:bodyPr wrap="none" rtlCol="0">
            <a:noAutofit/>
          </a:bodyPr>
          <a:lstStyle/>
          <a:p>
            <a:r>
              <a:rPr lang="en-US" dirty="0"/>
              <a:t>p</a:t>
            </a:r>
          </a:p>
        </p:txBody>
      </p:sp>
      <p:sp>
        <p:nvSpPr>
          <p:cNvPr id="24" name="TextBox 23">
            <a:extLst>
              <a:ext uri="{FF2B5EF4-FFF2-40B4-BE49-F238E27FC236}">
                <a16:creationId xmlns:a16="http://schemas.microsoft.com/office/drawing/2014/main" id="{2ED09A18-2EC2-4FCE-BF65-958CFF9489AD}"/>
              </a:ext>
            </a:extLst>
          </p:cNvPr>
          <p:cNvSpPr txBox="1"/>
          <p:nvPr/>
        </p:nvSpPr>
        <p:spPr>
          <a:xfrm>
            <a:off x="7890416" y="5782198"/>
            <a:ext cx="304799" cy="428738"/>
          </a:xfrm>
          <a:prstGeom prst="rect">
            <a:avLst/>
          </a:prstGeom>
          <a:noFill/>
        </p:spPr>
        <p:txBody>
          <a:bodyPr wrap="square" rtlCol="0">
            <a:noAutofit/>
          </a:bodyPr>
          <a:lstStyle/>
          <a:p>
            <a:r>
              <a:rPr lang="en-US" dirty="0"/>
              <a:t>q</a:t>
            </a:r>
          </a:p>
        </p:txBody>
      </p:sp>
      <p:sp>
        <p:nvSpPr>
          <p:cNvPr id="26" name="TextBox 25">
            <a:extLst>
              <a:ext uri="{FF2B5EF4-FFF2-40B4-BE49-F238E27FC236}">
                <a16:creationId xmlns:a16="http://schemas.microsoft.com/office/drawing/2014/main" id="{84D91DD5-56B7-44BC-9280-E8B3D43FB354}"/>
              </a:ext>
            </a:extLst>
          </p:cNvPr>
          <p:cNvSpPr txBox="1"/>
          <p:nvPr/>
        </p:nvSpPr>
        <p:spPr>
          <a:xfrm>
            <a:off x="7185106" y="2506013"/>
            <a:ext cx="2018501" cy="369332"/>
          </a:xfrm>
          <a:prstGeom prst="rect">
            <a:avLst/>
          </a:prstGeom>
          <a:noFill/>
        </p:spPr>
        <p:txBody>
          <a:bodyPr wrap="none" rtlCol="0">
            <a:noAutofit/>
          </a:bodyPr>
          <a:lstStyle/>
          <a:p>
            <a:r>
              <a:rPr lang="en-US" dirty="0">
                <a:solidFill>
                  <a:srgbClr val="FF0000"/>
                </a:solidFill>
              </a:rPr>
              <a:t>S: consider as MC</a:t>
            </a:r>
          </a:p>
        </p:txBody>
      </p:sp>
      <p:sp>
        <p:nvSpPr>
          <p:cNvPr id="27" name="TextBox 26">
            <a:extLst>
              <a:ext uri="{FF2B5EF4-FFF2-40B4-BE49-F238E27FC236}">
                <a16:creationId xmlns:a16="http://schemas.microsoft.com/office/drawing/2014/main" id="{3B97A2E8-652B-461A-8FEE-BEEC3F90BF1D}"/>
              </a:ext>
            </a:extLst>
          </p:cNvPr>
          <p:cNvSpPr txBox="1"/>
          <p:nvPr/>
        </p:nvSpPr>
        <p:spPr>
          <a:xfrm>
            <a:off x="7038584" y="4755060"/>
            <a:ext cx="2405454" cy="369332"/>
          </a:xfrm>
          <a:prstGeom prst="rect">
            <a:avLst/>
          </a:prstGeom>
          <a:noFill/>
        </p:spPr>
        <p:txBody>
          <a:bodyPr wrap="none" rtlCol="0">
            <a:noAutofit/>
          </a:bodyPr>
          <a:lstStyle/>
          <a:p>
            <a:r>
              <a:rPr lang="en-US" dirty="0">
                <a:solidFill>
                  <a:srgbClr val="00B0F0"/>
                </a:solidFill>
              </a:rPr>
              <a:t>D: consider as MWTP</a:t>
            </a:r>
          </a:p>
        </p:txBody>
      </p:sp>
    </p:spTree>
    <p:extLst>
      <p:ext uri="{BB962C8B-B14F-4D97-AF65-F5344CB8AC3E}">
        <p14:creationId xmlns:p14="http://schemas.microsoft.com/office/powerpoint/2010/main" val="37564209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ACC3DA-209E-4D22-8CBC-170D23DC1A7C}"/>
              </a:ext>
            </a:extLst>
          </p:cNvPr>
          <p:cNvSpPr>
            <a:spLocks noGrp="1"/>
          </p:cNvSpPr>
          <p:nvPr>
            <p:ph idx="1"/>
          </p:nvPr>
        </p:nvSpPr>
        <p:spPr/>
        <p:txBody>
          <a:bodyPr/>
          <a:lstStyle/>
          <a:p>
            <a:r>
              <a:rPr lang="en-US" sz="2800" dirty="0"/>
              <a:t>A perfectly competitive market will lead to outcomes that are </a:t>
            </a:r>
            <a:r>
              <a:rPr lang="en-US" sz="2800" i="1" dirty="0"/>
              <a:t>Pareto optimal/efficient</a:t>
            </a:r>
            <a:r>
              <a:rPr lang="en-US" sz="2800" dirty="0"/>
              <a:t>.</a:t>
            </a:r>
          </a:p>
          <a:p>
            <a:pPr lvl="1"/>
            <a:r>
              <a:rPr lang="en-US" sz="2400" dirty="0"/>
              <a:t>Pareto optimality/efficiency means that there is no way to make one individual better off without making another individual worse off.</a:t>
            </a:r>
          </a:p>
          <a:p>
            <a:pPr lvl="2"/>
            <a:r>
              <a:rPr lang="en-US" sz="2000" dirty="0"/>
              <a:t>There is no slack, no waste, no inefficiency.</a:t>
            </a:r>
          </a:p>
          <a:p>
            <a:r>
              <a:rPr lang="en-US" sz="2800" dirty="0"/>
              <a:t>A benevolent social dictator can at best equal the Pareto optimal/efficient outcome of a perfectly competitive market.</a:t>
            </a:r>
          </a:p>
          <a:p>
            <a:pPr lvl="1"/>
            <a:r>
              <a:rPr lang="en-US" sz="2400" dirty="0"/>
              <a:t>History suggests that we should not count on benevolent social dictators!</a:t>
            </a:r>
          </a:p>
        </p:txBody>
      </p:sp>
      <p:sp>
        <p:nvSpPr>
          <p:cNvPr id="2" name="Title 1">
            <a:extLst>
              <a:ext uri="{FF2B5EF4-FFF2-40B4-BE49-F238E27FC236}">
                <a16:creationId xmlns:a16="http://schemas.microsoft.com/office/drawing/2014/main" id="{892B13C2-98F7-4235-A0E2-CD515FDFF69B}"/>
              </a:ext>
            </a:extLst>
          </p:cNvPr>
          <p:cNvSpPr>
            <a:spLocks noGrp="1"/>
          </p:cNvSpPr>
          <p:nvPr>
            <p:ph type="title"/>
          </p:nvPr>
        </p:nvSpPr>
        <p:spPr/>
        <p:txBody>
          <a:bodyPr/>
          <a:lstStyle/>
          <a:p>
            <a:r>
              <a:rPr lang="en-US" sz="3600" dirty="0"/>
              <a:t>Fundamental Theorem of Welfare Economics</a:t>
            </a:r>
          </a:p>
        </p:txBody>
      </p:sp>
    </p:spTree>
    <p:extLst>
      <p:ext uri="{BB962C8B-B14F-4D97-AF65-F5344CB8AC3E}">
        <p14:creationId xmlns:p14="http://schemas.microsoft.com/office/powerpoint/2010/main" val="164993554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8B4244-FB46-4E52-AB2B-CAD38392C501}"/>
              </a:ext>
            </a:extLst>
          </p:cNvPr>
          <p:cNvSpPr>
            <a:spLocks noGrp="1"/>
          </p:cNvSpPr>
          <p:nvPr>
            <p:ph idx="1"/>
          </p:nvPr>
        </p:nvSpPr>
        <p:spPr/>
        <p:txBody>
          <a:bodyPr/>
          <a:lstStyle/>
          <a:p>
            <a:r>
              <a:rPr lang="en-US" dirty="0"/>
              <a:t>Consumers are acting in their own self-interest.</a:t>
            </a:r>
          </a:p>
          <a:p>
            <a:pPr lvl="1"/>
            <a:r>
              <a:rPr lang="en-US" dirty="0"/>
              <a:t>Maximizing utility subject to a budget constraint</a:t>
            </a:r>
          </a:p>
          <a:p>
            <a:r>
              <a:rPr lang="en-US" dirty="0"/>
              <a:t>Producers are maximizing profit.</a:t>
            </a:r>
          </a:p>
          <a:p>
            <a:pPr lvl="1"/>
            <a:r>
              <a:rPr lang="en-US" dirty="0"/>
              <a:t>Producing up to the point where price is equal to marginal cost of production (if equal to or above AVC in the short run and AC in the long run)</a:t>
            </a:r>
          </a:p>
          <a:p>
            <a:r>
              <a:rPr lang="en-US" dirty="0"/>
              <a:t>Self-interested behavior by consumers and producers takes us to the socially optimal outcome.</a:t>
            </a:r>
          </a:p>
          <a:p>
            <a:pPr lvl="1"/>
            <a:r>
              <a:rPr lang="en-US" dirty="0"/>
              <a:t>How cool is that!</a:t>
            </a:r>
          </a:p>
        </p:txBody>
      </p:sp>
      <p:sp>
        <p:nvSpPr>
          <p:cNvPr id="2" name="Title 1">
            <a:extLst>
              <a:ext uri="{FF2B5EF4-FFF2-40B4-BE49-F238E27FC236}">
                <a16:creationId xmlns:a16="http://schemas.microsoft.com/office/drawing/2014/main" id="{4121245C-B679-4F19-9AA5-DAC8C577850D}"/>
              </a:ext>
            </a:extLst>
          </p:cNvPr>
          <p:cNvSpPr>
            <a:spLocks noGrp="1"/>
          </p:cNvSpPr>
          <p:nvPr>
            <p:ph type="title"/>
          </p:nvPr>
        </p:nvSpPr>
        <p:spPr/>
        <p:txBody>
          <a:bodyPr/>
          <a:lstStyle/>
          <a:p>
            <a:r>
              <a:rPr lang="en-US" dirty="0"/>
              <a:t>Perfectly Competitive Markets</a:t>
            </a:r>
          </a:p>
        </p:txBody>
      </p:sp>
    </p:spTree>
    <p:extLst>
      <p:ext uri="{BB962C8B-B14F-4D97-AF65-F5344CB8AC3E}">
        <p14:creationId xmlns:p14="http://schemas.microsoft.com/office/powerpoint/2010/main" val="747978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06E6F4-3B6A-4200-B832-3CDEBF4020BF}"/>
              </a:ext>
            </a:extLst>
          </p:cNvPr>
          <p:cNvSpPr>
            <a:spLocks noGrp="1"/>
          </p:cNvSpPr>
          <p:nvPr>
            <p:ph idx="1"/>
          </p:nvPr>
        </p:nvSpPr>
        <p:spPr/>
        <p:txBody>
          <a:bodyPr/>
          <a:lstStyle/>
          <a:p>
            <a:r>
              <a:rPr lang="en-US" dirty="0"/>
              <a:t>The outcome of a perfectly competitive market is a statement about efficiency.</a:t>
            </a:r>
          </a:p>
          <a:p>
            <a:r>
              <a:rPr lang="en-US" dirty="0"/>
              <a:t>If we redistribute wealth and allow the perfectly competitive market to operate, we will end up at a different distribution of goods among consumers that is also Pareto optimal.</a:t>
            </a:r>
          </a:p>
          <a:p>
            <a:pPr lvl="1"/>
            <a:r>
              <a:rPr lang="en-US" dirty="0"/>
              <a:t>It will differ from the original distribution to reflect the redistribution of wealth.</a:t>
            </a:r>
          </a:p>
          <a:p>
            <a:pPr lvl="1"/>
            <a:r>
              <a:rPr lang="en-US" dirty="0"/>
              <a:t>There are as many efficient solutions to which the market will take us as there are possible configurations of initial wealth.</a:t>
            </a:r>
          </a:p>
        </p:txBody>
      </p:sp>
      <p:sp>
        <p:nvSpPr>
          <p:cNvPr id="2" name="Title 1">
            <a:extLst>
              <a:ext uri="{FF2B5EF4-FFF2-40B4-BE49-F238E27FC236}">
                <a16:creationId xmlns:a16="http://schemas.microsoft.com/office/drawing/2014/main" id="{EA313485-76E3-47D6-B971-9A49269C4843}"/>
              </a:ext>
            </a:extLst>
          </p:cNvPr>
          <p:cNvSpPr>
            <a:spLocks noGrp="1"/>
          </p:cNvSpPr>
          <p:nvPr>
            <p:ph type="title"/>
          </p:nvPr>
        </p:nvSpPr>
        <p:spPr/>
        <p:txBody>
          <a:bodyPr/>
          <a:lstStyle/>
          <a:p>
            <a:r>
              <a:rPr lang="en-US" sz="4000" dirty="0"/>
              <a:t>Efficiency and Equity Are Different Concepts</a:t>
            </a:r>
          </a:p>
        </p:txBody>
      </p:sp>
    </p:spTree>
    <p:extLst>
      <p:ext uri="{BB962C8B-B14F-4D97-AF65-F5344CB8AC3E}">
        <p14:creationId xmlns:p14="http://schemas.microsoft.com/office/powerpoint/2010/main" val="7859376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81DDB-C36A-4781-93B5-B783A8ABF900}"/>
              </a:ext>
            </a:extLst>
          </p:cNvPr>
          <p:cNvSpPr>
            <a:spLocks noGrp="1"/>
          </p:cNvSpPr>
          <p:nvPr>
            <p:ph type="title"/>
          </p:nvPr>
        </p:nvSpPr>
        <p:spPr/>
        <p:txBody>
          <a:bodyPr/>
          <a:lstStyle/>
          <a:p>
            <a:r>
              <a:rPr lang="en-US" dirty="0"/>
              <a:t>Edgeworth: Bowley Box</a:t>
            </a:r>
          </a:p>
        </p:txBody>
      </p:sp>
      <p:graphicFrame>
        <p:nvGraphicFramePr>
          <p:cNvPr id="4" name="Content Placeholder 3">
            <a:extLst>
              <a:ext uri="{FF2B5EF4-FFF2-40B4-BE49-F238E27FC236}">
                <a16:creationId xmlns:a16="http://schemas.microsoft.com/office/drawing/2014/main" id="{81245DFB-8DBC-4504-854C-4218404E534F}"/>
              </a:ext>
            </a:extLst>
          </p:cNvPr>
          <p:cNvGraphicFramePr>
            <a:graphicFrameLocks noGrp="1"/>
          </p:cNvGraphicFramePr>
          <p:nvPr>
            <p:ph idx="4294967295"/>
            <p:extLst>
              <p:ext uri="{D42A27DB-BD31-4B8C-83A1-F6EECF244321}">
                <p14:modId xmlns:p14="http://schemas.microsoft.com/office/powerpoint/2010/main" val="1014770996"/>
              </p:ext>
            </p:extLst>
          </p:nvPr>
        </p:nvGraphicFramePr>
        <p:xfrm>
          <a:off x="2682010" y="2436879"/>
          <a:ext cx="7073053" cy="3821791"/>
        </p:xfrm>
        <a:graphic>
          <a:graphicData uri="http://schemas.openxmlformats.org/drawingml/2006/table">
            <a:tbl>
              <a:tblPr>
                <a:tableStyleId>{5C22544A-7EE6-4342-B048-85BDC9FD1C3A}</a:tableStyleId>
              </a:tblPr>
              <a:tblGrid>
                <a:gridCol w="163332">
                  <a:extLst>
                    <a:ext uri="{9D8B030D-6E8A-4147-A177-3AD203B41FA5}">
                      <a16:colId xmlns:a16="http://schemas.microsoft.com/office/drawing/2014/main" val="2249345669"/>
                    </a:ext>
                  </a:extLst>
                </a:gridCol>
                <a:gridCol w="344813">
                  <a:extLst>
                    <a:ext uri="{9D8B030D-6E8A-4147-A177-3AD203B41FA5}">
                      <a16:colId xmlns:a16="http://schemas.microsoft.com/office/drawing/2014/main" val="2852203662"/>
                    </a:ext>
                  </a:extLst>
                </a:gridCol>
                <a:gridCol w="254073">
                  <a:extLst>
                    <a:ext uri="{9D8B030D-6E8A-4147-A177-3AD203B41FA5}">
                      <a16:colId xmlns:a16="http://schemas.microsoft.com/office/drawing/2014/main" val="2149201368"/>
                    </a:ext>
                  </a:extLst>
                </a:gridCol>
                <a:gridCol w="254073">
                  <a:extLst>
                    <a:ext uri="{9D8B030D-6E8A-4147-A177-3AD203B41FA5}">
                      <a16:colId xmlns:a16="http://schemas.microsoft.com/office/drawing/2014/main" val="2773011606"/>
                    </a:ext>
                  </a:extLst>
                </a:gridCol>
                <a:gridCol w="254073">
                  <a:extLst>
                    <a:ext uri="{9D8B030D-6E8A-4147-A177-3AD203B41FA5}">
                      <a16:colId xmlns:a16="http://schemas.microsoft.com/office/drawing/2014/main" val="3851552431"/>
                    </a:ext>
                  </a:extLst>
                </a:gridCol>
                <a:gridCol w="254073">
                  <a:extLst>
                    <a:ext uri="{9D8B030D-6E8A-4147-A177-3AD203B41FA5}">
                      <a16:colId xmlns:a16="http://schemas.microsoft.com/office/drawing/2014/main" val="616562797"/>
                    </a:ext>
                  </a:extLst>
                </a:gridCol>
                <a:gridCol w="254073">
                  <a:extLst>
                    <a:ext uri="{9D8B030D-6E8A-4147-A177-3AD203B41FA5}">
                      <a16:colId xmlns:a16="http://schemas.microsoft.com/office/drawing/2014/main" val="825263606"/>
                    </a:ext>
                  </a:extLst>
                </a:gridCol>
                <a:gridCol w="254073">
                  <a:extLst>
                    <a:ext uri="{9D8B030D-6E8A-4147-A177-3AD203B41FA5}">
                      <a16:colId xmlns:a16="http://schemas.microsoft.com/office/drawing/2014/main" val="2602902945"/>
                    </a:ext>
                  </a:extLst>
                </a:gridCol>
                <a:gridCol w="254073">
                  <a:extLst>
                    <a:ext uri="{9D8B030D-6E8A-4147-A177-3AD203B41FA5}">
                      <a16:colId xmlns:a16="http://schemas.microsoft.com/office/drawing/2014/main" val="1941829323"/>
                    </a:ext>
                  </a:extLst>
                </a:gridCol>
                <a:gridCol w="254073">
                  <a:extLst>
                    <a:ext uri="{9D8B030D-6E8A-4147-A177-3AD203B41FA5}">
                      <a16:colId xmlns:a16="http://schemas.microsoft.com/office/drawing/2014/main" val="327725680"/>
                    </a:ext>
                  </a:extLst>
                </a:gridCol>
                <a:gridCol w="254073">
                  <a:extLst>
                    <a:ext uri="{9D8B030D-6E8A-4147-A177-3AD203B41FA5}">
                      <a16:colId xmlns:a16="http://schemas.microsoft.com/office/drawing/2014/main" val="2791521842"/>
                    </a:ext>
                  </a:extLst>
                </a:gridCol>
                <a:gridCol w="254073">
                  <a:extLst>
                    <a:ext uri="{9D8B030D-6E8A-4147-A177-3AD203B41FA5}">
                      <a16:colId xmlns:a16="http://schemas.microsoft.com/office/drawing/2014/main" val="877119335"/>
                    </a:ext>
                  </a:extLst>
                </a:gridCol>
                <a:gridCol w="254073">
                  <a:extLst>
                    <a:ext uri="{9D8B030D-6E8A-4147-A177-3AD203B41FA5}">
                      <a16:colId xmlns:a16="http://schemas.microsoft.com/office/drawing/2014/main" val="1176880900"/>
                    </a:ext>
                  </a:extLst>
                </a:gridCol>
                <a:gridCol w="254073">
                  <a:extLst>
                    <a:ext uri="{9D8B030D-6E8A-4147-A177-3AD203B41FA5}">
                      <a16:colId xmlns:a16="http://schemas.microsoft.com/office/drawing/2014/main" val="1407567068"/>
                    </a:ext>
                  </a:extLst>
                </a:gridCol>
                <a:gridCol w="254073">
                  <a:extLst>
                    <a:ext uri="{9D8B030D-6E8A-4147-A177-3AD203B41FA5}">
                      <a16:colId xmlns:a16="http://schemas.microsoft.com/office/drawing/2014/main" val="3025039316"/>
                    </a:ext>
                  </a:extLst>
                </a:gridCol>
                <a:gridCol w="254073">
                  <a:extLst>
                    <a:ext uri="{9D8B030D-6E8A-4147-A177-3AD203B41FA5}">
                      <a16:colId xmlns:a16="http://schemas.microsoft.com/office/drawing/2014/main" val="3478816165"/>
                    </a:ext>
                  </a:extLst>
                </a:gridCol>
                <a:gridCol w="254073">
                  <a:extLst>
                    <a:ext uri="{9D8B030D-6E8A-4147-A177-3AD203B41FA5}">
                      <a16:colId xmlns:a16="http://schemas.microsoft.com/office/drawing/2014/main" val="1214169602"/>
                    </a:ext>
                  </a:extLst>
                </a:gridCol>
                <a:gridCol w="254073">
                  <a:extLst>
                    <a:ext uri="{9D8B030D-6E8A-4147-A177-3AD203B41FA5}">
                      <a16:colId xmlns:a16="http://schemas.microsoft.com/office/drawing/2014/main" val="3498381878"/>
                    </a:ext>
                  </a:extLst>
                </a:gridCol>
                <a:gridCol w="254073">
                  <a:extLst>
                    <a:ext uri="{9D8B030D-6E8A-4147-A177-3AD203B41FA5}">
                      <a16:colId xmlns:a16="http://schemas.microsoft.com/office/drawing/2014/main" val="2771327427"/>
                    </a:ext>
                  </a:extLst>
                </a:gridCol>
                <a:gridCol w="262263">
                  <a:extLst>
                    <a:ext uri="{9D8B030D-6E8A-4147-A177-3AD203B41FA5}">
                      <a16:colId xmlns:a16="http://schemas.microsoft.com/office/drawing/2014/main" val="512421548"/>
                    </a:ext>
                  </a:extLst>
                </a:gridCol>
                <a:gridCol w="245883">
                  <a:extLst>
                    <a:ext uri="{9D8B030D-6E8A-4147-A177-3AD203B41FA5}">
                      <a16:colId xmlns:a16="http://schemas.microsoft.com/office/drawing/2014/main" val="1133824048"/>
                    </a:ext>
                  </a:extLst>
                </a:gridCol>
                <a:gridCol w="254073">
                  <a:extLst>
                    <a:ext uri="{9D8B030D-6E8A-4147-A177-3AD203B41FA5}">
                      <a16:colId xmlns:a16="http://schemas.microsoft.com/office/drawing/2014/main" val="4096959138"/>
                    </a:ext>
                  </a:extLst>
                </a:gridCol>
                <a:gridCol w="254073">
                  <a:extLst>
                    <a:ext uri="{9D8B030D-6E8A-4147-A177-3AD203B41FA5}">
                      <a16:colId xmlns:a16="http://schemas.microsoft.com/office/drawing/2014/main" val="2992702980"/>
                    </a:ext>
                  </a:extLst>
                </a:gridCol>
                <a:gridCol w="254073">
                  <a:extLst>
                    <a:ext uri="{9D8B030D-6E8A-4147-A177-3AD203B41FA5}">
                      <a16:colId xmlns:a16="http://schemas.microsoft.com/office/drawing/2014/main" val="3846281266"/>
                    </a:ext>
                  </a:extLst>
                </a:gridCol>
                <a:gridCol w="254073">
                  <a:extLst>
                    <a:ext uri="{9D8B030D-6E8A-4147-A177-3AD203B41FA5}">
                      <a16:colId xmlns:a16="http://schemas.microsoft.com/office/drawing/2014/main" val="402411802"/>
                    </a:ext>
                  </a:extLst>
                </a:gridCol>
                <a:gridCol w="213085">
                  <a:extLst>
                    <a:ext uri="{9D8B030D-6E8A-4147-A177-3AD203B41FA5}">
                      <a16:colId xmlns:a16="http://schemas.microsoft.com/office/drawing/2014/main" val="4093650344"/>
                    </a:ext>
                  </a:extLst>
                </a:gridCol>
                <a:gridCol w="213085">
                  <a:extLst>
                    <a:ext uri="{9D8B030D-6E8A-4147-A177-3AD203B41FA5}">
                      <a16:colId xmlns:a16="http://schemas.microsoft.com/office/drawing/2014/main" val="917754882"/>
                    </a:ext>
                  </a:extLst>
                </a:gridCol>
                <a:gridCol w="295059">
                  <a:extLst>
                    <a:ext uri="{9D8B030D-6E8A-4147-A177-3AD203B41FA5}">
                      <a16:colId xmlns:a16="http://schemas.microsoft.com/office/drawing/2014/main" val="919829520"/>
                    </a:ext>
                  </a:extLst>
                </a:gridCol>
              </a:tblGrid>
              <a:tr h="143720">
                <a:tc>
                  <a:txBody>
                    <a:bodyPr/>
                    <a:lstStyle/>
                    <a:p>
                      <a:pPr algn="l" fontAlgn="b"/>
                      <a:endParaRPr lang="en-US"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25</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24</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23</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22</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21</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20</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19</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18</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17</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16</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15</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14</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13</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12</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11</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10</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9</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8</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7</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6</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5</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4</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3</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l" fontAlgn="b"/>
                      <a:r>
                        <a:rPr lang="en-US" sz="1000" u="none" strike="noStrike" dirty="0">
                          <a:effectLst/>
                        </a:rPr>
                        <a:t>K</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5973103"/>
                  </a:ext>
                </a:extLst>
              </a:tr>
              <a:tr h="170180">
                <a:tc>
                  <a:txBody>
                    <a:bodyPr/>
                    <a:lstStyle/>
                    <a:p>
                      <a:pPr algn="r" fontAlgn="b"/>
                      <a:r>
                        <a:rPr lang="en-US" sz="1000" u="none" strike="noStrike" dirty="0">
                          <a:effectLst/>
                        </a:rPr>
                        <a:t>20</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1377794"/>
                  </a:ext>
                </a:extLst>
              </a:tr>
              <a:tr h="170180">
                <a:tc>
                  <a:txBody>
                    <a:bodyPr/>
                    <a:lstStyle/>
                    <a:p>
                      <a:pPr algn="r" fontAlgn="b"/>
                      <a:r>
                        <a:rPr lang="en-US" sz="1000" u="none" strike="noStrike" dirty="0">
                          <a:effectLst/>
                        </a:rPr>
                        <a:t>19</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3038951"/>
                  </a:ext>
                </a:extLst>
              </a:tr>
              <a:tr h="170180">
                <a:tc>
                  <a:txBody>
                    <a:bodyPr/>
                    <a:lstStyle/>
                    <a:p>
                      <a:pPr algn="r" fontAlgn="b"/>
                      <a:r>
                        <a:rPr lang="en-US" sz="1000" u="none" strike="noStrike" dirty="0">
                          <a:effectLst/>
                        </a:rPr>
                        <a:t>18</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95951670"/>
                  </a:ext>
                </a:extLst>
              </a:tr>
              <a:tr h="170180">
                <a:tc>
                  <a:txBody>
                    <a:bodyPr/>
                    <a:lstStyle/>
                    <a:p>
                      <a:pPr algn="r" fontAlgn="b"/>
                      <a:r>
                        <a:rPr lang="en-US" sz="1000" u="none" strike="noStrike" dirty="0">
                          <a:effectLst/>
                        </a:rPr>
                        <a:t>17</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3</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25694532"/>
                  </a:ext>
                </a:extLst>
              </a:tr>
              <a:tr h="170180">
                <a:tc>
                  <a:txBody>
                    <a:bodyPr/>
                    <a:lstStyle/>
                    <a:p>
                      <a:pPr algn="r" fontAlgn="b"/>
                      <a:r>
                        <a:rPr lang="en-US" sz="1000" u="none" strike="noStrike" dirty="0">
                          <a:effectLst/>
                        </a:rPr>
                        <a:t>16</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4</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55668401"/>
                  </a:ext>
                </a:extLst>
              </a:tr>
              <a:tr h="170180">
                <a:tc>
                  <a:txBody>
                    <a:bodyPr/>
                    <a:lstStyle/>
                    <a:p>
                      <a:pPr algn="r" fontAlgn="b"/>
                      <a:r>
                        <a:rPr lang="en-US" sz="1000" u="none" strike="noStrike" dirty="0">
                          <a:effectLst/>
                        </a:rPr>
                        <a:t>15</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5</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2092626"/>
                  </a:ext>
                </a:extLst>
              </a:tr>
              <a:tr h="170180">
                <a:tc>
                  <a:txBody>
                    <a:bodyPr/>
                    <a:lstStyle/>
                    <a:p>
                      <a:pPr algn="r" fontAlgn="b"/>
                      <a:r>
                        <a:rPr lang="en-US" sz="1000" u="none" strike="noStrike" dirty="0">
                          <a:effectLst/>
                        </a:rPr>
                        <a:t>14</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6</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57741555"/>
                  </a:ext>
                </a:extLst>
              </a:tr>
              <a:tr h="170180">
                <a:tc>
                  <a:txBody>
                    <a:bodyPr/>
                    <a:lstStyle/>
                    <a:p>
                      <a:pPr algn="r" fontAlgn="b"/>
                      <a:r>
                        <a:rPr lang="en-US" sz="1000" u="none" strike="noStrike" dirty="0">
                          <a:effectLst/>
                        </a:rPr>
                        <a:t>13</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7</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26298181"/>
                  </a:ext>
                </a:extLst>
              </a:tr>
              <a:tr h="170180">
                <a:tc>
                  <a:txBody>
                    <a:bodyPr/>
                    <a:lstStyle/>
                    <a:p>
                      <a:pPr algn="r" fontAlgn="b"/>
                      <a:r>
                        <a:rPr lang="en-US" sz="1000" u="none" strike="noStrike" dirty="0">
                          <a:effectLst/>
                        </a:rPr>
                        <a:t>12</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8</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78170564"/>
                  </a:ext>
                </a:extLst>
              </a:tr>
              <a:tr h="170180">
                <a:tc>
                  <a:txBody>
                    <a:bodyPr/>
                    <a:lstStyle/>
                    <a:p>
                      <a:pPr algn="r" fontAlgn="b"/>
                      <a:r>
                        <a:rPr lang="en-US" sz="1000" u="none" strike="noStrike" dirty="0">
                          <a:effectLst/>
                        </a:rPr>
                        <a:t>11</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9</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75741493"/>
                  </a:ext>
                </a:extLst>
              </a:tr>
              <a:tr h="170180">
                <a:tc>
                  <a:txBody>
                    <a:bodyPr/>
                    <a:lstStyle/>
                    <a:p>
                      <a:pPr algn="r" fontAlgn="b"/>
                      <a:r>
                        <a:rPr lang="en-US" sz="1000" u="none" strike="noStrike" dirty="0">
                          <a:effectLst/>
                        </a:rPr>
                        <a:t>10</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10</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21601130"/>
                  </a:ext>
                </a:extLst>
              </a:tr>
              <a:tr h="143720">
                <a:tc>
                  <a:txBody>
                    <a:bodyPr/>
                    <a:lstStyle/>
                    <a:p>
                      <a:pPr algn="r" fontAlgn="b"/>
                      <a:r>
                        <a:rPr lang="en-US" sz="1000" u="none" strike="noStrike" dirty="0">
                          <a:effectLst/>
                        </a:rPr>
                        <a:t>9</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11</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82040038"/>
                  </a:ext>
                </a:extLst>
              </a:tr>
              <a:tr h="143720">
                <a:tc>
                  <a:txBody>
                    <a:bodyPr/>
                    <a:lstStyle/>
                    <a:p>
                      <a:pPr algn="r" fontAlgn="b"/>
                      <a:r>
                        <a:rPr lang="en-US" sz="1000" u="none" strike="noStrike" dirty="0">
                          <a:effectLst/>
                        </a:rPr>
                        <a:t>8</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12</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34084268"/>
                  </a:ext>
                </a:extLst>
              </a:tr>
              <a:tr h="143720">
                <a:tc>
                  <a:txBody>
                    <a:bodyPr/>
                    <a:lstStyle/>
                    <a:p>
                      <a:pPr algn="r" fontAlgn="b"/>
                      <a:r>
                        <a:rPr lang="en-US" sz="1000" u="none" strike="noStrike" dirty="0">
                          <a:effectLst/>
                        </a:rPr>
                        <a:t>7</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13</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7390334"/>
                  </a:ext>
                </a:extLst>
              </a:tr>
              <a:tr h="143720">
                <a:tc>
                  <a:txBody>
                    <a:bodyPr/>
                    <a:lstStyle/>
                    <a:p>
                      <a:pPr algn="r" fontAlgn="b"/>
                      <a:r>
                        <a:rPr lang="en-US" sz="1000" u="none" strike="noStrike" dirty="0">
                          <a:effectLst/>
                        </a:rPr>
                        <a:t>6</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14</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76843071"/>
                  </a:ext>
                </a:extLst>
              </a:tr>
              <a:tr h="143720">
                <a:tc>
                  <a:txBody>
                    <a:bodyPr/>
                    <a:lstStyle/>
                    <a:p>
                      <a:pPr algn="r" fontAlgn="b"/>
                      <a:r>
                        <a:rPr lang="en-US" sz="1000" u="none" strike="noStrike" dirty="0">
                          <a:effectLst/>
                        </a:rPr>
                        <a:t>5</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15</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08843092"/>
                  </a:ext>
                </a:extLst>
              </a:tr>
              <a:tr h="143720">
                <a:tc>
                  <a:txBody>
                    <a:bodyPr/>
                    <a:lstStyle/>
                    <a:p>
                      <a:pPr algn="r" fontAlgn="b"/>
                      <a:r>
                        <a:rPr lang="en-US" sz="1000" u="none" strike="noStrike" dirty="0">
                          <a:effectLst/>
                        </a:rPr>
                        <a:t>4</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16</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56588583"/>
                  </a:ext>
                </a:extLst>
              </a:tr>
              <a:tr h="143720">
                <a:tc>
                  <a:txBody>
                    <a:bodyPr/>
                    <a:lstStyle/>
                    <a:p>
                      <a:pPr algn="r" fontAlgn="b"/>
                      <a:r>
                        <a:rPr lang="en-US" sz="1000" u="none" strike="noStrike" dirty="0">
                          <a:effectLst/>
                        </a:rPr>
                        <a:t>3</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17</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58242488"/>
                  </a:ext>
                </a:extLst>
              </a:tr>
              <a:tr h="143720">
                <a:tc>
                  <a:txBody>
                    <a:bodyPr/>
                    <a:lstStyle/>
                    <a:p>
                      <a:pPr algn="r" fontAlgn="b"/>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18</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6020791"/>
                  </a:ext>
                </a:extLst>
              </a:tr>
              <a:tr h="168636">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19</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85323318"/>
                  </a:ext>
                </a:extLst>
              </a:tr>
              <a:tr h="160600">
                <a:tc>
                  <a:txBody>
                    <a:bodyPr/>
                    <a:lstStyle/>
                    <a:p>
                      <a:pPr algn="ct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20</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04189738"/>
                  </a:ext>
                </a:extLst>
              </a:tr>
              <a:tr h="143720">
                <a:tc>
                  <a:txBody>
                    <a:bodyPr/>
                    <a:lstStyle/>
                    <a:p>
                      <a:pPr algn="ctr" fontAlgn="b"/>
                      <a:r>
                        <a:rPr lang="en-US" sz="1000" u="none" strike="noStrike" dirty="0">
                          <a:effectLst/>
                        </a:rPr>
                        <a:t>J</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3</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4</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5</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6</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7</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8</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9</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10</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11</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12</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13</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14</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15</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16</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17</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18</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19</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20</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21</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22</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23</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24</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b="0" i="0" u="none" strike="noStrike" dirty="0">
                          <a:solidFill>
                            <a:srgbClr val="000000"/>
                          </a:solidFill>
                          <a:effectLst/>
                          <a:latin typeface="Calibri" panose="020F0502020204030204" pitchFamily="34" charset="0"/>
                        </a:rPr>
                        <a:t>25</a:t>
                      </a:r>
                    </a:p>
                  </a:txBody>
                  <a:tcPr marL="9525" marR="9525" marT="9525" marB="0" anchor="b"/>
                </a:tc>
                <a:tc>
                  <a:txBody>
                    <a:bodyPr/>
                    <a:lstStyle/>
                    <a:p>
                      <a:pPr algn="r" fontAlgn="b"/>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69585550"/>
                  </a:ext>
                </a:extLst>
              </a:tr>
            </a:tbl>
          </a:graphicData>
        </a:graphic>
      </p:graphicFrame>
      <p:sp>
        <p:nvSpPr>
          <p:cNvPr id="5" name="TextBox 4">
            <a:extLst>
              <a:ext uri="{FF2B5EF4-FFF2-40B4-BE49-F238E27FC236}">
                <a16:creationId xmlns:a16="http://schemas.microsoft.com/office/drawing/2014/main" id="{906E9C83-AD84-429E-BC84-6EA6A2C886DE}"/>
              </a:ext>
            </a:extLst>
          </p:cNvPr>
          <p:cNvSpPr txBox="1"/>
          <p:nvPr/>
        </p:nvSpPr>
        <p:spPr>
          <a:xfrm>
            <a:off x="2703119" y="1454629"/>
            <a:ext cx="7021379" cy="646331"/>
          </a:xfrm>
          <a:prstGeom prst="rect">
            <a:avLst/>
          </a:prstGeom>
          <a:noFill/>
        </p:spPr>
        <p:txBody>
          <a:bodyPr wrap="square" rtlCol="0">
            <a:noAutofit/>
          </a:bodyPr>
          <a:lstStyle/>
          <a:p>
            <a:pPr algn="ctr"/>
            <a:r>
              <a:rPr lang="en-US" dirty="0"/>
              <a:t>I have gone shopping and bought 20 apples and 25 bananas.</a:t>
            </a:r>
          </a:p>
          <a:p>
            <a:pPr algn="ctr"/>
            <a:r>
              <a:rPr lang="en-US" dirty="0"/>
              <a:t>My two daughters Katie (K) and Janis (J) will eat the fruit.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D822D8B-B5C6-4E9B-9A57-DDA82DC5E1C1}"/>
                  </a:ext>
                </a:extLst>
              </p:cNvPr>
              <p:cNvSpPr txBox="1"/>
              <p:nvPr/>
            </p:nvSpPr>
            <p:spPr>
              <a:xfrm>
                <a:off x="1745585" y="3581401"/>
                <a:ext cx="1011752" cy="388761"/>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𝑎𝑝𝑝𝑙𝑒𝑠</m:t>
                          </m:r>
                        </m:e>
                        <m:sub>
                          <m:r>
                            <a:rPr lang="en-US" i="1">
                              <a:latin typeface="Cambria Math" panose="02040503050406030204" pitchFamily="18" charset="0"/>
                            </a:rPr>
                            <m:t>𝐽</m:t>
                          </m:r>
                        </m:sub>
                      </m:sSub>
                    </m:oMath>
                  </m:oMathPara>
                </a14:m>
                <a:endParaRPr lang="en-US" dirty="0"/>
              </a:p>
            </p:txBody>
          </p:sp>
        </mc:Choice>
        <mc:Fallback xmlns="">
          <p:sp>
            <p:nvSpPr>
              <p:cNvPr id="7" name="TextBox 6">
                <a:extLst>
                  <a:ext uri="{FF2B5EF4-FFF2-40B4-BE49-F238E27FC236}">
                    <a16:creationId xmlns:a16="http://schemas.microsoft.com/office/drawing/2014/main" id="{3D822D8B-B5C6-4E9B-9A57-DDA82DC5E1C1}"/>
                  </a:ext>
                </a:extLst>
              </p:cNvPr>
              <p:cNvSpPr txBox="1">
                <a:spLocks noRot="1" noChangeAspect="1" noMove="1" noResize="1" noEditPoints="1" noAdjustHandles="1" noChangeArrowheads="1" noChangeShapeType="1" noTextEdit="1"/>
              </p:cNvSpPr>
              <p:nvPr/>
            </p:nvSpPr>
            <p:spPr>
              <a:xfrm>
                <a:off x="1745585" y="3581401"/>
                <a:ext cx="1011752" cy="388761"/>
              </a:xfrm>
              <a:prstGeom prst="rect">
                <a:avLst/>
              </a:prstGeom>
              <a:blipFill>
                <a:blip r:embed="rId3"/>
                <a:stretch>
                  <a:fillRect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4CA59FA-8F7D-4F4C-BC74-1927C82F0715}"/>
                  </a:ext>
                </a:extLst>
              </p:cNvPr>
              <p:cNvSpPr txBox="1"/>
              <p:nvPr/>
            </p:nvSpPr>
            <p:spPr>
              <a:xfrm>
                <a:off x="5438841" y="6333447"/>
                <a:ext cx="1091902" cy="388761"/>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𝑏𝑎𝑛𝑎𝑛𝑎𝑠</m:t>
                          </m:r>
                        </m:e>
                        <m:sub>
                          <m:r>
                            <a:rPr lang="en-US" i="1">
                              <a:latin typeface="Cambria Math" panose="02040503050406030204" pitchFamily="18" charset="0"/>
                            </a:rPr>
                            <m:t>𝐽</m:t>
                          </m:r>
                        </m:sub>
                      </m:sSub>
                    </m:oMath>
                  </m:oMathPara>
                </a14:m>
                <a:endParaRPr lang="en-US" dirty="0"/>
              </a:p>
            </p:txBody>
          </p:sp>
        </mc:Choice>
        <mc:Fallback xmlns="">
          <p:sp>
            <p:nvSpPr>
              <p:cNvPr id="8" name="TextBox 7">
                <a:extLst>
                  <a:ext uri="{FF2B5EF4-FFF2-40B4-BE49-F238E27FC236}">
                    <a16:creationId xmlns:a16="http://schemas.microsoft.com/office/drawing/2014/main" id="{14CA59FA-8F7D-4F4C-BC74-1927C82F0715}"/>
                  </a:ext>
                </a:extLst>
              </p:cNvPr>
              <p:cNvSpPr txBox="1">
                <a:spLocks noRot="1" noChangeAspect="1" noMove="1" noResize="1" noEditPoints="1" noAdjustHandles="1" noChangeArrowheads="1" noChangeShapeType="1" noTextEdit="1"/>
              </p:cNvSpPr>
              <p:nvPr/>
            </p:nvSpPr>
            <p:spPr>
              <a:xfrm>
                <a:off x="5438841" y="6333447"/>
                <a:ext cx="1091902" cy="388761"/>
              </a:xfrm>
              <a:prstGeom prst="rect">
                <a:avLst/>
              </a:prstGeom>
              <a:blipFill>
                <a:blip r:embed="rId4"/>
                <a:stretch>
                  <a:fillRect r="-1676"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A25298C-164A-487B-84BA-2B5366C8F787}"/>
                  </a:ext>
                </a:extLst>
              </p:cNvPr>
              <p:cNvSpPr txBox="1"/>
              <p:nvPr/>
            </p:nvSpPr>
            <p:spPr>
              <a:xfrm>
                <a:off x="5672585" y="2071326"/>
                <a:ext cx="968300" cy="255948"/>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𝑏𝑎𝑛𝑎𝑛𝑎𝑠</m:t>
                          </m:r>
                        </m:e>
                        <m:sub>
                          <m:r>
                            <a:rPr lang="en-US" i="1">
                              <a:latin typeface="Cambria Math" panose="02040503050406030204" pitchFamily="18" charset="0"/>
                            </a:rPr>
                            <m:t>𝐾</m:t>
                          </m:r>
                        </m:sub>
                      </m:sSub>
                    </m:oMath>
                  </m:oMathPara>
                </a14:m>
                <a:endParaRPr lang="en-US" dirty="0"/>
              </a:p>
            </p:txBody>
          </p:sp>
        </mc:Choice>
        <mc:Fallback xmlns="">
          <p:sp>
            <p:nvSpPr>
              <p:cNvPr id="9" name="TextBox 8">
                <a:extLst>
                  <a:ext uri="{FF2B5EF4-FFF2-40B4-BE49-F238E27FC236}">
                    <a16:creationId xmlns:a16="http://schemas.microsoft.com/office/drawing/2014/main" id="{7A25298C-164A-487B-84BA-2B5366C8F787}"/>
                  </a:ext>
                </a:extLst>
              </p:cNvPr>
              <p:cNvSpPr txBox="1">
                <a:spLocks noRot="1" noChangeAspect="1" noMove="1" noResize="1" noEditPoints="1" noAdjustHandles="1" noChangeArrowheads="1" noChangeShapeType="1" noTextEdit="1"/>
              </p:cNvSpPr>
              <p:nvPr/>
            </p:nvSpPr>
            <p:spPr>
              <a:xfrm>
                <a:off x="5672585" y="2071326"/>
                <a:ext cx="968300" cy="255948"/>
              </a:xfrm>
              <a:prstGeom prst="rect">
                <a:avLst/>
              </a:prstGeom>
              <a:blipFill>
                <a:blip r:embed="rId5"/>
                <a:stretch>
                  <a:fillRect r="-16883" b="-42857"/>
                </a:stretch>
              </a:blipFill>
            </p:spPr>
            <p:txBody>
              <a:bodyPr/>
              <a:lstStyle/>
              <a:p>
                <a:r>
                  <a:rPr lang="en-US">
                    <a:noFill/>
                  </a:rPr>
                  <a:t> </a:t>
                </a:r>
              </a:p>
            </p:txBody>
          </p:sp>
        </mc:Fallback>
      </mc:AlternateContent>
      <p:sp>
        <p:nvSpPr>
          <p:cNvPr id="10" name="Freeform: Shape 9">
            <a:extLst>
              <a:ext uri="{FF2B5EF4-FFF2-40B4-BE49-F238E27FC236}">
                <a16:creationId xmlns:a16="http://schemas.microsoft.com/office/drawing/2014/main" id="{C2E31F1B-F22E-4B58-83E0-445C5BC70A8B}"/>
              </a:ext>
            </a:extLst>
          </p:cNvPr>
          <p:cNvSpPr/>
          <p:nvPr/>
        </p:nvSpPr>
        <p:spPr>
          <a:xfrm>
            <a:off x="2983136" y="3180352"/>
            <a:ext cx="3160857" cy="2845551"/>
          </a:xfrm>
          <a:custGeom>
            <a:avLst/>
            <a:gdLst>
              <a:gd name="connsiteX0" fmla="*/ 0 w 3068877"/>
              <a:gd name="connsiteY0" fmla="*/ 0 h 2417523"/>
              <a:gd name="connsiteX1" fmla="*/ 688932 w 3068877"/>
              <a:gd name="connsiteY1" fmla="*/ 1139868 h 2417523"/>
              <a:gd name="connsiteX2" fmla="*/ 3068877 w 3068877"/>
              <a:gd name="connsiteY2" fmla="*/ 2417523 h 2417523"/>
            </a:gdLst>
            <a:ahLst/>
            <a:cxnLst>
              <a:cxn ang="0">
                <a:pos x="connsiteX0" y="connsiteY0"/>
              </a:cxn>
              <a:cxn ang="0">
                <a:pos x="connsiteX1" y="connsiteY1"/>
              </a:cxn>
              <a:cxn ang="0">
                <a:pos x="connsiteX2" y="connsiteY2"/>
              </a:cxn>
            </a:cxnLst>
            <a:rect l="l" t="t" r="r" b="b"/>
            <a:pathLst>
              <a:path w="3068877" h="2417523">
                <a:moveTo>
                  <a:pt x="0" y="0"/>
                </a:moveTo>
                <a:cubicBezTo>
                  <a:pt x="88726" y="368474"/>
                  <a:pt x="177453" y="736948"/>
                  <a:pt x="688932" y="1139868"/>
                </a:cubicBezTo>
                <a:cubicBezTo>
                  <a:pt x="1200412" y="1542789"/>
                  <a:pt x="2134644" y="1980156"/>
                  <a:pt x="3068877" y="241752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7B1C6420-380D-4DE5-9FA5-CC2B1B4C8927}"/>
              </a:ext>
            </a:extLst>
          </p:cNvPr>
          <p:cNvSpPr/>
          <p:nvPr/>
        </p:nvSpPr>
        <p:spPr>
          <a:xfrm>
            <a:off x="2781354" y="3289815"/>
            <a:ext cx="2594603" cy="2547608"/>
          </a:xfrm>
          <a:custGeom>
            <a:avLst/>
            <a:gdLst>
              <a:gd name="connsiteX0" fmla="*/ 0 w 2605414"/>
              <a:gd name="connsiteY0" fmla="*/ 0 h 2755726"/>
              <a:gd name="connsiteX1" fmla="*/ 1991638 w 2605414"/>
              <a:gd name="connsiteY1" fmla="*/ 889348 h 2755726"/>
              <a:gd name="connsiteX2" fmla="*/ 2605414 w 2605414"/>
              <a:gd name="connsiteY2" fmla="*/ 2755726 h 2755726"/>
            </a:gdLst>
            <a:ahLst/>
            <a:cxnLst>
              <a:cxn ang="0">
                <a:pos x="connsiteX0" y="connsiteY0"/>
              </a:cxn>
              <a:cxn ang="0">
                <a:pos x="connsiteX1" y="connsiteY1"/>
              </a:cxn>
              <a:cxn ang="0">
                <a:pos x="connsiteX2" y="connsiteY2"/>
              </a:cxn>
            </a:cxnLst>
            <a:rect l="l" t="t" r="r" b="b"/>
            <a:pathLst>
              <a:path w="2605414" h="2755726">
                <a:moveTo>
                  <a:pt x="0" y="0"/>
                </a:moveTo>
                <a:cubicBezTo>
                  <a:pt x="778701" y="215030"/>
                  <a:pt x="1557402" y="430060"/>
                  <a:pt x="1991638" y="889348"/>
                </a:cubicBezTo>
                <a:cubicBezTo>
                  <a:pt x="2425874" y="1348636"/>
                  <a:pt x="2515644" y="2052181"/>
                  <a:pt x="2605414" y="27557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FF5876D-CF62-403F-8640-27B8461A77CA}"/>
              </a:ext>
            </a:extLst>
          </p:cNvPr>
          <p:cNvSpPr/>
          <p:nvPr/>
        </p:nvSpPr>
        <p:spPr>
          <a:xfrm>
            <a:off x="4070693" y="2755095"/>
            <a:ext cx="3236771" cy="2933662"/>
          </a:xfrm>
          <a:custGeom>
            <a:avLst/>
            <a:gdLst>
              <a:gd name="connsiteX0" fmla="*/ 0 w 3068877"/>
              <a:gd name="connsiteY0" fmla="*/ 0 h 2417523"/>
              <a:gd name="connsiteX1" fmla="*/ 688932 w 3068877"/>
              <a:gd name="connsiteY1" fmla="*/ 1139868 h 2417523"/>
              <a:gd name="connsiteX2" fmla="*/ 3068877 w 3068877"/>
              <a:gd name="connsiteY2" fmla="*/ 2417523 h 2417523"/>
            </a:gdLst>
            <a:ahLst/>
            <a:cxnLst>
              <a:cxn ang="0">
                <a:pos x="connsiteX0" y="connsiteY0"/>
              </a:cxn>
              <a:cxn ang="0">
                <a:pos x="connsiteX1" y="connsiteY1"/>
              </a:cxn>
              <a:cxn ang="0">
                <a:pos x="connsiteX2" y="connsiteY2"/>
              </a:cxn>
            </a:cxnLst>
            <a:rect l="l" t="t" r="r" b="b"/>
            <a:pathLst>
              <a:path w="3068877" h="2417523">
                <a:moveTo>
                  <a:pt x="0" y="0"/>
                </a:moveTo>
                <a:cubicBezTo>
                  <a:pt x="88726" y="368474"/>
                  <a:pt x="177453" y="736948"/>
                  <a:pt x="688932" y="1139868"/>
                </a:cubicBezTo>
                <a:cubicBezTo>
                  <a:pt x="1200412" y="1542789"/>
                  <a:pt x="2134644" y="1980156"/>
                  <a:pt x="3068877" y="241752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33D84B7E-7787-4B85-94F1-2C8EF05715F1}"/>
              </a:ext>
            </a:extLst>
          </p:cNvPr>
          <p:cNvSpPr/>
          <p:nvPr/>
        </p:nvSpPr>
        <p:spPr>
          <a:xfrm>
            <a:off x="6320864" y="2567061"/>
            <a:ext cx="2528165" cy="2341631"/>
          </a:xfrm>
          <a:custGeom>
            <a:avLst/>
            <a:gdLst>
              <a:gd name="connsiteX0" fmla="*/ 0 w 2605414"/>
              <a:gd name="connsiteY0" fmla="*/ 0 h 2755726"/>
              <a:gd name="connsiteX1" fmla="*/ 1991638 w 2605414"/>
              <a:gd name="connsiteY1" fmla="*/ 889348 h 2755726"/>
              <a:gd name="connsiteX2" fmla="*/ 2605414 w 2605414"/>
              <a:gd name="connsiteY2" fmla="*/ 2755726 h 2755726"/>
            </a:gdLst>
            <a:ahLst/>
            <a:cxnLst>
              <a:cxn ang="0">
                <a:pos x="connsiteX0" y="connsiteY0"/>
              </a:cxn>
              <a:cxn ang="0">
                <a:pos x="connsiteX1" y="connsiteY1"/>
              </a:cxn>
              <a:cxn ang="0">
                <a:pos x="connsiteX2" y="connsiteY2"/>
              </a:cxn>
            </a:cxnLst>
            <a:rect l="l" t="t" r="r" b="b"/>
            <a:pathLst>
              <a:path w="2605414" h="2755726">
                <a:moveTo>
                  <a:pt x="0" y="0"/>
                </a:moveTo>
                <a:cubicBezTo>
                  <a:pt x="778701" y="215030"/>
                  <a:pt x="1557402" y="430060"/>
                  <a:pt x="1991638" y="889348"/>
                </a:cubicBezTo>
                <a:cubicBezTo>
                  <a:pt x="2425874" y="1348636"/>
                  <a:pt x="2515644" y="2052181"/>
                  <a:pt x="2605414" y="27557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AE383FD-5879-471B-95D3-A3A0821AF84C}"/>
              </a:ext>
            </a:extLst>
          </p:cNvPr>
          <p:cNvSpPr/>
          <p:nvPr/>
        </p:nvSpPr>
        <p:spPr>
          <a:xfrm>
            <a:off x="7143272" y="2612603"/>
            <a:ext cx="1960233" cy="2084494"/>
          </a:xfrm>
          <a:custGeom>
            <a:avLst/>
            <a:gdLst>
              <a:gd name="connsiteX0" fmla="*/ 0 w 3068877"/>
              <a:gd name="connsiteY0" fmla="*/ 0 h 2417523"/>
              <a:gd name="connsiteX1" fmla="*/ 688932 w 3068877"/>
              <a:gd name="connsiteY1" fmla="*/ 1139868 h 2417523"/>
              <a:gd name="connsiteX2" fmla="*/ 3068877 w 3068877"/>
              <a:gd name="connsiteY2" fmla="*/ 2417523 h 2417523"/>
            </a:gdLst>
            <a:ahLst/>
            <a:cxnLst>
              <a:cxn ang="0">
                <a:pos x="connsiteX0" y="connsiteY0"/>
              </a:cxn>
              <a:cxn ang="0">
                <a:pos x="connsiteX1" y="connsiteY1"/>
              </a:cxn>
              <a:cxn ang="0">
                <a:pos x="connsiteX2" y="connsiteY2"/>
              </a:cxn>
            </a:cxnLst>
            <a:rect l="l" t="t" r="r" b="b"/>
            <a:pathLst>
              <a:path w="3068877" h="2417523">
                <a:moveTo>
                  <a:pt x="0" y="0"/>
                </a:moveTo>
                <a:cubicBezTo>
                  <a:pt x="88726" y="368474"/>
                  <a:pt x="177453" y="736948"/>
                  <a:pt x="688932" y="1139868"/>
                </a:cubicBezTo>
                <a:cubicBezTo>
                  <a:pt x="1200412" y="1542789"/>
                  <a:pt x="2134644" y="1980156"/>
                  <a:pt x="3068877" y="241752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9E28981-8635-4975-9BF0-A0C22655901D}"/>
              </a:ext>
            </a:extLst>
          </p:cNvPr>
          <p:cNvSpPr/>
          <p:nvPr/>
        </p:nvSpPr>
        <p:spPr>
          <a:xfrm>
            <a:off x="7034918" y="2761519"/>
            <a:ext cx="263642"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a:t>
            </a:r>
          </a:p>
        </p:txBody>
      </p:sp>
      <p:sp>
        <p:nvSpPr>
          <p:cNvPr id="20" name="Freeform: Shape 19">
            <a:extLst>
              <a:ext uri="{FF2B5EF4-FFF2-40B4-BE49-F238E27FC236}">
                <a16:creationId xmlns:a16="http://schemas.microsoft.com/office/drawing/2014/main" id="{BBA0DCD4-AF9A-41A4-B36E-1D27D52B5A0C}"/>
              </a:ext>
            </a:extLst>
          </p:cNvPr>
          <p:cNvSpPr/>
          <p:nvPr/>
        </p:nvSpPr>
        <p:spPr>
          <a:xfrm>
            <a:off x="5450207" y="2752752"/>
            <a:ext cx="2675523" cy="2425339"/>
          </a:xfrm>
          <a:custGeom>
            <a:avLst/>
            <a:gdLst>
              <a:gd name="connsiteX0" fmla="*/ 0 w 2605414"/>
              <a:gd name="connsiteY0" fmla="*/ 0 h 2755726"/>
              <a:gd name="connsiteX1" fmla="*/ 1991638 w 2605414"/>
              <a:gd name="connsiteY1" fmla="*/ 889348 h 2755726"/>
              <a:gd name="connsiteX2" fmla="*/ 2605414 w 2605414"/>
              <a:gd name="connsiteY2" fmla="*/ 2755726 h 2755726"/>
            </a:gdLst>
            <a:ahLst/>
            <a:cxnLst>
              <a:cxn ang="0">
                <a:pos x="connsiteX0" y="connsiteY0"/>
              </a:cxn>
              <a:cxn ang="0">
                <a:pos x="connsiteX1" y="connsiteY1"/>
              </a:cxn>
              <a:cxn ang="0">
                <a:pos x="connsiteX2" y="connsiteY2"/>
              </a:cxn>
            </a:cxnLst>
            <a:rect l="l" t="t" r="r" b="b"/>
            <a:pathLst>
              <a:path w="2605414" h="2755726">
                <a:moveTo>
                  <a:pt x="0" y="0"/>
                </a:moveTo>
                <a:cubicBezTo>
                  <a:pt x="778701" y="215030"/>
                  <a:pt x="1557402" y="430060"/>
                  <a:pt x="1991638" y="889348"/>
                </a:cubicBezTo>
                <a:cubicBezTo>
                  <a:pt x="2425874" y="1348636"/>
                  <a:pt x="2515644" y="2052181"/>
                  <a:pt x="2605414" y="27557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977AF2A-13A5-422D-B740-2CBA3BE291B2}"/>
              </a:ext>
            </a:extLst>
          </p:cNvPr>
          <p:cNvSpPr/>
          <p:nvPr/>
        </p:nvSpPr>
        <p:spPr>
          <a:xfrm>
            <a:off x="7476610" y="3491400"/>
            <a:ext cx="28800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d</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2E67748-6F7C-42D6-9C7D-D593CD333A0E}"/>
                  </a:ext>
                </a:extLst>
              </p:cNvPr>
              <p:cNvSpPr txBox="1"/>
              <p:nvPr/>
            </p:nvSpPr>
            <p:spPr>
              <a:xfrm>
                <a:off x="6194224" y="5738859"/>
                <a:ext cx="446661" cy="402546"/>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Sup>
                        <m:sSubSupPr>
                          <m:ctrlPr>
                            <a:rPr lang="en-US" i="1">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𝐼</m:t>
                          </m:r>
                        </m:e>
                        <m:sub>
                          <m:r>
                            <a:rPr lang="en-US" i="1">
                              <a:solidFill>
                                <a:srgbClr val="FF0000"/>
                              </a:solidFill>
                              <a:latin typeface="Cambria Math" panose="02040503050406030204" pitchFamily="18" charset="0"/>
                            </a:rPr>
                            <m:t>𝐽</m:t>
                          </m:r>
                        </m:sub>
                        <m:sup>
                          <m:r>
                            <a:rPr lang="en-US" i="1">
                              <a:solidFill>
                                <a:srgbClr val="FF0000"/>
                              </a:solidFill>
                              <a:latin typeface="Cambria Math" panose="02040503050406030204" pitchFamily="18" charset="0"/>
                            </a:rPr>
                            <m:t>1</m:t>
                          </m:r>
                        </m:sup>
                      </m:sSubSup>
                    </m:oMath>
                  </m:oMathPara>
                </a14:m>
                <a:endParaRPr lang="en-US" dirty="0"/>
              </a:p>
            </p:txBody>
          </p:sp>
        </mc:Choice>
        <mc:Fallback xmlns="">
          <p:sp>
            <p:nvSpPr>
              <p:cNvPr id="22" name="TextBox 21">
                <a:extLst>
                  <a:ext uri="{FF2B5EF4-FFF2-40B4-BE49-F238E27FC236}">
                    <a16:creationId xmlns:a16="http://schemas.microsoft.com/office/drawing/2014/main" id="{22E67748-6F7C-42D6-9C7D-D593CD333A0E}"/>
                  </a:ext>
                </a:extLst>
              </p:cNvPr>
              <p:cNvSpPr txBox="1">
                <a:spLocks noRot="1" noChangeAspect="1" noMove="1" noResize="1" noEditPoints="1" noAdjustHandles="1" noChangeArrowheads="1" noChangeShapeType="1" noTextEdit="1"/>
              </p:cNvSpPr>
              <p:nvPr/>
            </p:nvSpPr>
            <p:spPr>
              <a:xfrm>
                <a:off x="6194224" y="5738859"/>
                <a:ext cx="446661" cy="402546"/>
              </a:xfrm>
              <a:prstGeom prst="rect">
                <a:avLst/>
              </a:prstGeom>
              <a:blipFill>
                <a:blip r:embed="rId6"/>
                <a:stretch>
                  <a:fillRect b="-75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41EA883-AD86-4119-A784-5F540C996951}"/>
                  </a:ext>
                </a:extLst>
              </p:cNvPr>
              <p:cNvSpPr txBox="1"/>
              <p:nvPr/>
            </p:nvSpPr>
            <p:spPr>
              <a:xfrm>
                <a:off x="7411334" y="5490427"/>
                <a:ext cx="451597" cy="403124"/>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Sup>
                        <m:sSubSupPr>
                          <m:ctrlPr>
                            <a:rPr lang="en-US" i="1">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𝐼</m:t>
                          </m:r>
                        </m:e>
                        <m:sub>
                          <m:r>
                            <a:rPr lang="en-US" i="1">
                              <a:solidFill>
                                <a:srgbClr val="FF0000"/>
                              </a:solidFill>
                              <a:latin typeface="Cambria Math" panose="02040503050406030204" pitchFamily="18" charset="0"/>
                            </a:rPr>
                            <m:t>𝐽</m:t>
                          </m:r>
                        </m:sub>
                        <m:sup>
                          <m:r>
                            <a:rPr lang="en-US" i="1">
                              <a:solidFill>
                                <a:srgbClr val="FF0000"/>
                              </a:solidFill>
                              <a:latin typeface="Cambria Math" panose="02040503050406030204" pitchFamily="18" charset="0"/>
                            </a:rPr>
                            <m:t>2</m:t>
                          </m:r>
                        </m:sup>
                      </m:sSubSup>
                    </m:oMath>
                  </m:oMathPara>
                </a14:m>
                <a:endParaRPr lang="en-US" dirty="0"/>
              </a:p>
            </p:txBody>
          </p:sp>
        </mc:Choice>
        <mc:Fallback xmlns="">
          <p:sp>
            <p:nvSpPr>
              <p:cNvPr id="23" name="TextBox 22">
                <a:extLst>
                  <a:ext uri="{FF2B5EF4-FFF2-40B4-BE49-F238E27FC236}">
                    <a16:creationId xmlns:a16="http://schemas.microsoft.com/office/drawing/2014/main" id="{541EA883-AD86-4119-A784-5F540C996951}"/>
                  </a:ext>
                </a:extLst>
              </p:cNvPr>
              <p:cNvSpPr txBox="1">
                <a:spLocks noRot="1" noChangeAspect="1" noMove="1" noResize="1" noEditPoints="1" noAdjustHandles="1" noChangeArrowheads="1" noChangeShapeType="1" noTextEdit="1"/>
              </p:cNvSpPr>
              <p:nvPr/>
            </p:nvSpPr>
            <p:spPr>
              <a:xfrm>
                <a:off x="7411334" y="5490427"/>
                <a:ext cx="451597" cy="403124"/>
              </a:xfrm>
              <a:prstGeom prst="rect">
                <a:avLst/>
              </a:prstGeom>
              <a:blipFill>
                <a:blip r:embed="rId7"/>
                <a:stretch>
                  <a:fillRect b="-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76942B34-D8F6-4282-BCFB-63360570DE05}"/>
                  </a:ext>
                </a:extLst>
              </p:cNvPr>
              <p:cNvSpPr txBox="1"/>
              <p:nvPr/>
            </p:nvSpPr>
            <p:spPr>
              <a:xfrm>
                <a:off x="9039575" y="4545530"/>
                <a:ext cx="451597" cy="404534"/>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Sup>
                        <m:sSubSupPr>
                          <m:ctrlPr>
                            <a:rPr lang="en-US" i="1">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𝐼</m:t>
                          </m:r>
                        </m:e>
                        <m:sub>
                          <m:r>
                            <a:rPr lang="en-US" i="1">
                              <a:solidFill>
                                <a:srgbClr val="FF0000"/>
                              </a:solidFill>
                              <a:latin typeface="Cambria Math" panose="02040503050406030204" pitchFamily="18" charset="0"/>
                            </a:rPr>
                            <m:t>𝐽</m:t>
                          </m:r>
                        </m:sub>
                        <m:sup>
                          <m:r>
                            <a:rPr lang="en-US" i="1">
                              <a:solidFill>
                                <a:srgbClr val="FF0000"/>
                              </a:solidFill>
                              <a:latin typeface="Cambria Math" panose="02040503050406030204" pitchFamily="18" charset="0"/>
                            </a:rPr>
                            <m:t>3</m:t>
                          </m:r>
                        </m:sup>
                      </m:sSubSup>
                    </m:oMath>
                  </m:oMathPara>
                </a14:m>
                <a:endParaRPr lang="en-US" dirty="0"/>
              </a:p>
            </p:txBody>
          </p:sp>
        </mc:Choice>
        <mc:Fallback xmlns="">
          <p:sp>
            <p:nvSpPr>
              <p:cNvPr id="24" name="TextBox 23">
                <a:extLst>
                  <a:ext uri="{FF2B5EF4-FFF2-40B4-BE49-F238E27FC236}">
                    <a16:creationId xmlns:a16="http://schemas.microsoft.com/office/drawing/2014/main" id="{76942B34-D8F6-4282-BCFB-63360570DE05}"/>
                  </a:ext>
                </a:extLst>
              </p:cNvPr>
              <p:cNvSpPr txBox="1">
                <a:spLocks noRot="1" noChangeAspect="1" noMove="1" noResize="1" noEditPoints="1" noAdjustHandles="1" noChangeArrowheads="1" noChangeShapeType="1" noTextEdit="1"/>
              </p:cNvSpPr>
              <p:nvPr/>
            </p:nvSpPr>
            <p:spPr>
              <a:xfrm>
                <a:off x="9039575" y="4545530"/>
                <a:ext cx="451597" cy="404534"/>
              </a:xfrm>
              <a:prstGeom prst="rect">
                <a:avLst/>
              </a:prstGeom>
              <a:blipFill>
                <a:blip r:embed="rId8"/>
                <a:stretch>
                  <a:fillRect b="-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514762C7-5F1E-4E3A-9BC3-B46CA1B37ADA}"/>
                  </a:ext>
                </a:extLst>
              </p:cNvPr>
              <p:cNvSpPr txBox="1"/>
              <p:nvPr/>
            </p:nvSpPr>
            <p:spPr>
              <a:xfrm>
                <a:off x="8702961" y="5037012"/>
                <a:ext cx="459869" cy="372603"/>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Sup>
                        <m:sSubSupPr>
                          <m:ctrlPr>
                            <a:rPr lang="en-US" i="1">
                              <a:solidFill>
                                <a:srgbClr val="0070C0"/>
                              </a:solidFill>
                              <a:latin typeface="Cambria Math" panose="02040503050406030204" pitchFamily="18" charset="0"/>
                            </a:rPr>
                          </m:ctrlPr>
                        </m:sSubSupPr>
                        <m:e>
                          <m:r>
                            <a:rPr lang="en-US" i="1">
                              <a:solidFill>
                                <a:srgbClr val="0070C0"/>
                              </a:solidFill>
                              <a:latin typeface="Cambria Math" panose="02040503050406030204" pitchFamily="18" charset="0"/>
                            </a:rPr>
                            <m:t>𝐼</m:t>
                          </m:r>
                        </m:e>
                        <m:sub>
                          <m:r>
                            <a:rPr lang="en-US" i="1">
                              <a:solidFill>
                                <a:srgbClr val="0070C0"/>
                              </a:solidFill>
                              <a:latin typeface="Cambria Math" panose="02040503050406030204" pitchFamily="18" charset="0"/>
                            </a:rPr>
                            <m:t>𝐾</m:t>
                          </m:r>
                        </m:sub>
                        <m:sup>
                          <m:r>
                            <a:rPr lang="en-US" i="1">
                              <a:solidFill>
                                <a:srgbClr val="0070C0"/>
                              </a:solidFill>
                              <a:latin typeface="Cambria Math" panose="02040503050406030204" pitchFamily="18" charset="0"/>
                            </a:rPr>
                            <m:t>1</m:t>
                          </m:r>
                        </m:sup>
                      </m:sSubSup>
                    </m:oMath>
                  </m:oMathPara>
                </a14:m>
                <a:endParaRPr lang="en-US" dirty="0"/>
              </a:p>
            </p:txBody>
          </p:sp>
        </mc:Choice>
        <mc:Fallback xmlns="">
          <p:sp>
            <p:nvSpPr>
              <p:cNvPr id="29" name="TextBox 28">
                <a:extLst>
                  <a:ext uri="{FF2B5EF4-FFF2-40B4-BE49-F238E27FC236}">
                    <a16:creationId xmlns:a16="http://schemas.microsoft.com/office/drawing/2014/main" id="{514762C7-5F1E-4E3A-9BC3-B46CA1B37ADA}"/>
                  </a:ext>
                </a:extLst>
              </p:cNvPr>
              <p:cNvSpPr txBox="1">
                <a:spLocks noRot="1" noChangeAspect="1" noMove="1" noResize="1" noEditPoints="1" noAdjustHandles="1" noChangeArrowheads="1" noChangeShapeType="1" noTextEdit="1"/>
              </p:cNvSpPr>
              <p:nvPr/>
            </p:nvSpPr>
            <p:spPr>
              <a:xfrm>
                <a:off x="8702961" y="5037012"/>
                <a:ext cx="459869" cy="372603"/>
              </a:xfrm>
              <a:prstGeom prst="rect">
                <a:avLst/>
              </a:prstGeom>
              <a:blipFill>
                <a:blip r:embed="rId9"/>
                <a:stretch>
                  <a:fillRect b="-327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344A264B-05F6-4244-BE5E-A81040B31E43}"/>
                  </a:ext>
                </a:extLst>
              </p:cNvPr>
              <p:cNvSpPr txBox="1"/>
              <p:nvPr/>
            </p:nvSpPr>
            <p:spPr>
              <a:xfrm>
                <a:off x="7991375" y="5103790"/>
                <a:ext cx="459869" cy="373179"/>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Sup>
                        <m:sSubSupPr>
                          <m:ctrlPr>
                            <a:rPr lang="en-US" i="1">
                              <a:solidFill>
                                <a:srgbClr val="0070C0"/>
                              </a:solidFill>
                              <a:latin typeface="Cambria Math" panose="02040503050406030204" pitchFamily="18" charset="0"/>
                            </a:rPr>
                          </m:ctrlPr>
                        </m:sSubSupPr>
                        <m:e>
                          <m:r>
                            <a:rPr lang="en-US" i="1">
                              <a:solidFill>
                                <a:srgbClr val="0070C0"/>
                              </a:solidFill>
                              <a:latin typeface="Cambria Math" panose="02040503050406030204" pitchFamily="18" charset="0"/>
                            </a:rPr>
                            <m:t>𝐼</m:t>
                          </m:r>
                        </m:e>
                        <m:sub>
                          <m:r>
                            <a:rPr lang="en-US" i="1">
                              <a:solidFill>
                                <a:srgbClr val="0070C0"/>
                              </a:solidFill>
                              <a:latin typeface="Cambria Math" panose="02040503050406030204" pitchFamily="18" charset="0"/>
                            </a:rPr>
                            <m:t>𝐾</m:t>
                          </m:r>
                        </m:sub>
                        <m:sup>
                          <m:r>
                            <a:rPr lang="en-US" i="1">
                              <a:solidFill>
                                <a:srgbClr val="0070C0"/>
                              </a:solidFill>
                              <a:latin typeface="Cambria Math" panose="02040503050406030204" pitchFamily="18" charset="0"/>
                            </a:rPr>
                            <m:t>2</m:t>
                          </m:r>
                        </m:sup>
                      </m:sSubSup>
                    </m:oMath>
                  </m:oMathPara>
                </a14:m>
                <a:endParaRPr lang="en-US" dirty="0"/>
              </a:p>
            </p:txBody>
          </p:sp>
        </mc:Choice>
        <mc:Fallback xmlns="">
          <p:sp>
            <p:nvSpPr>
              <p:cNvPr id="30" name="TextBox 29">
                <a:extLst>
                  <a:ext uri="{FF2B5EF4-FFF2-40B4-BE49-F238E27FC236}">
                    <a16:creationId xmlns:a16="http://schemas.microsoft.com/office/drawing/2014/main" id="{344A264B-05F6-4244-BE5E-A81040B31E43}"/>
                  </a:ext>
                </a:extLst>
              </p:cNvPr>
              <p:cNvSpPr txBox="1">
                <a:spLocks noRot="1" noChangeAspect="1" noMove="1" noResize="1" noEditPoints="1" noAdjustHandles="1" noChangeArrowheads="1" noChangeShapeType="1" noTextEdit="1"/>
              </p:cNvSpPr>
              <p:nvPr/>
            </p:nvSpPr>
            <p:spPr>
              <a:xfrm>
                <a:off x="7991375" y="5103790"/>
                <a:ext cx="459869" cy="373179"/>
              </a:xfrm>
              <a:prstGeom prst="rect">
                <a:avLst/>
              </a:prstGeom>
              <a:blipFill>
                <a:blip r:embed="rId10"/>
                <a:stretch>
                  <a:fillRect b="-3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C541A14E-D5D6-4B39-9B93-880CAD20569E}"/>
                  </a:ext>
                </a:extLst>
              </p:cNvPr>
              <p:cNvSpPr txBox="1"/>
              <p:nvPr/>
            </p:nvSpPr>
            <p:spPr>
              <a:xfrm>
                <a:off x="5291187" y="5763179"/>
                <a:ext cx="459869" cy="374590"/>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Sup>
                        <m:sSubSupPr>
                          <m:ctrlPr>
                            <a:rPr lang="en-US" i="1">
                              <a:solidFill>
                                <a:srgbClr val="0070C0"/>
                              </a:solidFill>
                              <a:latin typeface="Cambria Math" panose="02040503050406030204" pitchFamily="18" charset="0"/>
                            </a:rPr>
                          </m:ctrlPr>
                        </m:sSubSupPr>
                        <m:e>
                          <m:r>
                            <a:rPr lang="en-US" i="1">
                              <a:solidFill>
                                <a:srgbClr val="0070C0"/>
                              </a:solidFill>
                              <a:latin typeface="Cambria Math" panose="02040503050406030204" pitchFamily="18" charset="0"/>
                            </a:rPr>
                            <m:t>𝐼</m:t>
                          </m:r>
                        </m:e>
                        <m:sub>
                          <m:r>
                            <a:rPr lang="en-US" i="1">
                              <a:solidFill>
                                <a:srgbClr val="0070C0"/>
                              </a:solidFill>
                              <a:latin typeface="Cambria Math" panose="02040503050406030204" pitchFamily="18" charset="0"/>
                            </a:rPr>
                            <m:t>𝐾</m:t>
                          </m:r>
                        </m:sub>
                        <m:sup>
                          <m:r>
                            <a:rPr lang="en-US" i="1">
                              <a:solidFill>
                                <a:srgbClr val="0070C0"/>
                              </a:solidFill>
                              <a:latin typeface="Cambria Math" panose="02040503050406030204" pitchFamily="18" charset="0"/>
                            </a:rPr>
                            <m:t>3</m:t>
                          </m:r>
                        </m:sup>
                      </m:sSubSup>
                    </m:oMath>
                  </m:oMathPara>
                </a14:m>
                <a:endParaRPr lang="en-US" dirty="0"/>
              </a:p>
            </p:txBody>
          </p:sp>
        </mc:Choice>
        <mc:Fallback xmlns="">
          <p:sp>
            <p:nvSpPr>
              <p:cNvPr id="31" name="TextBox 30">
                <a:extLst>
                  <a:ext uri="{FF2B5EF4-FFF2-40B4-BE49-F238E27FC236}">
                    <a16:creationId xmlns:a16="http://schemas.microsoft.com/office/drawing/2014/main" id="{C541A14E-D5D6-4B39-9B93-880CAD20569E}"/>
                  </a:ext>
                </a:extLst>
              </p:cNvPr>
              <p:cNvSpPr txBox="1">
                <a:spLocks noRot="1" noChangeAspect="1" noMove="1" noResize="1" noEditPoints="1" noAdjustHandles="1" noChangeArrowheads="1" noChangeShapeType="1" noTextEdit="1"/>
              </p:cNvSpPr>
              <p:nvPr/>
            </p:nvSpPr>
            <p:spPr>
              <a:xfrm>
                <a:off x="5291187" y="5763179"/>
                <a:ext cx="459869" cy="374590"/>
              </a:xfrm>
              <a:prstGeom prst="rect">
                <a:avLst/>
              </a:prstGeom>
              <a:blipFill>
                <a:blip r:embed="rId11"/>
                <a:stretch>
                  <a:fillRect b="-1613"/>
                </a:stretch>
              </a:blipFill>
            </p:spPr>
            <p:txBody>
              <a:bodyPr/>
              <a:lstStyle/>
              <a:p>
                <a:r>
                  <a:rPr lang="en-IN">
                    <a:noFill/>
                  </a:rPr>
                  <a:t> </a:t>
                </a:r>
              </a:p>
            </p:txBody>
          </p:sp>
        </mc:Fallback>
      </mc:AlternateContent>
      <p:sp>
        <p:nvSpPr>
          <p:cNvPr id="32" name="Freeform: Shape 31">
            <a:extLst>
              <a:ext uri="{FF2B5EF4-FFF2-40B4-BE49-F238E27FC236}">
                <a16:creationId xmlns:a16="http://schemas.microsoft.com/office/drawing/2014/main" id="{90860223-52E3-4726-9ACD-1664BE658AE2}"/>
              </a:ext>
            </a:extLst>
          </p:cNvPr>
          <p:cNvSpPr/>
          <p:nvPr/>
        </p:nvSpPr>
        <p:spPr>
          <a:xfrm>
            <a:off x="3077592" y="4492536"/>
            <a:ext cx="1522213" cy="1540759"/>
          </a:xfrm>
          <a:custGeom>
            <a:avLst/>
            <a:gdLst>
              <a:gd name="connsiteX0" fmla="*/ 0 w 2605414"/>
              <a:gd name="connsiteY0" fmla="*/ 0 h 2755726"/>
              <a:gd name="connsiteX1" fmla="*/ 1991638 w 2605414"/>
              <a:gd name="connsiteY1" fmla="*/ 889348 h 2755726"/>
              <a:gd name="connsiteX2" fmla="*/ 2605414 w 2605414"/>
              <a:gd name="connsiteY2" fmla="*/ 2755726 h 2755726"/>
            </a:gdLst>
            <a:ahLst/>
            <a:cxnLst>
              <a:cxn ang="0">
                <a:pos x="connsiteX0" y="connsiteY0"/>
              </a:cxn>
              <a:cxn ang="0">
                <a:pos x="connsiteX1" y="connsiteY1"/>
              </a:cxn>
              <a:cxn ang="0">
                <a:pos x="connsiteX2" y="connsiteY2"/>
              </a:cxn>
            </a:cxnLst>
            <a:rect l="l" t="t" r="r" b="b"/>
            <a:pathLst>
              <a:path w="2605414" h="2755726">
                <a:moveTo>
                  <a:pt x="0" y="0"/>
                </a:moveTo>
                <a:cubicBezTo>
                  <a:pt x="778701" y="215030"/>
                  <a:pt x="1557402" y="430060"/>
                  <a:pt x="1991638" y="889348"/>
                </a:cubicBezTo>
                <a:cubicBezTo>
                  <a:pt x="2425874" y="1348636"/>
                  <a:pt x="2515644" y="2052181"/>
                  <a:pt x="2605414" y="27557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83556A4A-E101-4B32-B181-76DF7228D0C1}"/>
              </a:ext>
            </a:extLst>
          </p:cNvPr>
          <p:cNvSpPr/>
          <p:nvPr/>
        </p:nvSpPr>
        <p:spPr>
          <a:xfrm>
            <a:off x="3979172" y="4765406"/>
            <a:ext cx="28800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f</a:t>
            </a:r>
          </a:p>
        </p:txBody>
      </p:sp>
      <p:sp>
        <p:nvSpPr>
          <p:cNvPr id="38" name="Freeform: Shape 37">
            <a:extLst>
              <a:ext uri="{FF2B5EF4-FFF2-40B4-BE49-F238E27FC236}">
                <a16:creationId xmlns:a16="http://schemas.microsoft.com/office/drawing/2014/main" id="{A2694A2D-D07D-4D5A-916A-13EF39A4FB6F}"/>
              </a:ext>
            </a:extLst>
          </p:cNvPr>
          <p:cNvSpPr/>
          <p:nvPr/>
        </p:nvSpPr>
        <p:spPr>
          <a:xfrm>
            <a:off x="3061554" y="2585545"/>
            <a:ext cx="6381991" cy="3509905"/>
          </a:xfrm>
          <a:custGeom>
            <a:avLst/>
            <a:gdLst>
              <a:gd name="connsiteX0" fmla="*/ 6460181 w 6460181"/>
              <a:gd name="connsiteY0" fmla="*/ 0 h 3953746"/>
              <a:gd name="connsiteX1" fmla="*/ 5082318 w 6460181"/>
              <a:gd name="connsiteY1" fmla="*/ 1052186 h 3953746"/>
              <a:gd name="connsiteX2" fmla="*/ 1950811 w 6460181"/>
              <a:gd name="connsiteY2" fmla="*/ 1703540 h 3953746"/>
              <a:gd name="connsiteX3" fmla="*/ 172115 w 6460181"/>
              <a:gd name="connsiteY3" fmla="*/ 3732756 h 3953746"/>
              <a:gd name="connsiteX4" fmla="*/ 59381 w 6460181"/>
              <a:gd name="connsiteY4" fmla="*/ 3908121 h 3953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0181" h="3953746">
                <a:moveTo>
                  <a:pt x="6460181" y="0"/>
                </a:moveTo>
                <a:cubicBezTo>
                  <a:pt x="6147030" y="384131"/>
                  <a:pt x="5833880" y="768263"/>
                  <a:pt x="5082318" y="1052186"/>
                </a:cubicBezTo>
                <a:cubicBezTo>
                  <a:pt x="4330756" y="1336109"/>
                  <a:pt x="2769178" y="1256778"/>
                  <a:pt x="1950811" y="1703540"/>
                </a:cubicBezTo>
                <a:cubicBezTo>
                  <a:pt x="1132444" y="2150302"/>
                  <a:pt x="487353" y="3365326"/>
                  <a:pt x="172115" y="3732756"/>
                </a:cubicBezTo>
                <a:cubicBezTo>
                  <a:pt x="-143123" y="4100186"/>
                  <a:pt x="73995" y="3895595"/>
                  <a:pt x="59381" y="3908121"/>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7B6E707-AC80-46DC-A314-E75AC34C3E68}"/>
                  </a:ext>
                </a:extLst>
              </p:cNvPr>
              <p:cNvSpPr txBox="1"/>
              <p:nvPr/>
            </p:nvSpPr>
            <p:spPr>
              <a:xfrm>
                <a:off x="4483907" y="5733896"/>
                <a:ext cx="459869" cy="372025"/>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Sup>
                        <m:sSubSupPr>
                          <m:ctrlPr>
                            <a:rPr lang="en-US" i="1">
                              <a:solidFill>
                                <a:srgbClr val="0070C0"/>
                              </a:solidFill>
                              <a:latin typeface="Cambria Math" panose="02040503050406030204" pitchFamily="18" charset="0"/>
                            </a:rPr>
                          </m:ctrlPr>
                        </m:sSubSupPr>
                        <m:e>
                          <m:r>
                            <a:rPr lang="en-US" i="1">
                              <a:solidFill>
                                <a:srgbClr val="0070C0"/>
                              </a:solidFill>
                              <a:latin typeface="Cambria Math" panose="02040503050406030204" pitchFamily="18" charset="0"/>
                            </a:rPr>
                            <m:t>𝐼</m:t>
                          </m:r>
                        </m:e>
                        <m:sub>
                          <m:r>
                            <a:rPr lang="en-US" i="1">
                              <a:solidFill>
                                <a:srgbClr val="0070C0"/>
                              </a:solidFill>
                              <a:latin typeface="Cambria Math" panose="02040503050406030204" pitchFamily="18" charset="0"/>
                            </a:rPr>
                            <m:t>𝐾</m:t>
                          </m:r>
                        </m:sub>
                        <m:sup>
                          <m:r>
                            <a:rPr lang="en-US" i="1">
                              <a:solidFill>
                                <a:srgbClr val="0070C0"/>
                              </a:solidFill>
                              <a:latin typeface="Cambria Math" panose="02040503050406030204" pitchFamily="18" charset="0"/>
                            </a:rPr>
                            <m:t>4</m:t>
                          </m:r>
                        </m:sup>
                      </m:sSubSup>
                    </m:oMath>
                  </m:oMathPara>
                </a14:m>
                <a:endParaRPr lang="en-US" dirty="0"/>
              </a:p>
            </p:txBody>
          </p:sp>
        </mc:Choice>
        <mc:Fallback xmlns="">
          <p:sp>
            <p:nvSpPr>
              <p:cNvPr id="40" name="TextBox 39">
                <a:extLst>
                  <a:ext uri="{FF2B5EF4-FFF2-40B4-BE49-F238E27FC236}">
                    <a16:creationId xmlns:a16="http://schemas.microsoft.com/office/drawing/2014/main" id="{87B6E707-AC80-46DC-A314-E75AC34C3E68}"/>
                  </a:ext>
                </a:extLst>
              </p:cNvPr>
              <p:cNvSpPr txBox="1">
                <a:spLocks noRot="1" noChangeAspect="1" noMove="1" noResize="1" noEditPoints="1" noAdjustHandles="1" noChangeArrowheads="1" noChangeShapeType="1" noTextEdit="1"/>
              </p:cNvSpPr>
              <p:nvPr/>
            </p:nvSpPr>
            <p:spPr>
              <a:xfrm>
                <a:off x="4483907" y="5733896"/>
                <a:ext cx="459869" cy="372025"/>
              </a:xfrm>
              <a:prstGeom prst="rect">
                <a:avLst/>
              </a:prstGeom>
              <a:blipFill>
                <a:blip r:embed="rId12"/>
                <a:stretch>
                  <a:fillRect b="-3279"/>
                </a:stretch>
              </a:blipFill>
            </p:spPr>
            <p:txBody>
              <a:bodyPr/>
              <a:lstStyle/>
              <a:p>
                <a:r>
                  <a:rPr lang="en-IN">
                    <a:noFill/>
                  </a:rPr>
                  <a:t> </a:t>
                </a:r>
              </a:p>
            </p:txBody>
          </p:sp>
        </mc:Fallback>
      </mc:AlternateContent>
      <p:sp>
        <p:nvSpPr>
          <p:cNvPr id="42" name="TextBox 41">
            <a:extLst>
              <a:ext uri="{FF2B5EF4-FFF2-40B4-BE49-F238E27FC236}">
                <a16:creationId xmlns:a16="http://schemas.microsoft.com/office/drawing/2014/main" id="{7102305F-ED0F-4A50-BC83-4B190578327D}"/>
              </a:ext>
            </a:extLst>
          </p:cNvPr>
          <p:cNvSpPr txBox="1"/>
          <p:nvPr/>
        </p:nvSpPr>
        <p:spPr>
          <a:xfrm>
            <a:off x="6554832" y="6360070"/>
            <a:ext cx="3817894" cy="338554"/>
          </a:xfrm>
          <a:prstGeom prst="rect">
            <a:avLst/>
          </a:prstGeom>
          <a:solidFill>
            <a:schemeClr val="accent2">
              <a:lumMod val="20000"/>
              <a:lumOff val="80000"/>
            </a:schemeClr>
          </a:solidFill>
          <a:ln>
            <a:noFill/>
          </a:ln>
        </p:spPr>
        <p:txBody>
          <a:bodyPr wrap="none" rtlCol="0">
            <a:noAutofit/>
          </a:bodyPr>
          <a:lstStyle/>
          <a:p>
            <a:r>
              <a:rPr lang="en-US" sz="1600" dirty="0">
                <a:solidFill>
                  <a:srgbClr val="7030A0"/>
                </a:solidFill>
              </a:rPr>
              <a:t>Contract curve: Pareto optimal outcomes</a:t>
            </a:r>
          </a:p>
        </p:txBody>
      </p:sp>
      <p:cxnSp>
        <p:nvCxnSpPr>
          <p:cNvPr id="44" name="Straight Arrow Connector 43">
            <a:extLst>
              <a:ext uri="{FF2B5EF4-FFF2-40B4-BE49-F238E27FC236}">
                <a16:creationId xmlns:a16="http://schemas.microsoft.com/office/drawing/2014/main" id="{A550AF80-4921-4282-A206-28D6BA75208A}"/>
              </a:ext>
            </a:extLst>
          </p:cNvPr>
          <p:cNvCxnSpPr>
            <a:cxnSpLocks/>
            <a:stCxn id="42" idx="0"/>
          </p:cNvCxnSpPr>
          <p:nvPr/>
        </p:nvCxnSpPr>
        <p:spPr>
          <a:xfrm flipH="1" flipV="1">
            <a:off x="7157689" y="3858878"/>
            <a:ext cx="1306090" cy="2501192"/>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F490F95-5060-4925-A10F-2E3ED4D90AB0}"/>
                  </a:ext>
                </a:extLst>
              </p:cNvPr>
              <p:cNvSpPr txBox="1"/>
              <p:nvPr/>
            </p:nvSpPr>
            <p:spPr>
              <a:xfrm>
                <a:off x="9699595" y="3581400"/>
                <a:ext cx="1168102"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𝑎𝑝𝑝𝑙𝑒𝑠</m:t>
                          </m:r>
                        </m:e>
                        <m:sub>
                          <m:r>
                            <a:rPr lang="en-US" i="1">
                              <a:latin typeface="Cambria Math" panose="02040503050406030204" pitchFamily="18" charset="0"/>
                            </a:rPr>
                            <m:t>𝐾</m:t>
                          </m:r>
                        </m:sub>
                      </m:sSub>
                    </m:oMath>
                  </m:oMathPara>
                </a14:m>
                <a:endParaRPr lang="en-US" dirty="0"/>
              </a:p>
            </p:txBody>
          </p:sp>
        </mc:Choice>
        <mc:Fallback xmlns="">
          <p:sp>
            <p:nvSpPr>
              <p:cNvPr id="6" name="TextBox 5">
                <a:extLst>
                  <a:ext uri="{FF2B5EF4-FFF2-40B4-BE49-F238E27FC236}">
                    <a16:creationId xmlns:a16="http://schemas.microsoft.com/office/drawing/2014/main" id="{EF490F95-5060-4925-A10F-2E3ED4D90AB0}"/>
                  </a:ext>
                </a:extLst>
              </p:cNvPr>
              <p:cNvSpPr txBox="1">
                <a:spLocks noRot="1" noChangeAspect="1" noMove="1" noResize="1" noEditPoints="1" noAdjustHandles="1" noChangeArrowheads="1" noChangeShapeType="1" noTextEdit="1"/>
              </p:cNvSpPr>
              <p:nvPr/>
            </p:nvSpPr>
            <p:spPr>
              <a:xfrm>
                <a:off x="9699595" y="3581400"/>
                <a:ext cx="1168102" cy="369332"/>
              </a:xfrm>
              <a:prstGeom prst="rect">
                <a:avLst/>
              </a:prstGeom>
              <a:blipFill>
                <a:blip r:embed="rId13"/>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D697981-5DEF-432D-9CFA-63D08DFF10C3}"/>
                  </a:ext>
                </a:extLst>
              </p:cNvPr>
              <p:cNvSpPr txBox="1"/>
              <p:nvPr/>
            </p:nvSpPr>
            <p:spPr>
              <a:xfrm>
                <a:off x="9260606" y="3643185"/>
                <a:ext cx="451597" cy="401970"/>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Sup>
                        <m:sSubSupPr>
                          <m:ctrlPr>
                            <a:rPr lang="en-US" i="1">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𝐼</m:t>
                          </m:r>
                        </m:e>
                        <m:sub>
                          <m:r>
                            <a:rPr lang="en-US" i="1">
                              <a:solidFill>
                                <a:srgbClr val="FF0000"/>
                              </a:solidFill>
                              <a:latin typeface="Cambria Math" panose="02040503050406030204" pitchFamily="18" charset="0"/>
                            </a:rPr>
                            <m:t>𝐽</m:t>
                          </m:r>
                        </m:sub>
                        <m:sup>
                          <m:r>
                            <a:rPr lang="en-US" i="1">
                              <a:solidFill>
                                <a:srgbClr val="FF0000"/>
                              </a:solidFill>
                              <a:latin typeface="Cambria Math" panose="02040503050406030204" pitchFamily="18" charset="0"/>
                            </a:rPr>
                            <m:t>4</m:t>
                          </m:r>
                        </m:sup>
                      </m:sSubSup>
                    </m:oMath>
                  </m:oMathPara>
                </a14:m>
                <a:endParaRPr lang="en-US" dirty="0"/>
              </a:p>
            </p:txBody>
          </p:sp>
        </mc:Choice>
        <mc:Fallback xmlns="">
          <p:sp>
            <p:nvSpPr>
              <p:cNvPr id="25" name="TextBox 24">
                <a:extLst>
                  <a:ext uri="{FF2B5EF4-FFF2-40B4-BE49-F238E27FC236}">
                    <a16:creationId xmlns:a16="http://schemas.microsoft.com/office/drawing/2014/main" id="{FD697981-5DEF-432D-9CFA-63D08DFF10C3}"/>
                  </a:ext>
                </a:extLst>
              </p:cNvPr>
              <p:cNvSpPr txBox="1">
                <a:spLocks noRot="1" noChangeAspect="1" noMove="1" noResize="1" noEditPoints="1" noAdjustHandles="1" noChangeArrowheads="1" noChangeShapeType="1" noTextEdit="1"/>
              </p:cNvSpPr>
              <p:nvPr/>
            </p:nvSpPr>
            <p:spPr>
              <a:xfrm>
                <a:off x="9260606" y="3643185"/>
                <a:ext cx="451597" cy="401970"/>
              </a:xfrm>
              <a:prstGeom prst="rect">
                <a:avLst/>
              </a:prstGeom>
              <a:blipFill>
                <a:blip r:embed="rId14"/>
                <a:stretch>
                  <a:fillRect b="-6061"/>
                </a:stretch>
              </a:blipFill>
            </p:spPr>
            <p:txBody>
              <a:bodyPr/>
              <a:lstStyle/>
              <a:p>
                <a:r>
                  <a:rPr lang="en-US">
                    <a:noFill/>
                  </a:rPr>
                  <a:t> </a:t>
                </a:r>
              </a:p>
            </p:txBody>
          </p:sp>
        </mc:Fallback>
      </mc:AlternateContent>
      <p:sp>
        <p:nvSpPr>
          <p:cNvPr id="26" name="Freeform: Shape 25">
            <a:extLst>
              <a:ext uri="{FF2B5EF4-FFF2-40B4-BE49-F238E27FC236}">
                <a16:creationId xmlns:a16="http://schemas.microsoft.com/office/drawing/2014/main" id="{8E7CBA3F-E6DA-4DDC-A182-C56A221B465C}"/>
              </a:ext>
            </a:extLst>
          </p:cNvPr>
          <p:cNvSpPr/>
          <p:nvPr/>
        </p:nvSpPr>
        <p:spPr>
          <a:xfrm>
            <a:off x="8021859" y="2774777"/>
            <a:ext cx="1300941" cy="1262524"/>
          </a:xfrm>
          <a:custGeom>
            <a:avLst/>
            <a:gdLst>
              <a:gd name="connsiteX0" fmla="*/ 0 w 3068877"/>
              <a:gd name="connsiteY0" fmla="*/ 0 h 2417523"/>
              <a:gd name="connsiteX1" fmla="*/ 688932 w 3068877"/>
              <a:gd name="connsiteY1" fmla="*/ 1139868 h 2417523"/>
              <a:gd name="connsiteX2" fmla="*/ 3068877 w 3068877"/>
              <a:gd name="connsiteY2" fmla="*/ 2417523 h 2417523"/>
            </a:gdLst>
            <a:ahLst/>
            <a:cxnLst>
              <a:cxn ang="0">
                <a:pos x="connsiteX0" y="connsiteY0"/>
              </a:cxn>
              <a:cxn ang="0">
                <a:pos x="connsiteX1" y="connsiteY1"/>
              </a:cxn>
              <a:cxn ang="0">
                <a:pos x="connsiteX2" y="connsiteY2"/>
              </a:cxn>
            </a:cxnLst>
            <a:rect l="l" t="t" r="r" b="b"/>
            <a:pathLst>
              <a:path w="3068877" h="2417523">
                <a:moveTo>
                  <a:pt x="0" y="0"/>
                </a:moveTo>
                <a:cubicBezTo>
                  <a:pt x="88726" y="368474"/>
                  <a:pt x="177453" y="736948"/>
                  <a:pt x="688932" y="1139868"/>
                </a:cubicBezTo>
                <a:cubicBezTo>
                  <a:pt x="1200412" y="1542789"/>
                  <a:pt x="2134644" y="1980156"/>
                  <a:pt x="3068877" y="241752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75C2061-55C5-47B5-A045-B6FC8E6D0982}"/>
              </a:ext>
            </a:extLst>
          </p:cNvPr>
          <p:cNvSpPr/>
          <p:nvPr/>
        </p:nvSpPr>
        <p:spPr>
          <a:xfrm>
            <a:off x="8250164" y="3285826"/>
            <a:ext cx="28800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e</a:t>
            </a:r>
          </a:p>
        </p:txBody>
      </p:sp>
      <p:sp>
        <p:nvSpPr>
          <p:cNvPr id="18" name="Rectangle 17">
            <a:extLst>
              <a:ext uri="{FF2B5EF4-FFF2-40B4-BE49-F238E27FC236}">
                <a16:creationId xmlns:a16="http://schemas.microsoft.com/office/drawing/2014/main" id="{517C9998-C676-4517-B89F-85CA438D156A}"/>
              </a:ext>
            </a:extLst>
          </p:cNvPr>
          <p:cNvSpPr/>
          <p:nvPr/>
        </p:nvSpPr>
        <p:spPr>
          <a:xfrm>
            <a:off x="4706856" y="4082976"/>
            <a:ext cx="28800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b</a:t>
            </a:r>
          </a:p>
        </p:txBody>
      </p:sp>
      <p:sp>
        <p:nvSpPr>
          <p:cNvPr id="12" name="Rectangle 11">
            <a:extLst>
              <a:ext uri="{FF2B5EF4-FFF2-40B4-BE49-F238E27FC236}">
                <a16:creationId xmlns:a16="http://schemas.microsoft.com/office/drawing/2014/main" id="{817A3108-E2E4-4C8B-8658-9AFD0876B34A}"/>
              </a:ext>
            </a:extLst>
          </p:cNvPr>
          <p:cNvSpPr/>
          <p:nvPr/>
        </p:nvSpPr>
        <p:spPr>
          <a:xfrm>
            <a:off x="5226751" y="5429930"/>
            <a:ext cx="28800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a</a:t>
            </a:r>
          </a:p>
        </p:txBody>
      </p:sp>
    </p:spTree>
    <p:extLst>
      <p:ext uri="{BB962C8B-B14F-4D97-AF65-F5344CB8AC3E}">
        <p14:creationId xmlns:p14="http://schemas.microsoft.com/office/powerpoint/2010/main" val="21639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animBg="1"/>
      <p:bldP spid="14" grpId="0" animBg="1"/>
      <p:bldP spid="15" grpId="0" animBg="1"/>
      <p:bldP spid="16" grpId="0" animBg="1"/>
      <p:bldP spid="17" grpId="0" animBg="1"/>
      <p:bldP spid="19" grpId="0" animBg="1"/>
      <p:bldP spid="20" grpId="0" animBg="1"/>
      <p:bldP spid="21" grpId="0" animBg="1"/>
      <p:bldP spid="22" grpId="0"/>
      <p:bldP spid="23" grpId="0"/>
      <p:bldP spid="24" grpId="0"/>
      <p:bldP spid="29" grpId="0"/>
      <p:bldP spid="30" grpId="0"/>
      <p:bldP spid="31" grpId="0"/>
      <p:bldP spid="32" grpId="0" animBg="1"/>
      <p:bldP spid="33" grpId="0" animBg="1"/>
      <p:bldP spid="38" grpId="0" animBg="1"/>
      <p:bldP spid="40" grpId="0"/>
      <p:bldP spid="42" grpId="0" animBg="1"/>
      <p:bldP spid="6" grpId="0"/>
      <p:bldP spid="25" grpId="0"/>
      <p:bldP spid="26" grpId="0" animBg="1"/>
      <p:bldP spid="27" grpId="0" animBg="1"/>
      <p:bldP spid="18" grpId="0" animBg="1"/>
      <p:bldP spid="12"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50094E-7171-44A2-8A1B-68EBF1CFC0D2}"/>
              </a:ext>
            </a:extLst>
          </p:cNvPr>
          <p:cNvSpPr>
            <a:spLocks noGrp="1"/>
          </p:cNvSpPr>
          <p:nvPr>
            <p:ph idx="1"/>
          </p:nvPr>
        </p:nvSpPr>
        <p:spPr/>
        <p:txBody>
          <a:bodyPr/>
          <a:lstStyle/>
          <a:p>
            <a:r>
              <a:rPr lang="en-US" dirty="0"/>
              <a:t>Economic analysis is primarily focused on the efficiency of outcomes.</a:t>
            </a:r>
          </a:p>
          <a:p>
            <a:r>
              <a:rPr lang="en-US" dirty="0"/>
              <a:t>Do we achieve the maximum total social welfare with the resources we have available in society?</a:t>
            </a:r>
          </a:p>
          <a:p>
            <a:r>
              <a:rPr lang="en-US" dirty="0"/>
              <a:t>Is there no waste, no leftover, no benefit that would be possible to achieve given the resources we have available?</a:t>
            </a:r>
          </a:p>
          <a:p>
            <a:r>
              <a:rPr lang="en-US" dirty="0"/>
              <a:t>Economics has tools to look at inequality, but it is more about aggregate benefits than who gets the benefits.</a:t>
            </a:r>
          </a:p>
        </p:txBody>
      </p:sp>
      <p:sp>
        <p:nvSpPr>
          <p:cNvPr id="2" name="Title 1">
            <a:extLst>
              <a:ext uri="{FF2B5EF4-FFF2-40B4-BE49-F238E27FC236}">
                <a16:creationId xmlns:a16="http://schemas.microsoft.com/office/drawing/2014/main" id="{7617989C-281B-431C-9220-FF6221E63166}"/>
              </a:ext>
            </a:extLst>
          </p:cNvPr>
          <p:cNvSpPr>
            <a:spLocks noGrp="1"/>
          </p:cNvSpPr>
          <p:nvPr>
            <p:ph type="title"/>
          </p:nvPr>
        </p:nvSpPr>
        <p:spPr/>
        <p:txBody>
          <a:bodyPr/>
          <a:lstStyle/>
          <a:p>
            <a:r>
              <a:rPr lang="en-US" dirty="0"/>
              <a:t>Efficiency</a:t>
            </a:r>
          </a:p>
        </p:txBody>
      </p:sp>
    </p:spTree>
    <p:extLst>
      <p:ext uri="{BB962C8B-B14F-4D97-AF65-F5344CB8AC3E}">
        <p14:creationId xmlns:p14="http://schemas.microsoft.com/office/powerpoint/2010/main" val="32629231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Total Social Welfare</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1078018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00202"/>
                <a:ext cx="10972800" cy="558452"/>
              </a:xfrm>
            </p:spPr>
            <p:txBody>
              <a:bodyPr/>
              <a:lstStyle/>
              <a:p>
                <a:pPr marL="0" indent="0">
                  <a:buNone/>
                </a:pPr>
                <a:r>
                  <a:rPr lang="en-US" sz="2800" dirty="0"/>
                  <a:t>Recall a price floor, a legally enforced minimal price, </a:t>
                </a:r>
                <a14:m>
                  <m:oMath xmlns:m="http://schemas.openxmlformats.org/officeDocument/2006/math">
                    <m:bar>
                      <m:barPr>
                        <m:ctrlPr>
                          <a:rPr lang="en-US" sz="2800" i="1" smtClean="0">
                            <a:latin typeface="Cambria Math" panose="02040503050406030204" pitchFamily="18" charset="0"/>
                          </a:rPr>
                        </m:ctrlPr>
                      </m:barPr>
                      <m:e>
                        <m:r>
                          <a:rPr lang="en-US" sz="2800" smtClean="0">
                            <a:latin typeface="Cambria Math" panose="02040503050406030204" pitchFamily="18" charset="0"/>
                          </a:rPr>
                          <m:t>𝑝</m:t>
                        </m:r>
                      </m:e>
                    </m:bar>
                  </m:oMath>
                </a14:m>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00202"/>
                <a:ext cx="10972800" cy="558452"/>
              </a:xfrm>
              <a:blipFill>
                <a:blip r:embed="rId2"/>
                <a:stretch>
                  <a:fillRect l="-1111" t="-13187" b="-21978"/>
                </a:stretch>
              </a:blipFill>
            </p:spPr>
            <p:txBody>
              <a:bodyPr/>
              <a:lstStyle/>
              <a:p>
                <a:r>
                  <a:rPr lang="en-US">
                    <a:noFill/>
                  </a:rPr>
                  <a:t> </a:t>
                </a:r>
              </a:p>
            </p:txBody>
          </p:sp>
        </mc:Fallback>
      </mc:AlternateContent>
      <p:sp>
        <p:nvSpPr>
          <p:cNvPr id="2" name="Title 1"/>
          <p:cNvSpPr>
            <a:spLocks noGrp="1"/>
          </p:cNvSpPr>
          <p:nvPr>
            <p:ph type="title"/>
          </p:nvPr>
        </p:nvSpPr>
        <p:spPr>
          <a:xfrm>
            <a:off x="606486" y="228600"/>
            <a:ext cx="10972800" cy="1143000"/>
          </a:xfrm>
        </p:spPr>
        <p:txBody>
          <a:bodyPr/>
          <a:lstStyle/>
          <a:p>
            <a:r>
              <a:rPr lang="en-US" dirty="0"/>
              <a:t>The Price Floor</a:t>
            </a:r>
          </a:p>
        </p:txBody>
      </p:sp>
      <p:cxnSp>
        <p:nvCxnSpPr>
          <p:cNvPr id="6" name="Straight Connector 5">
            <a:extLst>
              <a:ext uri="{FF2B5EF4-FFF2-40B4-BE49-F238E27FC236}">
                <a16:creationId xmlns:a16="http://schemas.microsoft.com/office/drawing/2014/main" id="{2402EB94-C719-4567-9228-A4778023801A}"/>
              </a:ext>
            </a:extLst>
          </p:cNvPr>
          <p:cNvCxnSpPr/>
          <p:nvPr/>
        </p:nvCxnSpPr>
        <p:spPr>
          <a:xfrm>
            <a:off x="2590800" y="2743200"/>
            <a:ext cx="0" cy="3505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10E6677-A410-42AA-95FD-540D7285A4FF}"/>
              </a:ext>
            </a:extLst>
          </p:cNvPr>
          <p:cNvCxnSpPr/>
          <p:nvPr/>
        </p:nvCxnSpPr>
        <p:spPr>
          <a:xfrm>
            <a:off x="2590800" y="6248400"/>
            <a:ext cx="457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0EB86A-3EB2-434B-9780-CDB8CC0AF932}"/>
              </a:ext>
            </a:extLst>
          </p:cNvPr>
          <p:cNvCxnSpPr/>
          <p:nvPr/>
        </p:nvCxnSpPr>
        <p:spPr>
          <a:xfrm>
            <a:off x="2590800" y="2895600"/>
            <a:ext cx="4495800" cy="3352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1B2DE47-CFD0-4BF9-BA5E-9AA537B0BC8C}"/>
              </a:ext>
            </a:extLst>
          </p:cNvPr>
          <p:cNvCxnSpPr/>
          <p:nvPr/>
        </p:nvCxnSpPr>
        <p:spPr>
          <a:xfrm flipV="1">
            <a:off x="2667000" y="2743201"/>
            <a:ext cx="4267200" cy="338296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3B1A0CD-14CD-4874-99BA-DA305B892250}"/>
              </a:ext>
            </a:extLst>
          </p:cNvPr>
          <p:cNvSpPr txBox="1"/>
          <p:nvPr/>
        </p:nvSpPr>
        <p:spPr>
          <a:xfrm>
            <a:off x="6874378" y="5817950"/>
            <a:ext cx="351378" cy="369332"/>
          </a:xfrm>
          <a:prstGeom prst="rect">
            <a:avLst/>
          </a:prstGeom>
          <a:noFill/>
        </p:spPr>
        <p:txBody>
          <a:bodyPr wrap="none" rtlCol="0">
            <a:noAutofit/>
          </a:bodyPr>
          <a:lstStyle/>
          <a:p>
            <a:r>
              <a:rPr lang="en-US" dirty="0">
                <a:solidFill>
                  <a:srgbClr val="00B0F0"/>
                </a:solidFill>
              </a:rPr>
              <a:t>D</a:t>
            </a:r>
          </a:p>
        </p:txBody>
      </p:sp>
      <p:sp>
        <p:nvSpPr>
          <p:cNvPr id="14" name="TextBox 13">
            <a:extLst>
              <a:ext uri="{FF2B5EF4-FFF2-40B4-BE49-F238E27FC236}">
                <a16:creationId xmlns:a16="http://schemas.microsoft.com/office/drawing/2014/main" id="{0620C635-A09C-49FA-B9E8-4EE0333CDFD0}"/>
              </a:ext>
            </a:extLst>
          </p:cNvPr>
          <p:cNvSpPr txBox="1"/>
          <p:nvPr/>
        </p:nvSpPr>
        <p:spPr>
          <a:xfrm>
            <a:off x="6845469" y="2819357"/>
            <a:ext cx="338554" cy="369332"/>
          </a:xfrm>
          <a:prstGeom prst="rect">
            <a:avLst/>
          </a:prstGeom>
          <a:noFill/>
        </p:spPr>
        <p:txBody>
          <a:bodyPr wrap="none" rtlCol="0">
            <a:noAutofit/>
          </a:bodyPr>
          <a:lstStyle/>
          <a:p>
            <a:r>
              <a:rPr lang="en-US" dirty="0">
                <a:solidFill>
                  <a:srgbClr val="FF0000"/>
                </a:solidFill>
              </a:rPr>
              <a:t>S</a:t>
            </a:r>
          </a:p>
        </p:txBody>
      </p:sp>
      <p:cxnSp>
        <p:nvCxnSpPr>
          <p:cNvPr id="16" name="Straight Connector 15">
            <a:extLst>
              <a:ext uri="{FF2B5EF4-FFF2-40B4-BE49-F238E27FC236}">
                <a16:creationId xmlns:a16="http://schemas.microsoft.com/office/drawing/2014/main" id="{121F160D-AABB-418D-AD5B-BDBB51B04A57}"/>
              </a:ext>
            </a:extLst>
          </p:cNvPr>
          <p:cNvCxnSpPr>
            <a:cxnSpLocks/>
          </p:cNvCxnSpPr>
          <p:nvPr/>
        </p:nvCxnSpPr>
        <p:spPr>
          <a:xfrm flipH="1">
            <a:off x="2590800" y="4495799"/>
            <a:ext cx="2122118"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B88F628-B3BF-4058-A902-DEE57CBF3EA5}"/>
              </a:ext>
            </a:extLst>
          </p:cNvPr>
          <p:cNvCxnSpPr/>
          <p:nvPr/>
        </p:nvCxnSpPr>
        <p:spPr>
          <a:xfrm flipV="1">
            <a:off x="4712918" y="4495800"/>
            <a:ext cx="0" cy="1752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E0F4EA2-25CC-4C2A-9E24-30909D144926}"/>
              </a:ext>
            </a:extLst>
          </p:cNvPr>
          <p:cNvSpPr txBox="1"/>
          <p:nvPr/>
        </p:nvSpPr>
        <p:spPr>
          <a:xfrm>
            <a:off x="2061284" y="4384910"/>
            <a:ext cx="402674" cy="369332"/>
          </a:xfrm>
          <a:prstGeom prst="rect">
            <a:avLst/>
          </a:prstGeom>
          <a:noFill/>
        </p:spPr>
        <p:txBody>
          <a:bodyPr wrap="none" rtlCol="0">
            <a:noAutofit/>
          </a:bodyPr>
          <a:lstStyle/>
          <a:p>
            <a:r>
              <a:rPr lang="en-US" dirty="0"/>
              <a:t>p*</a:t>
            </a:r>
          </a:p>
        </p:txBody>
      </p:sp>
      <p:sp>
        <p:nvSpPr>
          <p:cNvPr id="22" name="TextBox 21">
            <a:extLst>
              <a:ext uri="{FF2B5EF4-FFF2-40B4-BE49-F238E27FC236}">
                <a16:creationId xmlns:a16="http://schemas.microsoft.com/office/drawing/2014/main" id="{98DF5221-A2D7-4D4F-B20E-80D335021AE4}"/>
              </a:ext>
            </a:extLst>
          </p:cNvPr>
          <p:cNvSpPr txBox="1"/>
          <p:nvPr/>
        </p:nvSpPr>
        <p:spPr>
          <a:xfrm>
            <a:off x="4508326" y="6300847"/>
            <a:ext cx="402674" cy="369332"/>
          </a:xfrm>
          <a:prstGeom prst="rect">
            <a:avLst/>
          </a:prstGeom>
          <a:noFill/>
        </p:spPr>
        <p:txBody>
          <a:bodyPr wrap="none" rtlCol="0">
            <a:noAutofit/>
          </a:bodyPr>
          <a:lstStyle/>
          <a:p>
            <a:r>
              <a:rPr lang="en-US" dirty="0"/>
              <a:t>q*</a:t>
            </a:r>
          </a:p>
        </p:txBody>
      </p:sp>
      <p:cxnSp>
        <p:nvCxnSpPr>
          <p:cNvPr id="24" name="Straight Connector 23">
            <a:extLst>
              <a:ext uri="{FF2B5EF4-FFF2-40B4-BE49-F238E27FC236}">
                <a16:creationId xmlns:a16="http://schemas.microsoft.com/office/drawing/2014/main" id="{746ADA99-526A-41A8-85FB-64AA931B65F8}"/>
              </a:ext>
            </a:extLst>
          </p:cNvPr>
          <p:cNvCxnSpPr/>
          <p:nvPr/>
        </p:nvCxnSpPr>
        <p:spPr>
          <a:xfrm>
            <a:off x="2590800" y="3886200"/>
            <a:ext cx="4634956"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BE221A8-35A4-4F8D-B415-EA1B859668D5}"/>
              </a:ext>
            </a:extLst>
          </p:cNvPr>
          <p:cNvCxnSpPr>
            <a:cxnSpLocks/>
          </p:cNvCxnSpPr>
          <p:nvPr/>
        </p:nvCxnSpPr>
        <p:spPr>
          <a:xfrm>
            <a:off x="5486400" y="3886200"/>
            <a:ext cx="0" cy="237890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B72D5B7-DA7C-40C9-8279-90D6A1325987}"/>
              </a:ext>
            </a:extLst>
          </p:cNvPr>
          <p:cNvCxnSpPr/>
          <p:nvPr/>
        </p:nvCxnSpPr>
        <p:spPr>
          <a:xfrm>
            <a:off x="3886200" y="3886200"/>
            <a:ext cx="0" cy="237890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30FD941-F022-4228-BD94-39EA1DE6C114}"/>
                  </a:ext>
                </a:extLst>
              </p:cNvPr>
              <p:cNvSpPr txBox="1"/>
              <p:nvPr/>
            </p:nvSpPr>
            <p:spPr>
              <a:xfrm>
                <a:off x="2071796" y="3709786"/>
                <a:ext cx="379848" cy="429028"/>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bar>
                        <m:barPr>
                          <m:ctrlPr>
                            <a:rPr lang="en-US" i="1">
                              <a:latin typeface="Cambria Math" panose="02040503050406030204" pitchFamily="18" charset="0"/>
                            </a:rPr>
                          </m:ctrlPr>
                        </m:barPr>
                        <m:e>
                          <m:r>
                            <a:rPr lang="en-US" i="1">
                              <a:latin typeface="Cambria Math" panose="02040503050406030204" pitchFamily="18" charset="0"/>
                            </a:rPr>
                            <m:t>𝑝</m:t>
                          </m:r>
                        </m:e>
                      </m:bar>
                    </m:oMath>
                  </m:oMathPara>
                </a14:m>
                <a:endParaRPr lang="en-US" dirty="0"/>
              </a:p>
            </p:txBody>
          </p:sp>
        </mc:Choice>
        <mc:Fallback xmlns="">
          <p:sp>
            <p:nvSpPr>
              <p:cNvPr id="30" name="TextBox 29">
                <a:extLst>
                  <a:ext uri="{FF2B5EF4-FFF2-40B4-BE49-F238E27FC236}">
                    <a16:creationId xmlns:a16="http://schemas.microsoft.com/office/drawing/2014/main" id="{630FD941-F022-4228-BD94-39EA1DE6C114}"/>
                  </a:ext>
                </a:extLst>
              </p:cNvPr>
              <p:cNvSpPr txBox="1">
                <a:spLocks noRot="1" noChangeAspect="1" noMove="1" noResize="1" noEditPoints="1" noAdjustHandles="1" noChangeArrowheads="1" noChangeShapeType="1" noTextEdit="1"/>
              </p:cNvSpPr>
              <p:nvPr/>
            </p:nvSpPr>
            <p:spPr>
              <a:xfrm>
                <a:off x="2071796" y="3709786"/>
                <a:ext cx="379848" cy="42902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1A1723D-78DF-440B-800F-F66A251AE854}"/>
                  </a:ext>
                </a:extLst>
              </p:cNvPr>
              <p:cNvSpPr txBox="1"/>
              <p:nvPr/>
            </p:nvSpPr>
            <p:spPr>
              <a:xfrm>
                <a:off x="3646119" y="6300847"/>
                <a:ext cx="503215" cy="458715"/>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𝑞</m:t>
                          </m:r>
                        </m:e>
                        <m:sub>
                          <m:r>
                            <a:rPr lang="en-US" i="1">
                              <a:latin typeface="Cambria Math" panose="02040503050406030204" pitchFamily="18" charset="0"/>
                            </a:rPr>
                            <m:t>𝐷</m:t>
                          </m:r>
                        </m:sub>
                        <m:sup>
                          <m:bar>
                            <m:barPr>
                              <m:ctrlPr>
                                <a:rPr lang="en-US" i="1">
                                  <a:latin typeface="Cambria Math" panose="02040503050406030204" pitchFamily="18" charset="0"/>
                                </a:rPr>
                              </m:ctrlPr>
                            </m:barPr>
                            <m:e>
                              <m:r>
                                <a:rPr lang="en-US" i="1">
                                  <a:latin typeface="Cambria Math" panose="02040503050406030204" pitchFamily="18" charset="0"/>
                                </a:rPr>
                                <m:t>𝑝</m:t>
                              </m:r>
                            </m:e>
                          </m:bar>
                        </m:sup>
                      </m:sSubSup>
                    </m:oMath>
                  </m:oMathPara>
                </a14:m>
                <a:endParaRPr lang="en-US" dirty="0"/>
              </a:p>
            </p:txBody>
          </p:sp>
        </mc:Choice>
        <mc:Fallback xmlns="">
          <p:sp>
            <p:nvSpPr>
              <p:cNvPr id="31" name="TextBox 30">
                <a:extLst>
                  <a:ext uri="{FF2B5EF4-FFF2-40B4-BE49-F238E27FC236}">
                    <a16:creationId xmlns:a16="http://schemas.microsoft.com/office/drawing/2014/main" id="{21A1723D-78DF-440B-800F-F66A251AE854}"/>
                  </a:ext>
                </a:extLst>
              </p:cNvPr>
              <p:cNvSpPr txBox="1">
                <a:spLocks noRot="1" noChangeAspect="1" noMove="1" noResize="1" noEditPoints="1" noAdjustHandles="1" noChangeArrowheads="1" noChangeShapeType="1" noTextEdit="1"/>
              </p:cNvSpPr>
              <p:nvPr/>
            </p:nvSpPr>
            <p:spPr>
              <a:xfrm>
                <a:off x="3646119" y="6300847"/>
                <a:ext cx="503215" cy="458715"/>
              </a:xfrm>
              <a:prstGeom prst="rect">
                <a:avLst/>
              </a:prstGeom>
              <a:blipFill>
                <a:blip r:embed="rId4"/>
                <a:stretch>
                  <a:fillRect b="-2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BB5FC03-BF41-48D2-86FA-D0F1E37691EB}"/>
                  </a:ext>
                </a:extLst>
              </p:cNvPr>
              <p:cNvSpPr txBox="1"/>
              <p:nvPr/>
            </p:nvSpPr>
            <p:spPr>
              <a:xfrm>
                <a:off x="5251535" y="6300847"/>
                <a:ext cx="498213" cy="461345"/>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𝑞</m:t>
                          </m:r>
                        </m:e>
                        <m:sub>
                          <m:r>
                            <a:rPr lang="en-US" i="1">
                              <a:latin typeface="Cambria Math" panose="02040503050406030204" pitchFamily="18" charset="0"/>
                            </a:rPr>
                            <m:t>𝑆</m:t>
                          </m:r>
                        </m:sub>
                        <m:sup>
                          <m:bar>
                            <m:barPr>
                              <m:ctrlPr>
                                <a:rPr lang="en-US" i="1">
                                  <a:latin typeface="Cambria Math" panose="02040503050406030204" pitchFamily="18" charset="0"/>
                                </a:rPr>
                              </m:ctrlPr>
                            </m:barPr>
                            <m:e>
                              <m:r>
                                <a:rPr lang="en-US" i="1">
                                  <a:latin typeface="Cambria Math" panose="02040503050406030204" pitchFamily="18" charset="0"/>
                                </a:rPr>
                                <m:t>𝑝</m:t>
                              </m:r>
                            </m:e>
                          </m:bar>
                        </m:sup>
                      </m:sSubSup>
                    </m:oMath>
                  </m:oMathPara>
                </a14:m>
                <a:endParaRPr lang="en-US" dirty="0"/>
              </a:p>
            </p:txBody>
          </p:sp>
        </mc:Choice>
        <mc:Fallback xmlns="">
          <p:sp>
            <p:nvSpPr>
              <p:cNvPr id="32" name="TextBox 31">
                <a:extLst>
                  <a:ext uri="{FF2B5EF4-FFF2-40B4-BE49-F238E27FC236}">
                    <a16:creationId xmlns:a16="http://schemas.microsoft.com/office/drawing/2014/main" id="{9BB5FC03-BF41-48D2-86FA-D0F1E37691EB}"/>
                  </a:ext>
                </a:extLst>
              </p:cNvPr>
              <p:cNvSpPr txBox="1">
                <a:spLocks noRot="1" noChangeAspect="1" noMove="1" noResize="1" noEditPoints="1" noAdjustHandles="1" noChangeArrowheads="1" noChangeShapeType="1" noTextEdit="1"/>
              </p:cNvSpPr>
              <p:nvPr/>
            </p:nvSpPr>
            <p:spPr>
              <a:xfrm>
                <a:off x="5251535" y="6300847"/>
                <a:ext cx="498213" cy="461345"/>
              </a:xfrm>
              <a:prstGeom prst="rect">
                <a:avLst/>
              </a:prstGeom>
              <a:blipFill>
                <a:blip r:embed="rId5"/>
                <a:stretch>
                  <a:fillRect b="-2667"/>
                </a:stretch>
              </a:blipFill>
            </p:spPr>
            <p:txBody>
              <a:bodyPr/>
              <a:lstStyle/>
              <a:p>
                <a:r>
                  <a:rPr lang="en-US">
                    <a:noFill/>
                  </a:rPr>
                  <a:t> </a:t>
                </a:r>
              </a:p>
            </p:txBody>
          </p:sp>
        </mc:Fallback>
      </mc:AlternateContent>
      <p:sp>
        <p:nvSpPr>
          <p:cNvPr id="33" name="Right Triangle 32">
            <a:extLst>
              <a:ext uri="{FF2B5EF4-FFF2-40B4-BE49-F238E27FC236}">
                <a16:creationId xmlns:a16="http://schemas.microsoft.com/office/drawing/2014/main" id="{2B50011B-6A70-40AB-B612-9A5356A5EBAA}"/>
              </a:ext>
            </a:extLst>
          </p:cNvPr>
          <p:cNvSpPr/>
          <p:nvPr/>
        </p:nvSpPr>
        <p:spPr>
          <a:xfrm>
            <a:off x="2618984" y="2928818"/>
            <a:ext cx="1257523" cy="957382"/>
          </a:xfrm>
          <a:prstGeom prst="rtTriangl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cxnSp>
        <p:nvCxnSpPr>
          <p:cNvPr id="35" name="Straight Connector 34">
            <a:extLst>
              <a:ext uri="{FF2B5EF4-FFF2-40B4-BE49-F238E27FC236}">
                <a16:creationId xmlns:a16="http://schemas.microsoft.com/office/drawing/2014/main" id="{9B0FC896-8274-4C6C-A98B-793F8C937176}"/>
              </a:ext>
            </a:extLst>
          </p:cNvPr>
          <p:cNvCxnSpPr>
            <a:cxnSpLocks/>
          </p:cNvCxnSpPr>
          <p:nvPr/>
        </p:nvCxnSpPr>
        <p:spPr>
          <a:xfrm flipV="1">
            <a:off x="2618984" y="5074589"/>
            <a:ext cx="1257523" cy="990659"/>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8CD972D-14E1-482E-911F-08628BA4DD29}"/>
              </a:ext>
            </a:extLst>
          </p:cNvPr>
          <p:cNvCxnSpPr>
            <a:cxnSpLocks/>
          </p:cNvCxnSpPr>
          <p:nvPr/>
        </p:nvCxnSpPr>
        <p:spPr>
          <a:xfrm>
            <a:off x="3851454" y="3886200"/>
            <a:ext cx="0" cy="1188388"/>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66A54BE-64DB-45A1-8468-3F10395823DD}"/>
              </a:ext>
            </a:extLst>
          </p:cNvPr>
          <p:cNvCxnSpPr>
            <a:cxnSpLocks/>
          </p:cNvCxnSpPr>
          <p:nvPr/>
        </p:nvCxnSpPr>
        <p:spPr>
          <a:xfrm>
            <a:off x="2618984" y="3911252"/>
            <a:ext cx="1257523"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8625A05-01E5-4F6F-9F25-EB7526943663}"/>
              </a:ext>
            </a:extLst>
          </p:cNvPr>
          <p:cNvCxnSpPr>
            <a:stCxn id="33" idx="2"/>
          </p:cNvCxnSpPr>
          <p:nvPr/>
        </p:nvCxnSpPr>
        <p:spPr>
          <a:xfrm>
            <a:off x="2618983" y="3886200"/>
            <a:ext cx="0" cy="236220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D4992BB-FC75-4F83-94A8-288B6E45238B}"/>
              </a:ext>
            </a:extLst>
          </p:cNvPr>
          <p:cNvSpPr txBox="1"/>
          <p:nvPr/>
        </p:nvSpPr>
        <p:spPr>
          <a:xfrm>
            <a:off x="3014117" y="4569576"/>
            <a:ext cx="312906" cy="369332"/>
          </a:xfrm>
          <a:prstGeom prst="rect">
            <a:avLst/>
          </a:prstGeom>
          <a:noFill/>
        </p:spPr>
        <p:txBody>
          <a:bodyPr wrap="none" rtlCol="0">
            <a:noAutofit/>
          </a:bodyPr>
          <a:lstStyle/>
          <a:p>
            <a:r>
              <a:rPr lang="en-US" dirty="0"/>
              <a:t>3</a:t>
            </a:r>
          </a:p>
        </p:txBody>
      </p:sp>
      <p:sp>
        <p:nvSpPr>
          <p:cNvPr id="44" name="Rectangle 43">
            <a:extLst>
              <a:ext uri="{FF2B5EF4-FFF2-40B4-BE49-F238E27FC236}">
                <a16:creationId xmlns:a16="http://schemas.microsoft.com/office/drawing/2014/main" id="{A6B55787-FF59-4669-8502-06359F8E36C3}"/>
              </a:ext>
            </a:extLst>
          </p:cNvPr>
          <p:cNvSpPr/>
          <p:nvPr/>
        </p:nvSpPr>
        <p:spPr>
          <a:xfrm>
            <a:off x="2618984" y="3924300"/>
            <a:ext cx="1229115" cy="53296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5" name="Right Triangle 44">
            <a:extLst>
              <a:ext uri="{FF2B5EF4-FFF2-40B4-BE49-F238E27FC236}">
                <a16:creationId xmlns:a16="http://schemas.microsoft.com/office/drawing/2014/main" id="{EB8506B3-BB0A-45B1-8FB5-23D2B3A2CE64}"/>
              </a:ext>
            </a:extLst>
          </p:cNvPr>
          <p:cNvSpPr/>
          <p:nvPr/>
        </p:nvSpPr>
        <p:spPr>
          <a:xfrm>
            <a:off x="3899897" y="3880647"/>
            <a:ext cx="813003" cy="598449"/>
          </a:xfrm>
          <a:prstGeom prst="r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a:p>
            <a:pPr algn="ctr"/>
            <a:endParaRPr lang="en-US" dirty="0"/>
          </a:p>
        </p:txBody>
      </p:sp>
      <p:cxnSp>
        <p:nvCxnSpPr>
          <p:cNvPr id="47" name="Straight Connector 46">
            <a:extLst>
              <a:ext uri="{FF2B5EF4-FFF2-40B4-BE49-F238E27FC236}">
                <a16:creationId xmlns:a16="http://schemas.microsoft.com/office/drawing/2014/main" id="{F346FCD5-CB1B-4D7E-AECC-C2C2B44FB2C3}"/>
              </a:ext>
            </a:extLst>
          </p:cNvPr>
          <p:cNvCxnSpPr>
            <a:endCxn id="45" idx="4"/>
          </p:cNvCxnSpPr>
          <p:nvPr/>
        </p:nvCxnSpPr>
        <p:spPr>
          <a:xfrm flipV="1">
            <a:off x="3899897" y="4479096"/>
            <a:ext cx="813003" cy="59549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4ED1D4B-6965-4048-B5A7-D9458D1C02FF}"/>
              </a:ext>
            </a:extLst>
          </p:cNvPr>
          <p:cNvCxnSpPr>
            <a:stCxn id="45" idx="2"/>
          </p:cNvCxnSpPr>
          <p:nvPr/>
        </p:nvCxnSpPr>
        <p:spPr>
          <a:xfrm>
            <a:off x="3899896" y="4479096"/>
            <a:ext cx="0" cy="53496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58A9BF4-2059-4B3C-A8B1-09E61E2AD20B}"/>
              </a:ext>
            </a:extLst>
          </p:cNvPr>
          <p:cNvCxnSpPr>
            <a:cxnSpLocks/>
          </p:cNvCxnSpPr>
          <p:nvPr/>
        </p:nvCxnSpPr>
        <p:spPr>
          <a:xfrm flipH="1">
            <a:off x="3899897" y="4516673"/>
            <a:ext cx="81300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EA068EF8-7DA3-4E2E-8AFC-5715742F53E9}"/>
              </a:ext>
            </a:extLst>
          </p:cNvPr>
          <p:cNvSpPr txBox="1"/>
          <p:nvPr/>
        </p:nvSpPr>
        <p:spPr>
          <a:xfrm>
            <a:off x="4011547" y="4557050"/>
            <a:ext cx="312906" cy="369332"/>
          </a:xfrm>
          <a:prstGeom prst="rect">
            <a:avLst/>
          </a:prstGeom>
          <a:noFill/>
        </p:spPr>
        <p:txBody>
          <a:bodyPr wrap="none" rtlCol="0">
            <a:noAutofit/>
          </a:bodyPr>
          <a:lstStyle/>
          <a:p>
            <a:r>
              <a:rPr lang="en-US" dirty="0"/>
              <a:t>5</a:t>
            </a:r>
          </a:p>
        </p:txBody>
      </p:sp>
      <p:sp>
        <p:nvSpPr>
          <p:cNvPr id="55" name="TextBox 54">
            <a:extLst>
              <a:ext uri="{FF2B5EF4-FFF2-40B4-BE49-F238E27FC236}">
                <a16:creationId xmlns:a16="http://schemas.microsoft.com/office/drawing/2014/main" id="{EEFDD78E-1BC5-4352-915F-1E37A7590537}"/>
              </a:ext>
            </a:extLst>
          </p:cNvPr>
          <p:cNvSpPr txBox="1"/>
          <p:nvPr/>
        </p:nvSpPr>
        <p:spPr>
          <a:xfrm>
            <a:off x="4168000" y="5305305"/>
            <a:ext cx="312906" cy="369332"/>
          </a:xfrm>
          <a:prstGeom prst="rect">
            <a:avLst/>
          </a:prstGeom>
          <a:noFill/>
        </p:spPr>
        <p:txBody>
          <a:bodyPr wrap="none" rtlCol="0">
            <a:noAutofit/>
          </a:bodyPr>
          <a:lstStyle/>
          <a:p>
            <a:r>
              <a:rPr lang="en-US" dirty="0"/>
              <a:t>6</a:t>
            </a:r>
          </a:p>
        </p:txBody>
      </p:sp>
      <p:sp>
        <p:nvSpPr>
          <p:cNvPr id="56" name="TextBox 55">
            <a:extLst>
              <a:ext uri="{FF2B5EF4-FFF2-40B4-BE49-F238E27FC236}">
                <a16:creationId xmlns:a16="http://schemas.microsoft.com/office/drawing/2014/main" id="{BE5557CF-ECE0-4698-A077-F965B65EF2AC}"/>
              </a:ext>
            </a:extLst>
          </p:cNvPr>
          <p:cNvSpPr txBox="1"/>
          <p:nvPr/>
        </p:nvSpPr>
        <p:spPr>
          <a:xfrm>
            <a:off x="5082257" y="4294429"/>
            <a:ext cx="338554" cy="369332"/>
          </a:xfrm>
          <a:prstGeom prst="rect">
            <a:avLst/>
          </a:prstGeom>
          <a:noFill/>
        </p:spPr>
        <p:txBody>
          <a:bodyPr wrap="square" rtlCol="0">
            <a:noAutofit/>
          </a:bodyPr>
          <a:lstStyle/>
          <a:p>
            <a:r>
              <a:rPr lang="en-US" dirty="0"/>
              <a:t>8</a:t>
            </a:r>
          </a:p>
        </p:txBody>
      </p:sp>
      <p:sp>
        <p:nvSpPr>
          <p:cNvPr id="57" name="TextBox 56">
            <a:extLst>
              <a:ext uri="{FF2B5EF4-FFF2-40B4-BE49-F238E27FC236}">
                <a16:creationId xmlns:a16="http://schemas.microsoft.com/office/drawing/2014/main" id="{108BA7C8-6E7A-4C5A-B644-56FCA3F112E8}"/>
              </a:ext>
            </a:extLst>
          </p:cNvPr>
          <p:cNvSpPr txBox="1"/>
          <p:nvPr/>
        </p:nvSpPr>
        <p:spPr>
          <a:xfrm>
            <a:off x="4894229" y="5297303"/>
            <a:ext cx="275843" cy="375146"/>
          </a:xfrm>
          <a:prstGeom prst="rect">
            <a:avLst/>
          </a:prstGeom>
          <a:noFill/>
        </p:spPr>
        <p:txBody>
          <a:bodyPr wrap="square" rtlCol="0">
            <a:noAutofit/>
          </a:bodyPr>
          <a:lstStyle/>
          <a:p>
            <a:r>
              <a:rPr lang="en-US" dirty="0"/>
              <a:t>7</a:t>
            </a:r>
          </a:p>
        </p:txBody>
      </p:sp>
      <p:sp>
        <p:nvSpPr>
          <p:cNvPr id="58" name="TextBox 57">
            <a:extLst>
              <a:ext uri="{FF2B5EF4-FFF2-40B4-BE49-F238E27FC236}">
                <a16:creationId xmlns:a16="http://schemas.microsoft.com/office/drawing/2014/main" id="{A4E4FFF7-E0D7-4FC5-AA8C-DCE657854546}"/>
              </a:ext>
            </a:extLst>
          </p:cNvPr>
          <p:cNvSpPr txBox="1"/>
          <p:nvPr/>
        </p:nvSpPr>
        <p:spPr>
          <a:xfrm>
            <a:off x="7620001" y="2191475"/>
            <a:ext cx="2615820" cy="1200329"/>
          </a:xfrm>
          <a:prstGeom prst="rect">
            <a:avLst/>
          </a:prstGeom>
          <a:noFill/>
        </p:spPr>
        <p:txBody>
          <a:bodyPr wrap="none" rtlCol="0">
            <a:noAutofit/>
          </a:bodyPr>
          <a:lstStyle/>
          <a:p>
            <a:r>
              <a:rPr lang="en-US" dirty="0"/>
              <a:t>Perfect competition</a:t>
            </a:r>
          </a:p>
          <a:p>
            <a:r>
              <a:rPr lang="en-US" dirty="0"/>
              <a:t>CS = 1 + 2 + 4</a:t>
            </a:r>
          </a:p>
          <a:p>
            <a:r>
              <a:rPr lang="en-US" dirty="0"/>
              <a:t>PS = 3 + 5</a:t>
            </a:r>
          </a:p>
          <a:p>
            <a:r>
              <a:rPr lang="en-US" dirty="0"/>
              <a:t>TSW = 1 + 2 + 3 + 4 + 5</a:t>
            </a:r>
          </a:p>
        </p:txBody>
      </p:sp>
      <p:sp>
        <p:nvSpPr>
          <p:cNvPr id="4" name="Arrow: Left-Right 3">
            <a:extLst>
              <a:ext uri="{FF2B5EF4-FFF2-40B4-BE49-F238E27FC236}">
                <a16:creationId xmlns:a16="http://schemas.microsoft.com/office/drawing/2014/main" id="{986778B0-FEB6-4860-A376-ECAECC6454EB}"/>
              </a:ext>
            </a:extLst>
          </p:cNvPr>
          <p:cNvSpPr/>
          <p:nvPr/>
        </p:nvSpPr>
        <p:spPr>
          <a:xfrm>
            <a:off x="3872504" y="5777149"/>
            <a:ext cx="1622243"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Surplus</a:t>
            </a:r>
          </a:p>
        </p:txBody>
      </p:sp>
      <p:sp>
        <p:nvSpPr>
          <p:cNvPr id="5" name="Rectangle 4"/>
          <p:cNvSpPr/>
          <p:nvPr/>
        </p:nvSpPr>
        <p:spPr>
          <a:xfrm>
            <a:off x="7620002" y="3554077"/>
            <a:ext cx="1483056" cy="1200329"/>
          </a:xfrm>
          <a:prstGeom prst="rect">
            <a:avLst/>
          </a:prstGeom>
        </p:spPr>
        <p:txBody>
          <a:bodyPr wrap="square">
            <a:noAutofit/>
          </a:bodyPr>
          <a:lstStyle/>
          <a:p>
            <a:r>
              <a:rPr lang="en-US" dirty="0"/>
              <a:t>Price floor</a:t>
            </a:r>
          </a:p>
          <a:p>
            <a:r>
              <a:rPr lang="en-US" dirty="0"/>
              <a:t>CS = 1</a:t>
            </a:r>
          </a:p>
          <a:p>
            <a:r>
              <a:rPr lang="en-US" dirty="0"/>
              <a:t>PS = 2 + 3</a:t>
            </a:r>
          </a:p>
          <a:p>
            <a:r>
              <a:rPr lang="en-US" dirty="0"/>
              <a:t>DWL = 4 + 5</a:t>
            </a:r>
          </a:p>
        </p:txBody>
      </p:sp>
      <p:sp>
        <p:nvSpPr>
          <p:cNvPr id="7" name="Rectangle 6"/>
          <p:cNvSpPr/>
          <p:nvPr/>
        </p:nvSpPr>
        <p:spPr>
          <a:xfrm>
            <a:off x="7620002" y="4916678"/>
            <a:ext cx="2943366" cy="1200329"/>
          </a:xfrm>
          <a:prstGeom prst="rect">
            <a:avLst/>
          </a:prstGeom>
        </p:spPr>
        <p:txBody>
          <a:bodyPr wrap="square">
            <a:noAutofit/>
          </a:bodyPr>
          <a:lstStyle/>
          <a:p>
            <a:r>
              <a:rPr lang="en-US" dirty="0"/>
              <a:t>CS is consumer surplus</a:t>
            </a:r>
          </a:p>
          <a:p>
            <a:r>
              <a:rPr lang="en-US" dirty="0"/>
              <a:t>PS is producer surplus</a:t>
            </a:r>
          </a:p>
          <a:p>
            <a:r>
              <a:rPr lang="en-US" dirty="0"/>
              <a:t>DWL is dead weight loss</a:t>
            </a:r>
          </a:p>
          <a:p>
            <a:r>
              <a:rPr lang="en-US" dirty="0"/>
              <a:t>TSW is total social welfare</a:t>
            </a:r>
          </a:p>
        </p:txBody>
      </p:sp>
    </p:spTree>
    <p:extLst>
      <p:ext uri="{BB962C8B-B14F-4D97-AF65-F5344CB8AC3E}">
        <p14:creationId xmlns:p14="http://schemas.microsoft.com/office/powerpoint/2010/main" val="28191441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00202"/>
                <a:ext cx="10972800" cy="460313"/>
              </a:xfrm>
            </p:spPr>
            <p:txBody>
              <a:bodyPr/>
              <a:lstStyle/>
              <a:p>
                <a:pPr marL="0" indent="0">
                  <a:buNone/>
                </a:pPr>
                <a:r>
                  <a:rPr lang="en-US" sz="2800" dirty="0"/>
                  <a:t>Recall a price floor, a legally enforced minimal price, </a:t>
                </a:r>
                <a14:m>
                  <m:oMath xmlns:m="http://schemas.openxmlformats.org/officeDocument/2006/math">
                    <m:bar>
                      <m:barPr>
                        <m:ctrlPr>
                          <a:rPr lang="en-US" sz="2800" i="1" smtClean="0">
                            <a:latin typeface="Cambria Math" panose="02040503050406030204" pitchFamily="18" charset="0"/>
                          </a:rPr>
                        </m:ctrlPr>
                      </m:barPr>
                      <m:e>
                        <m:r>
                          <a:rPr lang="en-US" sz="2800" smtClean="0">
                            <a:latin typeface="Cambria Math" panose="02040503050406030204" pitchFamily="18" charset="0"/>
                          </a:rPr>
                          <m:t>𝑝</m:t>
                        </m:r>
                      </m:e>
                    </m:bar>
                  </m:oMath>
                </a14:m>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00202"/>
                <a:ext cx="10972800" cy="460313"/>
              </a:xfrm>
              <a:blipFill>
                <a:blip r:embed="rId2"/>
                <a:stretch>
                  <a:fillRect l="-1111" t="-16000" b="-48000"/>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Price Floor Implementation</a:t>
            </a:r>
          </a:p>
        </p:txBody>
      </p:sp>
      <p:cxnSp>
        <p:nvCxnSpPr>
          <p:cNvPr id="6" name="Straight Connector 5">
            <a:extLst>
              <a:ext uri="{FF2B5EF4-FFF2-40B4-BE49-F238E27FC236}">
                <a16:creationId xmlns:a16="http://schemas.microsoft.com/office/drawing/2014/main" id="{2402EB94-C719-4567-9228-A4778023801A}"/>
              </a:ext>
            </a:extLst>
          </p:cNvPr>
          <p:cNvCxnSpPr/>
          <p:nvPr/>
        </p:nvCxnSpPr>
        <p:spPr>
          <a:xfrm>
            <a:off x="2590800" y="2743200"/>
            <a:ext cx="0" cy="3505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10E6677-A410-42AA-95FD-540D7285A4FF}"/>
              </a:ext>
            </a:extLst>
          </p:cNvPr>
          <p:cNvCxnSpPr/>
          <p:nvPr/>
        </p:nvCxnSpPr>
        <p:spPr>
          <a:xfrm>
            <a:off x="2590800" y="6248400"/>
            <a:ext cx="457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0EB86A-3EB2-434B-9780-CDB8CC0AF932}"/>
              </a:ext>
            </a:extLst>
          </p:cNvPr>
          <p:cNvCxnSpPr/>
          <p:nvPr/>
        </p:nvCxnSpPr>
        <p:spPr>
          <a:xfrm>
            <a:off x="2590800" y="2895600"/>
            <a:ext cx="4495800" cy="3352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1B2DE47-CFD0-4BF9-BA5E-9AA537B0BC8C}"/>
              </a:ext>
            </a:extLst>
          </p:cNvPr>
          <p:cNvCxnSpPr/>
          <p:nvPr/>
        </p:nvCxnSpPr>
        <p:spPr>
          <a:xfrm flipV="1">
            <a:off x="2667000" y="2743201"/>
            <a:ext cx="4267200" cy="338296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3B1A0CD-14CD-4874-99BA-DA305B892250}"/>
              </a:ext>
            </a:extLst>
          </p:cNvPr>
          <p:cNvSpPr txBox="1"/>
          <p:nvPr/>
        </p:nvSpPr>
        <p:spPr>
          <a:xfrm>
            <a:off x="6874378" y="5817950"/>
            <a:ext cx="351378" cy="369332"/>
          </a:xfrm>
          <a:prstGeom prst="rect">
            <a:avLst/>
          </a:prstGeom>
          <a:noFill/>
        </p:spPr>
        <p:txBody>
          <a:bodyPr wrap="none" rtlCol="0">
            <a:noAutofit/>
          </a:bodyPr>
          <a:lstStyle/>
          <a:p>
            <a:r>
              <a:rPr lang="en-US" dirty="0">
                <a:solidFill>
                  <a:srgbClr val="00B0F0"/>
                </a:solidFill>
              </a:rPr>
              <a:t>D</a:t>
            </a:r>
          </a:p>
        </p:txBody>
      </p:sp>
      <p:cxnSp>
        <p:nvCxnSpPr>
          <p:cNvPr id="16" name="Straight Connector 15">
            <a:extLst>
              <a:ext uri="{FF2B5EF4-FFF2-40B4-BE49-F238E27FC236}">
                <a16:creationId xmlns:a16="http://schemas.microsoft.com/office/drawing/2014/main" id="{121F160D-AABB-418D-AD5B-BDBB51B04A57}"/>
              </a:ext>
            </a:extLst>
          </p:cNvPr>
          <p:cNvCxnSpPr>
            <a:cxnSpLocks/>
          </p:cNvCxnSpPr>
          <p:nvPr/>
        </p:nvCxnSpPr>
        <p:spPr>
          <a:xfrm flipH="1">
            <a:off x="2590800" y="4495799"/>
            <a:ext cx="2122118"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B88F628-B3BF-4058-A902-DEE57CBF3EA5}"/>
              </a:ext>
            </a:extLst>
          </p:cNvPr>
          <p:cNvCxnSpPr/>
          <p:nvPr/>
        </p:nvCxnSpPr>
        <p:spPr>
          <a:xfrm flipV="1">
            <a:off x="4712918" y="4495800"/>
            <a:ext cx="0" cy="1752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46ADA99-526A-41A8-85FB-64AA931B65F8}"/>
              </a:ext>
            </a:extLst>
          </p:cNvPr>
          <p:cNvCxnSpPr/>
          <p:nvPr/>
        </p:nvCxnSpPr>
        <p:spPr>
          <a:xfrm>
            <a:off x="2590800" y="3886200"/>
            <a:ext cx="4634956"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BE221A8-35A4-4F8D-B415-EA1B859668D5}"/>
              </a:ext>
            </a:extLst>
          </p:cNvPr>
          <p:cNvCxnSpPr>
            <a:cxnSpLocks/>
          </p:cNvCxnSpPr>
          <p:nvPr/>
        </p:nvCxnSpPr>
        <p:spPr>
          <a:xfrm>
            <a:off x="5486400" y="3886200"/>
            <a:ext cx="0" cy="237890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B72D5B7-DA7C-40C9-8279-90D6A1325987}"/>
              </a:ext>
            </a:extLst>
          </p:cNvPr>
          <p:cNvCxnSpPr/>
          <p:nvPr/>
        </p:nvCxnSpPr>
        <p:spPr>
          <a:xfrm>
            <a:off x="3886200" y="3886200"/>
            <a:ext cx="0" cy="237890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33" name="Right Triangle 32">
            <a:extLst>
              <a:ext uri="{FF2B5EF4-FFF2-40B4-BE49-F238E27FC236}">
                <a16:creationId xmlns:a16="http://schemas.microsoft.com/office/drawing/2014/main" id="{2B50011B-6A70-40AB-B612-9A5356A5EBAA}"/>
              </a:ext>
            </a:extLst>
          </p:cNvPr>
          <p:cNvSpPr/>
          <p:nvPr/>
        </p:nvSpPr>
        <p:spPr>
          <a:xfrm>
            <a:off x="2618984" y="2928818"/>
            <a:ext cx="1257523" cy="957382"/>
          </a:xfrm>
          <a:prstGeom prst="rtTriangl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cxnSp>
        <p:nvCxnSpPr>
          <p:cNvPr id="35" name="Straight Connector 34">
            <a:extLst>
              <a:ext uri="{FF2B5EF4-FFF2-40B4-BE49-F238E27FC236}">
                <a16:creationId xmlns:a16="http://schemas.microsoft.com/office/drawing/2014/main" id="{9B0FC896-8274-4C6C-A98B-793F8C937176}"/>
              </a:ext>
            </a:extLst>
          </p:cNvPr>
          <p:cNvCxnSpPr>
            <a:cxnSpLocks/>
          </p:cNvCxnSpPr>
          <p:nvPr/>
        </p:nvCxnSpPr>
        <p:spPr>
          <a:xfrm flipV="1">
            <a:off x="2618984" y="5074589"/>
            <a:ext cx="1257523" cy="990659"/>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8CD972D-14E1-482E-911F-08628BA4DD29}"/>
              </a:ext>
            </a:extLst>
          </p:cNvPr>
          <p:cNvCxnSpPr>
            <a:cxnSpLocks/>
          </p:cNvCxnSpPr>
          <p:nvPr/>
        </p:nvCxnSpPr>
        <p:spPr>
          <a:xfrm>
            <a:off x="3851454" y="3886200"/>
            <a:ext cx="0" cy="1188388"/>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66A54BE-64DB-45A1-8468-3F10395823DD}"/>
              </a:ext>
            </a:extLst>
          </p:cNvPr>
          <p:cNvCxnSpPr>
            <a:cxnSpLocks/>
          </p:cNvCxnSpPr>
          <p:nvPr/>
        </p:nvCxnSpPr>
        <p:spPr>
          <a:xfrm>
            <a:off x="2618984" y="3911252"/>
            <a:ext cx="1257523"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8625A05-01E5-4F6F-9F25-EB7526943663}"/>
              </a:ext>
            </a:extLst>
          </p:cNvPr>
          <p:cNvCxnSpPr>
            <a:stCxn id="33" idx="2"/>
          </p:cNvCxnSpPr>
          <p:nvPr/>
        </p:nvCxnSpPr>
        <p:spPr>
          <a:xfrm>
            <a:off x="2618983" y="3886200"/>
            <a:ext cx="0" cy="236220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D4992BB-FC75-4F83-94A8-288B6E45238B}"/>
              </a:ext>
            </a:extLst>
          </p:cNvPr>
          <p:cNvSpPr txBox="1"/>
          <p:nvPr/>
        </p:nvSpPr>
        <p:spPr>
          <a:xfrm>
            <a:off x="3014117" y="4569576"/>
            <a:ext cx="312906" cy="369332"/>
          </a:xfrm>
          <a:prstGeom prst="rect">
            <a:avLst/>
          </a:prstGeom>
          <a:noFill/>
        </p:spPr>
        <p:txBody>
          <a:bodyPr wrap="none" rtlCol="0">
            <a:noAutofit/>
          </a:bodyPr>
          <a:lstStyle/>
          <a:p>
            <a:r>
              <a:rPr lang="en-US" dirty="0"/>
              <a:t>3</a:t>
            </a:r>
          </a:p>
        </p:txBody>
      </p:sp>
      <p:sp>
        <p:nvSpPr>
          <p:cNvPr id="44" name="Rectangle 43">
            <a:extLst>
              <a:ext uri="{FF2B5EF4-FFF2-40B4-BE49-F238E27FC236}">
                <a16:creationId xmlns:a16="http://schemas.microsoft.com/office/drawing/2014/main" id="{A6B55787-FF59-4669-8502-06359F8E36C3}"/>
              </a:ext>
            </a:extLst>
          </p:cNvPr>
          <p:cNvSpPr/>
          <p:nvPr/>
        </p:nvSpPr>
        <p:spPr>
          <a:xfrm>
            <a:off x="2618984" y="3924300"/>
            <a:ext cx="1229115" cy="53296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 </a:t>
            </a:r>
          </a:p>
        </p:txBody>
      </p:sp>
      <p:sp>
        <p:nvSpPr>
          <p:cNvPr id="45" name="Right Triangle 44">
            <a:extLst>
              <a:ext uri="{FF2B5EF4-FFF2-40B4-BE49-F238E27FC236}">
                <a16:creationId xmlns:a16="http://schemas.microsoft.com/office/drawing/2014/main" id="{EB8506B3-BB0A-45B1-8FB5-23D2B3A2CE64}"/>
              </a:ext>
            </a:extLst>
          </p:cNvPr>
          <p:cNvSpPr/>
          <p:nvPr/>
        </p:nvSpPr>
        <p:spPr>
          <a:xfrm>
            <a:off x="3899897" y="3880647"/>
            <a:ext cx="813003" cy="598449"/>
          </a:xfrm>
          <a:prstGeom prst="r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a:p>
            <a:pPr algn="ctr"/>
            <a:endParaRPr lang="en-US" dirty="0"/>
          </a:p>
        </p:txBody>
      </p:sp>
      <p:cxnSp>
        <p:nvCxnSpPr>
          <p:cNvPr id="47" name="Straight Connector 46">
            <a:extLst>
              <a:ext uri="{FF2B5EF4-FFF2-40B4-BE49-F238E27FC236}">
                <a16:creationId xmlns:a16="http://schemas.microsoft.com/office/drawing/2014/main" id="{F346FCD5-CB1B-4D7E-AECC-C2C2B44FB2C3}"/>
              </a:ext>
            </a:extLst>
          </p:cNvPr>
          <p:cNvCxnSpPr>
            <a:endCxn id="45" idx="4"/>
          </p:cNvCxnSpPr>
          <p:nvPr/>
        </p:nvCxnSpPr>
        <p:spPr>
          <a:xfrm flipV="1">
            <a:off x="3899897" y="4479096"/>
            <a:ext cx="813003" cy="59549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4ED1D4B-6965-4048-B5A7-D9458D1C02FF}"/>
              </a:ext>
            </a:extLst>
          </p:cNvPr>
          <p:cNvCxnSpPr>
            <a:stCxn id="45" idx="2"/>
          </p:cNvCxnSpPr>
          <p:nvPr/>
        </p:nvCxnSpPr>
        <p:spPr>
          <a:xfrm>
            <a:off x="3899896" y="4479096"/>
            <a:ext cx="0" cy="53496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58A9BF4-2059-4B3C-A8B1-09E61E2AD20B}"/>
              </a:ext>
            </a:extLst>
          </p:cNvPr>
          <p:cNvCxnSpPr>
            <a:cxnSpLocks/>
          </p:cNvCxnSpPr>
          <p:nvPr/>
        </p:nvCxnSpPr>
        <p:spPr>
          <a:xfrm flipH="1">
            <a:off x="3899897" y="4516673"/>
            <a:ext cx="81300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EA068EF8-7DA3-4E2E-8AFC-5715742F53E9}"/>
              </a:ext>
            </a:extLst>
          </p:cNvPr>
          <p:cNvSpPr txBox="1"/>
          <p:nvPr/>
        </p:nvSpPr>
        <p:spPr>
          <a:xfrm>
            <a:off x="4011547" y="4557050"/>
            <a:ext cx="312906" cy="369332"/>
          </a:xfrm>
          <a:prstGeom prst="rect">
            <a:avLst/>
          </a:prstGeom>
          <a:noFill/>
        </p:spPr>
        <p:txBody>
          <a:bodyPr wrap="none" rtlCol="0">
            <a:noAutofit/>
          </a:bodyPr>
          <a:lstStyle/>
          <a:p>
            <a:r>
              <a:rPr lang="en-US" dirty="0"/>
              <a:t>5</a:t>
            </a:r>
          </a:p>
        </p:txBody>
      </p:sp>
      <p:sp>
        <p:nvSpPr>
          <p:cNvPr id="56" name="TextBox 55">
            <a:extLst>
              <a:ext uri="{FF2B5EF4-FFF2-40B4-BE49-F238E27FC236}">
                <a16:creationId xmlns:a16="http://schemas.microsoft.com/office/drawing/2014/main" id="{BE5557CF-ECE0-4698-A077-F965B65EF2AC}"/>
              </a:ext>
            </a:extLst>
          </p:cNvPr>
          <p:cNvSpPr txBox="1"/>
          <p:nvPr/>
        </p:nvSpPr>
        <p:spPr>
          <a:xfrm>
            <a:off x="5082257" y="4294429"/>
            <a:ext cx="338554" cy="369332"/>
          </a:xfrm>
          <a:prstGeom prst="rect">
            <a:avLst/>
          </a:prstGeom>
          <a:noFill/>
        </p:spPr>
        <p:txBody>
          <a:bodyPr wrap="square" rtlCol="0">
            <a:noAutofit/>
          </a:bodyPr>
          <a:lstStyle/>
          <a:p>
            <a:r>
              <a:rPr lang="en-US" dirty="0"/>
              <a:t>8</a:t>
            </a:r>
          </a:p>
        </p:txBody>
      </p:sp>
      <p:sp>
        <p:nvSpPr>
          <p:cNvPr id="4" name="TextBox 3">
            <a:extLst>
              <a:ext uri="{FF2B5EF4-FFF2-40B4-BE49-F238E27FC236}">
                <a16:creationId xmlns:a16="http://schemas.microsoft.com/office/drawing/2014/main" id="{A14819F7-57D5-4AAC-A9DA-3EEC72276567}"/>
              </a:ext>
            </a:extLst>
          </p:cNvPr>
          <p:cNvSpPr txBox="1"/>
          <p:nvPr/>
        </p:nvSpPr>
        <p:spPr>
          <a:xfrm>
            <a:off x="4550418" y="3986869"/>
            <a:ext cx="338554" cy="369332"/>
          </a:xfrm>
          <a:prstGeom prst="rect">
            <a:avLst/>
          </a:prstGeom>
          <a:noFill/>
        </p:spPr>
        <p:txBody>
          <a:bodyPr wrap="square" rtlCol="0">
            <a:noAutofit/>
          </a:bodyPr>
          <a:lstStyle/>
          <a:p>
            <a:r>
              <a:rPr lang="en-US" dirty="0"/>
              <a:t>9</a:t>
            </a:r>
          </a:p>
        </p:txBody>
      </p:sp>
      <p:sp>
        <p:nvSpPr>
          <p:cNvPr id="7" name="Rectangle 6"/>
          <p:cNvSpPr/>
          <p:nvPr/>
        </p:nvSpPr>
        <p:spPr>
          <a:xfrm>
            <a:off x="7620001" y="2232320"/>
            <a:ext cx="3957186" cy="4430178"/>
          </a:xfrm>
          <a:prstGeom prst="rect">
            <a:avLst/>
          </a:prstGeom>
        </p:spPr>
        <p:txBody>
          <a:bodyPr wrap="square">
            <a:noAutofit/>
          </a:bodyPr>
          <a:lstStyle/>
          <a:p>
            <a:r>
              <a:rPr lang="en-US" sz="1600" b="1" dirty="0"/>
              <a:t>Price floor targeted at low cost producers without purchase of surplus</a:t>
            </a:r>
          </a:p>
          <a:p>
            <a:r>
              <a:rPr lang="en-US" sz="1400" dirty="0"/>
              <a:t>CS = 1</a:t>
            </a:r>
          </a:p>
          <a:p>
            <a:r>
              <a:rPr lang="en-US" sz="1400" dirty="0"/>
              <a:t>PS = 2 + 3</a:t>
            </a:r>
          </a:p>
          <a:p>
            <a:pPr>
              <a:spcBef>
                <a:spcPts val="1200"/>
              </a:spcBef>
            </a:pPr>
            <a:r>
              <a:rPr lang="en-US" sz="1400" dirty="0"/>
              <a:t>DWL = 4 + 5</a:t>
            </a:r>
          </a:p>
          <a:p>
            <a:pPr>
              <a:spcBef>
                <a:spcPts val="1200"/>
              </a:spcBef>
            </a:pPr>
            <a:r>
              <a:rPr lang="en-US" sz="1400" b="1" dirty="0"/>
              <a:t>Price floor with purchase of surplus</a:t>
            </a:r>
          </a:p>
          <a:p>
            <a:r>
              <a:rPr lang="en-US" sz="1400" dirty="0"/>
              <a:t>With efficient distribution to consumers of the surplus</a:t>
            </a:r>
          </a:p>
          <a:p>
            <a:pPr marL="285750" indent="-285750">
              <a:buFont typeface="Arial" panose="020B0604020202020204" pitchFamily="34" charset="0"/>
              <a:buChar char="•"/>
            </a:pPr>
            <a:r>
              <a:rPr lang="en-US" sz="1400" dirty="0"/>
              <a:t>Transfer of surplus from consumers and government to producers: 2 + 4 + 9</a:t>
            </a:r>
          </a:p>
          <a:p>
            <a:pPr marL="285750" indent="-285750">
              <a:buFont typeface="Arial" panose="020B0604020202020204" pitchFamily="34" charset="0"/>
              <a:buChar char="•"/>
            </a:pPr>
            <a:r>
              <a:rPr lang="en-US" sz="1400" dirty="0"/>
              <a:t>Consumers get 5 + 6 + 7 (4)</a:t>
            </a:r>
          </a:p>
          <a:p>
            <a:pPr marL="285750" indent="-285750">
              <a:buFont typeface="Arial" panose="020B0604020202020204" pitchFamily="34" charset="0"/>
              <a:buChar char="•"/>
            </a:pPr>
            <a:r>
              <a:rPr lang="en-US" sz="1400" dirty="0"/>
              <a:t>Loss to society of 8</a:t>
            </a:r>
          </a:p>
          <a:p>
            <a:pPr>
              <a:spcBef>
                <a:spcPts val="1200"/>
              </a:spcBef>
            </a:pPr>
            <a:r>
              <a:rPr lang="en-US" sz="1400" dirty="0"/>
              <a:t>With destruction of surplus to support price floor</a:t>
            </a:r>
          </a:p>
          <a:p>
            <a:pPr marL="285750" indent="-285750">
              <a:buFont typeface="Arial" panose="020B0604020202020204" pitchFamily="34" charset="0"/>
              <a:buChar char="•"/>
            </a:pPr>
            <a:r>
              <a:rPr lang="en-US" sz="1400" dirty="0"/>
              <a:t>Transfer of surplus from consumers and government to producers: 2 + 4 + 9</a:t>
            </a:r>
          </a:p>
          <a:p>
            <a:pPr marL="285750" indent="-285750">
              <a:buFont typeface="Arial" panose="020B0604020202020204" pitchFamily="34" charset="0"/>
              <a:buChar char="•"/>
            </a:pPr>
            <a:r>
              <a:rPr lang="en-US" sz="1400" dirty="0"/>
              <a:t>Loss to society of 4 + 5 + 6 + 7 + 8</a:t>
            </a:r>
          </a:p>
          <a:p>
            <a:endParaRPr lang="en-US" sz="1400" dirty="0"/>
          </a:p>
        </p:txBody>
      </p:sp>
      <p:sp>
        <p:nvSpPr>
          <p:cNvPr id="39" name="Arrow: Left-Right 3">
            <a:extLst>
              <a:ext uri="{FF2B5EF4-FFF2-40B4-BE49-F238E27FC236}">
                <a16:creationId xmlns:a16="http://schemas.microsoft.com/office/drawing/2014/main" id="{986778B0-FEB6-4860-A376-ECAECC6454EB}"/>
              </a:ext>
            </a:extLst>
          </p:cNvPr>
          <p:cNvSpPr/>
          <p:nvPr/>
        </p:nvSpPr>
        <p:spPr>
          <a:xfrm>
            <a:off x="3872504" y="5777149"/>
            <a:ext cx="1622243"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Surplus</a:t>
            </a:r>
          </a:p>
        </p:txBody>
      </p:sp>
      <p:sp>
        <p:nvSpPr>
          <p:cNvPr id="41" name="TextBox 40">
            <a:extLst>
              <a:ext uri="{FF2B5EF4-FFF2-40B4-BE49-F238E27FC236}">
                <a16:creationId xmlns:a16="http://schemas.microsoft.com/office/drawing/2014/main" id="{EEFDD78E-1BC5-4352-915F-1E37A7590537}"/>
              </a:ext>
            </a:extLst>
          </p:cNvPr>
          <p:cNvSpPr txBox="1"/>
          <p:nvPr/>
        </p:nvSpPr>
        <p:spPr>
          <a:xfrm>
            <a:off x="4168000" y="5305305"/>
            <a:ext cx="312906" cy="369332"/>
          </a:xfrm>
          <a:prstGeom prst="rect">
            <a:avLst/>
          </a:prstGeom>
          <a:noFill/>
        </p:spPr>
        <p:txBody>
          <a:bodyPr wrap="none" rtlCol="0">
            <a:noAutofit/>
          </a:bodyPr>
          <a:lstStyle/>
          <a:p>
            <a:r>
              <a:rPr lang="en-US" dirty="0"/>
              <a:t>6</a:t>
            </a:r>
          </a:p>
        </p:txBody>
      </p:sp>
      <p:sp>
        <p:nvSpPr>
          <p:cNvPr id="46" name="TextBox 45">
            <a:extLst>
              <a:ext uri="{FF2B5EF4-FFF2-40B4-BE49-F238E27FC236}">
                <a16:creationId xmlns:a16="http://schemas.microsoft.com/office/drawing/2014/main" id="{108BA7C8-6E7A-4C5A-B644-56FCA3F112E8}"/>
              </a:ext>
            </a:extLst>
          </p:cNvPr>
          <p:cNvSpPr txBox="1"/>
          <p:nvPr/>
        </p:nvSpPr>
        <p:spPr>
          <a:xfrm>
            <a:off x="4894229" y="5297303"/>
            <a:ext cx="275843" cy="375146"/>
          </a:xfrm>
          <a:prstGeom prst="rect">
            <a:avLst/>
          </a:prstGeom>
          <a:noFill/>
        </p:spPr>
        <p:txBody>
          <a:bodyPr wrap="square" rtlCol="0">
            <a:noAutofit/>
          </a:bodyPr>
          <a:lstStyle/>
          <a:p>
            <a:r>
              <a:rPr lang="en-US" dirty="0"/>
              <a:t>7</a:t>
            </a:r>
          </a:p>
        </p:txBody>
      </p:sp>
      <p:sp>
        <p:nvSpPr>
          <p:cNvPr id="48" name="TextBox 47">
            <a:extLst>
              <a:ext uri="{FF2B5EF4-FFF2-40B4-BE49-F238E27FC236}">
                <a16:creationId xmlns:a16="http://schemas.microsoft.com/office/drawing/2014/main" id="{98DF5221-A2D7-4D4F-B20E-80D335021AE4}"/>
              </a:ext>
            </a:extLst>
          </p:cNvPr>
          <p:cNvSpPr txBox="1"/>
          <p:nvPr/>
        </p:nvSpPr>
        <p:spPr>
          <a:xfrm>
            <a:off x="4508326" y="6300847"/>
            <a:ext cx="402674" cy="369332"/>
          </a:xfrm>
          <a:prstGeom prst="rect">
            <a:avLst/>
          </a:prstGeom>
          <a:noFill/>
        </p:spPr>
        <p:txBody>
          <a:bodyPr wrap="none" rtlCol="0">
            <a:noAutofit/>
          </a:bodyPr>
          <a:lstStyle/>
          <a:p>
            <a:r>
              <a:rPr lang="en-US" dirty="0"/>
              <a:t>q*</a:t>
            </a:r>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21A1723D-78DF-440B-800F-F66A251AE854}"/>
                  </a:ext>
                </a:extLst>
              </p:cNvPr>
              <p:cNvSpPr txBox="1"/>
              <p:nvPr/>
            </p:nvSpPr>
            <p:spPr>
              <a:xfrm>
                <a:off x="3646119" y="6300847"/>
                <a:ext cx="503215" cy="458715"/>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𝑞</m:t>
                          </m:r>
                        </m:e>
                        <m:sub>
                          <m:r>
                            <a:rPr lang="en-US" i="1">
                              <a:latin typeface="Cambria Math" panose="02040503050406030204" pitchFamily="18" charset="0"/>
                            </a:rPr>
                            <m:t>𝐷</m:t>
                          </m:r>
                        </m:sub>
                        <m:sup>
                          <m:bar>
                            <m:barPr>
                              <m:ctrlPr>
                                <a:rPr lang="en-US" i="1">
                                  <a:latin typeface="Cambria Math" panose="02040503050406030204" pitchFamily="18" charset="0"/>
                                </a:rPr>
                              </m:ctrlPr>
                            </m:barPr>
                            <m:e>
                              <m:r>
                                <a:rPr lang="en-US" i="1">
                                  <a:latin typeface="Cambria Math" panose="02040503050406030204" pitchFamily="18" charset="0"/>
                                </a:rPr>
                                <m:t>𝑝</m:t>
                              </m:r>
                            </m:e>
                          </m:bar>
                        </m:sup>
                      </m:sSubSup>
                    </m:oMath>
                  </m:oMathPara>
                </a14:m>
                <a:endParaRPr lang="en-US" dirty="0"/>
              </a:p>
            </p:txBody>
          </p:sp>
        </mc:Choice>
        <mc:Fallback xmlns="">
          <p:sp>
            <p:nvSpPr>
              <p:cNvPr id="50" name="TextBox 49">
                <a:extLst>
                  <a:ext uri="{FF2B5EF4-FFF2-40B4-BE49-F238E27FC236}">
                    <a16:creationId xmlns:a16="http://schemas.microsoft.com/office/drawing/2014/main" id="{21A1723D-78DF-440B-800F-F66A251AE854}"/>
                  </a:ext>
                </a:extLst>
              </p:cNvPr>
              <p:cNvSpPr txBox="1">
                <a:spLocks noRot="1" noChangeAspect="1" noMove="1" noResize="1" noEditPoints="1" noAdjustHandles="1" noChangeArrowheads="1" noChangeShapeType="1" noTextEdit="1"/>
              </p:cNvSpPr>
              <p:nvPr/>
            </p:nvSpPr>
            <p:spPr>
              <a:xfrm>
                <a:off x="3646119" y="6300847"/>
                <a:ext cx="503215" cy="458715"/>
              </a:xfrm>
              <a:prstGeom prst="rect">
                <a:avLst/>
              </a:prstGeom>
              <a:blipFill>
                <a:blip r:embed="rId3"/>
                <a:stretch>
                  <a:fillRect b="-2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9BB5FC03-BF41-48D2-86FA-D0F1E37691EB}"/>
                  </a:ext>
                </a:extLst>
              </p:cNvPr>
              <p:cNvSpPr txBox="1"/>
              <p:nvPr/>
            </p:nvSpPr>
            <p:spPr>
              <a:xfrm>
                <a:off x="5251535" y="6300847"/>
                <a:ext cx="498213" cy="461345"/>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𝑞</m:t>
                          </m:r>
                        </m:e>
                        <m:sub>
                          <m:r>
                            <a:rPr lang="en-US" i="1">
                              <a:latin typeface="Cambria Math" panose="02040503050406030204" pitchFamily="18" charset="0"/>
                            </a:rPr>
                            <m:t>𝑆</m:t>
                          </m:r>
                        </m:sub>
                        <m:sup>
                          <m:bar>
                            <m:barPr>
                              <m:ctrlPr>
                                <a:rPr lang="en-US" i="1">
                                  <a:latin typeface="Cambria Math" panose="02040503050406030204" pitchFamily="18" charset="0"/>
                                </a:rPr>
                              </m:ctrlPr>
                            </m:barPr>
                            <m:e>
                              <m:r>
                                <a:rPr lang="en-US" i="1">
                                  <a:latin typeface="Cambria Math" panose="02040503050406030204" pitchFamily="18" charset="0"/>
                                </a:rPr>
                                <m:t>𝑝</m:t>
                              </m:r>
                            </m:e>
                          </m:bar>
                        </m:sup>
                      </m:sSubSup>
                    </m:oMath>
                  </m:oMathPara>
                </a14:m>
                <a:endParaRPr lang="en-US" dirty="0"/>
              </a:p>
            </p:txBody>
          </p:sp>
        </mc:Choice>
        <mc:Fallback xmlns="">
          <p:sp>
            <p:nvSpPr>
              <p:cNvPr id="53" name="TextBox 52">
                <a:extLst>
                  <a:ext uri="{FF2B5EF4-FFF2-40B4-BE49-F238E27FC236}">
                    <a16:creationId xmlns:a16="http://schemas.microsoft.com/office/drawing/2014/main" id="{9BB5FC03-BF41-48D2-86FA-D0F1E37691EB}"/>
                  </a:ext>
                </a:extLst>
              </p:cNvPr>
              <p:cNvSpPr txBox="1">
                <a:spLocks noRot="1" noChangeAspect="1" noMove="1" noResize="1" noEditPoints="1" noAdjustHandles="1" noChangeArrowheads="1" noChangeShapeType="1" noTextEdit="1"/>
              </p:cNvSpPr>
              <p:nvPr/>
            </p:nvSpPr>
            <p:spPr>
              <a:xfrm>
                <a:off x="5251535" y="6300847"/>
                <a:ext cx="498213" cy="461345"/>
              </a:xfrm>
              <a:prstGeom prst="rect">
                <a:avLst/>
              </a:prstGeom>
              <a:blipFill>
                <a:blip r:embed="rId4"/>
                <a:stretch>
                  <a:fillRect b="-2667"/>
                </a:stretch>
              </a:blipFill>
            </p:spPr>
            <p:txBody>
              <a:bodyPr/>
              <a:lstStyle/>
              <a:p>
                <a:r>
                  <a:rPr lang="en-US">
                    <a:noFill/>
                  </a:rPr>
                  <a:t> </a:t>
                </a:r>
              </a:p>
            </p:txBody>
          </p:sp>
        </mc:Fallback>
      </mc:AlternateContent>
      <p:sp>
        <p:nvSpPr>
          <p:cNvPr id="54" name="TextBox 53">
            <a:extLst>
              <a:ext uri="{FF2B5EF4-FFF2-40B4-BE49-F238E27FC236}">
                <a16:creationId xmlns:a16="http://schemas.microsoft.com/office/drawing/2014/main" id="{4E0F4EA2-25CC-4C2A-9E24-30909D144926}"/>
              </a:ext>
            </a:extLst>
          </p:cNvPr>
          <p:cNvSpPr txBox="1"/>
          <p:nvPr/>
        </p:nvSpPr>
        <p:spPr>
          <a:xfrm>
            <a:off x="2061284" y="4384910"/>
            <a:ext cx="402674" cy="369332"/>
          </a:xfrm>
          <a:prstGeom prst="rect">
            <a:avLst/>
          </a:prstGeom>
          <a:noFill/>
        </p:spPr>
        <p:txBody>
          <a:bodyPr wrap="none" rtlCol="0">
            <a:noAutofit/>
          </a:bodyPr>
          <a:lstStyle/>
          <a:p>
            <a:r>
              <a:rPr lang="en-US" dirty="0"/>
              <a:t>p*</a:t>
            </a:r>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630FD941-F022-4228-BD94-39EA1DE6C114}"/>
                  </a:ext>
                </a:extLst>
              </p:cNvPr>
              <p:cNvSpPr txBox="1"/>
              <p:nvPr/>
            </p:nvSpPr>
            <p:spPr>
              <a:xfrm>
                <a:off x="2071796" y="3709786"/>
                <a:ext cx="379848" cy="429028"/>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bar>
                        <m:barPr>
                          <m:ctrlPr>
                            <a:rPr lang="en-US" i="1">
                              <a:latin typeface="Cambria Math" panose="02040503050406030204" pitchFamily="18" charset="0"/>
                            </a:rPr>
                          </m:ctrlPr>
                        </m:barPr>
                        <m:e>
                          <m:r>
                            <a:rPr lang="en-US" i="1">
                              <a:latin typeface="Cambria Math" panose="02040503050406030204" pitchFamily="18" charset="0"/>
                            </a:rPr>
                            <m:t>𝑝</m:t>
                          </m:r>
                        </m:e>
                      </m:bar>
                    </m:oMath>
                  </m:oMathPara>
                </a14:m>
                <a:endParaRPr lang="en-US" dirty="0"/>
              </a:p>
            </p:txBody>
          </p:sp>
        </mc:Choice>
        <mc:Fallback xmlns="">
          <p:sp>
            <p:nvSpPr>
              <p:cNvPr id="58" name="TextBox 57">
                <a:extLst>
                  <a:ext uri="{FF2B5EF4-FFF2-40B4-BE49-F238E27FC236}">
                    <a16:creationId xmlns:a16="http://schemas.microsoft.com/office/drawing/2014/main" id="{630FD941-F022-4228-BD94-39EA1DE6C114}"/>
                  </a:ext>
                </a:extLst>
              </p:cNvPr>
              <p:cNvSpPr txBox="1">
                <a:spLocks noRot="1" noChangeAspect="1" noMove="1" noResize="1" noEditPoints="1" noAdjustHandles="1" noChangeArrowheads="1" noChangeShapeType="1" noTextEdit="1"/>
              </p:cNvSpPr>
              <p:nvPr/>
            </p:nvSpPr>
            <p:spPr>
              <a:xfrm>
                <a:off x="2071796" y="3709786"/>
                <a:ext cx="379848" cy="429028"/>
              </a:xfrm>
              <a:prstGeom prst="rect">
                <a:avLst/>
              </a:prstGeom>
              <a:blipFill>
                <a:blip r:embed="rId5"/>
                <a:stretch>
                  <a:fillRect/>
                </a:stretch>
              </a:blipFill>
            </p:spPr>
            <p:txBody>
              <a:bodyPr/>
              <a:lstStyle/>
              <a:p>
                <a:r>
                  <a:rPr lang="en-US">
                    <a:noFill/>
                  </a:rPr>
                  <a:t> </a:t>
                </a:r>
              </a:p>
            </p:txBody>
          </p:sp>
        </mc:Fallback>
      </mc:AlternateContent>
      <p:sp>
        <p:nvSpPr>
          <p:cNvPr id="55" name="TextBox 54">
            <a:extLst>
              <a:ext uri="{FF2B5EF4-FFF2-40B4-BE49-F238E27FC236}">
                <a16:creationId xmlns:a16="http://schemas.microsoft.com/office/drawing/2014/main" id="{0620C635-A09C-49FA-B9E8-4EE0333CDFD0}"/>
              </a:ext>
            </a:extLst>
          </p:cNvPr>
          <p:cNvSpPr txBox="1"/>
          <p:nvPr/>
        </p:nvSpPr>
        <p:spPr>
          <a:xfrm>
            <a:off x="6845469" y="2819357"/>
            <a:ext cx="338554" cy="369332"/>
          </a:xfrm>
          <a:prstGeom prst="rect">
            <a:avLst/>
          </a:prstGeom>
          <a:noFill/>
        </p:spPr>
        <p:txBody>
          <a:bodyPr wrap="none" rtlCol="0">
            <a:noAutofit/>
          </a:bodyPr>
          <a:lstStyle/>
          <a:p>
            <a:r>
              <a:rPr lang="en-US" dirty="0">
                <a:solidFill>
                  <a:srgbClr val="FF0000"/>
                </a:solidFill>
              </a:rPr>
              <a:t>S</a:t>
            </a:r>
          </a:p>
        </p:txBody>
      </p:sp>
    </p:spTree>
    <p:extLst>
      <p:ext uri="{BB962C8B-B14F-4D97-AF65-F5344CB8AC3E}">
        <p14:creationId xmlns:p14="http://schemas.microsoft.com/office/powerpoint/2010/main" val="1993862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4AEC-E6B6-42AA-ADA7-C460E0FC05CF}"/>
              </a:ext>
            </a:extLst>
          </p:cNvPr>
          <p:cNvSpPr>
            <a:spLocks noGrp="1"/>
          </p:cNvSpPr>
          <p:nvPr>
            <p:ph type="title"/>
          </p:nvPr>
        </p:nvSpPr>
        <p:spPr/>
        <p:txBody>
          <a:bodyPr/>
          <a:lstStyle/>
          <a:p>
            <a:r>
              <a:rPr lang="en-US" dirty="0"/>
              <a:t>Production Function, MP, AP</a:t>
            </a:r>
          </a:p>
        </p:txBody>
      </p:sp>
      <p:graphicFrame>
        <p:nvGraphicFramePr>
          <p:cNvPr id="4" name="Table 4">
            <a:extLst>
              <a:ext uri="{FF2B5EF4-FFF2-40B4-BE49-F238E27FC236}">
                <a16:creationId xmlns:a16="http://schemas.microsoft.com/office/drawing/2014/main" id="{8556CE6E-EE88-4FF7-9F05-0A0DAC59AF8E}"/>
              </a:ext>
            </a:extLst>
          </p:cNvPr>
          <p:cNvGraphicFramePr>
            <a:graphicFrameLocks noGrp="1"/>
          </p:cNvGraphicFramePr>
          <p:nvPr>
            <p:ph idx="4294967295"/>
            <p:extLst>
              <p:ext uri="{D42A27DB-BD31-4B8C-83A1-F6EECF244321}">
                <p14:modId xmlns:p14="http://schemas.microsoft.com/office/powerpoint/2010/main" val="686043143"/>
              </p:ext>
            </p:extLst>
          </p:nvPr>
        </p:nvGraphicFramePr>
        <p:xfrm>
          <a:off x="1448227" y="1430072"/>
          <a:ext cx="2755556" cy="4958598"/>
        </p:xfrm>
        <a:graphic>
          <a:graphicData uri="http://schemas.openxmlformats.org/drawingml/2006/table">
            <a:tbl>
              <a:tblPr firstRow="1" bandRow="1">
                <a:tableStyleId>{5C22544A-7EE6-4342-B048-85BDC9FD1C3A}</a:tableStyleId>
              </a:tblPr>
              <a:tblGrid>
                <a:gridCol w="688889">
                  <a:extLst>
                    <a:ext uri="{9D8B030D-6E8A-4147-A177-3AD203B41FA5}">
                      <a16:colId xmlns:a16="http://schemas.microsoft.com/office/drawing/2014/main" val="1961517277"/>
                    </a:ext>
                  </a:extLst>
                </a:gridCol>
                <a:gridCol w="688889">
                  <a:extLst>
                    <a:ext uri="{9D8B030D-6E8A-4147-A177-3AD203B41FA5}">
                      <a16:colId xmlns:a16="http://schemas.microsoft.com/office/drawing/2014/main" val="3358310857"/>
                    </a:ext>
                  </a:extLst>
                </a:gridCol>
                <a:gridCol w="688889">
                  <a:extLst>
                    <a:ext uri="{9D8B030D-6E8A-4147-A177-3AD203B41FA5}">
                      <a16:colId xmlns:a16="http://schemas.microsoft.com/office/drawing/2014/main" val="3483638314"/>
                    </a:ext>
                  </a:extLst>
                </a:gridCol>
                <a:gridCol w="688889">
                  <a:extLst>
                    <a:ext uri="{9D8B030D-6E8A-4147-A177-3AD203B41FA5}">
                      <a16:colId xmlns:a16="http://schemas.microsoft.com/office/drawing/2014/main" val="3342008248"/>
                    </a:ext>
                  </a:extLst>
                </a:gridCol>
              </a:tblGrid>
              <a:tr h="329673">
                <a:tc>
                  <a:txBody>
                    <a:bodyPr/>
                    <a:lstStyle/>
                    <a:p>
                      <a:pPr algn="ctr"/>
                      <a:r>
                        <a:rPr lang="en-US" sz="1600" dirty="0">
                          <a:solidFill>
                            <a:schemeClr val="tx1"/>
                          </a:solidFill>
                        </a:rPr>
                        <a:t>L</a:t>
                      </a:r>
                      <a:endParaRPr lang="en-US" sz="1600" dirty="0"/>
                    </a:p>
                  </a:txBody>
                  <a:tcPr>
                    <a:noFill/>
                  </a:tcPr>
                </a:tc>
                <a:tc>
                  <a:txBody>
                    <a:bodyPr/>
                    <a:lstStyle/>
                    <a:p>
                      <a:pPr algn="ctr"/>
                      <a:r>
                        <a:rPr lang="en-US" sz="1600" dirty="0">
                          <a:solidFill>
                            <a:srgbClr val="0070C0"/>
                          </a:solidFill>
                        </a:rPr>
                        <a:t>Q</a:t>
                      </a:r>
                    </a:p>
                  </a:txBody>
                  <a:tcPr>
                    <a:noFill/>
                  </a:tcPr>
                </a:tc>
                <a:tc>
                  <a:txBody>
                    <a:bodyPr/>
                    <a:lstStyle/>
                    <a:p>
                      <a:pPr algn="ctr"/>
                      <a:r>
                        <a:rPr lang="en-US" sz="1600" dirty="0">
                          <a:solidFill>
                            <a:srgbClr val="00B050"/>
                          </a:solidFill>
                        </a:rPr>
                        <a:t>AP</a:t>
                      </a:r>
                    </a:p>
                  </a:txBody>
                  <a:tcPr>
                    <a:noFill/>
                  </a:tcPr>
                </a:tc>
                <a:tc>
                  <a:txBody>
                    <a:bodyPr/>
                    <a:lstStyle/>
                    <a:p>
                      <a:pPr algn="ctr"/>
                      <a:r>
                        <a:rPr lang="en-US" sz="1600" dirty="0">
                          <a:solidFill>
                            <a:srgbClr val="FF0000"/>
                          </a:solidFill>
                        </a:rPr>
                        <a:t>MP</a:t>
                      </a:r>
                    </a:p>
                  </a:txBody>
                  <a:tcPr>
                    <a:noFill/>
                  </a:tcPr>
                </a:tc>
                <a:extLst>
                  <a:ext uri="{0D108BD9-81ED-4DB2-BD59-A6C34878D82A}">
                    <a16:rowId xmlns:a16="http://schemas.microsoft.com/office/drawing/2014/main" val="715482115"/>
                  </a:ext>
                </a:extLst>
              </a:tr>
              <a:tr h="256851">
                <a:tc>
                  <a:txBody>
                    <a:bodyPr/>
                    <a:lstStyle/>
                    <a:p>
                      <a:pPr algn="ctr" fontAlgn="b"/>
                      <a:r>
                        <a:rPr lang="en-US" sz="16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NA</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NA</a:t>
                      </a:r>
                    </a:p>
                  </a:txBody>
                  <a:tcPr marL="9525" marR="9525" marT="9525" marB="0" anchor="b"/>
                </a:tc>
                <a:extLst>
                  <a:ext uri="{0D108BD9-81ED-4DB2-BD59-A6C34878D82A}">
                    <a16:rowId xmlns:a16="http://schemas.microsoft.com/office/drawing/2014/main" val="3869013742"/>
                  </a:ext>
                </a:extLst>
              </a:tr>
              <a:tr h="256851">
                <a:tc>
                  <a:txBody>
                    <a:bodyPr/>
                    <a:lstStyle/>
                    <a:p>
                      <a:pPr algn="ctr" fontAlgn="b"/>
                      <a:r>
                        <a:rPr lang="en-US" sz="16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2</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2.0</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2</a:t>
                      </a:r>
                    </a:p>
                  </a:txBody>
                  <a:tcPr marL="9525" marR="9525" marT="9525" marB="0" anchor="b"/>
                </a:tc>
                <a:extLst>
                  <a:ext uri="{0D108BD9-81ED-4DB2-BD59-A6C34878D82A}">
                    <a16:rowId xmlns:a16="http://schemas.microsoft.com/office/drawing/2014/main" val="2074268572"/>
                  </a:ext>
                </a:extLst>
              </a:tr>
              <a:tr h="256851">
                <a:tc>
                  <a:txBody>
                    <a:bodyPr/>
                    <a:lstStyle/>
                    <a:p>
                      <a:pPr algn="ctr" fontAlgn="b"/>
                      <a:r>
                        <a:rPr lang="en-US" sz="1600" b="0" i="0" u="none" strike="noStrike" dirty="0">
                          <a:solidFill>
                            <a:srgbClr val="000000"/>
                          </a:solidFill>
                          <a:effectLst/>
                          <a:latin typeface="Calibri" panose="020F0502020204030204" pitchFamily="34" charset="0"/>
                        </a:rPr>
                        <a:t>2</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5</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2.5</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1756582707"/>
                  </a:ext>
                </a:extLst>
              </a:tr>
              <a:tr h="256851">
                <a:tc>
                  <a:txBody>
                    <a:bodyPr/>
                    <a:lstStyle/>
                    <a:p>
                      <a:pPr algn="ctr" fontAlgn="b"/>
                      <a:r>
                        <a:rPr lang="en-US" sz="1600" b="0" i="0" u="none" strike="noStrike" dirty="0">
                          <a:solidFill>
                            <a:srgbClr val="000000"/>
                          </a:solidFill>
                          <a:effectLst/>
                          <a:latin typeface="Calibri" panose="020F0502020204030204" pitchFamily="34" charset="0"/>
                        </a:rPr>
                        <a:t>3</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11</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3.7</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6</a:t>
                      </a:r>
                    </a:p>
                  </a:txBody>
                  <a:tcPr marL="9525" marR="9525" marT="9525" marB="0" anchor="b"/>
                </a:tc>
                <a:extLst>
                  <a:ext uri="{0D108BD9-81ED-4DB2-BD59-A6C34878D82A}">
                    <a16:rowId xmlns:a16="http://schemas.microsoft.com/office/drawing/2014/main" val="758410093"/>
                  </a:ext>
                </a:extLst>
              </a:tr>
              <a:tr h="256851">
                <a:tc>
                  <a:txBody>
                    <a:bodyPr/>
                    <a:lstStyle/>
                    <a:p>
                      <a:pPr algn="ctr" fontAlgn="b"/>
                      <a:r>
                        <a:rPr lang="en-US" sz="1600" b="0" i="0" u="none" strike="noStrike" dirty="0">
                          <a:solidFill>
                            <a:srgbClr val="000000"/>
                          </a:solidFill>
                          <a:effectLst/>
                          <a:latin typeface="Calibri" panose="020F0502020204030204" pitchFamily="34" charset="0"/>
                        </a:rPr>
                        <a:t>4</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22</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5.5</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11</a:t>
                      </a:r>
                    </a:p>
                  </a:txBody>
                  <a:tcPr marL="9525" marR="9525" marT="9525" marB="0" anchor="b"/>
                </a:tc>
                <a:extLst>
                  <a:ext uri="{0D108BD9-81ED-4DB2-BD59-A6C34878D82A}">
                    <a16:rowId xmlns:a16="http://schemas.microsoft.com/office/drawing/2014/main" val="2401370172"/>
                  </a:ext>
                </a:extLst>
              </a:tr>
              <a:tr h="256851">
                <a:tc>
                  <a:txBody>
                    <a:bodyPr/>
                    <a:lstStyle/>
                    <a:p>
                      <a:pPr algn="ctr" fontAlgn="b"/>
                      <a:r>
                        <a:rPr lang="en-US" sz="1600" b="0" i="0" u="none" strike="noStrike" dirty="0">
                          <a:solidFill>
                            <a:srgbClr val="000000"/>
                          </a:solidFill>
                          <a:effectLst/>
                          <a:latin typeface="Calibri" panose="020F0502020204030204" pitchFamily="34" charset="0"/>
                        </a:rPr>
                        <a:t>5</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42</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8.4</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20</a:t>
                      </a:r>
                    </a:p>
                  </a:txBody>
                  <a:tcPr marL="9525" marR="9525" marT="9525" marB="0" anchor="b"/>
                </a:tc>
                <a:extLst>
                  <a:ext uri="{0D108BD9-81ED-4DB2-BD59-A6C34878D82A}">
                    <a16:rowId xmlns:a16="http://schemas.microsoft.com/office/drawing/2014/main" val="501669998"/>
                  </a:ext>
                </a:extLst>
              </a:tr>
              <a:tr h="256851">
                <a:tc>
                  <a:txBody>
                    <a:bodyPr/>
                    <a:lstStyle/>
                    <a:p>
                      <a:pPr algn="ctr" fontAlgn="b"/>
                      <a:r>
                        <a:rPr lang="en-US" sz="1600" b="0" i="0" u="none" strike="noStrike" dirty="0">
                          <a:solidFill>
                            <a:srgbClr val="000000"/>
                          </a:solidFill>
                          <a:effectLst/>
                          <a:latin typeface="Calibri" panose="020F0502020204030204" pitchFamily="34" charset="0"/>
                        </a:rPr>
                        <a:t>6</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80</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13.3</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38</a:t>
                      </a:r>
                    </a:p>
                  </a:txBody>
                  <a:tcPr marL="9525" marR="9525" marT="9525" marB="0" anchor="b"/>
                </a:tc>
                <a:extLst>
                  <a:ext uri="{0D108BD9-81ED-4DB2-BD59-A6C34878D82A}">
                    <a16:rowId xmlns:a16="http://schemas.microsoft.com/office/drawing/2014/main" val="3532040551"/>
                  </a:ext>
                </a:extLst>
              </a:tr>
              <a:tr h="256851">
                <a:tc>
                  <a:txBody>
                    <a:bodyPr/>
                    <a:lstStyle/>
                    <a:p>
                      <a:pPr algn="ctr" fontAlgn="b"/>
                      <a:r>
                        <a:rPr lang="en-US" sz="1600" b="0" i="0" u="none" strike="noStrike" dirty="0">
                          <a:solidFill>
                            <a:srgbClr val="000000"/>
                          </a:solidFill>
                          <a:effectLst/>
                          <a:latin typeface="Calibri" panose="020F0502020204030204" pitchFamily="34" charset="0"/>
                        </a:rPr>
                        <a:t>7</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120</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17.1</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40</a:t>
                      </a:r>
                    </a:p>
                  </a:txBody>
                  <a:tcPr marL="9525" marR="9525" marT="9525" marB="0" anchor="b"/>
                </a:tc>
                <a:extLst>
                  <a:ext uri="{0D108BD9-81ED-4DB2-BD59-A6C34878D82A}">
                    <a16:rowId xmlns:a16="http://schemas.microsoft.com/office/drawing/2014/main" val="2952976557"/>
                  </a:ext>
                </a:extLst>
              </a:tr>
              <a:tr h="256851">
                <a:tc>
                  <a:txBody>
                    <a:bodyPr/>
                    <a:lstStyle/>
                    <a:p>
                      <a:pPr algn="ctr" fontAlgn="b"/>
                      <a:r>
                        <a:rPr lang="en-US" sz="1600" b="0" i="0" u="none" strike="noStrike" dirty="0">
                          <a:solidFill>
                            <a:srgbClr val="000000"/>
                          </a:solidFill>
                          <a:effectLst/>
                          <a:highlight>
                            <a:srgbClr val="FFFF00"/>
                          </a:highlight>
                          <a:latin typeface="Calibri" panose="020F0502020204030204" pitchFamily="34" charset="0"/>
                        </a:rPr>
                        <a:t>8</a:t>
                      </a:r>
                    </a:p>
                  </a:txBody>
                  <a:tcPr marL="9525" marR="9525" marT="9525" marB="0" anchor="b"/>
                </a:tc>
                <a:tc>
                  <a:txBody>
                    <a:bodyPr/>
                    <a:lstStyle/>
                    <a:p>
                      <a:pPr algn="ctr" fontAlgn="b"/>
                      <a:r>
                        <a:rPr lang="en-US" sz="1600" b="0" i="0" u="none" strike="noStrike" dirty="0">
                          <a:solidFill>
                            <a:srgbClr val="000000"/>
                          </a:solidFill>
                          <a:effectLst/>
                          <a:highlight>
                            <a:srgbClr val="FFFF00"/>
                          </a:highlight>
                          <a:latin typeface="Calibri" panose="020F0502020204030204" pitchFamily="34" charset="0"/>
                        </a:rPr>
                        <a:t>158</a:t>
                      </a:r>
                    </a:p>
                  </a:txBody>
                  <a:tcPr marL="9525" marR="9525" marT="9525" marB="0" anchor="b"/>
                </a:tc>
                <a:tc>
                  <a:txBody>
                    <a:bodyPr/>
                    <a:lstStyle/>
                    <a:p>
                      <a:pPr algn="ctr" fontAlgn="b"/>
                      <a:r>
                        <a:rPr lang="en-US" sz="1600" b="0" i="0" u="none" strike="noStrike" dirty="0">
                          <a:solidFill>
                            <a:srgbClr val="000000"/>
                          </a:solidFill>
                          <a:effectLst/>
                          <a:highlight>
                            <a:srgbClr val="FFFF00"/>
                          </a:highlight>
                          <a:latin typeface="Calibri" panose="020F0502020204030204" pitchFamily="34" charset="0"/>
                        </a:rPr>
                        <a:t>19.8</a:t>
                      </a:r>
                    </a:p>
                  </a:txBody>
                  <a:tcPr marL="9525" marR="9525" marT="9525" marB="0" anchor="b"/>
                </a:tc>
                <a:tc>
                  <a:txBody>
                    <a:bodyPr/>
                    <a:lstStyle/>
                    <a:p>
                      <a:pPr algn="ctr" fontAlgn="b"/>
                      <a:r>
                        <a:rPr lang="en-US" sz="1600" b="0" i="0" u="none" strike="noStrike" dirty="0">
                          <a:solidFill>
                            <a:srgbClr val="000000"/>
                          </a:solidFill>
                          <a:effectLst/>
                          <a:highlight>
                            <a:srgbClr val="FFFF00"/>
                          </a:highlight>
                          <a:latin typeface="Calibri" panose="020F0502020204030204" pitchFamily="34" charset="0"/>
                        </a:rPr>
                        <a:t>38</a:t>
                      </a:r>
                    </a:p>
                  </a:txBody>
                  <a:tcPr marL="9525" marR="9525" marT="9525" marB="0" anchor="b"/>
                </a:tc>
                <a:extLst>
                  <a:ext uri="{0D108BD9-81ED-4DB2-BD59-A6C34878D82A}">
                    <a16:rowId xmlns:a16="http://schemas.microsoft.com/office/drawing/2014/main" val="3883026333"/>
                  </a:ext>
                </a:extLst>
              </a:tr>
              <a:tr h="256851">
                <a:tc>
                  <a:txBody>
                    <a:bodyPr/>
                    <a:lstStyle/>
                    <a:p>
                      <a:pPr algn="ctr" fontAlgn="b"/>
                      <a:r>
                        <a:rPr lang="en-US" sz="1600" b="0" i="0" u="none" strike="noStrike" dirty="0">
                          <a:solidFill>
                            <a:srgbClr val="000000"/>
                          </a:solidFill>
                          <a:effectLst/>
                          <a:latin typeface="Calibri" panose="020F0502020204030204" pitchFamily="34" charset="0"/>
                        </a:rPr>
                        <a:t>9</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178</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19.8</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20</a:t>
                      </a:r>
                    </a:p>
                  </a:txBody>
                  <a:tcPr marL="9525" marR="9525" marT="9525" marB="0" anchor="b"/>
                </a:tc>
                <a:extLst>
                  <a:ext uri="{0D108BD9-81ED-4DB2-BD59-A6C34878D82A}">
                    <a16:rowId xmlns:a16="http://schemas.microsoft.com/office/drawing/2014/main" val="293457631"/>
                  </a:ext>
                </a:extLst>
              </a:tr>
              <a:tr h="256851">
                <a:tc>
                  <a:txBody>
                    <a:bodyPr/>
                    <a:lstStyle/>
                    <a:p>
                      <a:pPr algn="ctr" fontAlgn="b"/>
                      <a:r>
                        <a:rPr lang="en-US" sz="1600" b="0" i="0" u="none" strike="noStrike" dirty="0">
                          <a:solidFill>
                            <a:srgbClr val="000000"/>
                          </a:solidFill>
                          <a:effectLst/>
                          <a:latin typeface="Calibri" panose="020F0502020204030204" pitchFamily="34" charset="0"/>
                        </a:rPr>
                        <a:t>10</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189</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18.9</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11</a:t>
                      </a:r>
                    </a:p>
                  </a:txBody>
                  <a:tcPr marL="9525" marR="9525" marT="9525" marB="0" anchor="b"/>
                </a:tc>
                <a:extLst>
                  <a:ext uri="{0D108BD9-81ED-4DB2-BD59-A6C34878D82A}">
                    <a16:rowId xmlns:a16="http://schemas.microsoft.com/office/drawing/2014/main" val="3158238922"/>
                  </a:ext>
                </a:extLst>
              </a:tr>
              <a:tr h="256851">
                <a:tc>
                  <a:txBody>
                    <a:bodyPr/>
                    <a:lstStyle/>
                    <a:p>
                      <a:pPr algn="ctr" fontAlgn="b"/>
                      <a:r>
                        <a:rPr lang="en-US" sz="1600" b="0" i="0" u="none" strike="noStrike" dirty="0">
                          <a:solidFill>
                            <a:srgbClr val="000000"/>
                          </a:solidFill>
                          <a:effectLst/>
                          <a:latin typeface="Calibri" panose="020F0502020204030204" pitchFamily="34" charset="0"/>
                        </a:rPr>
                        <a:t>11</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195</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17.7</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6</a:t>
                      </a:r>
                    </a:p>
                  </a:txBody>
                  <a:tcPr marL="9525" marR="9525" marT="9525" marB="0" anchor="b"/>
                </a:tc>
                <a:extLst>
                  <a:ext uri="{0D108BD9-81ED-4DB2-BD59-A6C34878D82A}">
                    <a16:rowId xmlns:a16="http://schemas.microsoft.com/office/drawing/2014/main" val="2248016297"/>
                  </a:ext>
                </a:extLst>
              </a:tr>
              <a:tr h="256851">
                <a:tc>
                  <a:txBody>
                    <a:bodyPr/>
                    <a:lstStyle/>
                    <a:p>
                      <a:pPr algn="ctr" fontAlgn="b"/>
                      <a:r>
                        <a:rPr lang="en-US" sz="1600" b="0" i="0" u="none" strike="noStrike" dirty="0">
                          <a:solidFill>
                            <a:srgbClr val="000000"/>
                          </a:solidFill>
                          <a:effectLst/>
                          <a:latin typeface="Calibri" panose="020F0502020204030204" pitchFamily="34" charset="0"/>
                        </a:rPr>
                        <a:t>12</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198</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16.5</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766336204"/>
                  </a:ext>
                </a:extLst>
              </a:tr>
              <a:tr h="256851">
                <a:tc>
                  <a:txBody>
                    <a:bodyPr/>
                    <a:lstStyle/>
                    <a:p>
                      <a:pPr algn="ctr" fontAlgn="b"/>
                      <a:r>
                        <a:rPr lang="en-US" sz="1600" b="0" i="0" u="none" strike="noStrike" dirty="0">
                          <a:solidFill>
                            <a:srgbClr val="000000"/>
                          </a:solidFill>
                          <a:effectLst/>
                          <a:latin typeface="Calibri" panose="020F0502020204030204" pitchFamily="34" charset="0"/>
                        </a:rPr>
                        <a:t>13</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200</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15.4</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2</a:t>
                      </a:r>
                    </a:p>
                  </a:txBody>
                  <a:tcPr marL="9525" marR="9525" marT="9525" marB="0" anchor="b"/>
                </a:tc>
                <a:extLst>
                  <a:ext uri="{0D108BD9-81ED-4DB2-BD59-A6C34878D82A}">
                    <a16:rowId xmlns:a16="http://schemas.microsoft.com/office/drawing/2014/main" val="2948511474"/>
                  </a:ext>
                </a:extLst>
              </a:tr>
              <a:tr h="256851">
                <a:tc>
                  <a:txBody>
                    <a:bodyPr/>
                    <a:lstStyle/>
                    <a:p>
                      <a:pPr algn="ctr" fontAlgn="b"/>
                      <a:r>
                        <a:rPr lang="en-US" sz="1600" b="0" i="0" u="none" strike="noStrike" dirty="0">
                          <a:solidFill>
                            <a:srgbClr val="000000"/>
                          </a:solidFill>
                          <a:effectLst/>
                          <a:latin typeface="Calibri" panose="020F0502020204030204" pitchFamily="34" charset="0"/>
                        </a:rPr>
                        <a:t>14</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201</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14.4</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2003390202"/>
                  </a:ext>
                </a:extLst>
              </a:tr>
              <a:tr h="256851">
                <a:tc>
                  <a:txBody>
                    <a:bodyPr/>
                    <a:lstStyle/>
                    <a:p>
                      <a:pPr algn="ctr" fontAlgn="b"/>
                      <a:r>
                        <a:rPr lang="en-US" sz="1600" b="0" i="0" u="none" strike="noStrike" dirty="0">
                          <a:solidFill>
                            <a:srgbClr val="000000"/>
                          </a:solidFill>
                          <a:effectLst/>
                          <a:latin typeface="Calibri" panose="020F0502020204030204" pitchFamily="34" charset="0"/>
                        </a:rPr>
                        <a:t>15</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200</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13.3</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2642768692"/>
                  </a:ext>
                </a:extLst>
              </a:tr>
              <a:tr h="256851">
                <a:tc>
                  <a:txBody>
                    <a:bodyPr/>
                    <a:lstStyle/>
                    <a:p>
                      <a:pPr algn="ctr" fontAlgn="b"/>
                      <a:r>
                        <a:rPr lang="en-US" sz="1600" b="0" i="0" u="none" strike="noStrike" dirty="0">
                          <a:solidFill>
                            <a:srgbClr val="000000"/>
                          </a:solidFill>
                          <a:effectLst/>
                          <a:latin typeface="Calibri" panose="020F0502020204030204" pitchFamily="34" charset="0"/>
                        </a:rPr>
                        <a:t>16</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198</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12.4</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–2</a:t>
                      </a:r>
                    </a:p>
                  </a:txBody>
                  <a:tcPr marL="9525" marR="9525" marT="9525" marB="0" anchor="b"/>
                </a:tc>
                <a:extLst>
                  <a:ext uri="{0D108BD9-81ED-4DB2-BD59-A6C34878D82A}">
                    <a16:rowId xmlns:a16="http://schemas.microsoft.com/office/drawing/2014/main" val="4239488287"/>
                  </a:ext>
                </a:extLst>
              </a:tr>
              <a:tr h="256851">
                <a:tc>
                  <a:txBody>
                    <a:bodyPr/>
                    <a:lstStyle/>
                    <a:p>
                      <a:pPr algn="ctr" fontAlgn="b"/>
                      <a:r>
                        <a:rPr lang="en-US" sz="1600" b="0" i="0" u="none" strike="noStrike" dirty="0">
                          <a:solidFill>
                            <a:srgbClr val="000000"/>
                          </a:solidFill>
                          <a:effectLst/>
                          <a:latin typeface="Calibri" panose="020F0502020204030204" pitchFamily="34" charset="0"/>
                        </a:rPr>
                        <a:t>17</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195</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11.5</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3245298148"/>
                  </a:ext>
                </a:extLst>
              </a:tr>
            </a:tbl>
          </a:graphicData>
        </a:graphic>
      </p:graphicFrame>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BDC3C9F-53FC-4641-91FF-F076059C3646}"/>
                  </a:ext>
                </a:extLst>
              </p:cNvPr>
              <p:cNvSpPr txBox="1"/>
              <p:nvPr/>
            </p:nvSpPr>
            <p:spPr>
              <a:xfrm>
                <a:off x="9224744" y="2200311"/>
                <a:ext cx="1900456" cy="510461"/>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FF0000"/>
                              </a:solidFill>
                              <a:latin typeface="Cambria Math" panose="02040503050406030204" pitchFamily="18" charset="0"/>
                            </a:rPr>
                          </m:ctrlPr>
                        </m:sSubPr>
                        <m:e>
                          <m:r>
                            <a:rPr lang="en-US" sz="1400" i="1">
                              <a:solidFill>
                                <a:srgbClr val="FF0000"/>
                              </a:solidFill>
                              <a:latin typeface="Cambria Math" panose="02040503050406030204" pitchFamily="18" charset="0"/>
                            </a:rPr>
                            <m:t>𝑀𝑃</m:t>
                          </m:r>
                        </m:e>
                        <m:sub>
                          <m:r>
                            <a:rPr lang="en-US" sz="1400" i="1">
                              <a:solidFill>
                                <a:srgbClr val="FF0000"/>
                              </a:solidFill>
                              <a:latin typeface="Cambria Math" panose="02040503050406030204" pitchFamily="18" charset="0"/>
                            </a:rPr>
                            <m:t>𝑙</m:t>
                          </m:r>
                          <m:r>
                            <a:rPr lang="en-US" sz="1400" i="1">
                              <a:solidFill>
                                <a:srgbClr val="FF0000"/>
                              </a:solidFill>
                              <a:latin typeface="Cambria Math" panose="02040503050406030204" pitchFamily="18" charset="0"/>
                            </a:rPr>
                            <m:t>=8</m:t>
                          </m:r>
                        </m:sub>
                      </m:sSub>
                      <m:r>
                        <a:rPr lang="en-US" sz="1400">
                          <a:solidFill>
                            <a:srgbClr val="FF0000"/>
                          </a:solidFill>
                          <a:latin typeface="Cambria Math" panose="02040503050406030204" pitchFamily="18" charset="0"/>
                        </a:rPr>
                        <m:t>=</m:t>
                      </m:r>
                      <m:f>
                        <m:fPr>
                          <m:ctrlPr>
                            <a:rPr lang="en-US" sz="1400" i="1">
                              <a:solidFill>
                                <a:srgbClr val="FF0000"/>
                              </a:solidFill>
                              <a:latin typeface="Cambria Math" panose="02040503050406030204" pitchFamily="18" charset="0"/>
                            </a:rPr>
                          </m:ctrlPr>
                        </m:fPr>
                        <m:num>
                          <m:d>
                            <m:dPr>
                              <m:ctrlPr>
                                <a:rPr lang="en-US" sz="1400" i="1">
                                  <a:solidFill>
                                    <a:srgbClr val="FF0000"/>
                                  </a:solidFill>
                                  <a:latin typeface="Cambria Math" panose="02040503050406030204" pitchFamily="18" charset="0"/>
                                </a:rPr>
                              </m:ctrlPr>
                            </m:dPr>
                            <m:e>
                              <m:r>
                                <a:rPr lang="en-US" sz="1400" i="1">
                                  <a:solidFill>
                                    <a:srgbClr val="FF0000"/>
                                  </a:solidFill>
                                  <a:latin typeface="Cambria Math" panose="02040503050406030204" pitchFamily="18" charset="0"/>
                                </a:rPr>
                                <m:t>158−120</m:t>
                              </m:r>
                            </m:e>
                          </m:d>
                        </m:num>
                        <m:den>
                          <m:r>
                            <a:rPr lang="en-US" sz="1400" i="1">
                              <a:solidFill>
                                <a:srgbClr val="FF0000"/>
                              </a:solidFill>
                              <a:latin typeface="Cambria Math" panose="02040503050406030204" pitchFamily="18" charset="0"/>
                            </a:rPr>
                            <m:t>8−7</m:t>
                          </m:r>
                        </m:den>
                      </m:f>
                    </m:oMath>
                  </m:oMathPara>
                </a14:m>
                <a:endParaRPr lang="en-US" sz="1400" dirty="0"/>
              </a:p>
            </p:txBody>
          </p:sp>
        </mc:Choice>
        <mc:Fallback xmlns="">
          <p:sp>
            <p:nvSpPr>
              <p:cNvPr id="10" name="TextBox 9">
                <a:extLst>
                  <a:ext uri="{FF2B5EF4-FFF2-40B4-BE49-F238E27FC236}">
                    <a16:creationId xmlns:a16="http://schemas.microsoft.com/office/drawing/2014/main" id="{2BDC3C9F-53FC-4641-91FF-F076059C3646}"/>
                  </a:ext>
                </a:extLst>
              </p:cNvPr>
              <p:cNvSpPr txBox="1">
                <a:spLocks noRot="1" noChangeAspect="1" noMove="1" noResize="1" noEditPoints="1" noAdjustHandles="1" noChangeArrowheads="1" noChangeShapeType="1" noTextEdit="1"/>
              </p:cNvSpPr>
              <p:nvPr/>
            </p:nvSpPr>
            <p:spPr>
              <a:xfrm>
                <a:off x="9224744" y="2200311"/>
                <a:ext cx="1900456" cy="510461"/>
              </a:xfrm>
              <a:prstGeom prst="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A18759E-679A-49D2-82F4-7B4DB32F114E}"/>
                  </a:ext>
                </a:extLst>
              </p:cNvPr>
              <p:cNvSpPr txBox="1"/>
              <p:nvPr/>
            </p:nvSpPr>
            <p:spPr>
              <a:xfrm>
                <a:off x="9601578" y="3803085"/>
                <a:ext cx="1523622" cy="616515"/>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𝐴𝑃</m:t>
                          </m:r>
                        </m:e>
                        <m:sub>
                          <m:r>
                            <a:rPr lang="en-US" i="1">
                              <a:solidFill>
                                <a:srgbClr val="00B050"/>
                              </a:solidFill>
                              <a:latin typeface="Cambria Math" panose="02040503050406030204" pitchFamily="18" charset="0"/>
                            </a:rPr>
                            <m:t>𝐿</m:t>
                          </m:r>
                          <m:r>
                            <a:rPr lang="en-US" i="1">
                              <a:solidFill>
                                <a:srgbClr val="00B050"/>
                              </a:solidFill>
                              <a:latin typeface="Cambria Math" panose="02040503050406030204" pitchFamily="18" charset="0"/>
                            </a:rPr>
                            <m:t>=8</m:t>
                          </m:r>
                        </m:sub>
                      </m:sSub>
                      <m:r>
                        <a:rPr lang="en-US" i="1">
                          <a:solidFill>
                            <a:srgbClr val="00B050"/>
                          </a:solidFill>
                          <a:latin typeface="Cambria Math" panose="02040503050406030204" pitchFamily="18" charset="0"/>
                        </a:rPr>
                        <m:t>=</m:t>
                      </m:r>
                      <m:f>
                        <m:fPr>
                          <m:ctrlPr>
                            <a:rPr lang="en-US" i="1">
                              <a:solidFill>
                                <a:srgbClr val="00B050"/>
                              </a:solidFill>
                              <a:latin typeface="Cambria Math" panose="02040503050406030204" pitchFamily="18" charset="0"/>
                            </a:rPr>
                          </m:ctrlPr>
                        </m:fPr>
                        <m:num>
                          <m:r>
                            <a:rPr lang="en-US" i="1">
                              <a:solidFill>
                                <a:srgbClr val="00B050"/>
                              </a:solidFill>
                              <a:latin typeface="Cambria Math" panose="02040503050406030204" pitchFamily="18" charset="0"/>
                            </a:rPr>
                            <m:t>158</m:t>
                          </m:r>
                        </m:num>
                        <m:den>
                          <m:r>
                            <a:rPr lang="en-US" i="1">
                              <a:solidFill>
                                <a:srgbClr val="00B050"/>
                              </a:solidFill>
                              <a:latin typeface="Cambria Math" panose="02040503050406030204" pitchFamily="18" charset="0"/>
                            </a:rPr>
                            <m:t>8</m:t>
                          </m:r>
                        </m:den>
                      </m:f>
                    </m:oMath>
                  </m:oMathPara>
                </a14:m>
                <a:endParaRPr lang="en-US" dirty="0">
                  <a:solidFill>
                    <a:srgbClr val="00B050"/>
                  </a:solidFill>
                </a:endParaRPr>
              </a:p>
            </p:txBody>
          </p:sp>
        </mc:Choice>
        <mc:Fallback xmlns="">
          <p:sp>
            <p:nvSpPr>
              <p:cNvPr id="11" name="TextBox 10">
                <a:extLst>
                  <a:ext uri="{FF2B5EF4-FFF2-40B4-BE49-F238E27FC236}">
                    <a16:creationId xmlns:a16="http://schemas.microsoft.com/office/drawing/2014/main" id="{6A18759E-679A-49D2-82F4-7B4DB32F114E}"/>
                  </a:ext>
                </a:extLst>
              </p:cNvPr>
              <p:cNvSpPr txBox="1">
                <a:spLocks noRot="1" noChangeAspect="1" noMove="1" noResize="1" noEditPoints="1" noAdjustHandles="1" noChangeArrowheads="1" noChangeShapeType="1" noTextEdit="1"/>
              </p:cNvSpPr>
              <p:nvPr/>
            </p:nvSpPr>
            <p:spPr>
              <a:xfrm>
                <a:off x="9601578" y="3803085"/>
                <a:ext cx="1523622" cy="616515"/>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1B10FA5-5609-4D22-AF86-81F716D0A0A1}"/>
                  </a:ext>
                </a:extLst>
              </p:cNvPr>
              <p:cNvSpPr txBox="1"/>
              <p:nvPr/>
            </p:nvSpPr>
            <p:spPr>
              <a:xfrm>
                <a:off x="9854531" y="1430072"/>
                <a:ext cx="1270669" cy="610936"/>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𝑀𝑃</m:t>
                          </m:r>
                        </m:e>
                        <m:sub>
                          <m:r>
                            <a:rPr lang="en-US" i="1">
                              <a:solidFill>
                                <a:srgbClr val="FF0000"/>
                              </a:solidFill>
                              <a:latin typeface="Cambria Math" panose="02040503050406030204" pitchFamily="18" charset="0"/>
                            </a:rPr>
                            <m:t>𝐿</m:t>
                          </m:r>
                        </m:sub>
                      </m:sSub>
                      <m:r>
                        <a:rPr lang="en-US" i="1">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𝑄</m:t>
                          </m:r>
                        </m:num>
                        <m:den>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𝐿</m:t>
                          </m:r>
                        </m:den>
                      </m:f>
                    </m:oMath>
                  </m:oMathPara>
                </a14:m>
                <a:endParaRPr lang="en-US" dirty="0"/>
              </a:p>
            </p:txBody>
          </p:sp>
        </mc:Choice>
        <mc:Fallback xmlns="">
          <p:sp>
            <p:nvSpPr>
              <p:cNvPr id="13" name="TextBox 12">
                <a:extLst>
                  <a:ext uri="{FF2B5EF4-FFF2-40B4-BE49-F238E27FC236}">
                    <a16:creationId xmlns:a16="http://schemas.microsoft.com/office/drawing/2014/main" id="{51B10FA5-5609-4D22-AF86-81F716D0A0A1}"/>
                  </a:ext>
                </a:extLst>
              </p:cNvPr>
              <p:cNvSpPr txBox="1">
                <a:spLocks noRot="1" noChangeAspect="1" noMove="1" noResize="1" noEditPoints="1" noAdjustHandles="1" noChangeArrowheads="1" noChangeShapeType="1" noTextEdit="1"/>
              </p:cNvSpPr>
              <p:nvPr/>
            </p:nvSpPr>
            <p:spPr>
              <a:xfrm>
                <a:off x="9854531" y="1430072"/>
                <a:ext cx="1270669" cy="610936"/>
              </a:xfrm>
              <a:prstGeom prst="rect">
                <a:avLst/>
              </a:prstGeom>
              <a:blipFill>
                <a:blip r:embed="rId5"/>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C3FD47A-9442-4462-9269-6F32582FBD1A}"/>
                  </a:ext>
                </a:extLst>
              </p:cNvPr>
              <p:cNvSpPr txBox="1"/>
              <p:nvPr/>
            </p:nvSpPr>
            <p:spPr>
              <a:xfrm>
                <a:off x="10043686" y="3082004"/>
                <a:ext cx="1081514" cy="610936"/>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𝐴𝑃</m:t>
                          </m:r>
                        </m:e>
                        <m:sub>
                          <m:r>
                            <a:rPr lang="en-US" i="1">
                              <a:solidFill>
                                <a:srgbClr val="00B050"/>
                              </a:solidFill>
                              <a:latin typeface="Cambria Math" panose="02040503050406030204" pitchFamily="18" charset="0"/>
                            </a:rPr>
                            <m:t>𝐿</m:t>
                          </m:r>
                        </m:sub>
                      </m:sSub>
                      <m:r>
                        <a:rPr lang="en-US" i="1">
                          <a:solidFill>
                            <a:srgbClr val="00B050"/>
                          </a:solidFill>
                          <a:latin typeface="Cambria Math" panose="02040503050406030204" pitchFamily="18" charset="0"/>
                        </a:rPr>
                        <m:t>=</m:t>
                      </m:r>
                      <m:f>
                        <m:fPr>
                          <m:ctrlPr>
                            <a:rPr lang="en-US" i="1">
                              <a:solidFill>
                                <a:srgbClr val="00B050"/>
                              </a:solidFill>
                              <a:latin typeface="Cambria Math" panose="02040503050406030204" pitchFamily="18" charset="0"/>
                            </a:rPr>
                          </m:ctrlPr>
                        </m:fPr>
                        <m:num>
                          <m:r>
                            <a:rPr lang="en-US" i="1">
                              <a:solidFill>
                                <a:srgbClr val="00B050"/>
                              </a:solidFill>
                              <a:latin typeface="Cambria Math" panose="02040503050406030204" pitchFamily="18" charset="0"/>
                            </a:rPr>
                            <m:t>𝑄</m:t>
                          </m:r>
                        </m:num>
                        <m:den>
                          <m:r>
                            <a:rPr lang="en-US" i="1">
                              <a:solidFill>
                                <a:srgbClr val="00B050"/>
                              </a:solidFill>
                              <a:latin typeface="Cambria Math" panose="02040503050406030204" pitchFamily="18" charset="0"/>
                            </a:rPr>
                            <m:t>𝐿</m:t>
                          </m:r>
                        </m:den>
                      </m:f>
                    </m:oMath>
                  </m:oMathPara>
                </a14:m>
                <a:endParaRPr lang="en-US" dirty="0"/>
              </a:p>
            </p:txBody>
          </p:sp>
        </mc:Choice>
        <mc:Fallback xmlns="">
          <p:sp>
            <p:nvSpPr>
              <p:cNvPr id="14" name="TextBox 13">
                <a:extLst>
                  <a:ext uri="{FF2B5EF4-FFF2-40B4-BE49-F238E27FC236}">
                    <a16:creationId xmlns:a16="http://schemas.microsoft.com/office/drawing/2014/main" id="{4C3FD47A-9442-4462-9269-6F32582FBD1A}"/>
                  </a:ext>
                </a:extLst>
              </p:cNvPr>
              <p:cNvSpPr txBox="1">
                <a:spLocks noRot="1" noChangeAspect="1" noMove="1" noResize="1" noEditPoints="1" noAdjustHandles="1" noChangeArrowheads="1" noChangeShapeType="1" noTextEdit="1"/>
              </p:cNvSpPr>
              <p:nvPr/>
            </p:nvSpPr>
            <p:spPr>
              <a:xfrm>
                <a:off x="10043686" y="3082004"/>
                <a:ext cx="1081514" cy="610936"/>
              </a:xfrm>
              <a:prstGeom prst="rect">
                <a:avLst/>
              </a:prstGeom>
              <a:blipFill>
                <a:blip r:embed="rId6"/>
                <a:stretch>
                  <a:fillRect/>
                </a:stretch>
              </a:blipFill>
            </p:spPr>
            <p:txBody>
              <a:bodyPr/>
              <a:lstStyle/>
              <a:p>
                <a:r>
                  <a:rPr lang="en-IN">
                    <a:noFill/>
                  </a:rPr>
                  <a:t> </a:t>
                </a:r>
              </a:p>
            </p:txBody>
          </p:sp>
        </mc:Fallback>
      </mc:AlternateContent>
      <p:graphicFrame>
        <p:nvGraphicFramePr>
          <p:cNvPr id="6" name="Chart 5">
            <a:extLst>
              <a:ext uri="{FF2B5EF4-FFF2-40B4-BE49-F238E27FC236}">
                <a16:creationId xmlns:a16="http://schemas.microsoft.com/office/drawing/2014/main" id="{8581AD52-1C24-45C5-AB88-C7F244E7FA59}"/>
              </a:ext>
            </a:extLst>
          </p:cNvPr>
          <p:cNvGraphicFramePr>
            <a:graphicFrameLocks/>
          </p:cNvGraphicFramePr>
          <p:nvPr>
            <p:extLst>
              <p:ext uri="{D42A27DB-BD31-4B8C-83A1-F6EECF244321}">
                <p14:modId xmlns:p14="http://schemas.microsoft.com/office/powerpoint/2010/main" val="521045813"/>
              </p:ext>
            </p:extLst>
          </p:nvPr>
        </p:nvGraphicFramePr>
        <p:xfrm>
          <a:off x="4576544" y="1430072"/>
          <a:ext cx="4572000" cy="2743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Chart 11">
            <a:extLst>
              <a:ext uri="{FF2B5EF4-FFF2-40B4-BE49-F238E27FC236}">
                <a16:creationId xmlns:a16="http://schemas.microsoft.com/office/drawing/2014/main" id="{1397E43E-A87A-4DC0-BCC3-ACAFD06C5376}"/>
              </a:ext>
            </a:extLst>
          </p:cNvPr>
          <p:cNvGraphicFramePr>
            <a:graphicFrameLocks/>
          </p:cNvGraphicFramePr>
          <p:nvPr/>
        </p:nvGraphicFramePr>
        <p:xfrm>
          <a:off x="4593021" y="4307944"/>
          <a:ext cx="4431953" cy="2321456"/>
        </p:xfrm>
        <a:graphic>
          <a:graphicData uri="http://schemas.openxmlformats.org/drawingml/2006/chart">
            <c:chart xmlns:c="http://schemas.openxmlformats.org/drawingml/2006/chart" xmlns:r="http://schemas.openxmlformats.org/officeDocument/2006/relationships" r:id="rId8"/>
          </a:graphicData>
        </a:graphic>
      </p:graphicFrame>
      <p:cxnSp>
        <p:nvCxnSpPr>
          <p:cNvPr id="5" name="Straight Connector 4">
            <a:extLst>
              <a:ext uri="{FF2B5EF4-FFF2-40B4-BE49-F238E27FC236}">
                <a16:creationId xmlns:a16="http://schemas.microsoft.com/office/drawing/2014/main" id="{E1519018-5F0D-4748-ADCD-CF466B82367F}"/>
              </a:ext>
            </a:extLst>
          </p:cNvPr>
          <p:cNvCxnSpPr/>
          <p:nvPr/>
        </p:nvCxnSpPr>
        <p:spPr>
          <a:xfrm flipV="1">
            <a:off x="6405344" y="6160736"/>
            <a:ext cx="2" cy="11465"/>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7CBF112-0EC4-49C8-9D83-3CB9BBB208A3}"/>
              </a:ext>
            </a:extLst>
          </p:cNvPr>
          <p:cNvCxnSpPr/>
          <p:nvPr/>
        </p:nvCxnSpPr>
        <p:spPr>
          <a:xfrm flipV="1">
            <a:off x="7700744" y="6160190"/>
            <a:ext cx="2" cy="1201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1F5683F-7040-49C6-A4CE-E890947D4E7B}"/>
              </a:ext>
            </a:extLst>
          </p:cNvPr>
          <p:cNvSpPr txBox="1"/>
          <p:nvPr/>
        </p:nvSpPr>
        <p:spPr>
          <a:xfrm>
            <a:off x="5109944" y="4576116"/>
            <a:ext cx="1261871" cy="398628"/>
          </a:xfrm>
          <a:prstGeom prst="rect">
            <a:avLst/>
          </a:prstGeom>
          <a:noFill/>
        </p:spPr>
        <p:txBody>
          <a:bodyPr wrap="square" rtlCol="0">
            <a:noAutofit/>
          </a:bodyPr>
          <a:lstStyle/>
          <a:p>
            <a:r>
              <a:rPr lang="en-US" sz="1000" dirty="0"/>
              <a:t>Increasing marginal returns</a:t>
            </a:r>
          </a:p>
        </p:txBody>
      </p:sp>
      <p:sp>
        <p:nvSpPr>
          <p:cNvPr id="17" name="TextBox 16">
            <a:extLst>
              <a:ext uri="{FF2B5EF4-FFF2-40B4-BE49-F238E27FC236}">
                <a16:creationId xmlns:a16="http://schemas.microsoft.com/office/drawing/2014/main" id="{D2B6A575-C7D1-4DB9-A543-B1EE1B7274B1}"/>
              </a:ext>
            </a:extLst>
          </p:cNvPr>
          <p:cNvSpPr txBox="1"/>
          <p:nvPr/>
        </p:nvSpPr>
        <p:spPr>
          <a:xfrm>
            <a:off x="6544132" y="4406684"/>
            <a:ext cx="1261871" cy="398628"/>
          </a:xfrm>
          <a:prstGeom prst="rect">
            <a:avLst/>
          </a:prstGeom>
          <a:noFill/>
        </p:spPr>
        <p:txBody>
          <a:bodyPr wrap="square" rtlCol="0">
            <a:noAutofit/>
          </a:bodyPr>
          <a:lstStyle/>
          <a:p>
            <a:r>
              <a:rPr lang="en-US" sz="1000" dirty="0"/>
              <a:t>Diminishing marginal returns</a:t>
            </a:r>
          </a:p>
        </p:txBody>
      </p:sp>
      <p:sp>
        <p:nvSpPr>
          <p:cNvPr id="18" name="TextBox 17">
            <a:extLst>
              <a:ext uri="{FF2B5EF4-FFF2-40B4-BE49-F238E27FC236}">
                <a16:creationId xmlns:a16="http://schemas.microsoft.com/office/drawing/2014/main" id="{5299FF1B-53A6-4B2F-A2E8-A783903B72C7}"/>
              </a:ext>
            </a:extLst>
          </p:cNvPr>
          <p:cNvSpPr txBox="1"/>
          <p:nvPr/>
        </p:nvSpPr>
        <p:spPr>
          <a:xfrm>
            <a:off x="7774889" y="4510217"/>
            <a:ext cx="1261871" cy="245309"/>
          </a:xfrm>
          <a:prstGeom prst="rect">
            <a:avLst/>
          </a:prstGeom>
          <a:noFill/>
        </p:spPr>
        <p:txBody>
          <a:bodyPr wrap="square" rtlCol="0">
            <a:noAutofit/>
          </a:bodyPr>
          <a:lstStyle/>
          <a:p>
            <a:r>
              <a:rPr lang="en-US" sz="1000" dirty="0"/>
              <a:t>Decreasing returns</a:t>
            </a:r>
          </a:p>
        </p:txBody>
      </p:sp>
      <p:cxnSp>
        <p:nvCxnSpPr>
          <p:cNvPr id="16" name="Straight Connector 15">
            <a:extLst>
              <a:ext uri="{FF2B5EF4-FFF2-40B4-BE49-F238E27FC236}">
                <a16:creationId xmlns:a16="http://schemas.microsoft.com/office/drawing/2014/main" id="{E1519018-5F0D-4748-ADCD-CF466B82367F}"/>
              </a:ext>
            </a:extLst>
          </p:cNvPr>
          <p:cNvCxnSpPr/>
          <p:nvPr/>
        </p:nvCxnSpPr>
        <p:spPr>
          <a:xfrm flipV="1">
            <a:off x="6405344" y="4419600"/>
            <a:ext cx="0" cy="152400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7CBF112-0EC4-49C8-9D83-3CB9BBB208A3}"/>
              </a:ext>
            </a:extLst>
          </p:cNvPr>
          <p:cNvCxnSpPr/>
          <p:nvPr/>
        </p:nvCxnSpPr>
        <p:spPr>
          <a:xfrm flipV="1">
            <a:off x="7845128" y="4419600"/>
            <a:ext cx="0" cy="152400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666ACDC-272D-45ED-B7BB-2113E9FC3AA8}"/>
              </a:ext>
            </a:extLst>
          </p:cNvPr>
          <p:cNvCxnSpPr>
            <a:cxnSpLocks/>
          </p:cNvCxnSpPr>
          <p:nvPr/>
        </p:nvCxnSpPr>
        <p:spPr>
          <a:xfrm flipH="1">
            <a:off x="5975440" y="2334904"/>
            <a:ext cx="784656" cy="88968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B1AD3FD-407A-45F8-A0CC-3FF48276A2D5}"/>
              </a:ext>
            </a:extLst>
          </p:cNvPr>
          <p:cNvCxnSpPr/>
          <p:nvPr/>
        </p:nvCxnSpPr>
        <p:spPr>
          <a:xfrm flipV="1">
            <a:off x="6584324" y="4805312"/>
            <a:ext cx="0" cy="1138288"/>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615453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00201"/>
                <a:ext cx="10972800" cy="594895"/>
              </a:xfrm>
            </p:spPr>
            <p:txBody>
              <a:bodyPr/>
              <a:lstStyle/>
              <a:p>
                <a:pPr marL="0" indent="0">
                  <a:buNone/>
                </a:pPr>
                <a:r>
                  <a:rPr lang="en-US" sz="2800" dirty="0"/>
                  <a:t>Recall a price ceiling, a legally enforced maximum price, </a:t>
                </a:r>
                <a14:m>
                  <m:oMath xmlns:m="http://schemas.openxmlformats.org/officeDocument/2006/math">
                    <m:bar>
                      <m:barPr>
                        <m:pos m:val="top"/>
                        <m:ctrlPr>
                          <a:rPr lang="en-US" sz="2800" i="1" smtClean="0">
                            <a:latin typeface="Cambria Math" panose="02040503050406030204" pitchFamily="18" charset="0"/>
                          </a:rPr>
                        </m:ctrlPr>
                      </m:barPr>
                      <m:e>
                        <m:r>
                          <a:rPr lang="en-US" sz="2800" smtClean="0">
                            <a:latin typeface="Cambria Math" panose="02040503050406030204" pitchFamily="18" charset="0"/>
                          </a:rPr>
                          <m:t>𝑝</m:t>
                        </m:r>
                      </m:e>
                    </m:bar>
                  </m:oMath>
                </a14:m>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00201"/>
                <a:ext cx="10972800" cy="594895"/>
              </a:xfrm>
              <a:blipFill>
                <a:blip r:embed="rId2"/>
                <a:stretch>
                  <a:fillRect l="-1111" t="-11340" b="-15464"/>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The Price Ceiling</a:t>
            </a:r>
          </a:p>
        </p:txBody>
      </p:sp>
      <p:cxnSp>
        <p:nvCxnSpPr>
          <p:cNvPr id="6" name="Straight Connector 5">
            <a:extLst>
              <a:ext uri="{FF2B5EF4-FFF2-40B4-BE49-F238E27FC236}">
                <a16:creationId xmlns:a16="http://schemas.microsoft.com/office/drawing/2014/main" id="{2402EB94-C719-4567-9228-A4778023801A}"/>
              </a:ext>
            </a:extLst>
          </p:cNvPr>
          <p:cNvCxnSpPr/>
          <p:nvPr/>
        </p:nvCxnSpPr>
        <p:spPr>
          <a:xfrm>
            <a:off x="2590800" y="2743200"/>
            <a:ext cx="0" cy="3505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10E6677-A410-42AA-95FD-540D7285A4FF}"/>
              </a:ext>
            </a:extLst>
          </p:cNvPr>
          <p:cNvCxnSpPr/>
          <p:nvPr/>
        </p:nvCxnSpPr>
        <p:spPr>
          <a:xfrm>
            <a:off x="2590800" y="6248400"/>
            <a:ext cx="457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0EB86A-3EB2-434B-9780-CDB8CC0AF932}"/>
              </a:ext>
            </a:extLst>
          </p:cNvPr>
          <p:cNvCxnSpPr/>
          <p:nvPr/>
        </p:nvCxnSpPr>
        <p:spPr>
          <a:xfrm>
            <a:off x="2590800" y="2895600"/>
            <a:ext cx="4495800" cy="3352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1B2DE47-CFD0-4BF9-BA5E-9AA537B0BC8C}"/>
              </a:ext>
            </a:extLst>
          </p:cNvPr>
          <p:cNvCxnSpPr/>
          <p:nvPr/>
        </p:nvCxnSpPr>
        <p:spPr>
          <a:xfrm flipV="1">
            <a:off x="2667000" y="2743201"/>
            <a:ext cx="4267200" cy="338296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3B1A0CD-14CD-4874-99BA-DA305B892250}"/>
              </a:ext>
            </a:extLst>
          </p:cNvPr>
          <p:cNvSpPr txBox="1"/>
          <p:nvPr/>
        </p:nvSpPr>
        <p:spPr>
          <a:xfrm>
            <a:off x="6874378" y="5817950"/>
            <a:ext cx="351378" cy="369332"/>
          </a:xfrm>
          <a:prstGeom prst="rect">
            <a:avLst/>
          </a:prstGeom>
          <a:noFill/>
        </p:spPr>
        <p:txBody>
          <a:bodyPr wrap="none" rtlCol="0">
            <a:noAutofit/>
          </a:bodyPr>
          <a:lstStyle/>
          <a:p>
            <a:r>
              <a:rPr lang="en-US" dirty="0">
                <a:solidFill>
                  <a:srgbClr val="00B0F0"/>
                </a:solidFill>
              </a:rPr>
              <a:t>D</a:t>
            </a:r>
          </a:p>
        </p:txBody>
      </p:sp>
      <p:cxnSp>
        <p:nvCxnSpPr>
          <p:cNvPr id="16" name="Straight Connector 15">
            <a:extLst>
              <a:ext uri="{FF2B5EF4-FFF2-40B4-BE49-F238E27FC236}">
                <a16:creationId xmlns:a16="http://schemas.microsoft.com/office/drawing/2014/main" id="{121F160D-AABB-418D-AD5B-BDBB51B04A57}"/>
              </a:ext>
            </a:extLst>
          </p:cNvPr>
          <p:cNvCxnSpPr>
            <a:cxnSpLocks/>
          </p:cNvCxnSpPr>
          <p:nvPr/>
        </p:nvCxnSpPr>
        <p:spPr>
          <a:xfrm flipH="1">
            <a:off x="2590800" y="4495799"/>
            <a:ext cx="2122118"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B88F628-B3BF-4058-A902-DEE57CBF3EA5}"/>
              </a:ext>
            </a:extLst>
          </p:cNvPr>
          <p:cNvCxnSpPr/>
          <p:nvPr/>
        </p:nvCxnSpPr>
        <p:spPr>
          <a:xfrm flipV="1">
            <a:off x="4712918" y="4495800"/>
            <a:ext cx="0" cy="1752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46ADA99-526A-41A8-85FB-64AA931B65F8}"/>
              </a:ext>
            </a:extLst>
          </p:cNvPr>
          <p:cNvCxnSpPr/>
          <p:nvPr/>
        </p:nvCxnSpPr>
        <p:spPr>
          <a:xfrm>
            <a:off x="2590800" y="5076170"/>
            <a:ext cx="4634956"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BE221A8-35A4-4F8D-B415-EA1B859668D5}"/>
              </a:ext>
            </a:extLst>
          </p:cNvPr>
          <p:cNvCxnSpPr>
            <a:cxnSpLocks/>
          </p:cNvCxnSpPr>
          <p:nvPr/>
        </p:nvCxnSpPr>
        <p:spPr>
          <a:xfrm>
            <a:off x="5486400" y="3886200"/>
            <a:ext cx="0" cy="237890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B72D5B7-DA7C-40C9-8279-90D6A1325987}"/>
              </a:ext>
            </a:extLst>
          </p:cNvPr>
          <p:cNvCxnSpPr/>
          <p:nvPr/>
        </p:nvCxnSpPr>
        <p:spPr>
          <a:xfrm>
            <a:off x="3886200" y="3886200"/>
            <a:ext cx="0" cy="237890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33" name="Right Triangle 32">
            <a:extLst>
              <a:ext uri="{FF2B5EF4-FFF2-40B4-BE49-F238E27FC236}">
                <a16:creationId xmlns:a16="http://schemas.microsoft.com/office/drawing/2014/main" id="{2B50011B-6A70-40AB-B612-9A5356A5EBAA}"/>
              </a:ext>
            </a:extLst>
          </p:cNvPr>
          <p:cNvSpPr/>
          <p:nvPr/>
        </p:nvSpPr>
        <p:spPr>
          <a:xfrm>
            <a:off x="2618984" y="2928818"/>
            <a:ext cx="1257523" cy="957382"/>
          </a:xfrm>
          <a:prstGeom prst="rtTriangl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cxnSp>
        <p:nvCxnSpPr>
          <p:cNvPr id="35" name="Straight Connector 34">
            <a:extLst>
              <a:ext uri="{FF2B5EF4-FFF2-40B4-BE49-F238E27FC236}">
                <a16:creationId xmlns:a16="http://schemas.microsoft.com/office/drawing/2014/main" id="{9B0FC896-8274-4C6C-A98B-793F8C937176}"/>
              </a:ext>
            </a:extLst>
          </p:cNvPr>
          <p:cNvCxnSpPr>
            <a:cxnSpLocks/>
          </p:cNvCxnSpPr>
          <p:nvPr/>
        </p:nvCxnSpPr>
        <p:spPr>
          <a:xfrm>
            <a:off x="2618983" y="5074589"/>
            <a:ext cx="1257524" cy="1"/>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8CD972D-14E1-482E-911F-08628BA4DD29}"/>
              </a:ext>
            </a:extLst>
          </p:cNvPr>
          <p:cNvCxnSpPr>
            <a:cxnSpLocks/>
          </p:cNvCxnSpPr>
          <p:nvPr/>
        </p:nvCxnSpPr>
        <p:spPr>
          <a:xfrm>
            <a:off x="3851454" y="3886200"/>
            <a:ext cx="0" cy="1188388"/>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66A54BE-64DB-45A1-8468-3F10395823DD}"/>
              </a:ext>
            </a:extLst>
          </p:cNvPr>
          <p:cNvCxnSpPr>
            <a:cxnSpLocks/>
            <a:stCxn id="33" idx="0"/>
          </p:cNvCxnSpPr>
          <p:nvPr/>
        </p:nvCxnSpPr>
        <p:spPr>
          <a:xfrm>
            <a:off x="2618984" y="2928818"/>
            <a:ext cx="1257523" cy="982434"/>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8625A05-01E5-4F6F-9F25-EB7526943663}"/>
              </a:ext>
            </a:extLst>
          </p:cNvPr>
          <p:cNvCxnSpPr>
            <a:cxnSpLocks/>
          </p:cNvCxnSpPr>
          <p:nvPr/>
        </p:nvCxnSpPr>
        <p:spPr>
          <a:xfrm>
            <a:off x="2618983" y="2803356"/>
            <a:ext cx="0" cy="2271232"/>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D4992BB-FC75-4F83-94A8-288B6E45238B}"/>
              </a:ext>
            </a:extLst>
          </p:cNvPr>
          <p:cNvSpPr txBox="1"/>
          <p:nvPr/>
        </p:nvSpPr>
        <p:spPr>
          <a:xfrm>
            <a:off x="3014117" y="4569576"/>
            <a:ext cx="312906" cy="369332"/>
          </a:xfrm>
          <a:prstGeom prst="rect">
            <a:avLst/>
          </a:prstGeom>
          <a:noFill/>
        </p:spPr>
        <p:txBody>
          <a:bodyPr wrap="none" rtlCol="0">
            <a:noAutofit/>
          </a:bodyPr>
          <a:lstStyle/>
          <a:p>
            <a:r>
              <a:rPr lang="en-US" dirty="0"/>
              <a:t>3</a:t>
            </a:r>
          </a:p>
        </p:txBody>
      </p:sp>
      <p:sp>
        <p:nvSpPr>
          <p:cNvPr id="44" name="Rectangle 43">
            <a:extLst>
              <a:ext uri="{FF2B5EF4-FFF2-40B4-BE49-F238E27FC236}">
                <a16:creationId xmlns:a16="http://schemas.microsoft.com/office/drawing/2014/main" id="{A6B55787-FF59-4669-8502-06359F8E36C3}"/>
              </a:ext>
            </a:extLst>
          </p:cNvPr>
          <p:cNvSpPr/>
          <p:nvPr/>
        </p:nvSpPr>
        <p:spPr>
          <a:xfrm>
            <a:off x="2618984" y="3924300"/>
            <a:ext cx="1169791" cy="53296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 </a:t>
            </a:r>
          </a:p>
        </p:txBody>
      </p:sp>
      <p:sp>
        <p:nvSpPr>
          <p:cNvPr id="45" name="Right Triangle 44">
            <a:extLst>
              <a:ext uri="{FF2B5EF4-FFF2-40B4-BE49-F238E27FC236}">
                <a16:creationId xmlns:a16="http://schemas.microsoft.com/office/drawing/2014/main" id="{EB8506B3-BB0A-45B1-8FB5-23D2B3A2CE64}"/>
              </a:ext>
            </a:extLst>
          </p:cNvPr>
          <p:cNvSpPr/>
          <p:nvPr/>
        </p:nvSpPr>
        <p:spPr>
          <a:xfrm>
            <a:off x="3899897" y="3880647"/>
            <a:ext cx="813003" cy="598449"/>
          </a:xfrm>
          <a:prstGeom prst="r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a:p>
            <a:pPr algn="ctr"/>
            <a:endParaRPr lang="en-US" dirty="0"/>
          </a:p>
        </p:txBody>
      </p:sp>
      <p:cxnSp>
        <p:nvCxnSpPr>
          <p:cNvPr id="47" name="Straight Connector 46">
            <a:extLst>
              <a:ext uri="{FF2B5EF4-FFF2-40B4-BE49-F238E27FC236}">
                <a16:creationId xmlns:a16="http://schemas.microsoft.com/office/drawing/2014/main" id="{F346FCD5-CB1B-4D7E-AECC-C2C2B44FB2C3}"/>
              </a:ext>
            </a:extLst>
          </p:cNvPr>
          <p:cNvCxnSpPr>
            <a:endCxn id="45" idx="4"/>
          </p:cNvCxnSpPr>
          <p:nvPr/>
        </p:nvCxnSpPr>
        <p:spPr>
          <a:xfrm flipV="1">
            <a:off x="3899897" y="4479096"/>
            <a:ext cx="813003" cy="59549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4ED1D4B-6965-4048-B5A7-D9458D1C02FF}"/>
              </a:ext>
            </a:extLst>
          </p:cNvPr>
          <p:cNvCxnSpPr>
            <a:cxnSpLocks/>
          </p:cNvCxnSpPr>
          <p:nvPr/>
        </p:nvCxnSpPr>
        <p:spPr>
          <a:xfrm flipH="1">
            <a:off x="3899897" y="4548247"/>
            <a:ext cx="21049" cy="46581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58A9BF4-2059-4B3C-A8B1-09E61E2AD20B}"/>
              </a:ext>
            </a:extLst>
          </p:cNvPr>
          <p:cNvCxnSpPr>
            <a:cxnSpLocks/>
          </p:cNvCxnSpPr>
          <p:nvPr/>
        </p:nvCxnSpPr>
        <p:spPr>
          <a:xfrm flipH="1">
            <a:off x="3899897" y="4516673"/>
            <a:ext cx="81300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EA068EF8-7DA3-4E2E-8AFC-5715742F53E9}"/>
              </a:ext>
            </a:extLst>
          </p:cNvPr>
          <p:cNvSpPr txBox="1"/>
          <p:nvPr/>
        </p:nvSpPr>
        <p:spPr>
          <a:xfrm>
            <a:off x="4025243" y="4555339"/>
            <a:ext cx="299210" cy="371043"/>
          </a:xfrm>
          <a:prstGeom prst="rect">
            <a:avLst/>
          </a:prstGeom>
          <a:noFill/>
        </p:spPr>
        <p:txBody>
          <a:bodyPr wrap="none" rtlCol="0">
            <a:noAutofit/>
          </a:bodyPr>
          <a:lstStyle/>
          <a:p>
            <a:r>
              <a:rPr lang="en-US" dirty="0"/>
              <a:t>5</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77CE620-0887-460A-BD7B-E13FFA5D97F1}"/>
                  </a:ext>
                </a:extLst>
              </p:cNvPr>
              <p:cNvSpPr txBox="1"/>
              <p:nvPr/>
            </p:nvSpPr>
            <p:spPr>
              <a:xfrm>
                <a:off x="2061285" y="4948892"/>
                <a:ext cx="402674" cy="385108"/>
              </a:xfrm>
              <a:prstGeom prst="rect">
                <a:avLst/>
              </a:prstGeom>
              <a:noFill/>
            </p:spPr>
            <p:txBody>
              <a:bodyPr wrap="none" lIns="0" tIns="0" rIns="0" bIns="0" rtlCol="0">
                <a:noAutofit/>
              </a:bodyPr>
              <a:lstStyle/>
              <a:p>
                <a:pPr/>
                <a14:m>
                  <m:oMathPara xmlns:m="http://schemas.openxmlformats.org/officeDocument/2006/math">
                    <m:oMathParaPr>
                      <m:jc m:val="centerGroup"/>
                    </m:oMathParaPr>
                    <m:oMath xmlns:m="http://schemas.openxmlformats.org/officeDocument/2006/math">
                      <m:bar>
                        <m:barPr>
                          <m:pos m:val="top"/>
                          <m:ctrlPr>
                            <a:rPr lang="en-US" i="1">
                              <a:latin typeface="Cambria Math" panose="02040503050406030204" pitchFamily="18" charset="0"/>
                            </a:rPr>
                          </m:ctrlPr>
                        </m:barPr>
                        <m:e>
                          <m:r>
                            <a:rPr lang="en-US" i="1">
                              <a:latin typeface="Cambria Math" panose="02040503050406030204" pitchFamily="18" charset="0"/>
                            </a:rPr>
                            <m:t>𝑝</m:t>
                          </m:r>
                        </m:e>
                      </m:bar>
                    </m:oMath>
                  </m:oMathPara>
                </a14:m>
                <a:endParaRPr lang="en-US" dirty="0"/>
              </a:p>
            </p:txBody>
          </p:sp>
        </mc:Choice>
        <mc:Fallback xmlns="">
          <p:sp>
            <p:nvSpPr>
              <p:cNvPr id="4" name="TextBox 3">
                <a:extLst>
                  <a:ext uri="{FF2B5EF4-FFF2-40B4-BE49-F238E27FC236}">
                    <a16:creationId xmlns:a16="http://schemas.microsoft.com/office/drawing/2014/main" id="{B77CE620-0887-460A-BD7B-E13FFA5D97F1}"/>
                  </a:ext>
                </a:extLst>
              </p:cNvPr>
              <p:cNvSpPr txBox="1">
                <a:spLocks noRot="1" noChangeAspect="1" noMove="1" noResize="1" noEditPoints="1" noAdjustHandles="1" noChangeArrowheads="1" noChangeShapeType="1" noTextEdit="1"/>
              </p:cNvSpPr>
              <p:nvPr/>
            </p:nvSpPr>
            <p:spPr>
              <a:xfrm>
                <a:off x="2061285" y="4948892"/>
                <a:ext cx="402674" cy="385108"/>
              </a:xfrm>
              <a:prstGeom prst="rect">
                <a:avLst/>
              </a:prstGeom>
              <a:blipFill>
                <a:blip r:embed="rId3"/>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27C43109-8418-48A4-AD6F-382B4B600C38}"/>
              </a:ext>
            </a:extLst>
          </p:cNvPr>
          <p:cNvSpPr txBox="1"/>
          <p:nvPr/>
        </p:nvSpPr>
        <p:spPr>
          <a:xfrm>
            <a:off x="2949724" y="5147857"/>
            <a:ext cx="312906" cy="369332"/>
          </a:xfrm>
          <a:prstGeom prst="rect">
            <a:avLst/>
          </a:prstGeom>
          <a:noFill/>
        </p:spPr>
        <p:txBody>
          <a:bodyPr wrap="none" rtlCol="0">
            <a:noAutofit/>
          </a:bodyPr>
          <a:lstStyle/>
          <a:p>
            <a:r>
              <a:rPr lang="en-US" dirty="0"/>
              <a:t>6</a:t>
            </a:r>
          </a:p>
        </p:txBody>
      </p:sp>
      <p:sp>
        <p:nvSpPr>
          <p:cNvPr id="34" name="TextBox 33">
            <a:extLst>
              <a:ext uri="{FF2B5EF4-FFF2-40B4-BE49-F238E27FC236}">
                <a16:creationId xmlns:a16="http://schemas.microsoft.com/office/drawing/2014/main" id="{A4E4FFF7-E0D7-4FC5-AA8C-DCE657854546}"/>
              </a:ext>
            </a:extLst>
          </p:cNvPr>
          <p:cNvSpPr txBox="1"/>
          <p:nvPr/>
        </p:nvSpPr>
        <p:spPr>
          <a:xfrm>
            <a:off x="7620001" y="2191475"/>
            <a:ext cx="3170182" cy="1200329"/>
          </a:xfrm>
          <a:prstGeom prst="rect">
            <a:avLst/>
          </a:prstGeom>
          <a:noFill/>
        </p:spPr>
        <p:txBody>
          <a:bodyPr wrap="square" rtlCol="0">
            <a:noAutofit/>
          </a:bodyPr>
          <a:lstStyle/>
          <a:p>
            <a:r>
              <a:rPr lang="en-US" dirty="0"/>
              <a:t>Perfect competition</a:t>
            </a:r>
          </a:p>
          <a:p>
            <a:r>
              <a:rPr lang="en-US" dirty="0"/>
              <a:t>CS = 1 + 2 + 4</a:t>
            </a:r>
          </a:p>
          <a:p>
            <a:r>
              <a:rPr lang="en-US" dirty="0"/>
              <a:t>PS = 3 + 5 + 6</a:t>
            </a:r>
          </a:p>
          <a:p>
            <a:r>
              <a:rPr lang="en-US" dirty="0"/>
              <a:t>TSW = 1 + 2 + 3 + 4 + 5 + 6</a:t>
            </a:r>
          </a:p>
        </p:txBody>
      </p:sp>
      <p:sp>
        <p:nvSpPr>
          <p:cNvPr id="36" name="Rectangle 35"/>
          <p:cNvSpPr/>
          <p:nvPr/>
        </p:nvSpPr>
        <p:spPr>
          <a:xfrm>
            <a:off x="7620001" y="3469766"/>
            <a:ext cx="2902775" cy="1477328"/>
          </a:xfrm>
          <a:prstGeom prst="rect">
            <a:avLst/>
          </a:prstGeom>
        </p:spPr>
        <p:txBody>
          <a:bodyPr wrap="square">
            <a:noAutofit/>
          </a:bodyPr>
          <a:lstStyle/>
          <a:p>
            <a:r>
              <a:rPr lang="en-US" dirty="0"/>
              <a:t>Price ceiling</a:t>
            </a:r>
          </a:p>
          <a:p>
            <a:r>
              <a:rPr lang="en-US" dirty="0"/>
              <a:t>CS = 1 + 2 + 3</a:t>
            </a:r>
          </a:p>
          <a:p>
            <a:r>
              <a:rPr lang="en-US" dirty="0"/>
              <a:t>PS = 6</a:t>
            </a:r>
          </a:p>
          <a:p>
            <a:r>
              <a:rPr lang="en-US" dirty="0"/>
              <a:t>DWL = 4 + 5</a:t>
            </a:r>
          </a:p>
        </p:txBody>
      </p:sp>
      <p:sp>
        <p:nvSpPr>
          <p:cNvPr id="37" name="TextBox 36">
            <a:extLst>
              <a:ext uri="{FF2B5EF4-FFF2-40B4-BE49-F238E27FC236}">
                <a16:creationId xmlns:a16="http://schemas.microsoft.com/office/drawing/2014/main" id="{98DF5221-A2D7-4D4F-B20E-80D335021AE4}"/>
              </a:ext>
            </a:extLst>
          </p:cNvPr>
          <p:cNvSpPr txBox="1"/>
          <p:nvPr/>
        </p:nvSpPr>
        <p:spPr>
          <a:xfrm>
            <a:off x="4508326" y="6300847"/>
            <a:ext cx="402674" cy="369332"/>
          </a:xfrm>
          <a:prstGeom prst="rect">
            <a:avLst/>
          </a:prstGeom>
          <a:noFill/>
        </p:spPr>
        <p:txBody>
          <a:bodyPr wrap="none" rtlCol="0">
            <a:noAutofit/>
          </a:bodyPr>
          <a:lstStyle/>
          <a:p>
            <a:r>
              <a:rPr lang="en-US" dirty="0"/>
              <a:t>q*</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21A1723D-78DF-440B-800F-F66A251AE854}"/>
                  </a:ext>
                </a:extLst>
              </p:cNvPr>
              <p:cNvSpPr txBox="1"/>
              <p:nvPr/>
            </p:nvSpPr>
            <p:spPr>
              <a:xfrm>
                <a:off x="3646119" y="6300847"/>
                <a:ext cx="503215" cy="458715"/>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𝑞</m:t>
                          </m:r>
                        </m:e>
                        <m:sub>
                          <m:r>
                            <a:rPr lang="en-US" i="1">
                              <a:latin typeface="Cambria Math" panose="02040503050406030204" pitchFamily="18" charset="0"/>
                            </a:rPr>
                            <m:t>𝑆</m:t>
                          </m:r>
                        </m:sub>
                        <m:sup>
                          <m:bar>
                            <m:barPr>
                              <m:pos m:val="top"/>
                              <m:ctrlPr>
                                <a:rPr lang="en-US" i="1">
                                  <a:latin typeface="Cambria Math" panose="02040503050406030204" pitchFamily="18" charset="0"/>
                                </a:rPr>
                              </m:ctrlPr>
                            </m:barPr>
                            <m:e>
                              <m:r>
                                <a:rPr lang="en-US" i="1">
                                  <a:latin typeface="Cambria Math" panose="02040503050406030204" pitchFamily="18" charset="0"/>
                                </a:rPr>
                                <m:t>𝑝</m:t>
                              </m:r>
                            </m:e>
                          </m:bar>
                        </m:sup>
                      </m:sSubSup>
                    </m:oMath>
                  </m:oMathPara>
                </a14:m>
                <a:endParaRPr lang="en-US" dirty="0"/>
              </a:p>
            </p:txBody>
          </p:sp>
        </mc:Choice>
        <mc:Fallback xmlns="">
          <p:sp>
            <p:nvSpPr>
              <p:cNvPr id="39" name="TextBox 38">
                <a:extLst>
                  <a:ext uri="{FF2B5EF4-FFF2-40B4-BE49-F238E27FC236}">
                    <a16:creationId xmlns:a16="http://schemas.microsoft.com/office/drawing/2014/main" id="{21A1723D-78DF-440B-800F-F66A251AE854}"/>
                  </a:ext>
                </a:extLst>
              </p:cNvPr>
              <p:cNvSpPr txBox="1">
                <a:spLocks noRot="1" noChangeAspect="1" noMove="1" noResize="1" noEditPoints="1" noAdjustHandles="1" noChangeArrowheads="1" noChangeShapeType="1" noTextEdit="1"/>
              </p:cNvSpPr>
              <p:nvPr/>
            </p:nvSpPr>
            <p:spPr>
              <a:xfrm>
                <a:off x="3646119" y="6300847"/>
                <a:ext cx="503215" cy="458715"/>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9BB5FC03-BF41-48D2-86FA-D0F1E37691EB}"/>
                  </a:ext>
                </a:extLst>
              </p:cNvPr>
              <p:cNvSpPr txBox="1"/>
              <p:nvPr/>
            </p:nvSpPr>
            <p:spPr>
              <a:xfrm>
                <a:off x="5251535" y="6300847"/>
                <a:ext cx="498213" cy="461345"/>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𝑞</m:t>
                          </m:r>
                        </m:e>
                        <m:sub>
                          <m:r>
                            <a:rPr lang="en-US" i="1">
                              <a:latin typeface="Cambria Math" panose="02040503050406030204" pitchFamily="18" charset="0"/>
                            </a:rPr>
                            <m:t>𝐷</m:t>
                          </m:r>
                        </m:sub>
                        <m:sup>
                          <m:bar>
                            <m:barPr>
                              <m:ctrlPr>
                                <a:rPr lang="en-US" i="1">
                                  <a:latin typeface="Cambria Math" panose="02040503050406030204" pitchFamily="18" charset="0"/>
                                </a:rPr>
                              </m:ctrlPr>
                            </m:barPr>
                            <m:e>
                              <m:bar>
                                <m:barPr>
                                  <m:pos m:val="top"/>
                                  <m:ctrlPr>
                                    <a:rPr lang="en-US" i="1">
                                      <a:latin typeface="Cambria Math" panose="02040503050406030204" pitchFamily="18" charset="0"/>
                                    </a:rPr>
                                  </m:ctrlPr>
                                </m:barPr>
                                <m:e>
                                  <m:r>
                                    <a:rPr lang="en-US" i="1">
                                      <a:latin typeface="Cambria Math" panose="02040503050406030204" pitchFamily="18" charset="0"/>
                                    </a:rPr>
                                    <m:t>𝑝</m:t>
                                  </m:r>
                                </m:e>
                              </m:bar>
                            </m:e>
                          </m:bar>
                        </m:sup>
                      </m:sSubSup>
                    </m:oMath>
                  </m:oMathPara>
                </a14:m>
                <a:endParaRPr lang="en-US" dirty="0"/>
              </a:p>
            </p:txBody>
          </p:sp>
        </mc:Choice>
        <mc:Fallback xmlns="">
          <p:sp>
            <p:nvSpPr>
              <p:cNvPr id="41" name="TextBox 40">
                <a:extLst>
                  <a:ext uri="{FF2B5EF4-FFF2-40B4-BE49-F238E27FC236}">
                    <a16:creationId xmlns:a16="http://schemas.microsoft.com/office/drawing/2014/main" id="{9BB5FC03-BF41-48D2-86FA-D0F1E37691EB}"/>
                  </a:ext>
                </a:extLst>
              </p:cNvPr>
              <p:cNvSpPr txBox="1">
                <a:spLocks noRot="1" noChangeAspect="1" noMove="1" noResize="1" noEditPoints="1" noAdjustHandles="1" noChangeArrowheads="1" noChangeShapeType="1" noTextEdit="1"/>
              </p:cNvSpPr>
              <p:nvPr/>
            </p:nvSpPr>
            <p:spPr>
              <a:xfrm>
                <a:off x="5251535" y="6300847"/>
                <a:ext cx="498213" cy="461345"/>
              </a:xfrm>
              <a:prstGeom prst="rect">
                <a:avLst/>
              </a:prstGeom>
              <a:blipFill>
                <a:blip r:embed="rId5"/>
                <a:stretch>
                  <a:fillRect b="-2667"/>
                </a:stretch>
              </a:blipFill>
            </p:spPr>
            <p:txBody>
              <a:bodyPr/>
              <a:lstStyle/>
              <a:p>
                <a:r>
                  <a:rPr lang="en-IN">
                    <a:noFill/>
                  </a:rPr>
                  <a:t> </a:t>
                </a:r>
              </a:p>
            </p:txBody>
          </p:sp>
        </mc:Fallback>
      </mc:AlternateContent>
      <p:sp>
        <p:nvSpPr>
          <p:cNvPr id="46" name="TextBox 45">
            <a:extLst>
              <a:ext uri="{FF2B5EF4-FFF2-40B4-BE49-F238E27FC236}">
                <a16:creationId xmlns:a16="http://schemas.microsoft.com/office/drawing/2014/main" id="{4E0F4EA2-25CC-4C2A-9E24-30909D144926}"/>
              </a:ext>
            </a:extLst>
          </p:cNvPr>
          <p:cNvSpPr txBox="1"/>
          <p:nvPr/>
        </p:nvSpPr>
        <p:spPr>
          <a:xfrm>
            <a:off x="2061284" y="4384910"/>
            <a:ext cx="402674" cy="369332"/>
          </a:xfrm>
          <a:prstGeom prst="rect">
            <a:avLst/>
          </a:prstGeom>
          <a:noFill/>
        </p:spPr>
        <p:txBody>
          <a:bodyPr wrap="none" rtlCol="0">
            <a:noAutofit/>
          </a:bodyPr>
          <a:lstStyle/>
          <a:p>
            <a:r>
              <a:rPr lang="en-US" dirty="0"/>
              <a:t>p*</a:t>
            </a:r>
          </a:p>
        </p:txBody>
      </p:sp>
      <p:sp>
        <p:nvSpPr>
          <p:cNvPr id="48" name="TextBox 47">
            <a:extLst>
              <a:ext uri="{FF2B5EF4-FFF2-40B4-BE49-F238E27FC236}">
                <a16:creationId xmlns:a16="http://schemas.microsoft.com/office/drawing/2014/main" id="{0620C635-A09C-49FA-B9E8-4EE0333CDFD0}"/>
              </a:ext>
            </a:extLst>
          </p:cNvPr>
          <p:cNvSpPr txBox="1"/>
          <p:nvPr/>
        </p:nvSpPr>
        <p:spPr>
          <a:xfrm>
            <a:off x="6845469" y="2819357"/>
            <a:ext cx="338554" cy="369332"/>
          </a:xfrm>
          <a:prstGeom prst="rect">
            <a:avLst/>
          </a:prstGeom>
          <a:noFill/>
        </p:spPr>
        <p:txBody>
          <a:bodyPr wrap="none" rtlCol="0">
            <a:noAutofit/>
          </a:bodyPr>
          <a:lstStyle/>
          <a:p>
            <a:r>
              <a:rPr lang="en-US" dirty="0">
                <a:solidFill>
                  <a:srgbClr val="FF0000"/>
                </a:solidFill>
              </a:rPr>
              <a:t>S</a:t>
            </a:r>
          </a:p>
        </p:txBody>
      </p:sp>
    </p:spTree>
    <p:extLst>
      <p:ext uri="{BB962C8B-B14F-4D97-AF65-F5344CB8AC3E}">
        <p14:creationId xmlns:p14="http://schemas.microsoft.com/office/powerpoint/2010/main" val="35835525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00202"/>
                <a:ext cx="10972800" cy="458722"/>
              </a:xfrm>
            </p:spPr>
            <p:txBody>
              <a:bodyPr/>
              <a:lstStyle/>
              <a:p>
                <a:pPr marL="0" indent="0">
                  <a:buNone/>
                </a:pPr>
                <a:r>
                  <a:rPr lang="en-US" sz="2800" dirty="0"/>
                  <a:t>Recall a price ceiling, a legally enforced maximum price, </a:t>
                </a:r>
                <a14:m>
                  <m:oMath xmlns:m="http://schemas.openxmlformats.org/officeDocument/2006/math">
                    <m:bar>
                      <m:barPr>
                        <m:pos m:val="top"/>
                        <m:ctrlPr>
                          <a:rPr lang="en-US" sz="2800" i="1" smtClean="0">
                            <a:latin typeface="Cambria Math" panose="02040503050406030204" pitchFamily="18" charset="0"/>
                          </a:rPr>
                        </m:ctrlPr>
                      </m:barPr>
                      <m:e>
                        <m:r>
                          <a:rPr lang="en-US" sz="2800" smtClean="0">
                            <a:latin typeface="Cambria Math" panose="02040503050406030204" pitchFamily="18" charset="0"/>
                          </a:rPr>
                          <m:t>𝑝</m:t>
                        </m:r>
                      </m:e>
                    </m:bar>
                  </m:oMath>
                </a14:m>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00202"/>
                <a:ext cx="10972800" cy="458722"/>
              </a:xfrm>
              <a:blipFill>
                <a:blip r:embed="rId2"/>
                <a:stretch>
                  <a:fillRect l="-1111" t="-14667" b="-49333"/>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Price Ceiling Implementation</a:t>
            </a:r>
          </a:p>
        </p:txBody>
      </p:sp>
      <p:cxnSp>
        <p:nvCxnSpPr>
          <p:cNvPr id="6" name="Straight Connector 5">
            <a:extLst>
              <a:ext uri="{FF2B5EF4-FFF2-40B4-BE49-F238E27FC236}">
                <a16:creationId xmlns:a16="http://schemas.microsoft.com/office/drawing/2014/main" id="{2402EB94-C719-4567-9228-A4778023801A}"/>
              </a:ext>
            </a:extLst>
          </p:cNvPr>
          <p:cNvCxnSpPr/>
          <p:nvPr/>
        </p:nvCxnSpPr>
        <p:spPr>
          <a:xfrm>
            <a:off x="2590800" y="2743200"/>
            <a:ext cx="0" cy="3505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10E6677-A410-42AA-95FD-540D7285A4FF}"/>
              </a:ext>
            </a:extLst>
          </p:cNvPr>
          <p:cNvCxnSpPr/>
          <p:nvPr/>
        </p:nvCxnSpPr>
        <p:spPr>
          <a:xfrm>
            <a:off x="2590800" y="6248400"/>
            <a:ext cx="457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0EB86A-3EB2-434B-9780-CDB8CC0AF932}"/>
              </a:ext>
            </a:extLst>
          </p:cNvPr>
          <p:cNvCxnSpPr/>
          <p:nvPr/>
        </p:nvCxnSpPr>
        <p:spPr>
          <a:xfrm>
            <a:off x="2590800" y="2895600"/>
            <a:ext cx="4495800" cy="3352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1B2DE47-CFD0-4BF9-BA5E-9AA537B0BC8C}"/>
              </a:ext>
            </a:extLst>
          </p:cNvPr>
          <p:cNvCxnSpPr/>
          <p:nvPr/>
        </p:nvCxnSpPr>
        <p:spPr>
          <a:xfrm flipV="1">
            <a:off x="2667000" y="2743201"/>
            <a:ext cx="4267200" cy="338296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3B1A0CD-14CD-4874-99BA-DA305B892250}"/>
              </a:ext>
            </a:extLst>
          </p:cNvPr>
          <p:cNvSpPr txBox="1"/>
          <p:nvPr/>
        </p:nvSpPr>
        <p:spPr>
          <a:xfrm>
            <a:off x="6874378" y="5817950"/>
            <a:ext cx="351378" cy="369332"/>
          </a:xfrm>
          <a:prstGeom prst="rect">
            <a:avLst/>
          </a:prstGeom>
          <a:noFill/>
        </p:spPr>
        <p:txBody>
          <a:bodyPr wrap="none" rtlCol="0">
            <a:noAutofit/>
          </a:bodyPr>
          <a:lstStyle/>
          <a:p>
            <a:r>
              <a:rPr lang="en-US" dirty="0">
                <a:solidFill>
                  <a:srgbClr val="00B0F0"/>
                </a:solidFill>
              </a:rPr>
              <a:t>D</a:t>
            </a:r>
          </a:p>
        </p:txBody>
      </p:sp>
      <p:cxnSp>
        <p:nvCxnSpPr>
          <p:cNvPr id="16" name="Straight Connector 15">
            <a:extLst>
              <a:ext uri="{FF2B5EF4-FFF2-40B4-BE49-F238E27FC236}">
                <a16:creationId xmlns:a16="http://schemas.microsoft.com/office/drawing/2014/main" id="{121F160D-AABB-418D-AD5B-BDBB51B04A57}"/>
              </a:ext>
            </a:extLst>
          </p:cNvPr>
          <p:cNvCxnSpPr>
            <a:cxnSpLocks/>
          </p:cNvCxnSpPr>
          <p:nvPr/>
        </p:nvCxnSpPr>
        <p:spPr>
          <a:xfrm flipH="1">
            <a:off x="2590800" y="4495799"/>
            <a:ext cx="2122118"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B88F628-B3BF-4058-A902-DEE57CBF3EA5}"/>
              </a:ext>
            </a:extLst>
          </p:cNvPr>
          <p:cNvCxnSpPr/>
          <p:nvPr/>
        </p:nvCxnSpPr>
        <p:spPr>
          <a:xfrm flipV="1">
            <a:off x="4712918" y="4495800"/>
            <a:ext cx="0" cy="1752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46ADA99-526A-41A8-85FB-64AA931B65F8}"/>
              </a:ext>
            </a:extLst>
          </p:cNvPr>
          <p:cNvCxnSpPr/>
          <p:nvPr/>
        </p:nvCxnSpPr>
        <p:spPr>
          <a:xfrm>
            <a:off x="2590800" y="5076170"/>
            <a:ext cx="4634956"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BE221A8-35A4-4F8D-B415-EA1B859668D5}"/>
              </a:ext>
            </a:extLst>
          </p:cNvPr>
          <p:cNvCxnSpPr>
            <a:cxnSpLocks/>
          </p:cNvCxnSpPr>
          <p:nvPr/>
        </p:nvCxnSpPr>
        <p:spPr>
          <a:xfrm>
            <a:off x="5486400" y="3886200"/>
            <a:ext cx="0" cy="237890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B72D5B7-DA7C-40C9-8279-90D6A1325987}"/>
              </a:ext>
            </a:extLst>
          </p:cNvPr>
          <p:cNvCxnSpPr/>
          <p:nvPr/>
        </p:nvCxnSpPr>
        <p:spPr>
          <a:xfrm>
            <a:off x="3886200" y="3886200"/>
            <a:ext cx="0" cy="237890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33" name="Right Triangle 32">
            <a:extLst>
              <a:ext uri="{FF2B5EF4-FFF2-40B4-BE49-F238E27FC236}">
                <a16:creationId xmlns:a16="http://schemas.microsoft.com/office/drawing/2014/main" id="{2B50011B-6A70-40AB-B612-9A5356A5EBAA}"/>
              </a:ext>
            </a:extLst>
          </p:cNvPr>
          <p:cNvSpPr/>
          <p:nvPr/>
        </p:nvSpPr>
        <p:spPr>
          <a:xfrm>
            <a:off x="2618984" y="2928818"/>
            <a:ext cx="1257523" cy="957382"/>
          </a:xfrm>
          <a:prstGeom prst="rtTriangl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cxnSp>
        <p:nvCxnSpPr>
          <p:cNvPr id="35" name="Straight Connector 34">
            <a:extLst>
              <a:ext uri="{FF2B5EF4-FFF2-40B4-BE49-F238E27FC236}">
                <a16:creationId xmlns:a16="http://schemas.microsoft.com/office/drawing/2014/main" id="{9B0FC896-8274-4C6C-A98B-793F8C937176}"/>
              </a:ext>
            </a:extLst>
          </p:cNvPr>
          <p:cNvCxnSpPr>
            <a:cxnSpLocks/>
          </p:cNvCxnSpPr>
          <p:nvPr/>
        </p:nvCxnSpPr>
        <p:spPr>
          <a:xfrm>
            <a:off x="2590800" y="5069376"/>
            <a:ext cx="1285707" cy="5214"/>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8CD972D-14E1-482E-911F-08628BA4DD29}"/>
              </a:ext>
            </a:extLst>
          </p:cNvPr>
          <p:cNvCxnSpPr>
            <a:cxnSpLocks/>
          </p:cNvCxnSpPr>
          <p:nvPr/>
        </p:nvCxnSpPr>
        <p:spPr>
          <a:xfrm>
            <a:off x="3851454" y="3886200"/>
            <a:ext cx="0" cy="1188388"/>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8625A05-01E5-4F6F-9F25-EB7526943663}"/>
              </a:ext>
            </a:extLst>
          </p:cNvPr>
          <p:cNvCxnSpPr>
            <a:cxnSpLocks/>
            <a:stCxn id="33" idx="2"/>
          </p:cNvCxnSpPr>
          <p:nvPr/>
        </p:nvCxnSpPr>
        <p:spPr>
          <a:xfrm flipH="1">
            <a:off x="2590800" y="3886200"/>
            <a:ext cx="28184" cy="1183176"/>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D4992BB-FC75-4F83-94A8-288B6E45238B}"/>
              </a:ext>
            </a:extLst>
          </p:cNvPr>
          <p:cNvSpPr txBox="1"/>
          <p:nvPr/>
        </p:nvSpPr>
        <p:spPr>
          <a:xfrm>
            <a:off x="3014117" y="4569576"/>
            <a:ext cx="312906" cy="369332"/>
          </a:xfrm>
          <a:prstGeom prst="rect">
            <a:avLst/>
          </a:prstGeom>
          <a:noFill/>
        </p:spPr>
        <p:txBody>
          <a:bodyPr wrap="none" rtlCol="0">
            <a:noAutofit/>
          </a:bodyPr>
          <a:lstStyle/>
          <a:p>
            <a:r>
              <a:rPr lang="en-US" dirty="0"/>
              <a:t>3</a:t>
            </a:r>
          </a:p>
        </p:txBody>
      </p:sp>
      <p:sp>
        <p:nvSpPr>
          <p:cNvPr id="44" name="Rectangle 43">
            <a:extLst>
              <a:ext uri="{FF2B5EF4-FFF2-40B4-BE49-F238E27FC236}">
                <a16:creationId xmlns:a16="http://schemas.microsoft.com/office/drawing/2014/main" id="{A6B55787-FF59-4669-8502-06359F8E36C3}"/>
              </a:ext>
            </a:extLst>
          </p:cNvPr>
          <p:cNvSpPr/>
          <p:nvPr/>
        </p:nvSpPr>
        <p:spPr>
          <a:xfrm>
            <a:off x="2618984" y="3924300"/>
            <a:ext cx="1229115" cy="53296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 </a:t>
            </a:r>
          </a:p>
        </p:txBody>
      </p:sp>
      <p:sp>
        <p:nvSpPr>
          <p:cNvPr id="45" name="Right Triangle 44">
            <a:extLst>
              <a:ext uri="{FF2B5EF4-FFF2-40B4-BE49-F238E27FC236}">
                <a16:creationId xmlns:a16="http://schemas.microsoft.com/office/drawing/2014/main" id="{EB8506B3-BB0A-45B1-8FB5-23D2B3A2CE64}"/>
              </a:ext>
            </a:extLst>
          </p:cNvPr>
          <p:cNvSpPr/>
          <p:nvPr/>
        </p:nvSpPr>
        <p:spPr>
          <a:xfrm>
            <a:off x="3899897" y="3880647"/>
            <a:ext cx="813003" cy="598449"/>
          </a:xfrm>
          <a:prstGeom prst="r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a:p>
            <a:pPr algn="ctr"/>
            <a:endParaRPr lang="en-US" dirty="0"/>
          </a:p>
        </p:txBody>
      </p:sp>
      <p:cxnSp>
        <p:nvCxnSpPr>
          <p:cNvPr id="47" name="Straight Connector 46">
            <a:extLst>
              <a:ext uri="{FF2B5EF4-FFF2-40B4-BE49-F238E27FC236}">
                <a16:creationId xmlns:a16="http://schemas.microsoft.com/office/drawing/2014/main" id="{F346FCD5-CB1B-4D7E-AECC-C2C2B44FB2C3}"/>
              </a:ext>
            </a:extLst>
          </p:cNvPr>
          <p:cNvCxnSpPr>
            <a:endCxn id="45" idx="4"/>
          </p:cNvCxnSpPr>
          <p:nvPr/>
        </p:nvCxnSpPr>
        <p:spPr>
          <a:xfrm flipV="1">
            <a:off x="3899897" y="4479096"/>
            <a:ext cx="813003" cy="59549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4ED1D4B-6965-4048-B5A7-D9458D1C02FF}"/>
              </a:ext>
            </a:extLst>
          </p:cNvPr>
          <p:cNvCxnSpPr>
            <a:stCxn id="45" idx="2"/>
          </p:cNvCxnSpPr>
          <p:nvPr/>
        </p:nvCxnSpPr>
        <p:spPr>
          <a:xfrm>
            <a:off x="3899896" y="4479096"/>
            <a:ext cx="0" cy="53496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58A9BF4-2059-4B3C-A8B1-09E61E2AD20B}"/>
              </a:ext>
            </a:extLst>
          </p:cNvPr>
          <p:cNvCxnSpPr>
            <a:cxnSpLocks/>
          </p:cNvCxnSpPr>
          <p:nvPr/>
        </p:nvCxnSpPr>
        <p:spPr>
          <a:xfrm flipH="1">
            <a:off x="3899897" y="4516673"/>
            <a:ext cx="81300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EA068EF8-7DA3-4E2E-8AFC-5715742F53E9}"/>
              </a:ext>
            </a:extLst>
          </p:cNvPr>
          <p:cNvSpPr txBox="1"/>
          <p:nvPr/>
        </p:nvSpPr>
        <p:spPr>
          <a:xfrm>
            <a:off x="4011547" y="4557050"/>
            <a:ext cx="312906" cy="369332"/>
          </a:xfrm>
          <a:prstGeom prst="rect">
            <a:avLst/>
          </a:prstGeom>
          <a:noFill/>
        </p:spPr>
        <p:txBody>
          <a:bodyPr wrap="none" rtlCol="0">
            <a:noAutofit/>
          </a:bodyPr>
          <a:lstStyle/>
          <a:p>
            <a:r>
              <a:rPr lang="en-US" dirty="0"/>
              <a:t>5</a:t>
            </a:r>
          </a:p>
        </p:txBody>
      </p:sp>
      <p:sp>
        <p:nvSpPr>
          <p:cNvPr id="58" name="TextBox 57">
            <a:extLst>
              <a:ext uri="{FF2B5EF4-FFF2-40B4-BE49-F238E27FC236}">
                <a16:creationId xmlns:a16="http://schemas.microsoft.com/office/drawing/2014/main" id="{A4E4FFF7-E0D7-4FC5-AA8C-DCE657854546}"/>
              </a:ext>
            </a:extLst>
          </p:cNvPr>
          <p:cNvSpPr txBox="1"/>
          <p:nvPr/>
        </p:nvSpPr>
        <p:spPr>
          <a:xfrm>
            <a:off x="7620001" y="2191475"/>
            <a:ext cx="3170182" cy="1200329"/>
          </a:xfrm>
          <a:prstGeom prst="rect">
            <a:avLst/>
          </a:prstGeom>
          <a:noFill/>
        </p:spPr>
        <p:txBody>
          <a:bodyPr wrap="square" rtlCol="0">
            <a:noAutofit/>
          </a:bodyPr>
          <a:lstStyle/>
          <a:p>
            <a:r>
              <a:rPr lang="en-US" dirty="0"/>
              <a:t>Perfect competition</a:t>
            </a:r>
          </a:p>
          <a:p>
            <a:r>
              <a:rPr lang="en-US" dirty="0"/>
              <a:t>CS = 1 + 2 + 4</a:t>
            </a:r>
          </a:p>
          <a:p>
            <a:r>
              <a:rPr lang="en-US" dirty="0"/>
              <a:t>PS = 3 + 5 + 6</a:t>
            </a:r>
          </a:p>
          <a:p>
            <a:r>
              <a:rPr lang="en-US" dirty="0"/>
              <a:t>TSW = 1 + 2 + 3 + 4 + 5 + 6</a:t>
            </a:r>
          </a:p>
        </p:txBody>
      </p:sp>
      <p:sp>
        <p:nvSpPr>
          <p:cNvPr id="5" name="TextBox 4">
            <a:extLst>
              <a:ext uri="{FF2B5EF4-FFF2-40B4-BE49-F238E27FC236}">
                <a16:creationId xmlns:a16="http://schemas.microsoft.com/office/drawing/2014/main" id="{27C43109-8418-48A4-AD6F-382B4B600C38}"/>
              </a:ext>
            </a:extLst>
          </p:cNvPr>
          <p:cNvSpPr txBox="1"/>
          <p:nvPr/>
        </p:nvSpPr>
        <p:spPr>
          <a:xfrm>
            <a:off x="2949724" y="5147857"/>
            <a:ext cx="312906" cy="369332"/>
          </a:xfrm>
          <a:prstGeom prst="rect">
            <a:avLst/>
          </a:prstGeom>
          <a:noFill/>
        </p:spPr>
        <p:txBody>
          <a:bodyPr wrap="none" rtlCol="0">
            <a:noAutofit/>
          </a:bodyPr>
          <a:lstStyle/>
          <a:p>
            <a:r>
              <a:rPr lang="en-US" dirty="0"/>
              <a:t>6</a:t>
            </a:r>
          </a:p>
        </p:txBody>
      </p:sp>
      <p:sp>
        <p:nvSpPr>
          <p:cNvPr id="7" name="TextBox 6">
            <a:extLst>
              <a:ext uri="{FF2B5EF4-FFF2-40B4-BE49-F238E27FC236}">
                <a16:creationId xmlns:a16="http://schemas.microsoft.com/office/drawing/2014/main" id="{FAE4B798-B3C5-4BC8-A3BB-944144534C7D}"/>
              </a:ext>
            </a:extLst>
          </p:cNvPr>
          <p:cNvSpPr txBox="1"/>
          <p:nvPr/>
        </p:nvSpPr>
        <p:spPr>
          <a:xfrm>
            <a:off x="7620001" y="5069376"/>
            <a:ext cx="2900147" cy="1200329"/>
          </a:xfrm>
          <a:prstGeom prst="rect">
            <a:avLst/>
          </a:prstGeom>
          <a:solidFill>
            <a:schemeClr val="accent2">
              <a:lumMod val="20000"/>
              <a:lumOff val="80000"/>
            </a:schemeClr>
          </a:solidFill>
          <a:ln>
            <a:noFill/>
          </a:ln>
        </p:spPr>
        <p:txBody>
          <a:bodyPr wrap="square" rtlCol="0">
            <a:noAutofit/>
          </a:bodyPr>
          <a:lstStyle/>
          <a:p>
            <a:r>
              <a:rPr lang="en-US" dirty="0"/>
              <a:t>Dissipation</a:t>
            </a:r>
          </a:p>
          <a:p>
            <a:pPr marL="285750" indent="-285750">
              <a:buFont typeface="Arial" panose="020B0604020202020204" pitchFamily="34" charset="0"/>
              <a:buChar char="•"/>
            </a:pPr>
            <a:r>
              <a:rPr lang="en-US" dirty="0"/>
              <a:t>Costs of waiting in lines</a:t>
            </a:r>
          </a:p>
          <a:p>
            <a:pPr marL="285750" indent="-285750">
              <a:buFont typeface="Arial" panose="020B0604020202020204" pitchFamily="34" charset="0"/>
              <a:buChar char="•"/>
            </a:pPr>
            <a:r>
              <a:rPr lang="en-US" dirty="0"/>
              <a:t>Search costs</a:t>
            </a:r>
          </a:p>
          <a:p>
            <a:pPr marL="285750" indent="-285750">
              <a:buFont typeface="Arial" panose="020B0604020202020204" pitchFamily="34" charset="0"/>
              <a:buChar char="•"/>
            </a:pPr>
            <a:r>
              <a:rPr lang="en-US" dirty="0"/>
              <a:t>Bribes </a:t>
            </a:r>
          </a:p>
        </p:txBody>
      </p:sp>
      <p:sp>
        <p:nvSpPr>
          <p:cNvPr id="36" name="TextBox 35">
            <a:extLst>
              <a:ext uri="{FF2B5EF4-FFF2-40B4-BE49-F238E27FC236}">
                <a16:creationId xmlns:a16="http://schemas.microsoft.com/office/drawing/2014/main" id="{98DF5221-A2D7-4D4F-B20E-80D335021AE4}"/>
              </a:ext>
            </a:extLst>
          </p:cNvPr>
          <p:cNvSpPr txBox="1"/>
          <p:nvPr/>
        </p:nvSpPr>
        <p:spPr>
          <a:xfrm>
            <a:off x="4508326" y="6300847"/>
            <a:ext cx="402674" cy="369332"/>
          </a:xfrm>
          <a:prstGeom prst="rect">
            <a:avLst/>
          </a:prstGeom>
          <a:noFill/>
        </p:spPr>
        <p:txBody>
          <a:bodyPr wrap="none" rtlCol="0">
            <a:noAutofit/>
          </a:bodyPr>
          <a:lstStyle/>
          <a:p>
            <a:r>
              <a:rPr lang="en-US" dirty="0"/>
              <a:t>q*</a:t>
            </a: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B77CE620-0887-460A-BD7B-E13FFA5D97F1}"/>
                  </a:ext>
                </a:extLst>
              </p:cNvPr>
              <p:cNvSpPr txBox="1"/>
              <p:nvPr/>
            </p:nvSpPr>
            <p:spPr>
              <a:xfrm>
                <a:off x="2061285" y="4948892"/>
                <a:ext cx="402674" cy="385108"/>
              </a:xfrm>
              <a:prstGeom prst="rect">
                <a:avLst/>
              </a:prstGeom>
              <a:noFill/>
            </p:spPr>
            <p:txBody>
              <a:bodyPr wrap="none" lIns="0" tIns="0" rIns="0" bIns="0" rtlCol="0">
                <a:noAutofit/>
              </a:bodyPr>
              <a:lstStyle/>
              <a:p>
                <a:pPr/>
                <a14:m>
                  <m:oMathPara xmlns:m="http://schemas.openxmlformats.org/officeDocument/2006/math">
                    <m:oMathParaPr>
                      <m:jc m:val="centerGroup"/>
                    </m:oMathParaPr>
                    <m:oMath xmlns:m="http://schemas.openxmlformats.org/officeDocument/2006/math">
                      <m:bar>
                        <m:barPr>
                          <m:pos m:val="top"/>
                          <m:ctrlPr>
                            <a:rPr lang="en-US" i="1">
                              <a:latin typeface="Cambria Math" panose="02040503050406030204" pitchFamily="18" charset="0"/>
                            </a:rPr>
                          </m:ctrlPr>
                        </m:barPr>
                        <m:e>
                          <m:r>
                            <a:rPr lang="en-US" i="1">
                              <a:latin typeface="Cambria Math" panose="02040503050406030204" pitchFamily="18" charset="0"/>
                            </a:rPr>
                            <m:t>𝑝</m:t>
                          </m:r>
                        </m:e>
                      </m:bar>
                    </m:oMath>
                  </m:oMathPara>
                </a14:m>
                <a:endParaRPr lang="en-US" dirty="0"/>
              </a:p>
            </p:txBody>
          </p:sp>
        </mc:Choice>
        <mc:Fallback xmlns="">
          <p:sp>
            <p:nvSpPr>
              <p:cNvPr id="41" name="TextBox 40">
                <a:extLst>
                  <a:ext uri="{FF2B5EF4-FFF2-40B4-BE49-F238E27FC236}">
                    <a16:creationId xmlns:a16="http://schemas.microsoft.com/office/drawing/2014/main" id="{B77CE620-0887-460A-BD7B-E13FFA5D97F1}"/>
                  </a:ext>
                </a:extLst>
              </p:cNvPr>
              <p:cNvSpPr txBox="1">
                <a:spLocks noRot="1" noChangeAspect="1" noMove="1" noResize="1" noEditPoints="1" noAdjustHandles="1" noChangeArrowheads="1" noChangeShapeType="1" noTextEdit="1"/>
              </p:cNvSpPr>
              <p:nvPr/>
            </p:nvSpPr>
            <p:spPr>
              <a:xfrm>
                <a:off x="2061285" y="4948892"/>
                <a:ext cx="402674" cy="385108"/>
              </a:xfrm>
              <a:prstGeom prst="rect">
                <a:avLst/>
              </a:prstGeom>
              <a:blipFill>
                <a:blip r:embed="rId4"/>
                <a:stretch>
                  <a:fillRect/>
                </a:stretch>
              </a:blipFill>
            </p:spPr>
            <p:txBody>
              <a:bodyPr/>
              <a:lstStyle/>
              <a:p>
                <a:r>
                  <a:rPr lang="en-US">
                    <a:noFill/>
                  </a:rPr>
                  <a:t> </a:t>
                </a:r>
              </a:p>
            </p:txBody>
          </p:sp>
        </mc:Fallback>
      </mc:AlternateContent>
      <p:sp>
        <p:nvSpPr>
          <p:cNvPr id="46" name="TextBox 45">
            <a:extLst>
              <a:ext uri="{FF2B5EF4-FFF2-40B4-BE49-F238E27FC236}">
                <a16:creationId xmlns:a16="http://schemas.microsoft.com/office/drawing/2014/main" id="{4E0F4EA2-25CC-4C2A-9E24-30909D144926}"/>
              </a:ext>
            </a:extLst>
          </p:cNvPr>
          <p:cNvSpPr txBox="1"/>
          <p:nvPr/>
        </p:nvSpPr>
        <p:spPr>
          <a:xfrm>
            <a:off x="2061284" y="4384910"/>
            <a:ext cx="402674" cy="369332"/>
          </a:xfrm>
          <a:prstGeom prst="rect">
            <a:avLst/>
          </a:prstGeom>
          <a:noFill/>
        </p:spPr>
        <p:txBody>
          <a:bodyPr wrap="none" rtlCol="0">
            <a:noAutofit/>
          </a:bodyPr>
          <a:lstStyle/>
          <a:p>
            <a:r>
              <a:rPr lang="en-US" dirty="0"/>
              <a:t>p*</a:t>
            </a:r>
          </a:p>
        </p:txBody>
      </p:sp>
      <p:sp>
        <p:nvSpPr>
          <p:cNvPr id="48" name="TextBox 47">
            <a:extLst>
              <a:ext uri="{FF2B5EF4-FFF2-40B4-BE49-F238E27FC236}">
                <a16:creationId xmlns:a16="http://schemas.microsoft.com/office/drawing/2014/main" id="{0620C635-A09C-49FA-B9E8-4EE0333CDFD0}"/>
              </a:ext>
            </a:extLst>
          </p:cNvPr>
          <p:cNvSpPr txBox="1"/>
          <p:nvPr/>
        </p:nvSpPr>
        <p:spPr>
          <a:xfrm>
            <a:off x="6845469" y="2819357"/>
            <a:ext cx="338554" cy="369332"/>
          </a:xfrm>
          <a:prstGeom prst="rect">
            <a:avLst/>
          </a:prstGeom>
          <a:noFill/>
        </p:spPr>
        <p:txBody>
          <a:bodyPr wrap="none" rtlCol="0">
            <a:noAutofit/>
          </a:bodyPr>
          <a:lstStyle/>
          <a:p>
            <a:r>
              <a:rPr lang="en-US" dirty="0">
                <a:solidFill>
                  <a:srgbClr val="FF0000"/>
                </a:solidFill>
              </a:rPr>
              <a:t>S</a:t>
            </a:r>
          </a:p>
        </p:txBody>
      </p:sp>
      <p:sp>
        <p:nvSpPr>
          <p:cNvPr id="55" name="Rectangle 54"/>
          <p:cNvSpPr/>
          <p:nvPr/>
        </p:nvSpPr>
        <p:spPr>
          <a:xfrm>
            <a:off x="7620001" y="3469766"/>
            <a:ext cx="2902775" cy="1477328"/>
          </a:xfrm>
          <a:prstGeom prst="rect">
            <a:avLst/>
          </a:prstGeom>
        </p:spPr>
        <p:txBody>
          <a:bodyPr wrap="square">
            <a:noAutofit/>
          </a:bodyPr>
          <a:lstStyle/>
          <a:p>
            <a:r>
              <a:rPr lang="en-US" dirty="0"/>
              <a:t>Price ceiling</a:t>
            </a:r>
          </a:p>
          <a:p>
            <a:r>
              <a:rPr lang="en-US" dirty="0"/>
              <a:t>CS = 1 + 2 + 3</a:t>
            </a:r>
          </a:p>
          <a:p>
            <a:r>
              <a:rPr lang="en-US" dirty="0"/>
              <a:t>Potential dissipation of CS</a:t>
            </a:r>
            <a:endParaRPr lang="en-US" baseline="-25000" dirty="0"/>
          </a:p>
          <a:p>
            <a:r>
              <a:rPr lang="en-US" dirty="0"/>
              <a:t>PS = 6</a:t>
            </a:r>
          </a:p>
          <a:p>
            <a:r>
              <a:rPr lang="en-US" dirty="0"/>
              <a:t>DWL = 4 + 5</a:t>
            </a:r>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21A1723D-78DF-440B-800F-F66A251AE854}"/>
                  </a:ext>
                </a:extLst>
              </p:cNvPr>
              <p:cNvSpPr txBox="1"/>
              <p:nvPr/>
            </p:nvSpPr>
            <p:spPr>
              <a:xfrm>
                <a:off x="3646119" y="6300847"/>
                <a:ext cx="503215" cy="458715"/>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𝑞</m:t>
                          </m:r>
                        </m:e>
                        <m:sub>
                          <m:r>
                            <a:rPr lang="en-US" i="1">
                              <a:latin typeface="Cambria Math" panose="02040503050406030204" pitchFamily="18" charset="0"/>
                            </a:rPr>
                            <m:t>𝑆</m:t>
                          </m:r>
                        </m:sub>
                        <m:sup>
                          <m:bar>
                            <m:barPr>
                              <m:pos m:val="top"/>
                              <m:ctrlPr>
                                <a:rPr lang="en-US" i="1">
                                  <a:latin typeface="Cambria Math" panose="02040503050406030204" pitchFamily="18" charset="0"/>
                                </a:rPr>
                              </m:ctrlPr>
                            </m:barPr>
                            <m:e>
                              <m:r>
                                <a:rPr lang="en-US" i="1">
                                  <a:latin typeface="Cambria Math" panose="02040503050406030204" pitchFamily="18" charset="0"/>
                                </a:rPr>
                                <m:t>𝑝</m:t>
                              </m:r>
                            </m:e>
                          </m:bar>
                        </m:sup>
                      </m:sSubSup>
                    </m:oMath>
                  </m:oMathPara>
                </a14:m>
                <a:endParaRPr lang="en-US" dirty="0"/>
              </a:p>
            </p:txBody>
          </p:sp>
        </mc:Choice>
        <mc:Fallback xmlns="">
          <p:sp>
            <p:nvSpPr>
              <p:cNvPr id="56" name="TextBox 55">
                <a:extLst>
                  <a:ext uri="{FF2B5EF4-FFF2-40B4-BE49-F238E27FC236}">
                    <a16:creationId xmlns:a16="http://schemas.microsoft.com/office/drawing/2014/main" id="{21A1723D-78DF-440B-800F-F66A251AE854}"/>
                  </a:ext>
                </a:extLst>
              </p:cNvPr>
              <p:cNvSpPr txBox="1">
                <a:spLocks noRot="1" noChangeAspect="1" noMove="1" noResize="1" noEditPoints="1" noAdjustHandles="1" noChangeArrowheads="1" noChangeShapeType="1" noTextEdit="1"/>
              </p:cNvSpPr>
              <p:nvPr/>
            </p:nvSpPr>
            <p:spPr>
              <a:xfrm>
                <a:off x="3646119" y="6300847"/>
                <a:ext cx="503215" cy="458715"/>
              </a:xfrm>
              <a:prstGeom prst="rect">
                <a:avLst/>
              </a:prstGeom>
              <a:blipFill>
                <a:blip r:embed="rId5"/>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9BB5FC03-BF41-48D2-86FA-D0F1E37691EB}"/>
                  </a:ext>
                </a:extLst>
              </p:cNvPr>
              <p:cNvSpPr txBox="1"/>
              <p:nvPr/>
            </p:nvSpPr>
            <p:spPr>
              <a:xfrm>
                <a:off x="5251535" y="6300847"/>
                <a:ext cx="498213" cy="461345"/>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𝑞</m:t>
                          </m:r>
                        </m:e>
                        <m:sub>
                          <m:r>
                            <a:rPr lang="en-US" i="1">
                              <a:latin typeface="Cambria Math" panose="02040503050406030204" pitchFamily="18" charset="0"/>
                            </a:rPr>
                            <m:t>𝐷</m:t>
                          </m:r>
                        </m:sub>
                        <m:sup>
                          <m:bar>
                            <m:barPr>
                              <m:ctrlPr>
                                <a:rPr lang="en-US" i="1">
                                  <a:latin typeface="Cambria Math" panose="02040503050406030204" pitchFamily="18" charset="0"/>
                                </a:rPr>
                              </m:ctrlPr>
                            </m:barPr>
                            <m:e>
                              <m:bar>
                                <m:barPr>
                                  <m:pos m:val="top"/>
                                  <m:ctrlPr>
                                    <a:rPr lang="en-US" i="1">
                                      <a:latin typeface="Cambria Math" panose="02040503050406030204" pitchFamily="18" charset="0"/>
                                    </a:rPr>
                                  </m:ctrlPr>
                                </m:barPr>
                                <m:e>
                                  <m:r>
                                    <a:rPr lang="en-US" i="1">
                                      <a:latin typeface="Cambria Math" panose="02040503050406030204" pitchFamily="18" charset="0"/>
                                    </a:rPr>
                                    <m:t>𝑝</m:t>
                                  </m:r>
                                </m:e>
                              </m:bar>
                            </m:e>
                          </m:bar>
                        </m:sup>
                      </m:sSubSup>
                    </m:oMath>
                  </m:oMathPara>
                </a14:m>
                <a:endParaRPr lang="en-US" dirty="0"/>
              </a:p>
            </p:txBody>
          </p:sp>
        </mc:Choice>
        <mc:Fallback xmlns="">
          <p:sp>
            <p:nvSpPr>
              <p:cNvPr id="57" name="TextBox 56">
                <a:extLst>
                  <a:ext uri="{FF2B5EF4-FFF2-40B4-BE49-F238E27FC236}">
                    <a16:creationId xmlns:a16="http://schemas.microsoft.com/office/drawing/2014/main" id="{9BB5FC03-BF41-48D2-86FA-D0F1E37691EB}"/>
                  </a:ext>
                </a:extLst>
              </p:cNvPr>
              <p:cNvSpPr txBox="1">
                <a:spLocks noRot="1" noChangeAspect="1" noMove="1" noResize="1" noEditPoints="1" noAdjustHandles="1" noChangeArrowheads="1" noChangeShapeType="1" noTextEdit="1"/>
              </p:cNvSpPr>
              <p:nvPr/>
            </p:nvSpPr>
            <p:spPr>
              <a:xfrm>
                <a:off x="5251535" y="6300847"/>
                <a:ext cx="498213" cy="461345"/>
              </a:xfrm>
              <a:prstGeom prst="rect">
                <a:avLst/>
              </a:prstGeom>
              <a:blipFill>
                <a:blip r:embed="rId6"/>
                <a:stretch>
                  <a:fillRect b="-2667"/>
                </a:stretch>
              </a:blipFill>
            </p:spPr>
            <p:txBody>
              <a:bodyPr/>
              <a:lstStyle/>
              <a:p>
                <a:r>
                  <a:rPr lang="en-IN">
                    <a:noFill/>
                  </a:rPr>
                  <a:t> </a:t>
                </a:r>
              </a:p>
            </p:txBody>
          </p:sp>
        </mc:Fallback>
      </mc:AlternateContent>
      <p:cxnSp>
        <p:nvCxnSpPr>
          <p:cNvPr id="14" name="Straight Connector 13">
            <a:extLst>
              <a:ext uri="{FF2B5EF4-FFF2-40B4-BE49-F238E27FC236}">
                <a16:creationId xmlns:a16="http://schemas.microsoft.com/office/drawing/2014/main" id="{090A0841-EA2C-4266-9AA4-3AA52C5D24D2}"/>
              </a:ext>
            </a:extLst>
          </p:cNvPr>
          <p:cNvCxnSpPr>
            <a:cxnSpLocks/>
            <a:endCxn id="33" idx="0"/>
          </p:cNvCxnSpPr>
          <p:nvPr/>
        </p:nvCxnSpPr>
        <p:spPr>
          <a:xfrm flipV="1">
            <a:off x="2590800" y="2928818"/>
            <a:ext cx="28184" cy="995482"/>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6D604F2-A773-4C80-B910-0B52D9C605DD}"/>
              </a:ext>
            </a:extLst>
          </p:cNvPr>
          <p:cNvCxnSpPr>
            <a:stCxn id="33" idx="0"/>
            <a:endCxn id="45" idx="0"/>
          </p:cNvCxnSpPr>
          <p:nvPr/>
        </p:nvCxnSpPr>
        <p:spPr>
          <a:xfrm>
            <a:off x="2618984" y="2928818"/>
            <a:ext cx="1280913" cy="951829"/>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11389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E74FE8-E87A-459F-B905-39C6384D18B1}"/>
              </a:ext>
            </a:extLst>
          </p:cNvPr>
          <p:cNvSpPr>
            <a:spLocks noGrp="1"/>
          </p:cNvSpPr>
          <p:nvPr>
            <p:ph idx="1"/>
          </p:nvPr>
        </p:nvSpPr>
        <p:spPr/>
        <p:txBody>
          <a:bodyPr/>
          <a:lstStyle/>
          <a:p>
            <a:r>
              <a:rPr lang="en-US" sz="2800" dirty="0"/>
              <a:t>If there is deadweight loss (DWL), then the outcome is not Pareto optimal.</a:t>
            </a:r>
          </a:p>
          <a:p>
            <a:r>
              <a:rPr lang="en-US" sz="2800" dirty="0"/>
              <a:t>If it is not Pareto optimal, then the outcome is economically inefficient.</a:t>
            </a:r>
          </a:p>
          <a:p>
            <a:pPr lvl="1"/>
            <a:r>
              <a:rPr lang="en-US" sz="2400" dirty="0"/>
              <a:t>There are people willing to pay for units that can be produced at a cost below the consumer’s willingness to pay.</a:t>
            </a:r>
          </a:p>
          <a:p>
            <a:r>
              <a:rPr lang="en-US" sz="2800" dirty="0"/>
              <a:t>If there is a market outcome that is not Pareto optimal, we have suffered from a </a:t>
            </a:r>
            <a:r>
              <a:rPr lang="en-US" sz="2800" i="1" dirty="0"/>
              <a:t>market failure</a:t>
            </a:r>
            <a:r>
              <a:rPr lang="en-US" sz="2800" dirty="0"/>
              <a:t>.</a:t>
            </a:r>
          </a:p>
          <a:p>
            <a:pPr lvl="1"/>
            <a:r>
              <a:rPr lang="en-US" sz="2400" dirty="0"/>
              <a:t>We may choose to do this for policy reasons like we just looked at, but we need to do this with an awareness that the policy will lead to an outcome that does not efficiently use societal resources to maximize TSW.</a:t>
            </a:r>
          </a:p>
        </p:txBody>
      </p:sp>
      <p:sp>
        <p:nvSpPr>
          <p:cNvPr id="2" name="Title 1">
            <a:extLst>
              <a:ext uri="{FF2B5EF4-FFF2-40B4-BE49-F238E27FC236}">
                <a16:creationId xmlns:a16="http://schemas.microsoft.com/office/drawing/2014/main" id="{7CBD8368-5947-4ED8-8EFD-3A7B62984F5C}"/>
              </a:ext>
            </a:extLst>
          </p:cNvPr>
          <p:cNvSpPr>
            <a:spLocks noGrp="1"/>
          </p:cNvSpPr>
          <p:nvPr>
            <p:ph type="title"/>
          </p:nvPr>
        </p:nvSpPr>
        <p:spPr/>
        <p:txBody>
          <a:bodyPr/>
          <a:lstStyle/>
          <a:p>
            <a:r>
              <a:rPr lang="en-US" dirty="0"/>
              <a:t>Economic Efficiency</a:t>
            </a:r>
          </a:p>
        </p:txBody>
      </p:sp>
    </p:spTree>
    <p:extLst>
      <p:ext uri="{BB962C8B-B14F-4D97-AF65-F5344CB8AC3E}">
        <p14:creationId xmlns:p14="http://schemas.microsoft.com/office/powerpoint/2010/main" val="155594047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11737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47"/>
  <p:tag name="MMPROD_UIDATA" val="&lt;database version=&quot;11.0&quot;&gt;&lt;object type=&quot;1&quot; unique_id=&quot;10001&quot;&gt;&lt;object type=&quot;2&quot; unique_id=&quot;46629&quot;&gt;&lt;object type=&quot;3&quot; unique_id=&quot;46630&quot;&gt;&lt;property id=&quot;20148&quot; value=&quot;5&quot;/&gt;&lt;property id=&quot;20300&quot; value=&quot;Slide 1 - &amp;quot;Insert Title Here&amp;quot;&quot;/&gt;&lt;property id=&quot;20307&quot; value=&quot;269&quot;/&gt;&lt;/object&gt;&lt;object type=&quot;3&quot; unique_id=&quot;46631&quot;&gt;&lt;property id=&quot;20148&quot; value=&quot;5&quot;/&gt;&lt;property id=&quot;20300&quot; value=&quot;Slide 2 - &amp;quot;Header&amp;quot;&quot;/&gt;&lt;property id=&quot;20307&quot; value=&quot;266&quot;/&gt;&lt;/object&gt;&lt;object type=&quot;3&quot; unique_id=&quot;46632&quot;&gt;&lt;property id=&quot;20148&quot; value=&quot;5&quot;/&gt;&lt;property id=&quot;20300&quot; value=&quot;Slide 7&quot;/&gt;&lt;property id=&quot;20307&quot; value=&quot;267&quot;/&gt;&lt;/object&gt;&lt;object type=&quot;3&quot; unique_id=&quot;46663&quot;&gt;&lt;property id=&quot;20148&quot; value=&quot;5&quot;/&gt;&lt;property id=&quot;20300&quot; value=&quot;Slide 3&quot;/&gt;&lt;property id=&quot;20307&quot; value=&quot;270&quot;/&gt;&lt;/object&gt;&lt;object type=&quot;3&quot; unique_id=&quot;46664&quot;&gt;&lt;property id=&quot;20148&quot; value=&quot;5&quot;/&gt;&lt;property id=&quot;20300&quot; value=&quot;Slide 4&quot;/&gt;&lt;property id=&quot;20307&quot; value=&quot;271&quot;/&gt;&lt;/object&gt;&lt;object type=&quot;3&quot; unique_id=&quot;46665&quot;&gt;&lt;property id=&quot;20148&quot; value=&quot;5&quot;/&gt;&lt;property id=&quot;20300&quot; value=&quot;Slide 5&quot;/&gt;&lt;property id=&quot;20307&quot; value=&quot;272&quot;/&gt;&lt;/object&gt;&lt;object type=&quot;3&quot; unique_id=&quot;46666&quot;&gt;&lt;property id=&quot;20148&quot; value=&quot;5&quot;/&gt;&lt;property id=&quot;20300&quot; value=&quot;Slide 6&quot;/&gt;&lt;property id=&quot;20307&quot; value=&quot;273&quot;/&gt;&lt;/object&gt;&lt;/object&gt;&lt;object type=&quot;8&quot; unique_id=&quot;46637&quot;&gt;&lt;/object&gt;&lt;/object&gt;&lt;/database&gt;"/>
  <p:tag name="SECTOMILLISECCONVERTED" val="1"/>
</p:tagLst>
</file>

<file path=ppt/theme/theme1.xml><?xml version="1.0" encoding="utf-8"?>
<a:theme xmlns:a="http://schemas.openxmlformats.org/drawingml/2006/main" name="1_Body Slides">
  <a:themeElements>
    <a:clrScheme name="Syracuse 4">
      <a:dk1>
        <a:srgbClr val="000000"/>
      </a:dk1>
      <a:lt1>
        <a:srgbClr val="FFFFFF"/>
      </a:lt1>
      <a:dk2>
        <a:srgbClr val="2B4570"/>
      </a:dk2>
      <a:lt2>
        <a:srgbClr val="9EE6EB"/>
      </a:lt2>
      <a:accent1>
        <a:srgbClr val="2683C6"/>
      </a:accent1>
      <a:accent2>
        <a:srgbClr val="ADB3B8"/>
      </a:accent2>
      <a:accent3>
        <a:srgbClr val="436583"/>
      </a:accent3>
      <a:accent4>
        <a:srgbClr val="D44500"/>
      </a:accent4>
      <a:accent5>
        <a:srgbClr val="C2D8EE"/>
      </a:accent5>
      <a:accent6>
        <a:srgbClr val="3E3D3C"/>
      </a:accent6>
      <a:hlink>
        <a:srgbClr val="0432FF"/>
      </a:hlink>
      <a:folHlink>
        <a:srgbClr val="0432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2251</TotalTime>
  <Words>6458</Words>
  <Application>Microsoft Office PowerPoint</Application>
  <PresentationFormat>Widescreen</PresentationFormat>
  <Paragraphs>1908</Paragraphs>
  <Slides>93</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93</vt:i4>
      </vt:variant>
    </vt:vector>
  </HeadingPairs>
  <TitlesOfParts>
    <vt:vector size="97" baseType="lpstr">
      <vt:lpstr>Arial</vt:lpstr>
      <vt:lpstr>Calibri</vt:lpstr>
      <vt:lpstr>Cambria Math</vt:lpstr>
      <vt:lpstr>1_Body Slides</vt:lpstr>
      <vt:lpstr>Production Theory</vt:lpstr>
      <vt:lpstr>Sets and Subsets of Production</vt:lpstr>
      <vt:lpstr>Kinds of Conditions, Part I</vt:lpstr>
      <vt:lpstr>Kinds of Conditions, Part II</vt:lpstr>
      <vt:lpstr>Kinds of Conditions, Part III</vt:lpstr>
      <vt:lpstr>Short-Run Production</vt:lpstr>
      <vt:lpstr>Production</vt:lpstr>
      <vt:lpstr>The Production Function</vt:lpstr>
      <vt:lpstr>Production Function, MP, 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Production Function, MP, AP</vt:lpstr>
      <vt:lpstr>Production Function and Innovation</vt:lpstr>
      <vt:lpstr>Long-Run Production</vt:lpstr>
      <vt:lpstr>Long-Run Production</vt:lpstr>
      <vt:lpstr>Isoquants</vt:lpstr>
      <vt:lpstr>If We Are on an Isoquant</vt:lpstr>
      <vt:lpstr>On a Graph MRTS</vt:lpstr>
      <vt:lpstr>Isoquant Shapes</vt:lpstr>
      <vt:lpstr>Most Things Fall Somewhere in Between</vt:lpstr>
      <vt:lpstr>Efficiency and Isoquants</vt:lpstr>
      <vt:lpstr>Innovation and Isoquants</vt:lpstr>
      <vt:lpstr>Returns to Scale</vt:lpstr>
      <vt:lpstr>Diminishing Marginal Product</vt:lpstr>
      <vt:lpstr>Increasing Returns to Scale</vt:lpstr>
      <vt:lpstr>Constant Returns to Scale</vt:lpstr>
      <vt:lpstr>Decreasing Returns to Scale</vt:lpstr>
      <vt:lpstr>Returns to Scale Summary</vt:lpstr>
      <vt:lpstr>Returns to Scale Can Vary over Q</vt:lpstr>
      <vt:lpstr>Cost Concepts</vt:lpstr>
      <vt:lpstr>Now We Think about Paying for the Inputs</vt:lpstr>
      <vt:lpstr>Production and Costs Are Related</vt:lpstr>
      <vt:lpstr>Marginal Product, Marginal Cost</vt:lpstr>
      <vt:lpstr>Short-Run Costs</vt:lpstr>
      <vt:lpstr>Recap</vt:lpstr>
      <vt:lpstr>Seven Short-Run Cost Concepts</vt:lpstr>
      <vt:lpstr>TC=FC+VC in a Table 1Steinemann, Microeconomics for Public Decisions</vt:lpstr>
      <vt:lpstr>Short-Run Cost Concepts in a Graph 1</vt:lpstr>
      <vt:lpstr>AFC, AVC, MC in a Table 2</vt:lpstr>
      <vt:lpstr>Short-Run Cost Concepts in a Graph 2</vt:lpstr>
      <vt:lpstr>Long-Run Costs</vt:lpstr>
      <vt:lpstr>Long-Run Cost Concepts</vt:lpstr>
      <vt:lpstr>Long Run Cost Concepts in a Table 1</vt:lpstr>
      <vt:lpstr>Long Run Cost Concepts in a Graph 1</vt:lpstr>
      <vt:lpstr>Long Run Cost Concepts in a Table 2</vt:lpstr>
      <vt:lpstr>Long-Run Cost Concepts in a Graph 2</vt:lpstr>
      <vt:lpstr>Isocost Line</vt:lpstr>
      <vt:lpstr>Isocost</vt:lpstr>
      <vt:lpstr>The Expansion Path and Economic Efficiency</vt:lpstr>
      <vt:lpstr>Isocost and Isoquant</vt:lpstr>
      <vt:lpstr>Isocost and Isoquant (cont.)</vt:lpstr>
      <vt:lpstr>The Labels from the Expansion Path  Generate the Total Cost Curve</vt:lpstr>
      <vt:lpstr>Profit Maximization</vt:lpstr>
      <vt:lpstr>Perfectly Competitive Market</vt:lpstr>
      <vt:lpstr>Profit Maximization</vt:lpstr>
      <vt:lpstr>Short-Run Profit Maximization</vt:lpstr>
      <vt:lpstr>Short-Run Cost Table</vt:lpstr>
      <vt:lpstr>Short-Run Profit Maximization</vt:lpstr>
      <vt:lpstr>Short-Run Cost Table</vt:lpstr>
      <vt:lpstr>Short-Run Profit Maximization</vt:lpstr>
      <vt:lpstr>Short-Run Profit Maximization (cont.)</vt:lpstr>
      <vt:lpstr>The Marginal Cost Curve above AVC Equals Supply</vt:lpstr>
      <vt:lpstr>Short-Run Market Supply</vt:lpstr>
      <vt:lpstr>Long-Run Profit Maximization</vt:lpstr>
      <vt:lpstr>Long-Run Costs</vt:lpstr>
      <vt:lpstr>Total Cost</vt:lpstr>
      <vt:lpstr>Average and Marginal Cost</vt:lpstr>
      <vt:lpstr>Long-Run Costs</vt:lpstr>
      <vt:lpstr>Average and Marginal Cost</vt:lpstr>
      <vt:lpstr>The Marginal Cost Curve Equals Supply</vt:lpstr>
      <vt:lpstr>Input Cost Increase Shifts Supply</vt:lpstr>
      <vt:lpstr>Long-Run Supply</vt:lpstr>
      <vt:lpstr>Perfectly Competitive Markets</vt:lpstr>
      <vt:lpstr>Assumptions of a Perfectly Competitive Market</vt:lpstr>
      <vt:lpstr>Under These Conditions, Revisit the Perfectly Competitive Market</vt:lpstr>
      <vt:lpstr>Consumer Surplus and Producer Surplus</vt:lpstr>
      <vt:lpstr>Fundamental Theorem of Welfare Economics</vt:lpstr>
      <vt:lpstr>Perfectly Competitive Markets</vt:lpstr>
      <vt:lpstr>Efficiency and Equity Are Different Concepts</vt:lpstr>
      <vt:lpstr>Edgeworth: Bowley Box</vt:lpstr>
      <vt:lpstr>Efficiency</vt:lpstr>
      <vt:lpstr>Total Social Welfare</vt:lpstr>
      <vt:lpstr>The Price Floor</vt:lpstr>
      <vt:lpstr>Price Floor Implementation</vt:lpstr>
      <vt:lpstr>The Price Ceiling</vt:lpstr>
      <vt:lpstr>Price Ceiling Implementation</vt:lpstr>
      <vt:lpstr>Economic Efficiency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Syracuse University</dc:title>
  <dc:subject/>
  <dc:creator>Administrator</dc:creator>
  <cp:keywords/>
  <dc:description/>
  <cp:lastModifiedBy>John McPeak</cp:lastModifiedBy>
  <cp:revision>142</cp:revision>
  <cp:lastPrinted>2022-10-03T14:12:51Z</cp:lastPrinted>
  <dcterms:created xsi:type="dcterms:W3CDTF">2016-03-21T14:12:59Z</dcterms:created>
  <dcterms:modified xsi:type="dcterms:W3CDTF">2022-10-05T19:21:55Z</dcterms:modified>
  <cp:category/>
</cp:coreProperties>
</file>