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1"/>
  </p:notesMasterIdLst>
  <p:sldIdLst>
    <p:sldId id="315" r:id="rId2"/>
    <p:sldId id="316" r:id="rId3"/>
    <p:sldId id="317" r:id="rId4"/>
    <p:sldId id="318" r:id="rId5"/>
    <p:sldId id="319" r:id="rId6"/>
    <p:sldId id="320" r:id="rId7"/>
    <p:sldId id="321" r:id="rId8"/>
    <p:sldId id="256" r:id="rId9"/>
    <p:sldId id="257" r:id="rId10"/>
    <p:sldId id="258" r:id="rId11"/>
    <p:sldId id="260" r:id="rId12"/>
    <p:sldId id="261" r:id="rId13"/>
    <p:sldId id="262" r:id="rId14"/>
    <p:sldId id="263" r:id="rId15"/>
    <p:sldId id="264" r:id="rId16"/>
    <p:sldId id="266" r:id="rId17"/>
    <p:sldId id="267" r:id="rId18"/>
    <p:sldId id="323" r:id="rId19"/>
    <p:sldId id="268" r:id="rId20"/>
    <p:sldId id="269" r:id="rId21"/>
    <p:sldId id="271" r:id="rId22"/>
    <p:sldId id="272" r:id="rId23"/>
    <p:sldId id="273" r:id="rId24"/>
    <p:sldId id="274" r:id="rId25"/>
    <p:sldId id="276" r:id="rId26"/>
    <p:sldId id="277" r:id="rId27"/>
    <p:sldId id="278" r:id="rId28"/>
    <p:sldId id="279" r:id="rId29"/>
    <p:sldId id="280" r:id="rId30"/>
    <p:sldId id="281" r:id="rId31"/>
    <p:sldId id="282" r:id="rId32"/>
    <p:sldId id="283" r:id="rId33"/>
    <p:sldId id="285" r:id="rId34"/>
    <p:sldId id="286" r:id="rId35"/>
    <p:sldId id="287" r:id="rId36"/>
    <p:sldId id="288" r:id="rId37"/>
    <p:sldId id="289" r:id="rId38"/>
    <p:sldId id="290" r:id="rId39"/>
    <p:sldId id="291" r:id="rId40"/>
    <p:sldId id="292" r:id="rId41"/>
    <p:sldId id="293" r:id="rId42"/>
    <p:sldId id="295" r:id="rId43"/>
    <p:sldId id="296" r:id="rId44"/>
    <p:sldId id="297" r:id="rId45"/>
    <p:sldId id="298" r:id="rId46"/>
    <p:sldId id="299"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7" autoAdjust="0"/>
    <p:restoredTop sz="95897" autoAdjust="0"/>
  </p:normalViewPr>
  <p:slideViewPr>
    <p:cSldViewPr>
      <p:cViewPr varScale="1">
        <p:scale>
          <a:sx n="90" d="100"/>
          <a:sy n="90" d="100"/>
        </p:scale>
        <p:origin x="504" y="7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21.xml"/><Relationship Id="rId18" Type="http://schemas.openxmlformats.org/officeDocument/2006/relationships/slide" Target="slides/slide26.xml"/><Relationship Id="rId26" Type="http://schemas.openxmlformats.org/officeDocument/2006/relationships/slide" Target="slides/slide34.xml"/><Relationship Id="rId39" Type="http://schemas.openxmlformats.org/officeDocument/2006/relationships/slide" Target="slides/slide47.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58.xml"/><Relationship Id="rId7" Type="http://schemas.openxmlformats.org/officeDocument/2006/relationships/slide" Target="slides/slide14.xml"/><Relationship Id="rId2" Type="http://schemas.openxmlformats.org/officeDocument/2006/relationships/slide" Target="slides/slide9.xml"/><Relationship Id="rId16" Type="http://schemas.openxmlformats.org/officeDocument/2006/relationships/slide" Target="slides/slide24.xml"/><Relationship Id="rId29" Type="http://schemas.openxmlformats.org/officeDocument/2006/relationships/slide" Target="slides/slide37.xml"/><Relationship Id="rId11" Type="http://schemas.openxmlformats.org/officeDocument/2006/relationships/slide" Target="slides/slide19.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12.xml"/><Relationship Id="rId15" Type="http://schemas.openxmlformats.org/officeDocument/2006/relationships/slide" Target="slides/slide23.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49" Type="http://schemas.openxmlformats.org/officeDocument/2006/relationships/slide" Target="slides/slide57.xml"/><Relationship Id="rId10" Type="http://schemas.openxmlformats.org/officeDocument/2006/relationships/slide" Target="slides/slide17.xml"/><Relationship Id="rId19" Type="http://schemas.openxmlformats.org/officeDocument/2006/relationships/slide" Target="slides/slide27.xml"/><Relationship Id="rId31" Type="http://schemas.openxmlformats.org/officeDocument/2006/relationships/slide" Target="slides/slide39.xml"/><Relationship Id="rId44" Type="http://schemas.openxmlformats.org/officeDocument/2006/relationships/slide" Target="slides/slide52.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2.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6.xml"/><Relationship Id="rId8" Type="http://schemas.openxmlformats.org/officeDocument/2006/relationships/slide" Target="slides/slide15.xml"/><Relationship Id="rId51" Type="http://schemas.openxmlformats.org/officeDocument/2006/relationships/slide" Target="slides/slide59.xml"/><Relationship Id="rId3" Type="http://schemas.openxmlformats.org/officeDocument/2006/relationships/slide" Target="slides/slide10.xml"/><Relationship Id="rId12" Type="http://schemas.openxmlformats.org/officeDocument/2006/relationships/slide" Target="slides/slide20.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20" Type="http://schemas.openxmlformats.org/officeDocument/2006/relationships/slide" Target="slides/slide28.xml"/><Relationship Id="rId41" Type="http://schemas.openxmlformats.org/officeDocument/2006/relationships/slide" Target="slides/slide49.xml"/><Relationship Id="rId1" Type="http://schemas.openxmlformats.org/officeDocument/2006/relationships/slide" Target="slides/slide8.xml"/><Relationship Id="rId6"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11/27/2020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1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93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41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25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48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05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809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mcc.gov/where-we-work/err/mali-compac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Cost–Benefit Analysis (CBA)</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5179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lstStyle/>
          <a:p>
            <a:r>
              <a:rPr lang="en-US" dirty="0"/>
              <a:t>As you come to the decision point of t = 0, what is the prediction of the future with the investment, project, or policy?</a:t>
            </a:r>
          </a:p>
          <a:p>
            <a:r>
              <a:rPr lang="en-US" dirty="0"/>
              <a:t>What is the prediction of the future if you don’t make the investment, project, or policy (status quo)?</a:t>
            </a:r>
          </a:p>
          <a:p>
            <a:r>
              <a:rPr lang="en-US" dirty="0"/>
              <a:t>What is the appropriate time horizon for this analysis?</a:t>
            </a:r>
          </a:p>
          <a:p>
            <a:r>
              <a:rPr lang="en-US"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Identify and Value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049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Identify Costs</a:t>
            </a:r>
          </a:p>
        </p:txBody>
      </p:sp>
      <p:sp>
        <p:nvSpPr>
          <p:cNvPr id="7" name="Content Placeholder 6"/>
          <p:cNvSpPr>
            <a:spLocks noGrp="1"/>
          </p:cNvSpPr>
          <p:nvPr>
            <p:ph idx="1"/>
          </p:nvPr>
        </p:nvSpPr>
        <p:spPr/>
        <p:txBody>
          <a:bodyPr/>
          <a:lstStyle/>
          <a:p>
            <a:r>
              <a:rPr lang="en-US" dirty="0"/>
              <a:t>Inputs like materials, labor, energy, machines, etc.</a:t>
            </a:r>
          </a:p>
          <a:p>
            <a:pPr lvl="1"/>
            <a:r>
              <a:rPr lang="en-US" dirty="0"/>
              <a:t>What will we be using to make this thing?</a:t>
            </a:r>
          </a:p>
          <a:p>
            <a:pPr lvl="1"/>
            <a:r>
              <a:rPr lang="en-US" dirty="0"/>
              <a:t>When are we going to be using them?</a:t>
            </a:r>
          </a:p>
          <a:p>
            <a:r>
              <a:rPr lang="en-US" dirty="0"/>
              <a:t>What costs are intangibles, externalities, etc.</a:t>
            </a:r>
          </a:p>
          <a:p>
            <a:pPr lvl="1"/>
            <a:r>
              <a:rPr lang="en-US" dirty="0"/>
              <a:t>Pollution</a:t>
            </a:r>
          </a:p>
          <a:p>
            <a:pPr lvl="1"/>
            <a:r>
              <a:rPr lang="en-US" dirty="0"/>
              <a:t>Traffic delay</a:t>
            </a:r>
          </a:p>
          <a:p>
            <a:pPr lvl="1"/>
            <a:r>
              <a:rPr lang="en-US" dirty="0"/>
              <a:t>Loss of community, heritage, etc.</a:t>
            </a:r>
          </a:p>
        </p:txBody>
      </p:sp>
    </p:spTree>
    <p:extLst>
      <p:ext uri="{BB962C8B-B14F-4D97-AF65-F5344CB8AC3E}">
        <p14:creationId xmlns:p14="http://schemas.microsoft.com/office/powerpoint/2010/main" val="158275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A4DAE-B290-4E9C-8BF6-981E0CC08575}"/>
              </a:ext>
            </a:extLst>
          </p:cNvPr>
          <p:cNvSpPr>
            <a:spLocks noGrp="1"/>
          </p:cNvSpPr>
          <p:nvPr>
            <p:ph idx="1"/>
          </p:nvPr>
        </p:nvSpPr>
        <p:spPr/>
        <p:txBody>
          <a:bodyPr/>
          <a:lstStyle/>
          <a:p>
            <a:r>
              <a:rPr lang="en-US" dirty="0"/>
              <a:t>Is the input bought:</a:t>
            </a:r>
          </a:p>
          <a:p>
            <a:pPr lvl="1"/>
            <a:r>
              <a:rPr lang="en-US" dirty="0"/>
              <a:t>From a perfectly competitive market?</a:t>
            </a:r>
          </a:p>
          <a:p>
            <a:pPr lvl="1"/>
            <a:r>
              <a:rPr lang="en-US" dirty="0"/>
              <a:t>Where the market price reflects the opportunity cost?</a:t>
            </a:r>
          </a:p>
          <a:p>
            <a:pPr lvl="1"/>
            <a:r>
              <a:rPr lang="en-US" dirty="0"/>
              <a:t>And the volume of the purchase is not large enough to impact the market price?</a:t>
            </a:r>
          </a:p>
          <a:p>
            <a:pPr lvl="1"/>
            <a:r>
              <a:rPr lang="en-US" dirty="0"/>
              <a:t>And there are no externalities?</a:t>
            </a:r>
          </a:p>
          <a:p>
            <a:r>
              <a:rPr lang="en-US" dirty="0"/>
              <a:t>Use input cost from the market.</a:t>
            </a:r>
          </a:p>
          <a:p>
            <a:r>
              <a:rPr lang="en-US" dirty="0"/>
              <a:t>The concept of the shadow price arises if we don’t think we meet these conditions.</a:t>
            </a:r>
          </a:p>
        </p:txBody>
      </p:sp>
      <p:sp>
        <p:nvSpPr>
          <p:cNvPr id="2" name="Title 1">
            <a:extLst>
              <a:ext uri="{FF2B5EF4-FFF2-40B4-BE49-F238E27FC236}">
                <a16:creationId xmlns:a16="http://schemas.microsoft.com/office/drawing/2014/main" id="{6095EFA5-9D7A-4C6D-A787-87AC52F5B91E}"/>
              </a:ext>
            </a:extLst>
          </p:cNvPr>
          <p:cNvSpPr>
            <a:spLocks noGrp="1"/>
          </p:cNvSpPr>
          <p:nvPr>
            <p:ph type="title"/>
          </p:nvPr>
        </p:nvSpPr>
        <p:spPr/>
        <p:txBody>
          <a:bodyPr/>
          <a:lstStyle/>
          <a:p>
            <a:r>
              <a:rPr lang="en-US" dirty="0"/>
              <a:t>Value Costs</a:t>
            </a:r>
          </a:p>
        </p:txBody>
      </p:sp>
    </p:spTree>
    <p:extLst>
      <p:ext uri="{BB962C8B-B14F-4D97-AF65-F5344CB8AC3E}">
        <p14:creationId xmlns:p14="http://schemas.microsoft.com/office/powerpoint/2010/main" val="129173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6D2ED-D5A9-4233-B921-9B07F55DA7EA}"/>
              </a:ext>
            </a:extLst>
          </p:cNvPr>
          <p:cNvSpPr>
            <a:spLocks noGrp="1"/>
          </p:cNvSpPr>
          <p:nvPr>
            <p:ph idx="1"/>
          </p:nvPr>
        </p:nvSpPr>
        <p:spPr>
          <a:xfrm>
            <a:off x="304801" y="1600201"/>
            <a:ext cx="11582392" cy="571499"/>
          </a:xfrm>
        </p:spPr>
        <p:txBody>
          <a:bodyPr/>
          <a:lstStyle/>
          <a:p>
            <a:pPr marL="0" indent="0">
              <a:buNone/>
            </a:pPr>
            <a:r>
              <a:rPr lang="en-US" dirty="0"/>
              <a:t>It might be that the observed price is too high.  Minimum Wage.</a:t>
            </a:r>
          </a:p>
        </p:txBody>
      </p:sp>
      <p:sp>
        <p:nvSpPr>
          <p:cNvPr id="2" name="Title 1">
            <a:extLst>
              <a:ext uri="{FF2B5EF4-FFF2-40B4-BE49-F238E27FC236}">
                <a16:creationId xmlns:a16="http://schemas.microsoft.com/office/drawing/2014/main" id="{BBD183F8-2E61-4335-9574-A431F1040198}"/>
              </a:ext>
            </a:extLst>
          </p:cNvPr>
          <p:cNvSpPr>
            <a:spLocks noGrp="1"/>
          </p:cNvSpPr>
          <p:nvPr>
            <p:ph type="title"/>
          </p:nvPr>
        </p:nvSpPr>
        <p:spPr/>
        <p:txBody>
          <a:bodyPr/>
          <a:lstStyle/>
          <a:p>
            <a:r>
              <a:rPr lang="en-US" dirty="0"/>
              <a:t>Shadow Price</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3A06D69-53D7-4B49-B00D-8253F1AC19EB}"/>
                  </a:ext>
                </a:extLst>
              </p:cNvPr>
              <p:cNvSpPr txBox="1"/>
              <p:nvPr/>
            </p:nvSpPr>
            <p:spPr>
              <a:xfrm>
                <a:off x="6011911" y="2101362"/>
                <a:ext cx="6068738" cy="4686300"/>
              </a:xfrm>
              <a:prstGeom prst="rect">
                <a:avLst/>
              </a:prstGeom>
              <a:solidFill>
                <a:schemeClr val="accent2">
                  <a:lumMod val="20000"/>
                  <a:lumOff val="80000"/>
                </a:schemeClr>
              </a:solidFill>
              <a:ln>
                <a:noFill/>
              </a:ln>
            </p:spPr>
            <p:txBody>
              <a:bodyPr wrap="square" rtlCol="0">
                <a:noAutofit/>
              </a:bodyPr>
              <a:lstStyle/>
              <a:p>
                <a:r>
                  <a:rPr lang="en-US" sz="2000" dirty="0"/>
                  <a:t>The minimum wage workers are in a market where we are not allowed to pay p*.</a:t>
                </a:r>
              </a:p>
              <a:p>
                <a:pPr>
                  <a:spcBef>
                    <a:spcPts val="1200"/>
                  </a:spcBef>
                </a:pPr>
                <a:r>
                  <a:rPr lang="en-US" sz="2000" dirty="0"/>
                  <a:t>If we use q’ workers in the project at minimum wage, we can apply the shadow value of these workers as the blue shaded area q’.</a:t>
                </a:r>
              </a:p>
              <a:p>
                <a:pPr>
                  <a:spcBef>
                    <a:spcPts val="1200"/>
                  </a:spcBef>
                </a:pPr>
                <a:r>
                  <a:rPr lang="en-US" sz="2000" dirty="0"/>
                  <a:t>The area above the supply curve and below </a:t>
                </a:r>
                <a14:m>
                  <m:oMath xmlns:m="http://schemas.openxmlformats.org/officeDocument/2006/math">
                    <m:bar>
                      <m:barPr>
                        <m:ctrlPr>
                          <a:rPr lang="en-US" sz="2000" i="1">
                            <a:latin typeface="Cambria Math" panose="02040503050406030204" pitchFamily="18" charset="0"/>
                          </a:rPr>
                        </m:ctrlPr>
                      </m:barPr>
                      <m:e>
                        <m:r>
                          <a:rPr lang="en-US" sz="2000" i="1">
                            <a:latin typeface="Cambria Math" panose="02040503050406030204" pitchFamily="18" charset="0"/>
                          </a:rPr>
                          <m:t>𝑝</m:t>
                        </m:r>
                      </m:e>
                    </m:bar>
                  </m:oMath>
                </a14:m>
                <a:r>
                  <a:rPr lang="en-US" sz="2000" dirty="0"/>
                  <a:t> for the q’ workers is the policy induced “rent” of the minimum wage.</a:t>
                </a:r>
              </a:p>
              <a:p>
                <a:pPr>
                  <a:spcBef>
                    <a:spcPts val="1200"/>
                  </a:spcBef>
                </a:pPr>
                <a:r>
                  <a:rPr lang="en-US" sz="2000" dirty="0"/>
                  <a:t>Of course, this is the minimum measure. If we don’t get these lowest ‘willing to accept’ wage workers but the highest ones over to the right at q’’, the cost is higher.</a:t>
                </a:r>
              </a:p>
              <a:p>
                <a:pPr>
                  <a:spcBef>
                    <a:spcPts val="1200"/>
                  </a:spcBef>
                </a:pPr>
                <a:r>
                  <a:rPr lang="en-US" sz="2000" dirty="0"/>
                  <a:t>Could also make a case for estimating and using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m:t>
                        </m:r>
                      </m:sup>
                    </m:sSup>
                  </m:oMath>
                </a14:m>
                <a:endParaRPr lang="en-US" sz="2000" dirty="0"/>
              </a:p>
            </p:txBody>
          </p:sp>
        </mc:Choice>
        <mc:Fallback xmlns="">
          <p:sp>
            <p:nvSpPr>
              <p:cNvPr id="36" name="TextBox 35">
                <a:extLst>
                  <a:ext uri="{FF2B5EF4-FFF2-40B4-BE49-F238E27FC236}">
                    <a16:creationId xmlns:a16="http://schemas.microsoft.com/office/drawing/2014/main" id="{63A06D69-53D7-4B49-B00D-8253F1AC19EB}"/>
                  </a:ext>
                </a:extLst>
              </p:cNvPr>
              <p:cNvSpPr txBox="1">
                <a:spLocks noRot="1" noChangeAspect="1" noMove="1" noResize="1" noEditPoints="1" noAdjustHandles="1" noChangeArrowheads="1" noChangeShapeType="1" noTextEdit="1"/>
              </p:cNvSpPr>
              <p:nvPr/>
            </p:nvSpPr>
            <p:spPr>
              <a:xfrm>
                <a:off x="6011911" y="2101362"/>
                <a:ext cx="6068738" cy="4686300"/>
              </a:xfrm>
              <a:prstGeom prst="rect">
                <a:avLst/>
              </a:prstGeom>
              <a:blipFill>
                <a:blip r:embed="rId3"/>
                <a:stretch>
                  <a:fillRect l="-1004" t="-651" r="-2209" b="-3385"/>
                </a:stretch>
              </a:blipFill>
              <a:ln>
                <a:noFill/>
              </a:ln>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4FF92C2C-3DDC-41EF-B2B2-047A856B1681}"/>
              </a:ext>
            </a:extLst>
          </p:cNvPr>
          <p:cNvCxnSpPr/>
          <p:nvPr/>
        </p:nvCxnSpPr>
        <p:spPr>
          <a:xfrm>
            <a:off x="1657631" y="2408116"/>
            <a:ext cx="0" cy="3672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FC9FC1-B2E9-43D5-B253-E94203DD4D1D}"/>
              </a:ext>
            </a:extLst>
          </p:cNvPr>
          <p:cNvCxnSpPr/>
          <p:nvPr/>
        </p:nvCxnSpPr>
        <p:spPr>
          <a:xfrm>
            <a:off x="1657631" y="6080843"/>
            <a:ext cx="35130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2CD32A-B66D-490E-945F-5B2E8425EADC}"/>
              </a:ext>
            </a:extLst>
          </p:cNvPr>
          <p:cNvCxnSpPr/>
          <p:nvPr/>
        </p:nvCxnSpPr>
        <p:spPr>
          <a:xfrm>
            <a:off x="1657631" y="2887167"/>
            <a:ext cx="3433201" cy="2954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CDB4A4-D313-4D31-948E-6A5D4F4189C0}"/>
              </a:ext>
            </a:extLst>
          </p:cNvPr>
          <p:cNvCxnSpPr/>
          <p:nvPr/>
        </p:nvCxnSpPr>
        <p:spPr>
          <a:xfrm flipV="1">
            <a:off x="1817316" y="2912569"/>
            <a:ext cx="3273517" cy="279446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153D95-2A3A-42A1-B0E7-5FB50985F688}"/>
              </a:ext>
            </a:extLst>
          </p:cNvPr>
          <p:cNvCxnSpPr/>
          <p:nvPr/>
        </p:nvCxnSpPr>
        <p:spPr>
          <a:xfrm>
            <a:off x="1657631" y="3765428"/>
            <a:ext cx="3752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C7891C-8E12-40D7-89F9-5EE62F9E7C03}"/>
              </a:ext>
            </a:extLst>
          </p:cNvPr>
          <p:cNvCxnSpPr/>
          <p:nvPr/>
        </p:nvCxnSpPr>
        <p:spPr>
          <a:xfrm>
            <a:off x="4052888" y="3765428"/>
            <a:ext cx="0" cy="23154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1AA0AE-6D65-4ED4-AA99-056013A49E3B}"/>
              </a:ext>
            </a:extLst>
          </p:cNvPr>
          <p:cNvCxnSpPr/>
          <p:nvPr/>
        </p:nvCxnSpPr>
        <p:spPr>
          <a:xfrm>
            <a:off x="2694482" y="3765428"/>
            <a:ext cx="0" cy="23154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07554FE-480F-485B-A1A2-3BE1FC4BDDAE}"/>
              </a:ext>
            </a:extLst>
          </p:cNvPr>
          <p:cNvSpPr txBox="1"/>
          <p:nvPr/>
        </p:nvSpPr>
        <p:spPr>
          <a:xfrm>
            <a:off x="1190382" y="2362200"/>
            <a:ext cx="431147" cy="369332"/>
          </a:xfrm>
          <a:prstGeom prst="rect">
            <a:avLst/>
          </a:prstGeom>
          <a:noFill/>
        </p:spPr>
        <p:txBody>
          <a:bodyPr wrap="square" rtlCol="0">
            <a:noAutofit/>
          </a:bodyPr>
          <a:lstStyle/>
          <a:p>
            <a:pPr algn="ctr"/>
            <a:r>
              <a:rPr lang="en-US" dirty="0"/>
              <a:t>p</a:t>
            </a:r>
          </a:p>
        </p:txBody>
      </p:sp>
      <p:sp>
        <p:nvSpPr>
          <p:cNvPr id="19" name="TextBox 18">
            <a:extLst>
              <a:ext uri="{FF2B5EF4-FFF2-40B4-BE49-F238E27FC236}">
                <a16:creationId xmlns:a16="http://schemas.microsoft.com/office/drawing/2014/main" id="{53AF065C-98FC-4C75-9ECB-EEA06D799373}"/>
              </a:ext>
            </a:extLst>
          </p:cNvPr>
          <p:cNvSpPr txBox="1"/>
          <p:nvPr/>
        </p:nvSpPr>
        <p:spPr>
          <a:xfrm>
            <a:off x="5039022" y="6182312"/>
            <a:ext cx="312906" cy="369332"/>
          </a:xfrm>
          <a:prstGeom prst="rect">
            <a:avLst/>
          </a:prstGeom>
          <a:noFill/>
        </p:spPr>
        <p:txBody>
          <a:bodyPr wrap="none" rtlCol="0">
            <a:noAutofit/>
          </a:bodyPr>
          <a:lstStyle/>
          <a:p>
            <a:pPr algn="ctr"/>
            <a:r>
              <a:rPr lang="en-US" dirty="0"/>
              <a:t>q</a:t>
            </a:r>
          </a:p>
        </p:txBody>
      </p:sp>
      <p:cxnSp>
        <p:nvCxnSpPr>
          <p:cNvPr id="21" name="Straight Connector 20">
            <a:extLst>
              <a:ext uri="{FF2B5EF4-FFF2-40B4-BE49-F238E27FC236}">
                <a16:creationId xmlns:a16="http://schemas.microsoft.com/office/drawing/2014/main" id="{2C715427-F7E4-4835-B788-43DB14C22B42}"/>
              </a:ext>
            </a:extLst>
          </p:cNvPr>
          <p:cNvCxnSpPr>
            <a:cxnSpLocks/>
          </p:cNvCxnSpPr>
          <p:nvPr/>
        </p:nvCxnSpPr>
        <p:spPr>
          <a:xfrm>
            <a:off x="3374232" y="4364243"/>
            <a:ext cx="0" cy="171659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4CF81F-5F7C-4FF4-A327-8B936A1743BC}"/>
              </a:ext>
            </a:extLst>
          </p:cNvPr>
          <p:cNvCxnSpPr/>
          <p:nvPr/>
        </p:nvCxnSpPr>
        <p:spPr>
          <a:xfrm>
            <a:off x="1657631" y="4364242"/>
            <a:ext cx="171660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63B136-C08C-4EE5-BC34-AD43221CE675}"/>
                  </a:ext>
                </a:extLst>
              </p:cNvPr>
              <p:cNvSpPr txBox="1"/>
              <p:nvPr/>
            </p:nvSpPr>
            <p:spPr>
              <a:xfrm>
                <a:off x="1089403" y="3540662"/>
                <a:ext cx="398002" cy="44953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25" name="TextBox 24">
                <a:extLst>
                  <a:ext uri="{FF2B5EF4-FFF2-40B4-BE49-F238E27FC236}">
                    <a16:creationId xmlns:a16="http://schemas.microsoft.com/office/drawing/2014/main" id="{7963B136-C08C-4EE5-BC34-AD43221CE675}"/>
                  </a:ext>
                </a:extLst>
              </p:cNvPr>
              <p:cNvSpPr txBox="1">
                <a:spLocks noRot="1" noChangeAspect="1" noMove="1" noResize="1" noEditPoints="1" noAdjustHandles="1" noChangeArrowheads="1" noChangeShapeType="1" noTextEdit="1"/>
              </p:cNvSpPr>
              <p:nvPr/>
            </p:nvSpPr>
            <p:spPr>
              <a:xfrm>
                <a:off x="1089403" y="3540662"/>
                <a:ext cx="398002" cy="4495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2C13265-B3AB-4786-ADC9-CBE6D9DFC02B}"/>
                  </a:ext>
                </a:extLst>
              </p:cNvPr>
              <p:cNvSpPr txBox="1"/>
              <p:nvPr/>
            </p:nvSpPr>
            <p:spPr>
              <a:xfrm>
                <a:off x="1089403" y="4090908"/>
                <a:ext cx="496025" cy="38698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m:oMathPara>
                </a14:m>
                <a:endParaRPr lang="en-US" dirty="0"/>
              </a:p>
            </p:txBody>
          </p:sp>
        </mc:Choice>
        <mc:Fallback xmlns="">
          <p:sp>
            <p:nvSpPr>
              <p:cNvPr id="26" name="TextBox 25">
                <a:extLst>
                  <a:ext uri="{FF2B5EF4-FFF2-40B4-BE49-F238E27FC236}">
                    <a16:creationId xmlns:a16="http://schemas.microsoft.com/office/drawing/2014/main" id="{32C13265-B3AB-4786-ADC9-CBE6D9DFC02B}"/>
                  </a:ext>
                </a:extLst>
              </p:cNvPr>
              <p:cNvSpPr txBox="1">
                <a:spLocks noRot="1" noChangeAspect="1" noMove="1" noResize="1" noEditPoints="1" noAdjustHandles="1" noChangeArrowheads="1" noChangeShapeType="1" noTextEdit="1"/>
              </p:cNvSpPr>
              <p:nvPr/>
            </p:nvSpPr>
            <p:spPr>
              <a:xfrm>
                <a:off x="1089403" y="4090908"/>
                <a:ext cx="496025" cy="386984"/>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43ABE06-9356-4A56-8B98-613786C74F88}"/>
                  </a:ext>
                </a:extLst>
              </p:cNvPr>
              <p:cNvSpPr txBox="1"/>
              <p:nvPr/>
            </p:nvSpPr>
            <p:spPr>
              <a:xfrm>
                <a:off x="3840655" y="6133633"/>
                <a:ext cx="503215"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𝑆</m:t>
                          </m:r>
                        </m:sub>
                      </m:sSub>
                    </m:oMath>
                  </m:oMathPara>
                </a14:m>
                <a:endParaRPr lang="en-US" dirty="0"/>
              </a:p>
            </p:txBody>
          </p:sp>
        </mc:Choice>
        <mc:Fallback>
          <p:sp>
            <p:nvSpPr>
              <p:cNvPr id="27" name="TextBox 26">
                <a:extLst>
                  <a:ext uri="{FF2B5EF4-FFF2-40B4-BE49-F238E27FC236}">
                    <a16:creationId xmlns:a16="http://schemas.microsoft.com/office/drawing/2014/main" id="{543ABE06-9356-4A56-8B98-613786C74F88}"/>
                  </a:ext>
                </a:extLst>
              </p:cNvPr>
              <p:cNvSpPr txBox="1">
                <a:spLocks noRot="1" noChangeAspect="1" noMove="1" noResize="1" noEditPoints="1" noAdjustHandles="1" noChangeArrowheads="1" noChangeShapeType="1" noTextEdit="1"/>
              </p:cNvSpPr>
              <p:nvPr/>
            </p:nvSpPr>
            <p:spPr>
              <a:xfrm>
                <a:off x="3840655" y="6133633"/>
                <a:ext cx="503215"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F42434E-7E07-484A-8C12-FDD45A566085}"/>
                  </a:ext>
                </a:extLst>
              </p:cNvPr>
              <p:cNvSpPr txBox="1"/>
              <p:nvPr/>
            </p:nvSpPr>
            <p:spPr>
              <a:xfrm>
                <a:off x="2461662" y="6153126"/>
                <a:ext cx="475130"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𝐷</m:t>
                          </m:r>
                        </m:sub>
                      </m:sSub>
                    </m:oMath>
                  </m:oMathPara>
                </a14:m>
                <a:endParaRPr lang="en-US" dirty="0"/>
              </a:p>
            </p:txBody>
          </p:sp>
        </mc:Choice>
        <mc:Fallback>
          <p:sp>
            <p:nvSpPr>
              <p:cNvPr id="28" name="TextBox 27">
                <a:extLst>
                  <a:ext uri="{FF2B5EF4-FFF2-40B4-BE49-F238E27FC236}">
                    <a16:creationId xmlns:a16="http://schemas.microsoft.com/office/drawing/2014/main" id="{3F42434E-7E07-484A-8C12-FDD45A566085}"/>
                  </a:ext>
                </a:extLst>
              </p:cNvPr>
              <p:cNvSpPr txBox="1">
                <a:spLocks noRot="1" noChangeAspect="1" noMove="1" noResize="1" noEditPoints="1" noAdjustHandles="1" noChangeArrowheads="1" noChangeShapeType="1" noTextEdit="1"/>
              </p:cNvSpPr>
              <p:nvPr/>
            </p:nvSpPr>
            <p:spPr>
              <a:xfrm>
                <a:off x="2461662" y="6153126"/>
                <a:ext cx="475130" cy="369332"/>
              </a:xfrm>
              <a:prstGeom prst="rect">
                <a:avLst/>
              </a:prstGeom>
              <a:blipFill>
                <a:blip r:embed="rId7"/>
                <a:stretch>
                  <a:fillRect l="-1282" b="-8197"/>
                </a:stretch>
              </a:blipFill>
            </p:spPr>
            <p:txBody>
              <a:bodyPr/>
              <a:lstStyle/>
              <a:p>
                <a:r>
                  <a:rPr lang="en-US">
                    <a:noFill/>
                  </a:rPr>
                  <a:t> </a:t>
                </a:r>
              </a:p>
            </p:txBody>
          </p:sp>
        </mc:Fallback>
      </mc:AlternateContent>
      <p:sp>
        <p:nvSpPr>
          <p:cNvPr id="29" name="Left Brace 28">
            <a:extLst>
              <a:ext uri="{FF2B5EF4-FFF2-40B4-BE49-F238E27FC236}">
                <a16:creationId xmlns:a16="http://schemas.microsoft.com/office/drawing/2014/main" id="{3F87D0E4-AD3F-43DD-BF16-8E2B00FB5EE4}"/>
              </a:ext>
            </a:extLst>
          </p:cNvPr>
          <p:cNvSpPr/>
          <p:nvPr/>
        </p:nvSpPr>
        <p:spPr>
          <a:xfrm rot="16200000">
            <a:off x="3224569" y="5553263"/>
            <a:ext cx="288261" cy="13568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a:extLst>
              <a:ext uri="{FF2B5EF4-FFF2-40B4-BE49-F238E27FC236}">
                <a16:creationId xmlns:a16="http://schemas.microsoft.com/office/drawing/2014/main" id="{F42644FE-4346-4947-990F-3B20698EB4C7}"/>
              </a:ext>
            </a:extLst>
          </p:cNvPr>
          <p:cNvSpPr txBox="1"/>
          <p:nvPr/>
        </p:nvSpPr>
        <p:spPr>
          <a:xfrm>
            <a:off x="2898281" y="6355622"/>
            <a:ext cx="914353" cy="338554"/>
          </a:xfrm>
          <a:prstGeom prst="rect">
            <a:avLst/>
          </a:prstGeom>
          <a:noFill/>
          <a:ln>
            <a:solidFill>
              <a:schemeClr val="tx1"/>
            </a:solidFill>
          </a:ln>
        </p:spPr>
        <p:txBody>
          <a:bodyPr wrap="square" rtlCol="0">
            <a:noAutofit/>
          </a:bodyPr>
          <a:lstStyle/>
          <a:p>
            <a:pPr algn="ctr"/>
            <a:r>
              <a:rPr lang="en-US" sz="1600" dirty="0"/>
              <a:t>Surplus</a:t>
            </a:r>
          </a:p>
        </p:txBody>
      </p:sp>
      <p:sp>
        <p:nvSpPr>
          <p:cNvPr id="31" name="Oval 30">
            <a:extLst>
              <a:ext uri="{FF2B5EF4-FFF2-40B4-BE49-F238E27FC236}">
                <a16:creationId xmlns:a16="http://schemas.microsoft.com/office/drawing/2014/main" id="{056648F3-2730-4A06-B0A7-31B2B9345CCE}"/>
              </a:ext>
            </a:extLst>
          </p:cNvPr>
          <p:cNvSpPr/>
          <p:nvPr/>
        </p:nvSpPr>
        <p:spPr>
          <a:xfrm>
            <a:off x="2572169" y="3607933"/>
            <a:ext cx="203251" cy="257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BD01FE1-C6CC-486F-8AD7-338B133A81BD}"/>
              </a:ext>
            </a:extLst>
          </p:cNvPr>
          <p:cNvSpPr/>
          <p:nvPr/>
        </p:nvSpPr>
        <p:spPr>
          <a:xfrm>
            <a:off x="2695577" y="4963056"/>
            <a:ext cx="479040" cy="111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33" name="Right Triangle 32">
            <a:extLst>
              <a:ext uri="{FF2B5EF4-FFF2-40B4-BE49-F238E27FC236}">
                <a16:creationId xmlns:a16="http://schemas.microsoft.com/office/drawing/2014/main" id="{725A8BE1-F3CC-41C5-877A-7339AA35F1E0}"/>
              </a:ext>
            </a:extLst>
          </p:cNvPr>
          <p:cNvSpPr/>
          <p:nvPr/>
        </p:nvSpPr>
        <p:spPr>
          <a:xfrm rot="16043879">
            <a:off x="2712846" y="4537369"/>
            <a:ext cx="427196" cy="49855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E03D3D9-F178-40F9-A5DA-9118AFE8C581}"/>
              </a:ext>
            </a:extLst>
          </p:cNvPr>
          <p:cNvSpPr/>
          <p:nvPr/>
        </p:nvSpPr>
        <p:spPr>
          <a:xfrm>
            <a:off x="3550868" y="4218230"/>
            <a:ext cx="479040" cy="18254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35" name="Right Triangle 34">
            <a:extLst>
              <a:ext uri="{FF2B5EF4-FFF2-40B4-BE49-F238E27FC236}">
                <a16:creationId xmlns:a16="http://schemas.microsoft.com/office/drawing/2014/main" id="{EEEB33B0-C1D4-4EEF-91D1-4631FDA76C35}"/>
              </a:ext>
            </a:extLst>
          </p:cNvPr>
          <p:cNvSpPr/>
          <p:nvPr/>
        </p:nvSpPr>
        <p:spPr>
          <a:xfrm rot="16200000">
            <a:off x="3601953" y="3789170"/>
            <a:ext cx="404224" cy="45389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C2A87605-6477-4F01-A0ED-9343DEFED554}"/>
              </a:ext>
            </a:extLst>
          </p:cNvPr>
          <p:cNvCxnSpPr>
            <a:stCxn id="33" idx="4"/>
          </p:cNvCxnSpPr>
          <p:nvPr/>
        </p:nvCxnSpPr>
        <p:spPr>
          <a:xfrm flipV="1">
            <a:off x="3165766" y="3814007"/>
            <a:ext cx="8852" cy="74794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61BA24-EB67-4DCB-8C40-13802D15912B}"/>
              </a:ext>
            </a:extLst>
          </p:cNvPr>
          <p:cNvSpPr txBox="1"/>
          <p:nvPr/>
        </p:nvSpPr>
        <p:spPr>
          <a:xfrm>
            <a:off x="4953000" y="5486400"/>
            <a:ext cx="351378" cy="369332"/>
          </a:xfrm>
          <a:prstGeom prst="rect">
            <a:avLst/>
          </a:prstGeom>
          <a:noFill/>
        </p:spPr>
        <p:txBody>
          <a:bodyPr wrap="none" rtlCol="0">
            <a:spAutoFit/>
          </a:bodyPr>
          <a:lstStyle/>
          <a:p>
            <a:r>
              <a:rPr lang="en-US" dirty="0"/>
              <a:t>D</a:t>
            </a:r>
          </a:p>
        </p:txBody>
      </p:sp>
      <p:sp>
        <p:nvSpPr>
          <p:cNvPr id="6" name="TextBox 5">
            <a:extLst>
              <a:ext uri="{FF2B5EF4-FFF2-40B4-BE49-F238E27FC236}">
                <a16:creationId xmlns:a16="http://schemas.microsoft.com/office/drawing/2014/main" id="{56FD9405-20B2-4B2C-8875-27FB9C184488}"/>
              </a:ext>
            </a:extLst>
          </p:cNvPr>
          <p:cNvSpPr txBox="1"/>
          <p:nvPr/>
        </p:nvSpPr>
        <p:spPr>
          <a:xfrm>
            <a:off x="4601874" y="2761972"/>
            <a:ext cx="338554" cy="369332"/>
          </a:xfrm>
          <a:prstGeom prst="rect">
            <a:avLst/>
          </a:prstGeom>
          <a:noFill/>
        </p:spPr>
        <p:txBody>
          <a:bodyPr wrap="none" rtlCol="0">
            <a:spAutoFit/>
          </a:bodyPr>
          <a:lstStyle/>
          <a:p>
            <a:r>
              <a:rPr lang="en-US" dirty="0"/>
              <a:t>S</a:t>
            </a:r>
          </a:p>
        </p:txBody>
      </p:sp>
      <p:sp>
        <p:nvSpPr>
          <p:cNvPr id="8" name="Rectangle 7">
            <a:extLst>
              <a:ext uri="{FF2B5EF4-FFF2-40B4-BE49-F238E27FC236}">
                <a16:creationId xmlns:a16="http://schemas.microsoft.com/office/drawing/2014/main" id="{88FC798C-9BE7-4B1C-8D02-53C03EC9B9FE}"/>
              </a:ext>
            </a:extLst>
          </p:cNvPr>
          <p:cNvSpPr/>
          <p:nvPr/>
        </p:nvSpPr>
        <p:spPr>
          <a:xfrm>
            <a:off x="2707608" y="3765428"/>
            <a:ext cx="453884" cy="77147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rent</a:t>
            </a:r>
          </a:p>
        </p:txBody>
      </p:sp>
      <p:sp>
        <p:nvSpPr>
          <p:cNvPr id="10" name="Isosceles Triangle 9">
            <a:extLst>
              <a:ext uri="{FF2B5EF4-FFF2-40B4-BE49-F238E27FC236}">
                <a16:creationId xmlns:a16="http://schemas.microsoft.com/office/drawing/2014/main" id="{679AF9CC-10D3-4A34-99E6-076AAD5BAACC}"/>
              </a:ext>
            </a:extLst>
          </p:cNvPr>
          <p:cNvSpPr/>
          <p:nvPr/>
        </p:nvSpPr>
        <p:spPr>
          <a:xfrm rot="5400000">
            <a:off x="2724707" y="4533909"/>
            <a:ext cx="431499" cy="444596"/>
          </a:xfrm>
          <a:prstGeom prst="triangle">
            <a:avLst>
              <a:gd name="adj" fmla="val 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8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C2334-56AE-42B9-B2AD-90E9E336BC79}"/>
              </a:ext>
            </a:extLst>
          </p:cNvPr>
          <p:cNvSpPr>
            <a:spLocks noGrp="1"/>
          </p:cNvSpPr>
          <p:nvPr>
            <p:ph idx="1"/>
          </p:nvPr>
        </p:nvSpPr>
        <p:spPr>
          <a:xfrm>
            <a:off x="-1" y="1600201"/>
            <a:ext cx="12039599" cy="580195"/>
          </a:xfrm>
        </p:spPr>
        <p:txBody>
          <a:bodyPr/>
          <a:lstStyle/>
          <a:p>
            <a:pPr marL="0" indent="0">
              <a:buNone/>
            </a:pPr>
            <a:r>
              <a:rPr lang="en-US" dirty="0"/>
              <a:t>It might be that the observed price is too low. Negative externality.</a:t>
            </a:r>
          </a:p>
        </p:txBody>
      </p:sp>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Shadow Price (cont.)</a:t>
            </a:r>
          </a:p>
        </p:txBody>
      </p:sp>
      <p:grpSp>
        <p:nvGrpSpPr>
          <p:cNvPr id="21" name="Group 20"/>
          <p:cNvGrpSpPr/>
          <p:nvPr/>
        </p:nvGrpSpPr>
        <p:grpSpPr>
          <a:xfrm>
            <a:off x="1845469" y="2354643"/>
            <a:ext cx="8365332" cy="4200735"/>
            <a:chOff x="1841880" y="1583944"/>
            <a:chExt cx="10516929" cy="5281180"/>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848582" y="1995695"/>
                  <a:ext cx="2315560" cy="491250"/>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xmlns:a14="http://schemas.microsoft.com/office/drawing/2010/main" xmlns="" id="{25C610BD-523E-4795-A009-90F1F3EDEA98}"/>
                    </a:ext>
                  </a:extLst>
                </p:cNvPr>
                <p:cNvSpPr txBox="1">
                  <a:spLocks noRot="1" noChangeAspect="1" noMove="1" noResize="1" noEditPoints="1" noAdjustHandles="1" noChangeArrowheads="1" noChangeShapeType="1" noTextEdit="1"/>
                </p:cNvSpPr>
                <p:nvPr/>
              </p:nvSpPr>
              <p:spPr>
                <a:xfrm>
                  <a:off x="6848582" y="1995695"/>
                  <a:ext cx="2315560" cy="491250"/>
                </a:xfrm>
                <a:prstGeom prst="rect">
                  <a:avLst/>
                </a:prstGeom>
                <a:blipFill rotWithShape="0">
                  <a:blip r:embed="rId3"/>
                  <a:stretch>
                    <a:fillRect l="-2649" t="-9375" b="-1875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64788" y="4332039"/>
              <a:ext cx="400831" cy="369332"/>
            </a:xfrm>
            <a:prstGeom prst="rect">
              <a:avLst/>
            </a:prstGeom>
            <a:noFill/>
          </p:spPr>
          <p:txBody>
            <a:bodyPr wrap="square" rtlCol="0">
              <a:noAutofit/>
            </a:bodyPr>
            <a:lstStyle/>
            <a:p>
              <a:r>
                <a:rPr lang="en-US" dirty="0">
                  <a:solidFill>
                    <a:srgbClr val="00B0F0"/>
                  </a:solidFill>
                </a:rPr>
                <a:t>D</a:t>
              </a:r>
            </a:p>
          </p:txBody>
        </p: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466139" y="4607368"/>
                  <a:ext cx="1544141"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66139" y="4607368"/>
                  <a:ext cx="1544141" cy="391261"/>
                </a:xfrm>
                <a:prstGeom prst="rect">
                  <a:avLst/>
                </a:prstGeom>
                <a:blipFill>
                  <a:blip r:embed="rId4"/>
                  <a:stretch>
                    <a:fillRect r="-17910" b="-35294"/>
                  </a:stretch>
                </a:blipFill>
              </p:spPr>
              <p:txBody>
                <a:bodyPr/>
                <a:lstStyle/>
                <a:p>
                  <a:r>
                    <a:rPr lang="en-IN">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962814" y="1583944"/>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962814" y="1583944"/>
                  <a:ext cx="3905043" cy="391261"/>
                </a:xfrm>
                <a:prstGeom prst="rect">
                  <a:avLst/>
                </a:prstGeom>
                <a:blipFill>
                  <a:blip r:embed="rId5"/>
                  <a:stretch>
                    <a:fillRect r="-21765" b="-3725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a:stCxn id="31" idx="4"/>
            </p:cNvCxnSpPr>
            <p:nvPr/>
          </p:nvCxnSpPr>
          <p:spPr>
            <a:xfrm flipH="1">
              <a:off x="4422308" y="3701315"/>
              <a:ext cx="0" cy="1918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0" y="3631504"/>
              <a:ext cx="17024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3FB928-D593-4DDF-A988-49AF8D527205}"/>
                </a:ext>
              </a:extLst>
            </p:cNvPr>
            <p:cNvSpPr/>
            <p:nvPr/>
          </p:nvSpPr>
          <p:spPr>
            <a:xfrm>
              <a:off x="4491626" y="3782862"/>
              <a:ext cx="57470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pc</a:t>
              </a:r>
            </a:p>
          </p:txBody>
        </p:sp>
        <p:sp>
          <p:nvSpPr>
            <p:cNvPr id="31" name="Oval 30">
              <a:extLst>
                <a:ext uri="{FF2B5EF4-FFF2-40B4-BE49-F238E27FC236}">
                  <a16:creationId xmlns:a16="http://schemas.microsoft.com/office/drawing/2014/main" id="{994766D1-365B-46FE-9FCF-E2B654895581}"/>
                </a:ext>
              </a:extLst>
            </p:cNvPr>
            <p:cNvSpPr/>
            <p:nvPr/>
          </p:nvSpPr>
          <p:spPr>
            <a:xfrm>
              <a:off x="4171783" y="3485263"/>
              <a:ext cx="563486" cy="21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so</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41880" y="3304286"/>
                  <a:ext cx="689747" cy="464326"/>
                </a:xfrm>
                <a:prstGeom prst="rect">
                  <a:avLst/>
                </a:prstGeom>
                <a:noFill/>
              </p:spPr>
              <p:txBody>
                <a:bodyPr wrap="square" rtlCol="0">
                  <a:no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41880" y="3304286"/>
                  <a:ext cx="689747" cy="464326"/>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841880" y="3673618"/>
                  <a:ext cx="929565" cy="491250"/>
                </a:xfrm>
                <a:prstGeom prst="rect">
                  <a:avLst/>
                </a:prstGeom>
                <a:noFill/>
              </p:spPr>
              <p:txBody>
                <a:bodyPr wrap="square" rtlCol="0">
                  <a:no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841880" y="3673618"/>
                  <a:ext cx="929565" cy="491250"/>
                </a:xfrm>
                <a:prstGeom prst="rect">
                  <a:avLst/>
                </a:prstGeom>
                <a:blipFill>
                  <a:blip r:embed="rId7"/>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28656" y="5649233"/>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28656" y="5649233"/>
                  <a:ext cx="780789" cy="369332"/>
                </a:xfrm>
                <a:prstGeom prst="rect">
                  <a:avLst/>
                </a:prstGeom>
                <a:blipFill>
                  <a:blip r:embed="rId8"/>
                  <a:stretch>
                    <a:fillRect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86063" y="5663848"/>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86063" y="5663848"/>
                  <a:ext cx="574966" cy="390748"/>
                </a:xfrm>
                <a:prstGeom prst="rect">
                  <a:avLst/>
                </a:prstGeom>
                <a:blipFill>
                  <a:blip r:embed="rId9"/>
                  <a:stretch>
                    <a:fillRect r="-1333" b="-29412"/>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6942271" y="5729999"/>
              <a:ext cx="312905"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28131" y="5116015"/>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28131" y="5116015"/>
                  <a:ext cx="847540" cy="390748"/>
                </a:xfrm>
                <a:prstGeom prst="rect">
                  <a:avLst/>
                </a:prstGeom>
                <a:blipFill>
                  <a:blip r:embed="rId10"/>
                  <a:stretch>
                    <a:fillRect r="-12727" b="-3529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154767" y="2628850"/>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154767" y="2628850"/>
                  <a:ext cx="847540" cy="390748"/>
                </a:xfrm>
                <a:prstGeom prst="rect">
                  <a:avLst/>
                </a:prstGeom>
                <a:blipFill>
                  <a:blip r:embed="rId11"/>
                  <a:stretch>
                    <a:fillRect r="-11712" b="-3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5057385" y="5668162"/>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057385" y="5668162"/>
                  <a:ext cx="449674" cy="369332"/>
                </a:xfrm>
                <a:prstGeom prst="rect">
                  <a:avLst/>
                </a:prstGeom>
                <a:blipFill>
                  <a:blip r:embed="rId12"/>
                  <a:stretch>
                    <a:fillRect b="-375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3EC085D-C58F-4A10-AE52-F9C29FADC164}"/>
                </a:ext>
              </a:extLst>
            </p:cNvPr>
            <p:cNvSpPr txBox="1"/>
            <p:nvPr/>
          </p:nvSpPr>
          <p:spPr>
            <a:xfrm>
              <a:off x="6379622" y="3413624"/>
              <a:ext cx="5979187" cy="812570"/>
            </a:xfrm>
            <a:prstGeom prst="rect">
              <a:avLst/>
            </a:prstGeom>
            <a:solidFill>
              <a:schemeClr val="accent2">
                <a:lumMod val="20000"/>
                <a:lumOff val="80000"/>
              </a:schemeClr>
            </a:solidFill>
            <a:ln>
              <a:noFill/>
            </a:ln>
          </p:spPr>
          <p:txBody>
            <a:bodyPr wrap="square" rtlCol="0">
              <a:noAutofit/>
            </a:bodyPr>
            <a:lstStyle/>
            <a:p>
              <a:r>
                <a:rPr lang="en-US" dirty="0"/>
                <a:t>The perfectly competitive price is too low.</a:t>
              </a:r>
            </a:p>
            <a:p>
              <a:r>
                <a:rPr lang="en-US" dirty="0"/>
                <a:t>The perfectly competitive quantity is too high.</a:t>
              </a:r>
            </a:p>
          </p:txBody>
        </p:sp>
        <p:sp>
          <p:nvSpPr>
            <p:cNvPr id="8" name="TextBox 7">
              <a:extLst>
                <a:ext uri="{FF2B5EF4-FFF2-40B4-BE49-F238E27FC236}">
                  <a16:creationId xmlns:a16="http://schemas.microsoft.com/office/drawing/2014/main" id="{2EDB7885-119F-47AE-9401-A9C98F5F9A76}"/>
                </a:ext>
              </a:extLst>
            </p:cNvPr>
            <p:cNvSpPr txBox="1"/>
            <p:nvPr/>
          </p:nvSpPr>
          <p:spPr>
            <a:xfrm>
              <a:off x="2781776" y="6400798"/>
              <a:ext cx="8486919" cy="464326"/>
            </a:xfrm>
            <a:prstGeom prst="rect">
              <a:avLst/>
            </a:prstGeom>
            <a:noFill/>
          </p:spPr>
          <p:txBody>
            <a:bodyPr wrap="none" rtlCol="0">
              <a:noAutofit/>
            </a:bodyPr>
            <a:lstStyle/>
            <a:p>
              <a:pPr algn="ctr"/>
              <a:r>
                <a:rPr lang="en-US" dirty="0"/>
                <a:t>A negative externality is generated as a by-product of production.</a:t>
              </a:r>
            </a:p>
          </p:txBody>
        </p:sp>
      </p:grpSp>
      <p:sp>
        <p:nvSpPr>
          <p:cNvPr id="39" name="TextBox 38">
            <a:extLst>
              <a:ext uri="{FF2B5EF4-FFF2-40B4-BE49-F238E27FC236}">
                <a16:creationId xmlns:a16="http://schemas.microsoft.com/office/drawing/2014/main" id="{007554FE-480F-485B-A1A2-3BE1FC4BDDAE}"/>
              </a:ext>
            </a:extLst>
          </p:cNvPr>
          <p:cNvSpPr txBox="1"/>
          <p:nvPr/>
        </p:nvSpPr>
        <p:spPr>
          <a:xfrm>
            <a:off x="1905498" y="2456003"/>
            <a:ext cx="431147" cy="369332"/>
          </a:xfrm>
          <a:prstGeom prst="rect">
            <a:avLst/>
          </a:prstGeom>
          <a:noFill/>
        </p:spPr>
        <p:txBody>
          <a:bodyPr wrap="square" rtlCol="0">
            <a:noAutofit/>
          </a:bodyPr>
          <a:lstStyle/>
          <a:p>
            <a:pPr algn="ctr"/>
            <a:r>
              <a:rPr lang="en-US" dirty="0"/>
              <a:t>p</a:t>
            </a:r>
          </a:p>
        </p:txBody>
      </p:sp>
    </p:spTree>
    <p:extLst>
      <p:ext uri="{BB962C8B-B14F-4D97-AF65-F5344CB8AC3E}">
        <p14:creationId xmlns:p14="http://schemas.microsoft.com/office/powerpoint/2010/main" val="276518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Identify and Value Benefits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835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2C5C9-B538-45B4-BCBE-5315CEFEE8FC}"/>
              </a:ext>
            </a:extLst>
          </p:cNvPr>
          <p:cNvSpPr>
            <a:spLocks noGrp="1"/>
          </p:cNvSpPr>
          <p:nvPr>
            <p:ph idx="1"/>
          </p:nvPr>
        </p:nvSpPr>
        <p:spPr>
          <a:xfrm>
            <a:off x="2133600" y="1371600"/>
            <a:ext cx="9448800" cy="5486399"/>
          </a:xfrm>
        </p:spPr>
        <p:txBody>
          <a:bodyPr/>
          <a:lstStyle/>
          <a:p>
            <a:r>
              <a:rPr lang="en-US" sz="2400" dirty="0"/>
              <a:t>New production or increased production from current level</a:t>
            </a:r>
          </a:p>
          <a:p>
            <a:pPr lvl="1"/>
            <a:r>
              <a:rPr lang="en-US" sz="1800" dirty="0"/>
              <a:t>Sesame seeds as a new crop</a:t>
            </a:r>
          </a:p>
          <a:p>
            <a:pPr lvl="1"/>
            <a:r>
              <a:rPr lang="en-US" sz="1800" dirty="0"/>
              <a:t>Higher yields per hectare / multiple cropping seasons per year. </a:t>
            </a:r>
          </a:p>
          <a:p>
            <a:r>
              <a:rPr lang="en-US" sz="2400" dirty="0"/>
              <a:t>Quality improvement</a:t>
            </a:r>
          </a:p>
          <a:p>
            <a:pPr lvl="1"/>
            <a:r>
              <a:rPr lang="en-US" sz="1800" dirty="0"/>
              <a:t>Animal fattening, improved breeds.</a:t>
            </a:r>
          </a:p>
          <a:p>
            <a:pPr lvl="1"/>
            <a:r>
              <a:rPr lang="en-US" sz="1800" dirty="0"/>
              <a:t>Sorting wool by grade.</a:t>
            </a:r>
          </a:p>
          <a:p>
            <a:r>
              <a:rPr lang="en-US" sz="2400" dirty="0"/>
              <a:t>Ability to access higher return markets</a:t>
            </a:r>
          </a:p>
          <a:p>
            <a:pPr lvl="1"/>
            <a:r>
              <a:rPr lang="en-US" sz="1800" dirty="0"/>
              <a:t>All weather transport infrastructure</a:t>
            </a:r>
          </a:p>
          <a:p>
            <a:pPr lvl="1"/>
            <a:r>
              <a:rPr lang="en-US" sz="1800" dirty="0"/>
              <a:t>Market information systems</a:t>
            </a:r>
          </a:p>
          <a:p>
            <a:r>
              <a:rPr lang="en-US" sz="2400" dirty="0"/>
              <a:t>Cost reduction</a:t>
            </a:r>
          </a:p>
          <a:p>
            <a:pPr lvl="1"/>
            <a:r>
              <a:rPr lang="en-US" sz="1800" dirty="0"/>
              <a:t>Least cost rations for animal fattening</a:t>
            </a:r>
          </a:p>
          <a:p>
            <a:r>
              <a:rPr lang="en-US" sz="2400" dirty="0"/>
              <a:t>Avoided losses</a:t>
            </a:r>
          </a:p>
          <a:p>
            <a:pPr lvl="1"/>
            <a:r>
              <a:rPr lang="en-US" sz="2000" dirty="0"/>
              <a:t>Seed storage </a:t>
            </a:r>
          </a:p>
          <a:p>
            <a:pPr lvl="1"/>
            <a:r>
              <a:rPr lang="en-US" sz="2000" dirty="0"/>
              <a:t>Animal transport</a:t>
            </a:r>
          </a:p>
          <a:p>
            <a:pPr lvl="1"/>
            <a:endParaRPr lang="en-US" sz="2000" dirty="0"/>
          </a:p>
        </p:txBody>
      </p:sp>
      <p:sp>
        <p:nvSpPr>
          <p:cNvPr id="2" name="Title 1">
            <a:extLst>
              <a:ext uri="{FF2B5EF4-FFF2-40B4-BE49-F238E27FC236}">
                <a16:creationId xmlns:a16="http://schemas.microsoft.com/office/drawing/2014/main" id="{4E7E08FA-22A6-47BF-AD65-2E8BCF3A902E}"/>
              </a:ext>
            </a:extLst>
          </p:cNvPr>
          <p:cNvSpPr>
            <a:spLocks noGrp="1"/>
          </p:cNvSpPr>
          <p:nvPr>
            <p:ph type="title"/>
          </p:nvPr>
        </p:nvSpPr>
        <p:spPr/>
        <p:txBody>
          <a:bodyPr/>
          <a:lstStyle/>
          <a:p>
            <a:r>
              <a:rPr lang="en-US" dirty="0"/>
              <a:t>Things to Look For (agriculture examples)</a:t>
            </a:r>
          </a:p>
        </p:txBody>
      </p:sp>
    </p:spTree>
    <p:extLst>
      <p:ext uri="{BB962C8B-B14F-4D97-AF65-F5344CB8AC3E}">
        <p14:creationId xmlns:p14="http://schemas.microsoft.com/office/powerpoint/2010/main" val="40922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B06A-D69E-4EA4-87FE-7E91BD7F8C6C}"/>
              </a:ext>
            </a:extLst>
          </p:cNvPr>
          <p:cNvSpPr>
            <a:spLocks noGrp="1"/>
          </p:cNvSpPr>
          <p:nvPr>
            <p:ph type="title"/>
          </p:nvPr>
        </p:nvSpPr>
        <p:spPr/>
        <p:txBody>
          <a:bodyPr/>
          <a:lstStyle/>
          <a:p>
            <a:r>
              <a:rPr lang="en-US" dirty="0"/>
              <a:t>How do we value the benefits?</a:t>
            </a:r>
          </a:p>
        </p:txBody>
      </p:sp>
      <p:sp>
        <p:nvSpPr>
          <p:cNvPr id="3" name="Content Placeholder 2">
            <a:extLst>
              <a:ext uri="{FF2B5EF4-FFF2-40B4-BE49-F238E27FC236}">
                <a16:creationId xmlns:a16="http://schemas.microsoft.com/office/drawing/2014/main" id="{20D83052-9603-494D-B9CD-7EFCAC86168B}"/>
              </a:ext>
            </a:extLst>
          </p:cNvPr>
          <p:cNvSpPr>
            <a:spLocks noGrp="1"/>
          </p:cNvSpPr>
          <p:nvPr>
            <p:ph idx="1"/>
          </p:nvPr>
        </p:nvSpPr>
        <p:spPr>
          <a:xfrm>
            <a:off x="304800" y="1371601"/>
            <a:ext cx="11277600" cy="4754564"/>
          </a:xfrm>
        </p:spPr>
        <p:txBody>
          <a:bodyPr/>
          <a:lstStyle/>
          <a:p>
            <a:pPr lvl="1"/>
            <a:r>
              <a:rPr lang="en-US" dirty="0"/>
              <a:t>These (again in the absence of externalities) can be valued through market prices</a:t>
            </a:r>
          </a:p>
          <a:p>
            <a:pPr lvl="2"/>
            <a:r>
              <a:rPr lang="en-US" dirty="0"/>
              <a:t>If there are externalities or market imperfections, we need to conduct the same kind of analysis as we discussed for costs.</a:t>
            </a:r>
          </a:p>
          <a:p>
            <a:pPr lvl="1"/>
            <a:r>
              <a:rPr lang="en-US" dirty="0"/>
              <a:t>Some benefits are difficult to reflect in market prices (civic pride, reduction in pollution, etc.)</a:t>
            </a:r>
          </a:p>
          <a:p>
            <a:pPr lvl="2"/>
            <a:r>
              <a:rPr lang="en-US" dirty="0"/>
              <a:t>To approximate these, we use a variety of techniques to estimate the community’s willingness to pay as we have discussed in earlier sessions</a:t>
            </a:r>
          </a:p>
          <a:p>
            <a:pPr marL="0" indent="0">
              <a:buNone/>
            </a:pPr>
            <a:endParaRPr lang="en-US" dirty="0"/>
          </a:p>
        </p:txBody>
      </p:sp>
    </p:spTree>
    <p:extLst>
      <p:ext uri="{BB962C8B-B14F-4D97-AF65-F5344CB8AC3E}">
        <p14:creationId xmlns:p14="http://schemas.microsoft.com/office/powerpoint/2010/main" val="357700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lstStyle/>
          <a:p>
            <a:r>
              <a:rPr lang="en-US" sz="2800" dirty="0"/>
              <a:t>We introduced some of these methods earlier</a:t>
            </a:r>
          </a:p>
          <a:p>
            <a:pPr lvl="1"/>
            <a:r>
              <a:rPr lang="en-US" sz="2400" dirty="0"/>
              <a:t>Hedonic analysis</a:t>
            </a:r>
          </a:p>
          <a:p>
            <a:pPr lvl="1"/>
            <a:r>
              <a:rPr lang="en-US" sz="2400" dirty="0"/>
              <a:t>Travel cost</a:t>
            </a:r>
          </a:p>
          <a:p>
            <a:pPr lvl="1"/>
            <a:r>
              <a:rPr lang="en-US" sz="2400" dirty="0"/>
              <a:t>Private expenditure in absence of a public good</a:t>
            </a:r>
          </a:p>
          <a:p>
            <a:pPr lvl="1"/>
            <a:r>
              <a:rPr lang="en-US" sz="2400" dirty="0"/>
              <a:t>Contingent valuation</a:t>
            </a:r>
          </a:p>
          <a:p>
            <a:r>
              <a:rPr lang="en-US" sz="2800" dirty="0"/>
              <a:t>Also sometimes use estimations by experts</a:t>
            </a:r>
          </a:p>
          <a:p>
            <a:pPr lvl="1"/>
            <a:r>
              <a:rPr lang="en-US" sz="2400" dirty="0"/>
              <a:t>Called the “Delphi method” in the text</a:t>
            </a:r>
          </a:p>
          <a:p>
            <a:pPr lvl="1"/>
            <a:r>
              <a:rPr lang="en-US" sz="2400" dirty="0"/>
              <a:t>Oracle of Delphi</a:t>
            </a:r>
          </a:p>
          <a:p>
            <a:pPr lvl="2"/>
            <a:r>
              <a:rPr lang="en-US" sz="2000"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WTP</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Tree>
    <p:extLst>
      <p:ext uri="{BB962C8B-B14F-4D97-AF65-F5344CB8AC3E}">
        <p14:creationId xmlns:p14="http://schemas.microsoft.com/office/powerpoint/2010/main" val="266112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p:txBody>
          <a:bodyPr/>
          <a:lstStyle/>
          <a:p>
            <a:r>
              <a:rPr lang="en-US" dirty="0"/>
              <a:t>When Do We Use 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lstStyle/>
          <a:p>
            <a:r>
              <a:rPr lang="en-US" dirty="0"/>
              <a:t>Many projects or policies have a temporal dimension to the flow of costs and benefits.</a:t>
            </a:r>
          </a:p>
          <a:p>
            <a:pPr lvl="1"/>
            <a:r>
              <a:rPr lang="en-US" dirty="0"/>
              <a:t>A common pattern in infrastructure, education, and basic research is an up-front cost that generates a future flow of benefits.</a:t>
            </a:r>
          </a:p>
          <a:p>
            <a:r>
              <a:rPr lang="en-US" dirty="0"/>
              <a:t>We need a way to evaluate the efficiency of these projects to help us decide what to select and what to reject.</a:t>
            </a:r>
          </a:p>
          <a:p>
            <a:r>
              <a:rPr lang="en-US" dirty="0"/>
              <a:t>CBA is a tool to evaluate different uses of societal resources.</a:t>
            </a:r>
          </a:p>
          <a:p>
            <a:r>
              <a:rPr lang="en-US"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0419D-9D33-43EB-AB1E-6D57DE574A0C}"/>
              </a:ext>
            </a:extLst>
          </p:cNvPr>
          <p:cNvSpPr>
            <a:spLocks noGrp="1"/>
          </p:cNvSpPr>
          <p:nvPr>
            <p:ph idx="1"/>
          </p:nvPr>
        </p:nvSpPr>
        <p:spPr/>
        <p:txBody>
          <a:bodyPr/>
          <a:lstStyle/>
          <a:p>
            <a:r>
              <a:rPr lang="en-US" sz="2800" dirty="0"/>
              <a:t>Counting as a new resource that which is really a transfer from another existing resource</a:t>
            </a:r>
          </a:p>
          <a:p>
            <a:pPr lvl="1"/>
            <a:r>
              <a:rPr lang="en-US" sz="2400" dirty="0"/>
              <a:t>A giant mall takes over commercial activity in a region, so smaller malls go out of business</a:t>
            </a:r>
          </a:p>
          <a:p>
            <a:pPr lvl="1"/>
            <a:r>
              <a:rPr lang="en-US" sz="2400" dirty="0"/>
              <a:t>Can count new business, can’t count transferred business</a:t>
            </a:r>
          </a:p>
          <a:p>
            <a:r>
              <a:rPr lang="en-US" sz="2800" dirty="0"/>
              <a:t>Double-counting a single underlying phenomenon</a:t>
            </a:r>
          </a:p>
          <a:p>
            <a:pPr lvl="1"/>
            <a:r>
              <a:rPr lang="en-US" sz="2400" dirty="0"/>
              <a:t>A new public highway reduces commuting time and cost; I could estimate the value of this with a survey</a:t>
            </a:r>
          </a:p>
          <a:p>
            <a:pPr lvl="1"/>
            <a:r>
              <a:rPr lang="en-US" sz="2400" dirty="0"/>
              <a:t>It also makes the values of houses that are close to this new road increase, and we could use hedonic methods to look at this</a:t>
            </a:r>
          </a:p>
          <a:p>
            <a:r>
              <a:rPr lang="en-US" sz="2800" dirty="0"/>
              <a:t>Counting labor through created jobs as a benefit</a:t>
            </a:r>
          </a:p>
          <a:p>
            <a:pPr lvl="1"/>
            <a:r>
              <a:rPr lang="en-US" sz="2400" dirty="0"/>
              <a:t>Labor is a cost; what the workers do with the labor is the benefit</a:t>
            </a:r>
          </a:p>
        </p:txBody>
      </p:sp>
      <p:sp>
        <p:nvSpPr>
          <p:cNvPr id="2" name="Title 1">
            <a:extLst>
              <a:ext uri="{FF2B5EF4-FFF2-40B4-BE49-F238E27FC236}">
                <a16:creationId xmlns:a16="http://schemas.microsoft.com/office/drawing/2014/main" id="{39BCC500-BD22-4057-8038-FB833561999B}"/>
              </a:ext>
            </a:extLst>
          </p:cNvPr>
          <p:cNvSpPr>
            <a:spLocks noGrp="1"/>
          </p:cNvSpPr>
          <p:nvPr>
            <p:ph type="title"/>
          </p:nvPr>
        </p:nvSpPr>
        <p:spPr/>
        <p:txBody>
          <a:bodyPr/>
          <a:lstStyle/>
          <a:p>
            <a:r>
              <a:rPr lang="en-US" dirty="0"/>
              <a:t>Common Problems</a:t>
            </a:r>
          </a:p>
        </p:txBody>
      </p:sp>
    </p:spTree>
    <p:extLst>
      <p:ext uri="{BB962C8B-B14F-4D97-AF65-F5344CB8AC3E}">
        <p14:creationId xmlns:p14="http://schemas.microsoft.com/office/powerpoint/2010/main" val="267681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Value of a Statistical Life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479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228600" y="1219201"/>
            <a:ext cx="11734800" cy="4906964"/>
          </a:xfrm>
        </p:spPr>
        <p:txBody>
          <a:bodyPr/>
          <a:lstStyle/>
          <a:p>
            <a:r>
              <a:rPr lang="en-US" sz="2800" dirty="0"/>
              <a:t>We need a way to put a value on avoided deaths—the value of a statistical life.</a:t>
            </a:r>
          </a:p>
          <a:p>
            <a:pPr lvl="1"/>
            <a:r>
              <a:rPr lang="en-US" sz="2400" dirty="0"/>
              <a:t>Morally we may have qualms but as a practical matter it is something we need to work with.  </a:t>
            </a:r>
          </a:p>
          <a:p>
            <a:r>
              <a:rPr lang="en-US" sz="2800" dirty="0"/>
              <a:t>What kinds of situations would call for us to use this value?</a:t>
            </a:r>
          </a:p>
          <a:p>
            <a:pPr lvl="1"/>
            <a:r>
              <a:rPr lang="en-US" sz="2400" dirty="0"/>
              <a:t>Changes in things like speed limits, drinking age, seatbelt rules, pesticide rules</a:t>
            </a:r>
          </a:p>
          <a:p>
            <a:pPr lvl="2"/>
            <a:r>
              <a:rPr lang="en-US" sz="2000" dirty="0"/>
              <a:t>The US DOT sets the value at 9.4 million</a:t>
            </a:r>
          </a:p>
          <a:p>
            <a:pPr lvl="2"/>
            <a:r>
              <a:rPr lang="en-US" sz="2000" dirty="0"/>
              <a:t>The US EPA sets the value at 10 million</a:t>
            </a:r>
          </a:p>
          <a:p>
            <a:pPr lvl="1"/>
            <a:r>
              <a:rPr lang="en-US" sz="2400" dirty="0"/>
              <a:t>In June 2020, Imperial College in London released a study that non-pharmaceutical COVID-19 interventions (shutting down) saved around 3.1 million lives in Europe </a:t>
            </a:r>
          </a:p>
          <a:p>
            <a:pPr lvl="2"/>
            <a:r>
              <a:rPr lang="en-US" sz="2000" dirty="0"/>
              <a:t>We can use this value 3.1 m * 10 m = 3.1E + 13</a:t>
            </a:r>
          </a:p>
          <a:p>
            <a:pPr lvl="2"/>
            <a:r>
              <a:rPr lang="en-US" sz="2000" dirty="0"/>
              <a:t>The size of the EU economy annually is reported by the World Bank is 1.6 E + 13 (2018)</a:t>
            </a:r>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sz="2800" dirty="0"/>
              <a:t>It has been measured by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D6B40-0B7D-4CE2-8109-C3FF6A6974AD}"/>
              </a:ext>
            </a:extLst>
          </p:cNvPr>
          <p:cNvSpPr>
            <a:spLocks noGrp="1"/>
          </p:cNvSpPr>
          <p:nvPr>
            <p:ph idx="1"/>
          </p:nvPr>
        </p:nvSpPr>
        <p:spPr>
          <a:xfrm>
            <a:off x="152400" y="1371600"/>
            <a:ext cx="12039600" cy="4800599"/>
          </a:xfrm>
        </p:spPr>
        <p:txBody>
          <a:bodyPr/>
          <a:lstStyle/>
          <a:p>
            <a:pPr marL="0" indent="0">
              <a:buNone/>
            </a:pPr>
            <a:r>
              <a:rPr lang="en-US" dirty="0"/>
              <a:t>Value of a DALY: disability adjusted life year that combines years of life lost and years lost to disability (WHO)</a:t>
            </a:r>
          </a:p>
          <a:p>
            <a:r>
              <a:rPr lang="en-US" dirty="0"/>
              <a:t>This measures health outcomes that lead to death but also ones that have less than fatal outcomes</a:t>
            </a:r>
          </a:p>
          <a:p>
            <a:r>
              <a:rPr lang="en-US" dirty="0"/>
              <a:t>There is a case made that a reasonable approximation of one DALY can be the gross national income (GNI) per capita in a country.</a:t>
            </a:r>
          </a:p>
          <a:p>
            <a:r>
              <a:rPr lang="en-US" dirty="0"/>
              <a:t>Then the total DALY estimate from a policy change times the GNI would be a possible value to use.</a:t>
            </a:r>
          </a:p>
          <a:p>
            <a:pPr lvl="1"/>
            <a:r>
              <a:rPr lang="en-US" dirty="0"/>
              <a:t>Could also use the same logic with predicted years of life lost / saved.</a:t>
            </a:r>
          </a:p>
        </p:txBody>
      </p:sp>
      <p:sp>
        <p:nvSpPr>
          <p:cNvPr id="2" name="Title 1">
            <a:extLst>
              <a:ext uri="{FF2B5EF4-FFF2-40B4-BE49-F238E27FC236}">
                <a16:creationId xmlns:a16="http://schemas.microsoft.com/office/drawing/2014/main" id="{7D56F066-D409-4292-A2C8-89ECDD7D3C65}"/>
              </a:ext>
            </a:extLst>
          </p:cNvPr>
          <p:cNvSpPr>
            <a:spLocks noGrp="1"/>
          </p:cNvSpPr>
          <p:nvPr>
            <p:ph type="title"/>
          </p:nvPr>
        </p:nvSpPr>
        <p:spPr/>
        <p:txBody>
          <a:bodyPr/>
          <a:lstStyle/>
          <a:p>
            <a:r>
              <a:rPr lang="en-US" dirty="0"/>
              <a:t>Related Concepts</a:t>
            </a:r>
          </a:p>
        </p:txBody>
      </p:sp>
    </p:spTree>
    <p:extLst>
      <p:ext uri="{BB962C8B-B14F-4D97-AF65-F5344CB8AC3E}">
        <p14:creationId xmlns:p14="http://schemas.microsoft.com/office/powerpoint/2010/main" val="34287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Discounting</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801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getting $100 now:</a:t>
            </a:r>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extLst>
              <p:ext uri="{D42A27DB-BD31-4B8C-83A1-F6EECF244321}">
                <p14:modId xmlns:p14="http://schemas.microsoft.com/office/powerpoint/2010/main" val="12407513"/>
              </p:ext>
            </p:extLst>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$112</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D88360-154B-4F90-AE8D-8FF034D410ED}"/>
                  </a:ext>
                </a:extLst>
              </p:cNvPr>
              <p:cNvSpPr>
                <a:spLocks noGrp="1"/>
              </p:cNvSpPr>
              <p:nvPr>
                <p:ph idx="1"/>
              </p:nvPr>
            </p:nvSpPr>
            <p:spPr/>
            <p:txBody>
              <a:bodyPr/>
              <a:lstStyle/>
              <a:p>
                <a:r>
                  <a:rPr lang="en-US" sz="2800" dirty="0"/>
                  <a:t>Nominal is the amount you will pay in the future, as in the dollar value of the check you will write/amount on the future receipt.</a:t>
                </a:r>
              </a:p>
              <a:p>
                <a:r>
                  <a:rPr lang="en-US" sz="2800" dirty="0"/>
                  <a:t>Real is the nominal value adjusted for inflation.</a:t>
                </a:r>
              </a:p>
              <a:p>
                <a:pPr lvl="1"/>
                <a:r>
                  <a:rPr lang="en-US" sz="2400" dirty="0"/>
                  <a:t>Real values are in reference to buying power of a currency in a given base year.</a:t>
                </a:r>
              </a:p>
              <a:p>
                <a:pPr lvl="1"/>
                <a:r>
                  <a:rPr lang="en-US" sz="2400" dirty="0"/>
                  <a:t>For interest, if i is the nominal rate of interest, </a:t>
                </a:r>
                <a14:m>
                  <m:oMath xmlns:m="http://schemas.openxmlformats.org/officeDocument/2006/math">
                    <m:r>
                      <a:rPr lang="en-US" sz="2400">
                        <a:latin typeface="Cambria Math" panose="02040503050406030204" pitchFamily="18" charset="0"/>
                      </a:rPr>
                      <m:t>𝛾</m:t>
                    </m:r>
                  </m:oMath>
                </a14:m>
                <a:r>
                  <a:rPr lang="en-US" sz="2400" dirty="0"/>
                  <a:t> is the inflation rate, and </a:t>
                </a:r>
                <a14:m>
                  <m:oMath xmlns:m="http://schemas.openxmlformats.org/officeDocument/2006/math">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 </m:t>
                    </m:r>
                  </m:oMath>
                </a14:m>
                <a:r>
                  <a:rPr lang="en-US" sz="2400" dirty="0"/>
                  <a:t>is the real rate of interest.</a:t>
                </a:r>
              </a:p>
              <a:p>
                <a:pPr marL="457200" lvl="1" indent="0" algn="ctr">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m:t>
                          </m:r>
                          <m:r>
                            <a:rPr lang="en-US" sz="2400">
                              <a:latin typeface="Cambria Math" panose="02040503050406030204" pitchFamily="18" charset="0"/>
                            </a:rPr>
                            <m:t>𝑖</m:t>
                          </m:r>
                        </m:e>
                      </m:d>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r>
                            <a:rPr lang="en-US" sz="2400">
                              <a:latin typeface="Cambria Math" panose="02040503050406030204" pitchFamily="18" charset="0"/>
                            </a:rPr>
                            <m:t>𝛾</m:t>
                          </m:r>
                        </m:e>
                      </m:d>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e>
                      </m:d>
                    </m:oMath>
                  </m:oMathPara>
                </a14:m>
                <a:endParaRPr lang="en-US" sz="2400" dirty="0"/>
              </a:p>
              <a:p>
                <a:pPr marL="457200" lvl="1" indent="0" algn="ctr">
                  <a:buNone/>
                </a:pPr>
                <a14:m>
                  <m:oMath xmlns:m="http://schemas.openxmlformats.org/officeDocument/2006/math">
                    <m:r>
                      <a:rPr lang="en-US" sz="2400">
                        <a:latin typeface="Cambria Math" panose="02040503050406030204" pitchFamily="18" charset="0"/>
                      </a:rPr>
                      <m:t>1+</m:t>
                    </m:r>
                    <m:r>
                      <a:rPr lang="en-US" sz="2400">
                        <a:latin typeface="Cambria Math" panose="02040503050406030204" pitchFamily="18" charset="0"/>
                      </a:rPr>
                      <m:t>𝑖</m:t>
                    </m:r>
                    <m:r>
                      <a:rPr lang="en-US" sz="2400">
                        <a:latin typeface="Cambria Math" panose="02040503050406030204" pitchFamily="18" charset="0"/>
                      </a:rPr>
                      <m:t>=1+</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oMath>
                </a14:m>
                <a:r>
                  <a:rPr lang="en-US" sz="2400" dirty="0"/>
                  <a:t>, or </a:t>
                </a:r>
                <a14:m>
                  <m:oMath xmlns:m="http://schemas.openxmlformats.org/officeDocument/2006/math">
                    <m:r>
                      <a:rPr lang="en-US" sz="2400">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oMath>
                </a14:m>
                <a:endParaRPr lang="en-US" sz="2400" dirty="0"/>
              </a:p>
              <a:p>
                <a:pPr lvl="2"/>
                <a:r>
                  <a:rPr lang="en-US" sz="2000" dirty="0"/>
                  <a:t>Since </a:t>
                </a:r>
                <a14:m>
                  <m:oMath xmlns:m="http://schemas.openxmlformats.org/officeDocument/2006/math">
                    <m:r>
                      <a:rPr lang="en-US" sz="2000">
                        <a:latin typeface="Cambria Math" panose="02040503050406030204" pitchFamily="18" charset="0"/>
                      </a:rPr>
                      <m:t>𝛾</m:t>
                    </m:r>
                    <m:r>
                      <a:rPr lang="en-US" sz="2000">
                        <a:latin typeface="Cambria Math" panose="02040503050406030204" pitchFamily="18" charset="0"/>
                      </a:rPr>
                      <m:t>∗</m:t>
                    </m:r>
                    <m:acc>
                      <m:accPr>
                        <m:chr m:val="̃"/>
                        <m:ctrlPr>
                          <a:rPr lang="en-US" sz="2000" i="1">
                            <a:latin typeface="Cambria Math" panose="02040503050406030204" pitchFamily="18" charset="0"/>
                          </a:rPr>
                        </m:ctrlPr>
                      </m:accPr>
                      <m:e>
                        <m:r>
                          <a:rPr lang="en-US" sz="2000">
                            <a:latin typeface="Cambria Math" panose="02040503050406030204" pitchFamily="18" charset="0"/>
                          </a:rPr>
                          <m:t>𝑖</m:t>
                        </m:r>
                      </m:e>
                    </m:acc>
                  </m:oMath>
                </a14:m>
                <a:r>
                  <a:rPr lang="en-US" sz="2000" dirty="0"/>
                  <a:t> is generally “small,” we use nominal − inflation = real.</a:t>
                </a:r>
              </a:p>
              <a:p>
                <a:pPr lvl="2"/>
                <a:r>
                  <a:rPr lang="en-US" sz="2000" dirty="0"/>
                  <a:t>Replace r for i, and it holds for the discount rate.</a:t>
                </a:r>
              </a:p>
            </p:txBody>
          </p:sp>
        </mc:Choice>
        <mc:Fallback xmlns="">
          <p:sp>
            <p:nvSpPr>
              <p:cNvPr id="3" name="Content Placeholder 2">
                <a:extLst>
                  <a:ext uri="{FF2B5EF4-FFF2-40B4-BE49-F238E27FC236}">
                    <a16:creationId xmlns:a16="http://schemas.microsoft.com/office/drawing/2014/main" id="{31D88360-154B-4F90-AE8D-8FF034D410ED}"/>
                  </a:ext>
                </a:extLst>
              </p:cNvPr>
              <p:cNvSpPr>
                <a:spLocks noGrp="1" noRot="1" noChangeAspect="1" noMove="1" noResize="1" noEditPoints="1" noAdjustHandles="1" noChangeArrowheads="1" noChangeShapeType="1" noTextEdit="1"/>
              </p:cNvSpPr>
              <p:nvPr>
                <p:ph idx="1"/>
              </p:nvPr>
            </p:nvSpPr>
            <p:spPr>
              <a:blipFill>
                <a:blip r:embed="rId3"/>
                <a:stretch>
                  <a:fillRect l="-1042" t="-1401" r="-1505" b="-476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CE19EA7-0D12-4CBC-85E1-C6478B72814B}"/>
              </a:ext>
            </a:extLst>
          </p:cNvPr>
          <p:cNvSpPr>
            <a:spLocks noGrp="1"/>
          </p:cNvSpPr>
          <p:nvPr>
            <p:ph type="title"/>
          </p:nvPr>
        </p:nvSpPr>
        <p:spPr/>
        <p:txBody>
          <a:bodyPr/>
          <a:lstStyle/>
          <a:p>
            <a:r>
              <a:rPr lang="en-US" sz="4000" dirty="0"/>
              <a:t>Distinguish Between Real and Nominal Values</a:t>
            </a:r>
          </a:p>
        </p:txBody>
      </p:sp>
    </p:spTree>
    <p:extLst>
      <p:ext uri="{BB962C8B-B14F-4D97-AF65-F5344CB8AC3E}">
        <p14:creationId xmlns:p14="http://schemas.microsoft.com/office/powerpoint/2010/main" val="375638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0" t="-1120" r="-463" b="-112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p:txBody>
          <a:bodyPr/>
          <a:lstStyle/>
          <a:p>
            <a:r>
              <a:rPr lang="en-US" dirty="0"/>
              <a:t>Values in the future are going to be expressed in present value.</a:t>
            </a:r>
          </a:p>
          <a:p>
            <a:pPr lvl="1"/>
            <a:r>
              <a:rPr lang="en-US" dirty="0"/>
              <a:t>We will use a discount rate r.</a:t>
            </a:r>
          </a:p>
          <a:p>
            <a:r>
              <a:rPr lang="en-US" dirty="0"/>
              <a:t>The overall assessment on efficiency grounds is the Kaldor–Hicks criterion.</a:t>
            </a:r>
          </a:p>
          <a:p>
            <a:pPr lvl="1"/>
            <a:r>
              <a:rPr lang="en-US" dirty="0"/>
              <a:t>It is an efficient use of society’s resources if it is potentially possible through redistribution of outcomes to meet the Pareto optimality definition.</a:t>
            </a:r>
          </a:p>
          <a:p>
            <a:r>
              <a:rPr lang="en-US" dirty="0"/>
              <a:t>The analysis is done from the point of view of what is the best use of society’s resources to meet society’s needs.</a:t>
            </a:r>
          </a:p>
        </p:txBody>
      </p:sp>
    </p:spTree>
    <p:extLst>
      <p:ext uri="{BB962C8B-B14F-4D97-AF65-F5344CB8AC3E}">
        <p14:creationId xmlns:p14="http://schemas.microsoft.com/office/powerpoint/2010/main" val="410615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1600201"/>
            <a:ext cx="10972800" cy="1828799"/>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p:txBody>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153090"/>
            <a:ext cx="10972807" cy="400110"/>
          </a:xfrm>
          <a:prstGeom prst="rect">
            <a:avLst/>
          </a:prstGeom>
          <a:noFill/>
        </p:spPr>
        <p:txBody>
          <a:bodyPr wrap="square" rtlCol="0">
            <a:noAutofit/>
          </a:bodyPr>
          <a:lstStyle/>
          <a:p>
            <a:r>
              <a:rPr lang="en-US" sz="2000" dirty="0"/>
              <a:t>Note, however, that these are generally seen as almost risk-less investments.</a:t>
            </a:r>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3279386152"/>
              </p:ext>
            </p:extLst>
          </p:nvPr>
        </p:nvGraphicFramePr>
        <p:xfrm>
          <a:off x="609593" y="3488787"/>
          <a:ext cx="10972807" cy="2560320"/>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353702">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353702">
                <a:tc>
                  <a:txBody>
                    <a:bodyPr/>
                    <a:lstStyle/>
                    <a:p>
                      <a:pPr algn="ctr" fontAlgn="b">
                        <a:lnSpc>
                          <a:spcPct val="100000"/>
                        </a:lnSpc>
                      </a:pPr>
                      <a:r>
                        <a:rPr lang="en-US" sz="1800" u="none" strike="noStrike" dirty="0">
                          <a:effectLst/>
                        </a:rPr>
                        <a:t>11/1/1990</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353702">
                <a:tc>
                  <a:txBody>
                    <a:bodyPr/>
                    <a:lstStyle/>
                    <a:p>
                      <a:pPr algn="ctr" fontAlgn="b">
                        <a:lnSpc>
                          <a:spcPct val="100000"/>
                        </a:lnSpc>
                      </a:pPr>
                      <a:r>
                        <a:rPr lang="en-US" sz="1800" u="none" strike="noStrike" dirty="0">
                          <a:effectLst/>
                        </a:rPr>
                        <a:t>11/1/1995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353702">
                <a:tc>
                  <a:txBody>
                    <a:bodyPr/>
                    <a:lstStyle/>
                    <a:p>
                      <a:pPr algn="ctr" fontAlgn="b">
                        <a:lnSpc>
                          <a:spcPct val="100000"/>
                        </a:lnSpc>
                      </a:pPr>
                      <a:r>
                        <a:rPr lang="en-US" sz="1800" u="none" strike="noStrike" dirty="0">
                          <a:effectLst/>
                        </a:rPr>
                        <a:t>11/1/2002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353702">
                <a:tc>
                  <a:txBody>
                    <a:bodyPr/>
                    <a:lstStyle/>
                    <a:p>
                      <a:pPr algn="ctr" fontAlgn="t">
                        <a:lnSpc>
                          <a:spcPct val="100000"/>
                        </a:lnSpc>
                      </a:pPr>
                      <a:r>
                        <a:rPr lang="en-US" sz="1800" u="none" strike="noStrike" dirty="0">
                          <a:effectLst/>
                        </a:rPr>
                        <a:t>11/2/2009</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353702">
                <a:tc>
                  <a:txBody>
                    <a:bodyPr/>
                    <a:lstStyle/>
                    <a:p>
                      <a:pPr algn="ctr" fontAlgn="b">
                        <a:lnSpc>
                          <a:spcPct val="100000"/>
                        </a:lnSpc>
                      </a:pPr>
                      <a:r>
                        <a:rPr lang="en-US" sz="1800" u="none" strike="noStrike" dirty="0">
                          <a:effectLst/>
                        </a:rPr>
                        <a:t>11/1/2019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353702">
                <a:tc>
                  <a:txBody>
                    <a:bodyPr/>
                    <a:lstStyle/>
                    <a:p>
                      <a:pPr algn="ctr"/>
                      <a:r>
                        <a:rPr lang="en-US" dirty="0"/>
                        <a:t>8/13/2020</a:t>
                      </a:r>
                    </a:p>
                  </a:txBody>
                  <a:tcPr anchor="ctr"/>
                </a:tc>
                <a:tc>
                  <a:txBody>
                    <a:bodyPr/>
                    <a:lstStyle/>
                    <a:p>
                      <a:pPr algn="ctr"/>
                      <a:r>
                        <a:rPr lang="en-US"/>
                        <a:t>0.08</a:t>
                      </a:r>
                    </a:p>
                  </a:txBody>
                  <a:tcPr anchor="ctr"/>
                </a:tc>
                <a:tc>
                  <a:txBody>
                    <a:bodyPr/>
                    <a:lstStyle/>
                    <a:p>
                      <a:pPr algn="ctr"/>
                      <a:r>
                        <a:rPr lang="en-US"/>
                        <a:t>0.10</a:t>
                      </a:r>
                    </a:p>
                  </a:txBody>
                  <a:tcPr anchor="ctr"/>
                </a:tc>
                <a:tc>
                  <a:txBody>
                    <a:bodyPr/>
                    <a:lstStyle/>
                    <a:p>
                      <a:pPr algn="ctr"/>
                      <a:r>
                        <a:rPr lang="en-US"/>
                        <a:t>0.10</a:t>
                      </a:r>
                    </a:p>
                  </a:txBody>
                  <a:tcPr anchor="ctr"/>
                </a:tc>
                <a:tc>
                  <a:txBody>
                    <a:bodyPr/>
                    <a:lstStyle/>
                    <a:p>
                      <a:pPr algn="ctr"/>
                      <a:r>
                        <a:rPr lang="en-US"/>
                        <a:t>0.12</a:t>
                      </a:r>
                    </a:p>
                  </a:txBody>
                  <a:tcPr anchor="ctr"/>
                </a:tc>
                <a:tc>
                  <a:txBody>
                    <a:bodyPr/>
                    <a:lstStyle/>
                    <a:p>
                      <a:pPr algn="ctr"/>
                      <a:r>
                        <a:rPr lang="en-US"/>
                        <a:t>0.14</a:t>
                      </a:r>
                    </a:p>
                  </a:txBody>
                  <a:tcPr anchor="ctr"/>
                </a:tc>
                <a:tc>
                  <a:txBody>
                    <a:bodyPr/>
                    <a:lstStyle/>
                    <a:p>
                      <a:pPr algn="ctr"/>
                      <a:r>
                        <a:rPr lang="en-US"/>
                        <a:t>0.16</a:t>
                      </a:r>
                    </a:p>
                  </a:txBody>
                  <a:tcPr anchor="ctr"/>
                </a:tc>
                <a:tc>
                  <a:txBody>
                    <a:bodyPr/>
                    <a:lstStyle/>
                    <a:p>
                      <a:pPr algn="ctr"/>
                      <a:r>
                        <a:rPr lang="en-US"/>
                        <a:t>0.19</a:t>
                      </a:r>
                    </a:p>
                  </a:txBody>
                  <a:tcPr anchor="ctr"/>
                </a:tc>
                <a:tc>
                  <a:txBody>
                    <a:bodyPr/>
                    <a:lstStyle/>
                    <a:p>
                      <a:pPr algn="ctr"/>
                      <a:r>
                        <a:rPr lang="en-US"/>
                        <a:t>0.32</a:t>
                      </a:r>
                    </a:p>
                  </a:txBody>
                  <a:tcPr anchor="ctr"/>
                </a:tc>
                <a:tc>
                  <a:txBody>
                    <a:bodyPr/>
                    <a:lstStyle/>
                    <a:p>
                      <a:pPr algn="ctr"/>
                      <a:r>
                        <a:rPr lang="en-US"/>
                        <a:t>0.52</a:t>
                      </a:r>
                    </a:p>
                  </a:txBody>
                  <a:tcPr anchor="ctr"/>
                </a:tc>
                <a:tc>
                  <a:txBody>
                    <a:bodyPr/>
                    <a:lstStyle/>
                    <a:p>
                      <a:pPr algn="ctr"/>
                      <a:r>
                        <a:rPr lang="en-US" dirty="0"/>
                        <a:t>0.71</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51DB5A-B94B-4443-9BCE-8636DA95FD78}"/>
              </a:ext>
            </a:extLst>
          </p:cNvPr>
          <p:cNvSpPr>
            <a:spLocks noGrp="1"/>
          </p:cNvSpPr>
          <p:nvPr>
            <p:ph idx="1"/>
          </p:nvPr>
        </p:nvSpPr>
        <p:spPr/>
        <p:txBody>
          <a:bodyPr/>
          <a:lstStyle/>
          <a:p>
            <a:r>
              <a:rPr lang="en-US" dirty="0"/>
              <a:t>The Office of Management and Budget (OMB) recommended using a 7% real rate in circular A-94 (first issued 1972, revised 1992).</a:t>
            </a:r>
          </a:p>
          <a:p>
            <a:pPr lvl="1"/>
            <a:r>
              <a:rPr lang="en-US" dirty="0"/>
              <a:t>This approximates the marginal pre-tax rate of return in the private sector.</a:t>
            </a:r>
          </a:p>
          <a:p>
            <a:r>
              <a:rPr lang="en-US" dirty="0"/>
              <a:t>The OMB later suggested using a 3% and 7% real discount rate in circular A-4 of 2003.</a:t>
            </a:r>
          </a:p>
        </p:txBody>
      </p:sp>
      <p:sp>
        <p:nvSpPr>
          <p:cNvPr id="2" name="Title 1">
            <a:extLst>
              <a:ext uri="{FF2B5EF4-FFF2-40B4-BE49-F238E27FC236}">
                <a16:creationId xmlns:a16="http://schemas.microsoft.com/office/drawing/2014/main" id="{CDB125BF-EED6-4536-8668-03079AD20151}"/>
              </a:ext>
            </a:extLst>
          </p:cNvPr>
          <p:cNvSpPr>
            <a:spLocks noGrp="1"/>
          </p:cNvSpPr>
          <p:nvPr>
            <p:ph type="title"/>
          </p:nvPr>
        </p:nvSpPr>
        <p:spPr/>
        <p:txBody>
          <a:bodyPr/>
          <a:lstStyle/>
          <a:p>
            <a:r>
              <a:rPr lang="en-US" dirty="0"/>
              <a:t>Suggested Rates</a:t>
            </a:r>
          </a:p>
        </p:txBody>
      </p:sp>
    </p:spTree>
    <p:extLst>
      <p:ext uri="{BB962C8B-B14F-4D97-AF65-F5344CB8AC3E}">
        <p14:creationId xmlns:p14="http://schemas.microsoft.com/office/powerpoint/2010/main" val="2293435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a:t>Another issue is that, since we are making decisions about what is best for “society,” we should use a societal discount rate.</a:t>
            </a:r>
          </a:p>
          <a:p>
            <a:pPr lvl="1"/>
            <a:r>
              <a:rPr lang="en-US" sz="2400" dirty="0"/>
              <a:t>Since “society” exists in the future in a way that individuals can’t, “society” has to speak for the interests of future citizens who don’t have a voice in decisions to consume now or save for the future.</a:t>
            </a:r>
          </a:p>
          <a:p>
            <a:r>
              <a:rPr lang="en-US" sz="2800" dirty="0"/>
              <a:t>The higher the discount rate, the less weight put on the future.</a:t>
            </a:r>
          </a:p>
          <a:p>
            <a:r>
              <a:rPr lang="en-US" sz="2800" dirty="0"/>
              <a:t>It is argued that the social discount rate should be lower than the values suggested by things like the OMB circulars.</a:t>
            </a:r>
          </a:p>
        </p:txBody>
      </p:sp>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Social Rate</a:t>
            </a:r>
          </a:p>
        </p:txBody>
      </p:sp>
    </p:spTree>
    <p:extLst>
      <p:ext uri="{BB962C8B-B14F-4D97-AF65-F5344CB8AC3E}">
        <p14:creationId xmlns:p14="http://schemas.microsoft.com/office/powerpoint/2010/main" val="191119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Example</a:t>
            </a:r>
          </a:p>
        </p:txBody>
      </p:sp>
      <p:sp>
        <p:nvSpPr>
          <p:cNvPr id="5" name="Subtitle 1"/>
          <p:cNvSpPr>
            <a:spLocks noGrp="1"/>
          </p:cNvSpPr>
          <p:nvPr>
            <p:ph type="subTitle" idx="1"/>
          </p:nvPr>
        </p:nvSpPr>
        <p:spPr/>
        <p:txBody>
          <a:bodyPr/>
          <a:lstStyle/>
          <a:p>
            <a:r>
              <a:rPr lang="en-US" dirty="0"/>
              <a:t>Road Building</a:t>
            </a:r>
          </a:p>
        </p:txBody>
      </p:sp>
    </p:spTree>
    <p:extLst>
      <p:ext uri="{BB962C8B-B14F-4D97-AF65-F5344CB8AC3E}">
        <p14:creationId xmlns:p14="http://schemas.microsoft.com/office/powerpoint/2010/main" val="52167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D3BAC-C639-4DCA-BF00-36D0890552AD}"/>
              </a:ext>
            </a:extLst>
          </p:cNvPr>
          <p:cNvSpPr>
            <a:spLocks noGrp="1"/>
          </p:cNvSpPr>
          <p:nvPr>
            <p:ph idx="1"/>
          </p:nvPr>
        </p:nvSpPr>
        <p:spPr/>
        <p:txBody>
          <a:bodyPr/>
          <a:lstStyle/>
          <a:p>
            <a:r>
              <a:rPr lang="en-US" dirty="0"/>
              <a:t>Gravelling a road costs $28,000 to do now and requires $2,000 per year upkeep for the next 10 years.</a:t>
            </a:r>
          </a:p>
          <a:p>
            <a:r>
              <a:rPr lang="en-US" dirty="0"/>
              <a:t>Paving the road costs $35,000 to do now and requires $1,000 per year upkeep over the next 10 years.</a:t>
            </a:r>
          </a:p>
          <a:p>
            <a:r>
              <a:rPr lang="en-US" dirty="0"/>
              <a:t>We will consider discount rates of 6% and 10%.</a:t>
            </a:r>
          </a:p>
          <a:p>
            <a:pPr lvl="1"/>
            <a:r>
              <a:rPr lang="en-US" dirty="0"/>
              <a:t>We can think of these as nominal rates, and these values are nominal values (signing a contract).</a:t>
            </a:r>
          </a:p>
        </p:txBody>
      </p:sp>
      <p:sp>
        <p:nvSpPr>
          <p:cNvPr id="2" name="Title 1">
            <a:extLst>
              <a:ext uri="{FF2B5EF4-FFF2-40B4-BE49-F238E27FC236}">
                <a16:creationId xmlns:a16="http://schemas.microsoft.com/office/drawing/2014/main" id="{AF6E884E-CD4E-4E1F-B5DA-BD4F5932E4F3}"/>
              </a:ext>
            </a:extLst>
          </p:cNvPr>
          <p:cNvSpPr>
            <a:spLocks noGrp="1"/>
          </p:cNvSpPr>
          <p:nvPr>
            <p:ph type="title"/>
          </p:nvPr>
        </p:nvSpPr>
        <p:spPr/>
        <p:txBody>
          <a:bodyPr/>
          <a:lstStyle/>
          <a:p>
            <a:r>
              <a:rPr lang="en-US" dirty="0"/>
              <a:t>Present-Value Cost Computation</a:t>
            </a:r>
          </a:p>
        </p:txBody>
      </p:sp>
    </p:spTree>
    <p:extLst>
      <p:ext uri="{BB962C8B-B14F-4D97-AF65-F5344CB8AC3E}">
        <p14:creationId xmlns:p14="http://schemas.microsoft.com/office/powerpoint/2010/main" val="451786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B434-E101-4E55-95C9-C3777073457B}"/>
              </a:ext>
            </a:extLst>
          </p:cNvPr>
          <p:cNvSpPr>
            <a:spLocks noGrp="1"/>
          </p:cNvSpPr>
          <p:nvPr>
            <p:ph type="title"/>
          </p:nvPr>
        </p:nvSpPr>
        <p:spPr/>
        <p:txBody>
          <a:bodyPr/>
          <a:lstStyle/>
          <a:p>
            <a:r>
              <a:rPr lang="en-US" dirty="0"/>
              <a:t>Calculating Present-Value Cost r = 10%</a:t>
            </a:r>
          </a:p>
        </p:txBody>
      </p:sp>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BDBB14A8-328C-414F-9951-69CA358A9598}"/>
                  </a:ext>
                </a:extLst>
              </p:cNvPr>
              <p:cNvGraphicFramePr>
                <a:graphicFrameLocks/>
              </p:cNvGraphicFramePr>
              <p:nvPr/>
            </p:nvGraphicFramePr>
            <p:xfrm>
              <a:off x="1524000" y="1578428"/>
              <a:ext cx="9144000" cy="4898572"/>
            </p:xfrm>
            <a:graphic>
              <a:graphicData uri="http://schemas.openxmlformats.org/drawingml/2006/table">
                <a:tbl>
                  <a:tblPr firstRow="1" firstCol="1" lastRow="1" lastCol="1" bandRow="1" bandCol="1">
                    <a:tableStyleId>{5C22544A-7EE6-4342-B048-85BDC9FD1C3A}</a:tableStyleId>
                  </a:tblPr>
                  <a:tblGrid>
                    <a:gridCol w="1983935">
                      <a:extLst>
                        <a:ext uri="{9D8B030D-6E8A-4147-A177-3AD203B41FA5}">
                          <a16:colId xmlns:a16="http://schemas.microsoft.com/office/drawing/2014/main" val="3962020598"/>
                        </a:ext>
                      </a:extLst>
                    </a:gridCol>
                    <a:gridCol w="3502465">
                      <a:extLst>
                        <a:ext uri="{9D8B030D-6E8A-4147-A177-3AD203B41FA5}">
                          <a16:colId xmlns:a16="http://schemas.microsoft.com/office/drawing/2014/main" val="1526987035"/>
                        </a:ext>
                      </a:extLst>
                    </a:gridCol>
                    <a:gridCol w="3657600">
                      <a:extLst>
                        <a:ext uri="{9D8B030D-6E8A-4147-A177-3AD203B41FA5}">
                          <a16:colId xmlns:a16="http://schemas.microsoft.com/office/drawing/2014/main" val="463492741"/>
                        </a:ext>
                      </a:extLst>
                    </a:gridCol>
                  </a:tblGrid>
                  <a:tr h="357197">
                    <a:tc>
                      <a:txBody>
                        <a:bodyPr/>
                        <a:lstStyle/>
                        <a:p>
                          <a:pPr marL="0" marR="0" algn="ctr">
                            <a:lnSpc>
                              <a:spcPct val="115000"/>
                            </a:lnSpc>
                            <a:spcBef>
                              <a:spcPts val="0"/>
                            </a:spcBef>
                            <a:spcAft>
                              <a:spcPts val="0"/>
                            </a:spcAft>
                          </a:pPr>
                          <a:r>
                            <a:rPr lang="en-US" sz="2000" dirty="0">
                              <a:effectLst/>
                              <a:latin typeface="+mn-lt"/>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Gravel</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dirty="0">
                              <a:solidFill>
                                <a:schemeClr val="tx1"/>
                              </a:solidFill>
                              <a:effectLst/>
                              <a:latin typeface="+mn-lt"/>
                            </a:rPr>
                            <a:t>Pave</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3621393"/>
                      </a:ext>
                    </a:extLst>
                  </a:tr>
                  <a:tr h="357197">
                    <a:tc>
                      <a:txBody>
                        <a:bodyPr/>
                        <a:lstStyle/>
                        <a:p>
                          <a:pPr marL="0" marR="0" algn="ctr">
                            <a:lnSpc>
                              <a:spcPct val="115000"/>
                            </a:lnSpc>
                            <a:spcBef>
                              <a:spcPts val="0"/>
                            </a:spcBef>
                            <a:spcAft>
                              <a:spcPts val="0"/>
                            </a:spcAft>
                          </a:pPr>
                          <a:r>
                            <a:rPr lang="en-US" sz="2000" dirty="0">
                              <a:effectLst/>
                              <a:latin typeface="+mn-lt"/>
                            </a:rPr>
                            <a:t>Now (t = 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                     28,000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                     35,000</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44687509"/>
                      </a:ext>
                    </a:extLst>
                  </a:tr>
                  <a:tr h="357197">
                    <a:tc>
                      <a:txBody>
                        <a:bodyPr/>
                        <a:lstStyle/>
                        <a:p>
                          <a:pPr marL="0" marR="0" algn="ctr">
                            <a:lnSpc>
                              <a:spcPct val="115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1 </a:t>
                          </a:r>
                          <a:r>
                            <a:rPr lang="en-US" sz="2000" dirty="0">
                              <a:solidFill>
                                <a:schemeClr val="tx1"/>
                              </a:solidFill>
                              <a:effectLst/>
                              <a:latin typeface="+mn-lt"/>
                            </a:rPr>
                            <a:t>= 1,818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1 </a:t>
                          </a:r>
                          <a:r>
                            <a:rPr lang="en-US" sz="2000" b="0" dirty="0">
                              <a:solidFill>
                                <a:schemeClr val="tx1"/>
                              </a:solidFill>
                              <a:effectLst/>
                              <a:latin typeface="+mn-lt"/>
                            </a:rPr>
                            <a:t>= 909</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80127880"/>
                      </a:ext>
                    </a:extLst>
                  </a:tr>
                  <a:tr h="357197">
                    <a:tc>
                      <a:txBody>
                        <a:bodyPr/>
                        <a:lstStyle/>
                        <a:p>
                          <a:pPr marL="0" marR="0" algn="ctr">
                            <a:lnSpc>
                              <a:spcPct val="115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2</a:t>
                          </a:r>
                          <a:r>
                            <a:rPr lang="en-US" sz="2000" dirty="0">
                              <a:solidFill>
                                <a:schemeClr val="tx1"/>
                              </a:solidFill>
                              <a:effectLst/>
                              <a:latin typeface="+mn-lt"/>
                            </a:rPr>
                            <a:t> = 1,653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2 </a:t>
                          </a:r>
                          <a:r>
                            <a:rPr lang="en-US" sz="2000" b="0" dirty="0">
                              <a:solidFill>
                                <a:schemeClr val="tx1"/>
                              </a:solidFill>
                              <a:effectLst/>
                              <a:latin typeface="+mn-lt"/>
                            </a:rPr>
                            <a:t>= 826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094522344"/>
                      </a:ext>
                    </a:extLst>
                  </a:tr>
                  <a:tr h="357197">
                    <a:tc>
                      <a:txBody>
                        <a:bodyPr/>
                        <a:lstStyle/>
                        <a:p>
                          <a:pPr marL="0" marR="0" algn="ctr">
                            <a:lnSpc>
                              <a:spcPct val="115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3</a:t>
                          </a:r>
                          <a:r>
                            <a:rPr lang="en-US" sz="2000" dirty="0">
                              <a:solidFill>
                                <a:schemeClr val="tx1"/>
                              </a:solidFill>
                              <a:effectLst/>
                              <a:latin typeface="+mn-lt"/>
                            </a:rPr>
                            <a:t> = 1,503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3 </a:t>
                          </a:r>
                          <a:r>
                            <a:rPr lang="en-US" sz="2000" b="0" dirty="0">
                              <a:solidFill>
                                <a:schemeClr val="tx1"/>
                              </a:solidFill>
                              <a:effectLst/>
                              <a:latin typeface="+mn-lt"/>
                            </a:rPr>
                            <a:t>= 751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702221348"/>
                      </a:ext>
                    </a:extLst>
                  </a:tr>
                  <a:tr h="357197">
                    <a:tc>
                      <a:txBody>
                        <a:bodyPr/>
                        <a:lstStyle/>
                        <a:p>
                          <a:pPr marL="0" marR="0" algn="ctr">
                            <a:lnSpc>
                              <a:spcPct val="115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4</a:t>
                          </a:r>
                          <a:r>
                            <a:rPr lang="en-US" sz="2000" dirty="0">
                              <a:solidFill>
                                <a:schemeClr val="tx1"/>
                              </a:solidFill>
                              <a:effectLst/>
                              <a:latin typeface="+mn-lt"/>
                            </a:rPr>
                            <a:t> = 1,366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4 </a:t>
                          </a:r>
                          <a:r>
                            <a:rPr lang="en-US" sz="2000" b="0" dirty="0">
                              <a:solidFill>
                                <a:schemeClr val="tx1"/>
                              </a:solidFill>
                              <a:effectLst/>
                              <a:latin typeface="+mn-lt"/>
                            </a:rPr>
                            <a:t>= 683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511550049"/>
                      </a:ext>
                    </a:extLst>
                  </a:tr>
                  <a:tr h="357197">
                    <a:tc>
                      <a:txBody>
                        <a:bodyPr/>
                        <a:lstStyle/>
                        <a:p>
                          <a:pPr marL="0" marR="0" algn="ctr">
                            <a:lnSpc>
                              <a:spcPct val="115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5</a:t>
                          </a:r>
                          <a:r>
                            <a:rPr lang="en-US" sz="2000" dirty="0">
                              <a:solidFill>
                                <a:schemeClr val="tx1"/>
                              </a:solidFill>
                              <a:effectLst/>
                              <a:latin typeface="+mn-lt"/>
                            </a:rPr>
                            <a:t> = 1,242</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5 </a:t>
                          </a:r>
                          <a:r>
                            <a:rPr lang="en-US" sz="2000" b="0" dirty="0">
                              <a:solidFill>
                                <a:schemeClr val="tx1"/>
                              </a:solidFill>
                              <a:effectLst/>
                              <a:latin typeface="+mn-lt"/>
                            </a:rPr>
                            <a:t>= 621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285098179"/>
                      </a:ext>
                    </a:extLst>
                  </a:tr>
                  <a:tr h="357197">
                    <a:tc>
                      <a:txBody>
                        <a:bodyPr/>
                        <a:lstStyle/>
                        <a:p>
                          <a:pPr marL="0" marR="0" algn="ctr">
                            <a:lnSpc>
                              <a:spcPct val="115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6</a:t>
                          </a:r>
                          <a:r>
                            <a:rPr lang="en-US" sz="2000" dirty="0">
                              <a:solidFill>
                                <a:schemeClr val="tx1"/>
                              </a:solidFill>
                              <a:effectLst/>
                              <a:latin typeface="+mn-lt"/>
                            </a:rPr>
                            <a:t> = 1,129</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6 </a:t>
                          </a:r>
                          <a:r>
                            <a:rPr lang="en-US" sz="2000" b="0" dirty="0">
                              <a:solidFill>
                                <a:schemeClr val="tx1"/>
                              </a:solidFill>
                              <a:effectLst/>
                              <a:latin typeface="+mn-lt"/>
                            </a:rPr>
                            <a:t>= 564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625579804"/>
                      </a:ext>
                    </a:extLst>
                  </a:tr>
                  <a:tr h="357197">
                    <a:tc>
                      <a:txBody>
                        <a:bodyPr/>
                        <a:lstStyle/>
                        <a:p>
                          <a:pPr marL="0" marR="0" algn="ctr">
                            <a:lnSpc>
                              <a:spcPct val="115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7</a:t>
                          </a:r>
                          <a:r>
                            <a:rPr lang="en-US" sz="2000" dirty="0">
                              <a:solidFill>
                                <a:schemeClr val="tx1"/>
                              </a:solidFill>
                              <a:effectLst/>
                              <a:latin typeface="+mn-lt"/>
                            </a:rPr>
                            <a:t> = 1,026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7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513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14790624"/>
                      </a:ext>
                    </a:extLst>
                  </a:tr>
                  <a:tr h="357197">
                    <a:tc>
                      <a:txBody>
                        <a:bodyPr/>
                        <a:lstStyle/>
                        <a:p>
                          <a:pPr marL="0" marR="0" algn="ctr">
                            <a:lnSpc>
                              <a:spcPct val="115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8 </a:t>
                          </a:r>
                          <a:r>
                            <a:rPr lang="en-US" sz="2000" dirty="0">
                              <a:solidFill>
                                <a:schemeClr val="tx1"/>
                              </a:solidFill>
                              <a:effectLst/>
                              <a:latin typeface="+mn-lt"/>
                            </a:rPr>
                            <a:t>=</a:t>
                          </a:r>
                          <a:r>
                            <a:rPr lang="en-US" sz="2000" baseline="0" dirty="0">
                              <a:solidFill>
                                <a:schemeClr val="tx1"/>
                              </a:solidFill>
                              <a:effectLst/>
                              <a:latin typeface="+mn-lt"/>
                            </a:rPr>
                            <a:t> </a:t>
                          </a:r>
                          <a:r>
                            <a:rPr lang="en-US" sz="2000" dirty="0">
                              <a:solidFill>
                                <a:schemeClr val="tx1"/>
                              </a:solidFill>
                              <a:effectLst/>
                              <a:latin typeface="+mn-lt"/>
                            </a:rPr>
                            <a:t>933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8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467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7026448"/>
                      </a:ext>
                    </a:extLst>
                  </a:tr>
                  <a:tr h="357197">
                    <a:tc>
                      <a:txBody>
                        <a:bodyPr/>
                        <a:lstStyle/>
                        <a:p>
                          <a:pPr marL="0" marR="0" algn="ctr">
                            <a:lnSpc>
                              <a:spcPct val="115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9 </a:t>
                          </a:r>
                          <a:r>
                            <a:rPr lang="en-US" sz="2000" dirty="0">
                              <a:solidFill>
                                <a:schemeClr val="tx1"/>
                              </a:solidFill>
                              <a:effectLst/>
                              <a:latin typeface="+mn-lt"/>
                            </a:rPr>
                            <a:t>= 848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9 </a:t>
                          </a:r>
                          <a:r>
                            <a:rPr lang="en-US" sz="2000" b="0" dirty="0">
                              <a:solidFill>
                                <a:schemeClr val="tx1"/>
                              </a:solidFill>
                              <a:effectLst/>
                              <a:latin typeface="+mn-lt"/>
                            </a:rPr>
                            <a:t>= 424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9645989"/>
                      </a:ext>
                    </a:extLst>
                  </a:tr>
                  <a:tr h="357197">
                    <a:tc>
                      <a:txBody>
                        <a:bodyPr/>
                        <a:lstStyle/>
                        <a:p>
                          <a:pPr marL="0" marR="0" algn="ctr">
                            <a:lnSpc>
                              <a:spcPct val="115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10 </a:t>
                          </a:r>
                          <a:r>
                            <a:rPr lang="en-US" sz="2000" dirty="0">
                              <a:solidFill>
                                <a:schemeClr val="tx1"/>
                              </a:solidFill>
                              <a:effectLst/>
                              <a:latin typeface="+mn-lt"/>
                            </a:rPr>
                            <a:t>= 771</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10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386</a:t>
                          </a:r>
                        </a:p>
                      </a:txBody>
                      <a:tcPr marL="68580" marR="68580" marT="0" marB="0">
                        <a:solidFill>
                          <a:schemeClr val="accent2"/>
                        </a:solidFill>
                      </a:tcPr>
                    </a:tc>
                    <a:extLst>
                      <a:ext uri="{0D108BD9-81ED-4DB2-BD59-A6C34878D82A}">
                        <a16:rowId xmlns:a16="http://schemas.microsoft.com/office/drawing/2014/main" val="1052272672"/>
                      </a:ext>
                    </a:extLst>
                  </a:tr>
                  <a:tr h="612208">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smtClean="0">
                                        <a:effectLst/>
                                        <a:latin typeface="Cambria Math" panose="02040503050406030204" pitchFamily="18" charset="0"/>
                                        <a:cs typeface="Times New Roman" panose="02020603050405020304" pitchFamily="18" charset="0"/>
                                      </a:rPr>
                                    </m:ctrlPr>
                                  </m:sSubPr>
                                  <m:e>
                                    <m:r>
                                      <a:rPr lang="en-US" sz="2000" b="1" i="1" smtClean="0">
                                        <a:effectLst/>
                                        <a:latin typeface="Cambria Math" panose="02040503050406030204" pitchFamily="18" charset="0"/>
                                        <a:cs typeface="Times New Roman" panose="02020603050405020304" pitchFamily="18" charset="0"/>
                                      </a:rPr>
                                      <m:t>𝑷𝑽</m:t>
                                    </m:r>
                                  </m:e>
                                  <m:sub>
                                    <m:r>
                                      <a:rPr lang="en-US" sz="2000" b="1" i="1" smtClean="0">
                                        <a:effectLst/>
                                        <a:latin typeface="Cambria Math" panose="02040503050406030204" pitchFamily="18" charset="0"/>
                                        <a:cs typeface="Times New Roman" panose="02020603050405020304" pitchFamily="18" charset="0"/>
                                      </a:rPr>
                                      <m:t>𝒄𝒐𝒔𝒕</m:t>
                                    </m:r>
                                  </m:sub>
                                </m:sSub>
                              </m:oMath>
                            </m:oMathPara>
                          </a14:m>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400" b="1" kern="1200" dirty="0">
                              <a:solidFill>
                                <a:schemeClr val="tx1"/>
                              </a:solidFill>
                              <a:effectLst/>
                              <a:latin typeface="+mn-lt"/>
                              <a:ea typeface="+mn-ea"/>
                              <a:cs typeface="+mn-cs"/>
                            </a:rPr>
                            <a:t>$40,289</a:t>
                          </a: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2400" b="1" kern="1200" dirty="0">
                              <a:solidFill>
                                <a:schemeClr val="tx1"/>
                              </a:solidFill>
                              <a:effectLst/>
                              <a:latin typeface="+mn-lt"/>
                              <a:ea typeface="+mn-ea"/>
                              <a:cs typeface="+mn-cs"/>
                            </a:rPr>
                            <a:t>$41,144</a:t>
                          </a:r>
                          <a:endParaRPr lang="en-US" sz="2400" b="1" dirty="0">
                            <a:solidFill>
                              <a:schemeClr val="tx1"/>
                            </a:solidFill>
                            <a:effectLst/>
                            <a:latin typeface="+mn-lt"/>
                          </a:endParaRPr>
                        </a:p>
                      </a:txBody>
                      <a:tcPr marL="68580" marR="68580" marT="0" marB="0" anchor="ctr">
                        <a:solidFill>
                          <a:schemeClr val="accent2"/>
                        </a:solidFill>
                      </a:tcPr>
                    </a:tc>
                    <a:extLst>
                      <a:ext uri="{0D108BD9-81ED-4DB2-BD59-A6C34878D82A}">
                        <a16:rowId xmlns:a16="http://schemas.microsoft.com/office/drawing/2014/main" val="89841382"/>
                      </a:ext>
                    </a:extLst>
                  </a:tr>
                </a:tbl>
              </a:graphicData>
            </a:graphic>
          </p:graphicFrame>
        </mc:Choice>
        <mc:Fallback xmlns="">
          <p:graphicFrame>
            <p:nvGraphicFramePr>
              <p:cNvPr id="6" name="Content Placeholder 3">
                <a:extLst>
                  <a:ext uri="{FF2B5EF4-FFF2-40B4-BE49-F238E27FC236}">
                    <a16:creationId xmlns:a16="http://schemas.microsoft.com/office/drawing/2014/main" id="{BDBB14A8-328C-414F-9951-69CA358A9598}"/>
                  </a:ext>
                </a:extLst>
              </p:cNvPr>
              <p:cNvGraphicFramePr>
                <a:graphicFrameLocks/>
              </p:cNvGraphicFramePr>
              <p:nvPr>
                <p:extLst>
                  <p:ext uri="{D42A27DB-BD31-4B8C-83A1-F6EECF244321}">
                    <p14:modId xmlns:p14="http://schemas.microsoft.com/office/powerpoint/2010/main" val="2597808840"/>
                  </p:ext>
                </p:extLst>
              </p:nvPr>
            </p:nvGraphicFramePr>
            <p:xfrm>
              <a:off x="1524000" y="1578428"/>
              <a:ext cx="9144000" cy="4898572"/>
            </p:xfrm>
            <a:graphic>
              <a:graphicData uri="http://schemas.openxmlformats.org/drawingml/2006/table">
                <a:tbl>
                  <a:tblPr firstRow="1" firstCol="1" lastRow="1" lastCol="1" bandRow="1" bandCol="1">
                    <a:tableStyleId>{5C22544A-7EE6-4342-B048-85BDC9FD1C3A}</a:tableStyleId>
                  </a:tblPr>
                  <a:tblGrid>
                    <a:gridCol w="1983935">
                      <a:extLst>
                        <a:ext uri="{9D8B030D-6E8A-4147-A177-3AD203B41FA5}">
                          <a16:colId xmlns:a16="http://schemas.microsoft.com/office/drawing/2014/main" val="3962020598"/>
                        </a:ext>
                      </a:extLst>
                    </a:gridCol>
                    <a:gridCol w="3502465">
                      <a:extLst>
                        <a:ext uri="{9D8B030D-6E8A-4147-A177-3AD203B41FA5}">
                          <a16:colId xmlns:a16="http://schemas.microsoft.com/office/drawing/2014/main" val="1526987035"/>
                        </a:ext>
                      </a:extLst>
                    </a:gridCol>
                    <a:gridCol w="3657600">
                      <a:extLst>
                        <a:ext uri="{9D8B030D-6E8A-4147-A177-3AD203B41FA5}">
                          <a16:colId xmlns:a16="http://schemas.microsoft.com/office/drawing/2014/main" val="463492741"/>
                        </a:ext>
                      </a:extLst>
                    </a:gridCol>
                  </a:tblGrid>
                  <a:tr h="357197">
                    <a:tc>
                      <a:txBody>
                        <a:bodyPr/>
                        <a:lstStyle/>
                        <a:p>
                          <a:pPr marL="0" marR="0" algn="ctr">
                            <a:lnSpc>
                              <a:spcPct val="115000"/>
                            </a:lnSpc>
                            <a:spcBef>
                              <a:spcPts val="0"/>
                            </a:spcBef>
                            <a:spcAft>
                              <a:spcPts val="0"/>
                            </a:spcAft>
                          </a:pPr>
                          <a:r>
                            <a:rPr lang="en-US" sz="2000" dirty="0">
                              <a:effectLst/>
                              <a:latin typeface="+mn-lt"/>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Gravel</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dirty="0">
                              <a:solidFill>
                                <a:schemeClr val="tx1"/>
                              </a:solidFill>
                              <a:effectLst/>
                              <a:latin typeface="+mn-lt"/>
                            </a:rPr>
                            <a:t>Pave</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3621393"/>
                      </a:ext>
                    </a:extLst>
                  </a:tr>
                  <a:tr h="357197">
                    <a:tc>
                      <a:txBody>
                        <a:bodyPr/>
                        <a:lstStyle/>
                        <a:p>
                          <a:pPr marL="0" marR="0" algn="ctr">
                            <a:lnSpc>
                              <a:spcPct val="115000"/>
                            </a:lnSpc>
                            <a:spcBef>
                              <a:spcPts val="0"/>
                            </a:spcBef>
                            <a:spcAft>
                              <a:spcPts val="0"/>
                            </a:spcAft>
                          </a:pPr>
                          <a:r>
                            <a:rPr lang="en-US" sz="2000" dirty="0">
                              <a:effectLst/>
                              <a:latin typeface="+mn-lt"/>
                            </a:rPr>
                            <a:t>Now (</a:t>
                          </a:r>
                          <a:r>
                            <a:rPr lang="en-US" sz="2000" dirty="0" smtClean="0">
                              <a:effectLst/>
                              <a:latin typeface="+mn-lt"/>
                            </a:rPr>
                            <a:t>t = 0</a:t>
                          </a: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                     28,000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                     35,000</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44687509"/>
                      </a:ext>
                    </a:extLst>
                  </a:tr>
                  <a:tr h="357197">
                    <a:tc>
                      <a:txBody>
                        <a:bodyPr/>
                        <a:lstStyle/>
                        <a:p>
                          <a:pPr marL="0" marR="0" algn="ctr">
                            <a:lnSpc>
                              <a:spcPct val="115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1 </a:t>
                          </a:r>
                          <a:r>
                            <a:rPr lang="en-US" sz="2000" dirty="0" smtClean="0">
                              <a:solidFill>
                                <a:schemeClr val="tx1"/>
                              </a:solidFill>
                              <a:effectLst/>
                              <a:latin typeface="+mn-lt"/>
                            </a:rPr>
                            <a:t>= 1,818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1 </a:t>
                          </a:r>
                          <a:r>
                            <a:rPr lang="en-US" sz="2000" b="0" dirty="0" smtClean="0">
                              <a:solidFill>
                                <a:schemeClr val="tx1"/>
                              </a:solidFill>
                              <a:effectLst/>
                              <a:latin typeface="+mn-lt"/>
                            </a:rPr>
                            <a:t>= 909</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80127880"/>
                      </a:ext>
                    </a:extLst>
                  </a:tr>
                  <a:tr h="357197">
                    <a:tc>
                      <a:txBody>
                        <a:bodyPr/>
                        <a:lstStyle/>
                        <a:p>
                          <a:pPr marL="0" marR="0" algn="ctr">
                            <a:lnSpc>
                              <a:spcPct val="115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2</a:t>
                          </a:r>
                          <a:r>
                            <a:rPr lang="en-US" sz="2000" dirty="0" smtClean="0">
                              <a:solidFill>
                                <a:schemeClr val="tx1"/>
                              </a:solidFill>
                              <a:effectLst/>
                              <a:latin typeface="+mn-lt"/>
                            </a:rPr>
                            <a:t> = 1,653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2 </a:t>
                          </a:r>
                          <a:r>
                            <a:rPr lang="en-US" sz="2000" b="0" dirty="0" smtClean="0">
                              <a:solidFill>
                                <a:schemeClr val="tx1"/>
                              </a:solidFill>
                              <a:effectLst/>
                              <a:latin typeface="+mn-lt"/>
                            </a:rPr>
                            <a:t>= 826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094522344"/>
                      </a:ext>
                    </a:extLst>
                  </a:tr>
                  <a:tr h="357197">
                    <a:tc>
                      <a:txBody>
                        <a:bodyPr/>
                        <a:lstStyle/>
                        <a:p>
                          <a:pPr marL="0" marR="0" algn="ctr">
                            <a:lnSpc>
                              <a:spcPct val="115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3</a:t>
                          </a:r>
                          <a:r>
                            <a:rPr lang="en-US" sz="2000" dirty="0" smtClean="0">
                              <a:solidFill>
                                <a:schemeClr val="tx1"/>
                              </a:solidFill>
                              <a:effectLst/>
                              <a:latin typeface="+mn-lt"/>
                            </a:rPr>
                            <a:t> = 1,503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3 </a:t>
                          </a:r>
                          <a:r>
                            <a:rPr lang="en-US" sz="2000" b="0" dirty="0" smtClean="0">
                              <a:solidFill>
                                <a:schemeClr val="tx1"/>
                              </a:solidFill>
                              <a:effectLst/>
                              <a:latin typeface="+mn-lt"/>
                            </a:rPr>
                            <a:t>= 751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702221348"/>
                      </a:ext>
                    </a:extLst>
                  </a:tr>
                  <a:tr h="357197">
                    <a:tc>
                      <a:txBody>
                        <a:bodyPr/>
                        <a:lstStyle/>
                        <a:p>
                          <a:pPr marL="0" marR="0" algn="ctr">
                            <a:lnSpc>
                              <a:spcPct val="115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4</a:t>
                          </a:r>
                          <a:r>
                            <a:rPr lang="en-US" sz="2000" dirty="0" smtClean="0">
                              <a:solidFill>
                                <a:schemeClr val="tx1"/>
                              </a:solidFill>
                              <a:effectLst/>
                              <a:latin typeface="+mn-lt"/>
                            </a:rPr>
                            <a:t> = 1,366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4 </a:t>
                          </a:r>
                          <a:r>
                            <a:rPr lang="en-US" sz="2000" b="0" dirty="0" smtClean="0">
                              <a:solidFill>
                                <a:schemeClr val="tx1"/>
                              </a:solidFill>
                              <a:effectLst/>
                              <a:latin typeface="+mn-lt"/>
                            </a:rPr>
                            <a:t>= 683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511550049"/>
                      </a:ext>
                    </a:extLst>
                  </a:tr>
                  <a:tr h="357197">
                    <a:tc>
                      <a:txBody>
                        <a:bodyPr/>
                        <a:lstStyle/>
                        <a:p>
                          <a:pPr marL="0" marR="0" algn="ctr">
                            <a:lnSpc>
                              <a:spcPct val="115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5</a:t>
                          </a:r>
                          <a:r>
                            <a:rPr lang="en-US" sz="2000" dirty="0" smtClean="0">
                              <a:solidFill>
                                <a:schemeClr val="tx1"/>
                              </a:solidFill>
                              <a:effectLst/>
                              <a:latin typeface="+mn-lt"/>
                            </a:rPr>
                            <a:t> = 1,242</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5 </a:t>
                          </a:r>
                          <a:r>
                            <a:rPr lang="en-US" sz="2000" b="0" dirty="0" smtClean="0">
                              <a:solidFill>
                                <a:schemeClr val="tx1"/>
                              </a:solidFill>
                              <a:effectLst/>
                              <a:latin typeface="+mn-lt"/>
                            </a:rPr>
                            <a:t>= 621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285098179"/>
                      </a:ext>
                    </a:extLst>
                  </a:tr>
                  <a:tr h="357197">
                    <a:tc>
                      <a:txBody>
                        <a:bodyPr/>
                        <a:lstStyle/>
                        <a:p>
                          <a:pPr marL="0" marR="0" algn="ctr">
                            <a:lnSpc>
                              <a:spcPct val="115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6</a:t>
                          </a:r>
                          <a:r>
                            <a:rPr lang="en-US" sz="2000" dirty="0" smtClean="0">
                              <a:solidFill>
                                <a:schemeClr val="tx1"/>
                              </a:solidFill>
                              <a:effectLst/>
                              <a:latin typeface="+mn-lt"/>
                            </a:rPr>
                            <a:t> = 1,129</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6 </a:t>
                          </a:r>
                          <a:r>
                            <a:rPr lang="en-US" sz="2000" b="0" dirty="0" smtClean="0">
                              <a:solidFill>
                                <a:schemeClr val="tx1"/>
                              </a:solidFill>
                              <a:effectLst/>
                              <a:latin typeface="+mn-lt"/>
                            </a:rPr>
                            <a:t>= 564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625579804"/>
                      </a:ext>
                    </a:extLst>
                  </a:tr>
                  <a:tr h="357197">
                    <a:tc>
                      <a:txBody>
                        <a:bodyPr/>
                        <a:lstStyle/>
                        <a:p>
                          <a:pPr marL="0" marR="0" algn="ctr">
                            <a:lnSpc>
                              <a:spcPct val="115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7</a:t>
                          </a:r>
                          <a:r>
                            <a:rPr lang="en-US" sz="2000" dirty="0" smtClean="0">
                              <a:solidFill>
                                <a:schemeClr val="tx1"/>
                              </a:solidFill>
                              <a:effectLst/>
                              <a:latin typeface="+mn-lt"/>
                            </a:rPr>
                            <a:t> = 1,026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7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513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14790624"/>
                      </a:ext>
                    </a:extLst>
                  </a:tr>
                  <a:tr h="357197">
                    <a:tc>
                      <a:txBody>
                        <a:bodyPr/>
                        <a:lstStyle/>
                        <a:p>
                          <a:pPr marL="0" marR="0" algn="ctr">
                            <a:lnSpc>
                              <a:spcPct val="115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8 </a:t>
                          </a:r>
                          <a:r>
                            <a:rPr lang="en-US" sz="2000" dirty="0" smtClean="0">
                              <a:solidFill>
                                <a:schemeClr val="tx1"/>
                              </a:solidFill>
                              <a:effectLst/>
                              <a:latin typeface="+mn-lt"/>
                            </a:rPr>
                            <a:t>=</a:t>
                          </a:r>
                          <a:r>
                            <a:rPr lang="en-US" sz="2000" baseline="0" dirty="0" smtClean="0">
                              <a:solidFill>
                                <a:schemeClr val="tx1"/>
                              </a:solidFill>
                              <a:effectLst/>
                              <a:latin typeface="+mn-lt"/>
                            </a:rPr>
                            <a:t> </a:t>
                          </a:r>
                          <a:r>
                            <a:rPr lang="en-US" sz="2000" dirty="0" smtClean="0">
                              <a:solidFill>
                                <a:schemeClr val="tx1"/>
                              </a:solidFill>
                              <a:effectLst/>
                              <a:latin typeface="+mn-lt"/>
                            </a:rPr>
                            <a:t>933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8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467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7026448"/>
                      </a:ext>
                    </a:extLst>
                  </a:tr>
                  <a:tr h="357197">
                    <a:tc>
                      <a:txBody>
                        <a:bodyPr/>
                        <a:lstStyle/>
                        <a:p>
                          <a:pPr marL="0" marR="0" algn="ctr">
                            <a:lnSpc>
                              <a:spcPct val="115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9 </a:t>
                          </a:r>
                          <a:r>
                            <a:rPr lang="en-US" sz="2000" dirty="0" smtClean="0">
                              <a:solidFill>
                                <a:schemeClr val="tx1"/>
                              </a:solidFill>
                              <a:effectLst/>
                              <a:latin typeface="+mn-lt"/>
                            </a:rPr>
                            <a:t>= 848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9 </a:t>
                          </a:r>
                          <a:r>
                            <a:rPr lang="en-US" sz="2000" b="0" dirty="0" smtClean="0">
                              <a:solidFill>
                                <a:schemeClr val="tx1"/>
                              </a:solidFill>
                              <a:effectLst/>
                              <a:latin typeface="+mn-lt"/>
                            </a:rPr>
                            <a:t>= 424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9645989"/>
                      </a:ext>
                    </a:extLst>
                  </a:tr>
                  <a:tr h="357197">
                    <a:tc>
                      <a:txBody>
                        <a:bodyPr/>
                        <a:lstStyle/>
                        <a:p>
                          <a:pPr marL="0" marR="0" algn="ctr">
                            <a:lnSpc>
                              <a:spcPct val="115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10 </a:t>
                          </a:r>
                          <a:r>
                            <a:rPr lang="en-US" sz="2000" dirty="0" smtClean="0">
                              <a:solidFill>
                                <a:schemeClr val="tx1"/>
                              </a:solidFill>
                              <a:effectLst/>
                              <a:latin typeface="+mn-lt"/>
                            </a:rPr>
                            <a:t>= 771</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10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386</a:t>
                          </a:r>
                          <a:endParaRPr lang="en-US" sz="2000" b="0" dirty="0">
                            <a:solidFill>
                              <a:schemeClr val="tx1"/>
                            </a:solidFill>
                            <a:effectLst/>
                            <a:latin typeface="+mn-lt"/>
                          </a:endParaRPr>
                        </a:p>
                      </a:txBody>
                      <a:tcPr marL="68580" marR="68580" marT="0" marB="0">
                        <a:solidFill>
                          <a:schemeClr val="accent2"/>
                        </a:solidFill>
                      </a:tcPr>
                    </a:tc>
                    <a:extLst>
                      <a:ext uri="{0D108BD9-81ED-4DB2-BD59-A6C34878D82A}">
                        <a16:rowId xmlns:a16="http://schemas.microsoft.com/office/drawing/2014/main" val="1052272672"/>
                      </a:ext>
                    </a:extLst>
                  </a:tr>
                  <a:tr h="612208">
                    <a:tc>
                      <a:txBody>
                        <a:bodyPr/>
                        <a:lstStyle/>
                        <a:p>
                          <a:endParaRPr lang="en-US"/>
                        </a:p>
                      </a:txBody>
                      <a:tcPr marL="68580" marR="68580" marT="0" marB="0" anchor="ctr">
                        <a:blipFill>
                          <a:blip r:embed="rId2"/>
                          <a:stretch>
                            <a:fillRect l="-615" t="-705941" r="-363077" b="-10891"/>
                          </a:stretch>
                        </a:blipFill>
                      </a:tcPr>
                    </a:tc>
                    <a:tc>
                      <a:txBody>
                        <a:bodyPr/>
                        <a:lstStyle/>
                        <a:p>
                          <a:pPr algn="ctr"/>
                          <a:r>
                            <a:rPr lang="en-US" sz="2400" b="1" kern="1200" dirty="0">
                              <a:solidFill>
                                <a:schemeClr val="tx1"/>
                              </a:solidFill>
                              <a:effectLst/>
                              <a:latin typeface="+mn-lt"/>
                              <a:ea typeface="+mn-ea"/>
                              <a:cs typeface="+mn-cs"/>
                            </a:rPr>
                            <a:t>$</a:t>
                          </a:r>
                          <a:r>
                            <a:rPr lang="en-US" sz="2400" b="1" kern="1200" dirty="0" smtClean="0">
                              <a:solidFill>
                                <a:schemeClr val="tx1"/>
                              </a:solidFill>
                              <a:effectLst/>
                              <a:latin typeface="+mn-lt"/>
                              <a:ea typeface="+mn-ea"/>
                              <a:cs typeface="+mn-cs"/>
                            </a:rPr>
                            <a:t>40,289</a:t>
                          </a:r>
                          <a:endParaRPr lang="en-US" sz="2400" b="1"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2400" b="1" kern="1200" dirty="0" smtClean="0">
                              <a:solidFill>
                                <a:schemeClr val="tx1"/>
                              </a:solidFill>
                              <a:effectLst/>
                              <a:latin typeface="+mn-lt"/>
                              <a:ea typeface="+mn-ea"/>
                              <a:cs typeface="+mn-cs"/>
                            </a:rPr>
                            <a:t>$</a:t>
                          </a:r>
                          <a:r>
                            <a:rPr lang="en-US" sz="2400" b="1" kern="1200" dirty="0">
                              <a:solidFill>
                                <a:schemeClr val="tx1"/>
                              </a:solidFill>
                              <a:effectLst/>
                              <a:latin typeface="+mn-lt"/>
                              <a:ea typeface="+mn-ea"/>
                              <a:cs typeface="+mn-cs"/>
                            </a:rPr>
                            <a:t>41,144</a:t>
                          </a:r>
                          <a:endParaRPr lang="en-US" sz="2400" b="1" dirty="0">
                            <a:solidFill>
                              <a:schemeClr val="tx1"/>
                            </a:solidFill>
                            <a:effectLst/>
                            <a:latin typeface="+mn-lt"/>
                          </a:endParaRPr>
                        </a:p>
                      </a:txBody>
                      <a:tcPr marL="68580" marR="68580" marT="0" marB="0" anchor="ctr">
                        <a:solidFill>
                          <a:schemeClr val="accent2"/>
                        </a:solidFill>
                      </a:tcPr>
                    </a:tc>
                    <a:extLst>
                      <a:ext uri="{0D108BD9-81ED-4DB2-BD59-A6C34878D82A}">
                        <a16:rowId xmlns:a16="http://schemas.microsoft.com/office/drawing/2014/main" val="89841382"/>
                      </a:ext>
                    </a:extLst>
                  </a:tr>
                </a:tbl>
              </a:graphicData>
            </a:graphic>
          </p:graphicFrame>
        </mc:Fallback>
      </mc:AlternateContent>
    </p:spTree>
    <p:extLst>
      <p:ext uri="{BB962C8B-B14F-4D97-AF65-F5344CB8AC3E}">
        <p14:creationId xmlns:p14="http://schemas.microsoft.com/office/powerpoint/2010/main" val="145413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9F166-AC3B-4339-A51B-370BDE0DB9E4}"/>
              </a:ext>
            </a:extLst>
          </p:cNvPr>
          <p:cNvSpPr>
            <a:spLocks noGrp="1"/>
          </p:cNvSpPr>
          <p:nvPr>
            <p:ph idx="1"/>
          </p:nvPr>
        </p:nvSpPr>
        <p:spPr/>
        <p:txBody>
          <a:bodyPr/>
          <a:lstStyle/>
          <a:p>
            <a:pPr marL="0" indent="0">
              <a:buNone/>
            </a:pPr>
            <a:r>
              <a:rPr lang="en-US" dirty="0"/>
              <a:t>There are times when we leave it as this. What is the least cost way of delivering an outcome?</a:t>
            </a:r>
          </a:p>
          <a:p>
            <a:r>
              <a:rPr lang="en-US" dirty="0"/>
              <a:t>Weekly trash collection</a:t>
            </a:r>
          </a:p>
          <a:p>
            <a:r>
              <a:rPr lang="en-US" dirty="0"/>
              <a:t>A 5% decrease in child malnutrition</a:t>
            </a:r>
          </a:p>
          <a:p>
            <a:r>
              <a:rPr lang="en-US" dirty="0"/>
              <a:t>A 10% increase in girls’ primary education enrollment</a:t>
            </a:r>
          </a:p>
          <a:p>
            <a:r>
              <a:rPr lang="en-US" dirty="0"/>
              <a:t>A 15% decrease in highway deaths</a:t>
            </a:r>
          </a:p>
        </p:txBody>
      </p:sp>
      <p:sp>
        <p:nvSpPr>
          <p:cNvPr id="2" name="Title 1">
            <a:extLst>
              <a:ext uri="{FF2B5EF4-FFF2-40B4-BE49-F238E27FC236}">
                <a16:creationId xmlns:a16="http://schemas.microsoft.com/office/drawing/2014/main" id="{11A58729-6FFA-4604-8C5D-A1673FC7116F}"/>
              </a:ext>
            </a:extLst>
          </p:cNvPr>
          <p:cNvSpPr>
            <a:spLocks noGrp="1"/>
          </p:cNvSpPr>
          <p:nvPr>
            <p:ph type="title"/>
          </p:nvPr>
        </p:nvSpPr>
        <p:spPr/>
        <p:txBody>
          <a:bodyPr/>
          <a:lstStyle/>
          <a:p>
            <a:r>
              <a:rPr lang="en-US" dirty="0"/>
              <a:t>Least Cost Analysis</a:t>
            </a:r>
          </a:p>
        </p:txBody>
      </p:sp>
    </p:spTree>
    <p:extLst>
      <p:ext uri="{BB962C8B-B14F-4D97-AF65-F5344CB8AC3E}">
        <p14:creationId xmlns:p14="http://schemas.microsoft.com/office/powerpoint/2010/main" val="1991649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6F1A9-6C95-48A0-8305-F963A9F60C75}"/>
              </a:ext>
            </a:extLst>
          </p:cNvPr>
          <p:cNvSpPr>
            <a:spLocks noGrp="1"/>
          </p:cNvSpPr>
          <p:nvPr>
            <p:ph idx="1"/>
          </p:nvPr>
        </p:nvSpPr>
        <p:spPr/>
        <p:txBody>
          <a:bodyPr/>
          <a:lstStyle/>
          <a:p>
            <a:r>
              <a:rPr lang="en-US" dirty="0"/>
              <a:t>Assume that the impacted population is of size 1,000</a:t>
            </a:r>
          </a:p>
          <a:p>
            <a:r>
              <a:rPr lang="en-US" dirty="0"/>
              <a:t>Also assume that we did a study that indicates that the average monetary value per year (the MWTP) for the population of 1,000 of an improved road is $8 if paved and $6 if gravelled (per person)</a:t>
            </a:r>
          </a:p>
          <a:p>
            <a:r>
              <a:rPr lang="en-US" dirty="0"/>
              <a:t>So the total annual benefits of the gravel road are $6,000 and total annual benefits of the paved road are $8,000</a:t>
            </a:r>
          </a:p>
        </p:txBody>
      </p:sp>
      <p:sp>
        <p:nvSpPr>
          <p:cNvPr id="2" name="Title 1">
            <a:extLst>
              <a:ext uri="{FF2B5EF4-FFF2-40B4-BE49-F238E27FC236}">
                <a16:creationId xmlns:a16="http://schemas.microsoft.com/office/drawing/2014/main" id="{AE7ACAAA-8C0D-4379-86AE-AFAB446C7BAE}"/>
              </a:ext>
            </a:extLst>
          </p:cNvPr>
          <p:cNvSpPr>
            <a:spLocks noGrp="1"/>
          </p:cNvSpPr>
          <p:nvPr>
            <p:ph type="title"/>
          </p:nvPr>
        </p:nvSpPr>
        <p:spPr/>
        <p:txBody>
          <a:bodyPr/>
          <a:lstStyle/>
          <a:p>
            <a:r>
              <a:rPr lang="en-US" dirty="0"/>
              <a:t>But for CBA we need to add in Benefits</a:t>
            </a:r>
          </a:p>
        </p:txBody>
      </p:sp>
    </p:spTree>
    <p:extLst>
      <p:ext uri="{BB962C8B-B14F-4D97-AF65-F5344CB8AC3E}">
        <p14:creationId xmlns:p14="http://schemas.microsoft.com/office/powerpoint/2010/main" val="171484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C3176-7FAF-4FEB-BA8D-000AC2003DE9}"/>
                  </a:ext>
                </a:extLst>
              </p:cNvPr>
              <p:cNvSpPr>
                <a:spLocks noGrp="1"/>
              </p:cNvSpPr>
              <p:nvPr>
                <p:ph idx="1"/>
              </p:nvPr>
            </p:nvSpPr>
            <p:spPr>
              <a:xfrm>
                <a:off x="609600" y="1600201"/>
                <a:ext cx="10972800" cy="2971799"/>
              </a:xfrm>
            </p:spPr>
            <p:txBody>
              <a:bodyPr/>
              <a:lstStyle/>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𝑝𝑎𝑣𝑖𝑛𝑔</m:t>
                        </m:r>
                      </m:sub>
                    </m:sSub>
                    <m:r>
                      <a:rPr lang="en-US">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$8,000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r>
                          <a:rPr lang="en-US">
                            <a:latin typeface="Cambria Math" panose="02040503050406030204" pitchFamily="18" charset="0"/>
                          </a:rPr>
                          <m:t> −$35,000</m:t>
                        </m:r>
                      </m:e>
                    </m:nary>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𝑝𝑎𝑣𝑖𝑛𝑔</m:t>
                        </m:r>
                      </m:sub>
                    </m:sSub>
                    <m:r>
                      <a:rPr lang="en-US">
                        <a:latin typeface="Cambria Math" panose="02040503050406030204" pitchFamily="18" charset="0"/>
                      </a:rPr>
                      <m:t>=$7,000∗</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−$35,000</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𝑔𝑟𝑎𝑣𝑒𝑙𝑙𝑖𝑛𝑔</m:t>
                        </m:r>
                      </m:sub>
                    </m:sSub>
                    <m:r>
                      <a:rPr lang="en-US">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$6,000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$2,000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r>
                          <a:rPr lang="en-US">
                            <a:latin typeface="Cambria Math" panose="02040503050406030204" pitchFamily="18" charset="0"/>
                          </a:rPr>
                          <m:t> −$28,000</m:t>
                        </m:r>
                      </m:e>
                    </m:nary>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𝑔𝑟𝑎𝑣𝑒𝑙𝑙𝑖𝑛𝑔</m:t>
                        </m:r>
                      </m:sub>
                    </m:sSub>
                    <m:r>
                      <a:rPr lang="en-US">
                        <a:latin typeface="Cambria Math" panose="02040503050406030204" pitchFamily="18" charset="0"/>
                      </a:rPr>
                      <m:t>=$4,000∗</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−$28,000</m:t>
                    </m:r>
                  </m:oMath>
                </a14:m>
                <a:endParaRPr lang="en-US" dirty="0"/>
              </a:p>
            </p:txBody>
          </p:sp>
        </mc:Choice>
        <mc:Fallback xmlns="">
          <p:sp>
            <p:nvSpPr>
              <p:cNvPr id="3" name="Content Placeholder 2">
                <a:extLst>
                  <a:ext uri="{FF2B5EF4-FFF2-40B4-BE49-F238E27FC236}">
                    <a16:creationId xmlns:a16="http://schemas.microsoft.com/office/drawing/2014/main" id="{CD5C3176-7FAF-4FEB-BA8D-000AC2003DE9}"/>
                  </a:ext>
                </a:extLst>
              </p:cNvPr>
              <p:cNvSpPr>
                <a:spLocks noGrp="1" noRot="1" noChangeAspect="1" noMove="1" noResize="1" noEditPoints="1" noAdjustHandles="1" noChangeArrowheads="1" noChangeShapeType="1" noTextEdit="1"/>
              </p:cNvSpPr>
              <p:nvPr>
                <p:ph idx="1"/>
              </p:nvPr>
            </p:nvSpPr>
            <p:spPr>
              <a:xfrm>
                <a:off x="609600" y="1600201"/>
                <a:ext cx="10972800" cy="2971799"/>
              </a:xfrm>
              <a:blipFill>
                <a:blip r:embed="rId2"/>
                <a:stretch>
                  <a:fillRect b="-513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9F4F0A2-EE61-4706-8218-ED84BD7FC766}"/>
              </a:ext>
            </a:extLst>
          </p:cNvPr>
          <p:cNvSpPr>
            <a:spLocks noGrp="1"/>
          </p:cNvSpPr>
          <p:nvPr>
            <p:ph type="title"/>
          </p:nvPr>
        </p:nvSpPr>
        <p:spPr/>
        <p:txBody>
          <a:bodyPr/>
          <a:lstStyle/>
          <a:p>
            <a:r>
              <a:rPr lang="en-US" dirty="0"/>
              <a:t>Net Present Value (NPV)</a:t>
            </a:r>
          </a:p>
        </p:txBody>
      </p:sp>
      <p:sp>
        <p:nvSpPr>
          <p:cNvPr id="4" name="TextBox 3">
            <a:extLst>
              <a:ext uri="{FF2B5EF4-FFF2-40B4-BE49-F238E27FC236}">
                <a16:creationId xmlns:a16="http://schemas.microsoft.com/office/drawing/2014/main" id="{07CC5F5E-0655-41C8-A221-3A4F389FBB62}"/>
              </a:ext>
            </a:extLst>
          </p:cNvPr>
          <p:cNvSpPr txBox="1"/>
          <p:nvPr/>
        </p:nvSpPr>
        <p:spPr>
          <a:xfrm>
            <a:off x="6130839" y="5041725"/>
            <a:ext cx="4315218" cy="1490870"/>
          </a:xfrm>
          <a:prstGeom prst="rect">
            <a:avLst/>
          </a:prstGeom>
          <a:solidFill>
            <a:schemeClr val="accent2">
              <a:lumMod val="20000"/>
              <a:lumOff val="80000"/>
            </a:schemeClr>
          </a:solidFill>
          <a:ln>
            <a:noFill/>
          </a:ln>
        </p:spPr>
        <p:txBody>
          <a:bodyPr wrap="square" rtlCol="0">
            <a:noAutofit/>
          </a:bodyPr>
          <a:lstStyle/>
          <a:p>
            <a:r>
              <a:rPr lang="en-US" sz="2800" dirty="0"/>
              <a:t>If r = 10%,</a:t>
            </a:r>
          </a:p>
          <a:p>
            <a:pPr lvl="1"/>
            <a:r>
              <a:rPr lang="en-US" sz="2800" dirty="0"/>
              <a:t>NPV</a:t>
            </a:r>
            <a:r>
              <a:rPr lang="en-US" sz="2800" baseline="-25000" dirty="0"/>
              <a:t>paving</a:t>
            </a:r>
            <a:r>
              <a:rPr lang="en-US" sz="2800" dirty="0"/>
              <a:t> = $8,012,</a:t>
            </a:r>
          </a:p>
          <a:p>
            <a:pPr lvl="1"/>
            <a:r>
              <a:rPr lang="en-US" sz="2800" dirty="0"/>
              <a:t>NPV</a:t>
            </a:r>
            <a:r>
              <a:rPr lang="en-US" sz="2800" baseline="-25000" dirty="0"/>
              <a:t>gravelling </a:t>
            </a:r>
            <a:r>
              <a:rPr lang="en-US" sz="2800" dirty="0"/>
              <a:t>= –$3,422</a:t>
            </a:r>
          </a:p>
        </p:txBody>
      </p:sp>
      <p:sp>
        <p:nvSpPr>
          <p:cNvPr id="6" name="TextBox 5">
            <a:extLst>
              <a:ext uri="{FF2B5EF4-FFF2-40B4-BE49-F238E27FC236}">
                <a16:creationId xmlns:a16="http://schemas.microsoft.com/office/drawing/2014/main" id="{9C706BAA-2232-40FD-9BD9-AE6D064078D6}"/>
              </a:ext>
            </a:extLst>
          </p:cNvPr>
          <p:cNvSpPr txBox="1"/>
          <p:nvPr/>
        </p:nvSpPr>
        <p:spPr>
          <a:xfrm>
            <a:off x="1918124" y="5029200"/>
            <a:ext cx="4079045" cy="1490870"/>
          </a:xfrm>
          <a:prstGeom prst="rect">
            <a:avLst/>
          </a:prstGeom>
          <a:solidFill>
            <a:schemeClr val="accent2">
              <a:lumMod val="20000"/>
              <a:lumOff val="80000"/>
            </a:schemeClr>
          </a:solidFill>
          <a:ln>
            <a:noFill/>
          </a:ln>
        </p:spPr>
        <p:txBody>
          <a:bodyPr wrap="square" rtlCol="0">
            <a:noAutofit/>
          </a:bodyPr>
          <a:lstStyle/>
          <a:p>
            <a:r>
              <a:rPr lang="en-US" sz="2800" dirty="0"/>
              <a:t>If r = 6%,</a:t>
            </a:r>
          </a:p>
          <a:p>
            <a:pPr lvl="1"/>
            <a:r>
              <a:rPr lang="en-US" sz="2800" dirty="0"/>
              <a:t>NPV</a:t>
            </a:r>
            <a:r>
              <a:rPr lang="en-US" sz="2800" baseline="-25000" dirty="0"/>
              <a:t>paving</a:t>
            </a:r>
            <a:r>
              <a:rPr lang="en-US" sz="2800" dirty="0"/>
              <a:t> = $16,520</a:t>
            </a:r>
          </a:p>
          <a:p>
            <a:pPr lvl="1"/>
            <a:r>
              <a:rPr lang="en-US" sz="2800" dirty="0"/>
              <a:t>NPV</a:t>
            </a:r>
            <a:r>
              <a:rPr lang="en-US" sz="2800" baseline="-25000" dirty="0"/>
              <a:t>gravelling </a:t>
            </a:r>
            <a:r>
              <a:rPr lang="en-US" sz="2800" dirty="0"/>
              <a:t>= $1,440</a:t>
            </a:r>
          </a:p>
        </p:txBody>
      </p:sp>
    </p:spTree>
    <p:extLst>
      <p:ext uri="{BB962C8B-B14F-4D97-AF65-F5344CB8AC3E}">
        <p14:creationId xmlns:p14="http://schemas.microsoft.com/office/powerpoint/2010/main" val="395485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4A67D6-3C86-4449-BC27-6EF2DE66D512}"/>
                  </a:ext>
                </a:extLst>
              </p:cNvPr>
              <p:cNvSpPr>
                <a:spLocks noGrp="1"/>
              </p:cNvSpPr>
              <p:nvPr>
                <p:ph idx="1"/>
              </p:nvPr>
            </p:nvSpPr>
            <p:spPr>
              <a:xfrm>
                <a:off x="609600" y="1600201"/>
                <a:ext cx="10972800" cy="1784444"/>
              </a:xfrm>
            </p:spPr>
            <p:txBody>
              <a:bodyPr/>
              <a:lstStyle/>
              <a:p>
                <a:r>
                  <a:rPr lang="en-US" dirty="0"/>
                  <a:t>Internal rate of return (IRR), also sometimes called economic rate of return (ERR)</a:t>
                </a:r>
              </a:p>
              <a:p>
                <a:r>
                  <a:rPr lang="en-US" dirty="0"/>
                  <a:t>What r makes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𝐵𝑒𝑛𝑒𝑓𝑖𝑡𝑠</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𝐶𝑜𝑠𝑡𝑠</m:t>
                        </m:r>
                      </m:sub>
                    </m:sSub>
                  </m:oMath>
                </a14:m>
                <a:r>
                  <a:rPr lang="en-US" dirty="0"/>
                  <a:t>?</a:t>
                </a:r>
              </a:p>
            </p:txBody>
          </p:sp>
        </mc:Choice>
        <mc:Fallback xmlns="">
          <p:sp>
            <p:nvSpPr>
              <p:cNvPr id="3" name="Content Placeholder 2">
                <a:extLst>
                  <a:ext uri="{FF2B5EF4-FFF2-40B4-BE49-F238E27FC236}">
                    <a16:creationId xmlns:a16="http://schemas.microsoft.com/office/drawing/2014/main" id="{6D4A67D6-3C86-4449-BC27-6EF2DE66D512}"/>
                  </a:ext>
                </a:extLst>
              </p:cNvPr>
              <p:cNvSpPr>
                <a:spLocks noGrp="1" noRot="1" noChangeAspect="1" noMove="1" noResize="1" noEditPoints="1" noAdjustHandles="1" noChangeArrowheads="1" noChangeShapeType="1" noTextEdit="1"/>
              </p:cNvSpPr>
              <p:nvPr>
                <p:ph idx="1"/>
              </p:nvPr>
            </p:nvSpPr>
            <p:spPr>
              <a:xfrm>
                <a:off x="609600" y="1600201"/>
                <a:ext cx="10972800" cy="1784444"/>
              </a:xfrm>
              <a:blipFill>
                <a:blip r:embed="rId2"/>
                <a:stretch>
                  <a:fillRect l="-1278" t="-4452" b="-2055"/>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E4E5266D-1D34-418F-96AA-1E96D8BFDF77}"/>
              </a:ext>
            </a:extLst>
          </p:cNvPr>
          <p:cNvSpPr>
            <a:spLocks noGrp="1"/>
          </p:cNvSpPr>
          <p:nvPr>
            <p:ph type="title"/>
          </p:nvPr>
        </p:nvSpPr>
        <p:spPr/>
        <p:txBody>
          <a:bodyPr/>
          <a:lstStyle/>
          <a:p>
            <a:r>
              <a:rPr lang="en-US" dirty="0"/>
              <a:t>Another Solution Concept, IRR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5790CB-4D6E-4809-A3B9-AF411782FAC0}"/>
                  </a:ext>
                </a:extLst>
              </p:cNvPr>
              <p:cNvSpPr txBox="1"/>
              <p:nvPr/>
            </p:nvSpPr>
            <p:spPr>
              <a:xfrm>
                <a:off x="1554671" y="3581400"/>
                <a:ext cx="4442498" cy="1869230"/>
              </a:xfrm>
              <a:prstGeom prst="rect">
                <a:avLst/>
              </a:prstGeom>
              <a:solidFill>
                <a:schemeClr val="accent2">
                  <a:lumMod val="20000"/>
                  <a:lumOff val="80000"/>
                </a:schemeClr>
              </a:solidFill>
              <a:ln>
                <a:noFill/>
              </a:ln>
            </p:spPr>
            <p:txBody>
              <a:bodyPr wrap="none" rtlCol="0">
                <a:no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𝑃𝑎𝑣𝑖𝑛𝑔</m:t>
                      </m:r>
                      <m:r>
                        <a:rPr lang="en-US" sz="2400" i="1" smtClean="0">
                          <a:latin typeface="Cambria Math" panose="02040503050406030204" pitchFamily="18" charset="0"/>
                        </a:rPr>
                        <m:t>:</m:t>
                      </m:r>
                      <m:r>
                        <a:rPr lang="en-US" sz="2400" b="0" i="1" smtClean="0">
                          <a:latin typeface="Cambria Math" panose="02040503050406030204" pitchFamily="18" charset="0"/>
                        </a:rPr>
                        <m:t>𝑤</m:t>
                      </m:r>
                      <m:r>
                        <a:rPr lang="en-US" sz="2400" i="1">
                          <a:latin typeface="Cambria Math" panose="02040503050406030204" pitchFamily="18" charset="0"/>
                        </a:rPr>
                        <m:t>h𝑎𝑡</m:t>
                      </m:r>
                      <m:r>
                        <a:rPr lang="en-US" sz="2400" i="1">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𝑚𝑎𝑘𝑒𝑠</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$7,000∗</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10</m:t>
                          </m:r>
                        </m:sup>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𝑟</m:t>
                                      </m:r>
                                    </m:e>
                                  </m:d>
                                </m:e>
                                <m:sup>
                                  <m:r>
                                    <a:rPr lang="en-US" sz="2400" i="1">
                                      <a:latin typeface="Cambria Math" panose="02040503050406030204" pitchFamily="18" charset="0"/>
                                    </a:rPr>
                                    <m:t>𝑡</m:t>
                                  </m:r>
                                </m:sup>
                              </m:sSup>
                            </m:den>
                          </m:f>
                        </m:e>
                      </m:nary>
                      <m:r>
                        <a:rPr lang="en-US" sz="2400">
                          <a:latin typeface="Cambria Math" panose="02040503050406030204" pitchFamily="18" charset="0"/>
                        </a:rPr>
                        <m:t>=$35,000</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 ≅15%</m:t>
                      </m:r>
                    </m:oMath>
                  </m:oMathPara>
                </a14:m>
                <a:endParaRPr lang="en-US" sz="2400" dirty="0"/>
              </a:p>
            </p:txBody>
          </p:sp>
        </mc:Choice>
        <mc:Fallback xmlns="">
          <p:sp>
            <p:nvSpPr>
              <p:cNvPr id="4" name="TextBox 3">
                <a:extLst>
                  <a:ext uri="{FF2B5EF4-FFF2-40B4-BE49-F238E27FC236}">
                    <a16:creationId xmlns:a16="http://schemas.microsoft.com/office/drawing/2014/main" id="{D35790CB-4D6E-4809-A3B9-AF411782FAC0}"/>
                  </a:ext>
                </a:extLst>
              </p:cNvPr>
              <p:cNvSpPr txBox="1">
                <a:spLocks noRot="1" noChangeAspect="1" noMove="1" noResize="1" noEditPoints="1" noAdjustHandles="1" noChangeArrowheads="1" noChangeShapeType="1" noTextEdit="1"/>
              </p:cNvSpPr>
              <p:nvPr/>
            </p:nvSpPr>
            <p:spPr>
              <a:xfrm>
                <a:off x="1554671" y="3581400"/>
                <a:ext cx="4442498" cy="186923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E240C8-912E-4F8D-ADCD-E478AE0EAD07}"/>
                  </a:ext>
                </a:extLst>
              </p:cNvPr>
              <p:cNvSpPr txBox="1"/>
              <p:nvPr/>
            </p:nvSpPr>
            <p:spPr>
              <a:xfrm>
                <a:off x="6130839" y="3583488"/>
                <a:ext cx="4442498" cy="1869230"/>
              </a:xfrm>
              <a:prstGeom prst="rect">
                <a:avLst/>
              </a:prstGeom>
              <a:solidFill>
                <a:schemeClr val="accent2">
                  <a:lumMod val="20000"/>
                  <a:lumOff val="80000"/>
                </a:schemeClr>
              </a:solidFill>
              <a:ln>
                <a:noFill/>
              </a:ln>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G</m:t>
                      </m:r>
                      <m:r>
                        <a:rPr lang="en-US" sz="2400" i="1" smtClean="0">
                          <a:latin typeface="Cambria Math" panose="02040503050406030204" pitchFamily="18" charset="0"/>
                        </a:rPr>
                        <m:t>𝑟𝑎𝑣𝑒𝑙𝑙𝑖𝑛𝑔</m:t>
                      </m:r>
                      <m:r>
                        <a:rPr lang="en-US" sz="2400" i="1" smtClean="0">
                          <a:latin typeface="Cambria Math" panose="02040503050406030204" pitchFamily="18" charset="0"/>
                        </a:rPr>
                        <m:t>:</m:t>
                      </m:r>
                      <m:r>
                        <a:rPr lang="en-US" sz="2400" b="0" i="1" smtClean="0">
                          <a:latin typeface="Cambria Math" panose="02040503050406030204" pitchFamily="18" charset="0"/>
                        </a:rPr>
                        <m:t>𝑤</m:t>
                      </m:r>
                      <m:r>
                        <a:rPr lang="en-US" sz="2400" i="1">
                          <a:latin typeface="Cambria Math" panose="02040503050406030204" pitchFamily="18" charset="0"/>
                        </a:rPr>
                        <m:t>h𝑎𝑡</m:t>
                      </m:r>
                      <m:r>
                        <a:rPr lang="en-US" sz="2400" i="1">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𝑚𝑎𝑘𝑒𝑠</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$4,000∗</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10</m:t>
                          </m:r>
                        </m:sup>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𝑟</m:t>
                                      </m:r>
                                    </m:e>
                                  </m:d>
                                </m:e>
                                <m:sup>
                                  <m:r>
                                    <a:rPr lang="en-US" sz="2400" i="1">
                                      <a:latin typeface="Cambria Math" panose="02040503050406030204" pitchFamily="18" charset="0"/>
                                    </a:rPr>
                                    <m:t>𝑡</m:t>
                                  </m:r>
                                </m:sup>
                              </m:sSup>
                            </m:den>
                          </m:f>
                        </m:e>
                      </m:nary>
                      <m:r>
                        <a:rPr lang="en-US" sz="2400">
                          <a:latin typeface="Cambria Math" panose="02040503050406030204" pitchFamily="18" charset="0"/>
                        </a:rPr>
                        <m:t>=$28,000</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 ≅7%</m:t>
                      </m:r>
                    </m:oMath>
                  </m:oMathPara>
                </a14:m>
                <a:endParaRPr lang="en-US" sz="2400" dirty="0"/>
              </a:p>
            </p:txBody>
          </p:sp>
        </mc:Choice>
        <mc:Fallback xmlns="">
          <p:sp>
            <p:nvSpPr>
              <p:cNvPr id="5" name="TextBox 4">
                <a:extLst>
                  <a:ext uri="{FF2B5EF4-FFF2-40B4-BE49-F238E27FC236}">
                    <a16:creationId xmlns:a16="http://schemas.microsoft.com/office/drawing/2014/main" xmlns:a14="http://schemas.microsoft.com/office/drawing/2010/main" xmlns="" id="{4AE240C8-912E-4F8D-ADCD-E478AE0EAD07}"/>
                  </a:ext>
                </a:extLst>
              </p:cNvPr>
              <p:cNvSpPr txBox="1">
                <a:spLocks noRot="1" noChangeAspect="1" noMove="1" noResize="1" noEditPoints="1" noAdjustHandles="1" noChangeArrowheads="1" noChangeShapeType="1" noTextEdit="1"/>
              </p:cNvSpPr>
              <p:nvPr/>
            </p:nvSpPr>
            <p:spPr>
              <a:xfrm>
                <a:off x="6130839" y="3583488"/>
                <a:ext cx="4442498" cy="1869230"/>
              </a:xfrm>
              <a:prstGeom prst="rect">
                <a:avLst/>
              </a:prstGeom>
              <a:blipFill rotWithShape="0">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31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lstStyle/>
          <a:p>
            <a:r>
              <a:rPr lang="en-US" dirty="0"/>
              <a:t>Real resources that are used are costs.</a:t>
            </a:r>
          </a:p>
          <a:p>
            <a:r>
              <a:rPr lang="en-US" dirty="0"/>
              <a:t>Real resources that are created are benefits.</a:t>
            </a:r>
          </a:p>
          <a:p>
            <a:r>
              <a:rPr lang="en-US" dirty="0"/>
              <a:t>Transfers don’t use or create real resources; they are claims on real resources.</a:t>
            </a:r>
          </a:p>
          <a:p>
            <a:pPr lvl="1"/>
            <a:r>
              <a:rPr lang="en-US" dirty="0"/>
              <a:t>If a farmer takes a loan to buy fertilizer, the increase in the yield resulting from the use of fertilizer is the benefit, even if they have to sell some of the harvest to pay back to the lender.</a:t>
            </a:r>
          </a:p>
          <a:p>
            <a:pPr lvl="1"/>
            <a:r>
              <a:rPr lang="en-US"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4E1856-2E77-4B25-9CFD-A8425E8D4877}"/>
                  </a:ext>
                </a:extLst>
              </p:cNvPr>
              <p:cNvSpPr>
                <a:spLocks noGrp="1"/>
              </p:cNvSpPr>
              <p:nvPr>
                <p:ph idx="1"/>
              </p:nvPr>
            </p:nvSpPr>
            <p:spPr/>
            <p:txBody>
              <a:bodyPr/>
              <a:lstStyle/>
              <a:p>
                <a:pPr marL="0" indent="0">
                  <a:buNone/>
                </a:pPr>
                <a:r>
                  <a:rPr lang="en-US" sz="2800" dirty="0"/>
                  <a:t>Consider the benefit-cost ratio (BCR)</a:t>
                </a:r>
              </a:p>
              <a:p>
                <a14:m>
                  <m:oMath xmlns:m="http://schemas.openxmlformats.org/officeDocument/2006/math">
                    <m:r>
                      <a:rPr lang="en-US" sz="2800" smtClean="0">
                        <a:latin typeface="Cambria Math" panose="02040503050406030204" pitchFamily="18" charset="0"/>
                      </a:rPr>
                      <m:t>𝐵𝐶𝑅</m:t>
                    </m:r>
                    <m:r>
                      <a:rPr lang="en-US" sz="280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𝑃𝑉</m:t>
                            </m:r>
                          </m:e>
                          <m:sub>
                            <m:r>
                              <a:rPr lang="en-US" sz="2800" smtClean="0">
                                <a:latin typeface="Cambria Math" panose="02040503050406030204" pitchFamily="18" charset="0"/>
                              </a:rPr>
                              <m:t>𝐵𝑒𝑛𝑒𝑓𝑖𝑡𝑠</m:t>
                            </m:r>
                          </m:sub>
                        </m:sSub>
                      </m:num>
                      <m:den>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𝑃𝑉</m:t>
                            </m:r>
                          </m:e>
                          <m:sub>
                            <m:r>
                              <a:rPr lang="en-US" sz="2800" smtClean="0">
                                <a:latin typeface="Cambria Math" panose="02040503050406030204" pitchFamily="18" charset="0"/>
                              </a:rPr>
                              <m:t>𝐶𝑜𝑠𝑡𝑠</m:t>
                            </m:r>
                          </m:sub>
                        </m:sSub>
                      </m:den>
                    </m:f>
                  </m:oMath>
                </a14:m>
                <a:endParaRPr lang="en-US" sz="2800" dirty="0"/>
              </a:p>
              <a:p>
                <a:r>
                  <a:rPr lang="en-US" sz="2800" dirty="0"/>
                  <a:t>A ratio of 1 or more means the benefits are equal to or greater than the cost</a:t>
                </a:r>
              </a:p>
              <a:p>
                <a:r>
                  <a:rPr lang="en-US" sz="2800" dirty="0"/>
                  <a:t>Anything less than 1 means the benefits are less than the costs</a:t>
                </a:r>
              </a:p>
              <a:p>
                <a14:m>
                  <m:oMath xmlns:m="http://schemas.openxmlformats.org/officeDocument/2006/math">
                    <m:sSub>
                      <m:sSubPr>
                        <m:ctrlPr>
                          <a:rPr lang="en-US" sz="2800" i="1">
                            <a:latin typeface="Cambria Math" panose="02040503050406030204" pitchFamily="18" charset="0"/>
                          </a:rPr>
                        </m:ctrlPr>
                      </m:sSubPr>
                      <m:e>
                        <m:r>
                          <a:rPr lang="en-US" sz="2800" smtClean="0">
                            <a:latin typeface="Cambria Math" panose="02040503050406030204" pitchFamily="18" charset="0"/>
                          </a:rPr>
                          <m:t>𝐵𝐶𝑅</m:t>
                        </m:r>
                      </m:e>
                      <m:sub>
                        <m:r>
                          <a:rPr lang="en-US" sz="2800">
                            <a:latin typeface="Cambria Math" panose="02040503050406030204" pitchFamily="18" charset="0"/>
                          </a:rPr>
                          <m:t>𝑝𝑎𝑣𝑖𝑛𝑔</m:t>
                        </m:r>
                      </m:sub>
                    </m:sSub>
                    <m:r>
                      <a:rPr lang="en-US" sz="2800">
                        <a:latin typeface="Cambria Math" panose="02040503050406030204" pitchFamily="18" charset="0"/>
                      </a:rPr>
                      <m:t>=</m:t>
                    </m:r>
                    <m:f>
                      <m:fPr>
                        <m:ctrlPr>
                          <a:rPr lang="en-US" sz="2800" i="1" smtClean="0">
                            <a:latin typeface="Cambria Math" panose="02040503050406030204" pitchFamily="18" charset="0"/>
                          </a:rPr>
                        </m:ctrlPr>
                      </m:fPr>
                      <m:num>
                        <m:nary>
                          <m:naryPr>
                            <m:chr m:val="∑"/>
                            <m:ctrlPr>
                              <a:rPr lang="en-US" sz="2800" i="1">
                                <a:latin typeface="Cambria Math" panose="02040503050406030204" pitchFamily="18" charset="0"/>
                              </a:rPr>
                            </m:ctrlPr>
                          </m:naryPr>
                          <m:sub>
                            <m:r>
                              <m:rPr>
                                <m:brk m:alnAt="23"/>
                              </m:rPr>
                              <a:rPr lang="en-US" sz="2800">
                                <a:latin typeface="Cambria Math" panose="02040503050406030204" pitchFamily="18" charset="0"/>
                              </a:rPr>
                              <m:t>𝑡</m:t>
                            </m:r>
                            <m:r>
                              <a:rPr lang="en-US" sz="2800" b="0" i="0" smtClean="0">
                                <a:latin typeface="Cambria Math" panose="02040503050406030204" pitchFamily="18" charset="0"/>
                              </a:rPr>
                              <m:t> </m:t>
                            </m:r>
                            <m:r>
                              <a:rPr lang="en-US" sz="2800">
                                <a:latin typeface="Cambria Math" panose="02040503050406030204" pitchFamily="18" charset="0"/>
                              </a:rPr>
                              <m:t>=</m:t>
                            </m:r>
                            <m:r>
                              <a:rPr lang="en-US" sz="2800" b="0" i="0" smtClean="0">
                                <a:latin typeface="Cambria Math" panose="02040503050406030204" pitchFamily="18" charset="0"/>
                              </a:rPr>
                              <m:t> </m:t>
                            </m:r>
                            <m:r>
                              <a:rPr lang="en-US" sz="2800" smtClean="0">
                                <a:latin typeface="Cambria Math" panose="02040503050406030204" pitchFamily="18" charset="0"/>
                              </a:rPr>
                              <m:t>1</m:t>
                            </m:r>
                          </m:sub>
                          <m:sup>
                            <m:r>
                              <a:rPr lang="en-US" sz="2800">
                                <a:latin typeface="Cambria Math" panose="02040503050406030204" pitchFamily="18" charset="0"/>
                              </a:rPr>
                              <m:t>10</m:t>
                            </m:r>
                          </m:sup>
                          <m:e>
                            <m:f>
                              <m:fPr>
                                <m:ctrlPr>
                                  <a:rPr lang="en-US" sz="2800" i="1">
                                    <a:latin typeface="Cambria Math" panose="02040503050406030204" pitchFamily="18" charset="0"/>
                                  </a:rPr>
                                </m:ctrlPr>
                              </m:fPr>
                              <m:num>
                                <m:r>
                                  <a:rPr lang="en-US" sz="2800">
                                    <a:latin typeface="Cambria Math" panose="02040503050406030204" pitchFamily="18" charset="0"/>
                                  </a:rPr>
                                  <m:t>$8,000</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a:latin typeface="Cambria Math" panose="02040503050406030204" pitchFamily="18" charset="0"/>
                                          </a:rPr>
                                          <m:t>1</m:t>
                                        </m:r>
                                        <m:r>
                                          <a:rPr lang="en-US" sz="2800" i="1" smtClean="0">
                                            <a:latin typeface="Cambria Math" panose="02040503050406030204" pitchFamily="18" charset="0"/>
                                          </a:rPr>
                                          <m:t> + </m:t>
                                        </m:r>
                                        <m:r>
                                          <a:rPr lang="en-US" sz="2800">
                                            <a:latin typeface="Cambria Math" panose="02040503050406030204" pitchFamily="18" charset="0"/>
                                          </a:rPr>
                                          <m:t>𝑟</m:t>
                                        </m:r>
                                      </m:e>
                                    </m:d>
                                  </m:e>
                                  <m:sup>
                                    <m:r>
                                      <a:rPr lang="en-US" sz="2800">
                                        <a:latin typeface="Cambria Math" panose="02040503050406030204" pitchFamily="18" charset="0"/>
                                      </a:rPr>
                                      <m:t>𝑡</m:t>
                                    </m:r>
                                  </m:sup>
                                </m:sSup>
                              </m:den>
                            </m:f>
                          </m:e>
                        </m:nary>
                      </m:num>
                      <m:den>
                        <m:nary>
                          <m:naryPr>
                            <m:chr m:val="∑"/>
                            <m:ctrlPr>
                              <a:rPr lang="en-US" sz="2800" i="1">
                                <a:latin typeface="Cambria Math" panose="02040503050406030204" pitchFamily="18" charset="0"/>
                              </a:rPr>
                            </m:ctrlPr>
                          </m:naryPr>
                          <m:sub>
                            <m:r>
                              <m:rPr>
                                <m:brk m:alnAt="23"/>
                              </m:rPr>
                              <a:rPr lang="en-US" sz="2800">
                                <a:latin typeface="Cambria Math" panose="02040503050406030204" pitchFamily="18" charset="0"/>
                              </a:rPr>
                              <m:t>𝑡</m:t>
                            </m:r>
                            <m:r>
                              <a:rPr lang="en-US" sz="2800" b="0" i="0" smtClean="0">
                                <a:latin typeface="Cambria Math" panose="02040503050406030204" pitchFamily="18" charset="0"/>
                              </a:rPr>
                              <m:t> </m:t>
                            </m:r>
                            <m:r>
                              <a:rPr lang="en-US" sz="2800">
                                <a:latin typeface="Cambria Math" panose="02040503050406030204" pitchFamily="18" charset="0"/>
                              </a:rPr>
                              <m:t>=</m:t>
                            </m:r>
                            <m:r>
                              <a:rPr lang="en-US" sz="2800" b="0" i="0" smtClean="0">
                                <a:latin typeface="Cambria Math" panose="02040503050406030204" pitchFamily="18" charset="0"/>
                              </a:rPr>
                              <m:t> </m:t>
                            </m:r>
                            <m:r>
                              <a:rPr lang="en-US" sz="2800" smtClean="0">
                                <a:latin typeface="Cambria Math" panose="02040503050406030204" pitchFamily="18" charset="0"/>
                              </a:rPr>
                              <m:t>1</m:t>
                            </m:r>
                          </m:sub>
                          <m:sup>
                            <m:r>
                              <a:rPr lang="en-US" sz="2800">
                                <a:latin typeface="Cambria Math" panose="02040503050406030204" pitchFamily="18" charset="0"/>
                              </a:rPr>
                              <m:t>10</m:t>
                            </m:r>
                          </m:sup>
                          <m:e>
                            <m:f>
                              <m:fPr>
                                <m:ctrlPr>
                                  <a:rPr lang="en-US" sz="2800" i="1">
                                    <a:latin typeface="Cambria Math" panose="02040503050406030204" pitchFamily="18" charset="0"/>
                                  </a:rPr>
                                </m:ctrlPr>
                              </m:fPr>
                              <m:num>
                                <m:r>
                                  <a:rPr lang="en-US" sz="2800">
                                    <a:latin typeface="Cambria Math" panose="02040503050406030204" pitchFamily="18" charset="0"/>
                                  </a:rPr>
                                  <m:t>$1,000</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a:latin typeface="Cambria Math" panose="02040503050406030204" pitchFamily="18" charset="0"/>
                                          </a:rPr>
                                          <m:t>1</m:t>
                                        </m:r>
                                        <m:r>
                                          <a:rPr lang="en-US" sz="2800" i="1" smtClean="0">
                                            <a:latin typeface="Cambria Math" panose="02040503050406030204" pitchFamily="18" charset="0"/>
                                          </a:rPr>
                                          <m:t> + </m:t>
                                        </m:r>
                                        <m:r>
                                          <a:rPr lang="en-US" sz="2800">
                                            <a:latin typeface="Cambria Math" panose="02040503050406030204" pitchFamily="18" charset="0"/>
                                          </a:rPr>
                                          <m:t>𝑟</m:t>
                                        </m:r>
                                      </m:e>
                                    </m:d>
                                  </m:e>
                                  <m:sup>
                                    <m:r>
                                      <a:rPr lang="en-US" sz="2800">
                                        <a:latin typeface="Cambria Math" panose="02040503050406030204" pitchFamily="18" charset="0"/>
                                      </a:rPr>
                                      <m:t>𝑡</m:t>
                                    </m:r>
                                  </m:sup>
                                </m:sSup>
                              </m:den>
                            </m:f>
                            <m:r>
                              <a:rPr lang="en-US" sz="2800" b="0" i="0" smtClean="0">
                                <a:latin typeface="Cambria Math" panose="02040503050406030204" pitchFamily="18" charset="0"/>
                              </a:rPr>
                              <m:t>+</m:t>
                            </m:r>
                            <m:r>
                              <a:rPr lang="en-US" sz="2800" b="0" i="0" smtClean="0">
                                <a:latin typeface="Cambria Math" panose="02040503050406030204" pitchFamily="18" charset="0"/>
                              </a:rPr>
                              <m:t> </m:t>
                            </m:r>
                            <m:r>
                              <a:rPr lang="en-US" sz="2800">
                                <a:latin typeface="Cambria Math" panose="02040503050406030204" pitchFamily="18" charset="0"/>
                              </a:rPr>
                              <m:t>$35,000</m:t>
                            </m:r>
                          </m:e>
                        </m:nary>
                      </m:den>
                    </m:f>
                  </m:oMath>
                </a14:m>
                <a:endParaRPr lang="en-US" sz="2800" dirty="0"/>
              </a:p>
              <a:p>
                <a:r>
                  <a:rPr lang="en-US" sz="2800" dirty="0"/>
                  <a:t>With r = 6%, </a:t>
                </a:r>
                <a14:m>
                  <m:oMath xmlns:m="http://schemas.openxmlformats.org/officeDocument/2006/math">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𝐵𝐶𝑅</m:t>
                        </m:r>
                      </m:e>
                      <m:sub>
                        <m:r>
                          <a:rPr lang="en-US" sz="2800" smtClean="0">
                            <a:latin typeface="Cambria Math" panose="02040503050406030204" pitchFamily="18" charset="0"/>
                          </a:rPr>
                          <m:t>𝑝𝑎𝑣𝑖𝑛𝑔</m:t>
                        </m:r>
                      </m:sub>
                    </m:sSub>
                    <m:r>
                      <a:rPr lang="en-US" sz="2800" smtClean="0">
                        <a:latin typeface="Cambria Math" panose="02040503050406030204" pitchFamily="18" charset="0"/>
                      </a:rPr>
                      <m:t>=1.4</m:t>
                    </m:r>
                  </m:oMath>
                </a14:m>
                <a:endParaRPr lang="en-US" sz="2800" dirty="0"/>
              </a:p>
            </p:txBody>
          </p:sp>
        </mc:Choice>
        <mc:Fallback>
          <p:sp>
            <p:nvSpPr>
              <p:cNvPr id="3" name="Content Placeholder 2">
                <a:extLst>
                  <a:ext uri="{FF2B5EF4-FFF2-40B4-BE49-F238E27FC236}">
                    <a16:creationId xmlns:a16="http://schemas.microsoft.com/office/drawing/2014/main" id="{9F4E1856-2E77-4B25-9CFD-A8425E8D4877}"/>
                  </a:ext>
                </a:extLst>
              </p:cNvPr>
              <p:cNvSpPr>
                <a:spLocks noGrp="1" noRot="1" noChangeAspect="1" noMove="1" noResize="1" noEditPoints="1" noAdjustHandles="1" noChangeArrowheads="1" noChangeShapeType="1" noTextEdit="1"/>
              </p:cNvSpPr>
              <p:nvPr>
                <p:ph idx="1"/>
              </p:nvPr>
            </p:nvSpPr>
            <p:spPr>
              <a:blipFill>
                <a:blip r:embed="rId2"/>
                <a:stretch>
                  <a:fillRect l="-1111" t="-1482" b="-107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C8B4E80-65A0-48B7-A34F-9F1B2552D284}"/>
              </a:ext>
            </a:extLst>
          </p:cNvPr>
          <p:cNvSpPr>
            <a:spLocks noGrp="1"/>
          </p:cNvSpPr>
          <p:nvPr>
            <p:ph type="title"/>
          </p:nvPr>
        </p:nvSpPr>
        <p:spPr/>
        <p:txBody>
          <a:bodyPr/>
          <a:lstStyle/>
          <a:p>
            <a:r>
              <a:rPr lang="en-US" dirty="0"/>
              <a:t>Another Solution Concept, BCR</a:t>
            </a:r>
          </a:p>
        </p:txBody>
      </p:sp>
    </p:spTree>
    <p:extLst>
      <p:ext uri="{BB962C8B-B14F-4D97-AF65-F5344CB8AC3E}">
        <p14:creationId xmlns:p14="http://schemas.microsoft.com/office/powerpoint/2010/main" val="2930356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Issues Beyond Efficiency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7666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3F203-55D8-4337-A245-9FA6919EB78D}"/>
              </a:ext>
            </a:extLst>
          </p:cNvPr>
          <p:cNvSpPr>
            <a:spLocks noGrp="1"/>
          </p:cNvSpPr>
          <p:nvPr>
            <p:ph idx="1"/>
          </p:nvPr>
        </p:nvSpPr>
        <p:spPr/>
        <p:txBody>
          <a:bodyPr/>
          <a:lstStyle/>
          <a:p>
            <a:r>
              <a:rPr lang="en-US" sz="2800" dirty="0"/>
              <a:t>The measures we have just discussed are statements about efficiency.</a:t>
            </a:r>
          </a:p>
          <a:p>
            <a:r>
              <a:rPr lang="en-US" sz="2800" dirty="0"/>
              <a:t>Passing a benefit cost test is a statement about economic efficiency.</a:t>
            </a:r>
          </a:p>
          <a:p>
            <a:r>
              <a:rPr lang="en-US" sz="2800" dirty="0"/>
              <a:t>In policy analysis, we consider outcomes in addition to economic efficiency.</a:t>
            </a:r>
          </a:p>
          <a:p>
            <a:pPr lvl="1"/>
            <a:r>
              <a:rPr lang="en-US" sz="2400" dirty="0"/>
              <a:t>Equity</a:t>
            </a:r>
          </a:p>
          <a:p>
            <a:pPr lvl="1"/>
            <a:r>
              <a:rPr lang="en-US" sz="2400" dirty="0"/>
              <a:t>History</a:t>
            </a:r>
          </a:p>
          <a:p>
            <a:pPr lvl="1"/>
            <a:r>
              <a:rPr lang="en-US" sz="2400" dirty="0"/>
              <a:t>Subgroups</a:t>
            </a:r>
          </a:p>
          <a:p>
            <a:pPr lvl="1"/>
            <a:r>
              <a:rPr lang="en-US" sz="2400" dirty="0"/>
              <a:t>Political feasibility</a:t>
            </a:r>
          </a:p>
          <a:p>
            <a:pPr lvl="1"/>
            <a:r>
              <a:rPr lang="en-US" sz="2400" dirty="0"/>
              <a:t>Others are possible depending on the context</a:t>
            </a:r>
          </a:p>
        </p:txBody>
      </p:sp>
      <p:sp>
        <p:nvSpPr>
          <p:cNvPr id="2" name="Title 1">
            <a:extLst>
              <a:ext uri="{FF2B5EF4-FFF2-40B4-BE49-F238E27FC236}">
                <a16:creationId xmlns:a16="http://schemas.microsoft.com/office/drawing/2014/main" id="{3609C30A-C536-4663-A2A8-9DCF3EB32E4C}"/>
              </a:ext>
            </a:extLst>
          </p:cNvPr>
          <p:cNvSpPr>
            <a:spLocks noGrp="1"/>
          </p:cNvSpPr>
          <p:nvPr>
            <p:ph type="title"/>
          </p:nvPr>
        </p:nvSpPr>
        <p:spPr/>
        <p:txBody>
          <a:bodyPr/>
          <a:lstStyle/>
          <a:p>
            <a:r>
              <a:rPr lang="en-US" dirty="0"/>
              <a:t>NPV, IRR, BCR</a:t>
            </a:r>
          </a:p>
        </p:txBody>
      </p:sp>
    </p:spTree>
    <p:extLst>
      <p:ext uri="{BB962C8B-B14F-4D97-AF65-F5344CB8AC3E}">
        <p14:creationId xmlns:p14="http://schemas.microsoft.com/office/powerpoint/2010/main" val="1320532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A6767-6219-4367-BC73-BAD4C7E0CEF5}"/>
              </a:ext>
            </a:extLst>
          </p:cNvPr>
          <p:cNvSpPr>
            <a:spLocks noGrp="1"/>
          </p:cNvSpPr>
          <p:nvPr>
            <p:ph idx="1"/>
          </p:nvPr>
        </p:nvSpPr>
        <p:spPr/>
        <p:txBody>
          <a:bodyPr/>
          <a:lstStyle/>
          <a:p>
            <a:pPr marL="0" indent="0">
              <a:buNone/>
            </a:pPr>
            <a:r>
              <a:rPr lang="en-US" dirty="0"/>
              <a:t>The mean willingness to pay for the paved road is $8 per person, but only 100 out of our 1,000 own a car.</a:t>
            </a:r>
          </a:p>
          <a:p>
            <a:r>
              <a:rPr lang="en-US" dirty="0"/>
              <a:t>100 car owners are willing to pay on average $62 each if the road is paved.</a:t>
            </a:r>
          </a:p>
          <a:p>
            <a:r>
              <a:rPr lang="en-US" dirty="0"/>
              <a:t>900 non-car owners are willing to pay on average $2 each if the road is paved.</a:t>
            </a:r>
          </a:p>
          <a:p>
            <a:r>
              <a:rPr lang="en-US" dirty="0"/>
              <a:t>Income taxes paid by all will be used to fund the road.</a:t>
            </a:r>
          </a:p>
        </p:txBody>
      </p:sp>
      <p:sp>
        <p:nvSpPr>
          <p:cNvPr id="2" name="Title 1">
            <a:extLst>
              <a:ext uri="{FF2B5EF4-FFF2-40B4-BE49-F238E27FC236}">
                <a16:creationId xmlns:a16="http://schemas.microsoft.com/office/drawing/2014/main" id="{CD56C6D3-D220-46C4-89EE-73843F9AD001}"/>
              </a:ext>
            </a:extLst>
          </p:cNvPr>
          <p:cNvSpPr>
            <a:spLocks noGrp="1"/>
          </p:cNvSpPr>
          <p:nvPr>
            <p:ph type="title"/>
          </p:nvPr>
        </p:nvSpPr>
        <p:spPr/>
        <p:txBody>
          <a:bodyPr/>
          <a:lstStyle/>
          <a:p>
            <a:r>
              <a:rPr lang="en-US" dirty="0"/>
              <a:t>Equity</a:t>
            </a:r>
          </a:p>
        </p:txBody>
      </p:sp>
    </p:spTree>
    <p:extLst>
      <p:ext uri="{BB962C8B-B14F-4D97-AF65-F5344CB8AC3E}">
        <p14:creationId xmlns:p14="http://schemas.microsoft.com/office/powerpoint/2010/main" val="3955342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326D1-EB14-43B5-B33C-CFD141D8B81A}"/>
              </a:ext>
            </a:extLst>
          </p:cNvPr>
          <p:cNvSpPr>
            <a:spLocks noGrp="1"/>
          </p:cNvSpPr>
          <p:nvPr>
            <p:ph idx="1"/>
          </p:nvPr>
        </p:nvSpPr>
        <p:spPr>
          <a:xfrm>
            <a:off x="304800" y="1600201"/>
            <a:ext cx="11582400" cy="4648199"/>
          </a:xfrm>
        </p:spPr>
        <p:txBody>
          <a:bodyPr/>
          <a:lstStyle/>
          <a:p>
            <a:r>
              <a:rPr lang="en-US" dirty="0"/>
              <a:t>The community has been promised this road for years and it has not been delivered.</a:t>
            </a:r>
          </a:p>
          <a:p>
            <a:r>
              <a:rPr lang="en-US" dirty="0"/>
              <a:t>If we pave it, it will be all-weather. If it is gravelled, it is likely to become unusable by farmers trying to deliver crops to market at the end of the rainy season.</a:t>
            </a:r>
          </a:p>
          <a:p>
            <a:r>
              <a:rPr lang="en-US" dirty="0"/>
              <a:t>The community is Native American, and their need for safe water has been neglected for years.</a:t>
            </a:r>
          </a:p>
          <a:p>
            <a:r>
              <a:rPr lang="en-US" dirty="0"/>
              <a:t>The residents on this island are isolated, making education and health care difficult to access so we need a ferry.</a:t>
            </a:r>
          </a:p>
        </p:txBody>
      </p:sp>
      <p:sp>
        <p:nvSpPr>
          <p:cNvPr id="2" name="Title 1">
            <a:extLst>
              <a:ext uri="{FF2B5EF4-FFF2-40B4-BE49-F238E27FC236}">
                <a16:creationId xmlns:a16="http://schemas.microsoft.com/office/drawing/2014/main" id="{A1554273-40F1-4BE0-AAE4-70D33FC470E3}"/>
              </a:ext>
            </a:extLst>
          </p:cNvPr>
          <p:cNvSpPr>
            <a:spLocks noGrp="1"/>
          </p:cNvSpPr>
          <p:nvPr>
            <p:ph type="title"/>
          </p:nvPr>
        </p:nvSpPr>
        <p:spPr/>
        <p:txBody>
          <a:bodyPr/>
          <a:lstStyle/>
          <a:p>
            <a:r>
              <a:rPr lang="en-US" dirty="0"/>
              <a:t>History and Subgroup</a:t>
            </a:r>
          </a:p>
        </p:txBody>
      </p:sp>
    </p:spTree>
    <p:extLst>
      <p:ext uri="{BB962C8B-B14F-4D97-AF65-F5344CB8AC3E}">
        <p14:creationId xmlns:p14="http://schemas.microsoft.com/office/powerpoint/2010/main" val="28634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6467-9CBA-4896-BC82-E325BC632071}"/>
              </a:ext>
            </a:extLst>
          </p:cNvPr>
          <p:cNvSpPr>
            <a:spLocks noGrp="1"/>
          </p:cNvSpPr>
          <p:nvPr>
            <p:ph idx="1"/>
          </p:nvPr>
        </p:nvSpPr>
        <p:spPr/>
        <p:txBody>
          <a:bodyPr/>
          <a:lstStyle/>
          <a:p>
            <a:r>
              <a:rPr lang="en-US" dirty="0"/>
              <a:t>Unemployment is down, income growth is up, and economic conditions are favorable.</a:t>
            </a:r>
          </a:p>
          <a:p>
            <a:r>
              <a:rPr lang="en-US" dirty="0"/>
              <a:t>Recent elections were won by candidates running on a “rebuild infrastructure” platform.</a:t>
            </a:r>
          </a:p>
          <a:p>
            <a:r>
              <a:rPr lang="en-US" dirty="0"/>
              <a:t>Recent news highlighted exceptionally high maternal mortality rates due to lack of access to health care services due to poor transport conditions.</a:t>
            </a:r>
          </a:p>
          <a:p>
            <a:r>
              <a:rPr lang="en-US" dirty="0"/>
              <a:t>Business owners and community leaders have come together around the topic of transport improvement.</a:t>
            </a:r>
          </a:p>
        </p:txBody>
      </p:sp>
      <p:sp>
        <p:nvSpPr>
          <p:cNvPr id="2" name="Title 1">
            <a:extLst>
              <a:ext uri="{FF2B5EF4-FFF2-40B4-BE49-F238E27FC236}">
                <a16:creationId xmlns:a16="http://schemas.microsoft.com/office/drawing/2014/main" id="{60078F88-8EC3-4412-8137-F47D5477A848}"/>
              </a:ext>
            </a:extLst>
          </p:cNvPr>
          <p:cNvSpPr>
            <a:spLocks noGrp="1"/>
          </p:cNvSpPr>
          <p:nvPr>
            <p:ph type="title"/>
          </p:nvPr>
        </p:nvSpPr>
        <p:spPr/>
        <p:txBody>
          <a:bodyPr/>
          <a:lstStyle/>
          <a:p>
            <a:r>
              <a:rPr lang="en-US" dirty="0"/>
              <a:t>Political Feasibility</a:t>
            </a:r>
          </a:p>
        </p:txBody>
      </p:sp>
    </p:spTree>
    <p:extLst>
      <p:ext uri="{BB962C8B-B14F-4D97-AF65-F5344CB8AC3E}">
        <p14:creationId xmlns:p14="http://schemas.microsoft.com/office/powerpoint/2010/main" val="75450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Assumptions and Uncertainty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330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3F203-55D8-4337-A245-9FA6919EB78D}"/>
              </a:ext>
            </a:extLst>
          </p:cNvPr>
          <p:cNvSpPr>
            <a:spLocks noGrp="1"/>
          </p:cNvSpPr>
          <p:nvPr>
            <p:ph idx="1"/>
          </p:nvPr>
        </p:nvSpPr>
        <p:spPr/>
        <p:txBody>
          <a:bodyPr/>
          <a:lstStyle/>
          <a:p>
            <a:r>
              <a:rPr lang="en-US" sz="2800" dirty="0"/>
              <a:t>We are doing this before t = 0.</a:t>
            </a:r>
          </a:p>
          <a:p>
            <a:r>
              <a:rPr lang="en-US" sz="2800" dirty="0"/>
              <a:t>There is no way of doing this without making assumptions.</a:t>
            </a:r>
          </a:p>
          <a:p>
            <a:r>
              <a:rPr lang="en-US" sz="2800" dirty="0"/>
              <a:t>There is no way of making assumptions without introducing an element of uncertainty.</a:t>
            </a:r>
          </a:p>
          <a:p>
            <a:pPr lvl="1"/>
            <a:r>
              <a:rPr lang="en-US" sz="2400" dirty="0"/>
              <a:t>Parameter values</a:t>
            </a:r>
          </a:p>
          <a:p>
            <a:pPr lvl="1"/>
            <a:r>
              <a:rPr lang="en-US" sz="2400" dirty="0"/>
              <a:t>Unforeseen costs and benefits</a:t>
            </a:r>
          </a:p>
          <a:p>
            <a:pPr lvl="1"/>
            <a:r>
              <a:rPr lang="en-US" sz="2400" dirty="0"/>
              <a:t>Time horizon</a:t>
            </a:r>
          </a:p>
          <a:p>
            <a:pPr lvl="1"/>
            <a:r>
              <a:rPr lang="en-US" sz="2400" dirty="0"/>
              <a:t>Economic conditions</a:t>
            </a:r>
          </a:p>
          <a:p>
            <a:pPr lvl="1"/>
            <a:r>
              <a:rPr lang="en-US" sz="2400" dirty="0"/>
              <a:t>Political conditions</a:t>
            </a:r>
          </a:p>
          <a:p>
            <a:pPr lvl="1"/>
            <a:r>
              <a:rPr lang="en-US" sz="2400" dirty="0"/>
              <a:t>Public opinion</a:t>
            </a:r>
          </a:p>
        </p:txBody>
      </p:sp>
      <p:sp>
        <p:nvSpPr>
          <p:cNvPr id="2" name="Title 1">
            <a:extLst>
              <a:ext uri="{FF2B5EF4-FFF2-40B4-BE49-F238E27FC236}">
                <a16:creationId xmlns:a16="http://schemas.microsoft.com/office/drawing/2014/main" id="{3609C30A-C536-4663-A2A8-9DCF3EB32E4C}"/>
              </a:ext>
            </a:extLst>
          </p:cNvPr>
          <p:cNvSpPr>
            <a:spLocks noGrp="1"/>
          </p:cNvSpPr>
          <p:nvPr>
            <p:ph type="title"/>
          </p:nvPr>
        </p:nvSpPr>
        <p:spPr/>
        <p:txBody>
          <a:bodyPr/>
          <a:lstStyle/>
          <a:p>
            <a:r>
              <a:rPr lang="en-US" sz="3600" dirty="0"/>
              <a:t>We Are Predicting “With” and “Without” Scenarios</a:t>
            </a:r>
          </a:p>
        </p:txBody>
      </p:sp>
    </p:spTree>
    <p:extLst>
      <p:ext uri="{BB962C8B-B14F-4D97-AF65-F5344CB8AC3E}">
        <p14:creationId xmlns:p14="http://schemas.microsoft.com/office/powerpoint/2010/main" val="459697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A6767-6219-4367-BC73-BAD4C7E0CEF5}"/>
              </a:ext>
            </a:extLst>
          </p:cNvPr>
          <p:cNvSpPr>
            <a:spLocks noGrp="1"/>
          </p:cNvSpPr>
          <p:nvPr>
            <p:ph idx="1"/>
          </p:nvPr>
        </p:nvSpPr>
        <p:spPr/>
        <p:txBody>
          <a:bodyPr/>
          <a:lstStyle/>
          <a:p>
            <a:pPr marL="514350" indent="-514350">
              <a:buFont typeface="+mj-lt"/>
              <a:buAutoNum type="arabicPeriod"/>
            </a:pPr>
            <a:r>
              <a:rPr lang="en-US" dirty="0"/>
              <a:t>Identify a set of mutually exclusive contingencies that cover all possibilities.</a:t>
            </a:r>
          </a:p>
          <a:p>
            <a:pPr marL="514350" indent="-514350">
              <a:buFont typeface="+mj-lt"/>
              <a:buAutoNum type="arabicPeriod"/>
            </a:pPr>
            <a:r>
              <a:rPr lang="en-US" dirty="0"/>
              <a:t>Assign costs and benefits that go along with each of the contingencies.</a:t>
            </a:r>
          </a:p>
          <a:p>
            <a:pPr marL="514350" indent="-514350">
              <a:buFont typeface="+mj-lt"/>
              <a:buAutoNum type="arabicPeriod"/>
            </a:pPr>
            <a:r>
              <a:rPr lang="en-US" dirty="0"/>
              <a:t>Assign a probability to each of the contingent outcomes (and these probabilities should sum to one).</a:t>
            </a:r>
          </a:p>
          <a:p>
            <a:pPr marL="514350" indent="-514350">
              <a:buFont typeface="+mj-lt"/>
              <a:buAutoNum type="arabicPeriod"/>
            </a:pPr>
            <a:r>
              <a:rPr lang="en-US" dirty="0"/>
              <a:t>Compute expected value as the probability times the value.</a:t>
            </a:r>
          </a:p>
          <a:p>
            <a:pPr marL="514350" indent="-514350">
              <a:buFont typeface="+mj-lt"/>
              <a:buAutoNum type="arabicPeriod"/>
            </a:pPr>
            <a:r>
              <a:rPr lang="en-US" dirty="0"/>
              <a:t>Discount to calculate net present value.</a:t>
            </a:r>
          </a:p>
        </p:txBody>
      </p:sp>
      <p:sp>
        <p:nvSpPr>
          <p:cNvPr id="2" name="Title 1">
            <a:extLst>
              <a:ext uri="{FF2B5EF4-FFF2-40B4-BE49-F238E27FC236}">
                <a16:creationId xmlns:a16="http://schemas.microsoft.com/office/drawing/2014/main" id="{CD56C6D3-D220-46C4-89EE-73843F9AD001}"/>
              </a:ext>
            </a:extLst>
          </p:cNvPr>
          <p:cNvSpPr>
            <a:spLocks noGrp="1"/>
          </p:cNvSpPr>
          <p:nvPr>
            <p:ph type="title"/>
          </p:nvPr>
        </p:nvSpPr>
        <p:spPr/>
        <p:txBody>
          <a:bodyPr/>
          <a:lstStyle/>
          <a:p>
            <a:r>
              <a:rPr lang="en-US" dirty="0"/>
              <a:t>Expected Value</a:t>
            </a:r>
          </a:p>
        </p:txBody>
      </p:sp>
    </p:spTree>
    <p:extLst>
      <p:ext uri="{BB962C8B-B14F-4D97-AF65-F5344CB8AC3E}">
        <p14:creationId xmlns:p14="http://schemas.microsoft.com/office/powerpoint/2010/main" val="2139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lstStyle/>
          <a:p>
            <a:r>
              <a:rPr lang="en-US" dirty="0"/>
              <a:t>It is </a:t>
            </a:r>
            <a:r>
              <a:rPr lang="en-US" i="1" dirty="0"/>
              <a:t>ex ante</a:t>
            </a:r>
            <a:r>
              <a:rPr lang="en-US" dirty="0"/>
              <a:t> analysis of future scenarios.</a:t>
            </a:r>
          </a:p>
          <a:p>
            <a:r>
              <a:rPr lang="en-US" dirty="0"/>
              <a:t>Analysis is on a timeline before decision point t = 0, and is based on predictions about what will happen after t = 0.</a:t>
            </a:r>
          </a:p>
          <a:p>
            <a:r>
              <a:rPr lang="en-US" dirty="0"/>
              <a:t>It is comparing counterfactual future scenarios “with” a policy or project compared to other alternative future(s); at least one is “without” the policy or project as the status quo.</a:t>
            </a:r>
          </a:p>
          <a:p>
            <a:pPr lvl="1"/>
            <a:r>
              <a:rPr lang="en-US"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71D19-16A5-4123-B69D-5A7C410D7C5A}"/>
              </a:ext>
            </a:extLst>
          </p:cNvPr>
          <p:cNvSpPr>
            <a:spLocks noGrp="1"/>
          </p:cNvSpPr>
          <p:nvPr>
            <p:ph idx="1"/>
          </p:nvPr>
        </p:nvSpPr>
        <p:spPr>
          <a:xfrm>
            <a:off x="381000" y="1371600"/>
            <a:ext cx="11201400" cy="5333999"/>
          </a:xfrm>
        </p:spPr>
        <p:txBody>
          <a:bodyPr/>
          <a:lstStyle/>
          <a:p>
            <a:r>
              <a:rPr lang="en-US" sz="2600" dirty="0"/>
              <a:t>Say we are building a dam that costs $25 million in present-value dollars.</a:t>
            </a:r>
          </a:p>
          <a:p>
            <a:r>
              <a:rPr lang="en-US" sz="2600" dirty="0"/>
              <a:t>The dam prevents flood damage in rare flood events that can cause $100 million damage per event.</a:t>
            </a:r>
          </a:p>
          <a:p>
            <a:r>
              <a:rPr lang="en-US" sz="2600" dirty="0"/>
              <a:t>Two such events have happened in the last 100 years, so the chance of a flood in any given year is 2% with a 98% chance there will be no flood.</a:t>
            </a:r>
          </a:p>
          <a:p>
            <a:r>
              <a:rPr lang="en-US" sz="2600" dirty="0"/>
              <a:t>Each year following construction, there is a 98% chance we built it and no flood occurs and a 2% chance we built it and it prevents $100 million in damages due to a flood.</a:t>
            </a:r>
          </a:p>
          <a:p>
            <a:r>
              <a:rPr lang="en-US" sz="2600" dirty="0"/>
              <a:t>The expected value in a given year of having the dam is the value of averted damages— so 98% chance no value, 2% chance $100 million, or .98 * 0 + .02 * 100 = $2 million.</a:t>
            </a:r>
          </a:p>
        </p:txBody>
      </p:sp>
      <p:sp>
        <p:nvSpPr>
          <p:cNvPr id="2" name="Title 1">
            <a:extLst>
              <a:ext uri="{FF2B5EF4-FFF2-40B4-BE49-F238E27FC236}">
                <a16:creationId xmlns:a16="http://schemas.microsoft.com/office/drawing/2014/main" id="{5EDEB81B-2A2D-43FD-8E74-4D8B2E3C651C}"/>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3342892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326D1-EB14-43B5-B33C-CFD141D8B81A}"/>
                  </a:ext>
                </a:extLst>
              </p:cNvPr>
              <p:cNvSpPr>
                <a:spLocks noGrp="1"/>
              </p:cNvSpPr>
              <p:nvPr>
                <p:ph idx="1"/>
              </p:nvPr>
            </p:nvSpPr>
            <p:spPr>
              <a:xfrm>
                <a:off x="228600" y="1371600"/>
                <a:ext cx="11506200" cy="4952999"/>
              </a:xfrm>
            </p:spPr>
            <p:txBody>
              <a:bodyPr/>
              <a:lstStyle/>
              <a:p>
                <a:r>
                  <a:rPr lang="en-US" sz="2400" dirty="0"/>
                  <a:t>Discount rate: use 10% for example. Over a 20-year horizon, the discounted expected value of the benefit stream is </a:t>
                </a:r>
                <a14:m>
                  <m:oMath xmlns:m="http://schemas.openxmlformats.org/officeDocument/2006/math">
                    <m:d>
                      <m:dPr>
                        <m:begChr m:val="["/>
                        <m:endChr m:val="]"/>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a:latin typeface="Cambria Math" panose="02040503050406030204" pitchFamily="18" charset="0"/>
                              </a:rPr>
                              <m:t>𝑡</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1</m:t>
                            </m:r>
                          </m:sub>
                          <m:sup>
                            <m:r>
                              <a:rPr lang="en-US" sz="2400">
                                <a:latin typeface="Cambria Math" panose="02040503050406030204" pitchFamily="18" charset="0"/>
                              </a:rPr>
                              <m:t>20</m:t>
                            </m:r>
                          </m:sup>
                          <m:e>
                            <m:f>
                              <m:fPr>
                                <m:ctrlPr>
                                  <a:rPr lang="en-US" sz="2400" i="1">
                                    <a:latin typeface="Cambria Math" panose="02040503050406030204" pitchFamily="18" charset="0"/>
                                  </a:rPr>
                                </m:ctrlPr>
                              </m:fPr>
                              <m:num>
                                <m:r>
                                  <a:rPr lang="en-US" sz="2400">
                                    <a:latin typeface="Cambria Math" panose="02040503050406030204" pitchFamily="18" charset="0"/>
                                  </a:rPr>
                                  <m:t>1</m:t>
                                </m:r>
                              </m:num>
                              <m:den>
                                <m:sSup>
                                  <m:sSupPr>
                                    <m:ctrlPr>
                                      <a:rPr lang="en-US" sz="2400" i="1">
                                        <a:latin typeface="Cambria Math" panose="02040503050406030204" pitchFamily="18" charset="0"/>
                                      </a:rPr>
                                    </m:ctrlPr>
                                  </m:sSupPr>
                                  <m:e>
                                    <m:r>
                                      <a:rPr lang="en-US" sz="2400">
                                        <a:latin typeface="Cambria Math" panose="02040503050406030204" pitchFamily="18" charset="0"/>
                                      </a:rPr>
                                      <m:t>(1.10)</m:t>
                                    </m:r>
                                  </m:e>
                                  <m:sup>
                                    <m:r>
                                      <a:rPr lang="en-US" sz="2400">
                                        <a:latin typeface="Cambria Math" panose="02040503050406030204" pitchFamily="18" charset="0"/>
                                      </a:rPr>
                                      <m:t>𝑡</m:t>
                                    </m:r>
                                  </m:sup>
                                </m:sSup>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.98∗0+.02∗100</m:t>
                                </m:r>
                              </m:e>
                            </m:d>
                          </m:e>
                        </m:nary>
                      </m:e>
                    </m:d>
                  </m:oMath>
                </a14:m>
                <a:r>
                  <a:rPr lang="en-US" sz="2400" dirty="0"/>
                  <a:t> = 17 million, so NPV = PVB-PVC= 17 − 25 = −8 million.</a:t>
                </a:r>
              </a:p>
              <a:p>
                <a:pPr lvl="1"/>
                <a:r>
                  <a:rPr lang="en-US" sz="2000" dirty="0"/>
                  <a:t>It does not pass a benefit cost test</a:t>
                </a:r>
                <a:r>
                  <a:rPr lang="en-US" sz="2400" dirty="0"/>
                  <a:t>.</a:t>
                </a:r>
              </a:p>
              <a:p>
                <a:r>
                  <a:rPr lang="en-US" sz="2400" dirty="0"/>
                  <a:t>Say we think climate change is occurring, and that flood events are more likely, say 3 out of 100 years, or 3% per year. Now the present value of benefits is 25.5 million, so NPV = 25.5 − 25 or 0.5 million. </a:t>
                </a:r>
                <a14:m>
                  <m:oMath xmlns:m="http://schemas.openxmlformats.org/officeDocument/2006/math">
                    <m:d>
                      <m:dPr>
                        <m:begChr m:val="["/>
                        <m:endChr m:val="]"/>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a:latin typeface="Cambria Math" panose="02040503050406030204" pitchFamily="18" charset="0"/>
                              </a:rPr>
                              <m:t>𝑡</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1</m:t>
                            </m:r>
                          </m:sub>
                          <m:sup>
                            <m:r>
                              <a:rPr lang="en-US" sz="2400">
                                <a:latin typeface="Cambria Math" panose="02040503050406030204" pitchFamily="18" charset="0"/>
                              </a:rPr>
                              <m:t>20</m:t>
                            </m:r>
                          </m:sup>
                          <m:e>
                            <m:f>
                              <m:fPr>
                                <m:ctrlPr>
                                  <a:rPr lang="en-US" sz="2400" i="1">
                                    <a:latin typeface="Cambria Math" panose="02040503050406030204" pitchFamily="18" charset="0"/>
                                  </a:rPr>
                                </m:ctrlPr>
                              </m:fPr>
                              <m:num>
                                <m:r>
                                  <a:rPr lang="en-US" sz="2400">
                                    <a:latin typeface="Cambria Math" panose="02040503050406030204" pitchFamily="18" charset="0"/>
                                  </a:rPr>
                                  <m:t>1</m:t>
                                </m:r>
                              </m:num>
                              <m:den>
                                <m:sSup>
                                  <m:sSupPr>
                                    <m:ctrlPr>
                                      <a:rPr lang="en-US" sz="2400" i="1">
                                        <a:latin typeface="Cambria Math" panose="02040503050406030204" pitchFamily="18" charset="0"/>
                                      </a:rPr>
                                    </m:ctrlPr>
                                  </m:sSupPr>
                                  <m:e>
                                    <m:r>
                                      <a:rPr lang="en-US" sz="2400">
                                        <a:latin typeface="Cambria Math" panose="02040503050406030204" pitchFamily="18" charset="0"/>
                                      </a:rPr>
                                      <m:t>(1.10)</m:t>
                                    </m:r>
                                  </m:e>
                                  <m:sup>
                                    <m:r>
                                      <a:rPr lang="en-US" sz="2400">
                                        <a:latin typeface="Cambria Math" panose="02040503050406030204" pitchFamily="18" charset="0"/>
                                      </a:rPr>
                                      <m:t>𝑡</m:t>
                                    </m:r>
                                  </m:sup>
                                </m:sSup>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.97∗0+.03∗100</m:t>
                                </m:r>
                              </m:e>
                            </m:d>
                          </m:e>
                        </m:nary>
                      </m:e>
                    </m:d>
                    <m:r>
                      <a:rPr lang="en-US" sz="2400">
                        <a:latin typeface="Cambria Math" panose="02040503050406030204" pitchFamily="18" charset="0"/>
                      </a:rPr>
                      <m:t>−25</m:t>
                    </m:r>
                  </m:oMath>
                </a14:m>
                <a:r>
                  <a:rPr lang="en-US" sz="2400" dirty="0"/>
                  <a:t> = 0.5 million.</a:t>
                </a:r>
              </a:p>
              <a:p>
                <a:pPr lvl="1"/>
                <a:r>
                  <a:rPr lang="en-US" sz="2000" dirty="0"/>
                  <a:t>It does pass a benefit cost test.</a:t>
                </a:r>
              </a:p>
              <a:p>
                <a:r>
                  <a:rPr lang="en-US" sz="2400" dirty="0"/>
                  <a:t>What if climate change makes storm damage more costly in the future?</a:t>
                </a:r>
              </a:p>
              <a:p>
                <a:r>
                  <a:rPr lang="en-US" sz="2400" dirty="0"/>
                  <a:t>Why is the horizon in 20 years?</a:t>
                </a:r>
              </a:p>
              <a:p>
                <a:r>
                  <a:rPr lang="en-US" sz="2400" dirty="0"/>
                  <a:t>Why is the discount rate 10%?</a:t>
                </a:r>
              </a:p>
            </p:txBody>
          </p:sp>
        </mc:Choice>
        <mc:Fallback xmlns="">
          <p:sp>
            <p:nvSpPr>
              <p:cNvPr id="3" name="Content Placeholder 2">
                <a:extLst>
                  <a:ext uri="{FF2B5EF4-FFF2-40B4-BE49-F238E27FC236}">
                    <a16:creationId xmlns:a16="http://schemas.microsoft.com/office/drawing/2014/main" id="{CC4326D1-EB14-43B5-B33C-CFD141D8B81A}"/>
                  </a:ext>
                </a:extLst>
              </p:cNvPr>
              <p:cNvSpPr>
                <a:spLocks noGrp="1" noRot="1" noChangeAspect="1" noMove="1" noResize="1" noEditPoints="1" noAdjustHandles="1" noChangeArrowheads="1" noChangeShapeType="1" noTextEdit="1"/>
              </p:cNvSpPr>
              <p:nvPr>
                <p:ph idx="1"/>
              </p:nvPr>
            </p:nvSpPr>
            <p:spPr>
              <a:xfrm>
                <a:off x="228600" y="1371600"/>
                <a:ext cx="11506200" cy="4952999"/>
              </a:xfrm>
              <a:blipFill>
                <a:blip r:embed="rId2"/>
                <a:stretch>
                  <a:fillRect l="-742" t="-862" r="-212" b="-1022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1554273-40F1-4BE0-AAE4-70D33FC470E3}"/>
              </a:ext>
            </a:extLst>
          </p:cNvPr>
          <p:cNvSpPr>
            <a:spLocks noGrp="1"/>
          </p:cNvSpPr>
          <p:nvPr>
            <p:ph type="title"/>
          </p:nvPr>
        </p:nvSpPr>
        <p:spPr/>
        <p:txBody>
          <a:bodyPr/>
          <a:lstStyle/>
          <a:p>
            <a:r>
              <a:rPr lang="en-US" dirty="0"/>
              <a:t>Expected Value</a:t>
            </a:r>
          </a:p>
        </p:txBody>
      </p:sp>
    </p:spTree>
    <p:extLst>
      <p:ext uri="{BB962C8B-B14F-4D97-AF65-F5344CB8AC3E}">
        <p14:creationId xmlns:p14="http://schemas.microsoft.com/office/powerpoint/2010/main" val="2021334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6467-9CBA-4896-BC82-E325BC632071}"/>
              </a:ext>
            </a:extLst>
          </p:cNvPr>
          <p:cNvSpPr>
            <a:spLocks noGrp="1"/>
          </p:cNvSpPr>
          <p:nvPr>
            <p:ph idx="1"/>
          </p:nvPr>
        </p:nvSpPr>
        <p:spPr/>
        <p:txBody>
          <a:bodyPr/>
          <a:lstStyle/>
          <a:p>
            <a:r>
              <a:rPr lang="en-US" dirty="0"/>
              <a:t>Any analysis is going to be based on a set of assumptions</a:t>
            </a:r>
          </a:p>
          <a:p>
            <a:r>
              <a:rPr lang="en-US" dirty="0"/>
              <a:t>How wrong can I be in my assumptions and still make the right decision?</a:t>
            </a:r>
          </a:p>
          <a:p>
            <a:r>
              <a:rPr lang="en-US" dirty="0"/>
              <a:t>Simulation of estimations using both mean and standard deviations of the variables</a:t>
            </a:r>
          </a:p>
          <a:p>
            <a:r>
              <a:rPr lang="en-US" dirty="0"/>
              <a:t> An example: the Millennium Challenge Corporation of the U.S. government funded an improvement in the airport near Bamako, Mali in 2006</a:t>
            </a:r>
          </a:p>
        </p:txBody>
      </p:sp>
      <p:sp>
        <p:nvSpPr>
          <p:cNvPr id="2" name="Title 1">
            <a:extLst>
              <a:ext uri="{FF2B5EF4-FFF2-40B4-BE49-F238E27FC236}">
                <a16:creationId xmlns:a16="http://schemas.microsoft.com/office/drawing/2014/main" id="{60078F88-8EC3-4412-8137-F47D5477A848}"/>
              </a:ext>
            </a:extLst>
          </p:cNvPr>
          <p:cNvSpPr>
            <a:spLocks noGrp="1"/>
          </p:cNvSpPr>
          <p:nvPr>
            <p:ph type="title"/>
          </p:nvPr>
        </p:nvSpPr>
        <p:spPr/>
        <p:txBody>
          <a:bodyPr/>
          <a:lstStyle/>
          <a:p>
            <a:r>
              <a:rPr lang="en-US" dirty="0"/>
              <a:t>Sensitivity of Results</a:t>
            </a:r>
          </a:p>
        </p:txBody>
      </p:sp>
      <p:sp>
        <p:nvSpPr>
          <p:cNvPr id="8" name="Rectangle 7"/>
          <p:cNvSpPr/>
          <p:nvPr/>
        </p:nvSpPr>
        <p:spPr>
          <a:xfrm>
            <a:off x="4038600" y="6492002"/>
            <a:ext cx="7543800" cy="276999"/>
          </a:xfrm>
          <a:prstGeom prst="rect">
            <a:avLst/>
          </a:prstGeom>
        </p:spPr>
        <p:txBody>
          <a:bodyPr wrap="square" anchor="b">
            <a:noAutofit/>
          </a:bodyPr>
          <a:lstStyle/>
          <a:p>
            <a:pPr algn="r"/>
            <a:r>
              <a:rPr lang="en-US" sz="1200" dirty="0">
                <a:hlinkClick r:id="rId2"/>
              </a:rPr>
              <a:t>https://www.mcc.gov/where-we-work/err/mali-compact</a:t>
            </a:r>
            <a:endParaRPr lang="en-US" sz="1200" dirty="0"/>
          </a:p>
        </p:txBody>
      </p:sp>
    </p:spTree>
    <p:extLst>
      <p:ext uri="{BB962C8B-B14F-4D97-AF65-F5344CB8AC3E}">
        <p14:creationId xmlns:p14="http://schemas.microsoft.com/office/powerpoint/2010/main" val="940503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3DBB3-F82F-4ECA-B82E-AE8CCA2447D8}"/>
              </a:ext>
            </a:extLst>
          </p:cNvPr>
          <p:cNvSpPr>
            <a:spLocks noGrp="1"/>
          </p:cNvSpPr>
          <p:nvPr>
            <p:ph idx="1"/>
          </p:nvPr>
        </p:nvSpPr>
        <p:spPr/>
        <p:txBody>
          <a:bodyPr/>
          <a:lstStyle/>
          <a:p>
            <a:r>
              <a:rPr lang="en-US" dirty="0"/>
              <a:t>We make the best estimate we can at the time.</a:t>
            </a:r>
          </a:p>
          <a:p>
            <a:r>
              <a:rPr lang="en-US" dirty="0"/>
              <a:t>Events may arise that prove this estimate incorrect.</a:t>
            </a:r>
          </a:p>
          <a:p>
            <a:r>
              <a:rPr lang="en-US" dirty="0"/>
              <a:t>We can learn from that </a:t>
            </a:r>
            <a:r>
              <a:rPr lang="en-US" i="1" dirty="0"/>
              <a:t>ex post </a:t>
            </a:r>
            <a:r>
              <a:rPr lang="en-US" dirty="0"/>
              <a:t>to improve future decision making.</a:t>
            </a:r>
          </a:p>
          <a:p>
            <a:r>
              <a:rPr lang="en-US" dirty="0"/>
              <a:t>The world is an unpredictable place, so we do the best we can.</a:t>
            </a:r>
          </a:p>
        </p:txBody>
      </p:sp>
      <p:sp>
        <p:nvSpPr>
          <p:cNvPr id="2" name="Title 1">
            <a:extLst>
              <a:ext uri="{FF2B5EF4-FFF2-40B4-BE49-F238E27FC236}">
                <a16:creationId xmlns:a16="http://schemas.microsoft.com/office/drawing/2014/main" id="{65A25005-0EB9-4BAA-8B58-61D9CA2EDF0B}"/>
              </a:ext>
            </a:extLst>
          </p:cNvPr>
          <p:cNvSpPr>
            <a:spLocks noGrp="1"/>
          </p:cNvSpPr>
          <p:nvPr>
            <p:ph type="title"/>
          </p:nvPr>
        </p:nvSpPr>
        <p:spPr/>
        <p:txBody>
          <a:bodyPr/>
          <a:lstStyle/>
          <a:p>
            <a:r>
              <a:rPr lang="en-US" dirty="0"/>
              <a:t>Benefit-Cost Decision Making</a:t>
            </a:r>
          </a:p>
        </p:txBody>
      </p:sp>
    </p:spTree>
    <p:extLst>
      <p:ext uri="{BB962C8B-B14F-4D97-AF65-F5344CB8AC3E}">
        <p14:creationId xmlns:p14="http://schemas.microsoft.com/office/powerpoint/2010/main" val="106707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Interpreting and Reporting Out</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13821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73CE5-FC02-4329-888D-65BBBE62B190}"/>
              </a:ext>
            </a:extLst>
          </p:cNvPr>
          <p:cNvSpPr>
            <a:spLocks noGrp="1"/>
          </p:cNvSpPr>
          <p:nvPr>
            <p:ph idx="1"/>
          </p:nvPr>
        </p:nvSpPr>
        <p:spPr/>
        <p:txBody>
          <a:bodyPr/>
          <a:lstStyle/>
          <a:p>
            <a:r>
              <a:rPr lang="en-US" dirty="0"/>
              <a:t>These kinds of questions are often asked of researchers at universities, particularly land-grant universities.</a:t>
            </a:r>
          </a:p>
          <a:p>
            <a:r>
              <a:rPr lang="en-US" dirty="0"/>
              <a:t>They are also asked of civil servants at government offices like GAO or CBO.</a:t>
            </a:r>
          </a:p>
          <a:p>
            <a:r>
              <a:rPr lang="en-US" dirty="0"/>
              <a:t>Politicians do not always like our answers.</a:t>
            </a:r>
          </a:p>
          <a:p>
            <a:r>
              <a:rPr lang="en-US" dirty="0"/>
              <a:t>If our methods are flawed, that is a legitimate critique.</a:t>
            </a:r>
          </a:p>
          <a:p>
            <a:r>
              <a:rPr lang="en-US" dirty="0"/>
              <a:t>If they just don’t like the answer, there needs to be protection to allow honest answers.</a:t>
            </a:r>
          </a:p>
        </p:txBody>
      </p:sp>
      <p:sp>
        <p:nvSpPr>
          <p:cNvPr id="2" name="Title 1">
            <a:extLst>
              <a:ext uri="{FF2B5EF4-FFF2-40B4-BE49-F238E27FC236}">
                <a16:creationId xmlns:a16="http://schemas.microsoft.com/office/drawing/2014/main" id="{B5160FCE-1096-4B0E-8BE7-172709F22DA0}"/>
              </a:ext>
            </a:extLst>
          </p:cNvPr>
          <p:cNvSpPr>
            <a:spLocks noGrp="1"/>
          </p:cNvSpPr>
          <p:nvPr>
            <p:ph type="title"/>
          </p:nvPr>
        </p:nvSpPr>
        <p:spPr/>
        <p:txBody>
          <a:bodyPr/>
          <a:lstStyle/>
          <a:p>
            <a:r>
              <a:rPr lang="en-US" dirty="0"/>
              <a:t>Universities, Civil Servants</a:t>
            </a:r>
          </a:p>
        </p:txBody>
      </p:sp>
    </p:spTree>
    <p:extLst>
      <p:ext uri="{BB962C8B-B14F-4D97-AF65-F5344CB8AC3E}">
        <p14:creationId xmlns:p14="http://schemas.microsoft.com/office/powerpoint/2010/main" val="3011056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3DBB3-F82F-4ECA-B82E-AE8CCA2447D8}"/>
              </a:ext>
            </a:extLst>
          </p:cNvPr>
          <p:cNvSpPr>
            <a:spLocks noGrp="1"/>
          </p:cNvSpPr>
          <p:nvPr>
            <p:ph idx="1"/>
          </p:nvPr>
        </p:nvSpPr>
        <p:spPr/>
        <p:txBody>
          <a:bodyPr/>
          <a:lstStyle/>
          <a:p>
            <a:r>
              <a:rPr lang="en-US" dirty="0"/>
              <a:t>Report on NPV, IRR, and BCR as statements of economic efficiency.</a:t>
            </a:r>
          </a:p>
          <a:p>
            <a:r>
              <a:rPr lang="en-US" dirty="0"/>
              <a:t>In other cases, we might report least cost ways of achieving an outcome we don’t try to monetize.</a:t>
            </a:r>
          </a:p>
          <a:p>
            <a:pPr lvl="1"/>
            <a:r>
              <a:rPr lang="en-US" dirty="0"/>
              <a:t>Four percent reduction in child malnutrition</a:t>
            </a:r>
          </a:p>
          <a:p>
            <a:pPr lvl="1"/>
            <a:r>
              <a:rPr lang="en-US" dirty="0"/>
              <a:t>Weekly urban trash collection</a:t>
            </a:r>
          </a:p>
          <a:p>
            <a:r>
              <a:rPr lang="en-US" dirty="0"/>
              <a:t>Explicitly state assumptions and, when possible, illustrate how different assumptions lead to different decisions.</a:t>
            </a:r>
          </a:p>
          <a:p>
            <a:pPr lvl="1"/>
            <a:r>
              <a:rPr lang="en-US" dirty="0"/>
              <a:t>“It depends” is fine, but indicate on what it depends</a:t>
            </a:r>
          </a:p>
        </p:txBody>
      </p:sp>
      <p:sp>
        <p:nvSpPr>
          <p:cNvPr id="2" name="Title 1">
            <a:extLst>
              <a:ext uri="{FF2B5EF4-FFF2-40B4-BE49-F238E27FC236}">
                <a16:creationId xmlns:a16="http://schemas.microsoft.com/office/drawing/2014/main" id="{65A25005-0EB9-4BAA-8B58-61D9CA2EDF0B}"/>
              </a:ext>
            </a:extLst>
          </p:cNvPr>
          <p:cNvSpPr>
            <a:spLocks noGrp="1"/>
          </p:cNvSpPr>
          <p:nvPr>
            <p:ph type="title"/>
          </p:nvPr>
        </p:nvSpPr>
        <p:spPr/>
        <p:txBody>
          <a:bodyPr/>
          <a:lstStyle/>
          <a:p>
            <a:r>
              <a:rPr lang="en-US" dirty="0"/>
              <a:t>Benefit-Cost Reporting</a:t>
            </a:r>
          </a:p>
        </p:txBody>
      </p:sp>
    </p:spTree>
    <p:extLst>
      <p:ext uri="{BB962C8B-B14F-4D97-AF65-F5344CB8AC3E}">
        <p14:creationId xmlns:p14="http://schemas.microsoft.com/office/powerpoint/2010/main" val="2797064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ABE66-F61A-4DFF-8EEE-5E3AAD9CFC3E}"/>
              </a:ext>
            </a:extLst>
          </p:cNvPr>
          <p:cNvSpPr>
            <a:spLocks noGrp="1"/>
          </p:cNvSpPr>
          <p:nvPr>
            <p:ph idx="1"/>
          </p:nvPr>
        </p:nvSpPr>
        <p:spPr/>
        <p:txBody>
          <a:bodyPr/>
          <a:lstStyle/>
          <a:p>
            <a:r>
              <a:rPr lang="en-US" sz="2800" dirty="0"/>
              <a:t>Do not limit recommendation to efficiency and note other relevant dimensions.</a:t>
            </a:r>
          </a:p>
          <a:p>
            <a:r>
              <a:rPr lang="en-US" sz="2800" dirty="0"/>
              <a:t>Know as a producer of this content how assumption-dependent your analysis is.</a:t>
            </a:r>
          </a:p>
          <a:p>
            <a:pPr lvl="1"/>
            <a:r>
              <a:rPr lang="en-US" sz="2400" dirty="0"/>
              <a:t>It is critical to be open and ethical.</a:t>
            </a:r>
          </a:p>
          <a:p>
            <a:r>
              <a:rPr lang="en-US" sz="2800" dirty="0"/>
              <a:t>Know as a consumer of this content how assumption-dependent their analysis is.</a:t>
            </a:r>
          </a:p>
          <a:p>
            <a:pPr lvl="1"/>
            <a:r>
              <a:rPr lang="en-US" sz="2400" dirty="0"/>
              <a:t>Are they being open and ethical?</a:t>
            </a:r>
          </a:p>
          <a:p>
            <a:pPr lvl="1"/>
            <a:r>
              <a:rPr lang="en-US" sz="2400" dirty="0"/>
              <a:t>Are the assumptions justified?</a:t>
            </a:r>
          </a:p>
          <a:p>
            <a:pPr lvl="1"/>
            <a:r>
              <a:rPr lang="en-US" sz="2400" dirty="0"/>
              <a:t>Does the answer change with different assumptions?</a:t>
            </a:r>
          </a:p>
        </p:txBody>
      </p:sp>
      <p:sp>
        <p:nvSpPr>
          <p:cNvPr id="2" name="Title 1">
            <a:extLst>
              <a:ext uri="{FF2B5EF4-FFF2-40B4-BE49-F238E27FC236}">
                <a16:creationId xmlns:a16="http://schemas.microsoft.com/office/drawing/2014/main" id="{39F53844-719B-4AA3-B3F2-FA4826C6E193}"/>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2762720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17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9E9C-5C05-483D-9819-13579EB3EF02}"/>
              </a:ext>
            </a:extLst>
          </p:cNvPr>
          <p:cNvSpPr>
            <a:spLocks noGrp="1"/>
          </p:cNvSpPr>
          <p:nvPr>
            <p:ph type="title"/>
          </p:nvPr>
        </p:nvSpPr>
        <p:spPr/>
        <p:txBody>
          <a:bodyPr/>
          <a:lstStyle/>
          <a:p>
            <a:r>
              <a:rPr lang="en-US" dirty="0"/>
              <a:t>Steps to Cost–Benefit Analysis</a:t>
            </a:r>
          </a:p>
        </p:txBody>
      </p:sp>
      <p:sp>
        <p:nvSpPr>
          <p:cNvPr id="3" name="Content Placeholder 2">
            <a:extLst>
              <a:ext uri="{FF2B5EF4-FFF2-40B4-BE49-F238E27FC236}">
                <a16:creationId xmlns:a16="http://schemas.microsoft.com/office/drawing/2014/main" id="{6309B753-1D22-4B4A-8038-112744AFA2D9}"/>
              </a:ext>
            </a:extLst>
          </p:cNvPr>
          <p:cNvSpPr>
            <a:spLocks noGrp="1"/>
          </p:cNvSpPr>
          <p:nvPr>
            <p:ph idx="1"/>
          </p:nvPr>
        </p:nvSpPr>
        <p:spPr/>
        <p:txBody>
          <a:bodyPr/>
          <a:lstStyle/>
          <a:p>
            <a:pPr marL="514350" indent="-514350">
              <a:buFont typeface="+mj-lt"/>
              <a:buAutoNum type="arabicPeriod"/>
            </a:pPr>
            <a:r>
              <a:rPr lang="en-US" dirty="0"/>
              <a:t>Define the situation</a:t>
            </a:r>
          </a:p>
          <a:p>
            <a:pPr marL="514350" indent="-514350">
              <a:buFont typeface="+mj-lt"/>
              <a:buAutoNum type="arabicPeriod"/>
            </a:pPr>
            <a:r>
              <a:rPr lang="en-US" dirty="0"/>
              <a:t>Identify and value the costs</a:t>
            </a:r>
          </a:p>
          <a:p>
            <a:pPr marL="514350" indent="-514350">
              <a:buFont typeface="+mj-lt"/>
              <a:buAutoNum type="arabicPeriod"/>
            </a:pPr>
            <a:r>
              <a:rPr lang="en-US" dirty="0"/>
              <a:t>Identify and value the benefits</a:t>
            </a:r>
          </a:p>
          <a:p>
            <a:pPr marL="514350" indent="-514350">
              <a:buFont typeface="+mj-lt"/>
              <a:buAutoNum type="arabicPeriod"/>
            </a:pPr>
            <a:r>
              <a:rPr lang="en-US" dirty="0"/>
              <a:t>Discount future cost and benefits to identify Net Present Value (NPV)</a:t>
            </a:r>
          </a:p>
          <a:p>
            <a:pPr marL="514350" indent="-514350">
              <a:buFont typeface="+mj-lt"/>
              <a:buAutoNum type="arabicPeriod"/>
            </a:pPr>
            <a:r>
              <a:rPr lang="en-US" dirty="0"/>
              <a:t>Consider the implications of the choice made on NPV income terms for other objectives (equity for example)</a:t>
            </a:r>
          </a:p>
          <a:p>
            <a:pPr marL="514350" indent="-514350">
              <a:buFont typeface="+mj-lt"/>
              <a:buAutoNum type="arabicPeriod"/>
            </a:pPr>
            <a:r>
              <a:rPr lang="en-US" dirty="0"/>
              <a:t>Sensitivity analysis</a:t>
            </a:r>
          </a:p>
          <a:p>
            <a:pPr marL="514350" indent="-514350">
              <a:buFont typeface="+mj-lt"/>
              <a:buAutoNum type="arabicPeriod"/>
            </a:pPr>
            <a:r>
              <a:rPr lang="en-US" dirty="0"/>
              <a:t>Interpret and report the results</a:t>
            </a:r>
          </a:p>
        </p:txBody>
      </p:sp>
    </p:spTree>
    <p:extLst>
      <p:ext uri="{BB962C8B-B14F-4D97-AF65-F5344CB8AC3E}">
        <p14:creationId xmlns:p14="http://schemas.microsoft.com/office/powerpoint/2010/main" val="41576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Defining the Situation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313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609600" y="1600201"/>
            <a:ext cx="6629400" cy="4525963"/>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Manantali Dam, Mali</a:t>
            </a:r>
          </a:p>
          <a:p>
            <a:pPr marL="457200" indent="-457200">
              <a:spcBef>
                <a:spcPts val="1800"/>
              </a:spcBef>
              <a:buFont typeface="+mj-lt"/>
              <a:buAutoNum type="arabicPeriod"/>
            </a:pPr>
            <a:r>
              <a:rPr lang="en-US" sz="2000" dirty="0"/>
              <a:t>Hydro-power for urban residents in Dakar, Nouakchott, Bamako</a:t>
            </a:r>
          </a:p>
          <a:p>
            <a:pPr marL="457200" indent="-457200">
              <a:buFont typeface="+mj-lt"/>
              <a:buAutoNum type="arabicPeriod"/>
            </a:pPr>
            <a:r>
              <a:rPr lang="en-US" sz="2000" dirty="0"/>
              <a:t>People upstream of dam now have lands under water</a:t>
            </a:r>
          </a:p>
          <a:p>
            <a:pPr marL="457200" indent="-457200">
              <a:buFont typeface="+mj-lt"/>
              <a:buAutoNum type="arabicPeriod"/>
            </a:pPr>
            <a:r>
              <a:rPr lang="en-US" sz="2000" dirty="0"/>
              <a:t>People downstream recessional flood cultivation disrupted</a:t>
            </a:r>
          </a:p>
          <a:p>
            <a:pPr marL="457200" indent="-457200">
              <a:buFont typeface="+mj-lt"/>
              <a:buAutoNum type="arabicPeriod"/>
            </a:pPr>
            <a:r>
              <a:rPr lang="en-US" sz="2000" dirty="0"/>
              <a:t>Fishery downstream disrupted</a:t>
            </a:r>
          </a:p>
          <a:p>
            <a:pPr marL="457200" indent="-457200">
              <a:buFont typeface="+mj-lt"/>
              <a:buAutoNum type="arabicPeriod"/>
            </a:pPr>
            <a:r>
              <a:rPr lang="en-US" sz="2000" dirty="0"/>
              <a:t>Farmer–herder conflict in 1989 near Bakel</a:t>
            </a:r>
          </a:p>
          <a:p>
            <a:pPr marL="457200" indent="-457200">
              <a:buFont typeface="+mj-lt"/>
              <a:buAutoNum type="arabicPeriod"/>
            </a:pPr>
            <a:r>
              <a:rPr lang="en-US" sz="2000" dirty="0"/>
              <a:t>Expulsion of people from Mauritania to Senegal</a:t>
            </a:r>
          </a:p>
          <a:p>
            <a:pPr marL="457200" indent="-457200">
              <a:buFont typeface="+mj-lt"/>
              <a:buAutoNum type="arabicPeriod"/>
            </a:pPr>
            <a:r>
              <a:rPr lang="en-US" sz="2000" dirty="0"/>
              <a:t>Expulsion of people from Senegal to Mauritania</a:t>
            </a:r>
          </a:p>
          <a:p>
            <a:pPr marL="0" indent="0">
              <a:buNone/>
            </a:pPr>
            <a:r>
              <a:rPr lang="en-US" sz="2000" i="1" dirty="0"/>
              <a:t>Since CBA is a question of what is best use of society’s resources, need to analyze all who experience benefits and costs</a:t>
            </a:r>
          </a:p>
        </p:txBody>
      </p:sp>
      <p:pic>
        <p:nvPicPr>
          <p:cNvPr id="5" name="Picture 4" descr="A close up of a map&#10;&#10;Description automatically generated">
            <a:extLst>
              <a:ext uri="{FF2B5EF4-FFF2-40B4-BE49-F238E27FC236}">
                <a16:creationId xmlns:a16="http://schemas.microsoft.com/office/drawing/2014/main" id="{66226B15-1EEF-4CAB-8D23-B85E23069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13" y="1600201"/>
            <a:ext cx="4130087" cy="4130087"/>
          </a:xfrm>
          <a:prstGeom prst="rect">
            <a:avLst/>
          </a:prstGeom>
          <a:ln>
            <a:noFill/>
          </a:ln>
        </p:spPr>
      </p:pic>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a:xfrm>
            <a:off x="609600" y="152400"/>
            <a:ext cx="10972800" cy="1143000"/>
          </a:xfrm>
        </p:spPr>
        <p:txBody>
          <a:bodyPr/>
          <a:lstStyle/>
          <a:p>
            <a:r>
              <a:rPr lang="en-US" dirty="0"/>
              <a:t>Who Has “Standing”?</a:t>
            </a:r>
          </a:p>
        </p:txBody>
      </p:sp>
      <p:pic>
        <p:nvPicPr>
          <p:cNvPr id="7" name="Picture 6" descr="A picture containing outdoor, water, sitting, bridge&#10;&#10;Description automatically generated">
            <a:extLst>
              <a:ext uri="{FF2B5EF4-FFF2-40B4-BE49-F238E27FC236}">
                <a16:creationId xmlns:a16="http://schemas.microsoft.com/office/drawing/2014/main" id="{6F077922-8F80-4B12-9D0C-7DE492B4C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13" y="5730287"/>
            <a:ext cx="4130087" cy="822913"/>
          </a:xfrm>
          <a:prstGeom prst="rect">
            <a:avLst/>
          </a:prstGeom>
        </p:spPr>
      </p:pic>
      <p:cxnSp>
        <p:nvCxnSpPr>
          <p:cNvPr id="23" name="Straight Arrow Connector 22">
            <a:extLst>
              <a:ext uri="{FF2B5EF4-FFF2-40B4-BE49-F238E27FC236}">
                <a16:creationId xmlns:a16="http://schemas.microsoft.com/office/drawing/2014/main" id="{A54D482C-7495-443D-BE6C-ADD748A4C829}"/>
              </a:ext>
            </a:extLst>
          </p:cNvPr>
          <p:cNvCxnSpPr>
            <a:cxnSpLocks/>
          </p:cNvCxnSpPr>
          <p:nvPr/>
        </p:nvCxnSpPr>
        <p:spPr>
          <a:xfrm>
            <a:off x="6400800" y="1447800"/>
            <a:ext cx="3962400" cy="257116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603A293-E211-4A5E-AC65-B6E87E2A9BFE}"/>
              </a:ext>
            </a:extLst>
          </p:cNvPr>
          <p:cNvSpPr txBox="1"/>
          <p:nvPr/>
        </p:nvSpPr>
        <p:spPr>
          <a:xfrm>
            <a:off x="5021668" y="1276979"/>
            <a:ext cx="1428596" cy="369332"/>
          </a:xfrm>
          <a:prstGeom prst="rect">
            <a:avLst/>
          </a:prstGeom>
          <a:noFill/>
          <a:ln w="25400">
            <a:solidFill>
              <a:srgbClr val="FF0000"/>
            </a:solidFill>
          </a:ln>
        </p:spPr>
        <p:txBody>
          <a:bodyPr wrap="none" rtlCol="0">
            <a:spAutoFit/>
          </a:bodyPr>
          <a:lstStyle/>
          <a:p>
            <a:r>
              <a:rPr lang="en-US" dirty="0">
                <a:solidFill>
                  <a:srgbClr val="FF0000"/>
                </a:solidFill>
              </a:rPr>
              <a:t>Dam is here</a:t>
            </a:r>
          </a:p>
        </p:txBody>
      </p:sp>
      <p:sp>
        <p:nvSpPr>
          <p:cNvPr id="9" name="Arrow: Left 8">
            <a:extLst>
              <a:ext uri="{FF2B5EF4-FFF2-40B4-BE49-F238E27FC236}">
                <a16:creationId xmlns:a16="http://schemas.microsoft.com/office/drawing/2014/main" id="{E924DAB5-FDE2-468C-961A-F3A5B8115B69}"/>
              </a:ext>
            </a:extLst>
          </p:cNvPr>
          <p:cNvSpPr/>
          <p:nvPr/>
        </p:nvSpPr>
        <p:spPr>
          <a:xfrm rot="1825177">
            <a:off x="9170944" y="2931718"/>
            <a:ext cx="1326519"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Water flows this direction</a:t>
            </a:r>
          </a:p>
        </p:txBody>
      </p:sp>
      <p:sp>
        <p:nvSpPr>
          <p:cNvPr id="10" name="TextBox 9">
            <a:extLst>
              <a:ext uri="{FF2B5EF4-FFF2-40B4-BE49-F238E27FC236}">
                <a16:creationId xmlns:a16="http://schemas.microsoft.com/office/drawing/2014/main" id="{0778A719-831C-4829-AC7A-F7F714AE5E5C}"/>
              </a:ext>
            </a:extLst>
          </p:cNvPr>
          <p:cNvSpPr txBox="1"/>
          <p:nvPr/>
        </p:nvSpPr>
        <p:spPr>
          <a:xfrm>
            <a:off x="9284680" y="4736124"/>
            <a:ext cx="1612392" cy="276999"/>
          </a:xfrm>
          <a:prstGeom prst="rect">
            <a:avLst/>
          </a:prstGeom>
          <a:noFill/>
        </p:spPr>
        <p:txBody>
          <a:bodyPr wrap="square" rtlCol="0">
            <a:spAutoFit/>
          </a:bodyPr>
          <a:lstStyle/>
          <a:p>
            <a:r>
              <a:rPr lang="en-US" sz="1200" dirty="0"/>
              <a:t>Rainfall in mountains</a:t>
            </a:r>
          </a:p>
        </p:txBody>
      </p:sp>
    </p:spTree>
    <p:extLst>
      <p:ext uri="{BB962C8B-B14F-4D97-AF65-F5344CB8AC3E}">
        <p14:creationId xmlns:p14="http://schemas.microsoft.com/office/powerpoint/2010/main" val="1238758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3170</TotalTime>
  <Words>4292</Words>
  <Application>Microsoft Office PowerPoint</Application>
  <PresentationFormat>Widescreen</PresentationFormat>
  <Paragraphs>515</Paragraphs>
  <Slides>59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Cambria Math</vt:lpstr>
      <vt:lpstr>1_Body Slides</vt:lpstr>
      <vt:lpstr>Cost–Benefit Analysis (CBA)</vt:lpstr>
      <vt:lpstr>When Do We Use CBA?</vt:lpstr>
      <vt:lpstr>A Few Key Ideas</vt:lpstr>
      <vt:lpstr>What Counts?</vt:lpstr>
      <vt:lpstr>A Few Key Ideas</vt:lpstr>
      <vt:lpstr>Examples</vt:lpstr>
      <vt:lpstr>Steps to Cost–Benefit Analysis</vt:lpstr>
      <vt:lpstr>Defining the Situation</vt:lpstr>
      <vt:lpstr>Who Has “Standing”?</vt:lpstr>
      <vt:lpstr>Define With and Without</vt:lpstr>
      <vt:lpstr>Identify and Value Costs</vt:lpstr>
      <vt:lpstr>Identify Costs</vt:lpstr>
      <vt:lpstr>Value Costs</vt:lpstr>
      <vt:lpstr>Shadow Price</vt:lpstr>
      <vt:lpstr>Shadow Price (cont.)</vt:lpstr>
      <vt:lpstr>Identify and Value Benefits</vt:lpstr>
      <vt:lpstr>Things to Look For (agriculture examples)</vt:lpstr>
      <vt:lpstr>How do we value the benefits?</vt:lpstr>
      <vt:lpstr>Estimation Methods for WTP</vt:lpstr>
      <vt:lpstr>Common Problems</vt:lpstr>
      <vt:lpstr>Value of a Statistical Life</vt:lpstr>
      <vt:lpstr>The Benefit Is Avoided Death</vt:lpstr>
      <vt:lpstr>How Is This Calculated?</vt:lpstr>
      <vt:lpstr>Related Concepts</vt:lpstr>
      <vt:lpstr>Discounting</vt:lpstr>
      <vt:lpstr>Why Do We Discount?</vt:lpstr>
      <vt:lpstr>How Do We Interpret r?</vt:lpstr>
      <vt:lpstr>Distinguish Between Real and Nominal Values</vt:lpstr>
      <vt:lpstr>What Is the Nature of the Promise?</vt:lpstr>
      <vt:lpstr>Opportunity Cost of Money</vt:lpstr>
      <vt:lpstr>Suggested Rates</vt:lpstr>
      <vt:lpstr>Social Rate</vt:lpstr>
      <vt:lpstr>CBA Example</vt:lpstr>
      <vt:lpstr>Present-Value Cost Computation</vt:lpstr>
      <vt:lpstr>Calculating Present-Value Cost r = 10%</vt:lpstr>
      <vt:lpstr>Least Cost Analysis</vt:lpstr>
      <vt:lpstr>But for CBA we need to add in Benefits</vt:lpstr>
      <vt:lpstr>Net Present Value (NPV)</vt:lpstr>
      <vt:lpstr>Another Solution Concept, IRR</vt:lpstr>
      <vt:lpstr>Another Solution Concept, BCR</vt:lpstr>
      <vt:lpstr>Three Solution Concepts</vt:lpstr>
      <vt:lpstr>CBA Issues Beyond Efficiency</vt:lpstr>
      <vt:lpstr>NPV, IRR, BCR</vt:lpstr>
      <vt:lpstr>Equity</vt:lpstr>
      <vt:lpstr>History and Subgroup</vt:lpstr>
      <vt:lpstr>Political Feasibility</vt:lpstr>
      <vt:lpstr>CBA Assumptions and Uncertainty</vt:lpstr>
      <vt:lpstr>We Are Predicting “With” and “Without” Scenarios</vt:lpstr>
      <vt:lpstr>Expected Value</vt:lpstr>
      <vt:lpstr>Example</vt:lpstr>
      <vt:lpstr>Expected Value</vt:lpstr>
      <vt:lpstr>Sensitivity of Results</vt:lpstr>
      <vt:lpstr>MCC Bamako, Mali Airport Example</vt:lpstr>
      <vt:lpstr>Benefit-Cost Decision Making</vt:lpstr>
      <vt:lpstr>CBA Interpreting and Reporting Out</vt:lpstr>
      <vt:lpstr>Universities, Civil Servants</vt:lpstr>
      <vt:lpstr>Benefit-Cost Reporting</vt:lpstr>
      <vt:lpstr>Reporting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122</cp:revision>
  <dcterms:created xsi:type="dcterms:W3CDTF">2016-03-21T14:12:59Z</dcterms:created>
  <dcterms:modified xsi:type="dcterms:W3CDTF">2020-11-27T23:51:53Z</dcterms:modified>
  <cp:category/>
</cp:coreProperties>
</file>