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61" r:id="rId3"/>
    <p:sldId id="258" r:id="rId4"/>
    <p:sldId id="262" r:id="rId5"/>
    <p:sldId id="263" r:id="rId6"/>
    <p:sldId id="259" r:id="rId7"/>
    <p:sldId id="269" r:id="rId8"/>
    <p:sldId id="260" r:id="rId9"/>
    <p:sldId id="276" r:id="rId10"/>
    <p:sldId id="277" r:id="rId11"/>
    <p:sldId id="278" r:id="rId12"/>
    <p:sldId id="265" r:id="rId13"/>
    <p:sldId id="270" r:id="rId14"/>
    <p:sldId id="273" r:id="rId15"/>
    <p:sldId id="279" r:id="rId16"/>
    <p:sldId id="280" r:id="rId17"/>
    <p:sldId id="281" r:id="rId18"/>
    <p:sldId id="282" r:id="rId19"/>
    <p:sldId id="283" r:id="rId20"/>
    <p:sldId id="285" r:id="rId21"/>
    <p:sldId id="284" r:id="rId22"/>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D9EF2-BD52-41E2-866B-A7BED49823BE}" v="3" dt="2024-10-21T13:04:22.89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1" autoAdjust="0"/>
    <p:restoredTop sz="94660"/>
  </p:normalViewPr>
  <p:slideViewPr>
    <p:cSldViewPr>
      <p:cViewPr varScale="1">
        <p:scale>
          <a:sx n="71" d="100"/>
          <a:sy n="71" d="100"/>
        </p:scale>
        <p:origin x="996"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AE7BF04-E741-45E5-A58E-649D7ADA8D9E}" type="datetimeFigureOut">
              <a:rPr lang="en-US" smtClean="0"/>
              <a:t>10/21/2024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2B61CB3-98AA-40D3-86AB-C448CB730429}" type="slidenum">
              <a:rPr lang="en-US" smtClean="0"/>
              <a:t>‹#›</a:t>
            </a:fld>
            <a:endParaRPr lang="en-US"/>
          </a:p>
        </p:txBody>
      </p:sp>
    </p:spTree>
    <p:extLst>
      <p:ext uri="{BB962C8B-B14F-4D97-AF65-F5344CB8AC3E}">
        <p14:creationId xmlns:p14="http://schemas.microsoft.com/office/powerpoint/2010/main" val="375582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B61CB3-98AA-40D3-86AB-C448CB730429}" type="slidenum">
              <a:rPr lang="en-US" smtClean="0"/>
              <a:t>6</a:t>
            </a:fld>
            <a:endParaRPr lang="en-US"/>
          </a:p>
        </p:txBody>
      </p:sp>
    </p:spTree>
    <p:extLst>
      <p:ext uri="{BB962C8B-B14F-4D97-AF65-F5344CB8AC3E}">
        <p14:creationId xmlns:p14="http://schemas.microsoft.com/office/powerpoint/2010/main" val="206805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200" b="0" i="0">
                <a:solidFill>
                  <a:schemeClr val="tx1"/>
                </a:solidFill>
                <a:latin typeface="Verdana"/>
                <a:cs typeface="Verdana"/>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2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6" name="Holder 6"/>
          <p:cNvSpPr>
            <a:spLocks noGrp="1"/>
          </p:cNvSpPr>
          <p:nvPr>
            <p:ph type="sldNum" sz="quarter" idx="7"/>
          </p:nvPr>
        </p:nvSpPr>
        <p:spPr/>
        <p:txBody>
          <a:bodyPr lIns="0" tIns="0" rIns="0" bIns="0"/>
          <a:lstStyle>
            <a:lvl1pPr>
              <a:defRPr sz="1000" b="0" i="0">
                <a:solidFill>
                  <a:srgbClr val="6E6E6E"/>
                </a:solidFill>
                <a:latin typeface="Verdana"/>
                <a:cs typeface="Verdana"/>
              </a:defRPr>
            </a:lvl1pPr>
          </a:lstStyle>
          <a:p>
            <a:pPr marL="118745">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2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6" name="Holder 6"/>
          <p:cNvSpPr>
            <a:spLocks noGrp="1"/>
          </p:cNvSpPr>
          <p:nvPr>
            <p:ph type="sldNum" sz="quarter" idx="7"/>
          </p:nvPr>
        </p:nvSpPr>
        <p:spPr/>
        <p:txBody>
          <a:bodyPr lIns="0" tIns="0" rIns="0" bIns="0"/>
          <a:lstStyle>
            <a:lvl1pPr>
              <a:defRPr sz="1000" b="0" i="0">
                <a:solidFill>
                  <a:srgbClr val="6E6E6E"/>
                </a:solidFill>
                <a:latin typeface="Verdana"/>
                <a:cs typeface="Verdana"/>
              </a:defRPr>
            </a:lvl1pPr>
          </a:lstStyle>
          <a:p>
            <a:pPr marL="118745">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Verdana"/>
                <a:cs typeface="Verdan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7" name="Holder 7"/>
          <p:cNvSpPr>
            <a:spLocks noGrp="1"/>
          </p:cNvSpPr>
          <p:nvPr>
            <p:ph type="sldNum" sz="quarter" idx="7"/>
          </p:nvPr>
        </p:nvSpPr>
        <p:spPr/>
        <p:txBody>
          <a:bodyPr lIns="0" tIns="0" rIns="0" bIns="0"/>
          <a:lstStyle>
            <a:lvl1pPr>
              <a:defRPr sz="1000" b="0" i="0">
                <a:solidFill>
                  <a:srgbClr val="6E6E6E"/>
                </a:solidFill>
                <a:latin typeface="Verdana"/>
                <a:cs typeface="Verdana"/>
              </a:defRPr>
            </a:lvl1pPr>
          </a:lstStyle>
          <a:p>
            <a:pPr marL="118745">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999999"/>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27075" y="301752"/>
            <a:ext cx="8689835" cy="6353555"/>
          </a:xfrm>
          <a:prstGeom prst="rect">
            <a:avLst/>
          </a:prstGeom>
        </p:spPr>
      </p:pic>
      <p:pic>
        <p:nvPicPr>
          <p:cNvPr id="18" name="bg object 18"/>
          <p:cNvPicPr/>
          <p:nvPr/>
        </p:nvPicPr>
        <p:blipFill>
          <a:blip r:embed="rId3" cstate="print"/>
          <a:stretch>
            <a:fillRect/>
          </a:stretch>
        </p:blipFill>
        <p:spPr>
          <a:xfrm>
            <a:off x="305561" y="329946"/>
            <a:ext cx="8532876" cy="6196583"/>
          </a:xfrm>
          <a:prstGeom prst="rect">
            <a:avLst/>
          </a:prstGeom>
        </p:spPr>
      </p:pic>
      <p:sp>
        <p:nvSpPr>
          <p:cNvPr id="19" name="bg object 19"/>
          <p:cNvSpPr/>
          <p:nvPr/>
        </p:nvSpPr>
        <p:spPr>
          <a:xfrm>
            <a:off x="305561" y="329944"/>
            <a:ext cx="8533130" cy="6196965"/>
          </a:xfrm>
          <a:custGeom>
            <a:avLst/>
            <a:gdLst/>
            <a:ahLst/>
            <a:cxnLst/>
            <a:rect l="l" t="t" r="r" b="b"/>
            <a:pathLst>
              <a:path w="8533130" h="6196965">
                <a:moveTo>
                  <a:pt x="0" y="128955"/>
                </a:moveTo>
                <a:lnTo>
                  <a:pt x="10133" y="78759"/>
                </a:lnTo>
                <a:lnTo>
                  <a:pt x="37769" y="37769"/>
                </a:lnTo>
                <a:lnTo>
                  <a:pt x="78759" y="10133"/>
                </a:lnTo>
                <a:lnTo>
                  <a:pt x="128955" y="0"/>
                </a:lnTo>
                <a:lnTo>
                  <a:pt x="8403920" y="0"/>
                </a:lnTo>
                <a:lnTo>
                  <a:pt x="8454116" y="10133"/>
                </a:lnTo>
                <a:lnTo>
                  <a:pt x="8495106" y="37769"/>
                </a:lnTo>
                <a:lnTo>
                  <a:pt x="8522742" y="78759"/>
                </a:lnTo>
                <a:lnTo>
                  <a:pt x="8532876" y="128955"/>
                </a:lnTo>
                <a:lnTo>
                  <a:pt x="8532876" y="6067628"/>
                </a:lnTo>
                <a:lnTo>
                  <a:pt x="8522742" y="6117824"/>
                </a:lnTo>
                <a:lnTo>
                  <a:pt x="8495106" y="6158814"/>
                </a:lnTo>
                <a:lnTo>
                  <a:pt x="8454116" y="6186450"/>
                </a:lnTo>
                <a:lnTo>
                  <a:pt x="8403920" y="6196584"/>
                </a:lnTo>
                <a:lnTo>
                  <a:pt x="128955" y="6196584"/>
                </a:lnTo>
                <a:lnTo>
                  <a:pt x="78759" y="6186450"/>
                </a:lnTo>
                <a:lnTo>
                  <a:pt x="37769" y="6158814"/>
                </a:lnTo>
                <a:lnTo>
                  <a:pt x="10133" y="6117824"/>
                </a:lnTo>
                <a:lnTo>
                  <a:pt x="0" y="6067628"/>
                </a:lnTo>
                <a:lnTo>
                  <a:pt x="0" y="128955"/>
                </a:lnTo>
                <a:close/>
              </a:path>
            </a:pathLst>
          </a:custGeom>
          <a:ln w="3175">
            <a:solidFill>
              <a:srgbClr val="A4A3A3"/>
            </a:solidFill>
          </a:ln>
        </p:spPr>
        <p:txBody>
          <a:bodyPr wrap="square" lIns="0" tIns="0" rIns="0" bIns="0" rtlCol="0"/>
          <a:lstStyle/>
          <a:p>
            <a:endParaRPr/>
          </a:p>
        </p:txBody>
      </p:sp>
      <p:pic>
        <p:nvPicPr>
          <p:cNvPr id="20" name="bg object 20"/>
          <p:cNvPicPr/>
          <p:nvPr/>
        </p:nvPicPr>
        <p:blipFill>
          <a:blip r:embed="rId4" cstate="print"/>
          <a:stretch>
            <a:fillRect/>
          </a:stretch>
        </p:blipFill>
        <p:spPr>
          <a:xfrm>
            <a:off x="419100" y="434346"/>
            <a:ext cx="8305800" cy="5486400"/>
          </a:xfrm>
          <a:prstGeom prst="rect">
            <a:avLst/>
          </a:prstGeom>
        </p:spPr>
      </p:pic>
      <p:pic>
        <p:nvPicPr>
          <p:cNvPr id="21" name="bg object 21"/>
          <p:cNvPicPr/>
          <p:nvPr/>
        </p:nvPicPr>
        <p:blipFill>
          <a:blip r:embed="rId5" cstate="print"/>
          <a:stretch>
            <a:fillRect/>
          </a:stretch>
        </p:blipFill>
        <p:spPr>
          <a:xfrm>
            <a:off x="3127248" y="2584704"/>
            <a:ext cx="3378707" cy="1030223"/>
          </a:xfrm>
          <a:prstGeom prst="rect">
            <a:avLst/>
          </a:prstGeom>
        </p:spPr>
      </p:pic>
      <p:pic>
        <p:nvPicPr>
          <p:cNvPr id="22" name="bg object 22"/>
          <p:cNvPicPr/>
          <p:nvPr/>
        </p:nvPicPr>
        <p:blipFill>
          <a:blip r:embed="rId6" cstate="print"/>
          <a:stretch>
            <a:fillRect/>
          </a:stretch>
        </p:blipFill>
        <p:spPr>
          <a:xfrm>
            <a:off x="1815083" y="3133344"/>
            <a:ext cx="5847588" cy="1030223"/>
          </a:xfrm>
          <a:prstGeom prst="rect">
            <a:avLst/>
          </a:prstGeom>
        </p:spPr>
      </p:pic>
      <p:sp>
        <p:nvSpPr>
          <p:cNvPr id="2" name="Holder 2"/>
          <p:cNvSpPr>
            <a:spLocks noGrp="1"/>
          </p:cNvSpPr>
          <p:nvPr>
            <p:ph type="title"/>
          </p:nvPr>
        </p:nvSpPr>
        <p:spPr/>
        <p:txBody>
          <a:bodyPr lIns="0" tIns="0" rIns="0" bIns="0"/>
          <a:lstStyle>
            <a:lvl1pPr>
              <a:defRPr sz="3200" b="0" i="0">
                <a:solidFill>
                  <a:schemeClr val="tx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5" name="Holder 5"/>
          <p:cNvSpPr>
            <a:spLocks noGrp="1"/>
          </p:cNvSpPr>
          <p:nvPr>
            <p:ph type="sldNum" sz="quarter" idx="7"/>
          </p:nvPr>
        </p:nvSpPr>
        <p:spPr/>
        <p:txBody>
          <a:bodyPr lIns="0" tIns="0" rIns="0" bIns="0"/>
          <a:lstStyle>
            <a:lvl1pPr>
              <a:defRPr sz="1000" b="0" i="0">
                <a:solidFill>
                  <a:srgbClr val="6E6E6E"/>
                </a:solidFill>
                <a:latin typeface="Verdana"/>
                <a:cs typeface="Verdana"/>
              </a:defRPr>
            </a:lvl1pPr>
          </a:lstStyle>
          <a:p>
            <a:pPr marL="118745">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4" name="Holder 4"/>
          <p:cNvSpPr>
            <a:spLocks noGrp="1"/>
          </p:cNvSpPr>
          <p:nvPr>
            <p:ph type="sldNum" sz="quarter" idx="7"/>
          </p:nvPr>
        </p:nvSpPr>
        <p:spPr/>
        <p:txBody>
          <a:bodyPr lIns="0" tIns="0" rIns="0" bIns="0"/>
          <a:lstStyle>
            <a:lvl1pPr>
              <a:defRPr sz="1000" b="0" i="0">
                <a:solidFill>
                  <a:srgbClr val="6E6E6E"/>
                </a:solidFill>
                <a:latin typeface="Verdana"/>
                <a:cs typeface="Verdana"/>
              </a:defRPr>
            </a:lvl1pPr>
          </a:lstStyle>
          <a:p>
            <a:pPr marL="118745">
              <a:lnSpc>
                <a:spcPct val="100000"/>
              </a:lnSpc>
              <a:spcBef>
                <a:spcPts val="100"/>
              </a:spcBef>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DCDCD"/>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227075" y="301752"/>
            <a:ext cx="8689835" cy="6353555"/>
          </a:xfrm>
          <a:prstGeom prst="rect">
            <a:avLst/>
          </a:prstGeom>
        </p:spPr>
      </p:pic>
      <p:pic>
        <p:nvPicPr>
          <p:cNvPr id="18" name="bg object 18"/>
          <p:cNvPicPr/>
          <p:nvPr/>
        </p:nvPicPr>
        <p:blipFill>
          <a:blip r:embed="rId8" cstate="print"/>
          <a:stretch>
            <a:fillRect/>
          </a:stretch>
        </p:blipFill>
        <p:spPr>
          <a:xfrm>
            <a:off x="305561" y="329946"/>
            <a:ext cx="8532876" cy="6196583"/>
          </a:xfrm>
          <a:prstGeom prst="rect">
            <a:avLst/>
          </a:prstGeom>
        </p:spPr>
      </p:pic>
      <p:sp>
        <p:nvSpPr>
          <p:cNvPr id="19" name="bg object 19"/>
          <p:cNvSpPr/>
          <p:nvPr/>
        </p:nvSpPr>
        <p:spPr>
          <a:xfrm>
            <a:off x="305561" y="329944"/>
            <a:ext cx="8533130" cy="6196965"/>
          </a:xfrm>
          <a:custGeom>
            <a:avLst/>
            <a:gdLst/>
            <a:ahLst/>
            <a:cxnLst/>
            <a:rect l="l" t="t" r="r" b="b"/>
            <a:pathLst>
              <a:path w="8533130" h="6196965">
                <a:moveTo>
                  <a:pt x="0" y="128955"/>
                </a:moveTo>
                <a:lnTo>
                  <a:pt x="10133" y="78759"/>
                </a:lnTo>
                <a:lnTo>
                  <a:pt x="37769" y="37769"/>
                </a:lnTo>
                <a:lnTo>
                  <a:pt x="78759" y="10133"/>
                </a:lnTo>
                <a:lnTo>
                  <a:pt x="128955" y="0"/>
                </a:lnTo>
                <a:lnTo>
                  <a:pt x="8403920" y="0"/>
                </a:lnTo>
                <a:lnTo>
                  <a:pt x="8454116" y="10133"/>
                </a:lnTo>
                <a:lnTo>
                  <a:pt x="8495106" y="37769"/>
                </a:lnTo>
                <a:lnTo>
                  <a:pt x="8522742" y="78759"/>
                </a:lnTo>
                <a:lnTo>
                  <a:pt x="8532876" y="128955"/>
                </a:lnTo>
                <a:lnTo>
                  <a:pt x="8532876" y="6067628"/>
                </a:lnTo>
                <a:lnTo>
                  <a:pt x="8522742" y="6117824"/>
                </a:lnTo>
                <a:lnTo>
                  <a:pt x="8495106" y="6158814"/>
                </a:lnTo>
                <a:lnTo>
                  <a:pt x="8454116" y="6186450"/>
                </a:lnTo>
                <a:lnTo>
                  <a:pt x="8403920" y="6196584"/>
                </a:lnTo>
                <a:lnTo>
                  <a:pt x="128955" y="6196584"/>
                </a:lnTo>
                <a:lnTo>
                  <a:pt x="78759" y="6186450"/>
                </a:lnTo>
                <a:lnTo>
                  <a:pt x="37769" y="6158814"/>
                </a:lnTo>
                <a:lnTo>
                  <a:pt x="10133" y="6117824"/>
                </a:lnTo>
                <a:lnTo>
                  <a:pt x="0" y="6067628"/>
                </a:lnTo>
                <a:lnTo>
                  <a:pt x="0" y="128955"/>
                </a:lnTo>
                <a:close/>
              </a:path>
            </a:pathLst>
          </a:custGeom>
          <a:ln w="3175">
            <a:solidFill>
              <a:srgbClr val="A4A3A3"/>
            </a:solidFill>
          </a:ln>
        </p:spPr>
        <p:txBody>
          <a:bodyPr wrap="square" lIns="0" tIns="0" rIns="0" bIns="0" rtlCol="0"/>
          <a:lstStyle/>
          <a:p>
            <a:endParaRPr/>
          </a:p>
        </p:txBody>
      </p:sp>
      <p:pic>
        <p:nvPicPr>
          <p:cNvPr id="20" name="bg object 20"/>
          <p:cNvPicPr/>
          <p:nvPr/>
        </p:nvPicPr>
        <p:blipFill>
          <a:blip r:embed="rId9" cstate="print"/>
          <a:stretch>
            <a:fillRect/>
          </a:stretch>
        </p:blipFill>
        <p:spPr>
          <a:xfrm>
            <a:off x="419100" y="434346"/>
            <a:ext cx="8305800" cy="5486400"/>
          </a:xfrm>
          <a:prstGeom prst="rect">
            <a:avLst/>
          </a:prstGeom>
        </p:spPr>
      </p:pic>
      <p:sp>
        <p:nvSpPr>
          <p:cNvPr id="2" name="Holder 2"/>
          <p:cNvSpPr>
            <a:spLocks noGrp="1"/>
          </p:cNvSpPr>
          <p:nvPr>
            <p:ph type="title"/>
          </p:nvPr>
        </p:nvSpPr>
        <p:spPr>
          <a:xfrm>
            <a:off x="673417" y="869695"/>
            <a:ext cx="7797164" cy="513715"/>
          </a:xfrm>
          <a:prstGeom prst="rect">
            <a:avLst/>
          </a:prstGeom>
        </p:spPr>
        <p:txBody>
          <a:bodyPr wrap="square" lIns="0" tIns="0" rIns="0" bIns="0">
            <a:spAutoFit/>
          </a:bodyPr>
          <a:lstStyle>
            <a:lvl1pPr>
              <a:defRPr sz="3200" b="0" i="0">
                <a:solidFill>
                  <a:schemeClr val="tx1"/>
                </a:solidFill>
                <a:latin typeface="Verdana"/>
                <a:cs typeface="Verdana"/>
              </a:defRPr>
            </a:lvl1pPr>
          </a:lstStyle>
          <a:p>
            <a:endParaRPr/>
          </a:p>
        </p:txBody>
      </p:sp>
      <p:sp>
        <p:nvSpPr>
          <p:cNvPr id="3" name="Holder 3"/>
          <p:cNvSpPr>
            <a:spLocks noGrp="1"/>
          </p:cNvSpPr>
          <p:nvPr>
            <p:ph type="body" idx="1"/>
          </p:nvPr>
        </p:nvSpPr>
        <p:spPr>
          <a:xfrm>
            <a:off x="779780" y="1570736"/>
            <a:ext cx="7403465" cy="2509520"/>
          </a:xfrm>
          <a:prstGeom prst="rect">
            <a:avLst/>
          </a:prstGeom>
        </p:spPr>
        <p:txBody>
          <a:bodyPr wrap="square" lIns="0" tIns="0" rIns="0" bIns="0">
            <a:spAutoFit/>
          </a:bodyPr>
          <a:lstStyle>
            <a:lvl1pPr>
              <a:defRPr sz="22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6" name="Holder 6"/>
          <p:cNvSpPr>
            <a:spLocks noGrp="1"/>
          </p:cNvSpPr>
          <p:nvPr>
            <p:ph type="sldNum" sz="quarter" idx="7"/>
          </p:nvPr>
        </p:nvSpPr>
        <p:spPr>
          <a:xfrm>
            <a:off x="8513254" y="6265500"/>
            <a:ext cx="250318" cy="179704"/>
          </a:xfrm>
          <a:prstGeom prst="rect">
            <a:avLst/>
          </a:prstGeom>
        </p:spPr>
        <p:txBody>
          <a:bodyPr wrap="square" lIns="0" tIns="0" rIns="0" bIns="0">
            <a:spAutoFit/>
          </a:bodyPr>
          <a:lstStyle>
            <a:lvl1pPr>
              <a:defRPr sz="1000" b="0" i="0">
                <a:solidFill>
                  <a:srgbClr val="6E6E6E"/>
                </a:solidFill>
                <a:latin typeface="Verdana"/>
                <a:cs typeface="Verdana"/>
              </a:defRPr>
            </a:lvl1pPr>
          </a:lstStyle>
          <a:p>
            <a:pPr marL="118745">
              <a:lnSpc>
                <a:spcPct val="100000"/>
              </a:lnSpc>
              <a:spcBef>
                <a:spcPts val="100"/>
              </a:spcBef>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nycf.org/receive/grants/" TargetMode="External"/><Relationship Id="rId2" Type="http://schemas.openxmlformats.org/officeDocument/2006/relationships/hyperlink" Target="https://cnycf.org/" TargetMode="External"/><Relationship Id="rId1" Type="http://schemas.openxmlformats.org/officeDocument/2006/relationships/slideLayout" Target="../slideLayouts/slideLayout2.xml"/><Relationship Id="rId4" Type="http://schemas.openxmlformats.org/officeDocument/2006/relationships/hyperlink" Target="https://issuu.com/cnycf/docs/23_cnycf_ar_ptrrevfin_singlepages?fr=xKAE9_zU1NQ"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philanthropynewsdigest.org/rfps" TargetMode="External"/><Relationship Id="rId2" Type="http://schemas.openxmlformats.org/officeDocument/2006/relationships/hyperlink" Target="http://www.grants.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library.syr.edu/" TargetMode="External"/><Relationship Id="rId2" Type="http://schemas.openxmlformats.org/officeDocument/2006/relationships/hyperlink" Target="https://fconline.foundationcenter.org/search/"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projects.propublica.org/nonprofits/organizations/150532081" TargetMode="External"/><Relationship Id="rId2" Type="http://schemas.openxmlformats.org/officeDocument/2006/relationships/hyperlink" Target="https://www.charitynavigator.org/"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sponsoredprograms.syr.edu/about/duns-no-face-page-and-compliance-information/"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learning.candid.org/trainin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DCDCD"/>
          </a:solidFill>
        </p:spPr>
        <p:txBody>
          <a:bodyPr wrap="square" lIns="0" tIns="0" rIns="0" bIns="0" rtlCol="0"/>
          <a:lstStyle/>
          <a:p>
            <a:endParaRPr/>
          </a:p>
        </p:txBody>
      </p:sp>
      <p:sp>
        <p:nvSpPr>
          <p:cNvPr id="10" name="object 10"/>
          <p:cNvSpPr txBox="1">
            <a:spLocks noGrp="1"/>
          </p:cNvSpPr>
          <p:nvPr>
            <p:ph type="title"/>
          </p:nvPr>
        </p:nvSpPr>
        <p:spPr>
          <a:xfrm>
            <a:off x="380428" y="990600"/>
            <a:ext cx="8151622" cy="2058897"/>
          </a:xfrm>
          <a:prstGeom prst="rect">
            <a:avLst/>
          </a:prstGeom>
        </p:spPr>
        <p:txBody>
          <a:bodyPr vert="horz" wrap="square" lIns="0" tIns="118745" rIns="0" bIns="0" rtlCol="0">
            <a:spAutoFit/>
          </a:bodyPr>
          <a:lstStyle/>
          <a:p>
            <a:pPr marL="12700" algn="ctr">
              <a:lnSpc>
                <a:spcPct val="100000"/>
              </a:lnSpc>
              <a:spcBef>
                <a:spcPts val="935"/>
              </a:spcBef>
            </a:pPr>
            <a:r>
              <a:rPr lang="en-US" sz="5400" dirty="0"/>
              <a:t>Searching for</a:t>
            </a:r>
            <a:r>
              <a:rPr lang="en-US" sz="5400" dirty="0">
                <a:latin typeface="Verdana"/>
                <a:cs typeface="Verdana"/>
              </a:rPr>
              <a:t> Funding:  </a:t>
            </a:r>
            <a:r>
              <a:rPr lang="en-US" sz="3600" dirty="0">
                <a:latin typeface="Verdana"/>
                <a:cs typeface="Verdana"/>
              </a:rPr>
              <a:t>Grant Applications, Budgeting, Managing</a:t>
            </a:r>
            <a:endParaRPr sz="3600" dirty="0">
              <a:latin typeface="Verdana"/>
              <a:cs typeface="Verdana"/>
            </a:endParaRPr>
          </a:p>
        </p:txBody>
      </p:sp>
      <p:sp>
        <p:nvSpPr>
          <p:cNvPr id="12" name="object 12"/>
          <p:cNvSpPr txBox="1">
            <a:spLocks noGrp="1"/>
          </p:cNvSpPr>
          <p:nvPr>
            <p:ph type="sldNum" sz="quarter" idx="7"/>
          </p:nvPr>
        </p:nvSpPr>
        <p:spPr>
          <a:prstGeom prst="rect">
            <a:avLst/>
          </a:prstGeom>
        </p:spPr>
        <p:txBody>
          <a:bodyPr vert="horz" wrap="square" lIns="0" tIns="12700" rIns="0" bIns="0" rtlCol="0">
            <a:spAutoFit/>
          </a:bodyPr>
          <a:lstStyle/>
          <a:p>
            <a:pPr marL="118745">
              <a:lnSpc>
                <a:spcPct val="100000"/>
              </a:lnSpc>
              <a:spcBef>
                <a:spcPts val="100"/>
              </a:spcBef>
            </a:pPr>
            <a:fld id="{81D60167-4931-47E6-BA6A-407CBD079E47}" type="slidenum">
              <a:rPr spc="-5" dirty="0"/>
              <a:t>1</a:t>
            </a:fld>
            <a:endParaRPr spc="-5" dirty="0"/>
          </a:p>
        </p:txBody>
      </p:sp>
      <p:sp>
        <p:nvSpPr>
          <p:cNvPr id="11" name="object 11"/>
          <p:cNvSpPr txBox="1"/>
          <p:nvPr/>
        </p:nvSpPr>
        <p:spPr>
          <a:xfrm>
            <a:off x="663955" y="5022405"/>
            <a:ext cx="6319520" cy="448841"/>
          </a:xfrm>
          <a:prstGeom prst="rect">
            <a:avLst/>
          </a:prstGeom>
        </p:spPr>
        <p:txBody>
          <a:bodyPr vert="horz" wrap="square" lIns="0" tIns="38100" rIns="0" bIns="0" rtlCol="0">
            <a:spAutoFit/>
          </a:bodyPr>
          <a:lstStyle/>
          <a:p>
            <a:pPr marL="12700" marR="5080">
              <a:lnSpc>
                <a:spcPts val="1620"/>
              </a:lnSpc>
              <a:spcBef>
                <a:spcPts val="300"/>
              </a:spcBef>
            </a:pPr>
            <a:r>
              <a:rPr sz="1500" dirty="0">
                <a:solidFill>
                  <a:srgbClr val="4E4E4E"/>
                </a:solidFill>
                <a:latin typeface="Verdana"/>
                <a:cs typeface="Verdana"/>
              </a:rPr>
              <a:t>Based</a:t>
            </a:r>
            <a:r>
              <a:rPr sz="1500" spc="-30" dirty="0">
                <a:solidFill>
                  <a:srgbClr val="4E4E4E"/>
                </a:solidFill>
                <a:latin typeface="Verdana"/>
                <a:cs typeface="Verdana"/>
              </a:rPr>
              <a:t> </a:t>
            </a:r>
            <a:r>
              <a:rPr sz="1500" dirty="0">
                <a:solidFill>
                  <a:srgbClr val="4E4E4E"/>
                </a:solidFill>
                <a:latin typeface="Verdana"/>
                <a:cs typeface="Verdana"/>
              </a:rPr>
              <a:t>on</a:t>
            </a:r>
            <a:r>
              <a:rPr sz="1500" spc="-30" dirty="0">
                <a:solidFill>
                  <a:srgbClr val="4E4E4E"/>
                </a:solidFill>
                <a:latin typeface="Verdana"/>
                <a:cs typeface="Verdana"/>
              </a:rPr>
              <a:t> </a:t>
            </a:r>
            <a:r>
              <a:rPr sz="1500" dirty="0">
                <a:solidFill>
                  <a:srgbClr val="4E4E4E"/>
                </a:solidFill>
                <a:latin typeface="Verdana"/>
                <a:cs typeface="Verdana"/>
              </a:rPr>
              <a:t>work</a:t>
            </a:r>
            <a:r>
              <a:rPr sz="1500" spc="-25" dirty="0">
                <a:solidFill>
                  <a:srgbClr val="4E4E4E"/>
                </a:solidFill>
                <a:latin typeface="Verdana"/>
                <a:cs typeface="Verdana"/>
              </a:rPr>
              <a:t> </a:t>
            </a:r>
            <a:r>
              <a:rPr sz="1500" dirty="0">
                <a:solidFill>
                  <a:srgbClr val="4E4E4E"/>
                </a:solidFill>
                <a:latin typeface="Verdana"/>
                <a:cs typeface="Verdana"/>
              </a:rPr>
              <a:t>by</a:t>
            </a:r>
            <a:r>
              <a:rPr sz="1500" spc="-30" dirty="0">
                <a:solidFill>
                  <a:srgbClr val="4E4E4E"/>
                </a:solidFill>
                <a:latin typeface="Verdana"/>
                <a:cs typeface="Verdana"/>
              </a:rPr>
              <a:t> </a:t>
            </a:r>
            <a:r>
              <a:rPr sz="1500" dirty="0">
                <a:solidFill>
                  <a:srgbClr val="4E4E4E"/>
                </a:solidFill>
                <a:latin typeface="Verdana"/>
                <a:cs typeface="Verdana"/>
              </a:rPr>
              <a:t>Christina</a:t>
            </a:r>
            <a:r>
              <a:rPr sz="1500" spc="20" dirty="0">
                <a:solidFill>
                  <a:srgbClr val="4E4E4E"/>
                </a:solidFill>
                <a:latin typeface="Verdana"/>
                <a:cs typeface="Verdana"/>
              </a:rPr>
              <a:t> </a:t>
            </a:r>
            <a:r>
              <a:rPr sz="1500" dirty="0">
                <a:solidFill>
                  <a:srgbClr val="4E4E4E"/>
                </a:solidFill>
                <a:latin typeface="Verdana"/>
                <a:cs typeface="Verdana"/>
              </a:rPr>
              <a:t>Leigh</a:t>
            </a:r>
            <a:r>
              <a:rPr sz="1500" spc="-10" dirty="0">
                <a:solidFill>
                  <a:srgbClr val="4E4E4E"/>
                </a:solidFill>
                <a:latin typeface="Verdana"/>
                <a:cs typeface="Verdana"/>
              </a:rPr>
              <a:t> </a:t>
            </a:r>
            <a:r>
              <a:rPr sz="1500" dirty="0">
                <a:solidFill>
                  <a:srgbClr val="4E4E4E"/>
                </a:solidFill>
                <a:latin typeface="Verdana"/>
                <a:cs typeface="Verdana"/>
              </a:rPr>
              <a:t>Deitz,</a:t>
            </a:r>
            <a:r>
              <a:rPr sz="1500" spc="-35" dirty="0">
                <a:solidFill>
                  <a:srgbClr val="4E4E4E"/>
                </a:solidFill>
                <a:latin typeface="Verdana"/>
                <a:cs typeface="Verdana"/>
              </a:rPr>
              <a:t> </a:t>
            </a:r>
            <a:r>
              <a:rPr sz="1500" dirty="0">
                <a:solidFill>
                  <a:srgbClr val="4E4E4E"/>
                </a:solidFill>
                <a:latin typeface="Verdana"/>
                <a:cs typeface="Verdana"/>
              </a:rPr>
              <a:t>modified</a:t>
            </a:r>
            <a:r>
              <a:rPr sz="1500" spc="-30" dirty="0">
                <a:solidFill>
                  <a:srgbClr val="4E4E4E"/>
                </a:solidFill>
                <a:latin typeface="Verdana"/>
                <a:cs typeface="Verdana"/>
              </a:rPr>
              <a:t> </a:t>
            </a:r>
            <a:r>
              <a:rPr sz="1500" dirty="0">
                <a:solidFill>
                  <a:srgbClr val="4E4E4E"/>
                </a:solidFill>
                <a:latin typeface="Verdana"/>
                <a:cs typeface="Verdana"/>
              </a:rPr>
              <a:t>by</a:t>
            </a:r>
            <a:r>
              <a:rPr sz="1500" spc="-35" dirty="0">
                <a:solidFill>
                  <a:srgbClr val="4E4E4E"/>
                </a:solidFill>
                <a:latin typeface="Verdana"/>
                <a:cs typeface="Verdana"/>
              </a:rPr>
              <a:t> </a:t>
            </a:r>
            <a:r>
              <a:rPr sz="1500" dirty="0">
                <a:solidFill>
                  <a:srgbClr val="4E4E4E"/>
                </a:solidFill>
                <a:latin typeface="Verdana"/>
                <a:cs typeface="Verdana"/>
              </a:rPr>
              <a:t>John</a:t>
            </a:r>
            <a:r>
              <a:rPr sz="1500" spc="-30" dirty="0">
                <a:solidFill>
                  <a:srgbClr val="4E4E4E"/>
                </a:solidFill>
                <a:latin typeface="Verdana"/>
                <a:cs typeface="Verdana"/>
              </a:rPr>
              <a:t> </a:t>
            </a:r>
            <a:r>
              <a:rPr sz="1500" spc="-10" dirty="0">
                <a:solidFill>
                  <a:srgbClr val="4E4E4E"/>
                </a:solidFill>
                <a:latin typeface="Verdana"/>
                <a:cs typeface="Verdana"/>
              </a:rPr>
              <a:t>McPeak </a:t>
            </a:r>
            <a:r>
              <a:rPr lang="en-US" sz="1500" spc="-10" dirty="0">
                <a:solidFill>
                  <a:srgbClr val="4E4E4E"/>
                </a:solidFill>
                <a:latin typeface="Verdana"/>
                <a:cs typeface="Verdana"/>
              </a:rPr>
              <a:t>PST 410:  October 21, 2024</a:t>
            </a:r>
            <a:endParaRPr sz="1500" dirty="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17B0-358F-ADDA-BB18-B7518691F4AD}"/>
              </a:ext>
            </a:extLst>
          </p:cNvPr>
          <p:cNvSpPr>
            <a:spLocks noGrp="1"/>
          </p:cNvSpPr>
          <p:nvPr>
            <p:ph type="title"/>
          </p:nvPr>
        </p:nvSpPr>
        <p:spPr>
          <a:xfrm>
            <a:off x="457200" y="457199"/>
            <a:ext cx="8763000" cy="430887"/>
          </a:xfrm>
        </p:spPr>
        <p:txBody>
          <a:bodyPr/>
          <a:lstStyle/>
          <a:p>
            <a:r>
              <a:rPr lang="en-US" sz="2800" dirty="0"/>
              <a:t>Funders can be very specific in what they want.</a:t>
            </a:r>
          </a:p>
        </p:txBody>
      </p:sp>
      <p:sp>
        <p:nvSpPr>
          <p:cNvPr id="3" name="Text Placeholder 2">
            <a:extLst>
              <a:ext uri="{FF2B5EF4-FFF2-40B4-BE49-F238E27FC236}">
                <a16:creationId xmlns:a16="http://schemas.microsoft.com/office/drawing/2014/main" id="{61A6EAD4-22E1-BD35-A711-FD452BE159D7}"/>
              </a:ext>
            </a:extLst>
          </p:cNvPr>
          <p:cNvSpPr>
            <a:spLocks noGrp="1"/>
          </p:cNvSpPr>
          <p:nvPr>
            <p:ph type="body" idx="1"/>
          </p:nvPr>
        </p:nvSpPr>
        <p:spPr>
          <a:xfrm>
            <a:off x="779780" y="1570736"/>
            <a:ext cx="7403465" cy="677108"/>
          </a:xfrm>
        </p:spPr>
        <p:txBody>
          <a:bodyPr/>
          <a:lstStyle/>
          <a:p>
            <a:endParaRPr lang="en-US" dirty="0"/>
          </a:p>
          <a:p>
            <a:endParaRPr lang="en-US" dirty="0"/>
          </a:p>
        </p:txBody>
      </p:sp>
      <p:pic>
        <p:nvPicPr>
          <p:cNvPr id="4" name="Content Placeholder 3">
            <a:extLst>
              <a:ext uri="{FF2B5EF4-FFF2-40B4-BE49-F238E27FC236}">
                <a16:creationId xmlns:a16="http://schemas.microsoft.com/office/drawing/2014/main" id="{B4FB0ACA-599E-A172-68A6-548AEA3ADDCC}"/>
              </a:ext>
            </a:extLst>
          </p:cNvPr>
          <p:cNvPicPr>
            <a:picLocks noChangeAspect="1"/>
          </p:cNvPicPr>
          <p:nvPr/>
        </p:nvPicPr>
        <p:blipFill>
          <a:blip r:embed="rId2"/>
          <a:stretch>
            <a:fillRect/>
          </a:stretch>
        </p:blipFill>
        <p:spPr>
          <a:xfrm>
            <a:off x="381000" y="835295"/>
            <a:ext cx="8305800" cy="5385953"/>
          </a:xfrm>
          <a:prstGeom prst="rect">
            <a:avLst/>
          </a:prstGeom>
        </p:spPr>
      </p:pic>
    </p:spTree>
    <p:extLst>
      <p:ext uri="{BB962C8B-B14F-4D97-AF65-F5344CB8AC3E}">
        <p14:creationId xmlns:p14="http://schemas.microsoft.com/office/powerpoint/2010/main" val="781145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B40BF-A234-CD0A-6B77-92D7082B0F49}"/>
              </a:ext>
            </a:extLst>
          </p:cNvPr>
          <p:cNvSpPr>
            <a:spLocks noGrp="1"/>
          </p:cNvSpPr>
          <p:nvPr>
            <p:ph type="title"/>
          </p:nvPr>
        </p:nvSpPr>
        <p:spPr>
          <a:xfrm>
            <a:off x="673417" y="869695"/>
            <a:ext cx="7797164" cy="984885"/>
          </a:xfrm>
        </p:spPr>
        <p:txBody>
          <a:bodyPr/>
          <a:lstStyle/>
          <a:p>
            <a:r>
              <a:rPr lang="en-US" dirty="0"/>
              <a:t>More </a:t>
            </a:r>
            <a:br>
              <a:rPr lang="en-US" dirty="0"/>
            </a:br>
            <a:r>
              <a:rPr lang="en-US" dirty="0"/>
              <a:t>specifics</a:t>
            </a:r>
          </a:p>
        </p:txBody>
      </p:sp>
      <p:pic>
        <p:nvPicPr>
          <p:cNvPr id="4" name="Content Placeholder 3">
            <a:extLst>
              <a:ext uri="{FF2B5EF4-FFF2-40B4-BE49-F238E27FC236}">
                <a16:creationId xmlns:a16="http://schemas.microsoft.com/office/drawing/2014/main" id="{4FFB4FFE-F0DA-F8C6-8EAB-1E7FBC3B488E}"/>
              </a:ext>
            </a:extLst>
          </p:cNvPr>
          <p:cNvPicPr>
            <a:picLocks noGrp="1" noChangeAspect="1"/>
          </p:cNvPicPr>
          <p:nvPr>
            <p:ph idx="1"/>
          </p:nvPr>
        </p:nvPicPr>
        <p:blipFill>
          <a:blip r:embed="rId2"/>
          <a:stretch>
            <a:fillRect/>
          </a:stretch>
        </p:blipFill>
        <p:spPr>
          <a:xfrm>
            <a:off x="2514258" y="0"/>
            <a:ext cx="6629742" cy="6855390"/>
          </a:xfrm>
          <a:prstGeom prst="rect">
            <a:avLst/>
          </a:prstGeom>
        </p:spPr>
      </p:pic>
    </p:spTree>
    <p:extLst>
      <p:ext uri="{BB962C8B-B14F-4D97-AF65-F5344CB8AC3E}">
        <p14:creationId xmlns:p14="http://schemas.microsoft.com/office/powerpoint/2010/main" val="2221314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73417" y="459138"/>
            <a:ext cx="7797164" cy="513715"/>
          </a:xfrm>
          <a:prstGeom prst="rect">
            <a:avLst/>
          </a:prstGeom>
        </p:spPr>
        <p:txBody>
          <a:bodyPr vert="horz" wrap="square" lIns="0" tIns="13335" rIns="0" bIns="0" rtlCol="0">
            <a:spAutoFit/>
          </a:bodyPr>
          <a:lstStyle/>
          <a:p>
            <a:pPr marL="118745">
              <a:lnSpc>
                <a:spcPct val="100000"/>
              </a:lnSpc>
              <a:spcBef>
                <a:spcPts val="105"/>
              </a:spcBef>
            </a:pPr>
            <a:r>
              <a:rPr lang="en-US" dirty="0"/>
              <a:t>A Local </a:t>
            </a:r>
            <a:r>
              <a:rPr lang="en-US" spc="-10" dirty="0"/>
              <a:t>S</a:t>
            </a:r>
            <a:r>
              <a:rPr spc="-10" dirty="0"/>
              <a:t>ource</a:t>
            </a:r>
          </a:p>
        </p:txBody>
      </p:sp>
      <p:sp>
        <p:nvSpPr>
          <p:cNvPr id="6" name="object 6"/>
          <p:cNvSpPr txBox="1">
            <a:spLocks noGrp="1"/>
          </p:cNvSpPr>
          <p:nvPr>
            <p:ph type="sldNum" sz="quarter" idx="7"/>
          </p:nvPr>
        </p:nvSpPr>
        <p:spPr>
          <a:prstGeom prst="rect">
            <a:avLst/>
          </a:prstGeom>
        </p:spPr>
        <p:txBody>
          <a:bodyPr vert="horz" wrap="square" lIns="0" tIns="12700" rIns="0" bIns="0" rtlCol="0">
            <a:spAutoFit/>
          </a:bodyPr>
          <a:lstStyle/>
          <a:p>
            <a:pPr marL="38100">
              <a:lnSpc>
                <a:spcPct val="100000"/>
              </a:lnSpc>
              <a:spcBef>
                <a:spcPts val="100"/>
              </a:spcBef>
            </a:pPr>
            <a:fld id="{81D60167-4931-47E6-BA6A-407CBD079E47}" type="slidenum">
              <a:rPr spc="-25" dirty="0"/>
              <a:t>12</a:t>
            </a:fld>
            <a:endParaRPr spc="-25" dirty="0"/>
          </a:p>
        </p:txBody>
      </p:sp>
      <p:sp>
        <p:nvSpPr>
          <p:cNvPr id="4" name="object 4"/>
          <p:cNvSpPr txBox="1"/>
          <p:nvPr/>
        </p:nvSpPr>
        <p:spPr>
          <a:xfrm>
            <a:off x="1061718" y="972853"/>
            <a:ext cx="7451535" cy="5092420"/>
          </a:xfrm>
          <a:prstGeom prst="rect">
            <a:avLst/>
          </a:prstGeom>
        </p:spPr>
        <p:txBody>
          <a:bodyPr vert="horz" wrap="square" lIns="0" tIns="135890" rIns="0" bIns="0" rtlCol="0">
            <a:spAutoFit/>
          </a:bodyPr>
          <a:lstStyle/>
          <a:p>
            <a:pPr marL="12700">
              <a:lnSpc>
                <a:spcPct val="100000"/>
              </a:lnSpc>
              <a:spcBef>
                <a:spcPts val="1070"/>
              </a:spcBef>
              <a:buClr>
                <a:srgbClr val="FF6600"/>
              </a:buClr>
              <a:tabLst>
                <a:tab pos="469265" algn="l"/>
              </a:tabLst>
            </a:pPr>
            <a:r>
              <a:rPr lang="en-US" sz="2000" dirty="0">
                <a:latin typeface="Verdana"/>
                <a:cs typeface="Verdana"/>
              </a:rPr>
              <a:t>CNY Community Foundation</a:t>
            </a:r>
            <a:endParaRPr sz="2000" dirty="0">
              <a:latin typeface="Verdana"/>
              <a:cs typeface="Verdana"/>
            </a:endParaRPr>
          </a:p>
          <a:p>
            <a:r>
              <a:rPr lang="en-US" i="1" dirty="0"/>
              <a:t>The Central New York Community Foundation is a public charity that turns community dollars into community change. Established in 1927, it receives contributions from donors, manages them to grow over time and then distributes funding to address the region’s greatest needs.</a:t>
            </a:r>
          </a:p>
          <a:p>
            <a:r>
              <a:rPr lang="en-US" i="1" dirty="0"/>
              <a:t>The foundation has invested more than $270 million in community projects that benefit Central New York. It also serves as a civic leader, convener and sponsor of strategic initiatives that foster a thriving and equitable region and address the most critical issues of our time</a:t>
            </a:r>
            <a:r>
              <a:rPr lang="en-US" dirty="0"/>
              <a:t>. </a:t>
            </a:r>
          </a:p>
          <a:p>
            <a:r>
              <a:rPr lang="en-US" dirty="0">
                <a:hlinkClick r:id="rId2"/>
              </a:rPr>
              <a:t>https://cnycf.org/</a:t>
            </a:r>
            <a:r>
              <a:rPr lang="en-US" dirty="0"/>
              <a:t> accessed 11/13/2023</a:t>
            </a:r>
          </a:p>
          <a:p>
            <a:endParaRPr lang="en-US" dirty="0"/>
          </a:p>
          <a:p>
            <a:r>
              <a:rPr lang="en-US" dirty="0"/>
              <a:t>Applying for grants:</a:t>
            </a:r>
          </a:p>
          <a:p>
            <a:r>
              <a:rPr lang="en-US" sz="1200" dirty="0">
                <a:hlinkClick r:id="rId3"/>
              </a:rPr>
              <a:t>https://cnycf.org/receive/grants/</a:t>
            </a:r>
            <a:endParaRPr lang="en-US" sz="1200" dirty="0"/>
          </a:p>
          <a:p>
            <a:r>
              <a:rPr lang="en-US" dirty="0"/>
              <a:t>Annual report 2023 for the kinds of things they fund</a:t>
            </a:r>
          </a:p>
          <a:p>
            <a:r>
              <a:rPr lang="en-US" sz="1200" dirty="0">
                <a:hlinkClick r:id="rId4"/>
              </a:rPr>
              <a:t>https://issuu.com/cnycf/docs/23_cnycf_ar_ptrrevfin_singlepages?fr=xKAE9_zU1NQ</a:t>
            </a:r>
            <a:endParaRPr lang="en-US" sz="1200" dirty="0"/>
          </a:p>
          <a:p>
            <a:endParaRPr lang="en-US" sz="1400" dirty="0"/>
          </a:p>
          <a:p>
            <a:endParaRPr lang="en-US" sz="1400" dirty="0"/>
          </a:p>
          <a:p>
            <a:endParaRPr lang="en-US" sz="1400" dirty="0"/>
          </a:p>
          <a:p>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3335" rIns="0" bIns="0" rtlCol="0">
            <a:spAutoFit/>
          </a:bodyPr>
          <a:lstStyle/>
          <a:p>
            <a:pPr marL="118745">
              <a:lnSpc>
                <a:spcPct val="100000"/>
              </a:lnSpc>
              <a:spcBef>
                <a:spcPts val="105"/>
              </a:spcBef>
            </a:pPr>
            <a:r>
              <a:rPr lang="en-US" dirty="0"/>
              <a:t>Searches </a:t>
            </a:r>
            <a:r>
              <a:rPr dirty="0"/>
              <a:t>Us</a:t>
            </a:r>
            <a:r>
              <a:rPr lang="en-US" dirty="0"/>
              <a:t>ing</a:t>
            </a:r>
            <a:r>
              <a:rPr spc="-25" dirty="0"/>
              <a:t> </a:t>
            </a:r>
            <a:r>
              <a:rPr dirty="0"/>
              <a:t>Online</a:t>
            </a:r>
            <a:r>
              <a:rPr spc="-5" dirty="0"/>
              <a:t> </a:t>
            </a:r>
            <a:r>
              <a:rPr spc="-10" dirty="0"/>
              <a:t>Resources</a:t>
            </a:r>
          </a:p>
        </p:txBody>
      </p:sp>
      <p:sp>
        <p:nvSpPr>
          <p:cNvPr id="6" name="object 6"/>
          <p:cNvSpPr txBox="1">
            <a:spLocks noGrp="1"/>
          </p:cNvSpPr>
          <p:nvPr>
            <p:ph type="sldNum" sz="quarter" idx="7"/>
          </p:nvPr>
        </p:nvSpPr>
        <p:spPr>
          <a:prstGeom prst="rect">
            <a:avLst/>
          </a:prstGeom>
        </p:spPr>
        <p:txBody>
          <a:bodyPr vert="horz" wrap="square" lIns="0" tIns="12700" rIns="0" bIns="0" rtlCol="0">
            <a:spAutoFit/>
          </a:bodyPr>
          <a:lstStyle/>
          <a:p>
            <a:pPr marL="38100">
              <a:lnSpc>
                <a:spcPct val="100000"/>
              </a:lnSpc>
              <a:spcBef>
                <a:spcPts val="100"/>
              </a:spcBef>
            </a:pPr>
            <a:fld id="{81D60167-4931-47E6-BA6A-407CBD079E47}" type="slidenum">
              <a:rPr spc="-25" dirty="0"/>
              <a:t>13</a:t>
            </a:fld>
            <a:endParaRPr spc="-25" dirty="0"/>
          </a:p>
        </p:txBody>
      </p:sp>
      <p:sp>
        <p:nvSpPr>
          <p:cNvPr id="4" name="object 4"/>
          <p:cNvSpPr txBox="1">
            <a:spLocks noGrp="1"/>
          </p:cNvSpPr>
          <p:nvPr>
            <p:ph type="body" idx="1"/>
          </p:nvPr>
        </p:nvSpPr>
        <p:spPr>
          <a:xfrm>
            <a:off x="779780" y="1570736"/>
            <a:ext cx="7403465" cy="2612895"/>
          </a:xfrm>
          <a:prstGeom prst="rect">
            <a:avLst/>
          </a:prstGeom>
        </p:spPr>
        <p:txBody>
          <a:bodyPr vert="horz" wrap="square" lIns="0" tIns="12065" rIns="0" bIns="0" rtlCol="0">
            <a:spAutoFit/>
          </a:bodyPr>
          <a:lstStyle/>
          <a:p>
            <a:pPr marL="12065" marR="640715">
              <a:lnSpc>
                <a:spcPct val="100000"/>
              </a:lnSpc>
              <a:spcBef>
                <a:spcPts val="95"/>
              </a:spcBef>
              <a:buClr>
                <a:srgbClr val="FF6600"/>
              </a:buClr>
              <a:buSzPct val="79545"/>
              <a:tabLst>
                <a:tab pos="527685" algn="l"/>
              </a:tabLst>
            </a:pPr>
            <a:r>
              <a:rPr lang="en-US" spc="-60" dirty="0">
                <a:latin typeface="Times New Roman" panose="02020603050405020304" pitchFamily="18" charset="0"/>
                <a:cs typeface="Times New Roman" panose="02020603050405020304" pitchFamily="18" charset="0"/>
              </a:rPr>
              <a:t>There are online</a:t>
            </a:r>
            <a:r>
              <a:rPr spc="-6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services</a:t>
            </a:r>
            <a:r>
              <a:rPr spc="-4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for</a:t>
            </a:r>
            <a:r>
              <a:rPr spc="-6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federal</a:t>
            </a:r>
            <a:r>
              <a:rPr spc="-50" dirty="0">
                <a:latin typeface="Times New Roman" panose="02020603050405020304" pitchFamily="18" charset="0"/>
                <a:cs typeface="Times New Roman" panose="02020603050405020304" pitchFamily="18" charset="0"/>
              </a:rPr>
              <a:t> </a:t>
            </a:r>
            <a:r>
              <a:rPr spc="-25" dirty="0">
                <a:latin typeface="Times New Roman" panose="02020603050405020304" pitchFamily="18" charset="0"/>
                <a:cs typeface="Times New Roman" panose="02020603050405020304" pitchFamily="18" charset="0"/>
              </a:rPr>
              <a:t>and </a:t>
            </a:r>
            <a:r>
              <a:rPr dirty="0">
                <a:latin typeface="Times New Roman" panose="02020603050405020304" pitchFamily="18" charset="0"/>
                <a:cs typeface="Times New Roman" panose="02020603050405020304" pitchFamily="18" charset="0"/>
              </a:rPr>
              <a:t>private</a:t>
            </a:r>
            <a:r>
              <a:rPr spc="-9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funding</a:t>
            </a:r>
            <a:r>
              <a:rPr spc="-114"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opportunities</a:t>
            </a:r>
          </a:p>
          <a:p>
            <a:pPr marL="294005" lvl="1">
              <a:lnSpc>
                <a:spcPct val="100000"/>
              </a:lnSpc>
              <a:spcBef>
                <a:spcPts val="605"/>
              </a:spcBef>
              <a:buClr>
                <a:srgbClr val="FF6600"/>
              </a:buClr>
              <a:tabLst>
                <a:tab pos="809625" algn="l"/>
              </a:tabLst>
            </a:pPr>
            <a:r>
              <a:rPr sz="2000" dirty="0">
                <a:latin typeface="Times New Roman" panose="02020603050405020304" pitchFamily="18" charset="0"/>
                <a:cs typeface="Times New Roman" panose="02020603050405020304" pitchFamily="18" charset="0"/>
              </a:rPr>
              <a:t>Federal:</a:t>
            </a:r>
            <a:r>
              <a:rPr sz="2000" spc="-1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Grants.gov</a:t>
            </a:r>
            <a:r>
              <a:rPr sz="2000" spc="-65" dirty="0">
                <a:latin typeface="Times New Roman" panose="02020603050405020304" pitchFamily="18" charset="0"/>
                <a:cs typeface="Times New Roman" panose="02020603050405020304" pitchFamily="18" charset="0"/>
              </a:rPr>
              <a:t> </a:t>
            </a:r>
            <a:r>
              <a:rPr sz="2000" u="sng" spc="-10" dirty="0">
                <a:solidFill>
                  <a:srgbClr val="8A6DA7"/>
                </a:solidFill>
                <a:uFill>
                  <a:solidFill>
                    <a:srgbClr val="8A6DA7"/>
                  </a:solidFill>
                </a:uFill>
                <a:latin typeface="Times New Roman" panose="02020603050405020304" pitchFamily="18" charset="0"/>
                <a:cs typeface="Times New Roman" panose="02020603050405020304" pitchFamily="18" charset="0"/>
                <a:hlinkClick r:id="rId2"/>
              </a:rPr>
              <a:t>http://www.grants.gov</a:t>
            </a:r>
            <a:endParaRPr sz="2000" dirty="0">
              <a:latin typeface="Times New Roman" panose="02020603050405020304" pitchFamily="18" charset="0"/>
              <a:cs typeface="Times New Roman" panose="02020603050405020304" pitchFamily="18" charset="0"/>
            </a:endParaRPr>
          </a:p>
          <a:p>
            <a:pPr marL="294005" lvl="1">
              <a:lnSpc>
                <a:spcPct val="100000"/>
              </a:lnSpc>
              <a:spcBef>
                <a:spcPts val="600"/>
              </a:spcBef>
              <a:buClr>
                <a:srgbClr val="FF6600"/>
              </a:buClr>
              <a:tabLst>
                <a:tab pos="809625" algn="l"/>
              </a:tabLst>
            </a:pPr>
            <a:r>
              <a:rPr sz="2000" dirty="0">
                <a:latin typeface="Times New Roman" panose="02020603050405020304" pitchFamily="18" charset="0"/>
                <a:cs typeface="Times New Roman" panose="02020603050405020304" pitchFamily="18" charset="0"/>
              </a:rPr>
              <a:t>Foundation:</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a:t>
            </a:r>
            <a:r>
              <a:rPr sz="2000" spc="-4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RFP</a:t>
            </a:r>
            <a:r>
              <a:rPr sz="2000" spc="-5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Bulletin </a:t>
            </a:r>
            <a:r>
              <a:rPr sz="2000" u="sng" spc="-10" dirty="0">
                <a:solidFill>
                  <a:srgbClr val="8A6DA7"/>
                </a:solidFill>
                <a:uFill>
                  <a:solidFill>
                    <a:srgbClr val="8A6DA7"/>
                  </a:solidFill>
                </a:uFill>
                <a:latin typeface="Times New Roman" panose="02020603050405020304" pitchFamily="18" charset="0"/>
                <a:cs typeface="Times New Roman" panose="02020603050405020304" pitchFamily="18" charset="0"/>
                <a:hlinkClick r:id="rId3"/>
              </a:rPr>
              <a:t>http://philanthropynewsdigest.org/rfps</a:t>
            </a:r>
            <a:endParaRPr sz="2000" dirty="0">
              <a:latin typeface="Times New Roman" panose="02020603050405020304" pitchFamily="18" charset="0"/>
              <a:cs typeface="Times New Roman" panose="02020603050405020304" pitchFamily="18" charset="0"/>
            </a:endParaRPr>
          </a:p>
          <a:p>
            <a:pPr marL="12701">
              <a:lnSpc>
                <a:spcPct val="100000"/>
              </a:lnSpc>
              <a:spcBef>
                <a:spcPts val="1195"/>
              </a:spcBef>
              <a:buClr>
                <a:srgbClr val="FF6600"/>
              </a:buClr>
              <a:buSzPct val="79545"/>
              <a:tabLst>
                <a:tab pos="527685" algn="l"/>
              </a:tabLst>
            </a:pPr>
            <a:r>
              <a:rPr dirty="0">
                <a:latin typeface="Times New Roman" panose="02020603050405020304" pitchFamily="18" charset="0"/>
                <a:cs typeface="Times New Roman" panose="02020603050405020304" pitchFamily="18" charset="0"/>
              </a:rPr>
              <a:t>Also</a:t>
            </a:r>
            <a:r>
              <a:rPr spc="-2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many</a:t>
            </a:r>
            <a:r>
              <a:rPr spc="-30" dirty="0">
                <a:latin typeface="Times New Roman" panose="02020603050405020304" pitchFamily="18" charset="0"/>
                <a:cs typeface="Times New Roman" panose="02020603050405020304" pitchFamily="18" charset="0"/>
              </a:rPr>
              <a:t> </a:t>
            </a:r>
            <a:r>
              <a:rPr spc="-20" dirty="0">
                <a:latin typeface="Times New Roman" panose="02020603050405020304" pitchFamily="18" charset="0"/>
                <a:cs typeface="Times New Roman" panose="02020603050405020304" pitchFamily="18" charset="0"/>
              </a:rPr>
              <a:t>subscription-</a:t>
            </a:r>
            <a:r>
              <a:rPr dirty="0">
                <a:latin typeface="Times New Roman" panose="02020603050405020304" pitchFamily="18" charset="0"/>
                <a:cs typeface="Times New Roman" panose="02020603050405020304" pitchFamily="18" charset="0"/>
              </a:rPr>
              <a:t>based</a:t>
            </a:r>
            <a:r>
              <a:rPr spc="15"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resources</a:t>
            </a:r>
            <a:r>
              <a:rPr lang="en-US" spc="-10" dirty="0">
                <a:latin typeface="Times New Roman" panose="02020603050405020304" pitchFamily="18" charset="0"/>
                <a:cs typeface="Times New Roman" panose="02020603050405020304" pitchFamily="18" charset="0"/>
              </a:rPr>
              <a:t>. You can have access with your Syracuse University credentials</a:t>
            </a:r>
            <a:endParaRPr spc="-10" dirty="0">
              <a:latin typeface="Times New Roman" panose="02020603050405020304" pitchFamily="18" charset="0"/>
              <a:cs typeface="Times New Roman" panose="02020603050405020304" pitchFamily="18" charset="0"/>
            </a:endParaRPr>
          </a:p>
          <a:p>
            <a:pPr marL="294005" lvl="1">
              <a:lnSpc>
                <a:spcPct val="100000"/>
              </a:lnSpc>
              <a:spcBef>
                <a:spcPts val="5"/>
              </a:spcBef>
              <a:buClr>
                <a:srgbClr val="FF6600"/>
              </a:buClr>
              <a:tabLst>
                <a:tab pos="809625" algn="l"/>
              </a:tabLst>
            </a:pPr>
            <a:r>
              <a:rPr sz="2000" dirty="0">
                <a:latin typeface="Times New Roman" panose="02020603050405020304" pitchFamily="18" charset="0"/>
                <a:cs typeface="Times New Roman" panose="02020603050405020304" pitchFamily="18" charset="0"/>
              </a:rPr>
              <a:t>Foundation</a:t>
            </a:r>
            <a:r>
              <a:rPr sz="2000" spc="-5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Dire</a:t>
            </a:r>
            <a:r>
              <a:rPr lang="en-US" sz="2000" dirty="0">
                <a:latin typeface="Times New Roman" panose="02020603050405020304" pitchFamily="18" charset="0"/>
                <a:cs typeface="Times New Roman" panose="02020603050405020304" pitchFamily="18" charset="0"/>
              </a:rPr>
              <a:t>ctory </a:t>
            </a:r>
            <a:r>
              <a:rPr sz="2000" dirty="0">
                <a:latin typeface="Times New Roman" panose="02020603050405020304" pitchFamily="18" charset="0"/>
                <a:cs typeface="Times New Roman" panose="02020603050405020304" pitchFamily="18" charset="0"/>
              </a:rPr>
              <a:t>Online</a:t>
            </a:r>
            <a:r>
              <a:rPr lang="en-US" sz="2000" spc="-35" dirty="0">
                <a:latin typeface="Times New Roman" panose="02020603050405020304" pitchFamily="18" charset="0"/>
                <a:cs typeface="Times New Roman" panose="02020603050405020304" pitchFamily="18" charset="0"/>
              </a:rPr>
              <a:t> (next slide)</a:t>
            </a:r>
            <a:endParaRPr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673417" y="326640"/>
            <a:ext cx="7865237" cy="4624343"/>
          </a:xfrm>
          <a:prstGeom prst="rect">
            <a:avLst/>
          </a:prstGeom>
        </p:spPr>
        <p:txBody>
          <a:bodyPr vert="horz" wrap="square" lIns="0" tIns="292100" rIns="0" bIns="0" rtlCol="0">
            <a:spAutoFit/>
          </a:bodyPr>
          <a:lstStyle/>
          <a:p>
            <a:pPr marL="12700">
              <a:lnSpc>
                <a:spcPct val="100000"/>
              </a:lnSpc>
              <a:spcBef>
                <a:spcPts val="2300"/>
              </a:spcBef>
              <a:buClr>
                <a:srgbClr val="FF6600"/>
              </a:buClr>
              <a:buSzPct val="76562"/>
              <a:tabLst>
                <a:tab pos="277495" algn="l"/>
              </a:tabLst>
            </a:pPr>
            <a:r>
              <a:rPr sz="3200" b="1" dirty="0">
                <a:latin typeface="Verdana"/>
                <a:cs typeface="Verdana"/>
              </a:rPr>
              <a:t>Foundation</a:t>
            </a:r>
            <a:r>
              <a:rPr sz="3200" b="1" spc="-45" dirty="0">
                <a:latin typeface="Verdana"/>
                <a:cs typeface="Verdana"/>
              </a:rPr>
              <a:t> </a:t>
            </a:r>
            <a:r>
              <a:rPr sz="3200" b="1" dirty="0">
                <a:latin typeface="Verdana"/>
                <a:cs typeface="Verdana"/>
              </a:rPr>
              <a:t>Directory</a:t>
            </a:r>
            <a:r>
              <a:rPr sz="3200" b="1" spc="-15" dirty="0">
                <a:latin typeface="Verdana"/>
                <a:cs typeface="Verdana"/>
              </a:rPr>
              <a:t> </a:t>
            </a:r>
            <a:r>
              <a:rPr sz="3200" b="1" spc="-10" dirty="0">
                <a:latin typeface="Verdana"/>
                <a:cs typeface="Verdana"/>
              </a:rPr>
              <a:t>Online</a:t>
            </a:r>
            <a:endParaRPr lang="en-US" sz="3200" b="1" spc="-10" dirty="0">
              <a:latin typeface="Verdana"/>
              <a:cs typeface="Verdana"/>
            </a:endParaRPr>
          </a:p>
          <a:p>
            <a:pPr marL="277495" indent="-264795">
              <a:lnSpc>
                <a:spcPct val="100000"/>
              </a:lnSpc>
              <a:spcBef>
                <a:spcPts val="2300"/>
              </a:spcBef>
              <a:buClr>
                <a:srgbClr val="FF6600"/>
              </a:buClr>
              <a:buSzPct val="76562"/>
              <a:buFont typeface="Wingdings"/>
              <a:buChar char=""/>
              <a:tabLst>
                <a:tab pos="277495" algn="l"/>
              </a:tabLst>
            </a:pPr>
            <a:endParaRPr lang="en-US" sz="2200" dirty="0">
              <a:latin typeface="Verdana"/>
              <a:cs typeface="Verdana"/>
            </a:endParaRPr>
          </a:p>
          <a:p>
            <a:pPr marL="277495" indent="-264795">
              <a:lnSpc>
                <a:spcPct val="100000"/>
              </a:lnSpc>
              <a:spcBef>
                <a:spcPts val="2300"/>
              </a:spcBef>
              <a:buClr>
                <a:srgbClr val="FF6600"/>
              </a:buClr>
              <a:buSzPct val="76562"/>
              <a:buFont typeface="Wingdings"/>
              <a:buChar char=""/>
              <a:tabLst>
                <a:tab pos="277495" algn="l"/>
              </a:tabLst>
            </a:pPr>
            <a:r>
              <a:rPr lang="en-US" sz="2200" dirty="0">
                <a:latin typeface="Verdana"/>
                <a:cs typeface="Verdana"/>
              </a:rPr>
              <a:t>FDO website </a:t>
            </a:r>
            <a:r>
              <a:rPr lang="en-US" sz="2400" dirty="0">
                <a:latin typeface="Verdana"/>
                <a:cs typeface="Verdana"/>
                <a:hlinkClick r:id="rId2"/>
              </a:rPr>
              <a:t>https://fconline.foundationcenter.org/search/</a:t>
            </a:r>
            <a:endParaRPr lang="en-US" sz="2400" b="1" u="sng" spc="-10" dirty="0">
              <a:solidFill>
                <a:srgbClr val="8A6DA7"/>
              </a:solidFill>
              <a:uFill>
                <a:solidFill>
                  <a:srgbClr val="8A6DA7"/>
                </a:solidFill>
              </a:uFill>
              <a:latin typeface="Verdana"/>
              <a:cs typeface="Verdana"/>
            </a:endParaRPr>
          </a:p>
          <a:p>
            <a:pPr marL="277495" indent="-264795">
              <a:lnSpc>
                <a:spcPct val="100000"/>
              </a:lnSpc>
              <a:spcBef>
                <a:spcPts val="2300"/>
              </a:spcBef>
              <a:buClr>
                <a:srgbClr val="FF6600"/>
              </a:buClr>
              <a:buSzPct val="76562"/>
              <a:buFont typeface="Wingdings"/>
              <a:buChar char=""/>
              <a:tabLst>
                <a:tab pos="277495" algn="l"/>
              </a:tabLst>
            </a:pPr>
            <a:r>
              <a:rPr lang="en-US" sz="2200" dirty="0">
                <a:latin typeface="Verdana"/>
                <a:cs typeface="Verdana"/>
              </a:rPr>
              <a:t>Go to Syracuse University Library</a:t>
            </a:r>
          </a:p>
          <a:p>
            <a:pPr marL="277495" indent="-264795">
              <a:lnSpc>
                <a:spcPct val="100000"/>
              </a:lnSpc>
              <a:spcBef>
                <a:spcPts val="2300"/>
              </a:spcBef>
              <a:buClr>
                <a:srgbClr val="FF6600"/>
              </a:buClr>
              <a:buSzPct val="76562"/>
              <a:buFont typeface="Wingdings"/>
              <a:buChar char=""/>
              <a:tabLst>
                <a:tab pos="277495" algn="l"/>
              </a:tabLst>
            </a:pPr>
            <a:r>
              <a:rPr lang="en-US" sz="2200" dirty="0">
                <a:latin typeface="Verdana"/>
                <a:cs typeface="Verdana"/>
              </a:rPr>
              <a:t>Databases under F (FDO)</a:t>
            </a:r>
          </a:p>
          <a:p>
            <a:pPr marL="277495" indent="-264795">
              <a:lnSpc>
                <a:spcPct val="100000"/>
              </a:lnSpc>
              <a:spcBef>
                <a:spcPts val="2300"/>
              </a:spcBef>
              <a:buClr>
                <a:srgbClr val="FF6600"/>
              </a:buClr>
              <a:buSzPct val="76562"/>
              <a:buFont typeface="Wingdings"/>
              <a:buChar char=""/>
              <a:tabLst>
                <a:tab pos="277495" algn="l"/>
              </a:tabLst>
            </a:pPr>
            <a:r>
              <a:rPr sz="2200" spc="-110" dirty="0">
                <a:latin typeface="Verdana"/>
                <a:cs typeface="Verdana"/>
              </a:rPr>
              <a:t> </a:t>
            </a:r>
            <a:r>
              <a:rPr sz="2200" spc="-10" dirty="0">
                <a:latin typeface="Verdana"/>
                <a:cs typeface="Verdana"/>
              </a:rPr>
              <a:t>Syracuse Library</a:t>
            </a:r>
            <a:r>
              <a:rPr lang="en-US" sz="2200" dirty="0">
                <a:latin typeface="Verdana"/>
                <a:cs typeface="Verdana"/>
              </a:rPr>
              <a:t>   </a:t>
            </a:r>
            <a:r>
              <a:rPr sz="1700" b="1" u="sng" spc="-10" dirty="0">
                <a:solidFill>
                  <a:srgbClr val="8A6DA7"/>
                </a:solidFill>
                <a:uFill>
                  <a:solidFill>
                    <a:srgbClr val="8A6DA7"/>
                  </a:solidFill>
                </a:uFill>
                <a:latin typeface="Verdana"/>
                <a:cs typeface="Verdana"/>
                <a:hlinkClick r:id="rId3"/>
              </a:rPr>
              <a:t>http://library.syr.edu</a:t>
            </a:r>
            <a:endParaRPr lang="en-US" sz="1700" b="1" u="sng" spc="-10" dirty="0">
              <a:solidFill>
                <a:srgbClr val="8A6DA7"/>
              </a:solidFill>
              <a:uFill>
                <a:solidFill>
                  <a:srgbClr val="8A6DA7"/>
                </a:solidFill>
              </a:uFill>
              <a:latin typeface="Verdana"/>
              <a:cs typeface="Verdana"/>
            </a:endParaRPr>
          </a:p>
          <a:p>
            <a:pPr marL="360045">
              <a:lnSpc>
                <a:spcPct val="100000"/>
              </a:lnSpc>
              <a:spcBef>
                <a:spcPts val="305"/>
              </a:spcBef>
            </a:pPr>
            <a:endParaRPr sz="1700" dirty="0">
              <a:latin typeface="Verdana"/>
              <a:cs typeface="Verdana"/>
            </a:endParaRPr>
          </a:p>
        </p:txBody>
      </p:sp>
      <p:sp>
        <p:nvSpPr>
          <p:cNvPr id="16" name="object 16"/>
          <p:cNvSpPr txBox="1"/>
          <p:nvPr/>
        </p:nvSpPr>
        <p:spPr>
          <a:xfrm>
            <a:off x="8538654" y="6266179"/>
            <a:ext cx="186690" cy="177800"/>
          </a:xfrm>
          <a:prstGeom prst="rect">
            <a:avLst/>
          </a:prstGeom>
        </p:spPr>
        <p:txBody>
          <a:bodyPr vert="horz" wrap="square" lIns="0" tIns="12065" rIns="0" bIns="0" rtlCol="0">
            <a:spAutoFit/>
          </a:bodyPr>
          <a:lstStyle/>
          <a:p>
            <a:pPr marL="12700">
              <a:lnSpc>
                <a:spcPct val="100000"/>
              </a:lnSpc>
              <a:spcBef>
                <a:spcPts val="95"/>
              </a:spcBef>
            </a:pPr>
            <a:r>
              <a:rPr sz="1000" spc="-25" dirty="0">
                <a:solidFill>
                  <a:srgbClr val="6E6E6E"/>
                </a:solidFill>
                <a:latin typeface="Verdana"/>
                <a:cs typeface="Verdana"/>
              </a:rPr>
              <a:t>18</a:t>
            </a:r>
            <a:endParaRPr sz="1000">
              <a:latin typeface="Verdana"/>
              <a:cs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94A2CE-D45C-DAC8-0146-4CE802D1BCBA}"/>
              </a:ext>
            </a:extLst>
          </p:cNvPr>
          <p:cNvSpPr txBox="1"/>
          <p:nvPr/>
        </p:nvSpPr>
        <p:spPr>
          <a:xfrm>
            <a:off x="762000" y="762000"/>
            <a:ext cx="5565947" cy="523220"/>
          </a:xfrm>
          <a:prstGeom prst="rect">
            <a:avLst/>
          </a:prstGeom>
          <a:noFill/>
        </p:spPr>
        <p:txBody>
          <a:bodyPr wrap="none" rtlCol="0">
            <a:spAutoFit/>
          </a:bodyPr>
          <a:lstStyle/>
          <a:p>
            <a:r>
              <a:rPr lang="en-US" sz="2800" dirty="0"/>
              <a:t>Checking background on funders </a:t>
            </a:r>
          </a:p>
        </p:txBody>
      </p:sp>
      <p:sp>
        <p:nvSpPr>
          <p:cNvPr id="3" name="TextBox 2">
            <a:extLst>
              <a:ext uri="{FF2B5EF4-FFF2-40B4-BE49-F238E27FC236}">
                <a16:creationId xmlns:a16="http://schemas.microsoft.com/office/drawing/2014/main" id="{831B421F-1535-771F-2D5C-593E3300A19C}"/>
              </a:ext>
            </a:extLst>
          </p:cNvPr>
          <p:cNvSpPr txBox="1"/>
          <p:nvPr/>
        </p:nvSpPr>
        <p:spPr>
          <a:xfrm>
            <a:off x="381000" y="1981200"/>
            <a:ext cx="8830749" cy="295465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Charity Navigator</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hlinkClick r:id="rId2"/>
              </a:rPr>
              <a:t>https://www.charitynavigator.org/</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ProPublica Nonprofit Explorer</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hlinkClick r:id="rId3"/>
              </a:rPr>
              <a:t>https://projects.propublica.org/nonprofits/organizations/150532081</a:t>
            </a: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9922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CB6E69-1EC7-7CE4-5B6D-F94D43C72618}"/>
              </a:ext>
            </a:extLst>
          </p:cNvPr>
          <p:cNvSpPr txBox="1"/>
          <p:nvPr/>
        </p:nvSpPr>
        <p:spPr>
          <a:xfrm>
            <a:off x="-76200" y="0"/>
            <a:ext cx="3886200" cy="523220"/>
          </a:xfrm>
          <a:prstGeom prst="rect">
            <a:avLst/>
          </a:prstGeom>
          <a:noFill/>
        </p:spPr>
        <p:txBody>
          <a:bodyPr wrap="square" rtlCol="0">
            <a:spAutoFit/>
          </a:bodyPr>
          <a:lstStyle/>
          <a:p>
            <a:r>
              <a:rPr lang="en-US" sz="2800" dirty="0"/>
              <a:t>Budgeting</a:t>
            </a:r>
          </a:p>
        </p:txBody>
      </p:sp>
      <p:graphicFrame>
        <p:nvGraphicFramePr>
          <p:cNvPr id="5" name="Table 4">
            <a:extLst>
              <a:ext uri="{FF2B5EF4-FFF2-40B4-BE49-F238E27FC236}">
                <a16:creationId xmlns:a16="http://schemas.microsoft.com/office/drawing/2014/main" id="{7AB80DCF-BEF1-F0B2-362E-34D8A2DA40D4}"/>
              </a:ext>
            </a:extLst>
          </p:cNvPr>
          <p:cNvGraphicFramePr>
            <a:graphicFrameLocks noGrp="1"/>
          </p:cNvGraphicFramePr>
          <p:nvPr>
            <p:extLst>
              <p:ext uri="{D42A27DB-BD31-4B8C-83A1-F6EECF244321}">
                <p14:modId xmlns:p14="http://schemas.microsoft.com/office/powerpoint/2010/main" val="1445967097"/>
              </p:ext>
            </p:extLst>
          </p:nvPr>
        </p:nvGraphicFramePr>
        <p:xfrm>
          <a:off x="152401" y="457200"/>
          <a:ext cx="8763000" cy="6469951"/>
        </p:xfrm>
        <a:graphic>
          <a:graphicData uri="http://schemas.openxmlformats.org/drawingml/2006/table">
            <a:tbl>
              <a:tblPr>
                <a:tableStyleId>{5C22544A-7EE6-4342-B048-85BDC9FD1C3A}</a:tableStyleId>
              </a:tblPr>
              <a:tblGrid>
                <a:gridCol w="3973961">
                  <a:extLst>
                    <a:ext uri="{9D8B030D-6E8A-4147-A177-3AD203B41FA5}">
                      <a16:colId xmlns:a16="http://schemas.microsoft.com/office/drawing/2014/main" val="1491040236"/>
                    </a:ext>
                  </a:extLst>
                </a:gridCol>
                <a:gridCol w="2130406">
                  <a:extLst>
                    <a:ext uri="{9D8B030D-6E8A-4147-A177-3AD203B41FA5}">
                      <a16:colId xmlns:a16="http://schemas.microsoft.com/office/drawing/2014/main" val="869332166"/>
                    </a:ext>
                  </a:extLst>
                </a:gridCol>
                <a:gridCol w="1525216">
                  <a:extLst>
                    <a:ext uri="{9D8B030D-6E8A-4147-A177-3AD203B41FA5}">
                      <a16:colId xmlns:a16="http://schemas.microsoft.com/office/drawing/2014/main" val="2986841530"/>
                    </a:ext>
                  </a:extLst>
                </a:gridCol>
                <a:gridCol w="1133417">
                  <a:extLst>
                    <a:ext uri="{9D8B030D-6E8A-4147-A177-3AD203B41FA5}">
                      <a16:colId xmlns:a16="http://schemas.microsoft.com/office/drawing/2014/main" val="3722911984"/>
                    </a:ext>
                  </a:extLst>
                </a:gridCol>
              </a:tblGrid>
              <a:tr h="184765">
                <a:tc>
                  <a:txBody>
                    <a:bodyPr/>
                    <a:lstStyle/>
                    <a:p>
                      <a:pPr algn="l" fontAlgn="ctr"/>
                      <a:r>
                        <a:rPr lang="en-US" sz="1200" u="none" strike="noStrike" dirty="0">
                          <a:effectLst/>
                        </a:rPr>
                        <a:t>Institution: Syracuse University</a:t>
                      </a:r>
                      <a:endParaRPr lang="en-US" sz="1200" b="1"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079186472"/>
                  </a:ext>
                </a:extLst>
              </a:tr>
              <a:tr h="554296">
                <a:tc>
                  <a:txBody>
                    <a:bodyPr/>
                    <a:lstStyle/>
                    <a:p>
                      <a:pPr algn="l" fontAlgn="ctr"/>
                      <a:r>
                        <a:rPr lang="en-US" sz="1200" u="none" strike="noStrike" dirty="0" err="1">
                          <a:effectLst/>
                        </a:rPr>
                        <a:t>TITLE:Improving</a:t>
                      </a:r>
                      <a:r>
                        <a:rPr lang="en-US" sz="1200" u="none" strike="noStrike" dirty="0">
                          <a:effectLst/>
                        </a:rPr>
                        <a:t> household food security and nutrition by enhancing smallholder dairy production in agro-pastoral systems in Burkina Faso and Niger</a:t>
                      </a:r>
                      <a:endParaRPr lang="en-US" sz="1200" b="1"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977504121"/>
                  </a:ext>
                </a:extLst>
              </a:tr>
              <a:tr h="184765">
                <a:tc gridSpan="3">
                  <a:txBody>
                    <a:bodyPr/>
                    <a:lstStyle/>
                    <a:p>
                      <a:pPr algn="l" fontAlgn="ctr"/>
                      <a:r>
                        <a:rPr lang="en-US" sz="1200" u="none" strike="noStrike" dirty="0">
                          <a:effectLst/>
                        </a:rPr>
                        <a:t>CLIENT: USAID/University of Florida Feed the Future Innovation Lab for Livestock Systems</a:t>
                      </a:r>
                      <a:endParaRPr lang="en-US" sz="1200" b="1" i="0" u="none" strike="noStrike" dirty="0">
                        <a:solidFill>
                          <a:srgbClr val="000000"/>
                        </a:solidFill>
                        <a:effectLst/>
                        <a:latin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702248771"/>
                  </a:ext>
                </a:extLst>
              </a:tr>
              <a:tr h="184765">
                <a:tc gridSpan="2">
                  <a:txBody>
                    <a:bodyPr/>
                    <a:lstStyle/>
                    <a:p>
                      <a:pPr algn="l" fontAlgn="ctr"/>
                      <a:r>
                        <a:rPr lang="en-US" sz="1200" u="none" strike="noStrike" dirty="0">
                          <a:effectLst/>
                        </a:rPr>
                        <a:t>University of Florida's Cooperative Agreement: No. AID-OAA-L-15-00003</a:t>
                      </a:r>
                      <a:endParaRPr lang="en-US" sz="1200" b="1" i="0" u="none" strike="noStrike" dirty="0">
                        <a:solidFill>
                          <a:srgbClr val="000000"/>
                        </a:solidFill>
                        <a:effectLst/>
                        <a:latin typeface="Times New Roman" panose="02020603050405020304" pitchFamily="18" charset="0"/>
                      </a:endParaRPr>
                    </a:p>
                  </a:txBody>
                  <a:tcPr marL="0" marR="0" marT="0" marB="0" anchor="ctr"/>
                </a:tc>
                <a:tc hMerge="1">
                  <a:txBody>
                    <a:bodyPr/>
                    <a:lstStyle/>
                    <a:p>
                      <a:endParaRPr lang="en-US"/>
                    </a:p>
                  </a:txBody>
                  <a:tcPr/>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330511304"/>
                  </a:ext>
                </a:extLst>
              </a:tr>
              <a:tr h="184765">
                <a:tc>
                  <a:txBody>
                    <a:bodyPr/>
                    <a:lstStyle/>
                    <a:p>
                      <a:pPr algn="l" fontAlgn="ctr"/>
                      <a:r>
                        <a:rPr lang="en-US" sz="1200" u="none" strike="noStrike">
                          <a:effectLst/>
                        </a:rPr>
                        <a:t>Date: May 11, 2017</a:t>
                      </a:r>
                      <a:endParaRPr lang="en-US" sz="1200" b="1" i="0" u="none" strike="noStrike">
                        <a:solidFill>
                          <a:srgbClr val="000000"/>
                        </a:solidFill>
                        <a:effectLst/>
                        <a:latin typeface="Times New Roman" panose="02020603050405020304" pitchFamily="18" charset="0"/>
                      </a:endParaRPr>
                    </a:p>
                  </a:txBody>
                  <a:tcPr marL="0" marR="0" marT="0" marB="0" anchor="ctr"/>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883483962"/>
                  </a:ext>
                </a:extLst>
              </a:tr>
              <a:tr h="184765">
                <a:tc>
                  <a:txBody>
                    <a:bodyPr/>
                    <a:lstStyle/>
                    <a:p>
                      <a:pPr algn="ctr" fontAlgn="b"/>
                      <a:r>
                        <a:rPr lang="en-US" sz="1200" u="none" strike="noStrike" dirty="0">
                          <a:effectLst/>
                        </a:rPr>
                        <a:t>Item</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200" u="none" strike="noStrike" dirty="0">
                          <a:effectLst/>
                        </a:rPr>
                        <a:t>Indirect Cost Rate</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200" u="none" strike="noStrike">
                          <a:effectLst/>
                        </a:rPr>
                        <a:t>TOTAL</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Indirect</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566797452"/>
                  </a:ext>
                </a:extLst>
              </a:tr>
              <a:tr h="184765">
                <a:tc>
                  <a:txBody>
                    <a:bodyPr/>
                    <a:lstStyle/>
                    <a:p>
                      <a:pPr algn="l" fontAlgn="b"/>
                      <a:r>
                        <a:rPr lang="en-US" sz="1200" u="none" strike="noStrike" dirty="0">
                          <a:effectLst/>
                        </a:rPr>
                        <a:t>Salaries and Fringe Benefits</a:t>
                      </a:r>
                      <a:endParaRPr lang="en-US" sz="1200" b="0" i="0" u="none" strike="noStrike" dirty="0">
                        <a:solidFill>
                          <a:srgbClr val="000000"/>
                        </a:solidFill>
                        <a:effectLst/>
                        <a:latin typeface="Times New Roman" panose="02020603050405020304" pitchFamily="18" charset="0"/>
                      </a:endParaRPr>
                    </a:p>
                  </a:txBody>
                  <a:tcPr marL="46500" marR="0" marT="0" marB="0" anchor="b"/>
                </a:tc>
                <a:tc>
                  <a:txBody>
                    <a:bodyPr/>
                    <a:lstStyle/>
                    <a:p>
                      <a:pPr algn="r" fontAlgn="b"/>
                      <a:r>
                        <a:rPr lang="en-US" sz="1200" u="none" strike="noStrike">
                          <a:effectLst/>
                        </a:rPr>
                        <a:t>0.26</a:t>
                      </a:r>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58,227.00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15,139.02 </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762751183"/>
                  </a:ext>
                </a:extLst>
              </a:tr>
              <a:tr h="184765">
                <a:tc>
                  <a:txBody>
                    <a:bodyPr/>
                    <a:lstStyle/>
                    <a:p>
                      <a:pPr algn="l" fontAlgn="ctr"/>
                      <a:r>
                        <a:rPr lang="en-US" sz="1200" u="none" strike="noStrike" dirty="0">
                          <a:effectLst/>
                        </a:rPr>
                        <a:t>Travel, Transportation and Per Diem</a:t>
                      </a:r>
                      <a:endParaRPr lang="en-US" sz="1200" b="0" i="0" u="none" strike="noStrike" dirty="0">
                        <a:solidFill>
                          <a:srgbClr val="000000"/>
                        </a:solidFill>
                        <a:effectLst/>
                        <a:latin typeface="Times New Roman" panose="02020603050405020304" pitchFamily="18" charset="0"/>
                      </a:endParaRPr>
                    </a:p>
                  </a:txBody>
                  <a:tcPr marL="46500" marR="0" marT="0" marB="0" anchor="ctr"/>
                </a:tc>
                <a:tc>
                  <a:txBody>
                    <a:bodyPr/>
                    <a:lstStyle/>
                    <a:p>
                      <a:pPr algn="r" fontAlgn="b"/>
                      <a:r>
                        <a:rPr lang="en-US" sz="1200" u="none" strike="noStrike">
                          <a:effectLst/>
                        </a:rPr>
                        <a:t>0.26</a:t>
                      </a:r>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25,080.00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6,520.80 </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780749808"/>
                  </a:ext>
                </a:extLst>
              </a:tr>
              <a:tr h="184765">
                <a:tc>
                  <a:txBody>
                    <a:bodyPr/>
                    <a:lstStyle/>
                    <a:p>
                      <a:pPr algn="l" fontAlgn="ctr"/>
                      <a:r>
                        <a:rPr lang="en-US" sz="1200" u="none" strike="noStrike" dirty="0">
                          <a:effectLst/>
                        </a:rPr>
                        <a:t>Equipment</a:t>
                      </a:r>
                      <a:endParaRPr lang="en-US" sz="1200" b="0" i="0" u="none" strike="noStrike" dirty="0">
                        <a:solidFill>
                          <a:srgbClr val="000000"/>
                        </a:solidFill>
                        <a:effectLst/>
                        <a:latin typeface="Times New Roman" panose="02020603050405020304" pitchFamily="18" charset="0"/>
                      </a:endParaRPr>
                    </a:p>
                  </a:txBody>
                  <a:tcPr marL="46500" marR="0" marT="0" marB="0" anchor="ctr"/>
                </a:tc>
                <a:tc>
                  <a:txBody>
                    <a:bodyPr/>
                    <a:lstStyle/>
                    <a:p>
                      <a:pPr algn="l" fontAlgn="ctr"/>
                      <a:r>
                        <a:rPr lang="en-US" sz="1200" u="none" strike="noStrike">
                          <a:effectLst/>
                        </a:rPr>
                        <a:t> </a:t>
                      </a:r>
                      <a:endParaRPr lang="en-US" sz="12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a:effectLst/>
                        </a:rPr>
                        <a:t> $               25,200.00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695208933"/>
                  </a:ext>
                </a:extLst>
              </a:tr>
              <a:tr h="184765">
                <a:tc>
                  <a:txBody>
                    <a:bodyPr/>
                    <a:lstStyle/>
                    <a:p>
                      <a:pPr algn="l" fontAlgn="ctr"/>
                      <a:r>
                        <a:rPr lang="en-US" sz="1200" u="none" strike="noStrike">
                          <a:effectLst/>
                        </a:rPr>
                        <a:t>Consultants</a:t>
                      </a:r>
                      <a:endParaRPr lang="en-US" sz="1200" b="0" i="0" u="none" strike="noStrike">
                        <a:solidFill>
                          <a:srgbClr val="000000"/>
                        </a:solidFill>
                        <a:effectLst/>
                        <a:latin typeface="Times New Roman" panose="02020603050405020304" pitchFamily="18" charset="0"/>
                      </a:endParaRPr>
                    </a:p>
                  </a:txBody>
                  <a:tcPr marL="46500" marR="0" marT="0" marB="0" anchor="ctr"/>
                </a:tc>
                <a:tc>
                  <a:txBody>
                    <a:bodyPr/>
                    <a:lstStyle/>
                    <a:p>
                      <a:pPr algn="r" fontAlgn="ctr"/>
                      <a:r>
                        <a:rPr lang="en-US" sz="1200" u="none" strike="noStrike" dirty="0">
                          <a:effectLst/>
                        </a:rPr>
                        <a:t>0.26</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dirty="0">
                          <a:effectLst/>
                        </a:rPr>
                        <a:t> $               25,000.00 </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6,500.00 </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630136525"/>
                  </a:ext>
                </a:extLst>
              </a:tr>
              <a:tr h="184765">
                <a:tc>
                  <a:txBody>
                    <a:bodyPr/>
                    <a:lstStyle/>
                    <a:p>
                      <a:pPr algn="l" fontAlgn="ctr"/>
                      <a:r>
                        <a:rPr lang="en-US" sz="1200" u="none" strike="noStrike">
                          <a:effectLst/>
                        </a:rPr>
                        <a:t>Allowances</a:t>
                      </a:r>
                      <a:endParaRPr lang="en-US" sz="1200" b="0" i="0" u="none" strike="noStrike">
                        <a:solidFill>
                          <a:srgbClr val="000000"/>
                        </a:solidFill>
                        <a:effectLst/>
                        <a:latin typeface="Times New Roman" panose="02020603050405020304" pitchFamily="18" charset="0"/>
                      </a:endParaRPr>
                    </a:p>
                  </a:txBody>
                  <a:tcPr marL="46500" marR="0" marT="0" marB="0" anchor="ctr"/>
                </a:tc>
                <a:tc>
                  <a:txBody>
                    <a:bodyPr/>
                    <a:lstStyle/>
                    <a:p>
                      <a:pPr algn="l" fontAlgn="ctr"/>
                      <a:r>
                        <a:rPr lang="en-US" sz="1200" u="none" strike="noStrike" dirty="0">
                          <a:effectLst/>
                        </a:rPr>
                        <a:t> </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dirty="0">
                          <a:effectLst/>
                        </a:rPr>
                        <a:t> </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159163985"/>
                  </a:ext>
                </a:extLst>
              </a:tr>
              <a:tr h="184765">
                <a:tc>
                  <a:txBody>
                    <a:bodyPr/>
                    <a:lstStyle/>
                    <a:p>
                      <a:pPr algn="l" fontAlgn="ctr"/>
                      <a:r>
                        <a:rPr lang="en-US" sz="1200" u="none" strike="noStrike">
                          <a:effectLst/>
                        </a:rPr>
                        <a:t>Training, Seminars, Workshops</a:t>
                      </a:r>
                      <a:endParaRPr lang="en-US" sz="1200" b="0" i="0" u="none" strike="noStrike">
                        <a:solidFill>
                          <a:srgbClr val="000000"/>
                        </a:solidFill>
                        <a:effectLst/>
                        <a:latin typeface="Times New Roman" panose="02020603050405020304" pitchFamily="18" charset="0"/>
                      </a:endParaRPr>
                    </a:p>
                  </a:txBody>
                  <a:tcPr marL="46500" marR="0" marT="0" marB="0" anchor="ctr"/>
                </a:tc>
                <a:tc>
                  <a:txBody>
                    <a:bodyPr/>
                    <a:lstStyle/>
                    <a:p>
                      <a:pPr algn="r" fontAlgn="b"/>
                      <a:r>
                        <a:rPr lang="en-US" sz="1200" u="none" strike="noStrike" dirty="0">
                          <a:effectLst/>
                        </a:rPr>
                        <a:t>0.26</a:t>
                      </a:r>
                      <a:endParaRPr lang="en-US" sz="1200" b="0"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dirty="0">
                          <a:effectLst/>
                        </a:rPr>
                        <a:t> $               24,000.00 </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6,240.00 </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700079796"/>
                  </a:ext>
                </a:extLst>
              </a:tr>
              <a:tr h="184765">
                <a:tc>
                  <a:txBody>
                    <a:bodyPr/>
                    <a:lstStyle/>
                    <a:p>
                      <a:pPr algn="l" fontAlgn="ctr"/>
                      <a:r>
                        <a:rPr lang="en-US" sz="1200" u="none" strike="noStrike">
                          <a:effectLst/>
                        </a:rPr>
                        <a:t>Other Direct Costs</a:t>
                      </a:r>
                      <a:endParaRPr lang="en-US" sz="1200" b="0" i="0" u="none" strike="noStrike">
                        <a:solidFill>
                          <a:srgbClr val="000000"/>
                        </a:solidFill>
                        <a:effectLst/>
                        <a:latin typeface="Times New Roman" panose="02020603050405020304" pitchFamily="18" charset="0"/>
                      </a:endParaRPr>
                    </a:p>
                  </a:txBody>
                  <a:tcPr marL="46500" marR="0" marT="0" marB="0" anchor="ctr"/>
                </a:tc>
                <a:tc>
                  <a:txBody>
                    <a:bodyPr/>
                    <a:lstStyle/>
                    <a:p>
                      <a:pPr algn="l" fontAlgn="ctr"/>
                      <a:r>
                        <a:rPr lang="en-US" sz="1200" u="none" strike="noStrike" dirty="0">
                          <a:effectLst/>
                        </a:rPr>
                        <a:t> </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a:effectLst/>
                        </a:rPr>
                        <a:t>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939728812"/>
                  </a:ext>
                </a:extLst>
              </a:tr>
              <a:tr h="184765">
                <a:tc>
                  <a:txBody>
                    <a:bodyPr/>
                    <a:lstStyle/>
                    <a:p>
                      <a:pPr algn="l" fontAlgn="ctr"/>
                      <a:r>
                        <a:rPr lang="en-US" sz="1200" u="none" strike="noStrike">
                          <a:effectLst/>
                        </a:rPr>
                        <a:t>Visa and Immunization</a:t>
                      </a:r>
                      <a:endParaRPr lang="en-US" sz="1200" b="0" i="0" u="none" strike="noStrike">
                        <a:solidFill>
                          <a:srgbClr val="000000"/>
                        </a:solidFill>
                        <a:effectLst/>
                        <a:latin typeface="Times New Roman" panose="02020603050405020304" pitchFamily="18" charset="0"/>
                      </a:endParaRPr>
                    </a:p>
                  </a:txBody>
                  <a:tcPr marL="139499" marR="0" marT="0" marB="0" anchor="ctr"/>
                </a:tc>
                <a:tc>
                  <a:txBody>
                    <a:bodyPr/>
                    <a:lstStyle/>
                    <a:p>
                      <a:pPr algn="l" fontAlgn="ctr"/>
                      <a:r>
                        <a:rPr lang="en-US" sz="1200" u="none" strike="noStrike" dirty="0">
                          <a:effectLst/>
                        </a:rPr>
                        <a:t> </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a:effectLst/>
                        </a:rPr>
                        <a:t>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738043963"/>
                  </a:ext>
                </a:extLst>
              </a:tr>
              <a:tr h="184765">
                <a:tc>
                  <a:txBody>
                    <a:bodyPr/>
                    <a:lstStyle/>
                    <a:p>
                      <a:pPr algn="l" fontAlgn="ctr"/>
                      <a:r>
                        <a:rPr lang="en-US" sz="1200" u="none" strike="noStrike" dirty="0">
                          <a:effectLst/>
                        </a:rPr>
                        <a:t>Supplies and Materials</a:t>
                      </a:r>
                      <a:endParaRPr lang="en-US" sz="1200" b="0" i="0" u="none" strike="noStrike" dirty="0">
                        <a:solidFill>
                          <a:srgbClr val="000000"/>
                        </a:solidFill>
                        <a:effectLst/>
                        <a:latin typeface="Times New Roman" panose="02020603050405020304" pitchFamily="18" charset="0"/>
                      </a:endParaRPr>
                    </a:p>
                  </a:txBody>
                  <a:tcPr marL="139499" marR="0" marT="0" marB="0" anchor="ctr"/>
                </a:tc>
                <a:tc>
                  <a:txBody>
                    <a:bodyPr/>
                    <a:lstStyle/>
                    <a:p>
                      <a:pPr algn="r" fontAlgn="ctr"/>
                      <a:r>
                        <a:rPr lang="en-US" sz="1200" u="none" strike="noStrike" dirty="0">
                          <a:effectLst/>
                        </a:rPr>
                        <a:t>0.26</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dirty="0">
                          <a:effectLst/>
                        </a:rPr>
                        <a:t> $               11,600.00 </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3,016.00 </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1218593"/>
                  </a:ext>
                </a:extLst>
              </a:tr>
              <a:tr h="184765">
                <a:tc>
                  <a:txBody>
                    <a:bodyPr/>
                    <a:lstStyle/>
                    <a:p>
                      <a:pPr algn="l" fontAlgn="ctr"/>
                      <a:r>
                        <a:rPr lang="en-US" sz="1200" u="none" strike="noStrike">
                          <a:effectLst/>
                        </a:rPr>
                        <a:t>Communications</a:t>
                      </a:r>
                      <a:endParaRPr lang="en-US" sz="1200" b="0" i="0" u="none" strike="noStrike">
                        <a:solidFill>
                          <a:srgbClr val="000000"/>
                        </a:solidFill>
                        <a:effectLst/>
                        <a:latin typeface="Times New Roman" panose="02020603050405020304" pitchFamily="18" charset="0"/>
                      </a:endParaRPr>
                    </a:p>
                  </a:txBody>
                  <a:tcPr marL="139499" marR="0" marT="0" marB="0" anchor="ctr"/>
                </a:tc>
                <a:tc>
                  <a:txBody>
                    <a:bodyPr/>
                    <a:lstStyle/>
                    <a:p>
                      <a:pPr algn="l" fontAlgn="ctr"/>
                      <a:r>
                        <a:rPr lang="en-US" sz="1200" u="none" strike="noStrike" dirty="0">
                          <a:effectLst/>
                        </a:rPr>
                        <a:t> </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a:effectLst/>
                        </a:rPr>
                        <a:t>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285215027"/>
                  </a:ext>
                </a:extLst>
              </a:tr>
              <a:tr h="184765">
                <a:tc>
                  <a:txBody>
                    <a:bodyPr/>
                    <a:lstStyle/>
                    <a:p>
                      <a:pPr algn="l" fontAlgn="ctr"/>
                      <a:r>
                        <a:rPr lang="en-US" sz="1200" u="none" strike="noStrike">
                          <a:effectLst/>
                        </a:rPr>
                        <a:t>Subawards:</a:t>
                      </a:r>
                      <a:endParaRPr lang="en-US" sz="1200" b="0" i="0" u="none" strike="noStrike">
                        <a:solidFill>
                          <a:srgbClr val="000000"/>
                        </a:solidFill>
                        <a:effectLst/>
                        <a:latin typeface="Times New Roman" panose="02020603050405020304" pitchFamily="18" charset="0"/>
                      </a:endParaRPr>
                    </a:p>
                  </a:txBody>
                  <a:tcPr marL="46500" marR="0" marT="0" marB="0" anchor="ctr"/>
                </a:tc>
                <a:tc>
                  <a:txBody>
                    <a:bodyPr/>
                    <a:lstStyle/>
                    <a:p>
                      <a:pPr algn="l" fontAlgn="ctr"/>
                      <a:r>
                        <a:rPr lang="en-US" sz="1200" u="none" strike="noStrike">
                          <a:effectLst/>
                        </a:rPr>
                        <a:t> </a:t>
                      </a:r>
                      <a:endParaRPr lang="en-US" sz="12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dirty="0">
                          <a:effectLst/>
                        </a:rPr>
                        <a:t> </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6797613"/>
                  </a:ext>
                </a:extLst>
              </a:tr>
              <a:tr h="184765">
                <a:tc>
                  <a:txBody>
                    <a:bodyPr/>
                    <a:lstStyle/>
                    <a:p>
                      <a:pPr algn="l" fontAlgn="ctr"/>
                      <a:r>
                        <a:rPr lang="en-US" sz="1200" u="none" strike="noStrike">
                          <a:effectLst/>
                        </a:rPr>
                        <a:t>University of Wisconsin Madison</a:t>
                      </a:r>
                      <a:endParaRPr lang="en-US" sz="1200" b="0" i="0" u="none" strike="noStrike">
                        <a:solidFill>
                          <a:srgbClr val="000000"/>
                        </a:solidFill>
                        <a:effectLst/>
                        <a:latin typeface="Times New Roman" panose="02020603050405020304" pitchFamily="18" charset="0"/>
                      </a:endParaRPr>
                    </a:p>
                  </a:txBody>
                  <a:tcPr marL="46500" marR="0" marT="0" marB="0" anchor="ctr"/>
                </a:tc>
                <a:tc>
                  <a:txBody>
                    <a:bodyPr/>
                    <a:lstStyle/>
                    <a:p>
                      <a:pPr algn="r" fontAlgn="ctr"/>
                      <a:r>
                        <a:rPr lang="en-US" sz="1200" u="none" strike="noStrike" dirty="0">
                          <a:effectLst/>
                        </a:rPr>
                        <a:t>0.26</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a:effectLst/>
                        </a:rPr>
                        <a:t> $             170,777.78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44,402.22 </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181331796"/>
                  </a:ext>
                </a:extLst>
              </a:tr>
              <a:tr h="184765">
                <a:tc>
                  <a:txBody>
                    <a:bodyPr/>
                    <a:lstStyle/>
                    <a:p>
                      <a:pPr algn="l" fontAlgn="ctr"/>
                      <a:r>
                        <a:rPr lang="en-US" sz="1200" u="none" strike="noStrike">
                          <a:effectLst/>
                        </a:rPr>
                        <a:t>ILRI</a:t>
                      </a:r>
                      <a:endParaRPr lang="en-US" sz="1200" b="0" i="0" u="none" strike="noStrike">
                        <a:solidFill>
                          <a:srgbClr val="000000"/>
                        </a:solidFill>
                        <a:effectLst/>
                        <a:latin typeface="Times New Roman" panose="02020603050405020304" pitchFamily="18" charset="0"/>
                      </a:endParaRPr>
                    </a:p>
                  </a:txBody>
                  <a:tcPr marL="139499" marR="0" marT="0" marB="0" anchor="ctr"/>
                </a:tc>
                <a:tc>
                  <a:txBody>
                    <a:bodyPr/>
                    <a:lstStyle/>
                    <a:p>
                      <a:pPr algn="r" fontAlgn="ctr"/>
                      <a:r>
                        <a:rPr lang="en-US" sz="1200" u="none" strike="noStrike">
                          <a:effectLst/>
                        </a:rPr>
                        <a:t>0.17</a:t>
                      </a:r>
                      <a:endParaRPr lang="en-US" sz="12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a:effectLst/>
                        </a:rPr>
                        <a:t> $             383,525.00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dirty="0">
                          <a:effectLst/>
                        </a:rPr>
                        <a:t> $     65,199.25 </a:t>
                      </a:r>
                      <a:endParaRPr lang="en-US" sz="12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4273681445"/>
                  </a:ext>
                </a:extLst>
              </a:tr>
              <a:tr h="184765">
                <a:tc>
                  <a:txBody>
                    <a:bodyPr/>
                    <a:lstStyle/>
                    <a:p>
                      <a:pPr algn="l" fontAlgn="ctr"/>
                      <a:r>
                        <a:rPr lang="en-US" sz="1200" u="none" strike="noStrike">
                          <a:effectLst/>
                        </a:rPr>
                        <a:t>INERA</a:t>
                      </a:r>
                      <a:endParaRPr lang="en-US" sz="1200" b="0" i="0" u="none" strike="noStrike">
                        <a:solidFill>
                          <a:srgbClr val="000000"/>
                        </a:solidFill>
                        <a:effectLst/>
                        <a:latin typeface="Times New Roman" panose="02020603050405020304" pitchFamily="18" charset="0"/>
                      </a:endParaRPr>
                    </a:p>
                  </a:txBody>
                  <a:tcPr marL="139499" marR="0" marT="0" marB="0" anchor="ctr"/>
                </a:tc>
                <a:tc>
                  <a:txBody>
                    <a:bodyPr/>
                    <a:lstStyle/>
                    <a:p>
                      <a:pPr algn="r" fontAlgn="ctr"/>
                      <a:r>
                        <a:rPr lang="en-US" sz="1200" u="none" strike="noStrike">
                          <a:effectLst/>
                        </a:rPr>
                        <a:t>0.15</a:t>
                      </a:r>
                      <a:endParaRPr lang="en-US" sz="12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a:effectLst/>
                        </a:rPr>
                        <a:t> $               95,652.17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14,347.83 </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87947273"/>
                  </a:ext>
                </a:extLst>
              </a:tr>
              <a:tr h="184765">
                <a:tc>
                  <a:txBody>
                    <a:bodyPr/>
                    <a:lstStyle/>
                    <a:p>
                      <a:pPr algn="l" fontAlgn="ctr"/>
                      <a:r>
                        <a:rPr lang="en-US" sz="1200" u="none" strike="noStrike">
                          <a:effectLst/>
                        </a:rPr>
                        <a:t>INRAN</a:t>
                      </a:r>
                      <a:endParaRPr lang="en-US" sz="1200" b="0" i="0" u="none" strike="noStrike">
                        <a:solidFill>
                          <a:srgbClr val="000000"/>
                        </a:solidFill>
                        <a:effectLst/>
                        <a:latin typeface="Times New Roman" panose="02020603050405020304" pitchFamily="18" charset="0"/>
                      </a:endParaRPr>
                    </a:p>
                  </a:txBody>
                  <a:tcPr marL="139499" marR="0" marT="0" marB="0" anchor="ctr"/>
                </a:tc>
                <a:tc>
                  <a:txBody>
                    <a:bodyPr/>
                    <a:lstStyle/>
                    <a:p>
                      <a:pPr algn="r" fontAlgn="ctr"/>
                      <a:r>
                        <a:rPr lang="en-US" sz="1200" u="none" strike="noStrike">
                          <a:effectLst/>
                        </a:rPr>
                        <a:t>0.15</a:t>
                      </a:r>
                      <a:endParaRPr lang="en-US" sz="12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a:effectLst/>
                        </a:rPr>
                        <a:t> $               95,652.17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dirty="0">
                          <a:effectLst/>
                        </a:rPr>
                        <a:t> $     14,347.83 </a:t>
                      </a:r>
                      <a:endParaRPr lang="en-US" sz="12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951429951"/>
                  </a:ext>
                </a:extLst>
              </a:tr>
              <a:tr h="184765">
                <a:tc>
                  <a:txBody>
                    <a:bodyPr/>
                    <a:lstStyle/>
                    <a:p>
                      <a:pPr algn="l" fontAlgn="ctr"/>
                      <a:r>
                        <a:rPr lang="en-US" sz="1200" u="none" strike="noStrike">
                          <a:effectLst/>
                        </a:rPr>
                        <a:t>IRSAT</a:t>
                      </a:r>
                      <a:endParaRPr lang="en-US" sz="1200" b="0" i="0" u="none" strike="noStrike">
                        <a:solidFill>
                          <a:srgbClr val="000000"/>
                        </a:solidFill>
                        <a:effectLst/>
                        <a:latin typeface="Times New Roman" panose="02020603050405020304" pitchFamily="18" charset="0"/>
                      </a:endParaRPr>
                    </a:p>
                  </a:txBody>
                  <a:tcPr marL="139499" marR="0" marT="0" marB="0" anchor="ctr"/>
                </a:tc>
                <a:tc>
                  <a:txBody>
                    <a:bodyPr/>
                    <a:lstStyle/>
                    <a:p>
                      <a:pPr algn="r" fontAlgn="ctr"/>
                      <a:r>
                        <a:rPr lang="en-US" sz="1200" u="none" strike="noStrike">
                          <a:effectLst/>
                        </a:rPr>
                        <a:t>0.15</a:t>
                      </a:r>
                      <a:endParaRPr lang="en-US" sz="12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dirty="0">
                          <a:effectLst/>
                        </a:rPr>
                        <a:t> $               52,173.91 </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7,826.09 </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757379313"/>
                  </a:ext>
                </a:extLst>
              </a:tr>
              <a:tr h="184765">
                <a:tc>
                  <a:txBody>
                    <a:bodyPr/>
                    <a:lstStyle/>
                    <a:p>
                      <a:pPr algn="l" fontAlgn="ctr"/>
                      <a:r>
                        <a:rPr lang="en-US" sz="1200" u="none" strike="noStrike">
                          <a:effectLst/>
                        </a:rPr>
                        <a:t>APESS</a:t>
                      </a:r>
                      <a:endParaRPr lang="en-US" sz="1200" b="0" i="0" u="none" strike="noStrike">
                        <a:solidFill>
                          <a:srgbClr val="000000"/>
                        </a:solidFill>
                        <a:effectLst/>
                        <a:latin typeface="Times New Roman" panose="02020603050405020304" pitchFamily="18" charset="0"/>
                      </a:endParaRPr>
                    </a:p>
                  </a:txBody>
                  <a:tcPr marL="139499" marR="0" marT="0" marB="0" anchor="ctr"/>
                </a:tc>
                <a:tc>
                  <a:txBody>
                    <a:bodyPr/>
                    <a:lstStyle/>
                    <a:p>
                      <a:pPr algn="r" fontAlgn="ctr"/>
                      <a:r>
                        <a:rPr lang="en-US" sz="1200" u="none" strike="noStrike">
                          <a:effectLst/>
                        </a:rPr>
                        <a:t>0.15</a:t>
                      </a:r>
                      <a:endParaRPr lang="en-US" sz="12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a:effectLst/>
                        </a:rPr>
                        <a:t> $               52,173.91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7,826.09 </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424302951"/>
                  </a:ext>
                </a:extLst>
              </a:tr>
              <a:tr h="184765">
                <a:tc>
                  <a:txBody>
                    <a:bodyPr/>
                    <a:lstStyle/>
                    <a:p>
                      <a:pPr algn="l" fontAlgn="ctr"/>
                      <a:r>
                        <a:rPr lang="en-US" sz="1200" u="none" strike="noStrike">
                          <a:effectLst/>
                        </a:rPr>
                        <a:t>SU indirect on first 25000 for 6 subcontracts</a:t>
                      </a:r>
                      <a:endParaRPr lang="en-US" sz="1200" b="0" i="0" u="none" strike="noStrike">
                        <a:solidFill>
                          <a:srgbClr val="000000"/>
                        </a:solidFill>
                        <a:effectLst/>
                        <a:latin typeface="Times New Roman" panose="02020603050405020304" pitchFamily="18" charset="0"/>
                      </a:endParaRPr>
                    </a:p>
                  </a:txBody>
                  <a:tcPr marL="46500" marR="0" marT="0" marB="0" anchor="ctr"/>
                </a:tc>
                <a:tc>
                  <a:txBody>
                    <a:bodyPr/>
                    <a:lstStyle/>
                    <a:p>
                      <a:pPr algn="r" fontAlgn="ctr"/>
                      <a:r>
                        <a:rPr lang="en-US" sz="1200" u="none" strike="noStrike">
                          <a:effectLst/>
                        </a:rPr>
                        <a:t>0.26</a:t>
                      </a:r>
                      <a:endParaRPr lang="en-US" sz="12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dirty="0">
                          <a:effectLst/>
                        </a:rPr>
                        <a:t> </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r" fontAlgn="b"/>
                      <a:r>
                        <a:rPr lang="en-US" sz="1200" u="none" strike="noStrike" dirty="0">
                          <a:effectLst/>
                        </a:rPr>
                        <a:t>$39,000.00</a:t>
                      </a:r>
                      <a:endParaRPr lang="en-US" sz="12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975397466"/>
                  </a:ext>
                </a:extLst>
              </a:tr>
              <a:tr h="184765">
                <a:tc>
                  <a:txBody>
                    <a:bodyPr/>
                    <a:lstStyle/>
                    <a:p>
                      <a:pPr algn="l" fontAlgn="b"/>
                      <a:r>
                        <a:rPr lang="en-US" sz="1200" u="none" strike="noStrike">
                          <a:effectLst/>
                        </a:rPr>
                        <a:t>Total Direct Costs</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dirty="0">
                          <a:effectLst/>
                        </a:rPr>
                        <a:t> $          1,019,061.95 </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230,365.12 </a:t>
                      </a:r>
                      <a:endParaRPr lang="en-US" sz="1200" b="1"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282879086"/>
                  </a:ext>
                </a:extLst>
              </a:tr>
              <a:tr h="318666">
                <a:tc>
                  <a:txBody>
                    <a:bodyPr/>
                    <a:lstStyle/>
                    <a:p>
                      <a:pPr algn="l" fontAlgn="b"/>
                      <a:r>
                        <a:rPr lang="en-US" sz="1200" u="none" strike="noStrike" dirty="0">
                          <a:effectLst/>
                        </a:rPr>
                        <a:t>Indirect Cost</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r" fontAlgn="b"/>
                      <a:r>
                        <a:rPr lang="en-US" sz="1200" u="none" strike="noStrike">
                          <a:effectLst/>
                        </a:rPr>
                        <a:t>0.226056049</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230,365.12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ctr"/>
                      <a:endParaRPr lang="en-US" sz="12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831581837"/>
                  </a:ext>
                </a:extLst>
              </a:tr>
              <a:tr h="184765">
                <a:tc>
                  <a:txBody>
                    <a:bodyPr/>
                    <a:lstStyle/>
                    <a:p>
                      <a:pPr algn="l" fontAlgn="b"/>
                      <a:r>
                        <a:rPr lang="en-US" sz="1200" u="none" strike="noStrike">
                          <a:effectLst/>
                        </a:rPr>
                        <a:t>Grand Total</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1,249,427.07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4033712700"/>
                  </a:ext>
                </a:extLst>
              </a:tr>
              <a:tr h="184765">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632207961"/>
                  </a:ext>
                </a:extLst>
              </a:tr>
              <a:tr h="793099">
                <a:tc gridSpan="2">
                  <a:txBody>
                    <a:bodyPr/>
                    <a:lstStyle/>
                    <a:p>
                      <a:pPr algn="l" fontAlgn="ctr"/>
                      <a:r>
                        <a:rPr lang="en-US" sz="1200" u="none" strike="noStrike">
                          <a:effectLst/>
                        </a:rPr>
                        <a:t>Indicate the percent of total budget amount spent in the target country</a:t>
                      </a:r>
                      <a:endParaRPr lang="en-US" sz="1200" b="1" i="0" u="none" strike="noStrike">
                        <a:solidFill>
                          <a:srgbClr val="000000"/>
                        </a:solidFill>
                        <a:effectLst/>
                        <a:latin typeface="Times New Roman" panose="02020603050405020304" pitchFamily="18" charset="0"/>
                      </a:endParaRPr>
                    </a:p>
                  </a:txBody>
                  <a:tcPr marL="0" marR="0" marT="0" marB="0" anchor="ctr"/>
                </a:tc>
                <a:tc hMerge="1">
                  <a:txBody>
                    <a:bodyPr/>
                    <a:lstStyle/>
                    <a:p>
                      <a:endParaRPr lang="en-US"/>
                    </a:p>
                  </a:txBody>
                  <a:tcPr/>
                </a:tc>
                <a:tc>
                  <a:txBody>
                    <a:bodyPr/>
                    <a:lstStyle/>
                    <a:p>
                      <a:pPr algn="l" fontAlgn="ctr"/>
                      <a:r>
                        <a:rPr lang="en-US" sz="1200" u="none" strike="noStrike" dirty="0">
                          <a:effectLst/>
                        </a:rPr>
                        <a:t> $               0.53 </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en-US" sz="1200" u="none" strike="noStrike" dirty="0">
                          <a:effectLst/>
                        </a:rPr>
                        <a:t>Must be at least 50% including direct and indirect costs</a:t>
                      </a:r>
                      <a:endParaRPr lang="en-US" sz="1200" b="0" i="1"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978863355"/>
                  </a:ext>
                </a:extLst>
              </a:tr>
            </a:tbl>
          </a:graphicData>
        </a:graphic>
      </p:graphicFrame>
    </p:spTree>
    <p:extLst>
      <p:ext uri="{BB962C8B-B14F-4D97-AF65-F5344CB8AC3E}">
        <p14:creationId xmlns:p14="http://schemas.microsoft.com/office/powerpoint/2010/main" val="3803729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2C6134-56C6-DA34-A866-E7A3FB0FDA4F}"/>
              </a:ext>
            </a:extLst>
          </p:cNvPr>
          <p:cNvSpPr txBox="1"/>
          <p:nvPr/>
        </p:nvSpPr>
        <p:spPr>
          <a:xfrm>
            <a:off x="457200" y="457200"/>
            <a:ext cx="8305800" cy="6059478"/>
          </a:xfrm>
          <a:prstGeom prst="rect">
            <a:avLst/>
          </a:prstGeom>
          <a:noFill/>
        </p:spPr>
        <p:txBody>
          <a:bodyPr wrap="square" rtlCol="0">
            <a:spAutoFit/>
          </a:bodyPr>
          <a:lstStyle/>
          <a:p>
            <a:r>
              <a:rPr lang="en-US" sz="1100" b="1" dirty="0"/>
              <a:t>Budget narrative</a:t>
            </a:r>
            <a:endParaRPr lang="en-US" sz="1100" dirty="0"/>
          </a:p>
          <a:p>
            <a:r>
              <a:rPr lang="en-US" sz="1100" dirty="0"/>
              <a:t>The justification for budget of $149,575 per year is provided below. </a:t>
            </a:r>
          </a:p>
          <a:p>
            <a:r>
              <a:rPr lang="en-US" sz="1100" b="1" dirty="0"/>
              <a:t>Personnel</a:t>
            </a:r>
            <a:endParaRPr lang="en-US" sz="1100" dirty="0"/>
          </a:p>
          <a:p>
            <a:r>
              <a:rPr lang="en-US" sz="1100" dirty="0"/>
              <a:t>We budgeted for 15% of  co-PI salary and 5% of technician salary which amounted to $37,930 per year. The personnel budget also includes salary costs of support staff – 100% of 1 research assistant at $15,000 per year, 15% of administrative assistant salary and 50% of driver cost. For salary, we assumed 5% inflation rate for 2019 and 2020.</a:t>
            </a:r>
          </a:p>
          <a:p>
            <a:pPr marL="0" indent="0">
              <a:buNone/>
            </a:pPr>
            <a:endParaRPr lang="en-US" sz="1100" dirty="0"/>
          </a:p>
          <a:p>
            <a:r>
              <a:rPr lang="en-US" sz="1100" b="1" dirty="0"/>
              <a:t>Travel, transportation &amp; per diem</a:t>
            </a:r>
            <a:endParaRPr lang="en-US" sz="1100" dirty="0"/>
          </a:p>
          <a:p>
            <a:r>
              <a:rPr lang="en-US" sz="1100" dirty="0"/>
              <a:t>The budget for international travel of $8,000 per year for AA and MW. For MW – 1 round trip Lima – Ouagadougou/Niamey; and for AA - 1 trip to US for project meeting and 2 trips to Niger for field activities/meeting. The budget covers air tickets, accommodation and per diem based on ILRI rates. The budget for in-country travel is for field activities including meetings in the project communities. The budget is $6,000 per year per country making $12,000 per year. ILRI will provide transport for field activities for the US-based project partners. The cost for in-country travels includes charge per kilometer covered by the vehicle, fuel, maintenance repairs. </a:t>
            </a:r>
          </a:p>
          <a:p>
            <a:r>
              <a:rPr lang="en-US" sz="1100" b="1" dirty="0"/>
              <a:t>Other direct costs</a:t>
            </a:r>
            <a:endParaRPr lang="en-US" sz="1100" dirty="0"/>
          </a:p>
          <a:p>
            <a:r>
              <a:rPr lang="en-US" sz="1100" dirty="0"/>
              <a:t>The budget for training of MSc and PhD students is $15,000 for 1 PhD student and 2 MSc students per year. The monthly stipend for MSc and PhD students is between $700 and $1000 based on ILRI Capacity Development Unit policy, excluding medical insurance. We expect to have at least 2 trainings for farmers per year in each country for which we budgeted $3,500 per year and the budget for NARS trainings is $2,500 based on identified training needs. ILRI is responsible for the project annual meeting of 3 days for between 25 and 30 participants and will cover all related costs in the budget. We budgeted $4,000 per year to cover conference hall rentals, 2 coffee breaks, lunch, per diems and accommodation of participants outside the project. We also made budgetary provision for animal feeds (concentrates) and health services (vaccination and treatments) for animals being monitored for a total of $12,500 for 3 years for both countries..</a:t>
            </a:r>
          </a:p>
          <a:p>
            <a:pPr marL="0" indent="0">
              <a:buNone/>
            </a:pPr>
            <a:endParaRPr lang="en-US" sz="1100" dirty="0"/>
          </a:p>
          <a:p>
            <a:r>
              <a:rPr lang="en-US" sz="1100" b="1" dirty="0"/>
              <a:t>ILRI research coordination costs</a:t>
            </a:r>
            <a:endParaRPr lang="en-US" sz="1100" dirty="0"/>
          </a:p>
          <a:p>
            <a:r>
              <a:rPr lang="en-US" sz="1100" dirty="0"/>
              <a:t>These are costs associated with the functions which provide direct support to the research capacity in ILRI, and the benefit of these services is shared across all research projects. They’re provided on a general basis for the benefit of all researchers at the same time ensuring projects are aligned to ILRI strategy, ensuring quality control and compliance of research conducted in ILRI, and can therefore not be directly charged to specific projects but are spread out over all research related projects on the basis of the head count of scientists and researchers, at rate of a fixed % of scientist’s staff costs charged to the project (currently 15%). For this project, 15% of the total staff costs (scientists) charged to this project is $ 5690 excluding driver.  Other ILRI related costs charged to this project included office space and ICT support.  </a:t>
            </a:r>
          </a:p>
          <a:p>
            <a:r>
              <a:rPr lang="en-US" sz="1100" b="1" dirty="0"/>
              <a:t>Indirect cost</a:t>
            </a:r>
            <a:endParaRPr lang="en-US" sz="1100" dirty="0"/>
          </a:p>
          <a:p>
            <a:r>
              <a:rPr lang="en-US" sz="1100" dirty="0"/>
              <a:t>ILRI charges 17% indirect cost</a:t>
            </a:r>
          </a:p>
        </p:txBody>
      </p:sp>
    </p:spTree>
    <p:extLst>
      <p:ext uri="{BB962C8B-B14F-4D97-AF65-F5344CB8AC3E}">
        <p14:creationId xmlns:p14="http://schemas.microsoft.com/office/powerpoint/2010/main" val="1781666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BA2C82-1C7B-9120-C37A-7E6FD91742CF}"/>
              </a:ext>
            </a:extLst>
          </p:cNvPr>
          <p:cNvSpPr txBox="1"/>
          <p:nvPr/>
        </p:nvSpPr>
        <p:spPr>
          <a:xfrm>
            <a:off x="762000" y="609600"/>
            <a:ext cx="7924800" cy="3970318"/>
          </a:xfrm>
          <a:prstGeom prst="rect">
            <a:avLst/>
          </a:prstGeom>
          <a:noFill/>
        </p:spPr>
        <p:txBody>
          <a:bodyPr wrap="square" rtlCol="0">
            <a:spAutoFit/>
          </a:bodyPr>
          <a:lstStyle/>
          <a:p>
            <a:r>
              <a:rPr lang="en-US" dirty="0"/>
              <a:t>Institutional Rates</a:t>
            </a:r>
          </a:p>
          <a:p>
            <a:endParaRPr lang="en-US" dirty="0"/>
          </a:p>
          <a:p>
            <a:r>
              <a:rPr lang="en-US" dirty="0"/>
              <a:t>Syracuse University Office of Sponsored Programs</a:t>
            </a:r>
          </a:p>
          <a:p>
            <a:endParaRPr lang="en-US" dirty="0"/>
          </a:p>
          <a:p>
            <a:r>
              <a:rPr lang="en-US" sz="1400" dirty="0">
                <a:hlinkClick r:id="rId2"/>
              </a:rPr>
              <a:t>https://sponsoredprograms.syr.edu/about/duns-no-face-page-and-compliance-information</a:t>
            </a:r>
            <a:r>
              <a:rPr lang="en-US" dirty="0">
                <a:hlinkClick r:id="rId2"/>
              </a:rPr>
              <a:t>/</a:t>
            </a:r>
            <a:endParaRPr lang="en-US" dirty="0"/>
          </a:p>
          <a:p>
            <a:endParaRPr lang="en-US" dirty="0"/>
          </a:p>
          <a:p>
            <a:r>
              <a:rPr lang="en-US" dirty="0"/>
              <a:t>Cost Share / In Kind</a:t>
            </a:r>
          </a:p>
          <a:p>
            <a:pPr algn="l"/>
            <a:r>
              <a:rPr lang="en-US" sz="1800" b="1" i="0" u="none" strike="noStrike" baseline="0" dirty="0">
                <a:latin typeface="Times New Roman" panose="02020603050405020304" pitchFamily="18" charset="0"/>
              </a:rPr>
              <a:t>3. Cost Sharing</a:t>
            </a:r>
          </a:p>
          <a:p>
            <a:pPr algn="l"/>
            <a:r>
              <a:rPr lang="en-US" sz="1800" b="0" i="0" u="none" strike="noStrike" baseline="0" dirty="0">
                <a:latin typeface="Times New Roman" panose="02020603050405020304" pitchFamily="18" charset="0"/>
              </a:rPr>
              <a:t>Cost-sharing is encouraged, with a minimum of 10% required. Cost sharing includes contributions, both cash and in-kind, which are necessary and reasonable to achieve program objectives and which are verifiable from the recipient's records. Cost sharing contributions may include volunteer services provided by professional and technical personnel, and un-recovered indirect costs.</a:t>
            </a:r>
            <a:endParaRPr lang="en-US" dirty="0"/>
          </a:p>
          <a:p>
            <a:endParaRPr lang="en-US" dirty="0"/>
          </a:p>
        </p:txBody>
      </p:sp>
    </p:spTree>
    <p:extLst>
      <p:ext uri="{BB962C8B-B14F-4D97-AF65-F5344CB8AC3E}">
        <p14:creationId xmlns:p14="http://schemas.microsoft.com/office/powerpoint/2010/main" val="330565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E3AE27-3A78-98DA-C51A-F7ACE2CED5B2}"/>
              </a:ext>
            </a:extLst>
          </p:cNvPr>
          <p:cNvPicPr>
            <a:picLocks noChangeAspect="1"/>
          </p:cNvPicPr>
          <p:nvPr/>
        </p:nvPicPr>
        <p:blipFill>
          <a:blip r:embed="rId2"/>
          <a:stretch>
            <a:fillRect/>
          </a:stretch>
        </p:blipFill>
        <p:spPr>
          <a:xfrm>
            <a:off x="953729" y="533400"/>
            <a:ext cx="7236542" cy="5410200"/>
          </a:xfrm>
          <a:prstGeom prst="rect">
            <a:avLst/>
          </a:prstGeom>
        </p:spPr>
      </p:pic>
    </p:spTree>
    <p:extLst>
      <p:ext uri="{BB962C8B-B14F-4D97-AF65-F5344CB8AC3E}">
        <p14:creationId xmlns:p14="http://schemas.microsoft.com/office/powerpoint/2010/main" val="1500356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73100" y="606044"/>
            <a:ext cx="7840154" cy="505908"/>
          </a:xfrm>
          <a:prstGeom prst="rect">
            <a:avLst/>
          </a:prstGeom>
        </p:spPr>
        <p:txBody>
          <a:bodyPr vert="horz" wrap="square" lIns="0" tIns="13335" rIns="0" bIns="0" rtlCol="0">
            <a:spAutoFit/>
          </a:bodyPr>
          <a:lstStyle/>
          <a:p>
            <a:pPr marL="12700">
              <a:lnSpc>
                <a:spcPct val="100000"/>
              </a:lnSpc>
              <a:spcBef>
                <a:spcPts val="105"/>
              </a:spcBef>
            </a:pPr>
            <a:r>
              <a:rPr lang="en-US" spc="-20" dirty="0"/>
              <a:t>How do I learn to write a proposal?</a:t>
            </a:r>
            <a:endParaRPr spc="-20" dirty="0"/>
          </a:p>
        </p:txBody>
      </p:sp>
      <p:sp>
        <p:nvSpPr>
          <p:cNvPr id="6" name="object 6"/>
          <p:cNvSpPr txBox="1">
            <a:spLocks noGrp="1"/>
          </p:cNvSpPr>
          <p:nvPr>
            <p:ph type="sldNum" sz="quarter" idx="7"/>
          </p:nvPr>
        </p:nvSpPr>
        <p:spPr>
          <a:prstGeom prst="rect">
            <a:avLst/>
          </a:prstGeom>
        </p:spPr>
        <p:txBody>
          <a:bodyPr vert="horz" wrap="square" lIns="0" tIns="12700" rIns="0" bIns="0" rtlCol="0">
            <a:spAutoFit/>
          </a:bodyPr>
          <a:lstStyle/>
          <a:p>
            <a:pPr marL="118745">
              <a:lnSpc>
                <a:spcPct val="100000"/>
              </a:lnSpc>
              <a:spcBef>
                <a:spcPts val="100"/>
              </a:spcBef>
            </a:pPr>
            <a:fld id="{81D60167-4931-47E6-BA6A-407CBD079E47}" type="slidenum">
              <a:rPr spc="-5" dirty="0"/>
              <a:t>2</a:t>
            </a:fld>
            <a:endParaRPr spc="-5" dirty="0"/>
          </a:p>
        </p:txBody>
      </p:sp>
      <p:sp>
        <p:nvSpPr>
          <p:cNvPr id="4" name="object 4"/>
          <p:cNvSpPr txBox="1"/>
          <p:nvPr/>
        </p:nvSpPr>
        <p:spPr>
          <a:xfrm>
            <a:off x="673188" y="1218162"/>
            <a:ext cx="7937412" cy="3442609"/>
          </a:xfrm>
          <a:prstGeom prst="rect">
            <a:avLst/>
          </a:prstGeom>
        </p:spPr>
        <p:txBody>
          <a:bodyPr vert="horz" wrap="square" lIns="0" tIns="117475" rIns="0" bIns="0" rtlCol="0">
            <a:spAutoFit/>
          </a:bodyPr>
          <a:lstStyle/>
          <a:p>
            <a:pPr marL="579756" lvl="1" indent="-457200">
              <a:buFont typeface="Arial" panose="020B0604020202020204" pitchFamily="34" charset="0"/>
              <a:buChar char="•"/>
              <a:tabLst>
                <a:tab pos="808990" algn="l"/>
              </a:tabLst>
            </a:pPr>
            <a:r>
              <a:rPr lang="en-US" sz="2400" spc="-60" dirty="0">
                <a:solidFill>
                  <a:schemeClr val="tx1"/>
                </a:solidFill>
                <a:latin typeface="Times New Roman" panose="02020603050405020304" pitchFamily="18" charset="0"/>
                <a:cs typeface="Times New Roman" panose="02020603050405020304" pitchFamily="18" charset="0"/>
              </a:rPr>
              <a:t>Read other peoples’</a:t>
            </a:r>
            <a:r>
              <a:rPr sz="2400" spc="-60" dirty="0">
                <a:solidFill>
                  <a:schemeClr val="tx1"/>
                </a:solidFill>
                <a:latin typeface="Times New Roman" panose="02020603050405020304" pitchFamily="18" charset="0"/>
                <a:cs typeface="Times New Roman" panose="02020603050405020304" pitchFamily="18" charset="0"/>
              </a:rPr>
              <a:t> </a:t>
            </a:r>
            <a:r>
              <a:rPr sz="2400" spc="-10" dirty="0">
                <a:solidFill>
                  <a:schemeClr val="tx1"/>
                </a:solidFill>
                <a:latin typeface="Times New Roman" panose="02020603050405020304" pitchFamily="18" charset="0"/>
                <a:cs typeface="Times New Roman" panose="02020603050405020304" pitchFamily="18" charset="0"/>
              </a:rPr>
              <a:t>proposals</a:t>
            </a:r>
            <a:endParaRPr sz="2400" dirty="0">
              <a:solidFill>
                <a:schemeClr val="tx1"/>
              </a:solidFill>
              <a:latin typeface="Times New Roman" panose="02020603050405020304" pitchFamily="18" charset="0"/>
              <a:cs typeface="Times New Roman" panose="02020603050405020304" pitchFamily="18" charset="0"/>
            </a:endParaRPr>
          </a:p>
          <a:p>
            <a:pPr marL="1056640" marR="36830" lvl="2" indent="-457200">
              <a:buSzPct val="110714"/>
              <a:buFont typeface="Arial" panose="020B0604020202020204" pitchFamily="34" charset="0"/>
              <a:buChar char="•"/>
              <a:tabLst>
                <a:tab pos="1284605" algn="l"/>
              </a:tabLst>
            </a:pPr>
            <a:r>
              <a:rPr sz="2400" dirty="0">
                <a:solidFill>
                  <a:schemeClr val="tx1"/>
                </a:solidFill>
                <a:latin typeface="Times New Roman" panose="02020603050405020304" pitchFamily="18" charset="0"/>
                <a:cs typeface="Times New Roman" panose="02020603050405020304" pitchFamily="18" charset="0"/>
              </a:rPr>
              <a:t>Directly</a:t>
            </a:r>
            <a:r>
              <a:rPr sz="2400" spc="-40" dirty="0">
                <a:solidFill>
                  <a:schemeClr val="tx1"/>
                </a:solidFill>
                <a:latin typeface="Times New Roman" panose="02020603050405020304" pitchFamily="18" charset="0"/>
                <a:cs typeface="Times New Roman" panose="02020603050405020304" pitchFamily="18" charset="0"/>
              </a:rPr>
              <a:t> </a:t>
            </a:r>
            <a:r>
              <a:rPr sz="2400" dirty="0">
                <a:solidFill>
                  <a:schemeClr val="tx1"/>
                </a:solidFill>
                <a:latin typeface="Times New Roman" panose="02020603050405020304" pitchFamily="18" charset="0"/>
                <a:cs typeface="Times New Roman" panose="02020603050405020304" pitchFamily="18" charset="0"/>
              </a:rPr>
              <a:t>from</a:t>
            </a:r>
            <a:r>
              <a:rPr sz="2400" spc="-25" dirty="0">
                <a:solidFill>
                  <a:schemeClr val="tx1"/>
                </a:solidFill>
                <a:latin typeface="Times New Roman" panose="02020603050405020304" pitchFamily="18" charset="0"/>
                <a:cs typeface="Times New Roman" panose="02020603050405020304" pitchFamily="18" charset="0"/>
              </a:rPr>
              <a:t> </a:t>
            </a:r>
            <a:r>
              <a:rPr sz="2400" dirty="0">
                <a:solidFill>
                  <a:schemeClr val="tx1"/>
                </a:solidFill>
                <a:latin typeface="Times New Roman" panose="02020603050405020304" pitchFamily="18" charset="0"/>
                <a:cs typeface="Times New Roman" panose="02020603050405020304" pitchFamily="18" charset="0"/>
              </a:rPr>
              <a:t>applicants,</a:t>
            </a:r>
            <a:r>
              <a:rPr sz="2400" spc="-45" dirty="0">
                <a:solidFill>
                  <a:schemeClr val="tx1"/>
                </a:solidFill>
                <a:latin typeface="Times New Roman" panose="02020603050405020304" pitchFamily="18" charset="0"/>
                <a:cs typeface="Times New Roman" panose="02020603050405020304" pitchFamily="18" charset="0"/>
              </a:rPr>
              <a:t> </a:t>
            </a:r>
            <a:r>
              <a:rPr sz="2400" dirty="0">
                <a:solidFill>
                  <a:schemeClr val="tx1"/>
                </a:solidFill>
                <a:latin typeface="Times New Roman" panose="02020603050405020304" pitchFamily="18" charset="0"/>
                <a:cs typeface="Times New Roman" panose="02020603050405020304" pitchFamily="18" charset="0"/>
              </a:rPr>
              <a:t>funders,</a:t>
            </a:r>
            <a:r>
              <a:rPr sz="2400" spc="-25" dirty="0">
                <a:solidFill>
                  <a:schemeClr val="tx1"/>
                </a:solidFill>
                <a:latin typeface="Times New Roman" panose="02020603050405020304" pitchFamily="18" charset="0"/>
                <a:cs typeface="Times New Roman" panose="02020603050405020304" pitchFamily="18" charset="0"/>
              </a:rPr>
              <a:t> </a:t>
            </a:r>
            <a:r>
              <a:rPr sz="2400" dirty="0">
                <a:solidFill>
                  <a:schemeClr val="tx1"/>
                </a:solidFill>
                <a:latin typeface="Times New Roman" panose="02020603050405020304" pitchFamily="18" charset="0"/>
                <a:cs typeface="Times New Roman" panose="02020603050405020304" pitchFamily="18" charset="0"/>
              </a:rPr>
              <a:t>web</a:t>
            </a:r>
            <a:r>
              <a:rPr sz="2400" spc="-15" dirty="0">
                <a:solidFill>
                  <a:schemeClr val="tx1"/>
                </a:solidFill>
                <a:latin typeface="Times New Roman" panose="02020603050405020304" pitchFamily="18" charset="0"/>
                <a:cs typeface="Times New Roman" panose="02020603050405020304" pitchFamily="18" charset="0"/>
              </a:rPr>
              <a:t> </a:t>
            </a:r>
            <a:r>
              <a:rPr sz="2400" dirty="0">
                <a:solidFill>
                  <a:schemeClr val="tx1"/>
                </a:solidFill>
                <a:latin typeface="Times New Roman" panose="02020603050405020304" pitchFamily="18" charset="0"/>
                <a:cs typeface="Times New Roman" panose="02020603050405020304" pitchFamily="18" charset="0"/>
              </a:rPr>
              <a:t>searches,</a:t>
            </a:r>
            <a:r>
              <a:rPr sz="2400" spc="-30" dirty="0">
                <a:solidFill>
                  <a:schemeClr val="tx1"/>
                </a:solidFill>
                <a:latin typeface="Times New Roman" panose="02020603050405020304" pitchFamily="18" charset="0"/>
                <a:cs typeface="Times New Roman" panose="02020603050405020304" pitchFamily="18" charset="0"/>
              </a:rPr>
              <a:t> </a:t>
            </a:r>
            <a:r>
              <a:rPr sz="2400" dirty="0">
                <a:solidFill>
                  <a:schemeClr val="tx1"/>
                </a:solidFill>
                <a:latin typeface="Times New Roman" panose="02020603050405020304" pitchFamily="18" charset="0"/>
                <a:cs typeface="Times New Roman" panose="02020603050405020304" pitchFamily="18" charset="0"/>
              </a:rPr>
              <a:t>grant</a:t>
            </a:r>
            <a:r>
              <a:rPr sz="2400" spc="-15" dirty="0">
                <a:solidFill>
                  <a:schemeClr val="tx1"/>
                </a:solidFill>
                <a:latin typeface="Times New Roman" panose="02020603050405020304" pitchFamily="18" charset="0"/>
                <a:cs typeface="Times New Roman" panose="02020603050405020304" pitchFamily="18" charset="0"/>
              </a:rPr>
              <a:t> </a:t>
            </a:r>
            <a:r>
              <a:rPr sz="2400" spc="-10" dirty="0">
                <a:solidFill>
                  <a:schemeClr val="tx1"/>
                </a:solidFill>
                <a:latin typeface="Times New Roman" panose="02020603050405020304" pitchFamily="18" charset="0"/>
                <a:cs typeface="Times New Roman" panose="02020603050405020304" pitchFamily="18" charset="0"/>
              </a:rPr>
              <a:t>writing </a:t>
            </a:r>
            <a:r>
              <a:rPr sz="2400" dirty="0">
                <a:solidFill>
                  <a:schemeClr val="tx1"/>
                </a:solidFill>
                <a:latin typeface="Times New Roman" panose="02020603050405020304" pitchFamily="18" charset="0"/>
                <a:cs typeface="Times New Roman" panose="02020603050405020304" pitchFamily="18" charset="0"/>
              </a:rPr>
              <a:t>resources</a:t>
            </a:r>
            <a:r>
              <a:rPr sz="2400" spc="-40" dirty="0">
                <a:solidFill>
                  <a:schemeClr val="tx1"/>
                </a:solidFill>
                <a:latin typeface="Times New Roman" panose="02020603050405020304" pitchFamily="18" charset="0"/>
                <a:cs typeface="Times New Roman" panose="02020603050405020304" pitchFamily="18" charset="0"/>
              </a:rPr>
              <a:t> </a:t>
            </a:r>
            <a:r>
              <a:rPr sz="2400" dirty="0">
                <a:solidFill>
                  <a:schemeClr val="tx1"/>
                </a:solidFill>
                <a:latin typeface="Times New Roman" panose="02020603050405020304" pitchFamily="18" charset="0"/>
                <a:cs typeface="Times New Roman" panose="02020603050405020304" pitchFamily="18" charset="0"/>
              </a:rPr>
              <a:t>(texts,</a:t>
            </a:r>
            <a:r>
              <a:rPr sz="2400" spc="-25" dirty="0">
                <a:solidFill>
                  <a:schemeClr val="tx1"/>
                </a:solidFill>
                <a:latin typeface="Times New Roman" panose="02020603050405020304" pitchFamily="18" charset="0"/>
                <a:cs typeface="Times New Roman" panose="02020603050405020304" pitchFamily="18" charset="0"/>
              </a:rPr>
              <a:t> </a:t>
            </a:r>
            <a:r>
              <a:rPr sz="2400" spc="-10" dirty="0">
                <a:solidFill>
                  <a:schemeClr val="tx1"/>
                </a:solidFill>
                <a:latin typeface="Times New Roman" panose="02020603050405020304" pitchFamily="18" charset="0"/>
                <a:cs typeface="Times New Roman" panose="02020603050405020304" pitchFamily="18" charset="0"/>
              </a:rPr>
              <a:t>websites</a:t>
            </a:r>
            <a:r>
              <a:rPr lang="en-US" sz="2400" spc="-10" dirty="0">
                <a:solidFill>
                  <a:schemeClr val="tx1"/>
                </a:solidFill>
                <a:latin typeface="Times New Roman" panose="02020603050405020304" pitchFamily="18" charset="0"/>
                <a:cs typeface="Times New Roman" panose="02020603050405020304" pitchFamily="18" charset="0"/>
              </a:rPr>
              <a:t>)</a:t>
            </a:r>
            <a:endParaRPr sz="2400" dirty="0">
              <a:solidFill>
                <a:schemeClr val="tx1"/>
              </a:solidFill>
              <a:latin typeface="Times New Roman" panose="02020603050405020304" pitchFamily="18" charset="0"/>
              <a:cs typeface="Times New Roman" panose="02020603050405020304" pitchFamily="18" charset="0"/>
            </a:endParaRPr>
          </a:p>
          <a:p>
            <a:pPr marL="579120" marR="5080" lvl="1" indent="-457200">
              <a:buFont typeface="Arial" panose="020B0604020202020204" pitchFamily="34" charset="0"/>
              <a:buChar char="•"/>
              <a:tabLst>
                <a:tab pos="808990" algn="l"/>
                <a:tab pos="882015" algn="l"/>
              </a:tabLst>
            </a:pPr>
            <a:r>
              <a:rPr lang="en-US" sz="2400" dirty="0">
                <a:solidFill>
                  <a:schemeClr val="tx1"/>
                </a:solidFill>
                <a:latin typeface="Times New Roman" panose="02020603050405020304" pitchFamily="18" charset="0"/>
                <a:cs typeface="Times New Roman" panose="02020603050405020304" pitchFamily="18" charset="0"/>
              </a:rPr>
              <a:t>Centers and Institutes </a:t>
            </a:r>
          </a:p>
          <a:p>
            <a:pPr marL="579120" marR="5080" lvl="1" indent="-457200">
              <a:buFont typeface="Arial" panose="020B0604020202020204" pitchFamily="34" charset="0"/>
              <a:buChar char="•"/>
              <a:tabLst>
                <a:tab pos="808990" algn="l"/>
                <a:tab pos="882015" algn="l"/>
              </a:tabLst>
            </a:pPr>
            <a:r>
              <a:rPr lang="en-US" sz="2400" dirty="0">
                <a:solidFill>
                  <a:schemeClr val="tx1"/>
                </a:solidFill>
                <a:latin typeface="Times New Roman" panose="02020603050405020304" pitchFamily="18" charset="0"/>
                <a:cs typeface="Times New Roman" panose="02020603050405020304" pitchFamily="18" charset="0"/>
              </a:rPr>
              <a:t>Office of Sponsored Programs</a:t>
            </a:r>
          </a:p>
          <a:p>
            <a:pPr marL="579120" marR="5080" lvl="1" indent="-457200">
              <a:buFont typeface="Arial" panose="020B0604020202020204" pitchFamily="34" charset="0"/>
              <a:buChar char="•"/>
              <a:tabLst>
                <a:tab pos="808990" algn="l"/>
                <a:tab pos="882015" algn="l"/>
              </a:tabLst>
            </a:pPr>
            <a:r>
              <a:rPr lang="en-US" sz="2400" dirty="0">
                <a:solidFill>
                  <a:schemeClr val="tx1"/>
                </a:solidFill>
                <a:latin typeface="Times New Roman" panose="02020603050405020304" pitchFamily="18" charset="0"/>
                <a:cs typeface="Times New Roman" panose="02020603050405020304" pitchFamily="18" charset="0"/>
              </a:rPr>
              <a:t>Faculty, workshops, graduate students</a:t>
            </a:r>
          </a:p>
          <a:p>
            <a:pPr marL="579756" lvl="1" indent="-457200">
              <a:buClr>
                <a:srgbClr val="FF6600"/>
              </a:buClr>
              <a:buFont typeface="Arial" panose="020B0604020202020204" pitchFamily="34" charset="0"/>
              <a:buChar char="•"/>
              <a:tabLst>
                <a:tab pos="808990" algn="l"/>
              </a:tabLst>
            </a:pPr>
            <a:endParaRPr lang="en-US" sz="2400" dirty="0">
              <a:solidFill>
                <a:schemeClr val="tx1"/>
              </a:solidFill>
              <a:latin typeface="Times New Roman" panose="02020603050405020304" pitchFamily="18" charset="0"/>
              <a:cs typeface="Times New Roman" panose="02020603050405020304" pitchFamily="18" charset="0"/>
            </a:endParaRPr>
          </a:p>
          <a:p>
            <a:pPr marL="579756" lvl="1" indent="-457200">
              <a:buFont typeface="Arial" panose="020B0604020202020204" pitchFamily="34" charset="0"/>
              <a:buChar char="•"/>
              <a:tabLst>
                <a:tab pos="808990" algn="l"/>
              </a:tabLst>
            </a:pPr>
            <a:r>
              <a:rPr sz="2400" dirty="0">
                <a:solidFill>
                  <a:schemeClr val="tx1"/>
                </a:solidFill>
                <a:latin typeface="Times New Roman" panose="02020603050405020304" pitchFamily="18" charset="0"/>
                <a:cs typeface="Times New Roman" panose="02020603050405020304" pitchFamily="18" charset="0"/>
              </a:rPr>
              <a:t>General</a:t>
            </a:r>
            <a:r>
              <a:rPr sz="2400" spc="-50" dirty="0">
                <a:solidFill>
                  <a:schemeClr val="tx1"/>
                </a:solidFill>
                <a:latin typeface="Times New Roman" panose="02020603050405020304" pitchFamily="18" charset="0"/>
                <a:cs typeface="Times New Roman" panose="02020603050405020304" pitchFamily="18" charset="0"/>
              </a:rPr>
              <a:t> </a:t>
            </a:r>
            <a:r>
              <a:rPr sz="2400" dirty="0">
                <a:solidFill>
                  <a:schemeClr val="tx1"/>
                </a:solidFill>
                <a:latin typeface="Times New Roman" panose="02020603050405020304" pitchFamily="18" charset="0"/>
                <a:cs typeface="Times New Roman" panose="02020603050405020304" pitchFamily="18" charset="0"/>
              </a:rPr>
              <a:t>grant</a:t>
            </a:r>
            <a:r>
              <a:rPr sz="2400" spc="-45" dirty="0">
                <a:solidFill>
                  <a:schemeClr val="tx1"/>
                </a:solidFill>
                <a:latin typeface="Times New Roman" panose="02020603050405020304" pitchFamily="18" charset="0"/>
                <a:cs typeface="Times New Roman" panose="02020603050405020304" pitchFamily="18" charset="0"/>
              </a:rPr>
              <a:t> </a:t>
            </a:r>
            <a:r>
              <a:rPr sz="2400" dirty="0">
                <a:solidFill>
                  <a:schemeClr val="tx1"/>
                </a:solidFill>
                <a:latin typeface="Times New Roman" panose="02020603050405020304" pitchFamily="18" charset="0"/>
                <a:cs typeface="Times New Roman" panose="02020603050405020304" pitchFamily="18" charset="0"/>
              </a:rPr>
              <a:t>writing</a:t>
            </a:r>
            <a:r>
              <a:rPr sz="2400" spc="-30" dirty="0">
                <a:solidFill>
                  <a:schemeClr val="tx1"/>
                </a:solidFill>
                <a:latin typeface="Times New Roman" panose="02020603050405020304" pitchFamily="18" charset="0"/>
                <a:cs typeface="Times New Roman" panose="02020603050405020304" pitchFamily="18" charset="0"/>
              </a:rPr>
              <a:t> </a:t>
            </a:r>
            <a:r>
              <a:rPr sz="2400" dirty="0">
                <a:solidFill>
                  <a:schemeClr val="tx1"/>
                </a:solidFill>
                <a:latin typeface="Times New Roman" panose="02020603050405020304" pitchFamily="18" charset="0"/>
                <a:cs typeface="Times New Roman" panose="02020603050405020304" pitchFamily="18" charset="0"/>
              </a:rPr>
              <a:t>references</a:t>
            </a:r>
            <a:r>
              <a:rPr sz="2400" spc="-45" dirty="0">
                <a:solidFill>
                  <a:schemeClr val="tx1"/>
                </a:solidFill>
                <a:latin typeface="Times New Roman" panose="02020603050405020304" pitchFamily="18" charset="0"/>
                <a:cs typeface="Times New Roman" panose="02020603050405020304" pitchFamily="18" charset="0"/>
              </a:rPr>
              <a:t> </a:t>
            </a:r>
            <a:r>
              <a:rPr lang="en-US" sz="2400" spc="-45" dirty="0">
                <a:solidFill>
                  <a:schemeClr val="tx1"/>
                </a:solidFill>
                <a:latin typeface="Times New Roman" panose="02020603050405020304" pitchFamily="18" charset="0"/>
                <a:cs typeface="Times New Roman" panose="02020603050405020304" pitchFamily="18" charset="0"/>
              </a:rPr>
              <a:t>such as those found </a:t>
            </a:r>
            <a:r>
              <a:rPr sz="2400" dirty="0">
                <a:solidFill>
                  <a:schemeClr val="tx1"/>
                </a:solidFill>
                <a:latin typeface="Times New Roman" panose="02020603050405020304" pitchFamily="18" charset="0"/>
                <a:cs typeface="Times New Roman" panose="02020603050405020304" pitchFamily="18" charset="0"/>
              </a:rPr>
              <a:t>at</a:t>
            </a:r>
            <a:r>
              <a:rPr lang="en-US" sz="2400" dirty="0">
                <a:solidFill>
                  <a:schemeClr val="tx1"/>
                </a:solidFill>
                <a:latin typeface="Times New Roman" panose="02020603050405020304" pitchFamily="18" charset="0"/>
                <a:cs typeface="Times New Roman" panose="02020603050405020304" pitchFamily="18" charset="0"/>
              </a:rPr>
              <a:t> sources like Candid: </a:t>
            </a:r>
            <a:r>
              <a:rPr sz="2400" spc="-40" dirty="0">
                <a:solidFill>
                  <a:schemeClr val="tx1"/>
                </a:solidFill>
                <a:latin typeface="Times New Roman" panose="02020603050405020304" pitchFamily="18" charset="0"/>
                <a:cs typeface="Times New Roman" panose="02020603050405020304" pitchFamily="18" charset="0"/>
              </a:rPr>
              <a:t> </a:t>
            </a:r>
            <a:r>
              <a:rPr sz="2400" dirty="0">
                <a:solidFill>
                  <a:schemeClr val="tx1"/>
                </a:solidFill>
                <a:latin typeface="Times New Roman" panose="02020603050405020304" pitchFamily="18" charset="0"/>
                <a:cs typeface="Times New Roman" panose="02020603050405020304" pitchFamily="18" charset="0"/>
                <a:hlinkClick r:id="rId2"/>
              </a:rPr>
              <a:t>Candid</a:t>
            </a:r>
            <a:r>
              <a:rPr sz="2400" spc="-45" dirty="0">
                <a:solidFill>
                  <a:schemeClr val="tx1"/>
                </a:solidFill>
                <a:latin typeface="Times New Roman" panose="02020603050405020304" pitchFamily="18" charset="0"/>
                <a:cs typeface="Times New Roman" panose="02020603050405020304" pitchFamily="18" charset="0"/>
                <a:hlinkClick r:id="rId2"/>
              </a:rPr>
              <a:t> </a:t>
            </a:r>
            <a:r>
              <a:rPr sz="2400" spc="-10" dirty="0">
                <a:solidFill>
                  <a:schemeClr val="tx1"/>
                </a:solidFill>
                <a:latin typeface="Times New Roman" panose="02020603050405020304" pitchFamily="18" charset="0"/>
                <a:cs typeface="Times New Roman" panose="02020603050405020304" pitchFamily="18" charset="0"/>
                <a:hlinkClick r:id="rId2"/>
              </a:rPr>
              <a:t>Learning</a:t>
            </a:r>
            <a:r>
              <a:rPr sz="2400" spc="-10" dirty="0">
                <a:solidFill>
                  <a:schemeClr val="tx1"/>
                </a:solidFill>
                <a:latin typeface="Times New Roman" panose="02020603050405020304" pitchFamily="18" charset="0"/>
                <a:cs typeface="Times New Roman" panose="02020603050405020304" pitchFamily="18" charset="0"/>
              </a:rPr>
              <a:t>.</a:t>
            </a:r>
            <a:endParaRPr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AB795-52EB-D4B9-7996-0C09A1CAD9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0027" y="37322"/>
            <a:ext cx="6315075" cy="6477001"/>
          </a:xfrm>
          <a:prstGeom prst="rect">
            <a:avLst/>
          </a:prstGeom>
        </p:spPr>
      </p:pic>
      <p:sp>
        <p:nvSpPr>
          <p:cNvPr id="4" name="TextBox 3">
            <a:extLst>
              <a:ext uri="{FF2B5EF4-FFF2-40B4-BE49-F238E27FC236}">
                <a16:creationId xmlns:a16="http://schemas.microsoft.com/office/drawing/2014/main" id="{50F627AF-3034-ECDA-E3AE-0D7C4617409C}"/>
              </a:ext>
            </a:extLst>
          </p:cNvPr>
          <p:cNvSpPr txBox="1"/>
          <p:nvPr/>
        </p:nvSpPr>
        <p:spPr>
          <a:xfrm>
            <a:off x="228600" y="762000"/>
            <a:ext cx="3566487" cy="923330"/>
          </a:xfrm>
          <a:prstGeom prst="rect">
            <a:avLst/>
          </a:prstGeom>
          <a:noFill/>
        </p:spPr>
        <p:txBody>
          <a:bodyPr wrap="square" rtlCol="0">
            <a:spAutoFit/>
          </a:bodyPr>
          <a:lstStyle/>
          <a:p>
            <a:r>
              <a:rPr lang="en-US" dirty="0"/>
              <a:t>Workplan</a:t>
            </a:r>
          </a:p>
          <a:p>
            <a:endParaRPr lang="en-US" dirty="0"/>
          </a:p>
          <a:p>
            <a:r>
              <a:rPr lang="en-US" dirty="0"/>
              <a:t>Gantt project planner in excel</a:t>
            </a:r>
          </a:p>
        </p:txBody>
      </p:sp>
    </p:spTree>
    <p:extLst>
      <p:ext uri="{BB962C8B-B14F-4D97-AF65-F5344CB8AC3E}">
        <p14:creationId xmlns:p14="http://schemas.microsoft.com/office/powerpoint/2010/main" val="3797520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08769D-AAEF-1F3D-4783-D010B9FEA35F}"/>
              </a:ext>
            </a:extLst>
          </p:cNvPr>
          <p:cNvSpPr txBox="1"/>
          <p:nvPr/>
        </p:nvSpPr>
        <p:spPr>
          <a:xfrm>
            <a:off x="914400" y="990600"/>
            <a:ext cx="7250703" cy="3631763"/>
          </a:xfrm>
          <a:prstGeom prst="rect">
            <a:avLst/>
          </a:prstGeom>
          <a:noFill/>
        </p:spPr>
        <p:txBody>
          <a:bodyPr wrap="none" rtlCol="0">
            <a:spAutoFit/>
          </a:bodyPr>
          <a:lstStyle/>
          <a:p>
            <a:r>
              <a:rPr lang="en-US" sz="3200" dirty="0"/>
              <a:t>Final assorted thoughts</a:t>
            </a:r>
          </a:p>
          <a:p>
            <a:r>
              <a:rPr lang="en-US" dirty="0"/>
              <a:t>Federal funding is linked to budget years, October 1 to September 30</a:t>
            </a:r>
          </a:p>
          <a:p>
            <a:pPr marL="285750" lvl="4" indent="-285750">
              <a:buFont typeface="Arial" panose="020B0604020202020204" pitchFamily="34" charset="0"/>
              <a:buChar char="•"/>
            </a:pPr>
            <a:r>
              <a:rPr lang="en-US" dirty="0"/>
              <a:t>Forward funding</a:t>
            </a:r>
          </a:p>
          <a:p>
            <a:pPr marL="285750" indent="-285750">
              <a:buFont typeface="Arial" panose="020B0604020202020204" pitchFamily="34" charset="0"/>
              <a:buChar char="•"/>
            </a:pPr>
            <a:r>
              <a:rPr lang="en-US" dirty="0"/>
              <a:t>Intent to fund.</a:t>
            </a:r>
          </a:p>
          <a:p>
            <a:pPr marL="285750" indent="-285750">
              <a:buFont typeface="Arial" panose="020B0604020202020204" pitchFamily="34" charset="0"/>
              <a:buChar char="•"/>
            </a:pPr>
            <a:r>
              <a:rPr lang="en-US" dirty="0"/>
              <a:t>No Cost Extension (NCE)</a:t>
            </a:r>
          </a:p>
          <a:p>
            <a:pPr marL="285750" indent="-285750">
              <a:buFont typeface="Arial" panose="020B0604020202020204" pitchFamily="34" charset="0"/>
              <a:buChar char="•"/>
            </a:pPr>
            <a:endParaRPr lang="en-US" dirty="0"/>
          </a:p>
          <a:p>
            <a:r>
              <a:rPr lang="en-US" dirty="0"/>
              <a:t>Subcontracting</a:t>
            </a:r>
          </a:p>
          <a:p>
            <a:pPr marL="285750" indent="-285750">
              <a:buFont typeface="Arial" panose="020B0604020202020204" pitchFamily="34" charset="0"/>
              <a:buChar char="•"/>
            </a:pPr>
            <a:r>
              <a:rPr lang="en-US" dirty="0"/>
              <a:t>Terms of reference</a:t>
            </a:r>
          </a:p>
          <a:p>
            <a:pPr marL="285750" indent="-285750">
              <a:buFont typeface="Arial" panose="020B0604020202020204" pitchFamily="34" charset="0"/>
              <a:buChar char="•"/>
            </a:pPr>
            <a:r>
              <a:rPr lang="en-US" dirty="0"/>
              <a:t>Deliverables</a:t>
            </a:r>
          </a:p>
          <a:p>
            <a:pPr marL="285750" indent="-285750">
              <a:buFont typeface="Arial" panose="020B0604020202020204" pitchFamily="34" charset="0"/>
              <a:buChar char="•"/>
            </a:pPr>
            <a:r>
              <a:rPr lang="en-US" dirty="0"/>
              <a:t>Fixed price or monthly invoicing</a:t>
            </a:r>
          </a:p>
          <a:p>
            <a:endParaRPr lang="en-US" dirty="0"/>
          </a:p>
          <a:p>
            <a:r>
              <a:rPr lang="en-US" dirty="0"/>
              <a:t>Link here to indicators, monitoring and evaluation, and reporting</a:t>
            </a:r>
          </a:p>
        </p:txBody>
      </p:sp>
    </p:spTree>
    <p:extLst>
      <p:ext uri="{BB962C8B-B14F-4D97-AF65-F5344CB8AC3E}">
        <p14:creationId xmlns:p14="http://schemas.microsoft.com/office/powerpoint/2010/main" val="1141143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59611" y="531185"/>
            <a:ext cx="4631690" cy="513715"/>
          </a:xfrm>
          <a:prstGeom prst="rect">
            <a:avLst/>
          </a:prstGeom>
        </p:spPr>
        <p:txBody>
          <a:bodyPr vert="horz" wrap="square" lIns="0" tIns="13335" rIns="0" bIns="0" rtlCol="0">
            <a:spAutoFit/>
          </a:bodyPr>
          <a:lstStyle/>
          <a:p>
            <a:pPr marL="12700">
              <a:lnSpc>
                <a:spcPct val="100000"/>
              </a:lnSpc>
              <a:spcBef>
                <a:spcPts val="105"/>
              </a:spcBef>
            </a:pPr>
            <a:r>
              <a:rPr dirty="0"/>
              <a:t>Common</a:t>
            </a:r>
            <a:r>
              <a:rPr spc="-100" dirty="0"/>
              <a:t> </a:t>
            </a:r>
            <a:r>
              <a:rPr spc="-25" dirty="0"/>
              <a:t>Terms</a:t>
            </a:r>
            <a:r>
              <a:rPr spc="-95" dirty="0"/>
              <a:t> </a:t>
            </a:r>
            <a:r>
              <a:rPr dirty="0"/>
              <a:t>&amp;</a:t>
            </a:r>
            <a:r>
              <a:rPr spc="-75" dirty="0"/>
              <a:t> </a:t>
            </a:r>
            <a:r>
              <a:rPr spc="-20" dirty="0"/>
              <a:t>Tips</a:t>
            </a:r>
          </a:p>
        </p:txBody>
      </p:sp>
      <p:sp>
        <p:nvSpPr>
          <p:cNvPr id="6" name="object 6"/>
          <p:cNvSpPr txBox="1">
            <a:spLocks noGrp="1"/>
          </p:cNvSpPr>
          <p:nvPr>
            <p:ph type="sldNum" sz="quarter" idx="7"/>
          </p:nvPr>
        </p:nvSpPr>
        <p:spPr>
          <a:prstGeom prst="rect">
            <a:avLst/>
          </a:prstGeom>
        </p:spPr>
        <p:txBody>
          <a:bodyPr vert="horz" wrap="square" lIns="0" tIns="12700" rIns="0" bIns="0" rtlCol="0">
            <a:spAutoFit/>
          </a:bodyPr>
          <a:lstStyle/>
          <a:p>
            <a:pPr marL="118745">
              <a:lnSpc>
                <a:spcPct val="100000"/>
              </a:lnSpc>
              <a:spcBef>
                <a:spcPts val="100"/>
              </a:spcBef>
            </a:pPr>
            <a:fld id="{81D60167-4931-47E6-BA6A-407CBD079E47}" type="slidenum">
              <a:rPr spc="-5" dirty="0"/>
              <a:t>3</a:t>
            </a:fld>
            <a:endParaRPr spc="-5" dirty="0"/>
          </a:p>
        </p:txBody>
      </p:sp>
      <p:sp>
        <p:nvSpPr>
          <p:cNvPr id="4" name="object 4"/>
          <p:cNvSpPr txBox="1"/>
          <p:nvPr/>
        </p:nvSpPr>
        <p:spPr>
          <a:xfrm>
            <a:off x="685800" y="965991"/>
            <a:ext cx="7924799" cy="4960332"/>
          </a:xfrm>
          <a:prstGeom prst="rect">
            <a:avLst/>
          </a:prstGeom>
        </p:spPr>
        <p:txBody>
          <a:bodyPr vert="horz" wrap="square" lIns="0" tIns="127000" rIns="0" bIns="0" rtlCol="0">
            <a:spAutoFit/>
          </a:bodyPr>
          <a:lstStyle/>
          <a:p>
            <a:pPr marL="355600" indent="-342900">
              <a:lnSpc>
                <a:spcPct val="100000"/>
              </a:lnSpc>
              <a:spcBef>
                <a:spcPts val="1000"/>
              </a:spcBef>
              <a:buSzPct val="79545"/>
              <a:buFont typeface="Arial" panose="020B0604020202020204" pitchFamily="34" charset="0"/>
              <a:buChar char="•"/>
              <a:tabLst>
                <a:tab pos="354965" algn="l"/>
              </a:tabLst>
            </a:pPr>
            <a:r>
              <a:rPr sz="2400" dirty="0">
                <a:latin typeface="Times New Roman" panose="02020603050405020304" pitchFamily="18" charset="0"/>
                <a:cs typeface="Times New Roman" panose="02020603050405020304" pitchFamily="18" charset="0"/>
              </a:rPr>
              <a:t>RFP:</a:t>
            </a:r>
            <a:r>
              <a:rPr sz="2400" spc="-7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Request</a:t>
            </a:r>
            <a:r>
              <a:rPr sz="2400" spc="-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for</a:t>
            </a:r>
            <a:r>
              <a:rPr sz="2400" spc="-8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proposals</a:t>
            </a:r>
            <a:endParaRPr sz="2400" dirty="0">
              <a:latin typeface="Times New Roman" panose="02020603050405020304" pitchFamily="18" charset="0"/>
              <a:cs typeface="Times New Roman" panose="02020603050405020304" pitchFamily="18" charset="0"/>
            </a:endParaRPr>
          </a:p>
          <a:p>
            <a:pPr marL="355600" indent="-342900">
              <a:lnSpc>
                <a:spcPct val="100000"/>
              </a:lnSpc>
              <a:spcBef>
                <a:spcPts val="900"/>
              </a:spcBef>
              <a:buSzPct val="79545"/>
              <a:buFont typeface="Arial" panose="020B0604020202020204" pitchFamily="34" charset="0"/>
              <a:buChar char="•"/>
              <a:tabLst>
                <a:tab pos="354965" algn="l"/>
              </a:tabLst>
            </a:pPr>
            <a:r>
              <a:rPr sz="2400" dirty="0">
                <a:latin typeface="Times New Roman" panose="02020603050405020304" pitchFamily="18" charset="0"/>
                <a:cs typeface="Times New Roman" panose="02020603050405020304" pitchFamily="18" charset="0"/>
              </a:rPr>
              <a:t>RFA:</a:t>
            </a:r>
            <a:r>
              <a:rPr sz="2400" spc="-1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Request</a:t>
            </a:r>
            <a:r>
              <a:rPr sz="2400" spc="-10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for</a:t>
            </a:r>
            <a:r>
              <a:rPr sz="2400" spc="-11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applications</a:t>
            </a:r>
            <a:endParaRPr sz="2400" dirty="0">
              <a:latin typeface="Times New Roman" panose="02020603050405020304" pitchFamily="18" charset="0"/>
              <a:cs typeface="Times New Roman" panose="02020603050405020304" pitchFamily="18" charset="0"/>
            </a:endParaRPr>
          </a:p>
          <a:p>
            <a:pPr marL="355600" indent="-342900">
              <a:lnSpc>
                <a:spcPct val="100000"/>
              </a:lnSpc>
              <a:spcBef>
                <a:spcPts val="900"/>
              </a:spcBef>
              <a:buSzPct val="79545"/>
              <a:buFont typeface="Arial" panose="020B0604020202020204" pitchFamily="34" charset="0"/>
              <a:buChar char="•"/>
              <a:tabLst>
                <a:tab pos="354965" algn="l"/>
              </a:tabLst>
            </a:pPr>
            <a:r>
              <a:rPr sz="2400" dirty="0">
                <a:latin typeface="Times New Roman" panose="02020603050405020304" pitchFamily="18" charset="0"/>
                <a:cs typeface="Times New Roman" panose="02020603050405020304" pitchFamily="18" charset="0"/>
              </a:rPr>
              <a:t>PA:</a:t>
            </a:r>
            <a:r>
              <a:rPr sz="2400" spc="-1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Program</a:t>
            </a:r>
            <a:r>
              <a:rPr sz="2400" spc="-9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Announcement</a:t>
            </a:r>
            <a:endParaRPr sz="2400" dirty="0">
              <a:latin typeface="Times New Roman" panose="02020603050405020304" pitchFamily="18" charset="0"/>
              <a:cs typeface="Times New Roman" panose="02020603050405020304" pitchFamily="18" charset="0"/>
            </a:endParaRPr>
          </a:p>
          <a:p>
            <a:pPr marL="355600" indent="-342900">
              <a:lnSpc>
                <a:spcPct val="100000"/>
              </a:lnSpc>
              <a:spcBef>
                <a:spcPts val="900"/>
              </a:spcBef>
              <a:buSzPct val="79545"/>
              <a:buFont typeface="Arial" panose="020B0604020202020204" pitchFamily="34" charset="0"/>
              <a:buChar char="•"/>
              <a:tabLst>
                <a:tab pos="354965" algn="l"/>
              </a:tabLst>
            </a:pPr>
            <a:r>
              <a:rPr sz="2400" dirty="0">
                <a:latin typeface="Times New Roman" panose="02020603050405020304" pitchFamily="18" charset="0"/>
                <a:cs typeface="Times New Roman" panose="02020603050405020304" pitchFamily="18" charset="0"/>
              </a:rPr>
              <a:t>FOA:</a:t>
            </a:r>
            <a:r>
              <a:rPr sz="2400" spc="-9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Funding</a:t>
            </a:r>
            <a:r>
              <a:rPr sz="2400" spc="-10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Opportunity</a:t>
            </a:r>
            <a:r>
              <a:rPr sz="2400" spc="-9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Announcement</a:t>
            </a:r>
            <a:endParaRPr sz="2400" dirty="0">
              <a:latin typeface="Times New Roman" panose="02020603050405020304" pitchFamily="18" charset="0"/>
              <a:cs typeface="Times New Roman" panose="02020603050405020304" pitchFamily="18" charset="0"/>
            </a:endParaRPr>
          </a:p>
          <a:p>
            <a:pPr marL="355600" indent="-342900">
              <a:lnSpc>
                <a:spcPct val="100000"/>
              </a:lnSpc>
              <a:spcBef>
                <a:spcPts val="900"/>
              </a:spcBef>
              <a:buSzPct val="79545"/>
              <a:buFont typeface="Arial" panose="020B0604020202020204" pitchFamily="34" charset="0"/>
              <a:buChar char="•"/>
              <a:tabLst>
                <a:tab pos="354965" algn="l"/>
              </a:tabLst>
            </a:pPr>
            <a:r>
              <a:rPr sz="2400" dirty="0">
                <a:latin typeface="Times New Roman" panose="02020603050405020304" pitchFamily="18" charset="0"/>
                <a:cs typeface="Times New Roman" panose="02020603050405020304" pitchFamily="18" charset="0"/>
              </a:rPr>
              <a:t>And</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don’t</a:t>
            </a:r>
            <a:r>
              <a:rPr sz="2400" spc="-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forget</a:t>
            </a:r>
            <a:r>
              <a:rPr sz="2400" spc="-25" dirty="0">
                <a:latin typeface="Times New Roman" panose="02020603050405020304" pitchFamily="18" charset="0"/>
                <a:cs typeface="Times New Roman" panose="02020603050405020304" pitchFamily="18" charset="0"/>
              </a:rPr>
              <a:t> </a:t>
            </a:r>
            <a:r>
              <a:rPr sz="2400" spc="-5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1150620" lvl="1" indent="-342900">
              <a:lnSpc>
                <a:spcPct val="100000"/>
              </a:lnSpc>
              <a:spcBef>
                <a:spcPts val="894"/>
              </a:spcBef>
              <a:buFont typeface="Arial" panose="020B0604020202020204" pitchFamily="34" charset="0"/>
              <a:buChar char="•"/>
              <a:tabLst>
                <a:tab pos="1151890" algn="l"/>
              </a:tabLst>
            </a:pPr>
            <a:r>
              <a:rPr sz="2400" dirty="0">
                <a:latin typeface="Times New Roman" panose="02020603050405020304" pitchFamily="18" charset="0"/>
                <a:cs typeface="Times New Roman" panose="02020603050405020304" pitchFamily="18" charset="0"/>
              </a:rPr>
              <a:t>Program</a:t>
            </a:r>
            <a:r>
              <a:rPr sz="2400" spc="-7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Solicitation</a:t>
            </a:r>
            <a:endParaRPr sz="2400" dirty="0">
              <a:latin typeface="Times New Roman" panose="02020603050405020304" pitchFamily="18" charset="0"/>
              <a:cs typeface="Times New Roman" panose="02020603050405020304" pitchFamily="18" charset="0"/>
            </a:endParaRPr>
          </a:p>
          <a:p>
            <a:pPr marL="1150620" lvl="1" indent="-342900">
              <a:lnSpc>
                <a:spcPct val="100000"/>
              </a:lnSpc>
              <a:spcBef>
                <a:spcPts val="300"/>
              </a:spcBef>
              <a:buFont typeface="Arial" panose="020B0604020202020204" pitchFamily="34" charset="0"/>
              <a:buChar char="•"/>
              <a:tabLst>
                <a:tab pos="1151890" algn="l"/>
              </a:tabLst>
            </a:pPr>
            <a:r>
              <a:rPr sz="2400" dirty="0">
                <a:latin typeface="Times New Roman" panose="02020603050405020304" pitchFamily="18" charset="0"/>
                <a:cs typeface="Times New Roman" panose="02020603050405020304" pitchFamily="18" charset="0"/>
              </a:rPr>
              <a:t>Letter</a:t>
            </a:r>
            <a:r>
              <a:rPr sz="2400" spc="-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Inquiry/Letter</a:t>
            </a:r>
            <a:r>
              <a:rPr sz="2400" spc="-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2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Interest</a:t>
            </a:r>
            <a:endParaRPr sz="2400" dirty="0">
              <a:latin typeface="Times New Roman" panose="02020603050405020304" pitchFamily="18" charset="0"/>
              <a:cs typeface="Times New Roman" panose="02020603050405020304" pitchFamily="18" charset="0"/>
            </a:endParaRPr>
          </a:p>
          <a:p>
            <a:pPr marL="1150620" lvl="1" indent="-342900">
              <a:lnSpc>
                <a:spcPct val="100000"/>
              </a:lnSpc>
              <a:spcBef>
                <a:spcPts val="300"/>
              </a:spcBef>
              <a:buFont typeface="Arial" panose="020B0604020202020204" pitchFamily="34" charset="0"/>
              <a:buChar char="•"/>
              <a:tabLst>
                <a:tab pos="1151890" algn="l"/>
              </a:tabLst>
            </a:pPr>
            <a:r>
              <a:rPr sz="2400" dirty="0">
                <a:latin typeface="Times New Roman" panose="02020603050405020304" pitchFamily="18" charset="0"/>
                <a:cs typeface="Times New Roman" panose="02020603050405020304" pitchFamily="18" charset="0"/>
              </a:rPr>
              <a:t>Call</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for</a:t>
            </a:r>
            <a:r>
              <a:rPr sz="2400" spc="-3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Proposals</a:t>
            </a:r>
            <a:endParaRPr sz="2400" dirty="0">
              <a:latin typeface="Times New Roman" panose="02020603050405020304" pitchFamily="18" charset="0"/>
              <a:cs typeface="Times New Roman" panose="02020603050405020304" pitchFamily="18" charset="0"/>
            </a:endParaRPr>
          </a:p>
          <a:p>
            <a:pPr marL="1150620" lvl="1" indent="-342900">
              <a:lnSpc>
                <a:spcPct val="100000"/>
              </a:lnSpc>
              <a:spcBef>
                <a:spcPts val="300"/>
              </a:spcBef>
              <a:buFont typeface="Arial" panose="020B0604020202020204" pitchFamily="34" charset="0"/>
              <a:buChar char="•"/>
              <a:tabLst>
                <a:tab pos="1151890" algn="l"/>
              </a:tabLst>
            </a:pPr>
            <a:r>
              <a:rPr sz="2400" dirty="0">
                <a:latin typeface="Times New Roman" panose="02020603050405020304" pitchFamily="18" charset="0"/>
                <a:cs typeface="Times New Roman" panose="02020603050405020304" pitchFamily="18" charset="0"/>
              </a:rPr>
              <a:t>Call</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for</a:t>
            </a:r>
            <a:r>
              <a:rPr sz="2400" spc="-3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Applications</a:t>
            </a:r>
            <a:endParaRPr lang="en-US" sz="2400" spc="-10" dirty="0">
              <a:latin typeface="Times New Roman" panose="02020603050405020304" pitchFamily="18" charset="0"/>
              <a:cs typeface="Times New Roman" panose="02020603050405020304" pitchFamily="18" charset="0"/>
            </a:endParaRPr>
          </a:p>
          <a:p>
            <a:pPr marL="1150620" lvl="1" indent="-342900">
              <a:lnSpc>
                <a:spcPct val="100000"/>
              </a:lnSpc>
              <a:spcBef>
                <a:spcPts val="300"/>
              </a:spcBef>
              <a:buFont typeface="Arial" panose="020B0604020202020204" pitchFamily="34" charset="0"/>
              <a:buChar char="•"/>
              <a:tabLst>
                <a:tab pos="1151890" algn="l"/>
              </a:tabLst>
            </a:pPr>
            <a:r>
              <a:rPr lang="en-US" sz="2400" spc="-10" dirty="0">
                <a:latin typeface="Times New Roman" panose="02020603050405020304" pitchFamily="18" charset="0"/>
                <a:cs typeface="Times New Roman" panose="02020603050405020304" pitchFamily="18" charset="0"/>
              </a:rPr>
              <a:t>Call for Concept Notes</a:t>
            </a:r>
            <a:endParaRPr sz="2400" dirty="0">
              <a:latin typeface="Times New Roman" panose="02020603050405020304" pitchFamily="18" charset="0"/>
              <a:cs typeface="Times New Roman" panose="02020603050405020304" pitchFamily="18" charset="0"/>
            </a:endParaRPr>
          </a:p>
          <a:p>
            <a:pPr marL="1150620" lvl="1" indent="-342900">
              <a:lnSpc>
                <a:spcPct val="100000"/>
              </a:lnSpc>
              <a:spcBef>
                <a:spcPts val="300"/>
              </a:spcBef>
              <a:buFont typeface="Arial" panose="020B0604020202020204" pitchFamily="34" charset="0"/>
              <a:buChar char="•"/>
              <a:tabLst>
                <a:tab pos="1151890" algn="l"/>
              </a:tabLst>
            </a:pPr>
            <a:r>
              <a:rPr sz="2400" dirty="0">
                <a:latin typeface="Times New Roman" panose="02020603050405020304" pitchFamily="18" charset="0"/>
                <a:cs typeface="Times New Roman" panose="02020603050405020304" pitchFamily="18" charset="0"/>
              </a:rPr>
              <a:t>And</a:t>
            </a:r>
            <a:r>
              <a:rPr sz="2400" spc="-2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more!</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13440" y="403529"/>
            <a:ext cx="7797164" cy="474489"/>
          </a:xfrm>
          <a:prstGeom prst="rect">
            <a:avLst/>
          </a:prstGeom>
        </p:spPr>
        <p:txBody>
          <a:bodyPr vert="horz" wrap="square" lIns="0" tIns="12700" rIns="0" bIns="0" rtlCol="0">
            <a:spAutoFit/>
          </a:bodyPr>
          <a:lstStyle/>
          <a:p>
            <a:pPr marL="118745">
              <a:lnSpc>
                <a:spcPct val="100000"/>
              </a:lnSpc>
              <a:spcBef>
                <a:spcPts val="100"/>
              </a:spcBef>
            </a:pPr>
            <a:r>
              <a:rPr lang="en-US" sz="3000" spc="5" dirty="0"/>
              <a:t>Searching</a:t>
            </a:r>
            <a:r>
              <a:rPr sz="3000" spc="5" dirty="0"/>
              <a:t> </a:t>
            </a:r>
            <a:r>
              <a:rPr sz="3000" dirty="0"/>
              <a:t>directly</a:t>
            </a:r>
            <a:r>
              <a:rPr lang="en-US" sz="3000" spc="-25" dirty="0"/>
              <a:t> from</a:t>
            </a:r>
            <a:r>
              <a:rPr sz="3000" dirty="0"/>
              <a:t> a</a:t>
            </a:r>
            <a:r>
              <a:rPr sz="3000" spc="-10" dirty="0"/>
              <a:t> source</a:t>
            </a:r>
            <a:endParaRPr sz="3000" dirty="0"/>
          </a:p>
        </p:txBody>
      </p:sp>
      <p:sp>
        <p:nvSpPr>
          <p:cNvPr id="6" name="object 6"/>
          <p:cNvSpPr txBox="1">
            <a:spLocks noGrp="1"/>
          </p:cNvSpPr>
          <p:nvPr>
            <p:ph type="sldNum" sz="quarter" idx="7"/>
          </p:nvPr>
        </p:nvSpPr>
        <p:spPr>
          <a:prstGeom prst="rect">
            <a:avLst/>
          </a:prstGeom>
        </p:spPr>
        <p:txBody>
          <a:bodyPr vert="horz" wrap="square" lIns="0" tIns="12700" rIns="0" bIns="0" rtlCol="0">
            <a:spAutoFit/>
          </a:bodyPr>
          <a:lstStyle/>
          <a:p>
            <a:pPr marL="118745">
              <a:lnSpc>
                <a:spcPct val="100000"/>
              </a:lnSpc>
              <a:spcBef>
                <a:spcPts val="100"/>
              </a:spcBef>
            </a:pPr>
            <a:fld id="{81D60167-4931-47E6-BA6A-407CBD079E47}" type="slidenum">
              <a:rPr spc="-5" dirty="0"/>
              <a:t>4</a:t>
            </a:fld>
            <a:endParaRPr spc="-5" dirty="0"/>
          </a:p>
        </p:txBody>
      </p:sp>
      <p:sp>
        <p:nvSpPr>
          <p:cNvPr id="4" name="object 4"/>
          <p:cNvSpPr txBox="1"/>
          <p:nvPr/>
        </p:nvSpPr>
        <p:spPr>
          <a:xfrm>
            <a:off x="413440" y="762001"/>
            <a:ext cx="8273359" cy="5184561"/>
          </a:xfrm>
          <a:prstGeom prst="rect">
            <a:avLst/>
          </a:prstGeom>
        </p:spPr>
        <p:txBody>
          <a:bodyPr vert="horz" wrap="square" lIns="0" tIns="173990" rIns="0" bIns="0" rtlCol="0">
            <a:spAutoFit/>
          </a:bodyPr>
          <a:lstStyle/>
          <a:p>
            <a:pPr marL="298450" indent="-285750">
              <a:lnSpc>
                <a:spcPct val="100000"/>
              </a:lnSpc>
              <a:spcBef>
                <a:spcPts val="1370"/>
              </a:spcBef>
              <a:buFont typeface="Arial" panose="020B0604020202020204" pitchFamily="34" charset="0"/>
              <a:buChar char="•"/>
              <a:tabLst>
                <a:tab pos="298450" algn="l"/>
              </a:tabLst>
            </a:pPr>
            <a:r>
              <a:rPr sz="2400" dirty="0">
                <a:latin typeface="Times New Roman" panose="02020603050405020304" pitchFamily="18" charset="0"/>
                <a:cs typeface="Times New Roman" panose="02020603050405020304" pitchFamily="18" charset="0"/>
              </a:rPr>
              <a:t>Most</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common</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source</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for</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funding</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opportunities</a:t>
            </a:r>
            <a:r>
              <a:rPr sz="2400" spc="1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is from the </a:t>
            </a:r>
            <a:r>
              <a:rPr sz="2400" spc="-10" dirty="0">
                <a:latin typeface="Times New Roman" panose="02020603050405020304" pitchFamily="18" charset="0"/>
                <a:cs typeface="Times New Roman" panose="02020603050405020304" pitchFamily="18" charset="0"/>
              </a:rPr>
              <a:t>funders</a:t>
            </a:r>
            <a:endParaRPr sz="2400" dirty="0">
              <a:latin typeface="Times New Roman" panose="02020603050405020304" pitchFamily="18" charset="0"/>
              <a:cs typeface="Times New Roman" panose="02020603050405020304" pitchFamily="18" charset="0"/>
            </a:endParaRPr>
          </a:p>
          <a:p>
            <a:pPr marL="297815" marR="281305" indent="-285750">
              <a:lnSpc>
                <a:spcPct val="110000"/>
              </a:lnSpc>
              <a:spcBef>
                <a:spcPts val="1060"/>
              </a:spcBef>
              <a:buFont typeface="Arial" panose="020B0604020202020204" pitchFamily="34" charset="0"/>
              <a:buChar char="•"/>
              <a:tabLst>
                <a:tab pos="298450" algn="l"/>
              </a:tabLst>
            </a:pPr>
            <a:r>
              <a:rPr sz="2400" dirty="0">
                <a:latin typeface="Times New Roman" panose="02020603050405020304" pitchFamily="18" charset="0"/>
                <a:cs typeface="Times New Roman" panose="02020603050405020304" pitchFamily="18" charset="0"/>
              </a:rPr>
              <a:t>Many</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reach</a:t>
            </a:r>
            <a:r>
              <a:rPr sz="2400" spc="-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out</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through</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websites,</a:t>
            </a:r>
            <a:r>
              <a:rPr sz="2400" spc="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via</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emails,</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and</a:t>
            </a:r>
            <a:r>
              <a:rPr sz="2400" spc="-10" dirty="0">
                <a:latin typeface="Times New Roman" panose="02020603050405020304" pitchFamily="18" charset="0"/>
                <a:cs typeface="Times New Roman" panose="02020603050405020304" pitchFamily="18" charset="0"/>
              </a:rPr>
              <a:t> social </a:t>
            </a:r>
            <a:r>
              <a:rPr sz="2400" dirty="0">
                <a:latin typeface="Times New Roman" panose="02020603050405020304" pitchFamily="18" charset="0"/>
                <a:cs typeface="Times New Roman" panose="02020603050405020304" pitchFamily="18" charset="0"/>
              </a:rPr>
              <a:t>media,</a:t>
            </a:r>
            <a:r>
              <a:rPr sz="2400" spc="-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to</a:t>
            </a:r>
            <a:r>
              <a:rPr sz="2400" spc="-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announce</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new</a:t>
            </a:r>
            <a:r>
              <a:rPr sz="2400" spc="-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programs,</a:t>
            </a:r>
            <a:r>
              <a:rPr sz="2400" spc="-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discrete</a:t>
            </a:r>
            <a:r>
              <a:rPr sz="2400" spc="-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funding </a:t>
            </a:r>
            <a:r>
              <a:rPr sz="2400" dirty="0">
                <a:latin typeface="Times New Roman" panose="02020603050405020304" pitchFamily="18" charset="0"/>
                <a:cs typeface="Times New Roman" panose="02020603050405020304" pitchFamily="18" charset="0"/>
              </a:rPr>
              <a:t>opportunities</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&amp;</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standing </a:t>
            </a:r>
            <a:r>
              <a:rPr sz="2400" spc="-10" dirty="0">
                <a:latin typeface="Times New Roman" panose="02020603050405020304" pitchFamily="18" charset="0"/>
                <a:cs typeface="Times New Roman" panose="02020603050405020304" pitchFamily="18" charset="0"/>
              </a:rPr>
              <a:t>deadlines.</a:t>
            </a:r>
            <a:endParaRPr lang="en-US" sz="2400" spc="-10" dirty="0">
              <a:latin typeface="Times New Roman" panose="02020603050405020304" pitchFamily="18" charset="0"/>
              <a:cs typeface="Times New Roman" panose="02020603050405020304" pitchFamily="18" charset="0"/>
            </a:endParaRPr>
          </a:p>
          <a:p>
            <a:pPr marL="297815" marR="281305" indent="-285750">
              <a:lnSpc>
                <a:spcPct val="110000"/>
              </a:lnSpc>
              <a:spcBef>
                <a:spcPts val="1060"/>
              </a:spcBef>
              <a:buFont typeface="Arial" panose="020B0604020202020204" pitchFamily="34" charset="0"/>
              <a:buChar char="•"/>
              <a:tabLst>
                <a:tab pos="298450" algn="l"/>
              </a:tabLst>
            </a:pPr>
            <a:r>
              <a:rPr lang="en-US" sz="2400" spc="-10" dirty="0">
                <a:latin typeface="Times New Roman" panose="02020603050405020304" pitchFamily="18" charset="0"/>
                <a:cs typeface="Times New Roman" panose="02020603050405020304" pitchFamily="18" charset="0"/>
              </a:rPr>
              <a:t>Networks are linked into these sources</a:t>
            </a:r>
            <a:endParaRPr sz="2400" dirty="0">
              <a:latin typeface="Times New Roman" panose="02020603050405020304" pitchFamily="18" charset="0"/>
              <a:cs typeface="Times New Roman" panose="02020603050405020304" pitchFamily="18" charset="0"/>
            </a:endParaRPr>
          </a:p>
          <a:p>
            <a:pPr>
              <a:lnSpc>
                <a:spcPct val="100000"/>
              </a:lnSpc>
              <a:spcBef>
                <a:spcPts val="35"/>
              </a:spcBef>
              <a:buClr>
                <a:srgbClr val="FF6600"/>
              </a:buClr>
            </a:pPr>
            <a:endParaRPr sz="2400" dirty="0">
              <a:latin typeface="Times New Roman" panose="02020603050405020304" pitchFamily="18" charset="0"/>
              <a:cs typeface="Times New Roman" panose="02020603050405020304" pitchFamily="18" charset="0"/>
            </a:endParaRPr>
          </a:p>
          <a:p>
            <a:pPr marL="12700">
              <a:lnSpc>
                <a:spcPct val="100000"/>
              </a:lnSpc>
              <a:spcBef>
                <a:spcPts val="5"/>
              </a:spcBef>
              <a:buClr>
                <a:srgbClr val="FF6600"/>
              </a:buClr>
              <a:tabLst>
                <a:tab pos="299085" algn="l"/>
              </a:tabLst>
            </a:pPr>
            <a:r>
              <a:rPr sz="2400" spc="-10" dirty="0">
                <a:latin typeface="Times New Roman" panose="02020603050405020304" pitchFamily="18" charset="0"/>
                <a:cs typeface="Times New Roman" panose="02020603050405020304" pitchFamily="18" charset="0"/>
              </a:rPr>
              <a:t>Tactics:</a:t>
            </a:r>
            <a:endParaRPr sz="2400" dirty="0">
              <a:latin typeface="Times New Roman" panose="02020603050405020304" pitchFamily="18" charset="0"/>
              <a:cs typeface="Times New Roman" panose="02020603050405020304" pitchFamily="18" charset="0"/>
            </a:endParaRPr>
          </a:p>
          <a:p>
            <a:pPr marL="537210" lvl="1" indent="-285750">
              <a:lnSpc>
                <a:spcPct val="100000"/>
              </a:lnSpc>
              <a:buFont typeface="Arial" panose="020B0604020202020204" pitchFamily="34" charset="0"/>
              <a:buChar char="•"/>
              <a:tabLst>
                <a:tab pos="535940" algn="l"/>
              </a:tabLst>
            </a:pPr>
            <a:r>
              <a:rPr sz="2400" dirty="0">
                <a:latin typeface="Times New Roman" panose="02020603050405020304" pitchFamily="18" charset="0"/>
                <a:cs typeface="Times New Roman" panose="02020603050405020304" pitchFamily="18" charset="0"/>
              </a:rPr>
              <a:t>LOOK</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TO</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ORG</a:t>
            </a:r>
            <a:r>
              <a:rPr sz="2400" spc="-30" dirty="0">
                <a:latin typeface="Times New Roman" panose="02020603050405020304" pitchFamily="18" charset="0"/>
                <a:cs typeface="Times New Roman" panose="02020603050405020304" pitchFamily="18" charset="0"/>
              </a:rPr>
              <a:t> </a:t>
            </a:r>
            <a:r>
              <a:rPr sz="2400" spc="-20" dirty="0">
                <a:latin typeface="Times New Roman" panose="02020603050405020304" pitchFamily="18" charset="0"/>
                <a:cs typeface="Times New Roman" panose="02020603050405020304" pitchFamily="18" charset="0"/>
              </a:rPr>
              <a:t>HISTORY:</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Has</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your</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organization</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received</a:t>
            </a:r>
            <a:r>
              <a:rPr sz="2400" spc="-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funding</a:t>
            </a:r>
            <a:r>
              <a:rPr sz="2400" spc="-3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before?</a:t>
            </a:r>
            <a:r>
              <a:rPr lang="en-US" sz="2400" spc="-10" dirty="0">
                <a:latin typeface="Times New Roman" panose="02020603050405020304" pitchFamily="18" charset="0"/>
                <a:cs typeface="Times New Roman" panose="02020603050405020304" pitchFamily="18" charset="0"/>
              </a:rPr>
              <a:t>  From this source?  On this topic?</a:t>
            </a:r>
            <a:endParaRPr sz="2400" dirty="0">
              <a:latin typeface="Times New Roman" panose="02020603050405020304" pitchFamily="18" charset="0"/>
              <a:cs typeface="Times New Roman" panose="02020603050405020304" pitchFamily="18" charset="0"/>
            </a:endParaRPr>
          </a:p>
          <a:p>
            <a:pPr marL="536575" marR="240665" lvl="1" indent="-285750">
              <a:lnSpc>
                <a:spcPct val="110000"/>
              </a:lnSpc>
              <a:spcBef>
                <a:spcPts val="790"/>
              </a:spcBef>
              <a:buFont typeface="Arial" panose="020B0604020202020204" pitchFamily="34" charset="0"/>
              <a:buChar char="•"/>
              <a:tabLst>
                <a:tab pos="536575" algn="l"/>
              </a:tabLst>
            </a:pPr>
            <a:r>
              <a:rPr sz="2400" dirty="0">
                <a:latin typeface="Times New Roman" panose="02020603050405020304" pitchFamily="18" charset="0"/>
                <a:cs typeface="Times New Roman" panose="02020603050405020304" pitchFamily="18" charset="0"/>
              </a:rPr>
              <a:t>Sign up for</a:t>
            </a:r>
            <a:r>
              <a:rPr sz="2400" spc="1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emails/listservs/newsletters</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from</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any</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past</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funders</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to</a:t>
            </a:r>
            <a:r>
              <a:rPr sz="2400" spc="15" dirty="0">
                <a:latin typeface="Times New Roman" panose="02020603050405020304" pitchFamily="18" charset="0"/>
                <a:cs typeface="Times New Roman" panose="02020603050405020304" pitchFamily="18" charset="0"/>
              </a:rPr>
              <a:t> </a:t>
            </a:r>
            <a:r>
              <a:rPr sz="2400" spc="-20" dirty="0">
                <a:latin typeface="Times New Roman" panose="02020603050405020304" pitchFamily="18" charset="0"/>
                <a:cs typeface="Times New Roman" panose="02020603050405020304" pitchFamily="18" charset="0"/>
              </a:rPr>
              <a:t>stay </a:t>
            </a:r>
            <a:r>
              <a:rPr sz="2400" dirty="0">
                <a:latin typeface="Times New Roman" panose="02020603050405020304" pitchFamily="18" charset="0"/>
                <a:cs typeface="Times New Roman" panose="02020603050405020304" pitchFamily="18" charset="0"/>
              </a:rPr>
              <a:t>informed</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future</a:t>
            </a:r>
            <a:r>
              <a:rPr sz="2400" spc="-3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opportunities</a:t>
            </a:r>
            <a:r>
              <a:rPr lang="en-US" sz="2400" spc="-1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10662" y="421458"/>
            <a:ext cx="7797164" cy="513715"/>
          </a:xfrm>
          <a:prstGeom prst="rect">
            <a:avLst/>
          </a:prstGeom>
        </p:spPr>
        <p:txBody>
          <a:bodyPr vert="horz" wrap="square" lIns="0" tIns="13335" rIns="0" bIns="0" rtlCol="0">
            <a:spAutoFit/>
          </a:bodyPr>
          <a:lstStyle/>
          <a:p>
            <a:pPr marL="12700">
              <a:lnSpc>
                <a:spcPct val="100000"/>
              </a:lnSpc>
              <a:spcBef>
                <a:spcPts val="105"/>
              </a:spcBef>
            </a:pPr>
            <a:r>
              <a:rPr lang="en-US" spc="-10" dirty="0"/>
              <a:t>Different kinds of funding </a:t>
            </a:r>
            <a:r>
              <a:rPr spc="-10" dirty="0"/>
              <a:t>source</a:t>
            </a:r>
            <a:r>
              <a:rPr lang="en-US" spc="-10" dirty="0"/>
              <a:t>s</a:t>
            </a:r>
            <a:endParaRPr spc="-10" dirty="0"/>
          </a:p>
        </p:txBody>
      </p:sp>
      <p:sp>
        <p:nvSpPr>
          <p:cNvPr id="6" name="object 6"/>
          <p:cNvSpPr txBox="1">
            <a:spLocks noGrp="1"/>
          </p:cNvSpPr>
          <p:nvPr>
            <p:ph type="sldNum" sz="quarter" idx="7"/>
          </p:nvPr>
        </p:nvSpPr>
        <p:spPr>
          <a:prstGeom prst="rect">
            <a:avLst/>
          </a:prstGeom>
        </p:spPr>
        <p:txBody>
          <a:bodyPr vert="horz" wrap="square" lIns="0" tIns="12700" rIns="0" bIns="0" rtlCol="0">
            <a:spAutoFit/>
          </a:bodyPr>
          <a:lstStyle/>
          <a:p>
            <a:pPr marL="118745">
              <a:lnSpc>
                <a:spcPct val="100000"/>
              </a:lnSpc>
              <a:spcBef>
                <a:spcPts val="100"/>
              </a:spcBef>
            </a:pPr>
            <a:fld id="{81D60167-4931-47E6-BA6A-407CBD079E47}" type="slidenum">
              <a:rPr spc="-5" dirty="0"/>
              <a:t>5</a:t>
            </a:fld>
            <a:endParaRPr spc="-5" dirty="0"/>
          </a:p>
        </p:txBody>
      </p:sp>
      <p:sp>
        <p:nvSpPr>
          <p:cNvPr id="4" name="object 4"/>
          <p:cNvSpPr txBox="1"/>
          <p:nvPr/>
        </p:nvSpPr>
        <p:spPr>
          <a:xfrm>
            <a:off x="674192" y="714174"/>
            <a:ext cx="8077199" cy="5423280"/>
          </a:xfrm>
          <a:prstGeom prst="rect">
            <a:avLst/>
          </a:prstGeom>
        </p:spPr>
        <p:txBody>
          <a:bodyPr vert="horz" wrap="square" lIns="0" tIns="128270" rIns="0" bIns="0" rtlCol="0">
            <a:spAutoFit/>
          </a:bodyPr>
          <a:lstStyle/>
          <a:p>
            <a:pPr marL="12700" indent="-457200">
              <a:buClr>
                <a:srgbClr val="FF6600"/>
              </a:buClr>
              <a:tabLst>
                <a:tab pos="299085" algn="l"/>
              </a:tabLst>
            </a:pPr>
            <a:r>
              <a:rPr sz="2400" spc="-20" dirty="0">
                <a:latin typeface="Times New Roman" panose="02020603050405020304" pitchFamily="18" charset="0"/>
                <a:cs typeface="Times New Roman" panose="02020603050405020304" pitchFamily="18" charset="0"/>
              </a:rPr>
              <a:t>Types</a:t>
            </a:r>
            <a:r>
              <a:rPr sz="2400" spc="-8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8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Funders:</a:t>
            </a:r>
            <a:endParaRPr sz="2400" dirty="0">
              <a:latin typeface="Times New Roman" panose="02020603050405020304" pitchFamily="18" charset="0"/>
              <a:cs typeface="Times New Roman" panose="02020603050405020304" pitchFamily="18" charset="0"/>
            </a:endParaRPr>
          </a:p>
          <a:p>
            <a:pPr marL="251460" lvl="1" indent="-457200">
              <a:buClr>
                <a:srgbClr val="ED3742"/>
              </a:buClr>
              <a:buFont typeface="Arial" panose="020B0604020202020204" pitchFamily="34" charset="0"/>
              <a:buChar char="•"/>
              <a:tabLst>
                <a:tab pos="535940" algn="l"/>
              </a:tabLst>
            </a:pPr>
            <a:r>
              <a:rPr sz="2400" dirty="0">
                <a:solidFill>
                  <a:schemeClr val="tx1"/>
                </a:solidFill>
                <a:latin typeface="Times New Roman" panose="02020603050405020304" pitchFamily="18" charset="0"/>
                <a:cs typeface="Times New Roman" panose="02020603050405020304" pitchFamily="18" charset="0"/>
              </a:rPr>
              <a:t>Large</a:t>
            </a:r>
            <a:r>
              <a:rPr sz="2400" spc="-20" dirty="0">
                <a:solidFill>
                  <a:schemeClr val="tx1"/>
                </a:solidFill>
                <a:latin typeface="Times New Roman" panose="02020603050405020304" pitchFamily="18" charset="0"/>
                <a:cs typeface="Times New Roman" panose="02020603050405020304" pitchFamily="18" charset="0"/>
              </a:rPr>
              <a:t> </a:t>
            </a:r>
            <a:r>
              <a:rPr sz="2400" spc="-10" dirty="0">
                <a:solidFill>
                  <a:schemeClr val="tx1"/>
                </a:solidFill>
                <a:latin typeface="Times New Roman" panose="02020603050405020304" pitchFamily="18" charset="0"/>
                <a:cs typeface="Times New Roman" panose="02020603050405020304" pitchFamily="18" charset="0"/>
              </a:rPr>
              <a:t>Foundations:</a:t>
            </a:r>
            <a:endParaRPr sz="2400" dirty="0">
              <a:solidFill>
                <a:schemeClr val="tx1"/>
              </a:solidFill>
              <a:latin typeface="Times New Roman" panose="02020603050405020304" pitchFamily="18" charset="0"/>
              <a:cs typeface="Times New Roman" panose="02020603050405020304" pitchFamily="18" charset="0"/>
            </a:endParaRPr>
          </a:p>
          <a:p>
            <a:pPr marL="32385" lvl="3">
              <a:buClr>
                <a:srgbClr val="ED3742"/>
              </a:buClr>
              <a:buSzPct val="111538"/>
              <a:tabLst>
                <a:tab pos="774065" algn="l"/>
              </a:tabLst>
            </a:pPr>
            <a:r>
              <a:rPr lang="en-US" sz="2400" dirty="0">
                <a:solidFill>
                  <a:schemeClr val="tx1"/>
                </a:solidFill>
                <a:latin typeface="Times New Roman" panose="02020603050405020304" pitchFamily="18" charset="0"/>
                <a:cs typeface="Times New Roman" panose="02020603050405020304" pitchFamily="18" charset="0"/>
              </a:rPr>
              <a:t>	</a:t>
            </a:r>
            <a:r>
              <a:rPr sz="2000" dirty="0">
                <a:solidFill>
                  <a:schemeClr val="tx1"/>
                </a:solidFill>
                <a:latin typeface="Times New Roman" panose="02020603050405020304" pitchFamily="18" charset="0"/>
                <a:cs typeface="Times New Roman" panose="02020603050405020304" pitchFamily="18" charset="0"/>
              </a:rPr>
              <a:t>Carnegie,</a:t>
            </a:r>
            <a:r>
              <a:rPr sz="2000" spc="-40" dirty="0">
                <a:solidFill>
                  <a:schemeClr val="tx1"/>
                </a:solidFill>
                <a:latin typeface="Times New Roman" panose="02020603050405020304" pitchFamily="18" charset="0"/>
                <a:cs typeface="Times New Roman" panose="02020603050405020304" pitchFamily="18" charset="0"/>
              </a:rPr>
              <a:t> </a:t>
            </a:r>
            <a:r>
              <a:rPr sz="2000" dirty="0">
                <a:solidFill>
                  <a:schemeClr val="tx1"/>
                </a:solidFill>
                <a:latin typeface="Times New Roman" panose="02020603050405020304" pitchFamily="18" charset="0"/>
                <a:cs typeface="Times New Roman" panose="02020603050405020304" pitchFamily="18" charset="0"/>
              </a:rPr>
              <a:t>Gates,</a:t>
            </a:r>
            <a:r>
              <a:rPr sz="2000" spc="-55" dirty="0">
                <a:solidFill>
                  <a:schemeClr val="tx1"/>
                </a:solidFill>
                <a:latin typeface="Times New Roman" panose="02020603050405020304" pitchFamily="18" charset="0"/>
                <a:cs typeface="Times New Roman" panose="02020603050405020304" pitchFamily="18" charset="0"/>
              </a:rPr>
              <a:t> </a:t>
            </a:r>
            <a:r>
              <a:rPr sz="2000" spc="-20" dirty="0">
                <a:solidFill>
                  <a:schemeClr val="tx1"/>
                </a:solidFill>
                <a:latin typeface="Times New Roman" panose="02020603050405020304" pitchFamily="18" charset="0"/>
                <a:cs typeface="Times New Roman" panose="02020603050405020304" pitchFamily="18" charset="0"/>
              </a:rPr>
              <a:t>MacArthur</a:t>
            </a:r>
            <a:r>
              <a:rPr sz="2000" dirty="0">
                <a:solidFill>
                  <a:schemeClr val="tx1"/>
                </a:solidFill>
                <a:latin typeface="Times New Roman" panose="02020603050405020304" pitchFamily="18" charset="0"/>
                <a:cs typeface="Times New Roman" panose="02020603050405020304" pitchFamily="18" charset="0"/>
              </a:rPr>
              <a:t>,</a:t>
            </a:r>
            <a:r>
              <a:rPr sz="2000" spc="-45" dirty="0">
                <a:solidFill>
                  <a:schemeClr val="tx1"/>
                </a:solidFill>
                <a:latin typeface="Times New Roman" panose="02020603050405020304" pitchFamily="18" charset="0"/>
                <a:cs typeface="Times New Roman" panose="02020603050405020304" pitchFamily="18" charset="0"/>
              </a:rPr>
              <a:t> </a:t>
            </a:r>
            <a:r>
              <a:rPr sz="2000" spc="-10" dirty="0">
                <a:solidFill>
                  <a:schemeClr val="tx1"/>
                </a:solidFill>
                <a:latin typeface="Times New Roman" panose="02020603050405020304" pitchFamily="18" charset="0"/>
                <a:cs typeface="Times New Roman" panose="02020603050405020304" pitchFamily="18" charset="0"/>
              </a:rPr>
              <a:t>Coca-</a:t>
            </a:r>
            <a:r>
              <a:rPr sz="2000" spc="-20" dirty="0">
                <a:solidFill>
                  <a:schemeClr val="tx1"/>
                </a:solidFill>
                <a:latin typeface="Times New Roman" panose="02020603050405020304" pitchFamily="18" charset="0"/>
                <a:cs typeface="Times New Roman" panose="02020603050405020304" pitchFamily="18" charset="0"/>
              </a:rPr>
              <a:t>Cola</a:t>
            </a:r>
            <a:endParaRPr lang="en-US" sz="2000" dirty="0">
              <a:solidFill>
                <a:schemeClr val="tx1"/>
              </a:solidFill>
              <a:latin typeface="Times New Roman" panose="02020603050405020304" pitchFamily="18" charset="0"/>
              <a:cs typeface="Times New Roman" panose="02020603050405020304" pitchFamily="18" charset="0"/>
            </a:endParaRPr>
          </a:p>
          <a:p>
            <a:pPr marL="251460" lvl="1" indent="-457200">
              <a:buClr>
                <a:srgbClr val="ED3742"/>
              </a:buClr>
              <a:buFont typeface="Arial" panose="020B0604020202020204" pitchFamily="34" charset="0"/>
              <a:buChar char="•"/>
              <a:tabLst>
                <a:tab pos="535940" algn="l"/>
              </a:tabLst>
            </a:pPr>
            <a:r>
              <a:rPr sz="2400" dirty="0">
                <a:solidFill>
                  <a:schemeClr val="tx1"/>
                </a:solidFill>
                <a:latin typeface="Times New Roman" panose="02020603050405020304" pitchFamily="18" charset="0"/>
                <a:cs typeface="Times New Roman" panose="02020603050405020304" pitchFamily="18" charset="0"/>
              </a:rPr>
              <a:t>National/International</a:t>
            </a:r>
            <a:r>
              <a:rPr sz="2400" spc="-55" dirty="0">
                <a:solidFill>
                  <a:schemeClr val="tx1"/>
                </a:solidFill>
                <a:latin typeface="Times New Roman" panose="02020603050405020304" pitchFamily="18" charset="0"/>
                <a:cs typeface="Times New Roman" panose="02020603050405020304" pitchFamily="18" charset="0"/>
              </a:rPr>
              <a:t> </a:t>
            </a:r>
            <a:r>
              <a:rPr sz="2400" dirty="0">
                <a:solidFill>
                  <a:schemeClr val="tx1"/>
                </a:solidFill>
                <a:latin typeface="Times New Roman" panose="02020603050405020304" pitchFamily="18" charset="0"/>
                <a:cs typeface="Times New Roman" panose="02020603050405020304" pitchFamily="18" charset="0"/>
              </a:rPr>
              <a:t>Government</a:t>
            </a:r>
            <a:r>
              <a:rPr sz="2400" spc="-85" dirty="0">
                <a:solidFill>
                  <a:schemeClr val="tx1"/>
                </a:solidFill>
                <a:latin typeface="Times New Roman" panose="02020603050405020304" pitchFamily="18" charset="0"/>
                <a:cs typeface="Times New Roman" panose="02020603050405020304" pitchFamily="18" charset="0"/>
              </a:rPr>
              <a:t> </a:t>
            </a:r>
            <a:r>
              <a:rPr sz="2400" spc="-10" dirty="0">
                <a:solidFill>
                  <a:schemeClr val="tx1"/>
                </a:solidFill>
                <a:latin typeface="Times New Roman" panose="02020603050405020304" pitchFamily="18" charset="0"/>
                <a:cs typeface="Times New Roman" panose="02020603050405020304" pitchFamily="18" charset="0"/>
              </a:rPr>
              <a:t>Funding</a:t>
            </a:r>
            <a:endParaRPr sz="2400" dirty="0">
              <a:solidFill>
                <a:schemeClr val="tx1"/>
              </a:solidFill>
              <a:latin typeface="Times New Roman" panose="02020603050405020304" pitchFamily="18" charset="0"/>
              <a:cs typeface="Times New Roman" panose="02020603050405020304" pitchFamily="18" charset="0"/>
            </a:endParaRPr>
          </a:p>
          <a:p>
            <a:pPr marL="731520" marR="822960" lvl="4">
              <a:buClr>
                <a:srgbClr val="ED3742"/>
              </a:buClr>
              <a:buSzPct val="111538"/>
              <a:tabLst>
                <a:tab pos="774700" algn="l"/>
              </a:tabLst>
            </a:pPr>
            <a:r>
              <a:rPr sz="2000" dirty="0">
                <a:solidFill>
                  <a:schemeClr val="tx1"/>
                </a:solidFill>
                <a:latin typeface="Times New Roman" panose="02020603050405020304" pitchFamily="18" charset="0"/>
                <a:cs typeface="Times New Roman" panose="02020603050405020304" pitchFamily="18" charset="0"/>
              </a:rPr>
              <a:t>US</a:t>
            </a:r>
            <a:r>
              <a:rPr sz="2000" spc="-40" dirty="0">
                <a:solidFill>
                  <a:schemeClr val="tx1"/>
                </a:solidFill>
                <a:latin typeface="Times New Roman" panose="02020603050405020304" pitchFamily="18" charset="0"/>
                <a:cs typeface="Times New Roman" panose="02020603050405020304" pitchFamily="18" charset="0"/>
              </a:rPr>
              <a:t> </a:t>
            </a:r>
            <a:r>
              <a:rPr sz="2000" dirty="0">
                <a:solidFill>
                  <a:schemeClr val="tx1"/>
                </a:solidFill>
                <a:latin typeface="Times New Roman" panose="02020603050405020304" pitchFamily="18" charset="0"/>
                <a:cs typeface="Times New Roman" panose="02020603050405020304" pitchFamily="18" charset="0"/>
              </a:rPr>
              <a:t>–</a:t>
            </a:r>
            <a:r>
              <a:rPr sz="2000" spc="-50" dirty="0">
                <a:solidFill>
                  <a:schemeClr val="tx1"/>
                </a:solidFill>
                <a:latin typeface="Times New Roman" panose="02020603050405020304" pitchFamily="18" charset="0"/>
                <a:cs typeface="Times New Roman" panose="02020603050405020304" pitchFamily="18" charset="0"/>
              </a:rPr>
              <a:t> </a:t>
            </a:r>
            <a:r>
              <a:rPr sz="2000" dirty="0">
                <a:solidFill>
                  <a:schemeClr val="tx1"/>
                </a:solidFill>
                <a:latin typeface="Times New Roman" panose="02020603050405020304" pitchFamily="18" charset="0"/>
                <a:cs typeface="Times New Roman" panose="02020603050405020304" pitchFamily="18" charset="0"/>
              </a:rPr>
              <a:t>National</a:t>
            </a:r>
            <a:r>
              <a:rPr sz="2000" spc="-45" dirty="0">
                <a:solidFill>
                  <a:schemeClr val="tx1"/>
                </a:solidFill>
                <a:latin typeface="Times New Roman" panose="02020603050405020304" pitchFamily="18" charset="0"/>
                <a:cs typeface="Times New Roman" panose="02020603050405020304" pitchFamily="18" charset="0"/>
              </a:rPr>
              <a:t> </a:t>
            </a:r>
            <a:r>
              <a:rPr sz="2000" dirty="0">
                <a:solidFill>
                  <a:schemeClr val="tx1"/>
                </a:solidFill>
                <a:latin typeface="Times New Roman" panose="02020603050405020304" pitchFamily="18" charset="0"/>
                <a:cs typeface="Times New Roman" panose="02020603050405020304" pitchFamily="18" charset="0"/>
              </a:rPr>
              <a:t>Institute</a:t>
            </a:r>
            <a:r>
              <a:rPr sz="2000" spc="-35" dirty="0">
                <a:solidFill>
                  <a:schemeClr val="tx1"/>
                </a:solidFill>
                <a:latin typeface="Times New Roman" panose="02020603050405020304" pitchFamily="18" charset="0"/>
                <a:cs typeface="Times New Roman" panose="02020603050405020304" pitchFamily="18" charset="0"/>
              </a:rPr>
              <a:t> </a:t>
            </a:r>
            <a:r>
              <a:rPr sz="2000" dirty="0">
                <a:solidFill>
                  <a:schemeClr val="tx1"/>
                </a:solidFill>
                <a:latin typeface="Times New Roman" panose="02020603050405020304" pitchFamily="18" charset="0"/>
                <a:cs typeface="Times New Roman" panose="02020603050405020304" pitchFamily="18" charset="0"/>
              </a:rPr>
              <a:t>of</a:t>
            </a:r>
            <a:r>
              <a:rPr sz="2000" spc="-40" dirty="0">
                <a:solidFill>
                  <a:schemeClr val="tx1"/>
                </a:solidFill>
                <a:latin typeface="Times New Roman" panose="02020603050405020304" pitchFamily="18" charset="0"/>
                <a:cs typeface="Times New Roman" panose="02020603050405020304" pitchFamily="18" charset="0"/>
              </a:rPr>
              <a:t> </a:t>
            </a:r>
            <a:r>
              <a:rPr sz="2000" dirty="0">
                <a:solidFill>
                  <a:schemeClr val="tx1"/>
                </a:solidFill>
                <a:latin typeface="Times New Roman" panose="02020603050405020304" pitchFamily="18" charset="0"/>
                <a:cs typeface="Times New Roman" panose="02020603050405020304" pitchFamily="18" charset="0"/>
              </a:rPr>
              <a:t>Health;</a:t>
            </a:r>
            <a:r>
              <a:rPr sz="2000" spc="-25" dirty="0">
                <a:solidFill>
                  <a:schemeClr val="tx1"/>
                </a:solidFill>
                <a:latin typeface="Times New Roman" panose="02020603050405020304" pitchFamily="18" charset="0"/>
                <a:cs typeface="Times New Roman" panose="02020603050405020304" pitchFamily="18" charset="0"/>
              </a:rPr>
              <a:t> </a:t>
            </a:r>
            <a:r>
              <a:rPr sz="2000" dirty="0">
                <a:solidFill>
                  <a:schemeClr val="tx1"/>
                </a:solidFill>
                <a:latin typeface="Times New Roman" panose="02020603050405020304" pitchFamily="18" charset="0"/>
                <a:cs typeface="Times New Roman" panose="02020603050405020304" pitchFamily="18" charset="0"/>
              </a:rPr>
              <a:t>National</a:t>
            </a:r>
            <a:r>
              <a:rPr sz="2000" spc="-50" dirty="0">
                <a:solidFill>
                  <a:schemeClr val="tx1"/>
                </a:solidFill>
                <a:latin typeface="Times New Roman" panose="02020603050405020304" pitchFamily="18" charset="0"/>
                <a:cs typeface="Times New Roman" panose="02020603050405020304" pitchFamily="18" charset="0"/>
              </a:rPr>
              <a:t> </a:t>
            </a:r>
            <a:r>
              <a:rPr sz="2000" dirty="0">
                <a:solidFill>
                  <a:schemeClr val="tx1"/>
                </a:solidFill>
                <a:latin typeface="Times New Roman" panose="02020603050405020304" pitchFamily="18" charset="0"/>
                <a:cs typeface="Times New Roman" panose="02020603050405020304" pitchFamily="18" charset="0"/>
              </a:rPr>
              <a:t>Science</a:t>
            </a:r>
            <a:r>
              <a:rPr sz="2000" spc="-20" dirty="0">
                <a:solidFill>
                  <a:schemeClr val="tx1"/>
                </a:solidFill>
                <a:latin typeface="Times New Roman" panose="02020603050405020304" pitchFamily="18" charset="0"/>
                <a:cs typeface="Times New Roman" panose="02020603050405020304" pitchFamily="18" charset="0"/>
              </a:rPr>
              <a:t> </a:t>
            </a:r>
            <a:r>
              <a:rPr sz="2000" dirty="0">
                <a:solidFill>
                  <a:schemeClr val="tx1"/>
                </a:solidFill>
                <a:latin typeface="Times New Roman" panose="02020603050405020304" pitchFamily="18" charset="0"/>
                <a:cs typeface="Times New Roman" panose="02020603050405020304" pitchFamily="18" charset="0"/>
              </a:rPr>
              <a:t>Foundation;</a:t>
            </a:r>
            <a:r>
              <a:rPr sz="2000" spc="-20" dirty="0">
                <a:solidFill>
                  <a:schemeClr val="tx1"/>
                </a:solidFill>
                <a:latin typeface="Times New Roman" panose="02020603050405020304" pitchFamily="18" charset="0"/>
                <a:cs typeface="Times New Roman" panose="02020603050405020304" pitchFamily="18" charset="0"/>
              </a:rPr>
              <a:t> </a:t>
            </a:r>
            <a:r>
              <a:rPr sz="2000" spc="-25" dirty="0">
                <a:solidFill>
                  <a:schemeClr val="tx1"/>
                </a:solidFill>
                <a:latin typeface="Times New Roman" panose="02020603050405020304" pitchFamily="18" charset="0"/>
                <a:cs typeface="Times New Roman" panose="02020603050405020304" pitchFamily="18" charset="0"/>
              </a:rPr>
              <a:t>US </a:t>
            </a:r>
            <a:r>
              <a:rPr sz="2000" dirty="0">
                <a:solidFill>
                  <a:schemeClr val="tx1"/>
                </a:solidFill>
                <a:latin typeface="Times New Roman" panose="02020603050405020304" pitchFamily="18" charset="0"/>
                <a:cs typeface="Times New Roman" panose="02020603050405020304" pitchFamily="18" charset="0"/>
              </a:rPr>
              <a:t>Department</a:t>
            </a:r>
            <a:r>
              <a:rPr sz="2000" spc="390" dirty="0">
                <a:solidFill>
                  <a:schemeClr val="tx1"/>
                </a:solidFill>
                <a:latin typeface="Times New Roman" panose="02020603050405020304" pitchFamily="18" charset="0"/>
                <a:cs typeface="Times New Roman" panose="02020603050405020304" pitchFamily="18" charset="0"/>
              </a:rPr>
              <a:t> </a:t>
            </a:r>
            <a:r>
              <a:rPr sz="2000" dirty="0">
                <a:solidFill>
                  <a:schemeClr val="tx1"/>
                </a:solidFill>
                <a:latin typeface="Times New Roman" panose="02020603050405020304" pitchFamily="18" charset="0"/>
                <a:cs typeface="Times New Roman" panose="02020603050405020304" pitchFamily="18" charset="0"/>
              </a:rPr>
              <a:t>of</a:t>
            </a:r>
            <a:r>
              <a:rPr sz="2000" spc="-40" dirty="0">
                <a:solidFill>
                  <a:schemeClr val="tx1"/>
                </a:solidFill>
                <a:latin typeface="Times New Roman" panose="02020603050405020304" pitchFamily="18" charset="0"/>
                <a:cs typeface="Times New Roman" panose="02020603050405020304" pitchFamily="18" charset="0"/>
              </a:rPr>
              <a:t> </a:t>
            </a:r>
            <a:r>
              <a:rPr sz="2000" dirty="0">
                <a:solidFill>
                  <a:schemeClr val="tx1"/>
                </a:solidFill>
                <a:latin typeface="Times New Roman" panose="02020603050405020304" pitchFamily="18" charset="0"/>
                <a:cs typeface="Times New Roman" panose="02020603050405020304" pitchFamily="18" charset="0"/>
              </a:rPr>
              <a:t>Agriculture;</a:t>
            </a:r>
            <a:r>
              <a:rPr sz="2000" spc="-20" dirty="0">
                <a:solidFill>
                  <a:schemeClr val="tx1"/>
                </a:solidFill>
                <a:latin typeface="Times New Roman" panose="02020603050405020304" pitchFamily="18" charset="0"/>
                <a:cs typeface="Times New Roman" panose="02020603050405020304" pitchFamily="18" charset="0"/>
              </a:rPr>
              <a:t> </a:t>
            </a:r>
            <a:r>
              <a:rPr sz="2000" dirty="0">
                <a:solidFill>
                  <a:schemeClr val="tx1"/>
                </a:solidFill>
                <a:latin typeface="Times New Roman" panose="02020603050405020304" pitchFamily="18" charset="0"/>
                <a:cs typeface="Times New Roman" panose="02020603050405020304" pitchFamily="18" charset="0"/>
              </a:rPr>
              <a:t>USAID</a:t>
            </a:r>
            <a:r>
              <a:rPr sz="2000" spc="-40" dirty="0">
                <a:solidFill>
                  <a:schemeClr val="tx1"/>
                </a:solidFill>
                <a:latin typeface="Times New Roman" panose="02020603050405020304" pitchFamily="18" charset="0"/>
                <a:cs typeface="Times New Roman" panose="02020603050405020304" pitchFamily="18" charset="0"/>
              </a:rPr>
              <a:t> </a:t>
            </a:r>
            <a:r>
              <a:rPr sz="2000" dirty="0">
                <a:solidFill>
                  <a:schemeClr val="tx1"/>
                </a:solidFill>
                <a:latin typeface="Times New Roman" panose="02020603050405020304" pitchFamily="18" charset="0"/>
                <a:cs typeface="Times New Roman" panose="02020603050405020304" pitchFamily="18" charset="0"/>
              </a:rPr>
              <a:t>…</a:t>
            </a:r>
            <a:r>
              <a:rPr sz="2000" spc="-45" dirty="0">
                <a:solidFill>
                  <a:schemeClr val="tx1"/>
                </a:solidFill>
                <a:latin typeface="Times New Roman" panose="02020603050405020304" pitchFamily="18" charset="0"/>
                <a:cs typeface="Times New Roman" panose="02020603050405020304" pitchFamily="18" charset="0"/>
              </a:rPr>
              <a:t> </a:t>
            </a:r>
            <a:r>
              <a:rPr sz="2000" spc="-10" dirty="0">
                <a:solidFill>
                  <a:schemeClr val="tx1"/>
                </a:solidFill>
                <a:latin typeface="Times New Roman" panose="02020603050405020304" pitchFamily="18" charset="0"/>
                <a:cs typeface="Times New Roman" panose="02020603050405020304" pitchFamily="18" charset="0"/>
              </a:rPr>
              <a:t>(http://www.grants.gov)</a:t>
            </a:r>
            <a:endParaRPr sz="2000" dirty="0">
              <a:solidFill>
                <a:schemeClr val="tx1"/>
              </a:solidFill>
              <a:latin typeface="Times New Roman" panose="02020603050405020304" pitchFamily="18" charset="0"/>
              <a:cs typeface="Times New Roman" panose="02020603050405020304" pitchFamily="18" charset="0"/>
            </a:endParaRPr>
          </a:p>
          <a:p>
            <a:pPr marL="489585" lvl="2" indent="-457200">
              <a:buClr>
                <a:srgbClr val="ED3742"/>
              </a:buClr>
              <a:buSzPct val="111538"/>
              <a:buFont typeface="Arial" panose="020B0604020202020204" pitchFamily="34" charset="0"/>
              <a:buChar char="•"/>
              <a:tabLst>
                <a:tab pos="774065" algn="l"/>
              </a:tabLst>
            </a:pPr>
            <a:r>
              <a:rPr sz="2400" dirty="0">
                <a:solidFill>
                  <a:schemeClr val="tx1"/>
                </a:solidFill>
                <a:latin typeface="Times New Roman" panose="02020603050405020304" pitchFamily="18" charset="0"/>
                <a:cs typeface="Times New Roman" panose="02020603050405020304" pitchFamily="18" charset="0"/>
              </a:rPr>
              <a:t>EU</a:t>
            </a:r>
            <a:r>
              <a:rPr sz="2400" spc="-50" dirty="0">
                <a:solidFill>
                  <a:schemeClr val="tx1"/>
                </a:solidFill>
                <a:latin typeface="Times New Roman" panose="02020603050405020304" pitchFamily="18" charset="0"/>
                <a:cs typeface="Times New Roman" panose="02020603050405020304" pitchFamily="18" charset="0"/>
              </a:rPr>
              <a:t> </a:t>
            </a:r>
            <a:r>
              <a:rPr sz="2400" dirty="0">
                <a:solidFill>
                  <a:schemeClr val="tx1"/>
                </a:solidFill>
                <a:latin typeface="Times New Roman" panose="02020603050405020304" pitchFamily="18" charset="0"/>
                <a:cs typeface="Times New Roman" panose="02020603050405020304" pitchFamily="18" charset="0"/>
              </a:rPr>
              <a:t>–</a:t>
            </a:r>
            <a:r>
              <a:rPr sz="2400" spc="-40" dirty="0">
                <a:solidFill>
                  <a:schemeClr val="tx1"/>
                </a:solidFill>
                <a:latin typeface="Times New Roman" panose="02020603050405020304" pitchFamily="18" charset="0"/>
                <a:cs typeface="Times New Roman" panose="02020603050405020304" pitchFamily="18" charset="0"/>
              </a:rPr>
              <a:t> </a:t>
            </a:r>
            <a:r>
              <a:rPr sz="2400" dirty="0">
                <a:solidFill>
                  <a:schemeClr val="tx1"/>
                </a:solidFill>
                <a:latin typeface="Times New Roman" panose="02020603050405020304" pitchFamily="18" charset="0"/>
                <a:cs typeface="Times New Roman" panose="02020603050405020304" pitchFamily="18" charset="0"/>
              </a:rPr>
              <a:t>European</a:t>
            </a:r>
            <a:r>
              <a:rPr sz="2400" spc="-30" dirty="0">
                <a:solidFill>
                  <a:schemeClr val="tx1"/>
                </a:solidFill>
                <a:latin typeface="Times New Roman" panose="02020603050405020304" pitchFamily="18" charset="0"/>
                <a:cs typeface="Times New Roman" panose="02020603050405020304" pitchFamily="18" charset="0"/>
              </a:rPr>
              <a:t> </a:t>
            </a:r>
            <a:r>
              <a:rPr sz="2400" dirty="0">
                <a:solidFill>
                  <a:schemeClr val="tx1"/>
                </a:solidFill>
                <a:latin typeface="Times New Roman" panose="02020603050405020304" pitchFamily="18" charset="0"/>
                <a:cs typeface="Times New Roman" panose="02020603050405020304" pitchFamily="18" charset="0"/>
              </a:rPr>
              <a:t>Commission</a:t>
            </a:r>
            <a:endParaRPr lang="en-US" sz="2400" dirty="0">
              <a:solidFill>
                <a:schemeClr val="tx1"/>
              </a:solidFill>
              <a:latin typeface="Times New Roman" panose="02020603050405020304" pitchFamily="18" charset="0"/>
              <a:cs typeface="Times New Roman" panose="02020603050405020304" pitchFamily="18" charset="0"/>
            </a:endParaRPr>
          </a:p>
          <a:p>
            <a:pPr marL="251460" marR="5080" lvl="1" indent="-457200">
              <a:buClr>
                <a:srgbClr val="ED3742"/>
              </a:buClr>
              <a:buFont typeface="Arial" panose="020B0604020202020204" pitchFamily="34" charset="0"/>
              <a:buChar char="•"/>
              <a:tabLst>
                <a:tab pos="536575" algn="l"/>
              </a:tabLst>
            </a:pPr>
            <a:r>
              <a:rPr lang="en-US" sz="2400" dirty="0">
                <a:solidFill>
                  <a:schemeClr val="tx1"/>
                </a:solidFill>
                <a:latin typeface="Times New Roman" panose="02020603050405020304" pitchFamily="18" charset="0"/>
                <a:cs typeface="Times New Roman" panose="02020603050405020304" pitchFamily="18" charset="0"/>
              </a:rPr>
              <a:t>Local sources:</a:t>
            </a:r>
          </a:p>
          <a:p>
            <a:pPr marL="731520" marR="5080" lvl="1">
              <a:buClr>
                <a:srgbClr val="ED3742"/>
              </a:buClr>
              <a:tabLst>
                <a:tab pos="536575" algn="l"/>
              </a:tabLst>
            </a:pPr>
            <a:r>
              <a:rPr lang="en-US" sz="2000" dirty="0">
                <a:solidFill>
                  <a:schemeClr val="tx1"/>
                </a:solidFill>
                <a:latin typeface="Times New Roman" panose="02020603050405020304" pitchFamily="18" charset="0"/>
                <a:cs typeface="Times New Roman" panose="02020603050405020304" pitchFamily="18" charset="0"/>
              </a:rPr>
              <a:t>Community Foundations, United Way, Syracuse University,….</a:t>
            </a:r>
            <a:endParaRPr sz="2000" dirty="0">
              <a:solidFill>
                <a:schemeClr val="tx1"/>
              </a:solidFill>
              <a:latin typeface="Times New Roman" panose="02020603050405020304" pitchFamily="18" charset="0"/>
              <a:cs typeface="Times New Roman" panose="02020603050405020304" pitchFamily="18" charset="0"/>
            </a:endParaRPr>
          </a:p>
          <a:p>
            <a:pPr marL="251460" marR="245110" lvl="1" indent="-457200">
              <a:buClr>
                <a:srgbClr val="ED3742"/>
              </a:buClr>
              <a:tabLst>
                <a:tab pos="536575" algn="l"/>
              </a:tabLst>
            </a:pPr>
            <a:endParaRPr lang="en-US" sz="2400" dirty="0">
              <a:latin typeface="Times New Roman" panose="02020603050405020304" pitchFamily="18" charset="0"/>
              <a:cs typeface="Times New Roman" panose="02020603050405020304" pitchFamily="18" charset="0"/>
            </a:endParaRPr>
          </a:p>
          <a:p>
            <a:pPr marL="251460" marR="245110" lvl="1" indent="-457200">
              <a:buClr>
                <a:srgbClr val="ED3742"/>
              </a:buClr>
              <a:tabLst>
                <a:tab pos="536575" algn="l"/>
              </a:tabLst>
            </a:pPr>
            <a:r>
              <a:rPr sz="2400" dirty="0">
                <a:latin typeface="Times New Roman" panose="02020603050405020304" pitchFamily="18" charset="0"/>
                <a:cs typeface="Times New Roman" panose="02020603050405020304" pitchFamily="18" charset="0"/>
              </a:rPr>
              <a:t>RESEARCH</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RECENT</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AWARDS</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MADE:</a:t>
            </a:r>
            <a:r>
              <a:rPr sz="24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Once</a:t>
            </a:r>
            <a:r>
              <a:rPr sz="2000" spc="-4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you</a:t>
            </a:r>
            <a:r>
              <a:rPr sz="2000" spc="-4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have</a:t>
            </a:r>
            <a:r>
              <a:rPr sz="2000" spc="-4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identified</a:t>
            </a:r>
            <a:r>
              <a:rPr sz="2000" spc="15" dirty="0">
                <a:latin typeface="Times New Roman" panose="02020603050405020304" pitchFamily="18" charset="0"/>
                <a:cs typeface="Times New Roman" panose="02020603050405020304" pitchFamily="18" charset="0"/>
              </a:rPr>
              <a:t> </a:t>
            </a:r>
            <a:r>
              <a:rPr sz="2000" spc="-50" dirty="0">
                <a:latin typeface="Times New Roman" panose="02020603050405020304" pitchFamily="18" charset="0"/>
                <a:cs typeface="Times New Roman" panose="02020603050405020304" pitchFamily="18" charset="0"/>
              </a:rPr>
              <a:t>a </a:t>
            </a:r>
            <a:r>
              <a:rPr sz="2000" dirty="0">
                <a:latin typeface="Times New Roman" panose="02020603050405020304" pitchFamily="18" charset="0"/>
                <a:cs typeface="Times New Roman" panose="02020603050405020304" pitchFamily="18" charset="0"/>
              </a:rPr>
              <a:t>potential</a:t>
            </a:r>
            <a:r>
              <a:rPr sz="2000" spc="-1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funder</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by</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area</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of</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interest</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or</a:t>
            </a:r>
            <a:r>
              <a:rPr sz="2000" spc="-4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open</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or</a:t>
            </a:r>
            <a:r>
              <a:rPr sz="2000" spc="-4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past</a:t>
            </a:r>
            <a:r>
              <a:rPr sz="2000" spc="-1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calls</a:t>
            </a:r>
            <a:r>
              <a:rPr sz="2000" spc="3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for </a:t>
            </a:r>
            <a:r>
              <a:rPr sz="2000" dirty="0">
                <a:latin typeface="Times New Roman" panose="02020603050405020304" pitchFamily="18" charset="0"/>
                <a:cs typeface="Times New Roman" panose="02020603050405020304" pitchFamily="18" charset="0"/>
              </a:rPr>
              <a:t>proposals,</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research</a:t>
            </a:r>
            <a:r>
              <a:rPr sz="2000" spc="-1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awards</a:t>
            </a:r>
            <a:r>
              <a:rPr sz="2000" spc="-1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made</a:t>
            </a:r>
            <a:r>
              <a:rPr sz="2000" spc="-4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by</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that</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funder</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to</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further</a:t>
            </a:r>
            <a:r>
              <a:rPr sz="2000" spc="-25" dirty="0">
                <a:latin typeface="Times New Roman" panose="02020603050405020304" pitchFamily="18" charset="0"/>
                <a:cs typeface="Times New Roman" panose="02020603050405020304" pitchFamily="18" charset="0"/>
              </a:rPr>
              <a:t> vet </a:t>
            </a:r>
            <a:r>
              <a:rPr sz="2000" dirty="0">
                <a:latin typeface="Times New Roman" panose="02020603050405020304" pitchFamily="18" charset="0"/>
                <a:cs typeface="Times New Roman" panose="02020603050405020304" pitchFamily="18" charset="0"/>
              </a:rPr>
              <a:t>your</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topic</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as</a:t>
            </a:r>
            <a:r>
              <a:rPr sz="2000" spc="-2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appropriate</a:t>
            </a:r>
            <a:r>
              <a:rPr sz="2000" spc="-10" dirty="0">
                <a:latin typeface="Verdana"/>
                <a:cs typeface="Verdana"/>
              </a:rPr>
              <a:t>.</a:t>
            </a:r>
            <a:endParaRPr sz="2000" dirty="0">
              <a:latin typeface="Verdana"/>
              <a:cs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73100" y="606044"/>
            <a:ext cx="7404100" cy="505908"/>
          </a:xfrm>
          <a:prstGeom prst="rect">
            <a:avLst/>
          </a:prstGeom>
        </p:spPr>
        <p:txBody>
          <a:bodyPr vert="horz" wrap="square" lIns="0" tIns="13335" rIns="0" bIns="0" rtlCol="0">
            <a:spAutoFit/>
          </a:bodyPr>
          <a:lstStyle/>
          <a:p>
            <a:pPr marL="12700">
              <a:lnSpc>
                <a:spcPct val="100000"/>
              </a:lnSpc>
              <a:spcBef>
                <a:spcPts val="105"/>
              </a:spcBef>
            </a:pPr>
            <a:r>
              <a:rPr lang="en-US" spc="-20" dirty="0"/>
              <a:t>Understanding your funders</a:t>
            </a:r>
            <a:endParaRPr spc="-20" dirty="0"/>
          </a:p>
        </p:txBody>
      </p:sp>
      <p:sp>
        <p:nvSpPr>
          <p:cNvPr id="6" name="object 6"/>
          <p:cNvSpPr txBox="1">
            <a:spLocks noGrp="1"/>
          </p:cNvSpPr>
          <p:nvPr>
            <p:ph type="sldNum" sz="quarter" idx="7"/>
          </p:nvPr>
        </p:nvSpPr>
        <p:spPr>
          <a:prstGeom prst="rect">
            <a:avLst/>
          </a:prstGeom>
        </p:spPr>
        <p:txBody>
          <a:bodyPr vert="horz" wrap="square" lIns="0" tIns="12700" rIns="0" bIns="0" rtlCol="0">
            <a:spAutoFit/>
          </a:bodyPr>
          <a:lstStyle/>
          <a:p>
            <a:pPr marL="118745">
              <a:lnSpc>
                <a:spcPct val="100000"/>
              </a:lnSpc>
              <a:spcBef>
                <a:spcPts val="100"/>
              </a:spcBef>
            </a:pPr>
            <a:fld id="{81D60167-4931-47E6-BA6A-407CBD079E47}" type="slidenum">
              <a:rPr spc="-5" dirty="0"/>
              <a:t>6</a:t>
            </a:fld>
            <a:endParaRPr spc="-5" dirty="0"/>
          </a:p>
        </p:txBody>
      </p:sp>
      <p:sp>
        <p:nvSpPr>
          <p:cNvPr id="4" name="object 4"/>
          <p:cNvSpPr txBox="1"/>
          <p:nvPr/>
        </p:nvSpPr>
        <p:spPr>
          <a:xfrm>
            <a:off x="533400" y="1111952"/>
            <a:ext cx="7882978" cy="4744889"/>
          </a:xfrm>
          <a:prstGeom prst="rect">
            <a:avLst/>
          </a:prstGeom>
        </p:spPr>
        <p:txBody>
          <a:bodyPr vert="horz" wrap="square" lIns="0" tIns="157480" rIns="0" bIns="0" rtlCol="0">
            <a:spAutoFit/>
          </a:bodyPr>
          <a:lstStyle/>
          <a:p>
            <a:pPr marL="12700">
              <a:lnSpc>
                <a:spcPct val="100000"/>
              </a:lnSpc>
              <a:spcBef>
                <a:spcPts val="1240"/>
              </a:spcBef>
              <a:buClr>
                <a:srgbClr val="FF6600"/>
              </a:buClr>
              <a:buSzPct val="80000"/>
              <a:tabLst>
                <a:tab pos="354965" algn="l"/>
              </a:tabLst>
            </a:pPr>
            <a:r>
              <a:rPr lang="en-US" sz="2400" dirty="0">
                <a:latin typeface="Times New Roman" panose="02020603050405020304" pitchFamily="18" charset="0"/>
                <a:cs typeface="Times New Roman" panose="02020603050405020304" pitchFamily="18" charset="0"/>
              </a:rPr>
              <a:t>Understand t</a:t>
            </a:r>
            <a:r>
              <a:rPr sz="2400" dirty="0">
                <a:latin typeface="Times New Roman" panose="02020603050405020304" pitchFamily="18" charset="0"/>
                <a:cs typeface="Times New Roman" panose="02020603050405020304" pitchFamily="18" charset="0"/>
              </a:rPr>
              <a:t>he</a:t>
            </a:r>
            <a:r>
              <a:rPr sz="2400" spc="-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funder’s</a:t>
            </a:r>
            <a:r>
              <a:rPr sz="2400" spc="-8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perspective</a:t>
            </a:r>
            <a:endParaRPr sz="2400" dirty="0">
              <a:latin typeface="Times New Roman" panose="02020603050405020304" pitchFamily="18" charset="0"/>
              <a:cs typeface="Times New Roman" panose="02020603050405020304" pitchFamily="18" charset="0"/>
            </a:endParaRPr>
          </a:p>
          <a:p>
            <a:pPr marL="237490" marR="58419" lvl="1">
              <a:lnSpc>
                <a:spcPct val="100000"/>
              </a:lnSpc>
              <a:spcBef>
                <a:spcPts val="905"/>
              </a:spcBef>
              <a:buClr>
                <a:srgbClr val="FF6600"/>
              </a:buClr>
              <a:tabLst>
                <a:tab pos="581025" algn="l"/>
              </a:tabLst>
            </a:pPr>
            <a:r>
              <a:rPr sz="2000" dirty="0">
                <a:latin typeface="Times New Roman" panose="02020603050405020304" pitchFamily="18" charset="0"/>
                <a:cs typeface="Times New Roman" panose="02020603050405020304" pitchFamily="18" charset="0"/>
              </a:rPr>
              <a:t>Funders</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want</a:t>
            </a:r>
            <a:r>
              <a:rPr sz="2000" spc="-4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a:t>
            </a:r>
            <a:r>
              <a:rPr sz="2000" spc="-4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capable</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partner,</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a:t>
            </a:r>
            <a:r>
              <a:rPr sz="2000" spc="-5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clear</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rationale</a:t>
            </a:r>
            <a:r>
              <a:rPr sz="2000" spc="-4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for</a:t>
            </a:r>
            <a:r>
              <a:rPr sz="2000" spc="-4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support,</a:t>
            </a:r>
            <a:r>
              <a:rPr sz="2000" spc="-2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shared </a:t>
            </a:r>
            <a:r>
              <a:rPr sz="2000" dirty="0">
                <a:latin typeface="Times New Roman" panose="02020603050405020304" pitchFamily="18" charset="0"/>
                <a:cs typeface="Times New Roman" panose="02020603050405020304" pitchFamily="18" charset="0"/>
              </a:rPr>
              <a:t>values</a:t>
            </a:r>
            <a:r>
              <a:rPr sz="2000" spc="-5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and</a:t>
            </a:r>
            <a:r>
              <a:rPr sz="2000" spc="-40"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a</a:t>
            </a:r>
            <a:r>
              <a:rPr sz="2000" b="1" spc="-50"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link</a:t>
            </a:r>
            <a:r>
              <a:rPr sz="2000" b="1" spc="-30"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between</a:t>
            </a:r>
            <a:r>
              <a:rPr sz="2000" b="1" spc="-30"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the</a:t>
            </a:r>
            <a:r>
              <a:rPr sz="2000" b="1" spc="-25"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response</a:t>
            </a:r>
            <a:r>
              <a:rPr sz="2000" b="1" spc="-30"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to</a:t>
            </a:r>
            <a:r>
              <a:rPr sz="2000" b="1" spc="-25"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the</a:t>
            </a:r>
            <a:r>
              <a:rPr sz="2000" b="1" spc="-30"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request</a:t>
            </a:r>
            <a:r>
              <a:rPr sz="2000" b="1" spc="-35" dirty="0">
                <a:latin typeface="Times New Roman" panose="02020603050405020304" pitchFamily="18" charset="0"/>
                <a:cs typeface="Times New Roman" panose="02020603050405020304" pitchFamily="18" charset="0"/>
              </a:rPr>
              <a:t> </a:t>
            </a:r>
            <a:r>
              <a:rPr sz="2000" b="1" spc="-25" dirty="0">
                <a:latin typeface="Times New Roman" panose="02020603050405020304" pitchFamily="18" charset="0"/>
                <a:cs typeface="Times New Roman" panose="02020603050405020304" pitchFamily="18" charset="0"/>
              </a:rPr>
              <a:t>and</a:t>
            </a:r>
            <a:r>
              <a:rPr lang="en-US" sz="2000" b="1" spc="-25" dirty="0">
                <a:latin typeface="Times New Roman" panose="02020603050405020304" pitchFamily="18" charset="0"/>
                <a:cs typeface="Times New Roman" panose="02020603050405020304" pitchFamily="18" charset="0"/>
              </a:rPr>
              <a:t> the</a:t>
            </a:r>
            <a:r>
              <a:rPr sz="2000" b="1" spc="-25"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funder’s</a:t>
            </a:r>
            <a:r>
              <a:rPr sz="2000" b="1" spc="-70" dirty="0">
                <a:latin typeface="Times New Roman" panose="02020603050405020304" pitchFamily="18" charset="0"/>
                <a:cs typeface="Times New Roman" panose="02020603050405020304" pitchFamily="18" charset="0"/>
              </a:rPr>
              <a:t> </a:t>
            </a:r>
            <a:r>
              <a:rPr sz="2000" b="1" spc="-10" dirty="0">
                <a:latin typeface="Times New Roman" panose="02020603050405020304" pitchFamily="18" charset="0"/>
                <a:cs typeface="Times New Roman" panose="02020603050405020304" pitchFamily="18" charset="0"/>
              </a:rPr>
              <a:t>focus</a:t>
            </a:r>
            <a:r>
              <a:rPr sz="2000" spc="-10"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p>
            <a:pPr lvl="1">
              <a:lnSpc>
                <a:spcPct val="100000"/>
              </a:lnSpc>
              <a:spcBef>
                <a:spcPts val="30"/>
              </a:spcBef>
            </a:pPr>
            <a:endParaRPr sz="2400" dirty="0">
              <a:latin typeface="Times New Roman" panose="02020603050405020304" pitchFamily="18" charset="0"/>
              <a:cs typeface="Times New Roman" panose="02020603050405020304" pitchFamily="18" charset="0"/>
            </a:endParaRPr>
          </a:p>
          <a:p>
            <a:pPr marL="12700">
              <a:lnSpc>
                <a:spcPct val="100000"/>
              </a:lnSpc>
              <a:buClr>
                <a:srgbClr val="FF6600"/>
              </a:buClr>
              <a:buSzPct val="80000"/>
              <a:tabLst>
                <a:tab pos="354965" algn="l"/>
              </a:tabLst>
            </a:pPr>
            <a:r>
              <a:rPr sz="2400" dirty="0">
                <a:latin typeface="Times New Roman" panose="02020603050405020304" pitchFamily="18" charset="0"/>
                <a:cs typeface="Times New Roman" panose="02020603050405020304" pitchFamily="18" charset="0"/>
              </a:rPr>
              <a:t>Preliminary</a:t>
            </a:r>
            <a:r>
              <a:rPr sz="2400" spc="-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research</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by</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you</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about</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4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funder</a:t>
            </a:r>
            <a:endParaRPr sz="2400" dirty="0">
              <a:latin typeface="Times New Roman" panose="02020603050405020304" pitchFamily="18" charset="0"/>
              <a:cs typeface="Times New Roman" panose="02020603050405020304" pitchFamily="18" charset="0"/>
            </a:endParaRPr>
          </a:p>
          <a:p>
            <a:pPr marL="818515" lvl="1" indent="-342900">
              <a:lnSpc>
                <a:spcPct val="100000"/>
              </a:lnSpc>
              <a:spcBef>
                <a:spcPts val="905"/>
              </a:spcBef>
              <a:buClr>
                <a:srgbClr val="ED3742"/>
              </a:buClr>
              <a:buFont typeface="Arial" panose="020B0604020202020204" pitchFamily="34" charset="0"/>
              <a:buChar char="•"/>
              <a:tabLst>
                <a:tab pos="761365" algn="l"/>
              </a:tabLst>
            </a:pPr>
            <a:r>
              <a:rPr sz="2000" dirty="0">
                <a:latin typeface="Times New Roman" panose="02020603050405020304" pitchFamily="18" charset="0"/>
                <a:cs typeface="Times New Roman" panose="02020603050405020304" pitchFamily="18" charset="0"/>
              </a:rPr>
              <a:t>What</a:t>
            </a:r>
            <a:r>
              <a:rPr sz="2000" spc="-4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is</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their</a:t>
            </a:r>
            <a:r>
              <a:rPr sz="2000" spc="-3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motivation?</a:t>
            </a:r>
            <a:endParaRPr sz="2000" dirty="0">
              <a:latin typeface="Times New Roman" panose="02020603050405020304" pitchFamily="18" charset="0"/>
              <a:cs typeface="Times New Roman" panose="02020603050405020304" pitchFamily="18" charset="0"/>
            </a:endParaRPr>
          </a:p>
          <a:p>
            <a:pPr marL="818515" lvl="1" indent="-342900">
              <a:lnSpc>
                <a:spcPct val="100000"/>
              </a:lnSpc>
              <a:spcBef>
                <a:spcPts val="900"/>
              </a:spcBef>
              <a:buClr>
                <a:srgbClr val="ED3742"/>
              </a:buClr>
              <a:buFont typeface="Arial" panose="020B0604020202020204" pitchFamily="34" charset="0"/>
              <a:buChar char="•"/>
              <a:tabLst>
                <a:tab pos="761365" algn="l"/>
              </a:tabLst>
            </a:pPr>
            <a:r>
              <a:rPr sz="2000" dirty="0">
                <a:latin typeface="Times New Roman" panose="02020603050405020304" pitchFamily="18" charset="0"/>
                <a:cs typeface="Times New Roman" panose="02020603050405020304" pitchFamily="18" charset="0"/>
              </a:rPr>
              <a:t>What</a:t>
            </a:r>
            <a:r>
              <a:rPr sz="2000" spc="-5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are</a:t>
            </a:r>
            <a:r>
              <a:rPr sz="2000" spc="-6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they</a:t>
            </a:r>
            <a:r>
              <a:rPr sz="2000" spc="-4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funding</a:t>
            </a:r>
            <a:r>
              <a:rPr sz="2000" spc="-35"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now?</a:t>
            </a:r>
            <a:endParaRPr sz="2000" dirty="0">
              <a:latin typeface="Times New Roman" panose="02020603050405020304" pitchFamily="18" charset="0"/>
              <a:cs typeface="Times New Roman" panose="02020603050405020304" pitchFamily="18" charset="0"/>
            </a:endParaRPr>
          </a:p>
          <a:p>
            <a:pPr marL="1358900" lvl="2" indent="-342900">
              <a:lnSpc>
                <a:spcPct val="100000"/>
              </a:lnSpc>
              <a:spcBef>
                <a:spcPts val="900"/>
              </a:spcBef>
              <a:buClr>
                <a:srgbClr val="ED3742"/>
              </a:buClr>
              <a:buFont typeface="Arial" panose="020B0604020202020204" pitchFamily="34" charset="0"/>
              <a:buChar char="•"/>
              <a:tabLst>
                <a:tab pos="1214120" algn="l"/>
              </a:tabLst>
            </a:pPr>
            <a:r>
              <a:rPr sz="2000" dirty="0">
                <a:latin typeface="Times New Roman" panose="02020603050405020304" pitchFamily="18" charset="0"/>
                <a:cs typeface="Times New Roman" panose="02020603050405020304" pitchFamily="18" charset="0"/>
              </a:rPr>
              <a:t>Use</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their</a:t>
            </a:r>
            <a:r>
              <a:rPr sz="2000" spc="-4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websites,</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award</a:t>
            </a:r>
            <a:r>
              <a:rPr sz="2000" spc="-4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databases,</a:t>
            </a:r>
            <a:r>
              <a:rPr sz="2000" spc="-1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and</a:t>
            </a:r>
            <a:r>
              <a:rPr sz="2000" spc="-4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annual</a:t>
            </a:r>
            <a:r>
              <a:rPr sz="2000" spc="-3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reports</a:t>
            </a:r>
            <a:r>
              <a:rPr lang="en-US" sz="2000" spc="-10"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p>
            <a:pPr lvl="2">
              <a:lnSpc>
                <a:spcPct val="100000"/>
              </a:lnSpc>
              <a:spcBef>
                <a:spcPts val="30"/>
              </a:spcBef>
              <a:buClr>
                <a:srgbClr val="ED3742"/>
              </a:buClr>
            </a:pPr>
            <a:endParaRPr sz="2400" dirty="0">
              <a:latin typeface="Times New Roman" panose="02020603050405020304" pitchFamily="18" charset="0"/>
              <a:cs typeface="Times New Roman" panose="02020603050405020304" pitchFamily="18" charset="0"/>
            </a:endParaRPr>
          </a:p>
          <a:p>
            <a:pPr marL="12700">
              <a:lnSpc>
                <a:spcPct val="100000"/>
              </a:lnSpc>
              <a:buClr>
                <a:srgbClr val="FF6600"/>
              </a:buClr>
              <a:buSzPct val="80000"/>
              <a:tabLst>
                <a:tab pos="354965" algn="l"/>
              </a:tabLst>
            </a:pPr>
            <a:r>
              <a:rPr sz="2400" dirty="0">
                <a:latin typeface="Times New Roman" panose="02020603050405020304" pitchFamily="18" charset="0"/>
                <a:cs typeface="Times New Roman" panose="02020603050405020304" pitchFamily="18" charset="0"/>
              </a:rPr>
              <a:t>Don’t</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be</a:t>
            </a:r>
            <a:r>
              <a:rPr sz="2400" spc="-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afraid</a:t>
            </a:r>
            <a:r>
              <a:rPr sz="2400" spc="-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to</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contact</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Program</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Officers</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for</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more</a:t>
            </a:r>
            <a:r>
              <a:rPr sz="2400" spc="-20" dirty="0">
                <a:latin typeface="Times New Roman" panose="02020603050405020304" pitchFamily="18" charset="0"/>
                <a:cs typeface="Times New Roman" panose="02020603050405020304" pitchFamily="18" charset="0"/>
              </a:rPr>
              <a:t> info</a:t>
            </a:r>
            <a:r>
              <a:rPr lang="en-US" sz="2400" spc="-20" dirty="0">
                <a:latin typeface="Times New Roman" panose="02020603050405020304" pitchFamily="18" charset="0"/>
                <a:cs typeface="Times New Roman" panose="02020603050405020304" pitchFamily="18" charset="0"/>
              </a:rPr>
              <a:t>:  </a:t>
            </a:r>
          </a:p>
          <a:p>
            <a:pPr marL="12700">
              <a:lnSpc>
                <a:spcPct val="100000"/>
              </a:lnSpc>
              <a:buClr>
                <a:srgbClr val="FF6600"/>
              </a:buClr>
              <a:buSzPct val="80000"/>
              <a:tabLst>
                <a:tab pos="354965" algn="l"/>
              </a:tabLst>
            </a:pPr>
            <a:r>
              <a:rPr sz="2000" dirty="0">
                <a:latin typeface="Times New Roman" panose="02020603050405020304" pitchFamily="18" charset="0"/>
                <a:cs typeface="Times New Roman" panose="02020603050405020304" pitchFamily="18" charset="0"/>
              </a:rPr>
              <a:t>There</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is</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often</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Q&amp;A</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opportunity</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after</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release</a:t>
            </a:r>
            <a:r>
              <a:rPr sz="2000" spc="-25" dirty="0">
                <a:latin typeface="Times New Roman" panose="02020603050405020304" pitchFamily="18" charset="0"/>
                <a:cs typeface="Times New Roman" panose="02020603050405020304" pitchFamily="18" charset="0"/>
              </a:rPr>
              <a:t> and </a:t>
            </a:r>
            <a:r>
              <a:rPr sz="2000" dirty="0">
                <a:latin typeface="Times New Roman" panose="02020603050405020304" pitchFamily="18" charset="0"/>
                <a:cs typeface="Times New Roman" panose="02020603050405020304" pitchFamily="18" charset="0"/>
              </a:rPr>
              <a:t>before</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the</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due</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date</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with</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public</a:t>
            </a:r>
            <a:r>
              <a:rPr sz="2000" spc="-3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sharing</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of</a:t>
            </a:r>
            <a:r>
              <a:rPr sz="2000" spc="-2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this</a:t>
            </a:r>
            <a:r>
              <a:rPr sz="2000" spc="-3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discussion.</a:t>
            </a:r>
            <a:endParaRPr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1000" y="457317"/>
            <a:ext cx="8382572" cy="444352"/>
          </a:xfrm>
          <a:prstGeom prst="rect">
            <a:avLst/>
          </a:prstGeom>
        </p:spPr>
        <p:txBody>
          <a:bodyPr vert="horz" wrap="square" lIns="0" tIns="13335" rIns="0" bIns="0" rtlCol="0">
            <a:spAutoFit/>
          </a:bodyPr>
          <a:lstStyle/>
          <a:p>
            <a:pPr marL="118745">
              <a:lnSpc>
                <a:spcPct val="100000"/>
              </a:lnSpc>
              <a:spcBef>
                <a:spcPts val="105"/>
              </a:spcBef>
            </a:pPr>
            <a:r>
              <a:rPr sz="2800" dirty="0"/>
              <a:t>Research</a:t>
            </a:r>
            <a:r>
              <a:rPr sz="2800" spc="-60" dirty="0"/>
              <a:t> </a:t>
            </a:r>
            <a:r>
              <a:rPr sz="2800" dirty="0"/>
              <a:t>Peer</a:t>
            </a:r>
            <a:r>
              <a:rPr sz="2800" spc="-45" dirty="0"/>
              <a:t> </a:t>
            </a:r>
            <a:r>
              <a:rPr sz="2800" spc="-20" dirty="0"/>
              <a:t>Org</a:t>
            </a:r>
            <a:r>
              <a:rPr lang="en-US" sz="2800" spc="-20" dirty="0"/>
              <a:t>anizations</a:t>
            </a:r>
            <a:endParaRPr sz="2800" spc="-20" dirty="0"/>
          </a:p>
        </p:txBody>
      </p:sp>
      <p:sp>
        <p:nvSpPr>
          <p:cNvPr id="6" name="object 6"/>
          <p:cNvSpPr txBox="1">
            <a:spLocks noGrp="1"/>
          </p:cNvSpPr>
          <p:nvPr>
            <p:ph type="sldNum" sz="quarter" idx="7"/>
          </p:nvPr>
        </p:nvSpPr>
        <p:spPr>
          <a:prstGeom prst="rect">
            <a:avLst/>
          </a:prstGeom>
        </p:spPr>
        <p:txBody>
          <a:bodyPr vert="horz" wrap="square" lIns="0" tIns="12700" rIns="0" bIns="0" rtlCol="0">
            <a:spAutoFit/>
          </a:bodyPr>
          <a:lstStyle/>
          <a:p>
            <a:pPr marL="38100">
              <a:lnSpc>
                <a:spcPct val="100000"/>
              </a:lnSpc>
              <a:spcBef>
                <a:spcPts val="100"/>
              </a:spcBef>
            </a:pPr>
            <a:fld id="{81D60167-4931-47E6-BA6A-407CBD079E47}" type="slidenum">
              <a:rPr spc="-25" dirty="0"/>
              <a:t>7</a:t>
            </a:fld>
            <a:endParaRPr spc="-25" dirty="0"/>
          </a:p>
        </p:txBody>
      </p:sp>
      <p:sp>
        <p:nvSpPr>
          <p:cNvPr id="4" name="object 4"/>
          <p:cNvSpPr txBox="1"/>
          <p:nvPr/>
        </p:nvSpPr>
        <p:spPr>
          <a:xfrm>
            <a:off x="381000" y="990601"/>
            <a:ext cx="7762239" cy="4846840"/>
          </a:xfrm>
          <a:prstGeom prst="rect">
            <a:avLst/>
          </a:prstGeom>
        </p:spPr>
        <p:txBody>
          <a:bodyPr vert="horz" wrap="square" lIns="0" tIns="12065" rIns="0" bIns="0" rtlCol="0">
            <a:spAutoFit/>
          </a:bodyPr>
          <a:lstStyle/>
          <a:p>
            <a:pPr marL="355601" indent="-342900">
              <a:lnSpc>
                <a:spcPct val="100000"/>
              </a:lnSpc>
              <a:spcBef>
                <a:spcPts val="95"/>
              </a:spcBef>
              <a:buFont typeface="Arial" panose="020B0604020202020204" pitchFamily="34" charset="0"/>
              <a:buChar char="•"/>
              <a:tabLst>
                <a:tab pos="527685" algn="l"/>
              </a:tabLst>
            </a:pPr>
            <a:r>
              <a:rPr lang="en-US" sz="2400" dirty="0">
                <a:latin typeface="Times New Roman" panose="02020603050405020304" pitchFamily="18" charset="0"/>
                <a:cs typeface="Times New Roman" panose="02020603050405020304" pitchFamily="18" charset="0"/>
              </a:rPr>
              <a:t>Who is doing work similar to the work you would like to get funded?</a:t>
            </a:r>
          </a:p>
          <a:p>
            <a:pPr marL="355601" indent="-342900">
              <a:lnSpc>
                <a:spcPct val="100000"/>
              </a:lnSpc>
              <a:spcBef>
                <a:spcPts val="95"/>
              </a:spcBef>
              <a:buFont typeface="Arial" panose="020B0604020202020204" pitchFamily="34" charset="0"/>
              <a:buChar char="•"/>
              <a:tabLst>
                <a:tab pos="527685" algn="l"/>
              </a:tabLst>
            </a:pPr>
            <a:r>
              <a:rPr sz="2400" dirty="0">
                <a:latin typeface="Times New Roman" panose="02020603050405020304" pitchFamily="18" charset="0"/>
                <a:cs typeface="Times New Roman" panose="02020603050405020304" pitchFamily="18" charset="0"/>
              </a:rPr>
              <a:t>How</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are</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they</a:t>
            </a:r>
            <a:r>
              <a:rPr sz="2400" spc="-4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funded?</a:t>
            </a:r>
            <a:endParaRPr sz="2400" dirty="0">
              <a:latin typeface="Times New Roman" panose="02020603050405020304" pitchFamily="18" charset="0"/>
              <a:cs typeface="Times New Roman" panose="02020603050405020304" pitchFamily="18" charset="0"/>
            </a:endParaRPr>
          </a:p>
          <a:p>
            <a:pPr marL="594360" lvl="1" indent="-342900">
              <a:lnSpc>
                <a:spcPct val="100000"/>
              </a:lnSpc>
              <a:spcBef>
                <a:spcPts val="1405"/>
              </a:spcBef>
              <a:buFont typeface="Arial" panose="020B0604020202020204" pitchFamily="34" charset="0"/>
              <a:buChar char="•"/>
              <a:tabLst>
                <a:tab pos="765175" algn="l"/>
              </a:tabLst>
            </a:pPr>
            <a:r>
              <a:rPr sz="2400" dirty="0">
                <a:latin typeface="Times New Roman" panose="02020603050405020304" pitchFamily="18" charset="0"/>
                <a:cs typeface="Times New Roman" panose="02020603050405020304" pitchFamily="18" charset="0"/>
              </a:rPr>
              <a:t>Have</a:t>
            </a:r>
            <a:r>
              <a:rPr sz="2400" spc="-7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they</a:t>
            </a:r>
            <a:r>
              <a:rPr sz="2400" spc="-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received</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grants</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for</a:t>
            </a:r>
            <a:r>
              <a:rPr sz="2400" spc="-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similar</a:t>
            </a:r>
            <a:r>
              <a:rPr sz="2400" spc="-2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work?</a:t>
            </a:r>
            <a:endParaRPr lang="en-US" sz="2400" spc="-10" dirty="0">
              <a:latin typeface="Times New Roman" panose="02020603050405020304" pitchFamily="18" charset="0"/>
              <a:cs typeface="Times New Roman" panose="02020603050405020304" pitchFamily="18" charset="0"/>
            </a:endParaRPr>
          </a:p>
          <a:p>
            <a:pPr marL="594360" lvl="1" indent="-342900">
              <a:lnSpc>
                <a:spcPct val="100000"/>
              </a:lnSpc>
              <a:spcBef>
                <a:spcPts val="1405"/>
              </a:spcBef>
              <a:buFont typeface="Arial" panose="020B0604020202020204" pitchFamily="34" charset="0"/>
              <a:buChar char="•"/>
              <a:tabLst>
                <a:tab pos="765175" algn="l"/>
              </a:tabLst>
            </a:pPr>
            <a:r>
              <a:rPr lang="en-US" sz="2400" spc="-10" dirty="0">
                <a:latin typeface="Times New Roman" panose="02020603050405020304" pitchFamily="18" charset="0"/>
                <a:cs typeface="Times New Roman" panose="02020603050405020304" pitchFamily="18" charset="0"/>
              </a:rPr>
              <a:t>Where did they get them and when?</a:t>
            </a:r>
            <a:endParaRPr sz="2400" dirty="0">
              <a:latin typeface="Times New Roman" panose="02020603050405020304" pitchFamily="18" charset="0"/>
              <a:cs typeface="Times New Roman" panose="02020603050405020304" pitchFamily="18" charset="0"/>
            </a:endParaRPr>
          </a:p>
          <a:p>
            <a:pPr marL="355601" indent="-342900">
              <a:spcBef>
                <a:spcPts val="1475"/>
              </a:spcBef>
              <a:buFont typeface="Arial" panose="020B0604020202020204" pitchFamily="34" charset="0"/>
              <a:buChar char="•"/>
              <a:tabLst>
                <a:tab pos="527685" algn="l"/>
              </a:tabLst>
            </a:pPr>
            <a:r>
              <a:rPr sz="2400" dirty="0">
                <a:latin typeface="Times New Roman" panose="02020603050405020304" pitchFamily="18" charset="0"/>
                <a:cs typeface="Times New Roman" panose="02020603050405020304" pitchFamily="18" charset="0"/>
              </a:rPr>
              <a:t>Do</a:t>
            </a:r>
            <a:r>
              <a:rPr sz="2400" spc="-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they</a:t>
            </a:r>
            <a:r>
              <a:rPr sz="2400" spc="-8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have</a:t>
            </a:r>
            <a:r>
              <a:rPr lang="en-US" sz="2400" dirty="0">
                <a:latin typeface="Times New Roman" panose="02020603050405020304" pitchFamily="18" charset="0"/>
                <a:cs typeface="Times New Roman" panose="02020603050405020304" pitchFamily="18" charset="0"/>
              </a:rPr>
              <a:t> a funding </a:t>
            </a:r>
            <a:r>
              <a:rPr lang="en-US" sz="2400" spc="-10" dirty="0">
                <a:latin typeface="Times New Roman" panose="02020603050405020304" pitchFamily="18" charset="0"/>
                <a:cs typeface="Times New Roman" panose="02020603050405020304" pitchFamily="18" charset="0"/>
              </a:rPr>
              <a:t>strategy you can identify?</a:t>
            </a:r>
            <a:endParaRPr lang="en-US" sz="2400" dirty="0">
              <a:latin typeface="Times New Roman" panose="02020603050405020304" pitchFamily="18" charset="0"/>
              <a:cs typeface="Times New Roman" panose="02020603050405020304" pitchFamily="18" charset="0"/>
            </a:endParaRPr>
          </a:p>
          <a:p>
            <a:pPr marL="355601" indent="-342900">
              <a:lnSpc>
                <a:spcPct val="100000"/>
              </a:lnSpc>
              <a:spcBef>
                <a:spcPts val="1475"/>
              </a:spcBef>
              <a:buFont typeface="Arial" panose="020B0604020202020204" pitchFamily="34" charset="0"/>
              <a:buChar char="•"/>
              <a:tabLst>
                <a:tab pos="527685" algn="l"/>
              </a:tabLst>
            </a:pPr>
            <a:r>
              <a:rPr sz="2400" spc="-60" dirty="0">
                <a:latin typeface="Times New Roman" panose="02020603050405020304" pitchFamily="18" charset="0"/>
                <a:cs typeface="Times New Roman" panose="02020603050405020304" pitchFamily="18" charset="0"/>
              </a:rPr>
              <a:t> </a:t>
            </a:r>
            <a:r>
              <a:rPr lang="en-US" sz="2400" spc="-60" dirty="0">
                <a:latin typeface="Times New Roman" panose="02020603050405020304" pitchFamily="18" charset="0"/>
                <a:cs typeface="Times New Roman" panose="02020603050405020304" pitchFamily="18" charset="0"/>
              </a:rPr>
              <a:t>Can you see a </a:t>
            </a:r>
            <a:r>
              <a:rPr sz="2400" dirty="0">
                <a:latin typeface="Times New Roman" panose="02020603050405020304" pitchFamily="18" charset="0"/>
                <a:cs typeface="Times New Roman" panose="02020603050405020304" pitchFamily="18" charset="0"/>
              </a:rPr>
              <a:t>method</a:t>
            </a:r>
            <a:r>
              <a:rPr sz="2400" spc="-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for</a:t>
            </a:r>
            <a:r>
              <a:rPr sz="2400" spc="-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identifying</a:t>
            </a:r>
            <a:r>
              <a:rPr sz="2400" spc="-9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funding?</a:t>
            </a:r>
            <a:endParaRPr lang="en-US" sz="2400" spc="-10" dirty="0">
              <a:latin typeface="Times New Roman" panose="02020603050405020304" pitchFamily="18" charset="0"/>
              <a:cs typeface="Times New Roman" panose="02020603050405020304" pitchFamily="18" charset="0"/>
            </a:endParaRPr>
          </a:p>
          <a:p>
            <a:pPr marL="355601" indent="-342900">
              <a:lnSpc>
                <a:spcPct val="100000"/>
              </a:lnSpc>
              <a:spcBef>
                <a:spcPts val="1475"/>
              </a:spcBef>
              <a:buFont typeface="Arial" panose="020B0604020202020204" pitchFamily="34" charset="0"/>
              <a:buChar char="•"/>
              <a:tabLst>
                <a:tab pos="527685" algn="l"/>
              </a:tabLst>
            </a:pPr>
            <a:r>
              <a:rPr lang="en-US" sz="2400" spc="-10" dirty="0">
                <a:latin typeface="Times New Roman" panose="02020603050405020304" pitchFamily="18" charset="0"/>
                <a:cs typeface="Times New Roman" panose="02020603050405020304" pitchFamily="18" charset="0"/>
              </a:rPr>
              <a:t>Are these strategies or methods you can adopt?</a:t>
            </a:r>
          </a:p>
          <a:p>
            <a:pPr marL="355601" indent="-342900">
              <a:lnSpc>
                <a:spcPct val="100000"/>
              </a:lnSpc>
              <a:spcBef>
                <a:spcPts val="1475"/>
              </a:spcBef>
              <a:buFont typeface="Arial" panose="020B0604020202020204" pitchFamily="34" charset="0"/>
              <a:buChar char="•"/>
              <a:tabLst>
                <a:tab pos="527685" algn="l"/>
              </a:tabLst>
            </a:pPr>
            <a:r>
              <a:rPr lang="en-US" sz="2400" spc="-10" dirty="0">
                <a:latin typeface="Times New Roman" panose="02020603050405020304" pitchFamily="18" charset="0"/>
                <a:cs typeface="Times New Roman" panose="02020603050405020304" pitchFamily="18" charset="0"/>
              </a:rPr>
              <a:t>Is there collaboration possible as an alternative to seeking out funding for your proposal independently?</a:t>
            </a:r>
            <a:endParaRPr sz="2400" dirty="0">
              <a:latin typeface="Verdana"/>
              <a:cs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48983" y="399850"/>
            <a:ext cx="7937500" cy="505908"/>
          </a:xfrm>
          <a:prstGeom prst="rect">
            <a:avLst/>
          </a:prstGeom>
        </p:spPr>
        <p:txBody>
          <a:bodyPr vert="horz" wrap="square" lIns="0" tIns="13335" rIns="0" bIns="0" rtlCol="0">
            <a:spAutoFit/>
          </a:bodyPr>
          <a:lstStyle/>
          <a:p>
            <a:pPr marL="12700">
              <a:lnSpc>
                <a:spcPct val="100000"/>
              </a:lnSpc>
              <a:spcBef>
                <a:spcPts val="105"/>
              </a:spcBef>
            </a:pPr>
            <a:r>
              <a:rPr lang="en-US" spc="-20" dirty="0"/>
              <a:t>Writing your Response</a:t>
            </a:r>
            <a:endParaRPr spc="-20" dirty="0"/>
          </a:p>
        </p:txBody>
      </p:sp>
      <p:sp>
        <p:nvSpPr>
          <p:cNvPr id="6" name="object 6"/>
          <p:cNvSpPr txBox="1">
            <a:spLocks noGrp="1"/>
          </p:cNvSpPr>
          <p:nvPr>
            <p:ph type="sldNum" sz="quarter" idx="7"/>
          </p:nvPr>
        </p:nvSpPr>
        <p:spPr>
          <a:prstGeom prst="rect">
            <a:avLst/>
          </a:prstGeom>
        </p:spPr>
        <p:txBody>
          <a:bodyPr vert="horz" wrap="square" lIns="0" tIns="12700" rIns="0" bIns="0" rtlCol="0">
            <a:spAutoFit/>
          </a:bodyPr>
          <a:lstStyle/>
          <a:p>
            <a:pPr marL="118745">
              <a:lnSpc>
                <a:spcPct val="100000"/>
              </a:lnSpc>
              <a:spcBef>
                <a:spcPts val="100"/>
              </a:spcBef>
            </a:pPr>
            <a:fld id="{81D60167-4931-47E6-BA6A-407CBD079E47}" type="slidenum">
              <a:rPr spc="-5" dirty="0"/>
              <a:t>8</a:t>
            </a:fld>
            <a:endParaRPr spc="-5" dirty="0"/>
          </a:p>
        </p:txBody>
      </p:sp>
      <p:sp>
        <p:nvSpPr>
          <p:cNvPr id="4" name="object 4"/>
          <p:cNvSpPr txBox="1"/>
          <p:nvPr/>
        </p:nvSpPr>
        <p:spPr>
          <a:xfrm>
            <a:off x="380428" y="762000"/>
            <a:ext cx="8383144" cy="5391219"/>
          </a:xfrm>
          <a:prstGeom prst="rect">
            <a:avLst/>
          </a:prstGeom>
        </p:spPr>
        <p:txBody>
          <a:bodyPr vert="horz" wrap="square" lIns="0" tIns="157480" rIns="0" bIns="0" rtlCol="0">
            <a:spAutoFit/>
          </a:bodyPr>
          <a:lstStyle/>
          <a:p>
            <a:pPr marL="12700">
              <a:lnSpc>
                <a:spcPct val="100000"/>
              </a:lnSpc>
              <a:spcBef>
                <a:spcPts val="1240"/>
              </a:spcBef>
              <a:buClr>
                <a:srgbClr val="FF6600"/>
              </a:buClr>
              <a:buSzPct val="80000"/>
              <a:tabLst>
                <a:tab pos="354965" algn="l"/>
              </a:tabLst>
            </a:pPr>
            <a:r>
              <a:rPr sz="2400" dirty="0">
                <a:latin typeface="Times New Roman" panose="02020603050405020304" pitchFamily="18" charset="0"/>
                <a:cs typeface="Times New Roman" panose="02020603050405020304" pitchFamily="18" charset="0"/>
              </a:rPr>
              <a:t>Your</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approach</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t>
            </a:r>
            <a:r>
              <a:rPr sz="2400" spc="-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length,</a:t>
            </a:r>
            <a:r>
              <a:rPr sz="2400" spc="-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style,</a:t>
            </a:r>
            <a:r>
              <a:rPr sz="2400" spc="-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flow</a:t>
            </a:r>
            <a:r>
              <a:rPr sz="2400" spc="-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and</a:t>
            </a:r>
            <a:r>
              <a:rPr sz="2400" spc="-3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voice:</a:t>
            </a:r>
            <a:endParaRPr sz="2400" dirty="0">
              <a:latin typeface="Times New Roman" panose="02020603050405020304" pitchFamily="18" charset="0"/>
              <a:cs typeface="Times New Roman" panose="02020603050405020304" pitchFamily="18" charset="0"/>
            </a:endParaRPr>
          </a:p>
          <a:p>
            <a:pPr marL="523875" lvl="1" indent="-285750">
              <a:lnSpc>
                <a:spcPct val="100000"/>
              </a:lnSpc>
              <a:spcBef>
                <a:spcPts val="905"/>
              </a:spcBef>
              <a:buFont typeface="Arial" panose="020B0604020202020204" pitchFamily="34" charset="0"/>
              <a:buChar char="•"/>
              <a:tabLst>
                <a:tab pos="580390" algn="l"/>
              </a:tabLst>
            </a:pPr>
            <a:r>
              <a:rPr sz="2400" dirty="0">
                <a:latin typeface="Times New Roman" panose="02020603050405020304" pitchFamily="18" charset="0"/>
                <a:cs typeface="Times New Roman" panose="02020603050405020304" pitchFamily="18" charset="0"/>
              </a:rPr>
              <a:t>Be</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attuned</a:t>
            </a:r>
            <a:r>
              <a:rPr sz="2400" spc="-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to</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funder’s</a:t>
            </a:r>
            <a:r>
              <a:rPr sz="2400" spc="-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philosophy</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and</a:t>
            </a:r>
            <a:r>
              <a:rPr sz="2400" spc="-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purpose</a:t>
            </a:r>
          </a:p>
          <a:p>
            <a:pPr marL="523875" lvl="1" indent="-285750">
              <a:lnSpc>
                <a:spcPct val="100000"/>
              </a:lnSpc>
              <a:spcBef>
                <a:spcPts val="900"/>
              </a:spcBef>
              <a:buFont typeface="Arial" panose="020B0604020202020204" pitchFamily="34" charset="0"/>
              <a:buChar char="•"/>
              <a:tabLst>
                <a:tab pos="580390" algn="l"/>
              </a:tabLst>
            </a:pPr>
            <a:r>
              <a:rPr sz="2400" dirty="0">
                <a:latin typeface="Times New Roman" panose="02020603050405020304" pitchFamily="18" charset="0"/>
                <a:cs typeface="Times New Roman" panose="02020603050405020304" pitchFamily="18" charset="0"/>
              </a:rPr>
              <a:t>Know</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guidelines</a:t>
            </a:r>
            <a:r>
              <a:rPr lang="en-US" sz="2400" spc="-20" dirty="0">
                <a:latin typeface="Times New Roman" panose="02020603050405020304" pitchFamily="18" charset="0"/>
                <a:cs typeface="Times New Roman" panose="02020603050405020304" pitchFamily="18" charset="0"/>
              </a:rPr>
              <a:t> and follow them</a:t>
            </a:r>
          </a:p>
          <a:p>
            <a:pPr marL="238125" lvl="4">
              <a:spcBef>
                <a:spcPts val="900"/>
              </a:spcBef>
              <a:tabLst>
                <a:tab pos="580390" algn="l"/>
              </a:tabLst>
            </a:pPr>
            <a:r>
              <a:rPr lang="en-US" sz="2400" spc="-10"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Pay attention to format, word count, page numbers, required text, file size</a:t>
            </a:r>
            <a:endParaRPr lang="en-US" sz="2400" spc="-25" dirty="0">
              <a:latin typeface="Times New Roman" panose="02020603050405020304" pitchFamily="18" charset="0"/>
              <a:cs typeface="Times New Roman" panose="02020603050405020304" pitchFamily="18" charset="0"/>
            </a:endParaRPr>
          </a:p>
          <a:p>
            <a:pPr marL="523875" lvl="1" indent="-285750">
              <a:lnSpc>
                <a:spcPct val="100000"/>
              </a:lnSpc>
              <a:spcBef>
                <a:spcPts val="900"/>
              </a:spcBef>
              <a:buFont typeface="Arial" panose="020B0604020202020204" pitchFamily="34" charset="0"/>
              <a:buChar char="•"/>
              <a:tabLst>
                <a:tab pos="580390" algn="l"/>
              </a:tabLst>
            </a:pPr>
            <a:r>
              <a:rPr lang="en-US" sz="2400" spc="-25" dirty="0">
                <a:latin typeface="Times New Roman" panose="02020603050405020304" pitchFamily="18" charset="0"/>
                <a:cs typeface="Times New Roman" panose="02020603050405020304" pitchFamily="18" charset="0"/>
              </a:rPr>
              <a:t>If you know the scoring framework, write towards it.</a:t>
            </a:r>
            <a:endParaRPr sz="2400" dirty="0">
              <a:latin typeface="Times New Roman" panose="02020603050405020304" pitchFamily="18" charset="0"/>
              <a:cs typeface="Times New Roman" panose="02020603050405020304" pitchFamily="18" charset="0"/>
            </a:endParaRPr>
          </a:p>
          <a:p>
            <a:pPr marL="523875" marR="5080" lvl="1" indent="-285750">
              <a:lnSpc>
                <a:spcPct val="100000"/>
              </a:lnSpc>
              <a:spcBef>
                <a:spcPts val="900"/>
              </a:spcBef>
              <a:buFont typeface="Arial" panose="020B0604020202020204" pitchFamily="34" charset="0"/>
              <a:buChar char="•"/>
              <a:tabLst>
                <a:tab pos="581025" algn="l"/>
              </a:tabLst>
            </a:pPr>
            <a:r>
              <a:rPr sz="2400" dirty="0">
                <a:latin typeface="Times New Roman" panose="02020603050405020304" pitchFamily="18" charset="0"/>
                <a:cs typeface="Times New Roman" panose="02020603050405020304" pitchFamily="18" charset="0"/>
              </a:rPr>
              <a:t>Integrate</a:t>
            </a:r>
            <a:r>
              <a:rPr sz="2400" spc="-8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funder</a:t>
            </a:r>
            <a:r>
              <a:rPr lang="en-US"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s</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words,</a:t>
            </a:r>
            <a:r>
              <a:rPr sz="2400" spc="-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phrases,</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focus</a:t>
            </a:r>
            <a:r>
              <a:rPr sz="2400" spc="-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areas</a:t>
            </a:r>
            <a:r>
              <a:rPr sz="2400" spc="-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directly</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in</a:t>
            </a:r>
            <a:r>
              <a:rPr sz="2400" spc="-65" dirty="0">
                <a:latin typeface="Times New Roman" panose="02020603050405020304" pitchFamily="18" charset="0"/>
                <a:cs typeface="Times New Roman" panose="02020603050405020304" pitchFamily="18" charset="0"/>
              </a:rPr>
              <a:t> </a:t>
            </a:r>
            <a:r>
              <a:rPr sz="2400" spc="-20" dirty="0">
                <a:latin typeface="Times New Roman" panose="02020603050405020304" pitchFamily="18" charset="0"/>
                <a:cs typeface="Times New Roman" panose="02020603050405020304" pitchFamily="18" charset="0"/>
              </a:rPr>
              <a:t>your </a:t>
            </a:r>
            <a:r>
              <a:rPr sz="2400" dirty="0">
                <a:latin typeface="Times New Roman" panose="02020603050405020304" pitchFamily="18" charset="0"/>
                <a:cs typeface="Times New Roman" panose="02020603050405020304" pitchFamily="18" charset="0"/>
              </a:rPr>
              <a:t>materials</a:t>
            </a:r>
            <a:r>
              <a:rPr sz="2400" spc="-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t>
            </a:r>
            <a:r>
              <a:rPr sz="2400" spc="-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make</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match</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your</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project</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to</a:t>
            </a:r>
            <a:r>
              <a:rPr sz="2400" spc="-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their</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mission</a:t>
            </a:r>
            <a:r>
              <a:rPr sz="2400" spc="-2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blatant!</a:t>
            </a:r>
            <a:endParaRPr sz="2400" dirty="0">
              <a:latin typeface="Times New Roman" panose="02020603050405020304" pitchFamily="18" charset="0"/>
              <a:cs typeface="Times New Roman" panose="02020603050405020304" pitchFamily="18" charset="0"/>
            </a:endParaRPr>
          </a:p>
          <a:p>
            <a:pPr marL="523875" marR="130175" lvl="1" indent="-285750">
              <a:lnSpc>
                <a:spcPct val="100000"/>
              </a:lnSpc>
              <a:spcBef>
                <a:spcPts val="900"/>
              </a:spcBef>
              <a:buFont typeface="Arial" panose="020B0604020202020204" pitchFamily="34" charset="0"/>
              <a:buChar char="•"/>
              <a:tabLst>
                <a:tab pos="581025" algn="l"/>
                <a:tab pos="6372225" algn="l"/>
              </a:tabLst>
            </a:pPr>
            <a:r>
              <a:rPr lang="en-US" sz="2400" dirty="0">
                <a:latin typeface="Times New Roman" panose="02020603050405020304" pitchFamily="18" charset="0"/>
                <a:cs typeface="Times New Roman" panose="02020603050405020304" pitchFamily="18" charset="0"/>
              </a:rPr>
              <a:t>Write in a p</a:t>
            </a:r>
            <a:r>
              <a:rPr sz="2400" dirty="0">
                <a:latin typeface="Times New Roman" panose="02020603050405020304" pitchFamily="18" charset="0"/>
                <a:cs typeface="Times New Roman" panose="02020603050405020304" pitchFamily="18" charset="0"/>
              </a:rPr>
              <a:t>ositive,</a:t>
            </a:r>
            <a:r>
              <a:rPr sz="2400" spc="-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active</a:t>
            </a:r>
            <a:r>
              <a:rPr sz="2400" spc="-5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tone</a:t>
            </a:r>
            <a:r>
              <a:rPr lang="en-US" sz="2400" spc="-10" dirty="0">
                <a:latin typeface="Times New Roman" panose="02020603050405020304" pitchFamily="18" charset="0"/>
                <a:cs typeface="Times New Roman" panose="02020603050405020304" pitchFamily="18" charset="0"/>
              </a:rPr>
              <a:t>.</a:t>
            </a:r>
          </a:p>
          <a:p>
            <a:pPr marL="523875" marR="130175" lvl="1" indent="-285750">
              <a:lnSpc>
                <a:spcPct val="100000"/>
              </a:lnSpc>
              <a:spcBef>
                <a:spcPts val="900"/>
              </a:spcBef>
              <a:buFont typeface="Arial" panose="020B0604020202020204" pitchFamily="34" charset="0"/>
              <a:buChar char="•"/>
              <a:tabLst>
                <a:tab pos="581025" algn="l"/>
                <a:tab pos="6372225" algn="l"/>
              </a:tabLst>
            </a:pPr>
            <a:r>
              <a:rPr lang="en-US" sz="2400" spc="-10" dirty="0">
                <a:latin typeface="Times New Roman" panose="02020603050405020304" pitchFamily="18" charset="0"/>
                <a:cs typeface="Times New Roman" panose="02020603050405020304" pitchFamily="18" charset="0"/>
              </a:rPr>
              <a:t>For deadlines, if a large number of proposals are coming in at the same time online, leave enough time for server crashes</a:t>
            </a:r>
          </a:p>
          <a:p>
            <a:pPr marL="581025" marR="130175" lvl="1" indent="-342900">
              <a:lnSpc>
                <a:spcPct val="100000"/>
              </a:lnSpc>
              <a:spcBef>
                <a:spcPts val="900"/>
              </a:spcBef>
              <a:buClr>
                <a:srgbClr val="FF6600"/>
              </a:buClr>
              <a:buFont typeface="Wingdings"/>
              <a:buChar char=""/>
              <a:tabLst>
                <a:tab pos="581025" algn="l"/>
                <a:tab pos="6372225" algn="l"/>
              </a:tabLst>
            </a:pPr>
            <a:endParaRPr sz="1600" dirty="0">
              <a:latin typeface="Verdana"/>
              <a:cs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4CF8-8F5E-DCF2-C2AD-6B598285BC2A}"/>
              </a:ext>
            </a:extLst>
          </p:cNvPr>
          <p:cNvSpPr>
            <a:spLocks noGrp="1"/>
          </p:cNvSpPr>
          <p:nvPr>
            <p:ph type="title"/>
          </p:nvPr>
        </p:nvSpPr>
        <p:spPr>
          <a:xfrm>
            <a:off x="673417" y="869695"/>
            <a:ext cx="7797164" cy="492443"/>
          </a:xfrm>
        </p:spPr>
        <p:txBody>
          <a:bodyPr/>
          <a:lstStyle/>
          <a:p>
            <a:r>
              <a:rPr lang="en-US" dirty="0"/>
              <a:t>In some cases, it comes to you.</a:t>
            </a:r>
          </a:p>
        </p:txBody>
      </p:sp>
      <p:pic>
        <p:nvPicPr>
          <p:cNvPr id="4" name="Picture 3">
            <a:extLst>
              <a:ext uri="{FF2B5EF4-FFF2-40B4-BE49-F238E27FC236}">
                <a16:creationId xmlns:a16="http://schemas.microsoft.com/office/drawing/2014/main" id="{12FA9F1D-8CE0-1D0C-9920-7FCB218CA40D}"/>
              </a:ext>
            </a:extLst>
          </p:cNvPr>
          <p:cNvPicPr>
            <a:picLocks noChangeAspect="1"/>
          </p:cNvPicPr>
          <p:nvPr/>
        </p:nvPicPr>
        <p:blipFill>
          <a:blip r:embed="rId2"/>
          <a:stretch>
            <a:fillRect/>
          </a:stretch>
        </p:blipFill>
        <p:spPr>
          <a:xfrm>
            <a:off x="304800" y="1447800"/>
            <a:ext cx="8463777" cy="4998830"/>
          </a:xfrm>
          <a:prstGeom prst="rect">
            <a:avLst/>
          </a:prstGeom>
        </p:spPr>
      </p:pic>
    </p:spTree>
    <p:extLst>
      <p:ext uri="{BB962C8B-B14F-4D97-AF65-F5344CB8AC3E}">
        <p14:creationId xmlns:p14="http://schemas.microsoft.com/office/powerpoint/2010/main" val="1075242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A6DA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278a402-1a9e-4eb9-8414-ffb55a5fcf1e}" enabled="0" method="" siteId="{4278a402-1a9e-4eb9-8414-ffb55a5fcf1e}" removed="1"/>
</clbl:labelList>
</file>

<file path=docProps/app.xml><?xml version="1.0" encoding="utf-8"?>
<Properties xmlns="http://schemas.openxmlformats.org/officeDocument/2006/extended-properties" xmlns:vt="http://schemas.openxmlformats.org/officeDocument/2006/docPropsVTypes">
  <Template/>
  <TotalTime>279</TotalTime>
  <Words>1916</Words>
  <Application>Microsoft Office PowerPoint</Application>
  <PresentationFormat>On-screen Show (4:3)</PresentationFormat>
  <Paragraphs>245</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Times New Roman</vt:lpstr>
      <vt:lpstr>Verdana</vt:lpstr>
      <vt:lpstr>Wingdings</vt:lpstr>
      <vt:lpstr>Office Theme</vt:lpstr>
      <vt:lpstr>Searching for Funding:  Grant Applications, Budgeting, Managing</vt:lpstr>
      <vt:lpstr>How do I learn to write a proposal?</vt:lpstr>
      <vt:lpstr>Common Terms &amp; Tips</vt:lpstr>
      <vt:lpstr>Searching directly from a source</vt:lpstr>
      <vt:lpstr>Different kinds of funding sources</vt:lpstr>
      <vt:lpstr>Understanding your funders</vt:lpstr>
      <vt:lpstr>Research Peer Organizations</vt:lpstr>
      <vt:lpstr>Writing your Response</vt:lpstr>
      <vt:lpstr>In some cases, it comes to you.</vt:lpstr>
      <vt:lpstr>Funders can be very specific in what they want.</vt:lpstr>
      <vt:lpstr>More  specifics</vt:lpstr>
      <vt:lpstr>A Local Source</vt:lpstr>
      <vt:lpstr>Searches Using Online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Funding</dc:title>
  <dc:creator>cldeitz</dc:creator>
  <cp:lastModifiedBy>John McPeak</cp:lastModifiedBy>
  <cp:revision>3</cp:revision>
  <dcterms:created xsi:type="dcterms:W3CDTF">2023-11-13T14:00:53Z</dcterms:created>
  <dcterms:modified xsi:type="dcterms:W3CDTF">2024-10-21T13:11:28Z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2017-07-20T00:00:00Z</vt:filetime>
  </property>
  <property fmtid="{D5CDD505-2E9C-101B-9397-08002B2CF9AE}" pid="3" name="Creator">
    <vt:lpwstr>Acrobat PDFMaker 15 for PowerPoint</vt:lpwstr>
  </property>
  <property fmtid="{D5CDD505-2E9C-101B-9397-08002B2CF9AE}" pid="4" name="LastSaved">
    <vt:filetime>2023-11-13T00:00:00Z</vt:filetime>
  </property>
  <property fmtid="{D5CDD505-2E9C-101B-9397-08002B2CF9AE}" pid="5" name="Producer">
    <vt:lpwstr>Adobe PDF Library 15.0</vt:lpwstr>
  </property>
</Properties>
</file>