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43" r:id="rId3"/>
    <p:sldId id="318" r:id="rId4"/>
    <p:sldId id="334" r:id="rId5"/>
    <p:sldId id="300" r:id="rId6"/>
    <p:sldId id="302" r:id="rId7"/>
    <p:sldId id="303" r:id="rId8"/>
    <p:sldId id="304" r:id="rId9"/>
    <p:sldId id="305" r:id="rId10"/>
    <p:sldId id="306" r:id="rId11"/>
    <p:sldId id="329" r:id="rId12"/>
    <p:sldId id="330" r:id="rId13"/>
    <p:sldId id="331" r:id="rId14"/>
    <p:sldId id="307" r:id="rId15"/>
    <p:sldId id="308" r:id="rId16"/>
    <p:sldId id="332" r:id="rId17"/>
    <p:sldId id="333" r:id="rId18"/>
    <p:sldId id="269" r:id="rId19"/>
    <p:sldId id="338" r:id="rId20"/>
    <p:sldId id="339" r:id="rId21"/>
    <p:sldId id="341" r:id="rId22"/>
    <p:sldId id="340" r:id="rId23"/>
    <p:sldId id="260" r:id="rId24"/>
    <p:sldId id="294" r:id="rId25"/>
    <p:sldId id="295" r:id="rId26"/>
    <p:sldId id="263" r:id="rId27"/>
    <p:sldId id="267" r:id="rId28"/>
    <p:sldId id="268" r:id="rId29"/>
    <p:sldId id="296" r:id="rId30"/>
    <p:sldId id="336" r:id="rId31"/>
    <p:sldId id="337" r:id="rId32"/>
    <p:sldId id="328" r:id="rId33"/>
    <p:sldId id="320" r:id="rId34"/>
    <p:sldId id="325" r:id="rId35"/>
    <p:sldId id="324" r:id="rId36"/>
    <p:sldId id="316" r:id="rId37"/>
    <p:sldId id="311" r:id="rId38"/>
    <p:sldId id="312" r:id="rId39"/>
    <p:sldId id="31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arimasynthesisyear\fullincome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arimasynthesisyear\fullincome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Dirib Gumbo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-5.1094545574834123E-2</c:v>
                </c:pt>
                <c:pt idx="1">
                  <c:v>-6.2043454664355319E-2</c:v>
                </c:pt>
                <c:pt idx="2">
                  <c:v>-0.12043763647513464</c:v>
                </c:pt>
                <c:pt idx="3">
                  <c:v>-2.1897454669444462E-2</c:v>
                </c:pt>
                <c:pt idx="4">
                  <c:v>-2.5547091032618194E-2</c:v>
                </c:pt>
                <c:pt idx="5">
                  <c:v>-6.5692909272729985E-2</c:v>
                </c:pt>
                <c:pt idx="6">
                  <c:v>-0.2846712728179519</c:v>
                </c:pt>
                <c:pt idx="7">
                  <c:v>-0.18978072737543525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Kargi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</c:numCache>
            </c:numRef>
          </c:cat>
          <c:val>
            <c:numRef>
              <c:f>Sheet1!$C$2:$C$9</c:f>
              <c:numCache>
                <c:formatCode>0%</c:formatCode>
                <c:ptCount val="8"/>
                <c:pt idx="0">
                  <c:v>9.2591977767940689E-2</c:v>
                </c:pt>
                <c:pt idx="1">
                  <c:v>-8.6419753086419665E-2</c:v>
                </c:pt>
                <c:pt idx="2">
                  <c:v>0.4197533938320791</c:v>
                </c:pt>
                <c:pt idx="3">
                  <c:v>0.24691327283458778</c:v>
                </c:pt>
                <c:pt idx="4">
                  <c:v>0.1419753086419755</c:v>
                </c:pt>
                <c:pt idx="5">
                  <c:v>-1.2345679012345569E-2</c:v>
                </c:pt>
                <c:pt idx="6">
                  <c:v>-0.24074074074074073</c:v>
                </c:pt>
                <c:pt idx="7">
                  <c:v>-0.25925925925925919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Logologo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</c:numCache>
            </c:numRef>
          </c:cat>
          <c:val>
            <c:numRef>
              <c:f>Sheet1!$D$2:$D$9</c:f>
              <c:numCache>
                <c:formatCode>0%</c:formatCode>
                <c:ptCount val="8"/>
                <c:pt idx="0">
                  <c:v>-4.0816834702008226E-2</c:v>
                </c:pt>
                <c:pt idx="1">
                  <c:v>-0.16326530612244894</c:v>
                </c:pt>
                <c:pt idx="2">
                  <c:v>-2.5408569803153602E-7</c:v>
                </c:pt>
                <c:pt idx="3">
                  <c:v>0.23469387755102059</c:v>
                </c:pt>
                <c:pt idx="4">
                  <c:v>4.0816326530612304E-2</c:v>
                </c:pt>
                <c:pt idx="5">
                  <c:v>9.1836734693877584E-2</c:v>
                </c:pt>
                <c:pt idx="6">
                  <c:v>-0.16326530612244894</c:v>
                </c:pt>
                <c:pt idx="7">
                  <c:v>-0.20408163265306109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North Horr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</c:numCache>
            </c:numRef>
          </c:cat>
          <c:val>
            <c:numRef>
              <c:f>Sheet1!$E$2:$E$9</c:f>
              <c:numCache>
                <c:formatCode>0%</c:formatCode>
                <c:ptCount val="8"/>
                <c:pt idx="0">
                  <c:v>4.4119425736485529E-2</c:v>
                </c:pt>
                <c:pt idx="1">
                  <c:v>-6.6175952816944966E-2</c:v>
                </c:pt>
                <c:pt idx="2">
                  <c:v>6.6177820347714536E-2</c:v>
                </c:pt>
                <c:pt idx="3">
                  <c:v>7.3530398841955058E-2</c:v>
                </c:pt>
                <c:pt idx="4">
                  <c:v>0.19852961612685324</c:v>
                </c:pt>
                <c:pt idx="5">
                  <c:v>-6.6176611945451949E-2</c:v>
                </c:pt>
                <c:pt idx="6">
                  <c:v>-9.558780476042382E-2</c:v>
                </c:pt>
                <c:pt idx="7">
                  <c:v>-5.1470136699956627E-2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</c:numCache>
            </c:numRef>
          </c:cat>
          <c:val>
            <c:numRef>
              <c:f>Sheet1!$F$2:$F$9</c:f>
              <c:numCache>
                <c:formatCode>0%</c:formatCode>
                <c:ptCount val="8"/>
                <c:pt idx="0">
                  <c:v>1.1200005806895967E-2</c:v>
                </c:pt>
                <c:pt idx="1">
                  <c:v>-9.4476116672542215E-2</c:v>
                </c:pt>
                <c:pt idx="2">
                  <c:v>9.1373330904740244E-2</c:v>
                </c:pt>
                <c:pt idx="3">
                  <c:v>0.13331002363952976</c:v>
                </c:pt>
                <c:pt idx="4">
                  <c:v>8.8943540066705712E-2</c:v>
                </c:pt>
                <c:pt idx="5">
                  <c:v>-1.3094616384162479E-2</c:v>
                </c:pt>
                <c:pt idx="6">
                  <c:v>-0.19606628111039134</c:v>
                </c:pt>
                <c:pt idx="7">
                  <c:v>-0.17614793899692804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129024"/>
        <c:axId val="291129416"/>
      </c:lineChart>
      <c:catAx>
        <c:axId val="29112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129416"/>
        <c:crosses val="autoZero"/>
        <c:auto val="1"/>
        <c:lblAlgn val="ctr"/>
        <c:lblOffset val="100"/>
        <c:noMultiLvlLbl val="0"/>
      </c:catAx>
      <c:valAx>
        <c:axId val="291129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1129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ethiopiacharts!$L$2</c:f>
              <c:strCache>
                <c:ptCount val="1"/>
                <c:pt idx="0">
                  <c:v>Milk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ethiopiacharts!$K$3:$K$11</c:f>
              <c:strCache>
                <c:ptCount val="9"/>
                <c:pt idx="0">
                  <c:v>0600</c:v>
                </c:pt>
                <c:pt idx="1">
                  <c:v>0900</c:v>
                </c:pt>
                <c:pt idx="2">
                  <c:v>1200</c:v>
                </c:pt>
                <c:pt idx="3">
                  <c:v>0301</c:v>
                </c:pt>
                <c:pt idx="4">
                  <c:v>0601</c:v>
                </c:pt>
                <c:pt idx="5">
                  <c:v>0901</c:v>
                </c:pt>
                <c:pt idx="6">
                  <c:v>1201</c:v>
                </c:pt>
                <c:pt idx="7">
                  <c:v>0302</c:v>
                </c:pt>
                <c:pt idx="8">
                  <c:v>0602</c:v>
                </c:pt>
              </c:strCache>
            </c:strRef>
          </c:cat>
          <c:val>
            <c:numRef>
              <c:f>ethiopiacharts!$L$3:$L$11</c:f>
              <c:numCache>
                <c:formatCode>0%</c:formatCode>
                <c:ptCount val="9"/>
                <c:pt idx="0">
                  <c:v>0.3308348668494665</c:v>
                </c:pt>
                <c:pt idx="1">
                  <c:v>0.22639111073514528</c:v>
                </c:pt>
                <c:pt idx="2">
                  <c:v>0.36894942806346881</c:v>
                </c:pt>
                <c:pt idx="3">
                  <c:v>0.256857191822427</c:v>
                </c:pt>
                <c:pt idx="4">
                  <c:v>0.57808868216328646</c:v>
                </c:pt>
                <c:pt idx="5">
                  <c:v>0.48945951410636307</c:v>
                </c:pt>
                <c:pt idx="6">
                  <c:v>0.65088199696187254</c:v>
                </c:pt>
                <c:pt idx="7">
                  <c:v>0.78939640869185534</c:v>
                </c:pt>
                <c:pt idx="8">
                  <c:v>0.71496818482287527</c:v>
                </c:pt>
              </c:numCache>
            </c:numRef>
          </c:val>
        </c:ser>
        <c:ser>
          <c:idx val="1"/>
          <c:order val="1"/>
          <c:tx>
            <c:strRef>
              <c:f>ethiopiacharts!$M$2</c:f>
              <c:strCache>
                <c:ptCount val="1"/>
                <c:pt idx="0">
                  <c:v>Slaughter</c:v>
                </c:pt>
              </c:strCache>
            </c:strRef>
          </c:tx>
          <c:invertIfNegative val="0"/>
          <c:cat>
            <c:strRef>
              <c:f>ethiopiacharts!$K$3:$K$11</c:f>
              <c:strCache>
                <c:ptCount val="9"/>
                <c:pt idx="0">
                  <c:v>0600</c:v>
                </c:pt>
                <c:pt idx="1">
                  <c:v>0900</c:v>
                </c:pt>
                <c:pt idx="2">
                  <c:v>1200</c:v>
                </c:pt>
                <c:pt idx="3">
                  <c:v>0301</c:v>
                </c:pt>
                <c:pt idx="4">
                  <c:v>0601</c:v>
                </c:pt>
                <c:pt idx="5">
                  <c:v>0901</c:v>
                </c:pt>
                <c:pt idx="6">
                  <c:v>1201</c:v>
                </c:pt>
                <c:pt idx="7">
                  <c:v>0302</c:v>
                </c:pt>
                <c:pt idx="8">
                  <c:v>0602</c:v>
                </c:pt>
              </c:strCache>
            </c:strRef>
          </c:cat>
          <c:val>
            <c:numRef>
              <c:f>ethiopiacharts!$M$3:$M$11</c:f>
              <c:numCache>
                <c:formatCode>0%</c:formatCode>
                <c:ptCount val="9"/>
                <c:pt idx="0">
                  <c:v>2.0178541933572477E-2</c:v>
                </c:pt>
                <c:pt idx="1">
                  <c:v>1.0695567431417629E-2</c:v>
                </c:pt>
                <c:pt idx="2">
                  <c:v>1.0789671746584075E-2</c:v>
                </c:pt>
                <c:pt idx="3">
                  <c:v>2.947441883827897E-3</c:v>
                </c:pt>
                <c:pt idx="4">
                  <c:v>4.4590664598603081E-3</c:v>
                </c:pt>
                <c:pt idx="5">
                  <c:v>6.9321918898050516E-3</c:v>
                </c:pt>
                <c:pt idx="6">
                  <c:v>1.1230443813272891E-2</c:v>
                </c:pt>
                <c:pt idx="7">
                  <c:v>4.7292639394633145E-3</c:v>
                </c:pt>
                <c:pt idx="8">
                  <c:v>1.9945451893148877E-2</c:v>
                </c:pt>
              </c:numCache>
            </c:numRef>
          </c:val>
        </c:ser>
        <c:ser>
          <c:idx val="2"/>
          <c:order val="2"/>
          <c:tx>
            <c:strRef>
              <c:f>ethiopiacharts!$N$2</c:f>
              <c:strCache>
                <c:ptCount val="1"/>
                <c:pt idx="0">
                  <c:v>Livestock sale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ethiopiacharts!$K$3:$K$11</c:f>
              <c:strCache>
                <c:ptCount val="9"/>
                <c:pt idx="0">
                  <c:v>0600</c:v>
                </c:pt>
                <c:pt idx="1">
                  <c:v>0900</c:v>
                </c:pt>
                <c:pt idx="2">
                  <c:v>1200</c:v>
                </c:pt>
                <c:pt idx="3">
                  <c:v>0301</c:v>
                </c:pt>
                <c:pt idx="4">
                  <c:v>0601</c:v>
                </c:pt>
                <c:pt idx="5">
                  <c:v>0901</c:v>
                </c:pt>
                <c:pt idx="6">
                  <c:v>1201</c:v>
                </c:pt>
                <c:pt idx="7">
                  <c:v>0302</c:v>
                </c:pt>
                <c:pt idx="8">
                  <c:v>0602</c:v>
                </c:pt>
              </c:strCache>
            </c:strRef>
          </c:cat>
          <c:val>
            <c:numRef>
              <c:f>ethiopiacharts!$N$3:$N$11</c:f>
              <c:numCache>
                <c:formatCode>0%</c:formatCode>
                <c:ptCount val="9"/>
                <c:pt idx="0">
                  <c:v>0.16504015551027987</c:v>
                </c:pt>
                <c:pt idx="1">
                  <c:v>0.22309903075679693</c:v>
                </c:pt>
                <c:pt idx="2">
                  <c:v>0.15604322157020775</c:v>
                </c:pt>
                <c:pt idx="3">
                  <c:v>0.17818842854260314</c:v>
                </c:pt>
                <c:pt idx="4">
                  <c:v>0.15870884889138726</c:v>
                </c:pt>
                <c:pt idx="5">
                  <c:v>0.12541630087085229</c:v>
                </c:pt>
                <c:pt idx="6">
                  <c:v>0.25206247635505513</c:v>
                </c:pt>
                <c:pt idx="7">
                  <c:v>8.0927565956054895E-2</c:v>
                </c:pt>
                <c:pt idx="8">
                  <c:v>0.11313011474613127</c:v>
                </c:pt>
              </c:numCache>
            </c:numRef>
          </c:val>
        </c:ser>
        <c:ser>
          <c:idx val="3"/>
          <c:order val="3"/>
          <c:tx>
            <c:strRef>
              <c:f>ethiopiacharts!$O$2</c:f>
              <c:strCache>
                <c:ptCount val="1"/>
                <c:pt idx="0">
                  <c:v>Trade</c:v>
                </c:pt>
              </c:strCache>
            </c:strRef>
          </c:tx>
          <c:invertIfNegative val="0"/>
          <c:cat>
            <c:strRef>
              <c:f>ethiopiacharts!$K$3:$K$11</c:f>
              <c:strCache>
                <c:ptCount val="9"/>
                <c:pt idx="0">
                  <c:v>0600</c:v>
                </c:pt>
                <c:pt idx="1">
                  <c:v>0900</c:v>
                </c:pt>
                <c:pt idx="2">
                  <c:v>1200</c:v>
                </c:pt>
                <c:pt idx="3">
                  <c:v>0301</c:v>
                </c:pt>
                <c:pt idx="4">
                  <c:v>0601</c:v>
                </c:pt>
                <c:pt idx="5">
                  <c:v>0901</c:v>
                </c:pt>
                <c:pt idx="6">
                  <c:v>1201</c:v>
                </c:pt>
                <c:pt idx="7">
                  <c:v>0302</c:v>
                </c:pt>
                <c:pt idx="8">
                  <c:v>0602</c:v>
                </c:pt>
              </c:strCache>
            </c:strRef>
          </c:cat>
          <c:val>
            <c:numRef>
              <c:f>ethiopiacharts!$O$3:$O$11</c:f>
              <c:numCache>
                <c:formatCode>0%</c:formatCode>
                <c:ptCount val="9"/>
                <c:pt idx="0">
                  <c:v>2.3040669778158572E-2</c:v>
                </c:pt>
                <c:pt idx="1">
                  <c:v>1.162033100767669E-2</c:v>
                </c:pt>
                <c:pt idx="2">
                  <c:v>1.3930050045307493E-2</c:v>
                </c:pt>
                <c:pt idx="3">
                  <c:v>2.901825544026132E-2</c:v>
                </c:pt>
                <c:pt idx="4">
                  <c:v>3.8235112086067786E-2</c:v>
                </c:pt>
                <c:pt idx="5">
                  <c:v>2.0755140603051149E-2</c:v>
                </c:pt>
                <c:pt idx="6">
                  <c:v>2.8513257724093775E-2</c:v>
                </c:pt>
                <c:pt idx="7">
                  <c:v>3.2212808073374434E-2</c:v>
                </c:pt>
                <c:pt idx="8">
                  <c:v>2.2063109017428847E-2</c:v>
                </c:pt>
              </c:numCache>
            </c:numRef>
          </c:val>
        </c:ser>
        <c:ser>
          <c:idx val="4"/>
          <c:order val="4"/>
          <c:tx>
            <c:strRef>
              <c:f>ethiopiacharts!$P$2</c:f>
              <c:strCache>
                <c:ptCount val="1"/>
                <c:pt idx="0">
                  <c:v>Wage, Salary</c:v>
                </c:pt>
              </c:strCache>
            </c:strRef>
          </c:tx>
          <c:invertIfNegative val="0"/>
          <c:cat>
            <c:strRef>
              <c:f>ethiopiacharts!$K$3:$K$11</c:f>
              <c:strCache>
                <c:ptCount val="9"/>
                <c:pt idx="0">
                  <c:v>0600</c:v>
                </c:pt>
                <c:pt idx="1">
                  <c:v>0900</c:v>
                </c:pt>
                <c:pt idx="2">
                  <c:v>1200</c:v>
                </c:pt>
                <c:pt idx="3">
                  <c:v>0301</c:v>
                </c:pt>
                <c:pt idx="4">
                  <c:v>0601</c:v>
                </c:pt>
                <c:pt idx="5">
                  <c:v>0901</c:v>
                </c:pt>
                <c:pt idx="6">
                  <c:v>1201</c:v>
                </c:pt>
                <c:pt idx="7">
                  <c:v>0302</c:v>
                </c:pt>
                <c:pt idx="8">
                  <c:v>0602</c:v>
                </c:pt>
              </c:strCache>
            </c:strRef>
          </c:cat>
          <c:val>
            <c:numRef>
              <c:f>ethiopiacharts!$P$3:$P$11</c:f>
              <c:numCache>
                <c:formatCode>0%</c:formatCode>
                <c:ptCount val="9"/>
                <c:pt idx="0">
                  <c:v>6.628098314629691E-3</c:v>
                </c:pt>
                <c:pt idx="1">
                  <c:v>4.6112016998381793E-3</c:v>
                </c:pt>
                <c:pt idx="2">
                  <c:v>1.6446092266309567E-2</c:v>
                </c:pt>
                <c:pt idx="3">
                  <c:v>3.3236582033015445E-2</c:v>
                </c:pt>
                <c:pt idx="4">
                  <c:v>1.6106627060802417E-2</c:v>
                </c:pt>
                <c:pt idx="5">
                  <c:v>7.4189785626587292E-3</c:v>
                </c:pt>
                <c:pt idx="6">
                  <c:v>7.5663357482546323E-3</c:v>
                </c:pt>
                <c:pt idx="7">
                  <c:v>2.0116471664928002E-2</c:v>
                </c:pt>
                <c:pt idx="8">
                  <c:v>2.7668665449802777E-3</c:v>
                </c:pt>
              </c:numCache>
            </c:numRef>
          </c:val>
        </c:ser>
        <c:ser>
          <c:idx val="5"/>
          <c:order val="5"/>
          <c:tx>
            <c:strRef>
              <c:f>ethiopiacharts!$Q$2</c:f>
              <c:strCache>
                <c:ptCount val="1"/>
                <c:pt idx="0">
                  <c:v>Non Food aid Net Gift</c:v>
                </c:pt>
              </c:strCache>
            </c:strRef>
          </c:tx>
          <c:invertIfNegative val="0"/>
          <c:cat>
            <c:strRef>
              <c:f>ethiopiacharts!$K$3:$K$11</c:f>
              <c:strCache>
                <c:ptCount val="9"/>
                <c:pt idx="0">
                  <c:v>0600</c:v>
                </c:pt>
                <c:pt idx="1">
                  <c:v>0900</c:v>
                </c:pt>
                <c:pt idx="2">
                  <c:v>1200</c:v>
                </c:pt>
                <c:pt idx="3">
                  <c:v>0301</c:v>
                </c:pt>
                <c:pt idx="4">
                  <c:v>0601</c:v>
                </c:pt>
                <c:pt idx="5">
                  <c:v>0901</c:v>
                </c:pt>
                <c:pt idx="6">
                  <c:v>1201</c:v>
                </c:pt>
                <c:pt idx="7">
                  <c:v>0302</c:v>
                </c:pt>
                <c:pt idx="8">
                  <c:v>0602</c:v>
                </c:pt>
              </c:strCache>
            </c:strRef>
          </c:cat>
          <c:val>
            <c:numRef>
              <c:f>ethiopiacharts!$Q$3:$Q$11</c:f>
              <c:numCache>
                <c:formatCode>0%</c:formatCode>
                <c:ptCount val="9"/>
                <c:pt idx="0">
                  <c:v>-1.378466820786384E-3</c:v>
                </c:pt>
                <c:pt idx="1">
                  <c:v>1.127641572948786E-2</c:v>
                </c:pt>
                <c:pt idx="2">
                  <c:v>6.8582735614641883E-3</c:v>
                </c:pt>
                <c:pt idx="3">
                  <c:v>6.4502653128402114E-3</c:v>
                </c:pt>
                <c:pt idx="4">
                  <c:v>1.4218033456899173E-2</c:v>
                </c:pt>
                <c:pt idx="5">
                  <c:v>1.8729153303040091E-2</c:v>
                </c:pt>
                <c:pt idx="6">
                  <c:v>2.9218722944953337E-2</c:v>
                </c:pt>
                <c:pt idx="7">
                  <c:v>4.7838650607824933E-2</c:v>
                </c:pt>
                <c:pt idx="8">
                  <c:v>9.8142027321933296E-3</c:v>
                </c:pt>
              </c:numCache>
            </c:numRef>
          </c:val>
        </c:ser>
        <c:ser>
          <c:idx val="6"/>
          <c:order val="6"/>
          <c:tx>
            <c:strRef>
              <c:f>ethiopiacharts!$R$2</c:f>
              <c:strCache>
                <c:ptCount val="1"/>
                <c:pt idx="0">
                  <c:v>Food Aid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ethiopiacharts!$K$3:$K$11</c:f>
              <c:strCache>
                <c:ptCount val="9"/>
                <c:pt idx="0">
                  <c:v>0600</c:v>
                </c:pt>
                <c:pt idx="1">
                  <c:v>0900</c:v>
                </c:pt>
                <c:pt idx="2">
                  <c:v>1200</c:v>
                </c:pt>
                <c:pt idx="3">
                  <c:v>0301</c:v>
                </c:pt>
                <c:pt idx="4">
                  <c:v>0601</c:v>
                </c:pt>
                <c:pt idx="5">
                  <c:v>0901</c:v>
                </c:pt>
                <c:pt idx="6">
                  <c:v>1201</c:v>
                </c:pt>
                <c:pt idx="7">
                  <c:v>0302</c:v>
                </c:pt>
                <c:pt idx="8">
                  <c:v>0602</c:v>
                </c:pt>
              </c:strCache>
            </c:strRef>
          </c:cat>
          <c:val>
            <c:numRef>
              <c:f>ethiopiacharts!$R$3:$R$11</c:f>
              <c:numCache>
                <c:formatCode>0%</c:formatCode>
                <c:ptCount val="9"/>
                <c:pt idx="0">
                  <c:v>0.45565613443468012</c:v>
                </c:pt>
                <c:pt idx="1">
                  <c:v>0.49986480045927489</c:v>
                </c:pt>
                <c:pt idx="2">
                  <c:v>0.41314523618532922</c:v>
                </c:pt>
                <c:pt idx="3">
                  <c:v>0.23214565181676092</c:v>
                </c:pt>
                <c:pt idx="4">
                  <c:v>0.16575934297461248</c:v>
                </c:pt>
                <c:pt idx="5">
                  <c:v>0.1806585883247272</c:v>
                </c:pt>
                <c:pt idx="6">
                  <c:v>2.2915316744041247E-2</c:v>
                </c:pt>
                <c:pt idx="7">
                  <c:v>2.4778831066499245E-2</c:v>
                </c:pt>
                <c:pt idx="8">
                  <c:v>3.5826947253675183E-2</c:v>
                </c:pt>
              </c:numCache>
            </c:numRef>
          </c:val>
        </c:ser>
        <c:ser>
          <c:idx val="7"/>
          <c:order val="7"/>
          <c:tx>
            <c:strRef>
              <c:f>ethiopiacharts!$S$2</c:f>
              <c:strCache>
                <c:ptCount val="1"/>
                <c:pt idx="0">
                  <c:v>Harvest value</c:v>
                </c:pt>
              </c:strCache>
            </c:strRef>
          </c:tx>
          <c:invertIfNegative val="0"/>
          <c:cat>
            <c:strRef>
              <c:f>ethiopiacharts!$K$3:$K$11</c:f>
              <c:strCache>
                <c:ptCount val="9"/>
                <c:pt idx="0">
                  <c:v>0600</c:v>
                </c:pt>
                <c:pt idx="1">
                  <c:v>0900</c:v>
                </c:pt>
                <c:pt idx="2">
                  <c:v>1200</c:v>
                </c:pt>
                <c:pt idx="3">
                  <c:v>0301</c:v>
                </c:pt>
                <c:pt idx="4">
                  <c:v>0601</c:v>
                </c:pt>
                <c:pt idx="5">
                  <c:v>0901</c:v>
                </c:pt>
                <c:pt idx="6">
                  <c:v>1201</c:v>
                </c:pt>
                <c:pt idx="7">
                  <c:v>0302</c:v>
                </c:pt>
                <c:pt idx="8">
                  <c:v>0602</c:v>
                </c:pt>
              </c:strCache>
            </c:strRef>
          </c:cat>
          <c:val>
            <c:numRef>
              <c:f>ethiopiacharts!$S$3:$S$11</c:f>
              <c:numCache>
                <c:formatCode>0%</c:formatCode>
                <c:ptCount val="9"/>
                <c:pt idx="0">
                  <c:v>0</c:v>
                </c:pt>
                <c:pt idx="1">
                  <c:v>1.5585863162796001E-2</c:v>
                </c:pt>
                <c:pt idx="2">
                  <c:v>9.6594486790903406E-3</c:v>
                </c:pt>
                <c:pt idx="3">
                  <c:v>0.26115618314826483</c:v>
                </c:pt>
                <c:pt idx="4">
                  <c:v>2.1299017886072521E-2</c:v>
                </c:pt>
                <c:pt idx="5">
                  <c:v>0.15063013233950229</c:v>
                </c:pt>
                <c:pt idx="6">
                  <c:v>0</c:v>
                </c:pt>
                <c:pt idx="7">
                  <c:v>0</c:v>
                </c:pt>
                <c:pt idx="8">
                  <c:v>7.9486477364041977E-2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130200"/>
        <c:axId val="291130592"/>
      </c:barChart>
      <c:catAx>
        <c:axId val="291130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130592"/>
        <c:crosses val="autoZero"/>
        <c:auto val="1"/>
        <c:lblAlgn val="ctr"/>
        <c:lblOffset val="100"/>
        <c:noMultiLvlLbl val="0"/>
      </c:catAx>
      <c:valAx>
        <c:axId val="291130592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113020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6764397595461864"/>
          <c:y val="4.0062836972964616E-2"/>
          <c:w val="0.32356024045381432"/>
          <c:h val="0.7772193992992256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</a:t>
            </a:r>
          </a:p>
          <a:p>
            <a:pPr>
              <a:defRPr/>
            </a:pPr>
            <a:r>
              <a:rPr lang="en-US"/>
              <a:t>Total Income Per Person Per day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kenyacharts!$B$1</c:f>
              <c:strCache>
                <c:ptCount val="1"/>
                <c:pt idx="0">
                  <c:v>Ethiopia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kenyacharts!$A$2:$A$10</c:f>
              <c:strCache>
                <c:ptCount val="9"/>
                <c:pt idx="0">
                  <c:v>0600</c:v>
                </c:pt>
                <c:pt idx="1">
                  <c:v>0900</c:v>
                </c:pt>
                <c:pt idx="2">
                  <c:v>1200</c:v>
                </c:pt>
                <c:pt idx="3">
                  <c:v>0301</c:v>
                </c:pt>
                <c:pt idx="4">
                  <c:v>0601</c:v>
                </c:pt>
                <c:pt idx="5">
                  <c:v>0901</c:v>
                </c:pt>
                <c:pt idx="6">
                  <c:v>1201</c:v>
                </c:pt>
                <c:pt idx="7">
                  <c:v>0302</c:v>
                </c:pt>
                <c:pt idx="8">
                  <c:v>0602</c:v>
                </c:pt>
              </c:strCache>
            </c:strRef>
          </c:cat>
          <c:val>
            <c:numRef>
              <c:f>kenyacharts!$B$2:$B$10</c:f>
              <c:numCache>
                <c:formatCode>"$"#,##0.00</c:formatCode>
                <c:ptCount val="9"/>
                <c:pt idx="0">
                  <c:v>0.15618962499252995</c:v>
                </c:pt>
                <c:pt idx="1">
                  <c:v>9.0549441211176959E-2</c:v>
                </c:pt>
                <c:pt idx="2">
                  <c:v>9.2628534693378534E-2</c:v>
                </c:pt>
                <c:pt idx="3">
                  <c:v>0.10983625969104238</c:v>
                </c:pt>
                <c:pt idx="4">
                  <c:v>9.6157202596030431E-2</c:v>
                </c:pt>
                <c:pt idx="5">
                  <c:v>0.1191441326062023</c:v>
                </c:pt>
                <c:pt idx="6">
                  <c:v>0.14292847893160898</c:v>
                </c:pt>
                <c:pt idx="7">
                  <c:v>0.108748133895266</c:v>
                </c:pt>
                <c:pt idx="8">
                  <c:v>0.14088970983361693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kenyacharts!$C$1</c:f>
              <c:strCache>
                <c:ptCount val="1"/>
                <c:pt idx="0">
                  <c:v>Kenya</c:v>
                </c:pt>
              </c:strCache>
            </c:strRef>
          </c:tx>
          <c:marker>
            <c:symbol val="none"/>
          </c:marker>
          <c:cat>
            <c:strRef>
              <c:f>kenyacharts!$A$2:$A$10</c:f>
              <c:strCache>
                <c:ptCount val="9"/>
                <c:pt idx="0">
                  <c:v>0600</c:v>
                </c:pt>
                <c:pt idx="1">
                  <c:v>0900</c:v>
                </c:pt>
                <c:pt idx="2">
                  <c:v>1200</c:v>
                </c:pt>
                <c:pt idx="3">
                  <c:v>0301</c:v>
                </c:pt>
                <c:pt idx="4">
                  <c:v>0601</c:v>
                </c:pt>
                <c:pt idx="5">
                  <c:v>0901</c:v>
                </c:pt>
                <c:pt idx="6">
                  <c:v>1201</c:v>
                </c:pt>
                <c:pt idx="7">
                  <c:v>0302</c:v>
                </c:pt>
                <c:pt idx="8">
                  <c:v>0602</c:v>
                </c:pt>
              </c:strCache>
            </c:strRef>
          </c:cat>
          <c:val>
            <c:numRef>
              <c:f>kenyacharts!$C$2:$C$10</c:f>
              <c:numCache>
                <c:formatCode>"$"#,##0.00</c:formatCode>
                <c:ptCount val="9"/>
                <c:pt idx="0">
                  <c:v>0.42893795659772915</c:v>
                </c:pt>
                <c:pt idx="1">
                  <c:v>0.29898856108099486</c:v>
                </c:pt>
                <c:pt idx="2">
                  <c:v>0.27346497712968043</c:v>
                </c:pt>
                <c:pt idx="3">
                  <c:v>0.33190863959695016</c:v>
                </c:pt>
                <c:pt idx="4">
                  <c:v>0.26802866210999726</c:v>
                </c:pt>
                <c:pt idx="5">
                  <c:v>0.30224927371917132</c:v>
                </c:pt>
                <c:pt idx="6">
                  <c:v>0.51552805575246619</c:v>
                </c:pt>
                <c:pt idx="7">
                  <c:v>0.62937987816449992</c:v>
                </c:pt>
                <c:pt idx="8">
                  <c:v>0.56834766040443585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046944"/>
        <c:axId val="292047336"/>
      </c:lineChart>
      <c:catAx>
        <c:axId val="292046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2047336"/>
        <c:crosses val="autoZero"/>
        <c:auto val="1"/>
        <c:lblAlgn val="ctr"/>
        <c:lblOffset val="100"/>
        <c:noMultiLvlLbl val="0"/>
      </c:catAx>
      <c:valAx>
        <c:axId val="292047336"/>
        <c:scaling>
          <c:orientation val="minMax"/>
        </c:scaling>
        <c:delete val="0"/>
        <c:axPos val="l"/>
        <c:majorGridlines/>
        <c:numFmt formatCode="&quot;$&quot;#,##0.00" sourceLinked="1"/>
        <c:majorTickMark val="none"/>
        <c:minorTickMark val="none"/>
        <c:tickLblPos val="nextTo"/>
        <c:crossAx val="292046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6C0A4-D7D1-4488-9E33-7E1F8A37B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33FF6-17FF-4B76-8415-4ABF66B76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F27DA-BBA9-4397-B510-1B44EAA99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8BD3A5-A69E-442C-8079-B4A5902C0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B72F8C-E2E4-4043-AEDB-CAF46927D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776E81-3A29-40AF-A103-557343E92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255064-B291-4AB9-A617-1AB429D21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C4A90-8F8E-4B15-96DB-BD3F41600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933F9-B3CF-4D9D-B573-8AACCDFE1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26046-0797-45B6-9A0A-094C9F137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75CC2-9600-484E-9A9E-AFE3DAE21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0BB05-B607-4191-85A0-98DEFB235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5F286-92D1-47EA-9EAD-102ADA2EC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EAEAA-FED7-41AB-98BB-49421AD68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B9B29-805E-4C76-85FA-62A9973F8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B862DA-4E80-4017-8752-0A142CA9A6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2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4.xls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5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7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8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/>
            <a:r>
              <a:rPr lang="en-US" dirty="0" smtClean="0"/>
              <a:t>Overview of topics and presentation for </a:t>
            </a:r>
            <a:r>
              <a:rPr lang="en-US" dirty="0" smtClean="0"/>
              <a:t>PAI</a:t>
            </a:r>
            <a:r>
              <a:rPr lang="en-US" dirty="0" smtClean="0"/>
              <a:t> </a:t>
            </a:r>
            <a:r>
              <a:rPr lang="en-US" dirty="0" smtClean="0"/>
              <a:t>757 / ECN 661</a:t>
            </a:r>
          </a:p>
          <a:p>
            <a:pPr algn="ctr"/>
            <a:endParaRPr lang="en-US" dirty="0"/>
          </a:p>
        </p:txBody>
      </p:sp>
      <p:pic>
        <p:nvPicPr>
          <p:cNvPr id="4" name="Picture 3" descr="C:\intrahh\buy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292955"/>
            <a:ext cx="488506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parima\Picture 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73" y="2209800"/>
            <a:ext cx="4387346" cy="32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4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Dynamic measures </a:t>
            </a:r>
            <a:r>
              <a:rPr lang="en-US" sz="4000" dirty="0" smtClean="0"/>
              <a:t>of </a:t>
            </a:r>
            <a:r>
              <a:rPr lang="en-US" sz="4000" dirty="0"/>
              <a:t>poverty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800"/>
              <a:t>Escaping poverty.</a:t>
            </a:r>
          </a:p>
          <a:p>
            <a:r>
              <a:rPr lang="en-US" sz="2800"/>
              <a:t>Diversification of income sources – taking up activities in addition to agriculture.</a:t>
            </a:r>
          </a:p>
          <a:p>
            <a:r>
              <a:rPr lang="en-US" sz="2800"/>
              <a:t>Often an urban link and information is critical.</a:t>
            </a:r>
          </a:p>
          <a:p>
            <a:r>
              <a:rPr lang="en-US" sz="2800"/>
              <a:t>Personal capability and enterprise, relatives help.</a:t>
            </a:r>
          </a:p>
          <a:p>
            <a:r>
              <a:rPr lang="en-US" sz="2800"/>
              <a:t>Direct assistance from government departments, NGOs, political parties less important.</a:t>
            </a:r>
          </a:p>
          <a:p>
            <a:r>
              <a:rPr lang="en-US" sz="2800"/>
              <a:t>Informal sector is main source of opportunities, not formal full time employment.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Recent paper has similar findings</a:t>
            </a:r>
          </a:p>
        </p:txBody>
      </p:sp>
      <p:graphicFrame>
        <p:nvGraphicFramePr>
          <p:cNvPr id="134172" name="Group 28"/>
          <p:cNvGraphicFramePr>
            <a:graphicFrameLocks noGrp="1"/>
          </p:cNvGraphicFramePr>
          <p:nvPr>
            <p:ph sz="half" idx="2"/>
          </p:nvPr>
        </p:nvGraphicFramePr>
        <p:xfrm>
          <a:off x="533400" y="1600200"/>
          <a:ext cx="8153400" cy="4525963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 25 years ago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Poor 25 years ago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 currently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51.4% remained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12.2%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became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poor currently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14.1%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escaped poverty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22.3% remained non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73" name="Text Box 29"/>
          <p:cNvSpPr txBox="1">
            <a:spLocks noChangeArrowheads="1"/>
          </p:cNvSpPr>
          <p:nvPr/>
        </p:nvSpPr>
        <p:spPr bwMode="auto">
          <a:xfrm>
            <a:off x="1203325" y="6208713"/>
            <a:ext cx="798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2006 study, Andhra Pradesh, 36 villages, World Development 34(2): 271-288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US Example:  Rural NC, 1995-2005</a:t>
            </a:r>
          </a:p>
        </p:txBody>
      </p:sp>
      <p:graphicFrame>
        <p:nvGraphicFramePr>
          <p:cNvPr id="137219" name="Group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991600" cy="4525963"/>
        </p:xfrm>
        <a:graphic>
          <a:graphicData uri="http://schemas.openxmlformats.org/drawingml/2006/table">
            <a:tbl>
              <a:tblPr/>
              <a:tblGrid>
                <a:gridCol w="2514600"/>
                <a:gridCol w="2971800"/>
                <a:gridCol w="35052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 25 years ago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poor 25 years ago.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 currently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remained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became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poor currently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escaped poverty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remained non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measures of poverty</a:t>
            </a:r>
            <a:endParaRPr lang="en-US" dirty="0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799"/>
            <a:ext cx="7923590" cy="247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3886200"/>
            <a:ext cx="588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Krishna, World Development , 35(11): page 1951.  2007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Dynamic measures </a:t>
            </a:r>
            <a:r>
              <a:rPr lang="en-US" sz="4000" dirty="0" smtClean="0"/>
              <a:t>of </a:t>
            </a:r>
            <a:r>
              <a:rPr lang="en-US" sz="4000" dirty="0"/>
              <a:t>poverty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Policy </a:t>
            </a:r>
            <a:r>
              <a:rPr lang="en-US" dirty="0"/>
              <a:t>implications?</a:t>
            </a:r>
          </a:p>
          <a:p>
            <a:r>
              <a:rPr lang="en-US" dirty="0"/>
              <a:t>First, if we want to help people escape, we should first know what they do </a:t>
            </a:r>
            <a:r>
              <a:rPr lang="en-US" dirty="0" smtClean="0"/>
              <a:t>themselves.</a:t>
            </a:r>
            <a:endParaRPr lang="en-US" dirty="0"/>
          </a:p>
          <a:p>
            <a:r>
              <a:rPr lang="en-US" dirty="0"/>
              <a:t>Second, if we want to help people avoid falling into poverty, we should understand the main factors that lead to a fall and target them.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Dynamic measures </a:t>
            </a:r>
            <a:r>
              <a:rPr lang="en-US" sz="4000" dirty="0" smtClean="0"/>
              <a:t>of </a:t>
            </a:r>
            <a:r>
              <a:rPr lang="en-US" sz="4000" dirty="0"/>
              <a:t>poverty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Rajasthan study: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healthcare costs, high interest consumption debt, social expenses on deaths and marriage.</a:t>
            </a:r>
          </a:p>
          <a:p>
            <a:pPr lvl="1"/>
            <a:r>
              <a:rPr lang="en-US" dirty="0"/>
              <a:t>Escaping poverty can be improved by improved information (water tables for irrigation, disease control for health, contacts and jobs in the city).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4000" dirty="0" smtClean="0"/>
              <a:t>Principal reasons for falling into poverty </a:t>
            </a:r>
            <a:endParaRPr lang="en-US" sz="4000" dirty="0"/>
          </a:p>
        </p:txBody>
      </p:sp>
      <p:pic>
        <p:nvPicPr>
          <p:cNvPr id="140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18" y="819269"/>
            <a:ext cx="8826982" cy="55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6324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Ibid.  Page 1953.  Can add to more then 100% as combinations possible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sz="4000" dirty="0" smtClean="0"/>
              <a:t>Principal means of escaping poverty</a:t>
            </a:r>
            <a:endParaRPr lang="en-US" sz="4000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2" y="2209800"/>
            <a:ext cx="900639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54102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Ibid. page 1954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In pastoral areas, the key asset is livestock.</a:t>
            </a:r>
          </a:p>
          <a:p>
            <a:endParaRPr lang="en-US" sz="2800"/>
          </a:p>
        </p:txBody>
      </p:sp>
      <p:pic>
        <p:nvPicPr>
          <p:cNvPr id="25605" name="Picture 5" descr="kargih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0"/>
            <a:ext cx="4724400" cy="3543300"/>
          </a:xfrm>
          <a:noFill/>
          <a:ln/>
        </p:spPr>
      </p:pic>
      <p:pic>
        <p:nvPicPr>
          <p:cNvPr id="25608" name="Picture 8" descr="Picture 0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56000"/>
            <a:ext cx="5029200" cy="3302000"/>
          </a:xfrm>
          <a:noFill/>
          <a:ln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91200" y="3581400"/>
            <a:ext cx="2971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This makes asset poverty simpler to analyze than in other settings, but there is broad applicability of this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776"/>
            <a:ext cx="8229600" cy="1219200"/>
          </a:xfrm>
        </p:spPr>
        <p:txBody>
          <a:bodyPr/>
          <a:lstStyle/>
          <a:p>
            <a:r>
              <a:rPr lang="en-US" dirty="0" smtClean="0"/>
              <a:t>The Basic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9067800" cy="61722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𝑖𝑡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𝑖𝑡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𝒊𝒕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𝑹</m:t>
                            </m:r>
                          </m:sup>
                        </m:sSubSup>
                      </m:e>
                    </m:d>
                    <m:r>
                      <a:rPr lang="en-US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</m:e>
                      <m:sub/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</m:e>
                      <m:sub/>
                      <m:sup>
                        <m:r>
                          <a:rPr lang="en-US" b="1" i="1" smtClean="0">
                            <a:latin typeface="Cambria Math"/>
                          </a:rPr>
                          <m:t>𝑴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 smtClean="0"/>
                  <a:t> is Income for household i at time 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𝑖𝑡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a vector of productive assets for </a:t>
                </a:r>
                <a:r>
                  <a:rPr lang="en-US" dirty="0" err="1" smtClean="0"/>
                  <a:t>hh</a:t>
                </a:r>
                <a:r>
                  <a:rPr lang="en-US" dirty="0" smtClean="0"/>
                  <a:t> i , time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the rate of return on these productive assets, possibly as a function of asset levels.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</m:e>
                      <m:sub/>
                      <m:sup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sup>
                    </m:sSubSup>
                  </m:oMath>
                </a14:m>
                <a:r>
                  <a:rPr lang="en-US" dirty="0" smtClean="0"/>
                  <a:t> is the household and period specific shock to the return on assets.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are household specific but time invariant income flows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</m:e>
                      <m:sub/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dirty="0" smtClean="0"/>
                  <a:t> is household and time specific transitory income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</m:e>
                      <m:sub/>
                      <m:sup>
                        <m:r>
                          <a:rPr lang="en-US" b="1" i="1" smtClean="0">
                            <a:latin typeface="Cambria Math"/>
                          </a:rPr>
                          <m:t>𝑴</m:t>
                        </m:r>
                      </m:sup>
                    </m:sSubSup>
                  </m:oMath>
                </a14:m>
                <a:r>
                  <a:rPr lang="en-US" dirty="0" smtClean="0"/>
                  <a:t> is household and time specific measurement error.</a:t>
                </a:r>
              </a:p>
              <a:p>
                <a:pPr lvl="1"/>
                <a:r>
                  <a:rPr lang="en-US" dirty="0" smtClean="0"/>
                  <a:t>From Barrett et al. (2006) JDS paper.</a:t>
                </a:r>
              </a:p>
              <a:p>
                <a:r>
                  <a:rPr lang="en-US" dirty="0" smtClean="0"/>
                  <a:t>Transfers such as </a:t>
                </a: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could raise income, impact future asset stocks, influence the rate of return to existing assets</a:t>
                </a:r>
              </a:p>
              <a:p>
                <a:r>
                  <a:rPr lang="en-US" dirty="0" smtClean="0"/>
                  <a:t>Assets could be subject to stochastic shocks,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∗(1−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with theta and gamma defined over the interval [0,1].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9067800" cy="6172200"/>
              </a:xfrm>
              <a:blipFill rotWithShape="1">
                <a:blip r:embed="rId2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30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HSNP\bahaticlos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HSNP\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HSNP\Slide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304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 Game Play, Karare Kenya, Index Based Livestock Insurance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8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 for Work in East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IBLI is asset protection, reduce impact of shocks to A.</a:t>
            </a:r>
          </a:p>
          <a:p>
            <a:r>
              <a:rPr lang="en-US" dirty="0" smtClean="0"/>
              <a:t>HNSP is cash transfer, works like U.</a:t>
            </a:r>
          </a:p>
          <a:p>
            <a:r>
              <a:rPr lang="en-US" dirty="0" smtClean="0"/>
              <a:t>Sites with IBLI (Index Based Livestock Insurance) and HSNP (Hunger Safety Net Program)</a:t>
            </a:r>
          </a:p>
          <a:p>
            <a:r>
              <a:rPr lang="en-US" dirty="0" smtClean="0"/>
              <a:t>Sites with only IBLI or HSNP</a:t>
            </a:r>
          </a:p>
          <a:p>
            <a:r>
              <a:rPr lang="en-US" dirty="0" smtClean="0"/>
              <a:t>Sites with neither</a:t>
            </a:r>
          </a:p>
          <a:p>
            <a:r>
              <a:rPr lang="en-US" dirty="0" smtClean="0"/>
              <a:t>Full comparison is ahead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838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Index Part?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Normal Year (May 2007) 		Drought Year (May 2009)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4" y="2101268"/>
            <a:ext cx="3801538" cy="414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8849"/>
            <a:ext cx="3717640" cy="422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03" y="2050765"/>
            <a:ext cx="4476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400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Chantarat and Mude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50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Deviation of NDVI 1999-2006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1295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586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8077200" cy="5943600"/>
          </a:xfrm>
        </p:spPr>
        <p:txBody>
          <a:bodyPr/>
          <a:lstStyle/>
          <a:p>
            <a:r>
              <a:rPr lang="en-US" sz="2800" dirty="0"/>
              <a:t>Asset poverty can be viewed as “structural poverty”.</a:t>
            </a:r>
          </a:p>
          <a:p>
            <a:pPr lvl="1"/>
            <a:r>
              <a:rPr lang="en-US" sz="2400" dirty="0"/>
              <a:t>the assets of a household are below a threshold that generates expected income above some defined poverty line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Another issue is that the returns to assets are potentially a function of asset levels</a:t>
            </a:r>
            <a:endParaRPr lang="en-US" sz="2400" dirty="0"/>
          </a:p>
          <a:p>
            <a:r>
              <a:rPr lang="en-US" sz="2800" dirty="0"/>
              <a:t>Income poverty can be viewed as “transitory poverty”.</a:t>
            </a:r>
          </a:p>
          <a:p>
            <a:pPr lvl="1"/>
            <a:r>
              <a:rPr lang="en-US" sz="2400" dirty="0"/>
              <a:t>The observed income level is below a threshold in a given time period.</a:t>
            </a:r>
          </a:p>
          <a:p>
            <a:r>
              <a:rPr lang="en-US" sz="2800" dirty="0"/>
              <a:t>Vulnerability to these different types of poverty differs.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458200" cy="6126163"/>
          </a:xfrm>
        </p:spPr>
        <p:txBody>
          <a:bodyPr/>
          <a:lstStyle/>
          <a:p>
            <a:r>
              <a:rPr lang="en-US" sz="2800"/>
              <a:t>Average household income is highly variable over time periods.</a:t>
            </a:r>
          </a:p>
          <a:p>
            <a:r>
              <a:rPr lang="en-US" sz="2800"/>
              <a:t>Clear seasonality </a:t>
            </a:r>
            <a:r>
              <a:rPr lang="en-US" sz="1200"/>
              <a:t>(1 is the long rains, 3 is the short rains, 2 and 4 are dry seasons).</a:t>
            </a:r>
          </a:p>
          <a:p>
            <a:r>
              <a:rPr lang="en-US" sz="2800"/>
              <a:t>Slow upward shift of the cycle.</a:t>
            </a:r>
          </a:p>
        </p:txBody>
      </p:sp>
      <p:graphicFrame>
        <p:nvGraphicFramePr>
          <p:cNvPr id="727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1897063"/>
          <a:ext cx="9144000" cy="496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Chart" r:id="rId4" imgW="6267602" imgH="3400349" progId="Excel.Chart.8">
                  <p:embed/>
                </p:oleObj>
              </mc:Choice>
              <mc:Fallback>
                <p:oleObj name="Chart" r:id="rId4" imgW="6267602" imgH="3400349" progId="Excel.Char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97063"/>
                        <a:ext cx="9144000" cy="496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3124200"/>
          <a:ext cx="4495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Chart" r:id="rId4" imgW="4896002" imgH="4229100" progId="Excel.Chart.8">
                  <p:embed/>
                </p:oleObj>
              </mc:Choice>
              <mc:Fallback>
                <p:oleObj name="Chart" r:id="rId4" imgW="4896002" imgH="4229100" progId="Excel.Char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4495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4419600" y="3124200"/>
          <a:ext cx="47244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Chart" r:id="rId7" imgW="4676851" imgH="3810000" progId="Excel.Chart.8">
                  <p:embed/>
                </p:oleObj>
              </mc:Choice>
              <mc:Fallback>
                <p:oleObj name="Chart" r:id="rId7" imgW="4676851" imgH="3810000" progId="Excel.Char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24200"/>
                        <a:ext cx="47244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Clearly, this is a highly variable production environment due to rainfall fluctuations.</a:t>
            </a:r>
          </a:p>
          <a:p>
            <a:pPr>
              <a:spcBef>
                <a:spcPct val="50000"/>
              </a:spcBef>
            </a:pPr>
            <a:r>
              <a:rPr lang="en-US" sz="2800"/>
              <a:t>Contrast households by income variability over time under the assumption that higher variability is “bad”.</a:t>
            </a:r>
          </a:p>
          <a:p>
            <a:pPr>
              <a:spcBef>
                <a:spcPct val="50000"/>
              </a:spcBef>
            </a:pPr>
            <a:r>
              <a:rPr lang="en-US" sz="2800"/>
              <a:t>CV of household income is a decreasing function of both average herd size and of average income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915400" cy="3276600"/>
          </a:xfrm>
        </p:spPr>
        <p:txBody>
          <a:bodyPr/>
          <a:lstStyle/>
          <a:p>
            <a:r>
              <a:rPr lang="en-US" sz="2800" dirty="0"/>
              <a:t>Herd dynamics play a critical role in household vulnerability.</a:t>
            </a:r>
          </a:p>
          <a:p>
            <a:r>
              <a:rPr lang="en-US" sz="2800" dirty="0"/>
              <a:t>Average household herd size </a:t>
            </a:r>
            <a:r>
              <a:rPr lang="en-US" sz="2800" dirty="0" smtClean="0"/>
              <a:t>(the asset) changed </a:t>
            </a:r>
            <a:r>
              <a:rPr lang="en-US" sz="2800" dirty="0"/>
              <a:t>dramatically over time (35% increase to max, 55% decrease from max).</a:t>
            </a:r>
          </a:p>
          <a:p>
            <a:r>
              <a:rPr lang="en-US" sz="2800" dirty="0"/>
              <a:t>The late 1996 loss to the average herd corresponds to a 34% drop in expected income.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3124200"/>
          <a:ext cx="9144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hart" r:id="rId4" imgW="6638849" imgH="2333549" progId="Excel.Chart.8">
                  <p:embed/>
                </p:oleObj>
              </mc:Choice>
              <mc:Fallback>
                <p:oleObj name="Chart" r:id="rId4" imgW="6638849" imgH="2333549" progId="Excel.Char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9144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4267200" cy="6400800"/>
          </a:xfrm>
        </p:spPr>
        <p:txBody>
          <a:bodyPr/>
          <a:lstStyle/>
          <a:p>
            <a:r>
              <a:rPr lang="en-US" sz="2800"/>
              <a:t>Regression analysis allows us to trace out the relationship between herd size per adult equivalent and expected income.</a:t>
            </a:r>
          </a:p>
          <a:p>
            <a:r>
              <a:rPr lang="en-US" sz="2800"/>
              <a:t>Threshold using a $0.50 per person per day poverty line: </a:t>
            </a:r>
          </a:p>
          <a:p>
            <a:pPr lvl="1"/>
            <a:r>
              <a:rPr lang="en-US" sz="2400"/>
              <a:t>wet season 6.5 animals</a:t>
            </a:r>
          </a:p>
          <a:p>
            <a:pPr lvl="1"/>
            <a:r>
              <a:rPr lang="en-US" sz="2400"/>
              <a:t>dry season 9.5 animals</a:t>
            </a:r>
          </a:p>
          <a:p>
            <a:endParaRPr lang="en-US" sz="2800"/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67200" y="0"/>
          <a:ext cx="4876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Chart" r:id="rId4" imgW="4676851" imgH="2790749" progId="Excel.Chart.8">
                  <p:embed/>
                </p:oleObj>
              </mc:Choice>
              <mc:Fallback>
                <p:oleObj name="Chart" r:id="rId4" imgW="4676851" imgH="2790749" progId="Excel.Char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0"/>
                        <a:ext cx="48768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67200" y="3276600"/>
          <a:ext cx="48768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Chart" r:id="rId7" imgW="4676851" imgH="2819400" progId="Excel.Chart.8">
                  <p:embed/>
                </p:oleObj>
              </mc:Choice>
              <mc:Fallback>
                <p:oleObj name="Chart" r:id="rId7" imgW="4676851" imgH="2819400" progId="Excel.Char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76600"/>
                        <a:ext cx="48768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8" name="Rectangle 2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aphicFrame>
        <p:nvGraphicFramePr>
          <p:cNvPr id="21746" name="Group 242"/>
          <p:cNvGraphicFramePr>
            <a:graphicFrameLocks noGrp="1"/>
          </p:cNvGraphicFramePr>
          <p:nvPr>
            <p:ph sz="half" idx="2"/>
          </p:nvPr>
        </p:nvGraphicFramePr>
        <p:xfrm>
          <a:off x="0" y="3581400"/>
          <a:ext cx="9144000" cy="3276601"/>
        </p:xfrm>
        <a:graphic>
          <a:graphicData uri="http://schemas.openxmlformats.org/drawingml/2006/table">
            <a:tbl>
              <a:tblPr/>
              <a:tblGrid>
                <a:gridCol w="1828800"/>
                <a:gridCol w="3657600"/>
                <a:gridCol w="3657600"/>
              </a:tblGrid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Structural Poverty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Stochastic Poverty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 Poverty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animals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String of bad luck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Transitory Poverty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Seasonal Escape 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Had temporary good luck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Drought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749" name="Group 245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9144000" cy="3008948"/>
        </p:xfrm>
        <a:graphic>
          <a:graphicData uri="http://schemas.openxmlformats.org/drawingml/2006/table">
            <a:tbl>
              <a:tblPr/>
              <a:tblGrid>
                <a:gridCol w="1828800"/>
                <a:gridCol w="3657600"/>
                <a:gridCol w="3657600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Structural Poverty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Stochastic Poverty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 Poverty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Always income 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Asset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Always income 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Asset non-poor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Transitory Poverty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Sometimes income 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Asset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Sometimes income 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Asset non-poor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Contrast Asset and Income HC index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0" y="1524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When you measure and how you measure poverty leads to different </a:t>
            </a:r>
            <a:r>
              <a:rPr lang="en-US" sz="2800" dirty="0" smtClean="0"/>
              <a:t>implications (income poor at $0.50 line)</a:t>
            </a:r>
            <a:endParaRPr lang="en-US" sz="2800" dirty="0"/>
          </a:p>
        </p:txBody>
      </p:sp>
      <p:graphicFrame>
        <p:nvGraphicFramePr>
          <p:cNvPr id="8193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38200" y="2578100"/>
          <a:ext cx="78486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3" name="Chart" r:id="rId4" imgW="6153302" imgH="2590800" progId="Excel.Chart.8">
                  <p:embed/>
                </p:oleObj>
              </mc:Choice>
              <mc:Fallback>
                <p:oleObj name="Chart" r:id="rId4" imgW="6153302" imgH="2590800" progId="Excel.Char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78100"/>
                        <a:ext cx="7848600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poverty?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want to reduce it, first we have to define what it is.</a:t>
            </a:r>
          </a:p>
          <a:p>
            <a:r>
              <a:rPr lang="en-US" dirty="0"/>
              <a:t>How do we measure poverty?</a:t>
            </a:r>
          </a:p>
          <a:p>
            <a:r>
              <a:rPr lang="en-US" dirty="0"/>
              <a:t>Do different measures tell us different things?</a:t>
            </a:r>
          </a:p>
          <a:p>
            <a:r>
              <a:rPr lang="en-US" dirty="0"/>
              <a:t>Do these different messages have different policy implications?</a:t>
            </a:r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0" y="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When you measure and how you measure poverty leads to different </a:t>
            </a:r>
            <a:r>
              <a:rPr lang="en-US" sz="2800" dirty="0" smtClean="0"/>
              <a:t>implications (11 sites in Kenya and Ethiopia)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0" y="1600200"/>
          <a:ext cx="4724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49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Returns as influenced by location (return to spatial story)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7244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1" y="1752600"/>
            <a:ext cx="4419600" cy="4088639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Evidence from the Borana Plateau</a:t>
            </a:r>
          </a:p>
        </p:txBody>
      </p:sp>
      <p:graphicFrame>
        <p:nvGraphicFramePr>
          <p:cNvPr id="1382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084263"/>
          <a:ext cx="6629400" cy="432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6" name="Picture" r:id="rId3" imgW="5936760" imgH="4450680" progId="Word.Picture.8">
                  <p:embed/>
                </p:oleObj>
              </mc:Choice>
              <mc:Fallback>
                <p:oleObj name="Picture" r:id="rId3" imgW="5936760" imgH="445068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84263"/>
                        <a:ext cx="6629400" cy="432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14400" y="5410200"/>
            <a:ext cx="7848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Threshold around 10 animals per person (also note this is close to the dry season asset poverty line)</a:t>
            </a:r>
          </a:p>
          <a:p>
            <a:r>
              <a:rPr lang="en-US" sz="2000"/>
              <a:t>This pattern suggests restocking should be targeted at people around the threshold.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Poverty and Vulnerability linked</a:t>
            </a:r>
            <a:endParaRPr lang="en-US" sz="2800" b="1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 people say they are worried about when you ask them?</a:t>
            </a:r>
          </a:p>
          <a:p>
            <a:pPr>
              <a:lnSpc>
                <a:spcPct val="90000"/>
              </a:lnSpc>
            </a:pPr>
            <a:r>
              <a:rPr lang="en-US"/>
              <a:t>Risk rankings from the PARIMA survey.</a:t>
            </a:r>
          </a:p>
          <a:p>
            <a:pPr>
              <a:lnSpc>
                <a:spcPct val="90000"/>
              </a:lnSpc>
            </a:pPr>
            <a:r>
              <a:rPr lang="en-US"/>
              <a:t>Developed list of common concerns through open ended work.</a:t>
            </a:r>
          </a:p>
          <a:p>
            <a:pPr>
              <a:lnSpc>
                <a:spcPct val="90000"/>
              </a:lnSpc>
            </a:pPr>
            <a:r>
              <a:rPr lang="en-US"/>
              <a:t>“which of these you are afraid could affect your household in the coming three months”.</a:t>
            </a:r>
          </a:p>
          <a:p>
            <a:pPr>
              <a:lnSpc>
                <a:spcPct val="90000"/>
              </a:lnSpc>
            </a:pPr>
            <a:r>
              <a:rPr lang="en-US"/>
              <a:t>Allowed them to say “not a concern” and they could add others as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Rankings Overall </a:t>
            </a:r>
            <a:br>
              <a:rPr lang="en-US" sz="4000"/>
            </a:br>
            <a:r>
              <a:rPr lang="en-US" sz="4000"/>
              <a:t>[1 highest, 0 not a concern]</a:t>
            </a:r>
          </a:p>
        </p:txBody>
      </p:sp>
      <p:graphicFrame>
        <p:nvGraphicFramePr>
          <p:cNvPr id="131128" name="Group 56"/>
          <p:cNvGraphicFramePr>
            <a:graphicFrameLocks noGrp="1"/>
          </p:cNvGraphicFramePr>
          <p:nvPr>
            <p:ph sz="half" idx="2"/>
          </p:nvPr>
        </p:nvGraphicFramePr>
        <p:xfrm>
          <a:off x="1143000" y="1600200"/>
          <a:ext cx="7543800" cy="5181600"/>
        </p:xfrm>
        <a:graphic>
          <a:graphicData uri="http://schemas.openxmlformats.org/drawingml/2006/table">
            <a:tbl>
              <a:tblPr/>
              <a:tblGrid>
                <a:gridCol w="5438775"/>
                <a:gridCol w="21050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Food Shortage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 Sickness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Lack of Pasture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Consumer Prices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Animal Sickness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 Selling 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Lack of Water for Animals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Crop Failure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Buyers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Concerns change over time</a:t>
            </a:r>
          </a:p>
        </p:txBody>
      </p:sp>
      <p:graphicFrame>
        <p:nvGraphicFramePr>
          <p:cNvPr id="1290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42900" y="1511300"/>
          <a:ext cx="77851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Chart" r:id="rId4" imgW="4667402" imgH="2600249" progId="Excel.Chart.8">
                  <p:embed/>
                </p:oleObj>
              </mc:Choice>
              <mc:Fallback>
                <p:oleObj name="Chart" r:id="rId4" imgW="4667402" imgH="2600249" progId="Excel.Char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511300"/>
                        <a:ext cx="778510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implications for development policy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Vulnerability to poverty may influence behavior as much as the state of poverty.</a:t>
            </a:r>
          </a:p>
          <a:p>
            <a:r>
              <a:rPr lang="en-US"/>
              <a:t>Asset complementarities may be critical (and wealth may matter).  Land plus irrigation as opposed to just land.  </a:t>
            </a:r>
          </a:p>
          <a:p>
            <a:r>
              <a:rPr lang="en-US"/>
              <a:t>Access to assets – who has access?  Will markets alone allocate assets to allow people to climb out of poverty?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static measures have different advantages and disadvantages.</a:t>
            </a:r>
          </a:p>
          <a:p>
            <a:r>
              <a:rPr lang="en-US"/>
              <a:t>Applying a variety of them to the same data set helps.</a:t>
            </a:r>
          </a:p>
          <a:p>
            <a:r>
              <a:rPr lang="en-US"/>
              <a:t>Spatial analysis can help targeting of policy efforts.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Dynamic measures provide different types of information on poverty.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What do people identify as the causes of falling into poverty?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What do people identify as the main paths out of poverty?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What can government / NGOs do with this information? 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Policy to prevent falls (“safety nets”) may differ from policy to allow escape (“cargo nets”).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Humanitarian is by nature targeted at transitory, crisis relief.  Does this crowd out longer term development assistance?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Asset based poverty measures differ from income based poverty measures.</a:t>
            </a:r>
          </a:p>
          <a:p>
            <a:r>
              <a:rPr lang="en-US"/>
              <a:t>Asset vulnerability may be important.</a:t>
            </a:r>
          </a:p>
          <a:p>
            <a:r>
              <a:rPr lang="en-US"/>
              <a:t>Seasonality of income measures may be misleading.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Poverty reduction funding related to the poverty incidence in a PM constituency.</a:t>
            </a:r>
          </a:p>
          <a:p>
            <a:r>
              <a:rPr lang="en-US" dirty="0" err="1" smtClean="0"/>
              <a:t>DFiD</a:t>
            </a:r>
            <a:r>
              <a:rPr lang="en-US" dirty="0" smtClean="0"/>
              <a:t> project bases number eligible for cash transfers on incidence in the location.</a:t>
            </a:r>
          </a:p>
          <a:p>
            <a:r>
              <a:rPr lang="en-US" dirty="0" smtClean="0"/>
              <a:t>Note some areas left off the map as no survey was run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80" name="Picture 4" descr="lo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Dynamic measures </a:t>
            </a:r>
            <a:r>
              <a:rPr lang="en-US" sz="4000" dirty="0" smtClean="0"/>
              <a:t>of </a:t>
            </a:r>
            <a:r>
              <a:rPr lang="en-US" sz="4000" dirty="0"/>
              <a:t>poverty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Krishna’s study.</a:t>
            </a:r>
          </a:p>
          <a:p>
            <a:pPr>
              <a:lnSpc>
                <a:spcPct val="90000"/>
              </a:lnSpc>
            </a:pPr>
            <a:r>
              <a:rPr lang="en-US" dirty="0"/>
              <a:t>35 villages in five districts of Rajasthan.</a:t>
            </a:r>
          </a:p>
          <a:p>
            <a:pPr>
              <a:lnSpc>
                <a:spcPct val="90000"/>
              </a:lnSpc>
            </a:pPr>
            <a:r>
              <a:rPr lang="en-US" dirty="0"/>
              <a:t>Stages of progress exercise to establish what constitutes poverty in each village.</a:t>
            </a:r>
          </a:p>
          <a:p>
            <a:pPr>
              <a:lnSpc>
                <a:spcPct val="90000"/>
              </a:lnSpc>
            </a:pPr>
            <a:r>
              <a:rPr lang="en-US" dirty="0"/>
              <a:t>First four stages:  buying food to eat, sending children to school, possessing clothes to wear outside the house, retiring debt in regular installments.</a:t>
            </a:r>
          </a:p>
          <a:p>
            <a:pPr>
              <a:lnSpc>
                <a:spcPct val="90000"/>
              </a:lnSpc>
            </a:pPr>
            <a:r>
              <a:rPr lang="en-US" dirty="0"/>
              <a:t>Poverty is not being able to meet these four conditions.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Dynamic measures </a:t>
            </a:r>
            <a:r>
              <a:rPr lang="en-US" sz="4000" dirty="0" smtClean="0"/>
              <a:t>of </a:t>
            </a:r>
            <a:r>
              <a:rPr lang="en-US" sz="4000" dirty="0"/>
              <a:t>poverty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Select event </a:t>
            </a:r>
            <a:r>
              <a:rPr lang="en-US" dirty="0" smtClean="0"/>
              <a:t>prior to the study period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25 </a:t>
            </a:r>
            <a:r>
              <a:rPr lang="en-US" dirty="0"/>
              <a:t>years ago (the national emergency).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each household’s position at the time of the event and current position (ended up excluding education due to changes over time in the view of education).</a:t>
            </a:r>
          </a:p>
          <a:p>
            <a:pPr>
              <a:lnSpc>
                <a:spcPct val="90000"/>
              </a:lnSpc>
            </a:pPr>
            <a:r>
              <a:rPr lang="en-US" dirty="0"/>
              <a:t>Men and women draw up different lists, reconcile at end, and follow up with households if outstanding differences exist.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Dynamic measures </a:t>
            </a:r>
            <a:r>
              <a:rPr lang="en-US" sz="4000" dirty="0" smtClean="0"/>
              <a:t>of </a:t>
            </a:r>
            <a:r>
              <a:rPr lang="en-US" sz="4000" dirty="0"/>
              <a:t>poverty</a:t>
            </a:r>
          </a:p>
        </p:txBody>
      </p:sp>
      <p:graphicFrame>
        <p:nvGraphicFramePr>
          <p:cNvPr id="105500" name="Group 28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991600" cy="4525963"/>
        </p:xfrm>
        <a:graphic>
          <a:graphicData uri="http://schemas.openxmlformats.org/drawingml/2006/table">
            <a:tbl>
              <a:tblPr/>
              <a:tblGrid>
                <a:gridCol w="2514600"/>
                <a:gridCol w="2971800"/>
                <a:gridCol w="35052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 25 years ago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poor 25 years ago.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 currently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17.8%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remained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7.9%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became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poor currently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11.1%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Escaped poverty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63.2%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remained non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Dynamic measures </a:t>
            </a:r>
            <a:r>
              <a:rPr lang="en-US" sz="4000" dirty="0" smtClean="0"/>
              <a:t>of </a:t>
            </a:r>
            <a:r>
              <a:rPr lang="en-US" sz="4000" dirty="0"/>
              <a:t>poverty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/>
              <a:t>Falling into poverty</a:t>
            </a:r>
          </a:p>
          <a:p>
            <a:r>
              <a:rPr lang="en-US"/>
              <a:t>No single factor, mostly a combination of factors.  Not a single blow, but a series of blows.</a:t>
            </a:r>
          </a:p>
          <a:p>
            <a:r>
              <a:rPr lang="en-US"/>
              <a:t>85% of cases involve some combination of health problems and health related expenses, high interest private debt, and social and customary expenses.</a:t>
            </a:r>
          </a:p>
          <a:p>
            <a:r>
              <a:rPr lang="en-US"/>
              <a:t>Drunkenness and laziness are mentioned in around 5% of cases.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1488</Words>
  <Application>Microsoft Office PowerPoint</Application>
  <PresentationFormat>On-screen Show (4:3)</PresentationFormat>
  <Paragraphs>215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Default Design</vt:lpstr>
      <vt:lpstr>Chart</vt:lpstr>
      <vt:lpstr>Picture</vt:lpstr>
      <vt:lpstr>Poverty Dynamics</vt:lpstr>
      <vt:lpstr>PowerPoint Presentation</vt:lpstr>
      <vt:lpstr>What is poverty?</vt:lpstr>
      <vt:lpstr>Spatial dimensions</vt:lpstr>
      <vt:lpstr>PowerPoint Presentation</vt:lpstr>
      <vt:lpstr>Dynamic measures of poverty</vt:lpstr>
      <vt:lpstr>Dynamic measures of poverty</vt:lpstr>
      <vt:lpstr>Dynamic measures of poverty</vt:lpstr>
      <vt:lpstr>Dynamic measures of poverty</vt:lpstr>
      <vt:lpstr>Dynamic measures of poverty</vt:lpstr>
      <vt:lpstr>Recent paper has similar findings</vt:lpstr>
      <vt:lpstr>A US Example:  Rural NC, 1995-2005</vt:lpstr>
      <vt:lpstr>Dynamic measures of poverty</vt:lpstr>
      <vt:lpstr>Dynamic measures of poverty</vt:lpstr>
      <vt:lpstr>Dynamic measures of poverty</vt:lpstr>
      <vt:lpstr>Principal reasons for falling into poverty </vt:lpstr>
      <vt:lpstr>Principal means of escaping poverty</vt:lpstr>
      <vt:lpstr>PowerPoint Presentation</vt:lpstr>
      <vt:lpstr>The Basic Idea</vt:lpstr>
      <vt:lpstr>Research Design for Work in East Africa</vt:lpstr>
      <vt:lpstr>What is the Index Part?</vt:lpstr>
      <vt:lpstr>Annual Deviation of NDVI 1999-2006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Contrast Asset and Income HC index</vt:lpstr>
      <vt:lpstr>PowerPoint Presentation</vt:lpstr>
      <vt:lpstr>Returns as influenced by location (return to spatial story)</vt:lpstr>
      <vt:lpstr>Evidence from the Borana Plateau</vt:lpstr>
      <vt:lpstr>Poverty and Vulnerability linked</vt:lpstr>
      <vt:lpstr>Rankings Overall  [1 highest, 0 not a concern]</vt:lpstr>
      <vt:lpstr>Concerns change over time</vt:lpstr>
      <vt:lpstr>The implications for development policy</vt:lpstr>
      <vt:lpstr>Conclusion</vt:lpstr>
      <vt:lpstr>Conclusion</vt:lpstr>
      <vt:lpstr>Conclusion</vt:lpstr>
    </vt:vector>
  </TitlesOfParts>
  <Company>Syracuse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and Vulnerability Among Pastoralists:  Evidence from Kenya and Ethiopia</dc:title>
  <dc:creator>jomcpeak</dc:creator>
  <cp:lastModifiedBy>John McPeak</cp:lastModifiedBy>
  <cp:revision>38</cp:revision>
  <dcterms:created xsi:type="dcterms:W3CDTF">2004-01-22T15:28:48Z</dcterms:created>
  <dcterms:modified xsi:type="dcterms:W3CDTF">2014-03-03T16:29:50Z</dcterms:modified>
</cp:coreProperties>
</file>