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9" r:id="rId2"/>
    <p:sldId id="262" r:id="rId3"/>
    <p:sldId id="263" r:id="rId4"/>
    <p:sldId id="264" r:id="rId5"/>
    <p:sldId id="265" r:id="rId6"/>
    <p:sldId id="266" r:id="rId7"/>
    <p:sldId id="268" r:id="rId8"/>
    <p:sldId id="269" r:id="rId9"/>
    <p:sldId id="270" r:id="rId10"/>
    <p:sldId id="271" r:id="rId11"/>
    <p:sldId id="272" r:id="rId12"/>
    <p:sldId id="273" r:id="rId13"/>
    <p:sldId id="274" r:id="rId14"/>
    <p:sldId id="275" r:id="rId15"/>
    <p:sldId id="276" r:id="rId16"/>
    <p:sldId id="257" r:id="rId17"/>
    <p:sldId id="258" r:id="rId18"/>
    <p:sldId id="259" r:id="rId19"/>
    <p:sldId id="260" r:id="rId20"/>
    <p:sldId id="261" r:id="rId21"/>
    <p:sldId id="337" r:id="rId22"/>
    <p:sldId id="316" r:id="rId23"/>
    <p:sldId id="318" r:id="rId24"/>
    <p:sldId id="317" r:id="rId25"/>
    <p:sldId id="319" r:id="rId26"/>
    <p:sldId id="323" r:id="rId27"/>
    <p:sldId id="321" r:id="rId28"/>
    <p:sldId id="325" r:id="rId29"/>
    <p:sldId id="327" r:id="rId30"/>
    <p:sldId id="328" r:id="rId31"/>
    <p:sldId id="330" r:id="rId32"/>
    <p:sldId id="278" r:id="rId33"/>
    <p:sldId id="279" r:id="rId34"/>
    <p:sldId id="280" r:id="rId35"/>
    <p:sldId id="281" r:id="rId36"/>
    <p:sldId id="293" r:id="rId37"/>
    <p:sldId id="334" r:id="rId38"/>
    <p:sldId id="307" r:id="rId39"/>
    <p:sldId id="340" r:id="rId40"/>
    <p:sldId id="341" r:id="rId41"/>
    <p:sldId id="277" r:id="rId42"/>
    <p:sldId id="336"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Peak" userId="1cc2098a-507f-44ed-aa67-086a597b3dce" providerId="ADAL" clId="{5866BB80-2BE2-4D7A-A0FD-9C277E430A2B}"/>
    <pc:docChg chg="modSld">
      <pc:chgData name="John McPeak" userId="1cc2098a-507f-44ed-aa67-086a597b3dce" providerId="ADAL" clId="{5866BB80-2BE2-4D7A-A0FD-9C277E430A2B}" dt="2025-01-15T14:04:22.276" v="39" actId="20577"/>
      <pc:docMkLst>
        <pc:docMk/>
      </pc:docMkLst>
      <pc:sldChg chg="modSp mod">
        <pc:chgData name="John McPeak" userId="1cc2098a-507f-44ed-aa67-086a597b3dce" providerId="ADAL" clId="{5866BB80-2BE2-4D7A-A0FD-9C277E430A2B}" dt="2025-01-15T14:04:22.276" v="39" actId="20577"/>
        <pc:sldMkLst>
          <pc:docMk/>
          <pc:sldMk cId="3256586154" sldId="339"/>
        </pc:sldMkLst>
        <pc:spChg chg="mod">
          <ac:chgData name="John McPeak" userId="1cc2098a-507f-44ed-aa67-086a597b3dce" providerId="ADAL" clId="{5866BB80-2BE2-4D7A-A0FD-9C277E430A2B}" dt="2025-01-15T14:04:22.276" v="39" actId="20577"/>
          <ac:spMkLst>
            <pc:docMk/>
            <pc:sldMk cId="3256586154" sldId="339"/>
            <ac:spMk id="3" creationId="{4A76D0B0-5113-FE89-4471-1D1812B1656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Undiscounted annual net benefits of 
Bamako-Sénou Airport Improvement Project</a:t>
            </a:r>
          </a:p>
        </c:rich>
      </c:tx>
      <c:layout>
        <c:manualLayout>
          <c:xMode val="edge"/>
          <c:yMode val="edge"/>
          <c:x val="0.28925511921822639"/>
          <c:y val="3.2829352166751834E-2"/>
        </c:manualLayout>
      </c:layout>
      <c:overlay val="0"/>
      <c:spPr>
        <a:noFill/>
        <a:ln w="25400">
          <a:noFill/>
        </a:ln>
      </c:spPr>
    </c:title>
    <c:autoTitleDeleted val="0"/>
    <c:plotArea>
      <c:layout>
        <c:manualLayout>
          <c:layoutTarget val="inner"/>
          <c:xMode val="edge"/>
          <c:yMode val="edge"/>
          <c:x val="0.11743263387064745"/>
          <c:y val="0.22980546516726283"/>
          <c:w val="0.85416789478544619"/>
          <c:h val="0.6464857042068054"/>
        </c:manualLayout>
      </c:layout>
      <c:areaChart>
        <c:grouping val="standard"/>
        <c:varyColors val="0"/>
        <c:ser>
          <c:idx val="0"/>
          <c:order val="0"/>
          <c:spPr>
            <a:solidFill>
              <a:srgbClr val="0066CC"/>
            </a:solidFill>
            <a:ln w="12700">
              <a:solidFill>
                <a:srgbClr val="000000"/>
              </a:solidFill>
              <a:prstDash val="solid"/>
            </a:ln>
          </c:spPr>
          <c:val>
            <c:numRef>
              <c:f>ERR!$E$15:$X$15</c:f>
              <c:numCache>
                <c:formatCode>#,##0</c:formatCode>
                <c:ptCount val="20"/>
                <c:pt idx="0">
                  <c:v>-3884017.9969220343</c:v>
                </c:pt>
                <c:pt idx="1">
                  <c:v>-13019858.613953726</c:v>
                </c:pt>
                <c:pt idx="2">
                  <c:v>-37649743.775987804</c:v>
                </c:pt>
                <c:pt idx="3">
                  <c:v>-34034411.332153745</c:v>
                </c:pt>
                <c:pt idx="4">
                  <c:v>-2322384.4877980137</c:v>
                </c:pt>
                <c:pt idx="5">
                  <c:v>7538457.4907685453</c:v>
                </c:pt>
                <c:pt idx="6">
                  <c:v>6144719.5953538492</c:v>
                </c:pt>
                <c:pt idx="7">
                  <c:v>6823283.6682238299</c:v>
                </c:pt>
                <c:pt idx="8">
                  <c:v>7590023.6996701192</c:v>
                </c:pt>
                <c:pt idx="9">
                  <c:v>8321484.4819541126</c:v>
                </c:pt>
                <c:pt idx="10">
                  <c:v>13440943.853290996</c:v>
                </c:pt>
                <c:pt idx="11">
                  <c:v>17476661.686115991</c:v>
                </c:pt>
                <c:pt idx="12">
                  <c:v>21924894.204709455</c:v>
                </c:pt>
                <c:pt idx="13">
                  <c:v>26826674.696273115</c:v>
                </c:pt>
                <c:pt idx="14">
                  <c:v>32218814.75205157</c:v>
                </c:pt>
                <c:pt idx="15">
                  <c:v>38078388.784449168</c:v>
                </c:pt>
                <c:pt idx="16">
                  <c:v>44572894.977869429</c:v>
                </c:pt>
                <c:pt idx="17">
                  <c:v>51685520.332391068</c:v>
                </c:pt>
                <c:pt idx="18">
                  <c:v>59573787.031233519</c:v>
                </c:pt>
                <c:pt idx="19">
                  <c:v>68122761.743650317</c:v>
                </c:pt>
              </c:numCache>
            </c:numRef>
          </c:val>
          <c:extLst>
            <c:ext xmlns:c16="http://schemas.microsoft.com/office/drawing/2014/chart" uri="{C3380CC4-5D6E-409C-BE32-E72D297353CC}">
              <c16:uniqueId val="{00000000-3E1B-4B20-A5D1-CEBFDE6CABD8}"/>
            </c:ext>
          </c:extLst>
        </c:ser>
        <c:dLbls>
          <c:showLegendKey val="0"/>
          <c:showVal val="0"/>
          <c:showCatName val="0"/>
          <c:showSerName val="0"/>
          <c:showPercent val="0"/>
          <c:showBubbleSize val="0"/>
        </c:dLbls>
        <c:axId val="285307000"/>
        <c:axId val="285310920"/>
      </c:areaChart>
      <c:catAx>
        <c:axId val="2853070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sz="1200" dirty="0"/>
                  <a:t>Year</a:t>
                </a:r>
              </a:p>
            </c:rich>
          </c:tx>
          <c:layout>
            <c:manualLayout>
              <c:xMode val="edge"/>
              <c:yMode val="edge"/>
              <c:x val="0.52412038695952123"/>
              <c:y val="0.904069851976704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10920"/>
        <c:crosses val="autoZero"/>
        <c:auto val="1"/>
        <c:lblAlgn val="ctr"/>
        <c:lblOffset val="100"/>
        <c:tickLblSkip val="1"/>
        <c:tickMarkSkip val="1"/>
        <c:noMultiLvlLbl val="0"/>
      </c:catAx>
      <c:valAx>
        <c:axId val="28531092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000"/>
        <c:crosses val="autoZero"/>
        <c:crossBetween val="midCat"/>
      </c:valAx>
      <c:spPr>
        <a:solidFill>
          <a:srgbClr val="C0C0C0"/>
        </a:solidFill>
        <a:ln w="12700">
          <a:solidFill>
            <a:srgbClr val="808080"/>
          </a:solidFill>
          <a:prstDash val="solid"/>
        </a:ln>
      </c:spPr>
    </c:plotArea>
    <c:plotVisOnly val="1"/>
    <c:dispBlanksAs val="zero"/>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000" b="1" i="0" u="none" strike="noStrike" baseline="0" dirty="0">
                <a:solidFill>
                  <a:srgbClr val="000000"/>
                </a:solidFill>
                <a:latin typeface="Arial"/>
                <a:cs typeface="Arial"/>
              </a:rPr>
              <a:t>Distribution of ERR given uncertainty in key parameters</a:t>
            </a:r>
          </a:p>
          <a:p>
            <a:pPr>
              <a:defRPr sz="1000" b="1"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(as of 8/31/2006)</a:t>
            </a:r>
          </a:p>
        </c:rich>
      </c:tx>
      <c:layout>
        <c:manualLayout>
          <c:xMode val="edge"/>
          <c:yMode val="edge"/>
          <c:x val="0.27867726620243838"/>
          <c:y val="3.4592310397194286E-2"/>
        </c:manualLayout>
      </c:layout>
      <c:overlay val="0"/>
      <c:spPr>
        <a:noFill/>
        <a:ln w="25400">
          <a:noFill/>
        </a:ln>
      </c:spPr>
    </c:title>
    <c:autoTitleDeleted val="0"/>
    <c:plotArea>
      <c:layout>
        <c:manualLayout>
          <c:layoutTarget val="inner"/>
          <c:xMode val="edge"/>
          <c:yMode val="edge"/>
          <c:x val="6.5547462755540464E-2"/>
          <c:y val="0.17409802921801343"/>
          <c:w val="0.90261840203621635"/>
          <c:h val="0.71595210589474512"/>
        </c:manualLayout>
      </c:layout>
      <c:barChart>
        <c:barDir val="col"/>
        <c:grouping val="stacked"/>
        <c:varyColors val="0"/>
        <c:ser>
          <c:idx val="0"/>
          <c:order val="0"/>
          <c:spPr>
            <a:solidFill>
              <a:srgbClr val="0066CC"/>
            </a:solidFill>
            <a:ln w="25400">
              <a:noFill/>
            </a:ln>
          </c:spPr>
          <c:invertIfNegative val="0"/>
          <c:cat>
            <c:numLit>
              <c:formatCode>General</c:formatCode>
              <c:ptCount val="50"/>
              <c:pt idx="0">
                <c:v>9.4514186432813327E-2</c:v>
              </c:pt>
              <c:pt idx="10">
                <c:v>0.10961636767543674</c:v>
              </c:pt>
              <c:pt idx="20">
                <c:v>0.12471854891806014</c:v>
              </c:pt>
              <c:pt idx="30">
                <c:v>0.13982073016068355</c:v>
              </c:pt>
              <c:pt idx="40">
                <c:v>0.15492291140330694</c:v>
              </c:pt>
              <c:pt idx="49">
                <c:v>0.16851487452166802</c:v>
              </c:pt>
            </c:numLit>
          </c:cat>
          <c:val>
            <c:numLit>
              <c:formatCode>General</c:formatCode>
              <c:ptCount val="50"/>
              <c:pt idx="0">
                <c:v>18</c:v>
              </c:pt>
              <c:pt idx="1">
                <c:v>28</c:v>
              </c:pt>
              <c:pt idx="2">
                <c:v>36</c:v>
              </c:pt>
              <c:pt idx="3">
                <c:v>42</c:v>
              </c:pt>
              <c:pt idx="4">
                <c:v>43</c:v>
              </c:pt>
              <c:pt idx="5">
                <c:v>68</c:v>
              </c:pt>
              <c:pt idx="6">
                <c:v>70</c:v>
              </c:pt>
              <c:pt idx="7">
                <c:v>81</c:v>
              </c:pt>
              <c:pt idx="8">
                <c:v>101</c:v>
              </c:pt>
              <c:pt idx="9">
                <c:v>119</c:v>
              </c:pt>
              <c:pt idx="10">
                <c:v>125</c:v>
              </c:pt>
              <c:pt idx="11">
                <c:v>138</c:v>
              </c:pt>
              <c:pt idx="12">
                <c:v>175</c:v>
              </c:pt>
              <c:pt idx="13">
                <c:v>177</c:v>
              </c:pt>
              <c:pt idx="14">
                <c:v>209</c:v>
              </c:pt>
              <c:pt idx="15">
                <c:v>201</c:v>
              </c:pt>
              <c:pt idx="16">
                <c:v>241</c:v>
              </c:pt>
              <c:pt idx="17">
                <c:v>303</c:v>
              </c:pt>
              <c:pt idx="18">
                <c:v>307</c:v>
              </c:pt>
              <c:pt idx="19">
                <c:v>287</c:v>
              </c:pt>
              <c:pt idx="20">
                <c:v>335</c:v>
              </c:pt>
              <c:pt idx="21">
                <c:v>351</c:v>
              </c:pt>
              <c:pt idx="22">
                <c:v>371</c:v>
              </c:pt>
              <c:pt idx="23">
                <c:v>407</c:v>
              </c:pt>
              <c:pt idx="24">
                <c:v>408</c:v>
              </c:pt>
              <c:pt idx="25">
                <c:v>436</c:v>
              </c:pt>
              <c:pt idx="26">
                <c:v>433</c:v>
              </c:pt>
              <c:pt idx="27">
                <c:v>446</c:v>
              </c:pt>
              <c:pt idx="28">
                <c:v>457</c:v>
              </c:pt>
              <c:pt idx="29">
                <c:v>490</c:v>
              </c:pt>
              <c:pt idx="30">
                <c:v>396</c:v>
              </c:pt>
              <c:pt idx="31">
                <c:v>397</c:v>
              </c:pt>
              <c:pt idx="32">
                <c:v>363</c:v>
              </c:pt>
              <c:pt idx="33">
                <c:v>360</c:v>
              </c:pt>
              <c:pt idx="34">
                <c:v>317</c:v>
              </c:pt>
              <c:pt idx="35">
                <c:v>254</c:v>
              </c:pt>
              <c:pt idx="36">
                <c:v>240</c:v>
              </c:pt>
              <c:pt idx="37">
                <c:v>178</c:v>
              </c:pt>
              <c:pt idx="38">
                <c:v>132</c:v>
              </c:pt>
              <c:pt idx="39">
                <c:v>129</c:v>
              </c:pt>
              <c:pt idx="40">
                <c:v>84</c:v>
              </c:pt>
              <c:pt idx="41">
                <c:v>72</c:v>
              </c:pt>
              <c:pt idx="42">
                <c:v>55</c:v>
              </c:pt>
              <c:pt idx="43">
                <c:v>41</c:v>
              </c:pt>
              <c:pt idx="44">
                <c:v>25</c:v>
              </c:pt>
              <c:pt idx="45">
                <c:v>15</c:v>
              </c:pt>
              <c:pt idx="46">
                <c:v>7</c:v>
              </c:pt>
              <c:pt idx="47">
                <c:v>4</c:v>
              </c:pt>
              <c:pt idx="48">
                <c:v>3</c:v>
              </c:pt>
              <c:pt idx="49">
                <c:v>4</c:v>
              </c:pt>
            </c:numLit>
          </c:val>
          <c:extLst>
            <c:ext xmlns:c16="http://schemas.microsoft.com/office/drawing/2014/chart" uri="{C3380CC4-5D6E-409C-BE32-E72D297353CC}">
              <c16:uniqueId val="{00000000-6985-46B4-A5BB-D53E61B156E1}"/>
            </c:ext>
          </c:extLst>
        </c:ser>
        <c:dLbls>
          <c:showLegendKey val="0"/>
          <c:showVal val="0"/>
          <c:showCatName val="0"/>
          <c:showSerName val="0"/>
          <c:showPercent val="0"/>
          <c:showBubbleSize val="0"/>
        </c:dLbls>
        <c:gapWidth val="10"/>
        <c:overlap val="100"/>
        <c:axId val="285311704"/>
        <c:axId val="285307784"/>
      </c:barChart>
      <c:catAx>
        <c:axId val="285311704"/>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784"/>
        <c:crosses val="autoZero"/>
        <c:auto val="0"/>
        <c:lblAlgn val="ctr"/>
        <c:lblOffset val="100"/>
        <c:tickLblSkip val="1"/>
        <c:tickMarkSkip val="5"/>
        <c:noMultiLvlLbl val="0"/>
      </c:catAx>
      <c:valAx>
        <c:axId val="285307784"/>
        <c:scaling>
          <c:orientation val="minMax"/>
          <c:min val="0"/>
        </c:scaling>
        <c:delete val="0"/>
        <c:axPos val="l"/>
        <c:majorGridlines>
          <c:spPr>
            <a:ln w="3175">
              <a:solidFill>
                <a:srgbClr val="0000FF"/>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dirty="0"/>
                  <a:t>Frequency</a:t>
                </a:r>
              </a:p>
            </c:rich>
          </c:tx>
          <c:layout>
            <c:manualLayout>
              <c:xMode val="edge"/>
              <c:yMode val="edge"/>
              <c:x val="4.5486608696379766E-3"/>
              <c:y val="0.403576125560223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85311704"/>
        <c:crosses val="autoZero"/>
        <c:crossBetween val="between"/>
      </c:valAx>
      <c:spPr>
        <a:solidFill>
          <a:srgbClr val="FFFFFF"/>
        </a:solidFill>
        <a:ln w="3175">
          <a:solidFill>
            <a:srgbClr val="000000"/>
          </a:solidFill>
          <a:prstDash val="solid"/>
        </a:ln>
      </c:spPr>
    </c:plotArea>
    <c:plotVisOnly val="1"/>
    <c:dispBlanksAs val="gap"/>
    <c:showDLblsOverMax val="0"/>
  </c:chart>
  <c:spPr>
    <a:noFill/>
    <a:ln w="3175">
      <a:solidFill>
        <a:schemeClr val="bg1">
          <a:lumMod val="85000"/>
        </a:schemeClr>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9DD1E7-ABB7-4D09-94E1-DFAD1E03CDB3}" type="datetimeFigureOut">
              <a:rPr lang="en-US" smtClean="0"/>
              <a:t>1/15/2025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455545-4D9B-454F-B7A5-786E0212C90F}" type="slidenum">
              <a:rPr lang="en-US" smtClean="0"/>
              <a:t>‹#›</a:t>
            </a:fld>
            <a:endParaRPr lang="en-US"/>
          </a:p>
        </p:txBody>
      </p:sp>
    </p:spTree>
    <p:extLst>
      <p:ext uri="{BB962C8B-B14F-4D97-AF65-F5344CB8AC3E}">
        <p14:creationId xmlns:p14="http://schemas.microsoft.com/office/powerpoint/2010/main" val="49675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22</a:t>
            </a:fld>
            <a:endParaRPr lang="en-US" dirty="0"/>
          </a:p>
        </p:txBody>
      </p:sp>
    </p:spTree>
    <p:extLst>
      <p:ext uri="{BB962C8B-B14F-4D97-AF65-F5344CB8AC3E}">
        <p14:creationId xmlns:p14="http://schemas.microsoft.com/office/powerpoint/2010/main" val="28161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05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37</a:t>
            </a:fld>
            <a:endParaRPr lang="en-US"/>
          </a:p>
        </p:txBody>
      </p:sp>
    </p:spTree>
    <p:extLst>
      <p:ext uri="{BB962C8B-B14F-4D97-AF65-F5344CB8AC3E}">
        <p14:creationId xmlns:p14="http://schemas.microsoft.com/office/powerpoint/2010/main" val="146255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9A0E-2D52-BBF6-0C74-FB35EDA67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37128E-40DB-A745-6338-55D3BF61C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69EF1-2EF3-5BFB-EAD0-B4E9B75AFEAA}"/>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5" name="Footer Placeholder 4">
            <a:extLst>
              <a:ext uri="{FF2B5EF4-FFF2-40B4-BE49-F238E27FC236}">
                <a16:creationId xmlns:a16="http://schemas.microsoft.com/office/drawing/2014/main" id="{C7204917-DF8F-2C3C-1589-8CF1329EA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68494-027C-5363-C9FF-CC01586763B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4059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F778-6DE1-804C-AB61-8CAA5176F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6670-45F1-F9DA-2932-2C98A7A30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B71AE-A025-5CC5-B4AA-595C9E538F82}"/>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5" name="Footer Placeholder 4">
            <a:extLst>
              <a:ext uri="{FF2B5EF4-FFF2-40B4-BE49-F238E27FC236}">
                <a16:creationId xmlns:a16="http://schemas.microsoft.com/office/drawing/2014/main" id="{3075D6F3-97AF-43F6-B248-26D9C46E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C1147-6C05-C774-BD9C-13430CF7FC1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2272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8A818-51A5-8DC4-63A8-8037205A2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B42BF-9E60-B3C8-ADBD-FEAE285CE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D7BE-585C-A820-DBAD-126FE6B74855}"/>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5" name="Footer Placeholder 4">
            <a:extLst>
              <a:ext uri="{FF2B5EF4-FFF2-40B4-BE49-F238E27FC236}">
                <a16:creationId xmlns:a16="http://schemas.microsoft.com/office/drawing/2014/main" id="{77D710C1-5FFF-61AE-7977-A578B712B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1918B-939D-1C4B-25B2-2F23B0883431}"/>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170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F65B-19C0-F121-7262-D8C33AA02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18B32-258F-E66E-BA2B-7702C51D8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2357-78EB-2DBB-5D31-A39762155E52}"/>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5" name="Footer Placeholder 4">
            <a:extLst>
              <a:ext uri="{FF2B5EF4-FFF2-40B4-BE49-F238E27FC236}">
                <a16:creationId xmlns:a16="http://schemas.microsoft.com/office/drawing/2014/main" id="{7F5CE246-516B-05C0-BEF6-40A554DF4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E44FA-80C5-EF2D-41CC-CB039B81ED5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79374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B41D-1D14-819E-999E-A75810802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2C939-3983-D88B-4447-EE1A3A16F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B80A5-9565-66F4-61B4-7BA538FAEAB1}"/>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5" name="Footer Placeholder 4">
            <a:extLst>
              <a:ext uri="{FF2B5EF4-FFF2-40B4-BE49-F238E27FC236}">
                <a16:creationId xmlns:a16="http://schemas.microsoft.com/office/drawing/2014/main" id="{A2BB34C9-645A-0D36-AE86-5AD293CC0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6154C-E18A-1526-B2EF-68AEA2EB7507}"/>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5189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0655-A310-CED3-63DD-701F76971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92208-B9B8-6AA4-C512-0FD357C2F3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85DBA-9659-113F-69E3-90370C3C0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AF68B-DFDB-F1D8-73A5-8EBFF5545154}"/>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6" name="Footer Placeholder 5">
            <a:extLst>
              <a:ext uri="{FF2B5EF4-FFF2-40B4-BE49-F238E27FC236}">
                <a16:creationId xmlns:a16="http://schemas.microsoft.com/office/drawing/2014/main" id="{3C48BC30-E3A9-D637-A06F-44379A371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7DB0F-274F-A24F-06E8-D1B4F7792EF5}"/>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30298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1587-A55C-4A8E-8E1A-F79EB165DB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13CA5-A1CE-8D5C-92BC-F45E63E8A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C5B51-6666-FA0C-F782-C2D0D825B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A7DD5-7AB8-A8C8-7026-3048C359C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10D6E-A87E-6948-CD2F-83E12EE81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E5915-D15E-1736-EA19-8A470E00E733}"/>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8" name="Footer Placeholder 7">
            <a:extLst>
              <a:ext uri="{FF2B5EF4-FFF2-40B4-BE49-F238E27FC236}">
                <a16:creationId xmlns:a16="http://schemas.microsoft.com/office/drawing/2014/main" id="{1DEACD73-B3E0-8454-339B-669ED4A24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35A9D8-4F3B-7126-C8E0-FD3F7575206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23418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45E7-B5BE-2767-9277-2185F1314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AB2F4-C1AD-F58A-61A0-0D9320AF74F2}"/>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4" name="Footer Placeholder 3">
            <a:extLst>
              <a:ext uri="{FF2B5EF4-FFF2-40B4-BE49-F238E27FC236}">
                <a16:creationId xmlns:a16="http://schemas.microsoft.com/office/drawing/2014/main" id="{D368BC69-A89F-7230-3A72-EA27BF4DC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28E34-649A-8597-E037-2B46F20DBE88}"/>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05553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570B-C2BD-9FD4-2A38-D99EFBAD0712}"/>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3" name="Footer Placeholder 2">
            <a:extLst>
              <a:ext uri="{FF2B5EF4-FFF2-40B4-BE49-F238E27FC236}">
                <a16:creationId xmlns:a16="http://schemas.microsoft.com/office/drawing/2014/main" id="{7C6F95EA-3779-D920-F87B-0B3310FB7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5DF4F-06C1-D2A0-D1D0-F69A557AE58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77986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E73A-A860-0539-E9A5-18BE05AA5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958DC-14A2-3F53-A5F3-BF2B55575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65AC4-0FC3-E141-D99B-CF5195122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9A04-5A8E-8B67-E67D-433900F94F1F}"/>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6" name="Footer Placeholder 5">
            <a:extLst>
              <a:ext uri="{FF2B5EF4-FFF2-40B4-BE49-F238E27FC236}">
                <a16:creationId xmlns:a16="http://schemas.microsoft.com/office/drawing/2014/main" id="{7C4C750C-EA98-C54B-C232-CC2560A48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11801-4CFD-EAC7-58FD-D97D546E0380}"/>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9713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EFE0-230A-B406-A091-A49CEE36F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48FD1-20C3-305D-41C4-1E66A4D99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389F0-F44B-FDC6-1773-207477AA0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9CAAD-C90D-F7B8-CBF9-277F49DBD81F}"/>
              </a:ext>
            </a:extLst>
          </p:cNvPr>
          <p:cNvSpPr>
            <a:spLocks noGrp="1"/>
          </p:cNvSpPr>
          <p:nvPr>
            <p:ph type="dt" sz="half" idx="10"/>
          </p:nvPr>
        </p:nvSpPr>
        <p:spPr/>
        <p:txBody>
          <a:bodyPr/>
          <a:lstStyle/>
          <a:p>
            <a:fld id="{F4736499-0322-4993-A494-C048EB4EA40C}" type="datetimeFigureOut">
              <a:rPr lang="en-US" smtClean="0"/>
              <a:t>1/15/2025</a:t>
            </a:fld>
            <a:endParaRPr lang="en-US"/>
          </a:p>
        </p:txBody>
      </p:sp>
      <p:sp>
        <p:nvSpPr>
          <p:cNvPr id="6" name="Footer Placeholder 5">
            <a:extLst>
              <a:ext uri="{FF2B5EF4-FFF2-40B4-BE49-F238E27FC236}">
                <a16:creationId xmlns:a16="http://schemas.microsoft.com/office/drawing/2014/main" id="{2DE271C0-1362-ACC2-DAA4-B86899A33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12986-CDCF-A07A-4D2E-0D8DA88E8CB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533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07CCA-21CC-46B8-7715-5305E1464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ED019-63DC-216E-B0A6-94BFD709C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2B040-CF7E-1F06-8654-A3CD942A9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36499-0322-4993-A494-C048EB4EA40C}" type="datetimeFigureOut">
              <a:rPr lang="en-US" smtClean="0"/>
              <a:t>1/15/2025</a:t>
            </a:fld>
            <a:endParaRPr lang="en-US"/>
          </a:p>
        </p:txBody>
      </p:sp>
      <p:sp>
        <p:nvSpPr>
          <p:cNvPr id="5" name="Footer Placeholder 4">
            <a:extLst>
              <a:ext uri="{FF2B5EF4-FFF2-40B4-BE49-F238E27FC236}">
                <a16:creationId xmlns:a16="http://schemas.microsoft.com/office/drawing/2014/main" id="{DD454CB0-772D-3FDE-1438-24B0F31A7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30FDA-2A0F-835F-5143-D4D908338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4571-92FE-48E8-BB13-FB28824EEFB8}" type="slidenum">
              <a:rPr lang="en-US" smtClean="0"/>
              <a:t>‹#›</a:t>
            </a:fld>
            <a:endParaRPr lang="en-US"/>
          </a:p>
        </p:txBody>
      </p:sp>
    </p:spTree>
    <p:extLst>
      <p:ext uri="{BB962C8B-B14F-4D97-AF65-F5344CB8AC3E}">
        <p14:creationId xmlns:p14="http://schemas.microsoft.com/office/powerpoint/2010/main" val="36326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wifc.org/ihn-virus-detected-in-atlantic-salmon-farm-near-bainbridge-island/"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elphi"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home.treasury.gov/resource-center/data-chart-center/interest-rates/TextView?type=daily_treasury_real_yield_curve&amp;field_tdr_date_value_month=20250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9140-7BB2-A3DE-A08E-34DFE9E69023}"/>
              </a:ext>
            </a:extLst>
          </p:cNvPr>
          <p:cNvSpPr>
            <a:spLocks noGrp="1"/>
          </p:cNvSpPr>
          <p:nvPr>
            <p:ph type="title"/>
          </p:nvPr>
        </p:nvSpPr>
        <p:spPr/>
        <p:txBody>
          <a:bodyPr/>
          <a:lstStyle/>
          <a:p>
            <a:pPr algn="ctr"/>
            <a:r>
              <a:rPr lang="en-US"/>
              <a:t>        OVERVIEW OF POLICY ANALYSIS</a:t>
            </a:r>
            <a:endParaRPr lang="en-US" dirty="0"/>
          </a:p>
        </p:txBody>
      </p:sp>
      <p:sp>
        <p:nvSpPr>
          <p:cNvPr id="3" name="Content Placeholder 2">
            <a:extLst>
              <a:ext uri="{FF2B5EF4-FFF2-40B4-BE49-F238E27FC236}">
                <a16:creationId xmlns:a16="http://schemas.microsoft.com/office/drawing/2014/main" id="{4A76D0B0-5113-FE89-4471-1D1812B16569}"/>
              </a:ext>
            </a:extLst>
          </p:cNvPr>
          <p:cNvSpPr>
            <a:spLocks noGrp="1"/>
          </p:cNvSpPr>
          <p:nvPr>
            <p:ph idx="1"/>
          </p:nvPr>
        </p:nvSpPr>
        <p:spPr/>
        <p:txBody>
          <a:bodyPr/>
          <a:lstStyle/>
          <a:p>
            <a:pPr marL="0" indent="0" algn="ctr">
              <a:buNone/>
            </a:pPr>
            <a:r>
              <a:rPr lang="en-US" dirty="0"/>
              <a:t>John McPeak</a:t>
            </a:r>
          </a:p>
          <a:p>
            <a:pPr marL="0" indent="0" algn="ctr">
              <a:buNone/>
            </a:pPr>
            <a:r>
              <a:rPr lang="en-US" dirty="0"/>
              <a:t>PAI 996</a:t>
            </a:r>
          </a:p>
          <a:p>
            <a:pPr marL="0" indent="0" algn="ctr">
              <a:buNone/>
            </a:pPr>
            <a:r>
              <a:rPr lang="en-US"/>
              <a:t>January 15, 2025</a:t>
            </a:r>
            <a:endParaRPr lang="en-US" dirty="0"/>
          </a:p>
        </p:txBody>
      </p:sp>
    </p:spTree>
    <p:extLst>
      <p:ext uri="{BB962C8B-B14F-4D97-AF65-F5344CB8AC3E}">
        <p14:creationId xmlns:p14="http://schemas.microsoft.com/office/powerpoint/2010/main" val="325658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99E6-4144-44F5-A225-224D07048AD0}"/>
              </a:ext>
            </a:extLst>
          </p:cNvPr>
          <p:cNvSpPr>
            <a:spLocks noGrp="1"/>
          </p:cNvSpPr>
          <p:nvPr>
            <p:ph type="title"/>
          </p:nvPr>
        </p:nvSpPr>
        <p:spPr>
          <a:xfrm>
            <a:off x="-1" y="365125"/>
            <a:ext cx="12331817" cy="1325563"/>
          </a:xfrm>
        </p:spPr>
        <p:txBody>
          <a:bodyPr>
            <a:normAutofit/>
          </a:bodyPr>
          <a:lstStyle/>
          <a:p>
            <a:r>
              <a:rPr lang="en-US" sz="4000" dirty="0"/>
              <a:t>1996-2001  The Mifflin Plan and Subsequent Restructuring </a:t>
            </a:r>
          </a:p>
        </p:txBody>
      </p:sp>
      <p:sp>
        <p:nvSpPr>
          <p:cNvPr id="3" name="Content Placeholder 2">
            <a:extLst>
              <a:ext uri="{FF2B5EF4-FFF2-40B4-BE49-F238E27FC236}">
                <a16:creationId xmlns:a16="http://schemas.microsoft.com/office/drawing/2014/main" id="{BF9AC578-1C4B-4E0D-9D2D-DAD25566BE2F}"/>
              </a:ext>
            </a:extLst>
          </p:cNvPr>
          <p:cNvSpPr>
            <a:spLocks noGrp="1"/>
          </p:cNvSpPr>
          <p:nvPr>
            <p:ph idx="1"/>
          </p:nvPr>
        </p:nvSpPr>
        <p:spPr/>
        <p:txBody>
          <a:bodyPr/>
          <a:lstStyle/>
          <a:p>
            <a:r>
              <a:rPr lang="en-US" dirty="0"/>
              <a:t>Plan to reduce the size of the fleet (address overcapitalization).</a:t>
            </a:r>
          </a:p>
          <a:p>
            <a:r>
              <a:rPr lang="en-US" dirty="0"/>
              <a:t>Provided funding for a voluntary license buy-back program.</a:t>
            </a:r>
          </a:p>
          <a:p>
            <a:pPr lvl="1"/>
            <a:r>
              <a:rPr lang="en-US" dirty="0"/>
              <a:t>Reduced fleet by around 27% with original $80 million funding</a:t>
            </a:r>
          </a:p>
          <a:p>
            <a:pPr lvl="1"/>
            <a:r>
              <a:rPr lang="en-US" dirty="0"/>
              <a:t>It reached a 57% reduction by 2002 with an additional $400 million funding.</a:t>
            </a:r>
          </a:p>
          <a:p>
            <a:r>
              <a:rPr lang="en-US" dirty="0"/>
              <a:t>Area specific licensing to limit the areas of access.</a:t>
            </a:r>
          </a:p>
          <a:p>
            <a:pPr marL="0" indent="0">
              <a:buNone/>
            </a:pPr>
            <a:endParaRPr lang="en-US" dirty="0"/>
          </a:p>
        </p:txBody>
      </p:sp>
    </p:spTree>
    <p:extLst>
      <p:ext uri="{BB962C8B-B14F-4D97-AF65-F5344CB8AC3E}">
        <p14:creationId xmlns:p14="http://schemas.microsoft.com/office/powerpoint/2010/main" val="11728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2EFA-6E20-47F2-B174-A39735D596C0}"/>
              </a:ext>
            </a:extLst>
          </p:cNvPr>
          <p:cNvSpPr>
            <a:spLocks noGrp="1"/>
          </p:cNvSpPr>
          <p:nvPr>
            <p:ph type="title"/>
          </p:nvPr>
        </p:nvSpPr>
        <p:spPr/>
        <p:txBody>
          <a:bodyPr/>
          <a:lstStyle/>
          <a:p>
            <a:r>
              <a:rPr lang="en-US" dirty="0"/>
              <a:t>Current and Expected State of the Fishery</a:t>
            </a:r>
          </a:p>
        </p:txBody>
      </p:sp>
      <p:sp>
        <p:nvSpPr>
          <p:cNvPr id="3" name="Content Placeholder 2">
            <a:extLst>
              <a:ext uri="{FF2B5EF4-FFF2-40B4-BE49-F238E27FC236}">
                <a16:creationId xmlns:a16="http://schemas.microsoft.com/office/drawing/2014/main" id="{35D8A664-8D26-4362-98D6-80E0D2A2ABDE}"/>
              </a:ext>
            </a:extLst>
          </p:cNvPr>
          <p:cNvSpPr>
            <a:spLocks noGrp="1"/>
          </p:cNvSpPr>
          <p:nvPr>
            <p:ph idx="1"/>
          </p:nvPr>
        </p:nvSpPr>
        <p:spPr/>
        <p:txBody>
          <a:bodyPr/>
          <a:lstStyle/>
          <a:p>
            <a:r>
              <a:rPr lang="en-US" dirty="0"/>
              <a:t>Review of Benefit Cost Studies</a:t>
            </a:r>
          </a:p>
          <a:p>
            <a:pPr lvl="1"/>
            <a:r>
              <a:rPr lang="en-US" sz="2800" dirty="0"/>
              <a:t>Before the Mifflin plan, the Net Present Value over a 25-year horizon using a 5% discount rate was between </a:t>
            </a:r>
            <a:r>
              <a:rPr lang="en-US" sz="2800" dirty="0">
                <a:solidFill>
                  <a:srgbClr val="FF0000"/>
                </a:solidFill>
              </a:rPr>
              <a:t>-$784 </a:t>
            </a:r>
            <a:r>
              <a:rPr lang="en-US" sz="2800" dirty="0"/>
              <a:t>million and    </a:t>
            </a:r>
            <a:r>
              <a:rPr lang="en-US" sz="2800" dirty="0">
                <a:solidFill>
                  <a:srgbClr val="FF0000"/>
                </a:solidFill>
              </a:rPr>
              <a:t>-$1,573 </a:t>
            </a:r>
            <a:r>
              <a:rPr lang="en-US" sz="2800" dirty="0"/>
              <a:t>million.</a:t>
            </a:r>
          </a:p>
          <a:p>
            <a:pPr lvl="1"/>
            <a:r>
              <a:rPr lang="en-US" sz="2800" dirty="0"/>
              <a:t>With the Mifflin plan, the NPV is estimated at </a:t>
            </a:r>
            <a:r>
              <a:rPr lang="en-US" sz="2800" dirty="0">
                <a:solidFill>
                  <a:srgbClr val="FF0000"/>
                </a:solidFill>
              </a:rPr>
              <a:t>+ $101 </a:t>
            </a:r>
            <a:r>
              <a:rPr lang="en-US" sz="2800" dirty="0"/>
              <a:t>million.</a:t>
            </a:r>
          </a:p>
          <a:p>
            <a:pPr lvl="1"/>
            <a:r>
              <a:rPr lang="en-US" sz="2800" dirty="0"/>
              <a:t>With alternative options based on the Alaskan lower cost fleet the estimated NPV was </a:t>
            </a:r>
            <a:r>
              <a:rPr lang="en-US" sz="2800" dirty="0">
                <a:solidFill>
                  <a:srgbClr val="FF0000"/>
                </a:solidFill>
              </a:rPr>
              <a:t>+$1,140 </a:t>
            </a:r>
            <a:r>
              <a:rPr lang="en-US" sz="2800" dirty="0"/>
              <a:t>million.  </a:t>
            </a:r>
          </a:p>
        </p:txBody>
      </p:sp>
    </p:spTree>
    <p:extLst>
      <p:ext uri="{BB962C8B-B14F-4D97-AF65-F5344CB8AC3E}">
        <p14:creationId xmlns:p14="http://schemas.microsoft.com/office/powerpoint/2010/main" val="29203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4D69-FF01-4FDA-817E-1CABC434B7CA}"/>
              </a:ext>
            </a:extLst>
          </p:cNvPr>
          <p:cNvSpPr>
            <a:spLocks noGrp="1"/>
          </p:cNvSpPr>
          <p:nvPr>
            <p:ph type="title"/>
          </p:nvPr>
        </p:nvSpPr>
        <p:spPr/>
        <p:txBody>
          <a:bodyPr/>
          <a:lstStyle/>
          <a:p>
            <a:r>
              <a:rPr lang="en-US" dirty="0"/>
              <a:t>Policy Goals</a:t>
            </a:r>
          </a:p>
        </p:txBody>
      </p:sp>
      <p:sp>
        <p:nvSpPr>
          <p:cNvPr id="3" name="Content Placeholder 2">
            <a:extLst>
              <a:ext uri="{FF2B5EF4-FFF2-40B4-BE49-F238E27FC236}">
                <a16:creationId xmlns:a16="http://schemas.microsoft.com/office/drawing/2014/main" id="{586D9460-ADDA-4FCF-93A5-7C5BC3E97EDF}"/>
              </a:ext>
            </a:extLst>
          </p:cNvPr>
          <p:cNvSpPr>
            <a:spLocks noGrp="1"/>
          </p:cNvSpPr>
          <p:nvPr>
            <p:ph idx="1"/>
          </p:nvPr>
        </p:nvSpPr>
        <p:spPr>
          <a:xfrm>
            <a:off x="289249" y="1278294"/>
            <a:ext cx="11700588" cy="5477069"/>
          </a:xfrm>
        </p:spPr>
        <p:txBody>
          <a:bodyPr>
            <a:normAutofit/>
          </a:bodyPr>
          <a:lstStyle/>
          <a:p>
            <a:r>
              <a:rPr lang="en-US" dirty="0"/>
              <a:t>Economically Efficient Use of the Fishery</a:t>
            </a:r>
          </a:p>
          <a:p>
            <a:pPr lvl="1"/>
            <a:r>
              <a:rPr lang="en-US" dirty="0"/>
              <a:t>Impact on those who are currently using the fishery</a:t>
            </a:r>
          </a:p>
          <a:p>
            <a:pPr lvl="1"/>
            <a:r>
              <a:rPr lang="en-US" dirty="0"/>
              <a:t>Ease of enforcement of rules</a:t>
            </a:r>
          </a:p>
          <a:p>
            <a:pPr lvl="1"/>
            <a:r>
              <a:rPr lang="en-US" dirty="0"/>
              <a:t>Degree of flexibility of rules.</a:t>
            </a:r>
          </a:p>
          <a:p>
            <a:r>
              <a:rPr lang="en-US" dirty="0"/>
              <a:t>Preservation of the Fishery for the Future</a:t>
            </a:r>
          </a:p>
          <a:p>
            <a:pPr lvl="1"/>
            <a:r>
              <a:rPr lang="en-US" dirty="0"/>
              <a:t>Number of Viable Runs for spawning</a:t>
            </a:r>
          </a:p>
          <a:p>
            <a:r>
              <a:rPr lang="en-US" dirty="0"/>
              <a:t>Equitable Distribution</a:t>
            </a:r>
          </a:p>
          <a:p>
            <a:pPr lvl="1"/>
            <a:r>
              <a:rPr lang="en-US" dirty="0"/>
              <a:t>Fairness to Current License Holders</a:t>
            </a:r>
          </a:p>
          <a:p>
            <a:pPr lvl="1"/>
            <a:r>
              <a:rPr lang="en-US" dirty="0"/>
              <a:t>Fairness to the Indigenous Population</a:t>
            </a:r>
          </a:p>
          <a:p>
            <a:pPr lvl="1"/>
            <a:r>
              <a:rPr lang="en-US" dirty="0"/>
              <a:t>Fairness to Taxpayers</a:t>
            </a:r>
          </a:p>
          <a:p>
            <a:r>
              <a:rPr lang="en-US" dirty="0"/>
              <a:t>Political Feasibility</a:t>
            </a:r>
          </a:p>
          <a:p>
            <a:pPr lvl="1"/>
            <a:r>
              <a:rPr lang="en-US" dirty="0"/>
              <a:t>Likelihood of Successful Adoption</a:t>
            </a:r>
          </a:p>
          <a:p>
            <a:endParaRPr lang="en-US" dirty="0"/>
          </a:p>
        </p:txBody>
      </p:sp>
    </p:spTree>
    <p:extLst>
      <p:ext uri="{BB962C8B-B14F-4D97-AF65-F5344CB8AC3E}">
        <p14:creationId xmlns:p14="http://schemas.microsoft.com/office/powerpoint/2010/main" val="38225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F079-3567-4375-856C-3056CE647D79}"/>
              </a:ext>
            </a:extLst>
          </p:cNvPr>
          <p:cNvSpPr>
            <a:spLocks noGrp="1"/>
          </p:cNvSpPr>
          <p:nvPr>
            <p:ph type="title"/>
          </p:nvPr>
        </p:nvSpPr>
        <p:spPr/>
        <p:txBody>
          <a:bodyPr/>
          <a:lstStyle/>
          <a:p>
            <a:r>
              <a:rPr lang="en-US" dirty="0"/>
              <a:t>Status Quo and 3 Alternatives</a:t>
            </a:r>
          </a:p>
        </p:txBody>
      </p:sp>
      <p:sp>
        <p:nvSpPr>
          <p:cNvPr id="3" name="Content Placeholder 2">
            <a:extLst>
              <a:ext uri="{FF2B5EF4-FFF2-40B4-BE49-F238E27FC236}">
                <a16:creationId xmlns:a16="http://schemas.microsoft.com/office/drawing/2014/main" id="{41C1FD8B-7BDF-4257-A355-76735C8EB3AB}"/>
              </a:ext>
            </a:extLst>
          </p:cNvPr>
          <p:cNvSpPr>
            <a:spLocks noGrp="1"/>
          </p:cNvSpPr>
          <p:nvPr>
            <p:ph idx="1"/>
          </p:nvPr>
        </p:nvSpPr>
        <p:spPr/>
        <p:txBody>
          <a:bodyPr/>
          <a:lstStyle/>
          <a:p>
            <a:r>
              <a:rPr lang="en-US" dirty="0"/>
              <a:t>Status Quo- keep doing what we are doing ( Mifflin Plan)</a:t>
            </a:r>
          </a:p>
          <a:p>
            <a:r>
              <a:rPr lang="en-US" dirty="0"/>
              <a:t>Harvesting Royalties and License Auction (Pearse Plan)</a:t>
            </a:r>
          </a:p>
          <a:p>
            <a:r>
              <a:rPr lang="en-US" dirty="0"/>
              <a:t>River-Specific Auctioned Monopolies (</a:t>
            </a:r>
            <a:r>
              <a:rPr lang="en-US" dirty="0" err="1"/>
              <a:t>Schwindt</a:t>
            </a:r>
            <a:r>
              <a:rPr lang="en-US" dirty="0"/>
              <a:t> Plan)</a:t>
            </a:r>
          </a:p>
          <a:p>
            <a:r>
              <a:rPr lang="en-US" dirty="0"/>
              <a:t>Individual Transferrable Quotas to Current License Holders.</a:t>
            </a:r>
          </a:p>
        </p:txBody>
      </p:sp>
    </p:spTree>
    <p:extLst>
      <p:ext uri="{BB962C8B-B14F-4D97-AF65-F5344CB8AC3E}">
        <p14:creationId xmlns:p14="http://schemas.microsoft.com/office/powerpoint/2010/main" val="169873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701AF23-5113-7A1B-B972-A9BC57B6D620}"/>
              </a:ext>
            </a:extLst>
          </p:cNvPr>
          <p:cNvGraphicFramePr>
            <a:graphicFrameLocks noGrp="1"/>
          </p:cNvGraphicFramePr>
          <p:nvPr/>
        </p:nvGraphicFramePr>
        <p:xfrm>
          <a:off x="0" y="85060"/>
          <a:ext cx="12192000" cy="671543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04870"/>
                    </a:ext>
                  </a:extLst>
                </a:gridCol>
                <a:gridCol w="2032000">
                  <a:extLst>
                    <a:ext uri="{9D8B030D-6E8A-4147-A177-3AD203B41FA5}">
                      <a16:colId xmlns:a16="http://schemas.microsoft.com/office/drawing/2014/main" val="2696888891"/>
                    </a:ext>
                  </a:extLst>
                </a:gridCol>
                <a:gridCol w="2032000">
                  <a:extLst>
                    <a:ext uri="{9D8B030D-6E8A-4147-A177-3AD203B41FA5}">
                      <a16:colId xmlns:a16="http://schemas.microsoft.com/office/drawing/2014/main" val="1730098022"/>
                    </a:ext>
                  </a:extLst>
                </a:gridCol>
                <a:gridCol w="2032000">
                  <a:extLst>
                    <a:ext uri="{9D8B030D-6E8A-4147-A177-3AD203B41FA5}">
                      <a16:colId xmlns:a16="http://schemas.microsoft.com/office/drawing/2014/main" val="883193069"/>
                    </a:ext>
                  </a:extLst>
                </a:gridCol>
                <a:gridCol w="2032000">
                  <a:extLst>
                    <a:ext uri="{9D8B030D-6E8A-4147-A177-3AD203B41FA5}">
                      <a16:colId xmlns:a16="http://schemas.microsoft.com/office/drawing/2014/main" val="3871715287"/>
                    </a:ext>
                  </a:extLst>
                </a:gridCol>
                <a:gridCol w="2032000">
                  <a:extLst>
                    <a:ext uri="{9D8B030D-6E8A-4147-A177-3AD203B41FA5}">
                      <a16:colId xmlns:a16="http://schemas.microsoft.com/office/drawing/2014/main" val="1274916318"/>
                    </a:ext>
                  </a:extLst>
                </a:gridCol>
              </a:tblGrid>
              <a:tr h="1282081">
                <a:tc>
                  <a:txBody>
                    <a:bodyPr/>
                    <a:lstStyle/>
                    <a:p>
                      <a:r>
                        <a:rPr lang="en-US" sz="1800" dirty="0"/>
                        <a:t>Goals</a:t>
                      </a:r>
                    </a:p>
                  </a:txBody>
                  <a:tcPr/>
                </a:tc>
                <a:tc>
                  <a:txBody>
                    <a:bodyPr/>
                    <a:lstStyle/>
                    <a:p>
                      <a:r>
                        <a:rPr lang="en-US" sz="1800" dirty="0"/>
                        <a:t>Impact Category</a:t>
                      </a:r>
                    </a:p>
                  </a:txBody>
                  <a:tcPr/>
                </a:tc>
                <a:tc>
                  <a:txBody>
                    <a:bodyPr/>
                    <a:lstStyle/>
                    <a:p>
                      <a:r>
                        <a:rPr lang="en-US" sz="1800" dirty="0"/>
                        <a:t>Current Policy:  Continued Implementation of the Mifflin Plan</a:t>
                      </a:r>
                    </a:p>
                  </a:txBody>
                  <a:tcPr/>
                </a:tc>
                <a:tc>
                  <a:txBody>
                    <a:bodyPr/>
                    <a:lstStyle/>
                    <a:p>
                      <a:r>
                        <a:rPr lang="en-US" sz="1800" dirty="0"/>
                        <a:t>Harvesting Royalties and License Auctions (Pearse Plan) </a:t>
                      </a:r>
                    </a:p>
                  </a:txBody>
                  <a:tcPr/>
                </a:tc>
                <a:tc>
                  <a:txBody>
                    <a:bodyPr/>
                    <a:lstStyle/>
                    <a:p>
                      <a:r>
                        <a:rPr lang="en-US" sz="1800" dirty="0"/>
                        <a:t>River-Specific Auctioned Monopolies (</a:t>
                      </a:r>
                      <a:r>
                        <a:rPr lang="en-US" sz="1800" dirty="0" err="1"/>
                        <a:t>Schwindt</a:t>
                      </a:r>
                      <a:r>
                        <a:rPr lang="en-US" sz="1800" dirty="0"/>
                        <a:t> Plan)</a:t>
                      </a:r>
                    </a:p>
                  </a:txBody>
                  <a:tcPr/>
                </a:tc>
                <a:tc>
                  <a:txBody>
                    <a:bodyPr/>
                    <a:lstStyle/>
                    <a:p>
                      <a:r>
                        <a:rPr lang="en-US" sz="1800" dirty="0"/>
                        <a:t>Individual Transferable Quotas to Current License Holders</a:t>
                      </a:r>
                    </a:p>
                  </a:txBody>
                  <a:tcPr/>
                </a:tc>
                <a:extLst>
                  <a:ext uri="{0D108BD9-81ED-4DB2-BD59-A6C34878D82A}">
                    <a16:rowId xmlns:a16="http://schemas.microsoft.com/office/drawing/2014/main" val="2181827059"/>
                  </a:ext>
                </a:extLst>
              </a:tr>
              <a:tr h="868506">
                <a:tc rowSpan="3">
                  <a:txBody>
                    <a:bodyPr/>
                    <a:lstStyle/>
                    <a:p>
                      <a:r>
                        <a:rPr lang="en-US" sz="1400" dirty="0"/>
                        <a:t>Economically Efficient Use</a:t>
                      </a:r>
                    </a:p>
                  </a:txBody>
                  <a:tcPr/>
                </a:tc>
                <a:tc>
                  <a:txBody>
                    <a:bodyPr/>
                    <a:lstStyle/>
                    <a:p>
                      <a:r>
                        <a:rPr lang="en-US" sz="1400" dirty="0"/>
                        <a:t>Impact on economic outcomes for current users</a:t>
                      </a:r>
                    </a:p>
                  </a:txBody>
                  <a:tcPr/>
                </a:tc>
                <a:tc>
                  <a:txBody>
                    <a:bodyPr/>
                    <a:lstStyle/>
                    <a:p>
                      <a:r>
                        <a:rPr lang="en-US" sz="1400" dirty="0"/>
                        <a:t>Poor – large negative NPV</a:t>
                      </a:r>
                    </a:p>
                  </a:txBody>
                  <a:tcPr/>
                </a:tc>
                <a:tc>
                  <a:txBody>
                    <a:bodyPr/>
                    <a:lstStyle/>
                    <a:p>
                      <a:r>
                        <a:rPr lang="en-US" sz="1400" dirty="0"/>
                        <a:t>Good-considerable improvement over status quo</a:t>
                      </a:r>
                    </a:p>
                  </a:txBody>
                  <a:tcPr/>
                </a:tc>
                <a:tc>
                  <a:txBody>
                    <a:bodyPr/>
                    <a:lstStyle/>
                    <a:p>
                      <a:r>
                        <a:rPr lang="en-US" sz="1400" dirty="0"/>
                        <a:t>Excellent – major improvement of status quo, lowest cost technology</a:t>
                      </a:r>
                    </a:p>
                  </a:txBody>
                  <a:tcPr/>
                </a:tc>
                <a:tc>
                  <a:txBody>
                    <a:bodyPr/>
                    <a:lstStyle/>
                    <a:p>
                      <a:r>
                        <a:rPr lang="en-US" sz="1400" dirty="0"/>
                        <a:t>Good – considerable improvement over status quo</a:t>
                      </a:r>
                    </a:p>
                  </a:txBody>
                  <a:tcPr/>
                </a:tc>
                <a:extLst>
                  <a:ext uri="{0D108BD9-81ED-4DB2-BD59-A6C34878D82A}">
                    <a16:rowId xmlns:a16="http://schemas.microsoft.com/office/drawing/2014/main" val="429616674"/>
                  </a:ext>
                </a:extLst>
              </a:tr>
              <a:tr h="868506">
                <a:tc vMerge="1">
                  <a:txBody>
                    <a:bodyPr/>
                    <a:lstStyle/>
                    <a:p>
                      <a:endParaRPr lang="en-US" sz="1200" dirty="0"/>
                    </a:p>
                  </a:txBody>
                  <a:tcPr/>
                </a:tc>
                <a:tc>
                  <a:txBody>
                    <a:bodyPr/>
                    <a:lstStyle/>
                    <a:p>
                      <a:r>
                        <a:rPr lang="en-US" sz="1400" dirty="0"/>
                        <a:t>Ease of Enforcement</a:t>
                      </a:r>
                    </a:p>
                  </a:txBody>
                  <a:tcPr/>
                </a:tc>
                <a:tc>
                  <a:txBody>
                    <a:bodyPr/>
                    <a:lstStyle/>
                    <a:p>
                      <a:r>
                        <a:rPr lang="en-US" sz="1400" dirty="0"/>
                        <a:t>Medium – inherent difficulties offset by much experience</a:t>
                      </a:r>
                    </a:p>
                  </a:txBody>
                  <a:tcPr/>
                </a:tc>
                <a:tc>
                  <a:txBody>
                    <a:bodyPr/>
                    <a:lstStyle/>
                    <a:p>
                      <a:r>
                        <a:rPr lang="en-US" sz="1400" dirty="0"/>
                        <a:t>Low</a:t>
                      </a:r>
                    </a:p>
                  </a:txBody>
                  <a:tcPr/>
                </a:tc>
                <a:tc>
                  <a:txBody>
                    <a:bodyPr/>
                    <a:lstStyle/>
                    <a:p>
                      <a:r>
                        <a:rPr lang="en-US" sz="1400" dirty="0"/>
                        <a:t>High</a:t>
                      </a:r>
                    </a:p>
                  </a:txBody>
                  <a:tcPr/>
                </a:tc>
                <a:tc>
                  <a:txBody>
                    <a:bodyPr/>
                    <a:lstStyle/>
                    <a:p>
                      <a:r>
                        <a:rPr lang="en-US" sz="1400" dirty="0"/>
                        <a:t>Medium</a:t>
                      </a:r>
                    </a:p>
                  </a:txBody>
                  <a:tcPr/>
                </a:tc>
                <a:extLst>
                  <a:ext uri="{0D108BD9-81ED-4DB2-BD59-A6C34878D82A}">
                    <a16:rowId xmlns:a16="http://schemas.microsoft.com/office/drawing/2014/main" val="1024141202"/>
                  </a:ext>
                </a:extLst>
              </a:tr>
              <a:tr h="620361">
                <a:tc vMerge="1">
                  <a:txBody>
                    <a:bodyPr/>
                    <a:lstStyle/>
                    <a:p>
                      <a:endParaRPr lang="en-US" sz="1200" dirty="0"/>
                    </a:p>
                  </a:txBody>
                  <a:tcPr/>
                </a:tc>
                <a:tc>
                  <a:txBody>
                    <a:bodyPr/>
                    <a:lstStyle/>
                    <a:p>
                      <a:r>
                        <a:rPr lang="en-US" sz="1400" dirty="0"/>
                        <a:t>Flexibility</a:t>
                      </a:r>
                    </a:p>
                  </a:txBody>
                  <a:tcPr/>
                </a:tc>
                <a:tc>
                  <a:txBody>
                    <a:bodyPr/>
                    <a:lstStyle/>
                    <a:p>
                      <a:r>
                        <a:rPr lang="en-US" sz="1400" dirty="0"/>
                        <a:t>Low</a:t>
                      </a:r>
                    </a:p>
                  </a:txBody>
                  <a:tcPr/>
                </a:tc>
                <a:tc>
                  <a:txBody>
                    <a:bodyPr/>
                    <a:lstStyle/>
                    <a:p>
                      <a:r>
                        <a:rPr lang="en-US" sz="1400" dirty="0"/>
                        <a:t>Medium- good price flexibility</a:t>
                      </a:r>
                    </a:p>
                  </a:txBody>
                  <a:tcPr/>
                </a:tc>
                <a:tc>
                  <a:txBody>
                    <a:bodyPr/>
                    <a:lstStyle/>
                    <a:p>
                      <a:r>
                        <a:rPr lang="en-US" sz="1400" dirty="0"/>
                        <a:t>Medium – good price flexibility</a:t>
                      </a:r>
                    </a:p>
                  </a:txBody>
                  <a:tcPr/>
                </a:tc>
                <a:tc>
                  <a:txBody>
                    <a:bodyPr/>
                    <a:lstStyle/>
                    <a:p>
                      <a:r>
                        <a:rPr lang="en-US" sz="1400" dirty="0"/>
                        <a:t>Medium with shares system</a:t>
                      </a:r>
                    </a:p>
                  </a:txBody>
                  <a:tcPr/>
                </a:tc>
                <a:extLst>
                  <a:ext uri="{0D108BD9-81ED-4DB2-BD59-A6C34878D82A}">
                    <a16:rowId xmlns:a16="http://schemas.microsoft.com/office/drawing/2014/main" val="813569469"/>
                  </a:ext>
                </a:extLst>
              </a:tr>
              <a:tr h="620361">
                <a:tc>
                  <a:txBody>
                    <a:bodyPr/>
                    <a:lstStyle/>
                    <a:p>
                      <a:r>
                        <a:rPr lang="en-US" sz="1400" dirty="0"/>
                        <a:t>Preservation of the Fishery</a:t>
                      </a:r>
                    </a:p>
                  </a:txBody>
                  <a:tcPr/>
                </a:tc>
                <a:tc>
                  <a:txBody>
                    <a:bodyPr/>
                    <a:lstStyle/>
                    <a:p>
                      <a:r>
                        <a:rPr lang="en-US" sz="1400" dirty="0"/>
                        <a:t>Impact on the Number of Viable Runs</a:t>
                      </a:r>
                    </a:p>
                  </a:txBody>
                  <a:tcPr/>
                </a:tc>
                <a:tc>
                  <a:txBody>
                    <a:bodyPr/>
                    <a:lstStyle/>
                    <a:p>
                      <a:r>
                        <a:rPr lang="en-US" sz="1400" dirty="0"/>
                        <a:t>Very poor</a:t>
                      </a:r>
                    </a:p>
                  </a:txBody>
                  <a:tcPr/>
                </a:tc>
                <a:tc>
                  <a:txBody>
                    <a:bodyPr/>
                    <a:lstStyle/>
                    <a:p>
                      <a:r>
                        <a:rPr lang="en-US" sz="1400" dirty="0"/>
                        <a:t>Poor – continued risk for vulnerable runs</a:t>
                      </a:r>
                    </a:p>
                  </a:txBody>
                  <a:tcPr/>
                </a:tc>
                <a:tc>
                  <a:txBody>
                    <a:bodyPr/>
                    <a:lstStyle/>
                    <a:p>
                      <a:r>
                        <a:rPr lang="en-US" sz="1400" dirty="0"/>
                        <a:t>Very good if coop supervised well</a:t>
                      </a:r>
                    </a:p>
                  </a:txBody>
                  <a:tcPr/>
                </a:tc>
                <a:tc>
                  <a:txBody>
                    <a:bodyPr/>
                    <a:lstStyle/>
                    <a:p>
                      <a:r>
                        <a:rPr lang="en-US" sz="1400" dirty="0"/>
                        <a:t>Good if share quota system is used</a:t>
                      </a:r>
                    </a:p>
                  </a:txBody>
                  <a:tcPr/>
                </a:tc>
                <a:extLst>
                  <a:ext uri="{0D108BD9-81ED-4DB2-BD59-A6C34878D82A}">
                    <a16:rowId xmlns:a16="http://schemas.microsoft.com/office/drawing/2014/main" val="1282361969"/>
                  </a:ext>
                </a:extLst>
              </a:tr>
              <a:tr h="620361">
                <a:tc rowSpan="3">
                  <a:txBody>
                    <a:bodyPr/>
                    <a:lstStyle/>
                    <a:p>
                      <a:r>
                        <a:rPr lang="en-US" sz="1400" dirty="0"/>
                        <a:t>Equitable Distribution</a:t>
                      </a:r>
                    </a:p>
                  </a:txBody>
                  <a:tcPr/>
                </a:tc>
                <a:tc>
                  <a:txBody>
                    <a:bodyPr/>
                    <a:lstStyle/>
                    <a:p>
                      <a:r>
                        <a:rPr lang="en-US" sz="1400" dirty="0"/>
                        <a:t>Fairness to current license holders</a:t>
                      </a:r>
                    </a:p>
                  </a:txBody>
                  <a:tcPr/>
                </a:tc>
                <a:tc>
                  <a:txBody>
                    <a:bodyPr/>
                    <a:lstStyle/>
                    <a:p>
                      <a:r>
                        <a:rPr lang="en-US" sz="1400" dirty="0"/>
                        <a:t>Nominally fair </a:t>
                      </a:r>
                    </a:p>
                  </a:txBody>
                  <a:tcPr/>
                </a:tc>
                <a:tc>
                  <a:txBody>
                    <a:bodyPr/>
                    <a:lstStyle/>
                    <a:p>
                      <a:r>
                        <a:rPr lang="en-US" sz="1400" dirty="0"/>
                        <a:t>Good</a:t>
                      </a:r>
                    </a:p>
                  </a:txBody>
                  <a:tcPr/>
                </a:tc>
                <a:tc>
                  <a:txBody>
                    <a:bodyPr/>
                    <a:lstStyle/>
                    <a:p>
                      <a:r>
                        <a:rPr lang="en-US" sz="1400" dirty="0"/>
                        <a:t>Very Good</a:t>
                      </a:r>
                    </a:p>
                  </a:txBody>
                  <a:tcPr/>
                </a:tc>
                <a:tc>
                  <a:txBody>
                    <a:bodyPr/>
                    <a:lstStyle/>
                    <a:p>
                      <a:r>
                        <a:rPr lang="en-US" sz="1400" dirty="0"/>
                        <a:t>Excellent</a:t>
                      </a:r>
                    </a:p>
                  </a:txBody>
                  <a:tcPr/>
                </a:tc>
                <a:extLst>
                  <a:ext uri="{0D108BD9-81ED-4DB2-BD59-A6C34878D82A}">
                    <a16:rowId xmlns:a16="http://schemas.microsoft.com/office/drawing/2014/main" val="2749754148"/>
                  </a:ext>
                </a:extLst>
              </a:tr>
              <a:tr h="503182">
                <a:tc vMerge="1">
                  <a:txBody>
                    <a:bodyPr/>
                    <a:lstStyle/>
                    <a:p>
                      <a:endParaRPr lang="en-US" sz="1200" dirty="0"/>
                    </a:p>
                  </a:txBody>
                  <a:tcPr/>
                </a:tc>
                <a:tc>
                  <a:txBody>
                    <a:bodyPr/>
                    <a:lstStyle/>
                    <a:p>
                      <a:r>
                        <a:rPr lang="en-US" sz="1400" dirty="0"/>
                        <a:t>Fairness to Aboriginal Fishers</a:t>
                      </a:r>
                    </a:p>
                  </a:txBody>
                  <a:tcPr/>
                </a:tc>
                <a:tc>
                  <a:txBody>
                    <a:bodyPr/>
                    <a:lstStyle/>
                    <a:p>
                      <a:r>
                        <a:rPr lang="en-US" sz="1400" dirty="0"/>
                        <a:t>Nominally fair</a:t>
                      </a:r>
                    </a:p>
                  </a:txBody>
                  <a:tcPr/>
                </a:tc>
                <a:tc>
                  <a:txBody>
                    <a:bodyPr/>
                    <a:lstStyle/>
                    <a:p>
                      <a:r>
                        <a:rPr lang="en-US" sz="1400" dirty="0"/>
                        <a:t>Good</a:t>
                      </a:r>
                    </a:p>
                  </a:txBody>
                  <a:tcPr/>
                </a:tc>
                <a:tc>
                  <a:txBody>
                    <a:bodyPr/>
                    <a:lstStyle/>
                    <a:p>
                      <a:r>
                        <a:rPr lang="en-US" sz="1400" dirty="0"/>
                        <a:t>Good</a:t>
                      </a:r>
                    </a:p>
                  </a:txBody>
                  <a:tcPr/>
                </a:tc>
                <a:tc>
                  <a:txBody>
                    <a:bodyPr/>
                    <a:lstStyle/>
                    <a:p>
                      <a:r>
                        <a:rPr lang="en-US" sz="1400" dirty="0"/>
                        <a:t>Excellent</a:t>
                      </a:r>
                    </a:p>
                  </a:txBody>
                  <a:tcPr/>
                </a:tc>
                <a:extLst>
                  <a:ext uri="{0D108BD9-81ED-4DB2-BD59-A6C34878D82A}">
                    <a16:rowId xmlns:a16="http://schemas.microsoft.com/office/drawing/2014/main" val="802312665"/>
                  </a:ext>
                </a:extLst>
              </a:tr>
              <a:tr h="620361">
                <a:tc vMerge="1">
                  <a:txBody>
                    <a:bodyPr/>
                    <a:lstStyle/>
                    <a:p>
                      <a:endParaRPr lang="en-US" sz="1200" dirty="0"/>
                    </a:p>
                  </a:txBody>
                  <a:tcPr/>
                </a:tc>
                <a:tc>
                  <a:txBody>
                    <a:bodyPr/>
                    <a:lstStyle/>
                    <a:p>
                      <a:r>
                        <a:rPr lang="en-US" sz="1400" dirty="0"/>
                        <a:t>Fairness to Taxpayers</a:t>
                      </a:r>
                    </a:p>
                  </a:txBody>
                  <a:tcPr/>
                </a:tc>
                <a:tc>
                  <a:txBody>
                    <a:bodyPr/>
                    <a:lstStyle/>
                    <a:p>
                      <a:r>
                        <a:rPr lang="en-US" sz="1400" dirty="0"/>
                        <a:t>Poor, large net costs</a:t>
                      </a:r>
                    </a:p>
                  </a:txBody>
                  <a:tcPr/>
                </a:tc>
                <a:tc>
                  <a:txBody>
                    <a:bodyPr/>
                    <a:lstStyle/>
                    <a:p>
                      <a:r>
                        <a:rPr lang="en-US" sz="1400" dirty="0"/>
                        <a:t>Excellent</a:t>
                      </a:r>
                    </a:p>
                  </a:txBody>
                  <a:tcPr/>
                </a:tc>
                <a:tc>
                  <a:txBody>
                    <a:bodyPr/>
                    <a:lstStyle/>
                    <a:p>
                      <a:r>
                        <a:rPr lang="en-US" sz="1400" dirty="0"/>
                        <a:t>Excellent</a:t>
                      </a:r>
                    </a:p>
                  </a:txBody>
                  <a:tcPr/>
                </a:tc>
                <a:tc>
                  <a:txBody>
                    <a:bodyPr/>
                    <a:lstStyle/>
                    <a:p>
                      <a:r>
                        <a:rPr lang="en-US" sz="1400" dirty="0"/>
                        <a:t>Acceptable improvement over status quo</a:t>
                      </a:r>
                    </a:p>
                  </a:txBody>
                  <a:tcPr/>
                </a:tc>
                <a:extLst>
                  <a:ext uri="{0D108BD9-81ED-4DB2-BD59-A6C34878D82A}">
                    <a16:rowId xmlns:a16="http://schemas.microsoft.com/office/drawing/2014/main" val="3357646237"/>
                  </a:ext>
                </a:extLst>
              </a:tr>
              <a:tr h="620361">
                <a:tc>
                  <a:txBody>
                    <a:bodyPr/>
                    <a:lstStyle/>
                    <a:p>
                      <a:r>
                        <a:rPr lang="en-US" sz="1400" dirty="0"/>
                        <a:t>Political Feasibility</a:t>
                      </a:r>
                    </a:p>
                  </a:txBody>
                  <a:tcPr/>
                </a:tc>
                <a:tc>
                  <a:txBody>
                    <a:bodyPr/>
                    <a:lstStyle/>
                    <a:p>
                      <a:r>
                        <a:rPr lang="en-US" sz="1400" dirty="0"/>
                        <a:t>Likelihood of Successful Adoption</a:t>
                      </a:r>
                    </a:p>
                  </a:txBody>
                  <a:tcPr/>
                </a:tc>
                <a:tc>
                  <a:txBody>
                    <a:bodyPr/>
                    <a:lstStyle/>
                    <a:p>
                      <a:r>
                        <a:rPr lang="en-US" sz="1400" dirty="0"/>
                        <a:t>High – already in place</a:t>
                      </a:r>
                    </a:p>
                  </a:txBody>
                  <a:tcPr/>
                </a:tc>
                <a:tc>
                  <a:txBody>
                    <a:bodyPr/>
                    <a:lstStyle/>
                    <a:p>
                      <a:r>
                        <a:rPr lang="en-US" sz="1400" dirty="0"/>
                        <a:t>Low – not attractive to remaining fishers</a:t>
                      </a:r>
                    </a:p>
                  </a:txBody>
                  <a:tcPr/>
                </a:tc>
                <a:tc>
                  <a:txBody>
                    <a:bodyPr/>
                    <a:lstStyle/>
                    <a:p>
                      <a:r>
                        <a:rPr lang="en-US" sz="1400" dirty="0"/>
                        <a:t>Medium- large potential gains but radical change</a:t>
                      </a:r>
                    </a:p>
                  </a:txBody>
                  <a:tcPr/>
                </a:tc>
                <a:tc>
                  <a:txBody>
                    <a:bodyPr/>
                    <a:lstStyle/>
                    <a:p>
                      <a:r>
                        <a:rPr lang="en-US" sz="1400" dirty="0"/>
                        <a:t>High-attractive to incumbent fishers.</a:t>
                      </a:r>
                    </a:p>
                  </a:txBody>
                  <a:tcPr/>
                </a:tc>
                <a:extLst>
                  <a:ext uri="{0D108BD9-81ED-4DB2-BD59-A6C34878D82A}">
                    <a16:rowId xmlns:a16="http://schemas.microsoft.com/office/drawing/2014/main" val="1422038312"/>
                  </a:ext>
                </a:extLst>
              </a:tr>
            </a:tbl>
          </a:graphicData>
        </a:graphic>
      </p:graphicFrame>
    </p:spTree>
    <p:extLst>
      <p:ext uri="{BB962C8B-B14F-4D97-AF65-F5344CB8AC3E}">
        <p14:creationId xmlns:p14="http://schemas.microsoft.com/office/powerpoint/2010/main" val="408141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BCE5-0CA2-4FAC-8AA0-8DDF77B569D6}"/>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C888FC30-EB46-4CD1-B42A-BACD0DD9461B}"/>
              </a:ext>
            </a:extLst>
          </p:cNvPr>
          <p:cNvSpPr>
            <a:spLocks noGrp="1"/>
          </p:cNvSpPr>
          <p:nvPr>
            <p:ph idx="1"/>
          </p:nvPr>
        </p:nvSpPr>
        <p:spPr/>
        <p:txBody>
          <a:bodyPr/>
          <a:lstStyle/>
          <a:p>
            <a:r>
              <a:rPr lang="en-US" dirty="0"/>
              <a:t>There is not one that stands out as clearly superior.</a:t>
            </a:r>
          </a:p>
          <a:p>
            <a:r>
              <a:rPr lang="en-US" dirty="0"/>
              <a:t>Their recommendation</a:t>
            </a:r>
          </a:p>
          <a:p>
            <a:pPr marL="914400" lvl="1" indent="-457200">
              <a:buFont typeface="+mj-lt"/>
              <a:buAutoNum type="arabicPeriod"/>
            </a:pPr>
            <a:r>
              <a:rPr lang="en-US" dirty="0"/>
              <a:t>River Specific Exclusive Ownership Rights (</a:t>
            </a:r>
            <a:r>
              <a:rPr lang="en-US" dirty="0" err="1"/>
              <a:t>Schwindt</a:t>
            </a:r>
            <a:r>
              <a:rPr lang="en-US" dirty="0"/>
              <a:t> Plan)</a:t>
            </a:r>
          </a:p>
          <a:p>
            <a:pPr marL="914400" lvl="1" indent="-457200">
              <a:buFont typeface="+mj-lt"/>
              <a:buAutoNum type="arabicPeriod"/>
            </a:pPr>
            <a:r>
              <a:rPr lang="en-US" dirty="0"/>
              <a:t>Individual Transferable Quotas</a:t>
            </a:r>
          </a:p>
        </p:txBody>
      </p:sp>
    </p:spTree>
    <p:extLst>
      <p:ext uri="{BB962C8B-B14F-4D97-AF65-F5344CB8AC3E}">
        <p14:creationId xmlns:p14="http://schemas.microsoft.com/office/powerpoint/2010/main" val="356702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835A-847C-5806-DD6B-15A484739BCE}"/>
              </a:ext>
            </a:extLst>
          </p:cNvPr>
          <p:cNvSpPr>
            <a:spLocks noGrp="1"/>
          </p:cNvSpPr>
          <p:nvPr>
            <p:ph type="title"/>
          </p:nvPr>
        </p:nvSpPr>
        <p:spPr/>
        <p:txBody>
          <a:bodyPr/>
          <a:lstStyle/>
          <a:p>
            <a:r>
              <a:rPr lang="en-US" dirty="0"/>
              <a:t>Policy Analysis more Generally</a:t>
            </a:r>
          </a:p>
        </p:txBody>
      </p:sp>
      <p:sp>
        <p:nvSpPr>
          <p:cNvPr id="3" name="Content Placeholder 2">
            <a:extLst>
              <a:ext uri="{FF2B5EF4-FFF2-40B4-BE49-F238E27FC236}">
                <a16:creationId xmlns:a16="http://schemas.microsoft.com/office/drawing/2014/main" id="{6210EB44-3675-CFD4-035D-9D9B4082570E}"/>
              </a:ext>
            </a:extLst>
          </p:cNvPr>
          <p:cNvSpPr>
            <a:spLocks noGrp="1"/>
          </p:cNvSpPr>
          <p:nvPr>
            <p:ph idx="1"/>
          </p:nvPr>
        </p:nvSpPr>
        <p:spPr>
          <a:xfrm>
            <a:off x="838200" y="1213338"/>
            <a:ext cx="11353800" cy="5583116"/>
          </a:xfrm>
        </p:spPr>
        <p:txBody>
          <a:bodyPr>
            <a:normAutofit fontScale="92500" lnSpcReduction="20000"/>
          </a:bodyPr>
          <a:lstStyle/>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What is policy analysis?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Policy advice is informed by social values.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Policy analysts, in either public or private settings, have clients for their advice who can participate in public decision making.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analysis generates client-oriented advice relevant to public decisions informed by social values.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Client oriented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Public decision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Social values</a:t>
            </a:r>
          </a:p>
          <a:p>
            <a:pPr marL="0">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It is </a:t>
            </a:r>
            <a:r>
              <a:rPr lang="en-US" i="1" dirty="0">
                <a:latin typeface="Times New Roman" panose="02020603050405020304" pitchFamily="18" charset="0"/>
                <a:ea typeface="Calibri" panose="020F0502020204030204" pitchFamily="34" charset="0"/>
                <a:cs typeface="Times New Roman" panose="02020603050405020304" pitchFamily="18" charset="0"/>
              </a:rPr>
              <a:t>ex ante</a:t>
            </a:r>
            <a:r>
              <a:rPr lang="en-US" dirty="0">
                <a:latin typeface="Times New Roman" panose="02020603050405020304" pitchFamily="18" charset="0"/>
                <a:ea typeface="Calibri" panose="020F0502020204030204" pitchFamily="34" charset="0"/>
                <a:cs typeface="Times New Roman" panose="02020603050405020304" pitchFamily="18" charset="0"/>
              </a:rPr>
              <a:t> analysis; before the decision point.</a:t>
            </a: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In contrast,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ex post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analysis is conducted for impact evaluation.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100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3F3-A684-5FEC-90CC-4C52180660F3}"/>
              </a:ext>
            </a:extLst>
          </p:cNvPr>
          <p:cNvSpPr>
            <a:spLocks noGrp="1"/>
          </p:cNvSpPr>
          <p:nvPr>
            <p:ph type="title"/>
          </p:nvPr>
        </p:nvSpPr>
        <p:spPr>
          <a:xfrm>
            <a:off x="838200" y="365125"/>
            <a:ext cx="11286392" cy="1325563"/>
          </a:xfrm>
        </p:spPr>
        <p:txBody>
          <a:bodyPr/>
          <a:lstStyle/>
          <a:p>
            <a:r>
              <a:rPr lang="en-US" dirty="0"/>
              <a:t>Economic foundation for Policy Analysis: Review</a:t>
            </a:r>
          </a:p>
        </p:txBody>
      </p:sp>
      <p:sp>
        <p:nvSpPr>
          <p:cNvPr id="3" name="Content Placeholder 2">
            <a:extLst>
              <a:ext uri="{FF2B5EF4-FFF2-40B4-BE49-F238E27FC236}">
                <a16:creationId xmlns:a16="http://schemas.microsoft.com/office/drawing/2014/main" id="{14494E7A-576F-233D-D1F7-F1D5C3B6A1A2}"/>
              </a:ext>
            </a:extLst>
          </p:cNvPr>
          <p:cNvSpPr>
            <a:spLocks noGrp="1"/>
          </p:cNvSpPr>
          <p:nvPr>
            <p:ph idx="1"/>
          </p:nvPr>
        </p:nvSpPr>
        <p:spPr>
          <a:xfrm>
            <a:off x="0" y="1406770"/>
            <a:ext cx="12191999" cy="5345722"/>
          </a:xfrm>
        </p:spPr>
        <p:txBody>
          <a:bodyPr>
            <a:normAutofit/>
          </a:bodyPr>
          <a:lstStyle/>
          <a:p>
            <a:r>
              <a:rPr lang="en-US" dirty="0"/>
              <a:t>It is generally framed in terms of microeconomics.</a:t>
            </a:r>
          </a:p>
          <a:p>
            <a:r>
              <a:rPr lang="en-US" dirty="0"/>
              <a:t>The comparison is made to a private good in a perfectly competitive market.</a:t>
            </a:r>
          </a:p>
          <a:p>
            <a:endParaRPr lang="en-US" dirty="0"/>
          </a:p>
          <a:p>
            <a:pPr marL="0" indent="0">
              <a:buNone/>
            </a:pPr>
            <a:endParaRPr lang="en-US" dirty="0"/>
          </a:p>
          <a:p>
            <a:r>
              <a:rPr lang="en-US" dirty="0"/>
              <a:t>A perfectly competitive market for a private good.</a:t>
            </a:r>
          </a:p>
          <a:p>
            <a:pPr lvl="1"/>
            <a:r>
              <a:rPr lang="en-US" dirty="0"/>
              <a:t>Large number of buyers and sellers (no market power)</a:t>
            </a:r>
          </a:p>
          <a:p>
            <a:pPr lvl="1"/>
            <a:r>
              <a:rPr lang="en-US" dirty="0"/>
              <a:t>All units of the good are identical to buyers and sellers</a:t>
            </a:r>
          </a:p>
          <a:p>
            <a:pPr lvl="1"/>
            <a:r>
              <a:rPr lang="en-US" dirty="0"/>
              <a:t>There are no transaction costs beyond the selling price</a:t>
            </a:r>
          </a:p>
          <a:p>
            <a:pPr lvl="1"/>
            <a:r>
              <a:rPr lang="en-US" dirty="0"/>
              <a:t>Buyers and sellers have the same information about the good.</a:t>
            </a:r>
          </a:p>
        </p:txBody>
      </p:sp>
      <p:graphicFrame>
        <p:nvGraphicFramePr>
          <p:cNvPr id="4" name="Table 4">
            <a:extLst>
              <a:ext uri="{FF2B5EF4-FFF2-40B4-BE49-F238E27FC236}">
                <a16:creationId xmlns:a16="http://schemas.microsoft.com/office/drawing/2014/main" id="{2C0B0600-F8B5-D282-604D-46671D016964}"/>
              </a:ext>
            </a:extLst>
          </p:cNvPr>
          <p:cNvGraphicFramePr>
            <a:graphicFrameLocks noGrp="1"/>
          </p:cNvGraphicFramePr>
          <p:nvPr>
            <p:extLst>
              <p:ext uri="{D42A27DB-BD31-4B8C-83A1-F6EECF244321}">
                <p14:modId xmlns:p14="http://schemas.microsoft.com/office/powerpoint/2010/main" val="4005194224"/>
              </p:ext>
            </p:extLst>
          </p:nvPr>
        </p:nvGraphicFramePr>
        <p:xfrm>
          <a:off x="905608" y="2340513"/>
          <a:ext cx="9254391" cy="1097280"/>
        </p:xfrm>
        <a:graphic>
          <a:graphicData uri="http://schemas.openxmlformats.org/drawingml/2006/table">
            <a:tbl>
              <a:tblPr firstRow="1" bandRow="1">
                <a:tableStyleId>{5C22544A-7EE6-4342-B048-85BDC9FD1C3A}</a:tableStyleId>
              </a:tblPr>
              <a:tblGrid>
                <a:gridCol w="3084797">
                  <a:extLst>
                    <a:ext uri="{9D8B030D-6E8A-4147-A177-3AD203B41FA5}">
                      <a16:colId xmlns:a16="http://schemas.microsoft.com/office/drawing/2014/main" val="163740546"/>
                    </a:ext>
                  </a:extLst>
                </a:gridCol>
                <a:gridCol w="3084797">
                  <a:extLst>
                    <a:ext uri="{9D8B030D-6E8A-4147-A177-3AD203B41FA5}">
                      <a16:colId xmlns:a16="http://schemas.microsoft.com/office/drawing/2014/main" val="3061013031"/>
                    </a:ext>
                  </a:extLst>
                </a:gridCol>
                <a:gridCol w="3084797">
                  <a:extLst>
                    <a:ext uri="{9D8B030D-6E8A-4147-A177-3AD203B41FA5}">
                      <a16:colId xmlns:a16="http://schemas.microsoft.com/office/drawing/2014/main" val="3111710570"/>
                    </a:ext>
                  </a:extLst>
                </a:gridCol>
              </a:tblGrid>
              <a:tr h="342900">
                <a:tc>
                  <a:txBody>
                    <a:bodyPr/>
                    <a:lstStyle/>
                    <a:p>
                      <a:endParaRPr lang="en-US" dirty="0"/>
                    </a:p>
                  </a:txBody>
                  <a:tcPr/>
                </a:tc>
                <a:tc>
                  <a:txBody>
                    <a:bodyPr/>
                    <a:lstStyle/>
                    <a:p>
                      <a:r>
                        <a:rPr lang="en-US" dirty="0"/>
                        <a:t>Rival, depletable</a:t>
                      </a:r>
                    </a:p>
                  </a:txBody>
                  <a:tcPr/>
                </a:tc>
                <a:tc>
                  <a:txBody>
                    <a:bodyPr/>
                    <a:lstStyle/>
                    <a:p>
                      <a:r>
                        <a:rPr lang="en-US" dirty="0"/>
                        <a:t>Non-rival, non-depletable</a:t>
                      </a:r>
                    </a:p>
                  </a:txBody>
                  <a:tcPr/>
                </a:tc>
                <a:extLst>
                  <a:ext uri="{0D108BD9-81ED-4DB2-BD59-A6C34878D82A}">
                    <a16:rowId xmlns:a16="http://schemas.microsoft.com/office/drawing/2014/main" val="2751547087"/>
                  </a:ext>
                </a:extLst>
              </a:tr>
              <a:tr h="342900">
                <a:tc>
                  <a:txBody>
                    <a:bodyPr/>
                    <a:lstStyle/>
                    <a:p>
                      <a:r>
                        <a:rPr lang="en-US" dirty="0"/>
                        <a:t>Exclusion feasible</a:t>
                      </a:r>
                    </a:p>
                  </a:txBody>
                  <a:tcPr/>
                </a:tc>
                <a:tc>
                  <a:txBody>
                    <a:bodyPr/>
                    <a:lstStyle/>
                    <a:p>
                      <a:r>
                        <a:rPr lang="en-US" dirty="0"/>
                        <a:t>Private Good</a:t>
                      </a:r>
                    </a:p>
                  </a:txBody>
                  <a:tcPr/>
                </a:tc>
                <a:tc>
                  <a:txBody>
                    <a:bodyPr/>
                    <a:lstStyle/>
                    <a:p>
                      <a:r>
                        <a:rPr lang="en-US" dirty="0"/>
                        <a:t>Club Good</a:t>
                      </a:r>
                    </a:p>
                  </a:txBody>
                  <a:tcPr/>
                </a:tc>
                <a:extLst>
                  <a:ext uri="{0D108BD9-81ED-4DB2-BD59-A6C34878D82A}">
                    <a16:rowId xmlns:a16="http://schemas.microsoft.com/office/drawing/2014/main" val="499066207"/>
                  </a:ext>
                </a:extLst>
              </a:tr>
              <a:tr h="342900">
                <a:tc>
                  <a:txBody>
                    <a:bodyPr/>
                    <a:lstStyle/>
                    <a:p>
                      <a:r>
                        <a:rPr lang="en-US" dirty="0"/>
                        <a:t>Exclusion not feasible</a:t>
                      </a:r>
                    </a:p>
                  </a:txBody>
                  <a:tcPr/>
                </a:tc>
                <a:tc>
                  <a:txBody>
                    <a:bodyPr/>
                    <a:lstStyle/>
                    <a:p>
                      <a:r>
                        <a:rPr lang="en-US" dirty="0"/>
                        <a:t>Open Access Good</a:t>
                      </a:r>
                    </a:p>
                  </a:txBody>
                  <a:tcPr/>
                </a:tc>
                <a:tc>
                  <a:txBody>
                    <a:bodyPr/>
                    <a:lstStyle/>
                    <a:p>
                      <a:r>
                        <a:rPr lang="en-US" dirty="0"/>
                        <a:t>Public Good</a:t>
                      </a:r>
                    </a:p>
                  </a:txBody>
                  <a:tcPr/>
                </a:tc>
                <a:extLst>
                  <a:ext uri="{0D108BD9-81ED-4DB2-BD59-A6C34878D82A}">
                    <a16:rowId xmlns:a16="http://schemas.microsoft.com/office/drawing/2014/main" val="2245413052"/>
                  </a:ext>
                </a:extLst>
              </a:tr>
            </a:tbl>
          </a:graphicData>
        </a:graphic>
      </p:graphicFrame>
    </p:spTree>
    <p:extLst>
      <p:ext uri="{BB962C8B-B14F-4D97-AF65-F5344CB8AC3E}">
        <p14:creationId xmlns:p14="http://schemas.microsoft.com/office/powerpoint/2010/main" val="235420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6DBF6-8EF0-AE55-6955-E457D3CB8D2C}"/>
              </a:ext>
            </a:extLst>
          </p:cNvPr>
          <p:cNvSpPr>
            <a:spLocks noGrp="1"/>
          </p:cNvSpPr>
          <p:nvPr>
            <p:ph idx="1"/>
          </p:nvPr>
        </p:nvSpPr>
        <p:spPr>
          <a:xfrm>
            <a:off x="1" y="0"/>
            <a:ext cx="12192000" cy="6858000"/>
          </a:xfrm>
        </p:spPr>
        <p:txBody>
          <a:bodyPr>
            <a:normAutofit fontScale="62500" lnSpcReduction="20000"/>
          </a:bodyPr>
          <a:lstStyle/>
          <a:p>
            <a:pPr marL="0" marR="0" lvl="0" indent="0">
              <a:lnSpc>
                <a:spcPct val="115000"/>
              </a:lnSpc>
              <a:spcBef>
                <a:spcPts val="0"/>
              </a:spcBef>
              <a:spcAft>
                <a:spcPts val="0"/>
              </a:spcAft>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Problem Analysis</a:t>
            </a:r>
          </a:p>
          <a:p>
            <a:pPr marL="742950" marR="0" lvl="1" indent="-28575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P1:  Understand the problem.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Assess the symptoms.  What quantitative data do you have on the range of symptoms that are related to the problem in question?  How does the problem identified manifest itself in reality and in multiple dimensions, possibly beyond those identified by the client?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They may have come with one of particular concern, you may need to identify other kinds of symptoms that are related to the one identified.</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Time trends may be useful.</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100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Drawing evidence from other cases may be possible.   Geography and spatial variation are often helpful here.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Frame the problem.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in a general overview of government failure and /or market failure describes the problem.  Why is the current situation suboptimal and by what criterion do you arrive at this evaluation?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Model the problem.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is the outcome variable / set of outcome variables of concern?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are the logical variables that influence the outcome(s) and by what mechanism do they impact the outcome(s).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is the policy relevant subset of these variables?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the level of the client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100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other levels.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8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B18F4-E9FE-2308-07D6-B546BD135CB3}"/>
              </a:ext>
            </a:extLst>
          </p:cNvPr>
          <p:cNvSpPr>
            <a:spLocks noGrp="1"/>
          </p:cNvSpPr>
          <p:nvPr>
            <p:ph idx="1"/>
          </p:nvPr>
        </p:nvSpPr>
        <p:spPr>
          <a:xfrm>
            <a:off x="43961" y="764932"/>
            <a:ext cx="12063047" cy="6093068"/>
          </a:xfrm>
        </p:spPr>
        <p:txBody>
          <a:bodyPr>
            <a:normAutofit fontScale="62500" lnSpcReduction="20000"/>
          </a:bodyPr>
          <a:lstStyle/>
          <a:p>
            <a:pPr marL="742950" marR="0" lvl="1" indent="-28575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P2:  Choosing and explaining relevant goals and constraints.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What exactly are you trying to do with the policy?  What is your goal /are your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(Increased) efficiency is usually one of the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What other goals (or goal categories) are to be given prominence?</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Substantive goals like sustainability, equity, protecting rights, justice…?</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Set goals that are within reach of the client in terms of resources, reasonable staffing expectations, authority, legality…</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Distinguish between goals (that reflect some normative objectives) and policies (the practical steps available to realize these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Goal is abstract, policy is specific.  </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Goal is to reduce poverty</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Policy could be a negative income tax, raising the minimum wage, direct employment by state government…</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Identify the benefits that the policy will lead to in terms of the goal.</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100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Identify the costs that the policy will lead to in reaching the goal.</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2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7189-B716-4A6D-853F-B5160105FD13}"/>
              </a:ext>
            </a:extLst>
          </p:cNvPr>
          <p:cNvSpPr>
            <a:spLocks noGrp="1"/>
          </p:cNvSpPr>
          <p:nvPr>
            <p:ph type="ctrTitle"/>
          </p:nvPr>
        </p:nvSpPr>
        <p:spPr/>
        <p:txBody>
          <a:bodyPr/>
          <a:lstStyle/>
          <a:p>
            <a:r>
              <a:rPr lang="en-US" dirty="0"/>
              <a:t>Policy Analysis Example</a:t>
            </a:r>
          </a:p>
        </p:txBody>
      </p:sp>
      <p:sp>
        <p:nvSpPr>
          <p:cNvPr id="3" name="Subtitle 2">
            <a:extLst>
              <a:ext uri="{FF2B5EF4-FFF2-40B4-BE49-F238E27FC236}">
                <a16:creationId xmlns:a16="http://schemas.microsoft.com/office/drawing/2014/main" id="{8F1B7258-C819-4E7D-950B-60CFF123A7E7}"/>
              </a:ext>
            </a:extLst>
          </p:cNvPr>
          <p:cNvSpPr>
            <a:spLocks noGrp="1"/>
          </p:cNvSpPr>
          <p:nvPr>
            <p:ph type="subTitle" idx="1"/>
          </p:nvPr>
        </p:nvSpPr>
        <p:spPr/>
        <p:txBody>
          <a:bodyPr/>
          <a:lstStyle/>
          <a:p>
            <a:r>
              <a:rPr lang="en-US" dirty="0"/>
              <a:t>Chapter 16, Weimer and Vining 6</a:t>
            </a:r>
            <a:r>
              <a:rPr lang="en-US" baseline="30000" dirty="0"/>
              <a:t>th</a:t>
            </a:r>
            <a:r>
              <a:rPr lang="en-US" dirty="0"/>
              <a:t> edition</a:t>
            </a:r>
          </a:p>
        </p:txBody>
      </p:sp>
      <p:pic>
        <p:nvPicPr>
          <p:cNvPr id="5" name="Picture 4" descr="A fish swimming in water&#10;&#10;Description automatically generated with medium confidence">
            <a:extLst>
              <a:ext uri="{FF2B5EF4-FFF2-40B4-BE49-F238E27FC236}">
                <a16:creationId xmlns:a16="http://schemas.microsoft.com/office/drawing/2014/main" id="{807E628C-2C07-42F8-9512-F4D14A6A9A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37607" y="3978738"/>
            <a:ext cx="4316786" cy="2879262"/>
          </a:xfrm>
          <a:prstGeom prst="rect">
            <a:avLst/>
          </a:prstGeom>
        </p:spPr>
      </p:pic>
      <p:sp>
        <p:nvSpPr>
          <p:cNvPr id="6" name="TextBox 5">
            <a:extLst>
              <a:ext uri="{FF2B5EF4-FFF2-40B4-BE49-F238E27FC236}">
                <a16:creationId xmlns:a16="http://schemas.microsoft.com/office/drawing/2014/main" id="{B787CE92-9E81-43B4-99BD-17ED9196EA75}"/>
              </a:ext>
            </a:extLst>
          </p:cNvPr>
          <p:cNvSpPr txBox="1"/>
          <p:nvPr/>
        </p:nvSpPr>
        <p:spPr>
          <a:xfrm>
            <a:off x="3937607" y="7043112"/>
            <a:ext cx="4316786" cy="230832"/>
          </a:xfrm>
          <a:prstGeom prst="rect">
            <a:avLst/>
          </a:prstGeom>
          <a:noFill/>
        </p:spPr>
        <p:txBody>
          <a:bodyPr wrap="square" rtlCol="0">
            <a:spAutoFit/>
          </a:bodyPr>
          <a:lstStyle/>
          <a:p>
            <a:r>
              <a:rPr lang="en-US" sz="900">
                <a:hlinkClick r:id="rId3" tooltip="https://nwifc.org/ihn-virus-detected-in-atlantic-salmon-farm-near-bainbridge-island/"/>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53216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C216F-2B1B-0BBA-D46B-05EDDD5AA5E6}"/>
              </a:ext>
            </a:extLst>
          </p:cNvPr>
          <p:cNvSpPr>
            <a:spLocks noGrp="1"/>
          </p:cNvSpPr>
          <p:nvPr>
            <p:ph idx="1"/>
          </p:nvPr>
        </p:nvSpPr>
        <p:spPr>
          <a:xfrm>
            <a:off x="131885" y="844062"/>
            <a:ext cx="11957537" cy="6013938"/>
          </a:xfrm>
        </p:spPr>
        <p:txBody>
          <a:bodyPr>
            <a:normAutofit/>
          </a:bodyPr>
          <a:lstStyle/>
          <a:p>
            <a:pPr marL="742950" marR="0" lvl="1" indent="-285750">
              <a:lnSpc>
                <a:spcPct val="100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P3:  Selecting a solution method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one : formal cost benefit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and value benefits, identify and value costs.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Describe flows of costs and benefits over time.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 discounting to state all values in present value terms.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Apply a test (Net present value, internal rate of return, benefit cost ratio)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two:  Qualitative cost benefit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Same concept as above for things that can be assigned monetary values.</a:t>
            </a: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it may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not be practical / ethical / morally comfortable to put a money value on some costs or benefits.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the existence and magnitude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costs or benefits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don’t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assign a cash value.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Express their existence and magnitude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a way that allows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comparison across policy alternatives.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3550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EC41E-82BC-670C-3D4D-54C2D2FF6540}"/>
              </a:ext>
            </a:extLst>
          </p:cNvPr>
          <p:cNvSpPr>
            <a:spLocks noGrp="1"/>
          </p:cNvSpPr>
          <p:nvPr>
            <p:ph idx="1"/>
          </p:nvPr>
        </p:nvSpPr>
        <p:spPr>
          <a:xfrm>
            <a:off x="0" y="0"/>
            <a:ext cx="12191999" cy="6761285"/>
          </a:xfrm>
        </p:spPr>
        <p:txBody>
          <a:bodyPr>
            <a:normAutofit lnSpcReduction="10000"/>
          </a:bodyPr>
          <a:lstStyle/>
          <a:p>
            <a:pPr marL="1143000" marR="0" lvl="2" indent="-228600">
              <a:lnSpc>
                <a:spcPct val="11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three:  Cost effectiveness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Fixed budget approach.  For a given amount of money, how much of a non-monetary goal can we realize if we implement in an efficient fashion a given policy?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How much can we boost rural income without causing environmental damage with a $5 million dollar budget?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$5 million dollars, what is the snow removal policy option that will provide the least traffic delay in our city?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Fixed effectiveness approach.  For a given level of an outcome, what policy is the least costly means of efficiently arriving at that outcome?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we want to reduce the headcount index of poverty by 10% in three years, what is the best way of doing this?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Currently we provide weekly trash pickup service. What is the least cost means of disposing of this trash after it has been collected?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four:  multigoal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Generally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what we will be dealing with.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Challenge is to identify impact categories and be consistent across policy alternatives in these categories.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67279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6F3C-93BE-42D5-AFCC-C84B0E338CCC}"/>
              </a:ext>
            </a:extLst>
          </p:cNvPr>
          <p:cNvSpPr>
            <a:spLocks noGrp="1"/>
          </p:cNvSpPr>
          <p:nvPr>
            <p:ph type="title"/>
          </p:nvPr>
        </p:nvSpPr>
        <p:spPr>
          <a:xfrm>
            <a:off x="838199" y="365125"/>
            <a:ext cx="11180885" cy="1325563"/>
          </a:xfrm>
        </p:spPr>
        <p:txBody>
          <a:bodyPr/>
          <a:lstStyle/>
          <a:p>
            <a:r>
              <a:rPr lang="en-US" dirty="0"/>
              <a:t>When Do We Use Cost Benefit Analysis (CBA)?</a:t>
            </a:r>
          </a:p>
        </p:txBody>
      </p:sp>
      <p:sp>
        <p:nvSpPr>
          <p:cNvPr id="3" name="Content Placeholder 2">
            <a:extLst>
              <a:ext uri="{FF2B5EF4-FFF2-40B4-BE49-F238E27FC236}">
                <a16:creationId xmlns:a16="http://schemas.microsoft.com/office/drawing/2014/main" id="{056424B3-9A39-43D6-A2D6-BC7D321F6AE0}"/>
              </a:ext>
            </a:extLst>
          </p:cNvPr>
          <p:cNvSpPr>
            <a:spLocks noGrp="1"/>
          </p:cNvSpPr>
          <p:nvPr>
            <p:ph idx="1"/>
          </p:nvPr>
        </p:nvSpPr>
        <p:spPr>
          <a:xfrm>
            <a:off x="609600" y="1600201"/>
            <a:ext cx="11277600" cy="4525963"/>
          </a:xfrm>
        </p:spPr>
        <p:txBody>
          <a:bodyPr/>
          <a:lstStyle/>
          <a:p>
            <a:r>
              <a:rPr lang="en-US" dirty="0"/>
              <a:t>Many projects or policies have a temporal dimension to the flow of costs and benefits.</a:t>
            </a:r>
          </a:p>
          <a:p>
            <a:pPr lvl="1"/>
            <a:r>
              <a:rPr lang="en-US" dirty="0"/>
              <a:t>A common pattern in infrastructure, education, and basic research is an up-front cost that generates a future flow of benefits.</a:t>
            </a:r>
          </a:p>
          <a:p>
            <a:r>
              <a:rPr lang="en-US" dirty="0"/>
              <a:t>We need a way to evaluate the efficiency of these projects to help us decide what to select and what to reject.</a:t>
            </a:r>
          </a:p>
          <a:p>
            <a:r>
              <a:rPr lang="en-US" dirty="0"/>
              <a:t>CBA is a tool to evaluate different uses of societal resources.</a:t>
            </a:r>
          </a:p>
          <a:p>
            <a:r>
              <a:rPr lang="en-US" dirty="0"/>
              <a:t>Do the benefits to society exceed the costs to society?</a:t>
            </a:r>
          </a:p>
        </p:txBody>
      </p:sp>
    </p:spTree>
    <p:extLst>
      <p:ext uri="{BB962C8B-B14F-4D97-AF65-F5344CB8AC3E}">
        <p14:creationId xmlns:p14="http://schemas.microsoft.com/office/powerpoint/2010/main" val="306541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E96B-3C62-4443-B6A4-58E9C66D30D9}"/>
              </a:ext>
            </a:extLst>
          </p:cNvPr>
          <p:cNvSpPr>
            <a:spLocks noGrp="1"/>
          </p:cNvSpPr>
          <p:nvPr>
            <p:ph type="title"/>
          </p:nvPr>
        </p:nvSpPr>
        <p:spPr/>
        <p:txBody>
          <a:bodyPr/>
          <a:lstStyle/>
          <a:p>
            <a:r>
              <a:rPr lang="en-US" dirty="0"/>
              <a:t>What Counts?</a:t>
            </a:r>
          </a:p>
        </p:txBody>
      </p:sp>
      <p:sp>
        <p:nvSpPr>
          <p:cNvPr id="3" name="Content Placeholder 2">
            <a:extLst>
              <a:ext uri="{FF2B5EF4-FFF2-40B4-BE49-F238E27FC236}">
                <a16:creationId xmlns:a16="http://schemas.microsoft.com/office/drawing/2014/main" id="{81805A9C-8A0D-487D-9EDB-DD23F2AAD4FD}"/>
              </a:ext>
            </a:extLst>
          </p:cNvPr>
          <p:cNvSpPr>
            <a:spLocks noGrp="1"/>
          </p:cNvSpPr>
          <p:nvPr>
            <p:ph idx="1"/>
          </p:nvPr>
        </p:nvSpPr>
        <p:spPr/>
        <p:txBody>
          <a:bodyPr/>
          <a:lstStyle/>
          <a:p>
            <a:r>
              <a:rPr lang="en-US" dirty="0"/>
              <a:t>Real resources that are used are costs.</a:t>
            </a:r>
          </a:p>
          <a:p>
            <a:r>
              <a:rPr lang="en-US" dirty="0"/>
              <a:t>Real resources that are created are benefits.</a:t>
            </a:r>
          </a:p>
          <a:p>
            <a:r>
              <a:rPr lang="en-US" dirty="0"/>
              <a:t>Transfers don’t use or create real resources; they are claims on real resources.</a:t>
            </a:r>
          </a:p>
          <a:p>
            <a:pPr lvl="1"/>
            <a:r>
              <a:rPr lang="en-US" dirty="0"/>
              <a:t>If a farmer takes a loan to buy fertilizer, the increase in the yield resulting from the use of fertilizer is the benefit, even if they have to sell some of the harvest to pay back to the lender.</a:t>
            </a:r>
          </a:p>
          <a:p>
            <a:pPr lvl="1"/>
            <a:r>
              <a:rPr lang="en-US" dirty="0"/>
              <a:t>If you get a paycheck, the top-line “gross” is what counts; all those claims between “gross” and “net” are claims on a real resource that is created.</a:t>
            </a:r>
          </a:p>
        </p:txBody>
      </p:sp>
    </p:spTree>
    <p:extLst>
      <p:ext uri="{BB962C8B-B14F-4D97-AF65-F5344CB8AC3E}">
        <p14:creationId xmlns:p14="http://schemas.microsoft.com/office/powerpoint/2010/main" val="160194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0AB-0362-46BC-AFE5-6F909E4B1BDD}"/>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38F89F04-DC7C-403C-A6CF-198346D79F02}"/>
              </a:ext>
            </a:extLst>
          </p:cNvPr>
          <p:cNvSpPr>
            <a:spLocks noGrp="1"/>
          </p:cNvSpPr>
          <p:nvPr>
            <p:ph idx="1"/>
          </p:nvPr>
        </p:nvSpPr>
        <p:spPr>
          <a:xfrm>
            <a:off x="334108" y="1494692"/>
            <a:ext cx="11333284" cy="5099539"/>
          </a:xfrm>
        </p:spPr>
        <p:txBody>
          <a:bodyPr/>
          <a:lstStyle/>
          <a:p>
            <a:r>
              <a:rPr lang="en-US" dirty="0"/>
              <a:t>Real values and Nominal Values</a:t>
            </a:r>
          </a:p>
          <a:p>
            <a:r>
              <a:rPr lang="en-US" dirty="0"/>
              <a:t>Values in the future are going to be expressed in present value.</a:t>
            </a:r>
          </a:p>
          <a:p>
            <a:pPr lvl="1"/>
            <a:r>
              <a:rPr lang="en-US" dirty="0"/>
              <a:t>We will use a discount rate r.</a:t>
            </a:r>
          </a:p>
          <a:p>
            <a:r>
              <a:rPr lang="en-US" dirty="0"/>
              <a:t>The analysis is done from the point of view of what is the best use of society’s resources to meet society’s needs.</a:t>
            </a:r>
          </a:p>
        </p:txBody>
      </p:sp>
    </p:spTree>
    <p:extLst>
      <p:ext uri="{BB962C8B-B14F-4D97-AF65-F5344CB8AC3E}">
        <p14:creationId xmlns:p14="http://schemas.microsoft.com/office/powerpoint/2010/main" val="410615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22-A901-4252-9C43-48AF5DB3B2C6}"/>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719DC592-BACA-43D6-B71A-230DC4BD9D5D}"/>
              </a:ext>
            </a:extLst>
          </p:cNvPr>
          <p:cNvSpPr>
            <a:spLocks noGrp="1"/>
          </p:cNvSpPr>
          <p:nvPr>
            <p:ph idx="1"/>
          </p:nvPr>
        </p:nvSpPr>
        <p:spPr/>
        <p:txBody>
          <a:bodyPr/>
          <a:lstStyle/>
          <a:p>
            <a:r>
              <a:rPr lang="en-US" dirty="0"/>
              <a:t>It is </a:t>
            </a:r>
            <a:r>
              <a:rPr lang="en-US" i="1" dirty="0"/>
              <a:t>ex ante</a:t>
            </a:r>
            <a:r>
              <a:rPr lang="en-US" dirty="0"/>
              <a:t> analysis of future scenarios.</a:t>
            </a:r>
          </a:p>
          <a:p>
            <a:r>
              <a:rPr lang="en-US" dirty="0"/>
              <a:t>Analysis is on a timeline before decision point t = 0, and is based on predictions about what will happen after t = 0.</a:t>
            </a:r>
          </a:p>
          <a:p>
            <a:r>
              <a:rPr lang="en-US" dirty="0"/>
              <a:t>It is comparing counterfactual future scenarios “with” a policy or project compared to other alternative future(s); at least one is “without” the policy or project as the status quo.</a:t>
            </a:r>
          </a:p>
          <a:p>
            <a:pPr lvl="1"/>
            <a:r>
              <a:rPr lang="en-US" dirty="0"/>
              <a:t>This “without” scenario has the sense of what happens if we keep doing in the future what we are doing now.</a:t>
            </a:r>
          </a:p>
        </p:txBody>
      </p:sp>
    </p:spTree>
    <p:extLst>
      <p:ext uri="{BB962C8B-B14F-4D97-AF65-F5344CB8AC3E}">
        <p14:creationId xmlns:p14="http://schemas.microsoft.com/office/powerpoint/2010/main" val="360148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03415-9EB5-415C-9330-D179ECDC0164}"/>
              </a:ext>
            </a:extLst>
          </p:cNvPr>
          <p:cNvSpPr>
            <a:spLocks noGrp="1"/>
          </p:cNvSpPr>
          <p:nvPr>
            <p:ph idx="1"/>
          </p:nvPr>
        </p:nvSpPr>
        <p:spPr/>
        <p:txBody>
          <a:bodyPr/>
          <a:lstStyle/>
          <a:p>
            <a:r>
              <a:rPr lang="en-US" dirty="0"/>
              <a:t>As you come to the decision point of t = 0, what is the prediction of the future with the investment, project, or policy?</a:t>
            </a:r>
          </a:p>
          <a:p>
            <a:r>
              <a:rPr lang="en-US" dirty="0"/>
              <a:t>What is the prediction of the future if you don’t make the investment, project, or policy (status quo)?</a:t>
            </a:r>
          </a:p>
          <a:p>
            <a:r>
              <a:rPr lang="en-US" dirty="0"/>
              <a:t>What is the appropriate time horizon for this analysis?</a:t>
            </a:r>
          </a:p>
          <a:p>
            <a:r>
              <a:rPr lang="en-US" dirty="0"/>
              <a:t>How certain are you of the values you are using in defining these scenarios?</a:t>
            </a:r>
          </a:p>
        </p:txBody>
      </p:sp>
      <p:sp>
        <p:nvSpPr>
          <p:cNvPr id="2" name="Title 1">
            <a:extLst>
              <a:ext uri="{FF2B5EF4-FFF2-40B4-BE49-F238E27FC236}">
                <a16:creationId xmlns:a16="http://schemas.microsoft.com/office/drawing/2014/main" id="{BC93F22D-187C-462D-9E5D-ACA715D7B7BB}"/>
              </a:ext>
            </a:extLst>
          </p:cNvPr>
          <p:cNvSpPr>
            <a:spLocks noGrp="1"/>
          </p:cNvSpPr>
          <p:nvPr>
            <p:ph type="title"/>
          </p:nvPr>
        </p:nvSpPr>
        <p:spPr/>
        <p:txBody>
          <a:bodyPr/>
          <a:lstStyle/>
          <a:p>
            <a:r>
              <a:rPr lang="en-US" dirty="0"/>
              <a:t>Define With and Without</a:t>
            </a:r>
          </a:p>
        </p:txBody>
      </p:sp>
    </p:spTree>
    <p:extLst>
      <p:ext uri="{BB962C8B-B14F-4D97-AF65-F5344CB8AC3E}">
        <p14:creationId xmlns:p14="http://schemas.microsoft.com/office/powerpoint/2010/main" val="108242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4695-5861-437E-8A2F-4B0EE4978972}"/>
              </a:ext>
            </a:extLst>
          </p:cNvPr>
          <p:cNvSpPr>
            <a:spLocks noGrp="1"/>
          </p:cNvSpPr>
          <p:nvPr>
            <p:ph type="title"/>
          </p:nvPr>
        </p:nvSpPr>
        <p:spPr/>
        <p:txBody>
          <a:bodyPr>
            <a:noAutofit/>
          </a:bodyPr>
          <a:lstStyle/>
          <a:p>
            <a:r>
              <a:rPr lang="en-US" dirty="0"/>
              <a:t>Examples</a:t>
            </a:r>
          </a:p>
        </p:txBody>
      </p:sp>
      <p:sp>
        <p:nvSpPr>
          <p:cNvPr id="45" name="TextBox 44">
            <a:extLst>
              <a:ext uri="{FF2B5EF4-FFF2-40B4-BE49-F238E27FC236}">
                <a16:creationId xmlns:a16="http://schemas.microsoft.com/office/drawing/2014/main" id="{5BC1D05D-8CC6-4481-AD02-AAFF9C33DDF6}"/>
              </a:ext>
            </a:extLst>
          </p:cNvPr>
          <p:cNvSpPr txBox="1"/>
          <p:nvPr/>
        </p:nvSpPr>
        <p:spPr>
          <a:xfrm>
            <a:off x="4393511" y="6183868"/>
            <a:ext cx="3596555" cy="369332"/>
          </a:xfrm>
          <a:prstGeom prst="rect">
            <a:avLst/>
          </a:prstGeom>
          <a:noFill/>
        </p:spPr>
        <p:txBody>
          <a:bodyPr wrap="none" rtlCol="0">
            <a:noAutofit/>
          </a:bodyPr>
          <a:lstStyle/>
          <a:p>
            <a:r>
              <a:rPr lang="en-US" dirty="0"/>
              <a:t>Many other patterns are possible</a:t>
            </a:r>
          </a:p>
        </p:txBody>
      </p:sp>
      <p:sp>
        <p:nvSpPr>
          <p:cNvPr id="46" name="TextBox 45">
            <a:extLst>
              <a:ext uri="{FF2B5EF4-FFF2-40B4-BE49-F238E27FC236}">
                <a16:creationId xmlns:a16="http://schemas.microsoft.com/office/drawing/2014/main" id="{05686E35-327D-4B94-A920-83586AC8E10C}"/>
              </a:ext>
            </a:extLst>
          </p:cNvPr>
          <p:cNvSpPr txBox="1"/>
          <p:nvPr/>
        </p:nvSpPr>
        <p:spPr>
          <a:xfrm>
            <a:off x="1304225" y="4881875"/>
            <a:ext cx="4953000" cy="350525"/>
          </a:xfrm>
          <a:prstGeom prst="rect">
            <a:avLst/>
          </a:prstGeom>
          <a:noFill/>
        </p:spPr>
        <p:txBody>
          <a:bodyPr wrap="square" rtlCol="0">
            <a:noAutofit/>
          </a:bodyPr>
          <a:lstStyle/>
          <a:p>
            <a:r>
              <a:rPr lang="en-US" dirty="0"/>
              <a:t>Temptation to overclaim down to </a:t>
            </a:r>
            <a:r>
              <a:rPr lang="en-US" dirty="0">
                <a:solidFill>
                  <a:srgbClr val="00B050"/>
                </a:solidFill>
              </a:rPr>
              <a:t>status at t = 0</a:t>
            </a:r>
          </a:p>
        </p:txBody>
      </p:sp>
      <p:sp>
        <p:nvSpPr>
          <p:cNvPr id="47" name="TextBox 46">
            <a:extLst>
              <a:ext uri="{FF2B5EF4-FFF2-40B4-BE49-F238E27FC236}">
                <a16:creationId xmlns:a16="http://schemas.microsoft.com/office/drawing/2014/main" id="{713EA933-D0A7-4CD1-993D-43625529B863}"/>
              </a:ext>
            </a:extLst>
          </p:cNvPr>
          <p:cNvSpPr txBox="1"/>
          <p:nvPr/>
        </p:nvSpPr>
        <p:spPr>
          <a:xfrm>
            <a:off x="1304225" y="5554293"/>
            <a:ext cx="4364648" cy="363907"/>
          </a:xfrm>
          <a:prstGeom prst="rect">
            <a:avLst/>
          </a:prstGeom>
          <a:noFill/>
        </p:spPr>
        <p:txBody>
          <a:bodyPr wrap="squar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sp>
        <p:nvSpPr>
          <p:cNvPr id="48" name="TextBox 47">
            <a:extLst>
              <a:ext uri="{FF2B5EF4-FFF2-40B4-BE49-F238E27FC236}">
                <a16:creationId xmlns:a16="http://schemas.microsoft.com/office/drawing/2014/main" id="{EA2027E5-A0A8-40F3-938A-F87A9E6B21FF}"/>
              </a:ext>
            </a:extLst>
          </p:cNvPr>
          <p:cNvSpPr txBox="1"/>
          <p:nvPr/>
        </p:nvSpPr>
        <p:spPr>
          <a:xfrm>
            <a:off x="6644495" y="4856546"/>
            <a:ext cx="4260929" cy="642553"/>
          </a:xfrm>
          <a:prstGeom prst="rect">
            <a:avLst/>
          </a:prstGeom>
          <a:noFill/>
        </p:spPr>
        <p:txBody>
          <a:bodyPr wrap="square" rtlCol="0">
            <a:noAutofit/>
          </a:bodyPr>
          <a:lstStyle/>
          <a:p>
            <a:r>
              <a:rPr lang="en-US" dirty="0"/>
              <a:t>Temptation to say nothing happened since </a:t>
            </a:r>
            <a:r>
              <a:rPr lang="en-US" dirty="0">
                <a:solidFill>
                  <a:srgbClr val="00B050"/>
                </a:solidFill>
              </a:rPr>
              <a:t>status at t = 0 </a:t>
            </a:r>
            <a:r>
              <a:rPr lang="en-US" dirty="0"/>
              <a:t>is the same as </a:t>
            </a:r>
            <a:r>
              <a:rPr lang="en-US" dirty="0">
                <a:solidFill>
                  <a:srgbClr val="FF0000"/>
                </a:solidFill>
              </a:rPr>
              <a:t>with</a:t>
            </a:r>
            <a:endParaRPr lang="en-US" dirty="0">
              <a:solidFill>
                <a:srgbClr val="00B050"/>
              </a:solidFill>
            </a:endParaRPr>
          </a:p>
        </p:txBody>
      </p:sp>
      <p:sp>
        <p:nvSpPr>
          <p:cNvPr id="49" name="TextBox 48">
            <a:extLst>
              <a:ext uri="{FF2B5EF4-FFF2-40B4-BE49-F238E27FC236}">
                <a16:creationId xmlns:a16="http://schemas.microsoft.com/office/drawing/2014/main" id="{6E05FB3E-0132-4502-9768-B3D39D056D05}"/>
              </a:ext>
            </a:extLst>
          </p:cNvPr>
          <p:cNvSpPr txBox="1"/>
          <p:nvPr/>
        </p:nvSpPr>
        <p:spPr>
          <a:xfrm>
            <a:off x="6644495" y="5544779"/>
            <a:ext cx="4341005" cy="373421"/>
          </a:xfrm>
          <a:prstGeom prst="rect">
            <a:avLst/>
          </a:prstGeom>
          <a:noFill/>
        </p:spPr>
        <p:txBody>
          <a:bodyPr wrap="non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cxnSp>
        <p:nvCxnSpPr>
          <p:cNvPr id="5" name="Straight Connector 4">
            <a:extLst>
              <a:ext uri="{FF2B5EF4-FFF2-40B4-BE49-F238E27FC236}">
                <a16:creationId xmlns:a16="http://schemas.microsoft.com/office/drawing/2014/main" id="{223BF5F3-9928-4BA9-98AF-F595A58CA44F}"/>
              </a:ext>
            </a:extLst>
          </p:cNvPr>
          <p:cNvCxnSpPr>
            <a:cxnSpLocks/>
          </p:cNvCxnSpPr>
          <p:nvPr/>
        </p:nvCxnSpPr>
        <p:spPr>
          <a:xfrm>
            <a:off x="1461105" y="158496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965415-1531-4381-900B-50CECABF6215}"/>
              </a:ext>
            </a:extLst>
          </p:cNvPr>
          <p:cNvCxnSpPr/>
          <p:nvPr/>
        </p:nvCxnSpPr>
        <p:spPr>
          <a:xfrm>
            <a:off x="1461105"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A78094-D556-43CA-9877-38678D7CFA0A}"/>
              </a:ext>
            </a:extLst>
          </p:cNvPr>
          <p:cNvCxnSpPr/>
          <p:nvPr/>
        </p:nvCxnSpPr>
        <p:spPr>
          <a:xfrm flipV="1">
            <a:off x="1461105" y="2466975"/>
            <a:ext cx="2481827" cy="1022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75F9-D74F-4E39-8ADF-2864148CEE1A}"/>
              </a:ext>
            </a:extLst>
          </p:cNvPr>
          <p:cNvCxnSpPr/>
          <p:nvPr/>
        </p:nvCxnSpPr>
        <p:spPr>
          <a:xfrm flipV="1">
            <a:off x="2832705"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E7DA67-750F-48EC-B1E7-44EA42B4F170}"/>
              </a:ext>
            </a:extLst>
          </p:cNvPr>
          <p:cNvCxnSpPr>
            <a:cxnSpLocks/>
          </p:cNvCxnSpPr>
          <p:nvPr/>
        </p:nvCxnSpPr>
        <p:spPr>
          <a:xfrm flipH="1">
            <a:off x="2818923" y="1573120"/>
            <a:ext cx="1320450" cy="1371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9978DB-785E-47E3-94E8-EB4058A5CB56}"/>
              </a:ext>
            </a:extLst>
          </p:cNvPr>
          <p:cNvCxnSpPr/>
          <p:nvPr/>
        </p:nvCxnSpPr>
        <p:spPr>
          <a:xfrm flipV="1">
            <a:off x="2832705" y="2936678"/>
            <a:ext cx="14478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1A2F23-CA45-49E9-9541-5A65438DF264}"/>
              </a:ext>
            </a:extLst>
          </p:cNvPr>
          <p:cNvCxnSpPr/>
          <p:nvPr/>
        </p:nvCxnSpPr>
        <p:spPr>
          <a:xfrm>
            <a:off x="6879493" y="1925154"/>
            <a:ext cx="2385873" cy="21000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70F4-2B16-4633-9EFD-F1426EACB061}"/>
              </a:ext>
            </a:extLst>
          </p:cNvPr>
          <p:cNvSpPr txBox="1"/>
          <p:nvPr/>
        </p:nvSpPr>
        <p:spPr>
          <a:xfrm>
            <a:off x="4137097" y="4362989"/>
            <a:ext cx="691660" cy="323311"/>
          </a:xfrm>
          <a:prstGeom prst="rect">
            <a:avLst/>
          </a:prstGeom>
          <a:noFill/>
        </p:spPr>
        <p:txBody>
          <a:bodyPr wrap="square" rtlCol="0">
            <a:noAutofit/>
          </a:bodyPr>
          <a:lstStyle/>
          <a:p>
            <a:r>
              <a:rPr lang="en-US" dirty="0"/>
              <a:t>Time</a:t>
            </a:r>
          </a:p>
        </p:txBody>
      </p:sp>
      <p:cxnSp>
        <p:nvCxnSpPr>
          <p:cNvPr id="38" name="Straight Connector 37">
            <a:extLst>
              <a:ext uri="{FF2B5EF4-FFF2-40B4-BE49-F238E27FC236}">
                <a16:creationId xmlns:a16="http://schemas.microsoft.com/office/drawing/2014/main" id="{1FF43A2E-A228-41DA-91E4-617396943354}"/>
              </a:ext>
            </a:extLst>
          </p:cNvPr>
          <p:cNvCxnSpPr/>
          <p:nvPr/>
        </p:nvCxnSpPr>
        <p:spPr>
          <a:xfrm>
            <a:off x="8058913" y="2916282"/>
            <a:ext cx="12262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05D8EF7-EC9C-49EB-86CB-B49A7AE00A61}"/>
              </a:ext>
            </a:extLst>
          </p:cNvPr>
          <p:cNvSpPr txBox="1"/>
          <p:nvPr/>
        </p:nvSpPr>
        <p:spPr>
          <a:xfrm>
            <a:off x="8735747" y="2555374"/>
            <a:ext cx="557150" cy="297478"/>
          </a:xfrm>
          <a:prstGeom prst="rect">
            <a:avLst/>
          </a:prstGeom>
          <a:noFill/>
        </p:spPr>
        <p:txBody>
          <a:bodyPr wrap="none" rtlCol="0" anchor="ctr">
            <a:noAutofit/>
          </a:bodyPr>
          <a:lstStyle/>
          <a:p>
            <a:r>
              <a:rPr lang="en-US" dirty="0">
                <a:solidFill>
                  <a:srgbClr val="FF0000"/>
                </a:solidFill>
              </a:rPr>
              <a:t>With</a:t>
            </a:r>
          </a:p>
        </p:txBody>
      </p:sp>
      <p:cxnSp>
        <p:nvCxnSpPr>
          <p:cNvPr id="41" name="Straight Connector 40">
            <a:extLst>
              <a:ext uri="{FF2B5EF4-FFF2-40B4-BE49-F238E27FC236}">
                <a16:creationId xmlns:a16="http://schemas.microsoft.com/office/drawing/2014/main" id="{7DE050C6-D324-4A4E-91CF-2DFBB0E9F5E6}"/>
              </a:ext>
            </a:extLst>
          </p:cNvPr>
          <p:cNvCxnSpPr>
            <a:cxnSpLocks/>
          </p:cNvCxnSpPr>
          <p:nvPr/>
        </p:nvCxnSpPr>
        <p:spPr>
          <a:xfrm>
            <a:off x="8075691" y="2964384"/>
            <a:ext cx="121720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6880C4-807A-41E1-AD02-0945D8FFC445}"/>
              </a:ext>
            </a:extLst>
          </p:cNvPr>
          <p:cNvSpPr txBox="1"/>
          <p:nvPr/>
        </p:nvSpPr>
        <p:spPr>
          <a:xfrm>
            <a:off x="8567948" y="3004626"/>
            <a:ext cx="1565952" cy="329552"/>
          </a:xfrm>
          <a:prstGeom prst="rect">
            <a:avLst/>
          </a:prstGeom>
          <a:noFill/>
        </p:spPr>
        <p:txBody>
          <a:bodyPr wrap="none" rtlCol="0" anchor="ctr">
            <a:noAutofit/>
          </a:bodyPr>
          <a:lstStyle/>
          <a:p>
            <a:r>
              <a:rPr lang="en-US" dirty="0">
                <a:solidFill>
                  <a:srgbClr val="00B050"/>
                </a:solidFill>
              </a:rPr>
              <a:t>Status at t = 0</a:t>
            </a:r>
          </a:p>
        </p:txBody>
      </p:sp>
      <p:sp>
        <p:nvSpPr>
          <p:cNvPr id="44" name="TextBox 43">
            <a:extLst>
              <a:ext uri="{FF2B5EF4-FFF2-40B4-BE49-F238E27FC236}">
                <a16:creationId xmlns:a16="http://schemas.microsoft.com/office/drawing/2014/main" id="{B2486E7E-162D-42AD-8CB6-89C8E3A76DC4}"/>
              </a:ext>
            </a:extLst>
          </p:cNvPr>
          <p:cNvSpPr txBox="1"/>
          <p:nvPr/>
        </p:nvSpPr>
        <p:spPr>
          <a:xfrm>
            <a:off x="9095625" y="3599460"/>
            <a:ext cx="943025" cy="310829"/>
          </a:xfrm>
          <a:prstGeom prst="rect">
            <a:avLst/>
          </a:prstGeom>
          <a:noFill/>
        </p:spPr>
        <p:txBody>
          <a:bodyPr wrap="none" rtlCol="0" anchor="ctr">
            <a:noAutofit/>
          </a:bodyPr>
          <a:lstStyle/>
          <a:p>
            <a:r>
              <a:rPr lang="en-US" dirty="0">
                <a:solidFill>
                  <a:srgbClr val="0070C0"/>
                </a:solidFill>
              </a:rPr>
              <a:t>Without</a:t>
            </a:r>
          </a:p>
        </p:txBody>
      </p:sp>
      <p:sp>
        <p:nvSpPr>
          <p:cNvPr id="7" name="Rectangle 6"/>
          <p:cNvSpPr/>
          <p:nvPr/>
        </p:nvSpPr>
        <p:spPr>
          <a:xfrm>
            <a:off x="1088325" y="1608111"/>
            <a:ext cx="312906" cy="369332"/>
          </a:xfrm>
          <a:prstGeom prst="rect">
            <a:avLst/>
          </a:prstGeom>
        </p:spPr>
        <p:txBody>
          <a:bodyPr wrap="none">
            <a:noAutofit/>
          </a:bodyPr>
          <a:lstStyle/>
          <a:p>
            <a:r>
              <a:rPr lang="en-US" dirty="0"/>
              <a:t>$</a:t>
            </a:r>
          </a:p>
        </p:txBody>
      </p:sp>
      <p:sp>
        <p:nvSpPr>
          <p:cNvPr id="37" name="Rectangle 36"/>
          <p:cNvSpPr/>
          <p:nvPr/>
        </p:nvSpPr>
        <p:spPr>
          <a:xfrm>
            <a:off x="6370435" y="1608111"/>
            <a:ext cx="312906" cy="369332"/>
          </a:xfrm>
          <a:prstGeom prst="rect">
            <a:avLst/>
          </a:prstGeom>
        </p:spPr>
        <p:txBody>
          <a:bodyPr wrap="none">
            <a:noAutofit/>
          </a:bodyPr>
          <a:lstStyle/>
          <a:p>
            <a:r>
              <a:rPr lang="en-US" dirty="0"/>
              <a:t>$</a:t>
            </a:r>
          </a:p>
        </p:txBody>
      </p:sp>
      <p:cxnSp>
        <p:nvCxnSpPr>
          <p:cNvPr id="43" name="Straight Connector 42">
            <a:extLst>
              <a:ext uri="{FF2B5EF4-FFF2-40B4-BE49-F238E27FC236}">
                <a16:creationId xmlns:a16="http://schemas.microsoft.com/office/drawing/2014/main" id="{0F965415-1531-4381-900B-50CECABF6215}"/>
              </a:ext>
            </a:extLst>
          </p:cNvPr>
          <p:cNvCxnSpPr/>
          <p:nvPr/>
        </p:nvCxnSpPr>
        <p:spPr>
          <a:xfrm>
            <a:off x="6775773"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BF5F3-9928-4BA9-98AF-F595A58CA44F}"/>
              </a:ext>
            </a:extLst>
          </p:cNvPr>
          <p:cNvCxnSpPr>
            <a:cxnSpLocks/>
          </p:cNvCxnSpPr>
          <p:nvPr/>
        </p:nvCxnSpPr>
        <p:spPr>
          <a:xfrm>
            <a:off x="6775773" y="1596365"/>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8575F9-D74F-4E39-8ADF-2864148CEE1A}"/>
              </a:ext>
            </a:extLst>
          </p:cNvPr>
          <p:cNvCxnSpPr/>
          <p:nvPr/>
        </p:nvCxnSpPr>
        <p:spPr>
          <a:xfrm flipV="1">
            <a:off x="8071173"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5D8EF7-EC9C-49EB-86CB-B49A7AE00A61}"/>
              </a:ext>
            </a:extLst>
          </p:cNvPr>
          <p:cNvSpPr txBox="1"/>
          <p:nvPr/>
        </p:nvSpPr>
        <p:spPr>
          <a:xfrm>
            <a:off x="3278029" y="1569551"/>
            <a:ext cx="598227" cy="297478"/>
          </a:xfrm>
          <a:prstGeom prst="rect">
            <a:avLst/>
          </a:prstGeom>
          <a:noFill/>
        </p:spPr>
        <p:txBody>
          <a:bodyPr wrap="none" rtlCol="0" anchor="ctr">
            <a:noAutofit/>
          </a:bodyPr>
          <a:lstStyle/>
          <a:p>
            <a:r>
              <a:rPr lang="en-US" dirty="0">
                <a:solidFill>
                  <a:srgbClr val="FF0000"/>
                </a:solidFill>
              </a:rPr>
              <a:t>With</a:t>
            </a:r>
          </a:p>
        </p:txBody>
      </p:sp>
      <p:sp>
        <p:nvSpPr>
          <p:cNvPr id="64" name="TextBox 63">
            <a:extLst>
              <a:ext uri="{FF2B5EF4-FFF2-40B4-BE49-F238E27FC236}">
                <a16:creationId xmlns:a16="http://schemas.microsoft.com/office/drawing/2014/main" id="{B2486E7E-162D-42AD-8CB6-89C8E3A76DC4}"/>
              </a:ext>
            </a:extLst>
          </p:cNvPr>
          <p:cNvSpPr txBox="1"/>
          <p:nvPr/>
        </p:nvSpPr>
        <p:spPr>
          <a:xfrm>
            <a:off x="3797080" y="2117792"/>
            <a:ext cx="945952" cy="307908"/>
          </a:xfrm>
          <a:prstGeom prst="rect">
            <a:avLst/>
          </a:prstGeom>
          <a:noFill/>
        </p:spPr>
        <p:txBody>
          <a:bodyPr wrap="none" rtlCol="0" anchor="ctr">
            <a:noAutofit/>
          </a:bodyPr>
          <a:lstStyle/>
          <a:p>
            <a:r>
              <a:rPr lang="en-US" dirty="0">
                <a:solidFill>
                  <a:srgbClr val="0070C0"/>
                </a:solidFill>
              </a:rPr>
              <a:t>Without</a:t>
            </a:r>
          </a:p>
        </p:txBody>
      </p:sp>
      <p:sp>
        <p:nvSpPr>
          <p:cNvPr id="65" name="TextBox 64">
            <a:extLst>
              <a:ext uri="{FF2B5EF4-FFF2-40B4-BE49-F238E27FC236}">
                <a16:creationId xmlns:a16="http://schemas.microsoft.com/office/drawing/2014/main" id="{AC6880C4-807A-41E1-AD02-0945D8FFC445}"/>
              </a:ext>
            </a:extLst>
          </p:cNvPr>
          <p:cNvSpPr txBox="1"/>
          <p:nvPr/>
        </p:nvSpPr>
        <p:spPr>
          <a:xfrm>
            <a:off x="2894761" y="3004626"/>
            <a:ext cx="1591096" cy="332934"/>
          </a:xfrm>
          <a:prstGeom prst="rect">
            <a:avLst/>
          </a:prstGeom>
          <a:noFill/>
        </p:spPr>
        <p:txBody>
          <a:bodyPr wrap="none" rtlCol="0" anchor="ctr">
            <a:noAutofit/>
          </a:bodyPr>
          <a:lstStyle/>
          <a:p>
            <a:r>
              <a:rPr lang="en-US" dirty="0">
                <a:solidFill>
                  <a:srgbClr val="00B050"/>
                </a:solidFill>
              </a:rPr>
              <a:t>Status at t = 0</a:t>
            </a:r>
          </a:p>
        </p:txBody>
      </p:sp>
      <p:sp>
        <p:nvSpPr>
          <p:cNvPr id="66" name="Rectangle 65"/>
          <p:cNvSpPr/>
          <p:nvPr/>
        </p:nvSpPr>
        <p:spPr>
          <a:xfrm>
            <a:off x="1649553" y="4382022"/>
            <a:ext cx="864339" cy="369332"/>
          </a:xfrm>
          <a:prstGeom prst="rect">
            <a:avLst/>
          </a:prstGeom>
        </p:spPr>
        <p:txBody>
          <a:bodyPr wrap="none">
            <a:noAutofit/>
          </a:bodyPr>
          <a:lstStyle/>
          <a:p>
            <a:r>
              <a:rPr lang="en-US" dirty="0"/>
              <a:t>Before</a:t>
            </a:r>
          </a:p>
        </p:txBody>
      </p:sp>
      <p:sp>
        <p:nvSpPr>
          <p:cNvPr id="67" name="Rectangle 66"/>
          <p:cNvSpPr/>
          <p:nvPr/>
        </p:nvSpPr>
        <p:spPr>
          <a:xfrm>
            <a:off x="2554877" y="4368541"/>
            <a:ext cx="652480" cy="369332"/>
          </a:xfrm>
          <a:prstGeom prst="rect">
            <a:avLst/>
          </a:prstGeom>
        </p:spPr>
        <p:txBody>
          <a:bodyPr wrap="square">
            <a:noAutofit/>
          </a:bodyPr>
          <a:lstStyle/>
          <a:p>
            <a:r>
              <a:rPr lang="en-US" dirty="0"/>
              <a:t>t = 0</a:t>
            </a:r>
          </a:p>
        </p:txBody>
      </p:sp>
      <p:sp>
        <p:nvSpPr>
          <p:cNvPr id="68" name="Rectangle 67"/>
          <p:cNvSpPr/>
          <p:nvPr/>
        </p:nvSpPr>
        <p:spPr>
          <a:xfrm>
            <a:off x="3283305" y="4382022"/>
            <a:ext cx="671979" cy="369332"/>
          </a:xfrm>
          <a:prstGeom prst="rect">
            <a:avLst/>
          </a:prstGeom>
        </p:spPr>
        <p:txBody>
          <a:bodyPr wrap="none">
            <a:noAutofit/>
          </a:bodyPr>
          <a:lstStyle/>
          <a:p>
            <a:r>
              <a:rPr lang="en-US" dirty="0"/>
              <a:t>After</a:t>
            </a:r>
          </a:p>
        </p:txBody>
      </p:sp>
      <p:sp>
        <p:nvSpPr>
          <p:cNvPr id="69" name="Rectangle 68"/>
          <p:cNvSpPr/>
          <p:nvPr/>
        </p:nvSpPr>
        <p:spPr>
          <a:xfrm>
            <a:off x="6851973" y="4369896"/>
            <a:ext cx="864339" cy="369332"/>
          </a:xfrm>
          <a:prstGeom prst="rect">
            <a:avLst/>
          </a:prstGeom>
        </p:spPr>
        <p:txBody>
          <a:bodyPr wrap="none">
            <a:noAutofit/>
          </a:bodyPr>
          <a:lstStyle/>
          <a:p>
            <a:r>
              <a:rPr lang="en-US" dirty="0"/>
              <a:t>Before</a:t>
            </a:r>
          </a:p>
        </p:txBody>
      </p:sp>
      <p:sp>
        <p:nvSpPr>
          <p:cNvPr id="70" name="Rectangle 69"/>
          <p:cNvSpPr/>
          <p:nvPr/>
        </p:nvSpPr>
        <p:spPr>
          <a:xfrm>
            <a:off x="7826418" y="4368541"/>
            <a:ext cx="716807" cy="369332"/>
          </a:xfrm>
          <a:prstGeom prst="rect">
            <a:avLst/>
          </a:prstGeom>
        </p:spPr>
        <p:txBody>
          <a:bodyPr wrap="square">
            <a:noAutofit/>
          </a:bodyPr>
          <a:lstStyle/>
          <a:p>
            <a:r>
              <a:rPr lang="en-US" dirty="0"/>
              <a:t>t = 0</a:t>
            </a:r>
          </a:p>
        </p:txBody>
      </p:sp>
      <p:sp>
        <p:nvSpPr>
          <p:cNvPr id="71" name="Rectangle 70"/>
          <p:cNvSpPr/>
          <p:nvPr/>
        </p:nvSpPr>
        <p:spPr>
          <a:xfrm>
            <a:off x="8520692" y="4368541"/>
            <a:ext cx="671979" cy="369332"/>
          </a:xfrm>
          <a:prstGeom prst="rect">
            <a:avLst/>
          </a:prstGeom>
        </p:spPr>
        <p:txBody>
          <a:bodyPr wrap="none">
            <a:noAutofit/>
          </a:bodyPr>
          <a:lstStyle/>
          <a:p>
            <a:r>
              <a:rPr lang="en-US" dirty="0"/>
              <a:t>After</a:t>
            </a:r>
          </a:p>
        </p:txBody>
      </p:sp>
      <p:sp>
        <p:nvSpPr>
          <p:cNvPr id="72" name="TextBox 71">
            <a:extLst>
              <a:ext uri="{FF2B5EF4-FFF2-40B4-BE49-F238E27FC236}">
                <a16:creationId xmlns:a16="http://schemas.microsoft.com/office/drawing/2014/main" id="{3E9F70F4-2B16-4633-9EFD-F1426EACB061}"/>
              </a:ext>
            </a:extLst>
          </p:cNvPr>
          <p:cNvSpPr txBox="1"/>
          <p:nvPr/>
        </p:nvSpPr>
        <p:spPr>
          <a:xfrm>
            <a:off x="9482632" y="4359030"/>
            <a:ext cx="702768" cy="403470"/>
          </a:xfrm>
          <a:prstGeom prst="rect">
            <a:avLst/>
          </a:prstGeom>
          <a:noFill/>
        </p:spPr>
        <p:txBody>
          <a:bodyPr wrap="square" rtlCol="0">
            <a:noAutofit/>
          </a:bodyPr>
          <a:lstStyle/>
          <a:p>
            <a:r>
              <a:rPr lang="en-US" dirty="0"/>
              <a:t>Time</a:t>
            </a:r>
          </a:p>
        </p:txBody>
      </p:sp>
    </p:spTree>
    <p:extLst>
      <p:ext uri="{BB962C8B-B14F-4D97-AF65-F5344CB8AC3E}">
        <p14:creationId xmlns:p14="http://schemas.microsoft.com/office/powerpoint/2010/main" val="45807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FE1A7-A705-4915-8D9A-37DA17F6EBA5}"/>
              </a:ext>
            </a:extLst>
          </p:cNvPr>
          <p:cNvSpPr>
            <a:spLocks noGrp="1"/>
          </p:cNvSpPr>
          <p:nvPr>
            <p:ph idx="1"/>
          </p:nvPr>
        </p:nvSpPr>
        <p:spPr>
          <a:xfrm>
            <a:off x="0" y="1600201"/>
            <a:ext cx="8001000" cy="4525963"/>
          </a:xfrm>
        </p:spPr>
        <p:txBody>
          <a:bodyPr/>
          <a:lstStyle/>
          <a:p>
            <a:r>
              <a:rPr lang="en-US" dirty="0"/>
              <a:t>For non-market goods</a:t>
            </a:r>
            <a:endParaRPr lang="en-US" sz="2800" dirty="0"/>
          </a:p>
          <a:p>
            <a:pPr lvl="1"/>
            <a:r>
              <a:rPr lang="en-US" sz="2400" dirty="0"/>
              <a:t>Hedonic analysis</a:t>
            </a:r>
          </a:p>
          <a:p>
            <a:pPr lvl="1"/>
            <a:r>
              <a:rPr lang="en-US" sz="2400" dirty="0"/>
              <a:t>Travel cost</a:t>
            </a:r>
          </a:p>
          <a:p>
            <a:pPr lvl="1"/>
            <a:r>
              <a:rPr lang="en-US" sz="2400" dirty="0"/>
              <a:t>Private expenditure in absence of a public good</a:t>
            </a:r>
          </a:p>
          <a:p>
            <a:pPr lvl="1"/>
            <a:r>
              <a:rPr lang="en-US" sz="2400" dirty="0"/>
              <a:t>Contingent valuation</a:t>
            </a:r>
          </a:p>
          <a:p>
            <a:r>
              <a:rPr lang="en-US" sz="2800" dirty="0"/>
              <a:t>Also sometimes use estimations by experts</a:t>
            </a:r>
          </a:p>
          <a:p>
            <a:pPr lvl="1"/>
            <a:r>
              <a:rPr lang="en-US" sz="2400" dirty="0"/>
              <a:t>Called the “Delphi method” </a:t>
            </a:r>
            <a:r>
              <a:rPr lang="en-US" dirty="0"/>
              <a:t>by some</a:t>
            </a:r>
            <a:endParaRPr lang="en-US" sz="2400" dirty="0"/>
          </a:p>
          <a:p>
            <a:pPr lvl="1"/>
            <a:r>
              <a:rPr lang="en-US" sz="2400" dirty="0"/>
              <a:t>Oracle of Delphi</a:t>
            </a:r>
          </a:p>
          <a:p>
            <a:pPr lvl="2"/>
            <a:r>
              <a:rPr lang="en-US" sz="2000" dirty="0"/>
              <a:t>They are not necessarily channeling Apollo though it could help!</a:t>
            </a:r>
          </a:p>
        </p:txBody>
      </p:sp>
      <p:sp>
        <p:nvSpPr>
          <p:cNvPr id="2" name="Title 1">
            <a:extLst>
              <a:ext uri="{FF2B5EF4-FFF2-40B4-BE49-F238E27FC236}">
                <a16:creationId xmlns:a16="http://schemas.microsoft.com/office/drawing/2014/main" id="{F466E8AA-5E77-483B-84AC-916098901F8D}"/>
              </a:ext>
            </a:extLst>
          </p:cNvPr>
          <p:cNvSpPr>
            <a:spLocks noGrp="1"/>
          </p:cNvSpPr>
          <p:nvPr>
            <p:ph type="title"/>
          </p:nvPr>
        </p:nvSpPr>
        <p:spPr>
          <a:xfrm>
            <a:off x="0" y="228600"/>
            <a:ext cx="11582400" cy="1143000"/>
          </a:xfrm>
        </p:spPr>
        <p:txBody>
          <a:bodyPr/>
          <a:lstStyle/>
          <a:p>
            <a:r>
              <a:rPr lang="en-US" dirty="0"/>
              <a:t>Estimation Methods for Willingness to Pay</a:t>
            </a:r>
          </a:p>
        </p:txBody>
      </p:sp>
      <p:pic>
        <p:nvPicPr>
          <p:cNvPr id="5" name="Picture 4" descr="A large mountain in the background&#10;&#10;Description automatically generated">
            <a:extLst>
              <a:ext uri="{FF2B5EF4-FFF2-40B4-BE49-F238E27FC236}">
                <a16:creationId xmlns:a16="http://schemas.microsoft.com/office/drawing/2014/main" id="{FD28BAEF-DD7D-435D-87E4-0DFD80CFF66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42" r="15019"/>
          <a:stretch/>
        </p:blipFill>
        <p:spPr>
          <a:xfrm>
            <a:off x="8534400" y="3416710"/>
            <a:ext cx="3657600" cy="3326934"/>
          </a:xfrm>
          <a:prstGeom prst="rect">
            <a:avLst/>
          </a:prstGeom>
        </p:spPr>
      </p:pic>
      <p:pic>
        <p:nvPicPr>
          <p:cNvPr id="6" name="Picture 5" descr="A person sitting in front of a building&#10;&#10;Description automatically generated">
            <a:extLst>
              <a:ext uri="{FF2B5EF4-FFF2-40B4-BE49-F238E27FC236}">
                <a16:creationId xmlns:a16="http://schemas.microsoft.com/office/drawing/2014/main" id="{B8C94385-F34B-40EC-8A8D-FDF47656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318432"/>
            <a:ext cx="2667000" cy="3110568"/>
          </a:xfrm>
          <a:prstGeom prst="rect">
            <a:avLst/>
          </a:prstGeom>
        </p:spPr>
      </p:pic>
      <p:sp>
        <p:nvSpPr>
          <p:cNvPr id="4" name="TextBox 3">
            <a:extLst>
              <a:ext uri="{FF2B5EF4-FFF2-40B4-BE49-F238E27FC236}">
                <a16:creationId xmlns:a16="http://schemas.microsoft.com/office/drawing/2014/main" id="{29F1383A-5352-3E2D-110D-E8EFE2E3DD62}"/>
              </a:ext>
            </a:extLst>
          </p:cNvPr>
          <p:cNvSpPr txBox="1"/>
          <p:nvPr/>
        </p:nvSpPr>
        <p:spPr>
          <a:xfrm>
            <a:off x="281354" y="5468815"/>
            <a:ext cx="7684027" cy="1200329"/>
          </a:xfrm>
          <a:prstGeom prst="rect">
            <a:avLst/>
          </a:prstGeom>
          <a:noFill/>
        </p:spPr>
        <p:txBody>
          <a:bodyPr wrap="none" rtlCol="0">
            <a:spAutoFit/>
          </a:bodyPr>
          <a:lstStyle/>
          <a:p>
            <a:r>
              <a:rPr lang="en-US" dirty="0"/>
              <a:t>Estimating Economic Values for Nature:  Methods for Non-Market Valuation</a:t>
            </a:r>
          </a:p>
          <a:p>
            <a:r>
              <a:rPr lang="en-US" dirty="0"/>
              <a:t>V. Kerry Smith  Edward Elgar (1996)</a:t>
            </a:r>
          </a:p>
          <a:p>
            <a:r>
              <a:rPr lang="en-US" dirty="0"/>
              <a:t>The Measurement of Environmental and Resource Values:  Theory and Methods</a:t>
            </a:r>
          </a:p>
          <a:p>
            <a:r>
              <a:rPr lang="en-US" dirty="0"/>
              <a:t>A. Myrick Freeman III, Resources for the Future (1993)</a:t>
            </a:r>
          </a:p>
        </p:txBody>
      </p:sp>
    </p:spTree>
    <p:extLst>
      <p:ext uri="{BB962C8B-B14F-4D97-AF65-F5344CB8AC3E}">
        <p14:creationId xmlns:p14="http://schemas.microsoft.com/office/powerpoint/2010/main" val="266112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a:xfrm>
            <a:off x="0" y="694592"/>
            <a:ext cx="12192000" cy="6163407"/>
          </a:xfrm>
        </p:spPr>
        <p:txBody>
          <a:bodyPr>
            <a:normAutofit lnSpcReduction="10000"/>
          </a:bodyPr>
          <a:lstStyle/>
          <a:p>
            <a:r>
              <a:rPr lang="en-US" sz="2800" dirty="0"/>
              <a:t>We need to put a value on avoided deaths—the value of a statistical life (VSL).</a:t>
            </a:r>
          </a:p>
          <a:p>
            <a:pPr lvl="1"/>
            <a:r>
              <a:rPr lang="en-US" sz="2400" dirty="0"/>
              <a:t>Morally we may have qualms, as a practical matter it is something we need to work with.  </a:t>
            </a:r>
          </a:p>
          <a:p>
            <a:r>
              <a:rPr lang="en-US" sz="2800" dirty="0"/>
              <a:t>What kinds of situations would call for us to use this value?</a:t>
            </a:r>
          </a:p>
          <a:p>
            <a:pPr lvl="1"/>
            <a:r>
              <a:rPr lang="en-US" sz="2400" dirty="0"/>
              <a:t>Changes in things like speed limits, drinking age, seatbelt rules, pesticide rules</a:t>
            </a:r>
          </a:p>
          <a:p>
            <a:pPr lvl="2"/>
            <a:r>
              <a:rPr lang="en-US" sz="2000" dirty="0"/>
              <a:t>The US DOT sets the </a:t>
            </a:r>
            <a:r>
              <a:rPr lang="en-US" dirty="0"/>
              <a:t>VSL</a:t>
            </a:r>
            <a:r>
              <a:rPr lang="en-US" sz="2000" dirty="0"/>
              <a:t> at $</a:t>
            </a:r>
            <a:r>
              <a:rPr lang="en-US" dirty="0"/>
              <a:t>13.2</a:t>
            </a:r>
            <a:r>
              <a:rPr lang="en-US" sz="2000" dirty="0"/>
              <a:t> million currently</a:t>
            </a:r>
          </a:p>
          <a:p>
            <a:pPr lvl="2"/>
            <a:r>
              <a:rPr lang="en-US" sz="2000" dirty="0"/>
              <a:t>The US EPA sets the </a:t>
            </a:r>
            <a:r>
              <a:rPr lang="en-US" dirty="0"/>
              <a:t>VSL</a:t>
            </a:r>
            <a:r>
              <a:rPr lang="en-US" sz="2000" dirty="0"/>
              <a:t> at $</a:t>
            </a:r>
            <a:r>
              <a:rPr lang="en-US" dirty="0"/>
              <a:t>7.4</a:t>
            </a:r>
            <a:r>
              <a:rPr lang="en-US" sz="2000" dirty="0"/>
              <a:t> million 2006 dollars updated to the year of the analysis</a:t>
            </a:r>
          </a:p>
          <a:p>
            <a:pPr lvl="1"/>
            <a:r>
              <a:rPr lang="en-US" sz="2400" dirty="0"/>
              <a:t>In June 2020, Imperial College in London released a study that non-pharmaceutical COVID-19 interventions (shutting down before we had vaccines) saved around 3.1 million lives in Europe.  </a:t>
            </a:r>
          </a:p>
          <a:p>
            <a:pPr lvl="2"/>
            <a:r>
              <a:rPr lang="en-US" dirty="0"/>
              <a:t>Let us use a VSL of $10 million for ease of exposition. </a:t>
            </a:r>
          </a:p>
          <a:p>
            <a:pPr lvl="2"/>
            <a:r>
              <a:rPr lang="en-US" sz="2000" dirty="0"/>
              <a:t>We can use the estimate 3.1 million lives * $10 million per life = $3.1E + 13 </a:t>
            </a:r>
            <a:r>
              <a:rPr lang="en-US" dirty="0"/>
              <a:t>~</a:t>
            </a:r>
            <a:r>
              <a:rPr lang="en-US" sz="2000" dirty="0"/>
              <a:t> $31 trillion.</a:t>
            </a:r>
          </a:p>
          <a:p>
            <a:pPr lvl="2"/>
            <a:r>
              <a:rPr lang="en-US" sz="2000" dirty="0"/>
              <a:t>The G</a:t>
            </a:r>
            <a:r>
              <a:rPr lang="en-US" dirty="0"/>
              <a:t>ross National Income</a:t>
            </a:r>
            <a:r>
              <a:rPr lang="en-US" sz="2000" dirty="0"/>
              <a:t> of the EU economy the year before Covid (2019) is reported by the World Bank </a:t>
            </a:r>
            <a:r>
              <a:rPr lang="en-US" dirty="0"/>
              <a:t>as</a:t>
            </a:r>
            <a:r>
              <a:rPr lang="en-US" sz="2000" dirty="0"/>
              <a:t> 1.58 E + 13 (2019) ~ $16 trillion.</a:t>
            </a:r>
          </a:p>
          <a:p>
            <a:pPr lvl="2"/>
            <a:r>
              <a:rPr lang="en-US" dirty="0"/>
              <a:t>The Gross National Income of the EU economy in 2020 is reported as $1.54 E +13.  This is a decrease of $374,976,113,969 ~$375 billion</a:t>
            </a:r>
          </a:p>
          <a:p>
            <a:pPr lvl="2"/>
            <a:r>
              <a:rPr lang="en-US" sz="2000" dirty="0"/>
              <a:t>That is a 2.4% decrease in GNI</a:t>
            </a:r>
          </a:p>
          <a:p>
            <a:pPr lvl="2"/>
            <a:r>
              <a:rPr lang="en-US" dirty="0"/>
              <a:t>By this calculation we got a benefit of $31 trillion at a cost of $375 billion.  </a:t>
            </a:r>
          </a:p>
          <a:p>
            <a:pPr lvl="2"/>
            <a:r>
              <a:rPr lang="en-US" dirty="0"/>
              <a:t>This is a benefit to cost ratio of $83 benefit per $1 cost. </a:t>
            </a:r>
            <a:endParaRPr lang="en-US" sz="2000" dirty="0"/>
          </a:p>
        </p:txBody>
      </p:sp>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a:xfrm>
            <a:off x="838200" y="1"/>
            <a:ext cx="10515600" cy="993530"/>
          </a:xfrm>
        </p:spPr>
        <p:txBody>
          <a:bodyPr/>
          <a:lstStyle/>
          <a:p>
            <a:r>
              <a:rPr lang="en-US" dirty="0"/>
              <a:t>What if the Benefit Is Avoided Death</a:t>
            </a:r>
          </a:p>
        </p:txBody>
      </p:sp>
    </p:spTree>
    <p:extLst>
      <p:ext uri="{BB962C8B-B14F-4D97-AF65-F5344CB8AC3E}">
        <p14:creationId xmlns:p14="http://schemas.microsoft.com/office/powerpoint/2010/main" val="270997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A5DC-765D-40E8-83CF-2D004026A983}"/>
              </a:ext>
            </a:extLst>
          </p:cNvPr>
          <p:cNvSpPr>
            <a:spLocks noGrp="1"/>
          </p:cNvSpPr>
          <p:nvPr>
            <p:ph type="title"/>
          </p:nvPr>
        </p:nvSpPr>
        <p:spPr/>
        <p:txBody>
          <a:bodyPr/>
          <a:lstStyle/>
          <a:p>
            <a:r>
              <a:rPr lang="en-US" dirty="0"/>
              <a:t>The Premise</a:t>
            </a:r>
          </a:p>
        </p:txBody>
      </p:sp>
      <p:sp>
        <p:nvSpPr>
          <p:cNvPr id="3" name="Content Placeholder 2">
            <a:extLst>
              <a:ext uri="{FF2B5EF4-FFF2-40B4-BE49-F238E27FC236}">
                <a16:creationId xmlns:a16="http://schemas.microsoft.com/office/drawing/2014/main" id="{6557211F-2A36-48D7-A21D-5241F838E8B2}"/>
              </a:ext>
            </a:extLst>
          </p:cNvPr>
          <p:cNvSpPr>
            <a:spLocks noGrp="1"/>
          </p:cNvSpPr>
          <p:nvPr>
            <p:ph idx="1"/>
          </p:nvPr>
        </p:nvSpPr>
        <p:spPr>
          <a:xfrm>
            <a:off x="513183" y="1287624"/>
            <a:ext cx="11019453" cy="5205251"/>
          </a:xfrm>
        </p:spPr>
        <p:txBody>
          <a:bodyPr>
            <a:normAutofit lnSpcReduction="10000"/>
          </a:bodyPr>
          <a:lstStyle/>
          <a:p>
            <a:r>
              <a:rPr lang="en-US" dirty="0"/>
              <a:t>A new federal Canadian government has been elected</a:t>
            </a:r>
          </a:p>
          <a:p>
            <a:r>
              <a:rPr lang="en-US" dirty="0"/>
              <a:t>Minister of Fisheries, Oceans and the Canadian Coast Guard has asked you to conduct an analysis of the “small boat” salmon fishery along the Pacific coast.</a:t>
            </a:r>
          </a:p>
          <a:p>
            <a:pPr lvl="1"/>
            <a:r>
              <a:rPr lang="en-US" dirty="0"/>
              <a:t>Not the commercial aquaculture fishery.</a:t>
            </a:r>
          </a:p>
          <a:p>
            <a:pPr lvl="1"/>
            <a:r>
              <a:rPr lang="en-US" dirty="0"/>
              <a:t>Not the sport fishery.</a:t>
            </a:r>
          </a:p>
          <a:p>
            <a:r>
              <a:rPr lang="en-US" dirty="0"/>
              <a:t>The objective of your assignment is to assess current policy and investigate possible alternative policies.</a:t>
            </a:r>
          </a:p>
          <a:p>
            <a:r>
              <a:rPr lang="en-US" dirty="0"/>
              <a:t>The goals of the government are:</a:t>
            </a:r>
          </a:p>
          <a:p>
            <a:pPr lvl="1"/>
            <a:r>
              <a:rPr lang="en-US" dirty="0"/>
              <a:t>Economically Efficient Use</a:t>
            </a:r>
          </a:p>
          <a:p>
            <a:pPr lvl="1"/>
            <a:r>
              <a:rPr lang="en-US" dirty="0"/>
              <a:t>Preservation of the Fishery</a:t>
            </a:r>
          </a:p>
          <a:p>
            <a:pPr lvl="1"/>
            <a:r>
              <a:rPr lang="en-US" dirty="0"/>
              <a:t>Equitable Distribution</a:t>
            </a:r>
          </a:p>
          <a:p>
            <a:pPr lvl="1"/>
            <a:r>
              <a:rPr lang="en-US" dirty="0"/>
              <a:t>Political Feasibility</a:t>
            </a:r>
          </a:p>
        </p:txBody>
      </p:sp>
    </p:spTree>
    <p:extLst>
      <p:ext uri="{BB962C8B-B14F-4D97-AF65-F5344CB8AC3E}">
        <p14:creationId xmlns:p14="http://schemas.microsoft.com/office/powerpoint/2010/main" val="139924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6B1B-67F0-4F53-8EAA-8A90D4CE11E2}"/>
              </a:ext>
            </a:extLst>
          </p:cNvPr>
          <p:cNvSpPr>
            <a:spLocks noGrp="1"/>
          </p:cNvSpPr>
          <p:nvPr>
            <p:ph idx="1"/>
          </p:nvPr>
        </p:nvSpPr>
        <p:spPr/>
        <p:txBody>
          <a:bodyPr/>
          <a:lstStyle/>
          <a:p>
            <a:pPr marL="0" indent="0">
              <a:buNone/>
            </a:pPr>
            <a:r>
              <a:rPr lang="en-US" sz="2800" dirty="0"/>
              <a:t>Think of it as a willingness to pay for a marginal change to mortality risk.</a:t>
            </a:r>
          </a:p>
          <a:p>
            <a:r>
              <a:rPr lang="en-US" sz="2800" dirty="0"/>
              <a:t>It has been measured as a stated preference in a survey.</a:t>
            </a:r>
          </a:p>
          <a:p>
            <a:r>
              <a:rPr lang="en-US" sz="2800" dirty="0"/>
              <a:t>It has been measured as a revealed preference by contrasting the wage premium that is associated with riskier occupations.</a:t>
            </a:r>
          </a:p>
          <a:p>
            <a:pPr lvl="1"/>
            <a:r>
              <a:rPr lang="en-US" sz="2400" dirty="0"/>
              <a:t>Hedonic wage analysis where likelihood of death on the job is a characteristic</a:t>
            </a:r>
          </a:p>
          <a:p>
            <a:pPr lvl="1"/>
            <a:r>
              <a:rPr lang="en-US" sz="2400" dirty="0"/>
              <a:t>A criticism is that it establishes as a reference largely blue-collar white males in the United States</a:t>
            </a:r>
          </a:p>
          <a:p>
            <a:pPr lvl="2"/>
            <a:r>
              <a:rPr lang="en-US" sz="2000" dirty="0"/>
              <a:t>Is that applicable globally?</a:t>
            </a:r>
          </a:p>
          <a:p>
            <a:r>
              <a:rPr lang="en-US" sz="2800" dirty="0"/>
              <a:t>It has been measured by lifetime earnings potential lost.</a:t>
            </a:r>
          </a:p>
        </p:txBody>
      </p:sp>
      <p:sp>
        <p:nvSpPr>
          <p:cNvPr id="2" name="Title 1">
            <a:extLst>
              <a:ext uri="{FF2B5EF4-FFF2-40B4-BE49-F238E27FC236}">
                <a16:creationId xmlns:a16="http://schemas.microsoft.com/office/drawing/2014/main" id="{635F98A4-C024-4147-A0D7-8CF6FC236750}"/>
              </a:ext>
            </a:extLst>
          </p:cNvPr>
          <p:cNvSpPr>
            <a:spLocks noGrp="1"/>
          </p:cNvSpPr>
          <p:nvPr>
            <p:ph type="title"/>
          </p:nvPr>
        </p:nvSpPr>
        <p:spPr/>
        <p:txBody>
          <a:bodyPr/>
          <a:lstStyle/>
          <a:p>
            <a:r>
              <a:rPr lang="en-US" dirty="0"/>
              <a:t>How Is This Calculated?</a:t>
            </a:r>
          </a:p>
        </p:txBody>
      </p:sp>
    </p:spTree>
    <p:extLst>
      <p:ext uri="{BB962C8B-B14F-4D97-AF65-F5344CB8AC3E}">
        <p14:creationId xmlns:p14="http://schemas.microsoft.com/office/powerpoint/2010/main" val="130279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p:txBody>
              <a:bodyPr/>
              <a:lstStyle/>
              <a:p>
                <a:r>
                  <a:rPr lang="en-US" dirty="0"/>
                  <a:t>We are mortal, we are impatient</a:t>
                </a:r>
              </a:p>
              <a:p>
                <a:r>
                  <a:rPr lang="en-US" dirty="0"/>
                  <a:t>Inflation is generally greater than zero percent</a:t>
                </a:r>
              </a:p>
              <a:p>
                <a:r>
                  <a:rPr lang="en-US" dirty="0"/>
                  <a:t>There is an opportunity cost of resources: compounding</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𝑖</m:t>
                            </m:r>
                          </m:e>
                        </m:d>
                      </m:e>
                      <m:sup>
                        <m:r>
                          <a:rPr lang="en-US" smtClean="0">
                            <a:latin typeface="Cambria Math" panose="02040503050406030204" pitchFamily="18" charset="0"/>
                          </a:rPr>
                          <m:t>𝑡</m:t>
                        </m:r>
                      </m:sup>
                    </m:sSup>
                  </m:oMath>
                </a14:m>
                <a:endParaRPr lang="en-US" dirty="0"/>
              </a:p>
              <a:p>
                <a:pPr lvl="1"/>
                <a:r>
                  <a:rPr lang="en-US" dirty="0"/>
                  <a:t>The future value at time t equals the present value at time 0 times 1 plus the interest rate compounded over t years</a:t>
                </a:r>
              </a:p>
              <a:p>
                <a:r>
                  <a:rPr lang="en-US" dirty="0"/>
                  <a:t>And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𝐹𝑉</m:t>
                        </m:r>
                      </m:e>
                      <m:sub>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𝑃𝑉</m:t>
                        </m:r>
                      </m:e>
                      <m:sub>
                        <m:r>
                          <a:rPr lang="en-US">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m:t>
                            </m:r>
                          </m:e>
                        </m:d>
                      </m:e>
                      <m:sup>
                        <m:r>
                          <a:rPr lang="en-US">
                            <a:latin typeface="Cambria Math" panose="02040503050406030204" pitchFamily="18" charset="0"/>
                          </a:rPr>
                          <m:t>𝑡</m:t>
                        </m:r>
                      </m:sup>
                    </m:sSup>
                  </m:oMath>
                </a14:m>
                <a:r>
                  <a:rPr lang="en-US" dirty="0"/>
                  <a:t>, replace the interest rate of i with the discount rate r and write: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𝑟</m:t>
                                  </m:r>
                                </m:e>
                              </m:d>
                            </m:e>
                            <m:sup>
                              <m:r>
                                <a:rPr lang="en-US" smtClean="0">
                                  <a:latin typeface="Cambria Math" panose="02040503050406030204" pitchFamily="18" charset="0"/>
                                </a:rPr>
                                <m:t>𝑡</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76CC5FE2-4825-4BAE-B610-B323D5120843}"/>
                  </a:ext>
                </a:extLst>
              </p:cNvPr>
              <p:cNvSpPr>
                <a:spLocks noGrp="1" noRot="1" noChangeAspect="1" noMove="1" noResize="1" noEditPoints="1" noAdjustHandles="1" noChangeArrowheads="1" noChangeShapeType="1" noTextEdit="1"/>
              </p:cNvSpPr>
              <p:nvPr>
                <p:ph idx="1"/>
              </p:nvPr>
            </p:nvSpPr>
            <p:spPr>
              <a:blipFill>
                <a:blip r:embed="rId2"/>
                <a:stretch>
                  <a:fillRect l="-1278" t="-1752" b="-1334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Why Do We Discount?</a:t>
            </a:r>
          </a:p>
        </p:txBody>
      </p:sp>
    </p:spTree>
    <p:extLst>
      <p:ext uri="{BB962C8B-B14F-4D97-AF65-F5344CB8AC3E}">
        <p14:creationId xmlns:p14="http://schemas.microsoft.com/office/powerpoint/2010/main" val="113563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0E88-773D-4F3B-8156-F61ACB62ED7D}"/>
              </a:ext>
            </a:extLst>
          </p:cNvPr>
          <p:cNvSpPr>
            <a:spLocks noGrp="1"/>
          </p:cNvSpPr>
          <p:nvPr>
            <p:ph idx="1"/>
          </p:nvPr>
        </p:nvSpPr>
        <p:spPr>
          <a:xfrm>
            <a:off x="609600" y="1600201"/>
            <a:ext cx="10972800" cy="2665253"/>
          </a:xfrm>
        </p:spPr>
        <p:txBody>
          <a:bodyPr/>
          <a:lstStyle/>
          <a:p>
            <a:r>
              <a:rPr lang="en-US" dirty="0"/>
              <a:t>One way is to think of it as a person’s preference to defer consumption</a:t>
            </a:r>
          </a:p>
          <a:p>
            <a:pPr lvl="1"/>
            <a:r>
              <a:rPr lang="en-US" dirty="0"/>
              <a:t>Intertemporal elasticity of consumption</a:t>
            </a:r>
          </a:p>
          <a:p>
            <a:r>
              <a:rPr lang="en-US" dirty="0"/>
              <a:t>For an individual with a given r, they are indifferent between </a:t>
            </a:r>
            <a:r>
              <a:rPr lang="en-US" b="1" dirty="0"/>
              <a:t>getting $</a:t>
            </a:r>
            <a:r>
              <a:rPr lang="en-US" b="1"/>
              <a:t>100 now and …</a:t>
            </a:r>
            <a:endParaRPr lang="en-US" b="1" dirty="0"/>
          </a:p>
        </p:txBody>
      </p:sp>
      <p:sp>
        <p:nvSpPr>
          <p:cNvPr id="2" name="Title 1">
            <a:extLst>
              <a:ext uri="{FF2B5EF4-FFF2-40B4-BE49-F238E27FC236}">
                <a16:creationId xmlns:a16="http://schemas.microsoft.com/office/drawing/2014/main" id="{87DE9823-409F-4B24-8D82-1A9E372C984D}"/>
              </a:ext>
            </a:extLst>
          </p:cNvPr>
          <p:cNvSpPr>
            <a:spLocks noGrp="1"/>
          </p:cNvSpPr>
          <p:nvPr>
            <p:ph type="title"/>
          </p:nvPr>
        </p:nvSpPr>
        <p:spPr/>
        <p:txBody>
          <a:bodyPr/>
          <a:lstStyle/>
          <a:p>
            <a:r>
              <a:rPr lang="en-US" dirty="0"/>
              <a:t>How Do We Interpret r?</a:t>
            </a:r>
          </a:p>
        </p:txBody>
      </p:sp>
      <p:graphicFrame>
        <p:nvGraphicFramePr>
          <p:cNvPr id="4" name="Table 4">
            <a:extLst>
              <a:ext uri="{FF2B5EF4-FFF2-40B4-BE49-F238E27FC236}">
                <a16:creationId xmlns:a16="http://schemas.microsoft.com/office/drawing/2014/main" id="{A5FBDC8B-386E-4084-9BF9-0DD1A8E89106}"/>
              </a:ext>
            </a:extLst>
          </p:cNvPr>
          <p:cNvGraphicFramePr>
            <a:graphicFrameLocks noGrp="1"/>
          </p:cNvGraphicFramePr>
          <p:nvPr>
            <p:extLst>
              <p:ext uri="{D42A27DB-BD31-4B8C-83A1-F6EECF244321}">
                <p14:modId xmlns:p14="http://schemas.microsoft.com/office/powerpoint/2010/main" val="2089876785"/>
              </p:ext>
            </p:extLst>
          </p:nvPr>
        </p:nvGraphicFramePr>
        <p:xfrm>
          <a:off x="609600" y="4419600"/>
          <a:ext cx="10972800" cy="198294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79975045"/>
                    </a:ext>
                  </a:extLst>
                </a:gridCol>
                <a:gridCol w="4191000">
                  <a:extLst>
                    <a:ext uri="{9D8B030D-6E8A-4147-A177-3AD203B41FA5}">
                      <a16:colId xmlns:a16="http://schemas.microsoft.com/office/drawing/2014/main" val="1400326769"/>
                    </a:ext>
                  </a:extLst>
                </a:gridCol>
                <a:gridCol w="3886200">
                  <a:extLst>
                    <a:ext uri="{9D8B030D-6E8A-4147-A177-3AD203B41FA5}">
                      <a16:colId xmlns:a16="http://schemas.microsoft.com/office/drawing/2014/main" val="651746208"/>
                    </a:ext>
                  </a:extLst>
                </a:gridCol>
              </a:tblGrid>
              <a:tr h="495736">
                <a:tc>
                  <a:txBody>
                    <a:bodyPr/>
                    <a:lstStyle/>
                    <a:p>
                      <a:pPr algn="ctr"/>
                      <a:r>
                        <a:rPr lang="en-US" sz="2000" dirty="0"/>
                        <a:t>Discount rate r</a:t>
                      </a:r>
                    </a:p>
                  </a:txBody>
                  <a:tcPr anchor="ctr"/>
                </a:tc>
                <a:tc>
                  <a:txBody>
                    <a:bodyPr/>
                    <a:lstStyle/>
                    <a:p>
                      <a:pPr algn="ctr"/>
                      <a:r>
                        <a:rPr lang="en-US" sz="2000" dirty="0"/>
                        <a:t>Indifferent with amount next year</a:t>
                      </a:r>
                    </a:p>
                  </a:txBody>
                  <a:tcPr anchor="ctr"/>
                </a:tc>
                <a:tc>
                  <a:txBody>
                    <a:bodyPr/>
                    <a:lstStyle/>
                    <a:p>
                      <a:pPr algn="ctr"/>
                      <a:r>
                        <a:rPr lang="en-US" sz="2000" dirty="0"/>
                        <a:t>Would wait if offered next year</a:t>
                      </a:r>
                    </a:p>
                  </a:txBody>
                  <a:tcPr anchor="ctr"/>
                </a:tc>
                <a:extLst>
                  <a:ext uri="{0D108BD9-81ED-4DB2-BD59-A6C34878D82A}">
                    <a16:rowId xmlns:a16="http://schemas.microsoft.com/office/drawing/2014/main" val="3498895303"/>
                  </a:ext>
                </a:extLst>
              </a:tr>
              <a:tr h="495736">
                <a:tc>
                  <a:txBody>
                    <a:bodyPr/>
                    <a:lstStyle/>
                    <a:p>
                      <a:pPr algn="ctr"/>
                      <a:r>
                        <a:rPr lang="en-US" sz="2000" dirty="0"/>
                        <a:t>0%</a:t>
                      </a:r>
                    </a:p>
                  </a:txBody>
                  <a:tcPr/>
                </a:tc>
                <a:tc>
                  <a:txBody>
                    <a:bodyPr/>
                    <a:lstStyle/>
                    <a:p>
                      <a:pPr algn="ctr"/>
                      <a:r>
                        <a:rPr lang="en-US" sz="2000" dirty="0"/>
                        <a:t>$100</a:t>
                      </a:r>
                    </a:p>
                  </a:txBody>
                  <a:tcPr/>
                </a:tc>
                <a:tc>
                  <a:txBody>
                    <a:bodyPr/>
                    <a:lstStyle/>
                    <a:p>
                      <a:pPr algn="ctr"/>
                      <a:r>
                        <a:rPr lang="en-US" sz="2000" dirty="0"/>
                        <a:t>$101</a:t>
                      </a:r>
                    </a:p>
                  </a:txBody>
                  <a:tcPr/>
                </a:tc>
                <a:extLst>
                  <a:ext uri="{0D108BD9-81ED-4DB2-BD59-A6C34878D82A}">
                    <a16:rowId xmlns:a16="http://schemas.microsoft.com/office/drawing/2014/main" val="986284266"/>
                  </a:ext>
                </a:extLst>
              </a:tr>
              <a:tr h="495736">
                <a:tc>
                  <a:txBody>
                    <a:bodyPr/>
                    <a:lstStyle/>
                    <a:p>
                      <a:pPr algn="ctr"/>
                      <a:r>
                        <a:rPr lang="en-US" sz="2000" dirty="0"/>
                        <a:t>5%</a:t>
                      </a:r>
                    </a:p>
                  </a:txBody>
                  <a:tcPr/>
                </a:tc>
                <a:tc>
                  <a:txBody>
                    <a:bodyPr/>
                    <a:lstStyle/>
                    <a:p>
                      <a:pPr algn="ctr"/>
                      <a:r>
                        <a:rPr lang="en-US" sz="2000" dirty="0"/>
                        <a:t>$105</a:t>
                      </a:r>
                    </a:p>
                  </a:txBody>
                  <a:tcPr/>
                </a:tc>
                <a:tc>
                  <a:txBody>
                    <a:bodyPr/>
                    <a:lstStyle/>
                    <a:p>
                      <a:pPr algn="ctr"/>
                      <a:r>
                        <a:rPr lang="en-US" sz="2000" dirty="0"/>
                        <a:t>$106</a:t>
                      </a:r>
                    </a:p>
                  </a:txBody>
                  <a:tcPr/>
                </a:tc>
                <a:extLst>
                  <a:ext uri="{0D108BD9-81ED-4DB2-BD59-A6C34878D82A}">
                    <a16:rowId xmlns:a16="http://schemas.microsoft.com/office/drawing/2014/main" val="1302039731"/>
                  </a:ext>
                </a:extLst>
              </a:tr>
              <a:tr h="495736">
                <a:tc>
                  <a:txBody>
                    <a:bodyPr/>
                    <a:lstStyle/>
                    <a:p>
                      <a:pPr algn="ctr"/>
                      <a:r>
                        <a:rPr lang="en-US" sz="2000" dirty="0"/>
                        <a:t>10%</a:t>
                      </a:r>
                    </a:p>
                  </a:txBody>
                  <a:tcPr/>
                </a:tc>
                <a:tc>
                  <a:txBody>
                    <a:bodyPr/>
                    <a:lstStyle/>
                    <a:p>
                      <a:pPr algn="ctr"/>
                      <a:r>
                        <a:rPr lang="en-US" sz="2000" dirty="0"/>
                        <a:t>$110</a:t>
                      </a:r>
                    </a:p>
                  </a:txBody>
                  <a:tcPr/>
                </a:tc>
                <a:tc>
                  <a:txBody>
                    <a:bodyPr/>
                    <a:lstStyle/>
                    <a:p>
                      <a:pPr algn="ctr"/>
                      <a:r>
                        <a:rPr lang="en-US" sz="2000" dirty="0"/>
                        <a:t>$111</a:t>
                      </a:r>
                    </a:p>
                  </a:txBody>
                  <a:tcPr/>
                </a:tc>
                <a:extLst>
                  <a:ext uri="{0D108BD9-81ED-4DB2-BD59-A6C34878D82A}">
                    <a16:rowId xmlns:a16="http://schemas.microsoft.com/office/drawing/2014/main" val="2914488661"/>
                  </a:ext>
                </a:extLst>
              </a:tr>
            </a:tbl>
          </a:graphicData>
        </a:graphic>
      </p:graphicFrame>
    </p:spTree>
    <p:extLst>
      <p:ext uri="{BB962C8B-B14F-4D97-AF65-F5344CB8AC3E}">
        <p14:creationId xmlns:p14="http://schemas.microsoft.com/office/powerpoint/2010/main" val="4180327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88360-154B-4F90-AE8D-8FF034D410ED}"/>
              </a:ext>
            </a:extLst>
          </p:cNvPr>
          <p:cNvSpPr>
            <a:spLocks noGrp="1"/>
          </p:cNvSpPr>
          <p:nvPr>
            <p:ph idx="1"/>
          </p:nvPr>
        </p:nvSpPr>
        <p:spPr/>
        <p:txBody>
          <a:bodyPr/>
          <a:lstStyle/>
          <a:p>
            <a:r>
              <a:rPr lang="en-US" sz="2800" dirty="0"/>
              <a:t>Nominal is the amount you will pay in the future, as in the dollar value of the check you will write/amount on the future receipt.</a:t>
            </a:r>
          </a:p>
          <a:p>
            <a:r>
              <a:rPr lang="en-US" sz="2800" dirty="0"/>
              <a:t>Real is the nominal value adjusted for inflation.</a:t>
            </a:r>
          </a:p>
        </p:txBody>
      </p:sp>
      <p:sp>
        <p:nvSpPr>
          <p:cNvPr id="2" name="Title 1">
            <a:extLst>
              <a:ext uri="{FF2B5EF4-FFF2-40B4-BE49-F238E27FC236}">
                <a16:creationId xmlns:a16="http://schemas.microsoft.com/office/drawing/2014/main" id="{4CE19EA7-0D12-4CBC-85E1-C6478B72814B}"/>
              </a:ext>
            </a:extLst>
          </p:cNvPr>
          <p:cNvSpPr>
            <a:spLocks noGrp="1"/>
          </p:cNvSpPr>
          <p:nvPr>
            <p:ph type="title"/>
          </p:nvPr>
        </p:nvSpPr>
        <p:spPr/>
        <p:txBody>
          <a:bodyPr/>
          <a:lstStyle/>
          <a:p>
            <a:r>
              <a:rPr lang="en-US" sz="4000" dirty="0"/>
              <a:t>Distinguish Between Real and Nominal Values</a:t>
            </a:r>
          </a:p>
        </p:txBody>
      </p:sp>
    </p:spTree>
    <p:extLst>
      <p:ext uri="{BB962C8B-B14F-4D97-AF65-F5344CB8AC3E}">
        <p14:creationId xmlns:p14="http://schemas.microsoft.com/office/powerpoint/2010/main" val="3756388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2E166-7EFF-45E7-94C3-2E064DFDD74F}"/>
                  </a:ext>
                </a:extLst>
              </p:cNvPr>
              <p:cNvSpPr>
                <a:spLocks noGrp="1"/>
              </p:cNvSpPr>
              <p:nvPr>
                <p:ph idx="1"/>
              </p:nvPr>
            </p:nvSpPr>
            <p:spPr/>
            <p:txBody>
              <a:bodyPr/>
              <a:lstStyle/>
              <a:p>
                <a:r>
                  <a:rPr lang="en-US" sz="2400" dirty="0"/>
                  <a:t>A nominal promise</a:t>
                </a:r>
              </a:p>
              <a:p>
                <a:pPr lvl="1"/>
                <a:r>
                  <a:rPr lang="en-US" sz="2000" dirty="0"/>
                  <a:t>I will meet you outside of Maxwell Hall at noon one year from today and hand you a $100 bill.</a:t>
                </a:r>
              </a:p>
              <a:p>
                <a:r>
                  <a:rPr lang="en-US" sz="2400" dirty="0"/>
                  <a:t>A real promise</a:t>
                </a:r>
              </a:p>
              <a:p>
                <a:pPr lvl="1"/>
                <a:r>
                  <a:rPr lang="en-US" sz="2000" dirty="0"/>
                  <a:t>I will meet you at Tops grocery store near campus today, we will fill up a grocery cart with $100 worth of groceries, write down what we have, and then put things back.</a:t>
                </a:r>
              </a:p>
              <a:p>
                <a:pPr lvl="1"/>
                <a:r>
                  <a:rPr lang="en-US" sz="2000" dirty="0"/>
                  <a:t>I will meet you at Tops at noon one year from today, we will refill the cart with the written list, and I will pay for the groceries.</a:t>
                </a:r>
              </a:p>
              <a:p>
                <a:r>
                  <a:rPr lang="en-US" sz="2400" dirty="0"/>
                  <a:t>If nominal r is 8%, inflation </a:t>
                </a:r>
                <a14:m>
                  <m:oMath xmlns:m="http://schemas.openxmlformats.org/officeDocument/2006/math">
                    <m:r>
                      <a:rPr lang="en-US" sz="2400">
                        <a:latin typeface="Cambria Math" panose="02040503050406030204" pitchFamily="18" charset="0"/>
                      </a:rPr>
                      <m:t>𝛾</m:t>
                    </m:r>
                  </m:oMath>
                </a14:m>
                <a:r>
                  <a:rPr lang="en-US" sz="2400" dirty="0"/>
                  <a:t> is 3%, and real r is 5%</a:t>
                </a:r>
              </a:p>
              <a:p>
                <a:pPr lvl="1"/>
                <a:r>
                  <a:rPr lang="en-US" sz="2000" dirty="0"/>
                  <a:t>The nominal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.08</m:t>
                                </m:r>
                              </m:e>
                            </m:d>
                          </m:e>
                          <m:sup>
                            <m:r>
                              <a:rPr lang="en-US" sz="2000">
                                <a:latin typeface="Cambria Math" panose="02040503050406030204" pitchFamily="18" charset="0"/>
                              </a:rPr>
                              <m:t>1</m:t>
                            </m:r>
                          </m:sup>
                        </m:sSup>
                      </m:den>
                    </m:f>
                    <m:r>
                      <a:rPr lang="en-US" sz="2000">
                        <a:latin typeface="Cambria Math" panose="02040503050406030204" pitchFamily="18" charset="0"/>
                      </a:rPr>
                      <m:t>=$92.59</m:t>
                    </m:r>
                  </m:oMath>
                </a14:m>
                <a:r>
                  <a:rPr lang="en-US" sz="2000" dirty="0"/>
                  <a:t> today.</a:t>
                </a:r>
              </a:p>
              <a:p>
                <a:pPr lvl="1"/>
                <a:r>
                  <a:rPr lang="en-US" sz="2000" dirty="0"/>
                  <a:t>The real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.05</m:t>
                                </m:r>
                              </m:e>
                            </m:d>
                          </m:e>
                          <m:sup>
                            <m:r>
                              <a:rPr lang="en-US" sz="2000">
                                <a:latin typeface="Cambria Math" panose="02040503050406030204" pitchFamily="18" charset="0"/>
                              </a:rPr>
                              <m:t>1</m:t>
                            </m:r>
                          </m:sup>
                        </m:sSup>
                      </m:den>
                    </m:f>
                    <m:r>
                      <a:rPr lang="en-US" sz="2000">
                        <a:latin typeface="Cambria Math" panose="02040503050406030204" pitchFamily="18" charset="0"/>
                      </a:rPr>
                      <m:t>=$95.24</m:t>
                    </m:r>
                  </m:oMath>
                </a14:m>
                <a:r>
                  <a:rPr lang="en-US" sz="2000" dirty="0"/>
                  <a:t> today.</a:t>
                </a:r>
              </a:p>
            </p:txBody>
          </p:sp>
        </mc:Choice>
        <mc:Fallback xmlns="">
          <p:sp>
            <p:nvSpPr>
              <p:cNvPr id="3" name="Content Placeholder 2">
                <a:extLst>
                  <a:ext uri="{FF2B5EF4-FFF2-40B4-BE49-F238E27FC236}">
                    <a16:creationId xmlns:a16="http://schemas.microsoft.com/office/drawing/2014/main" id="{7252E166-7EFF-45E7-94C3-2E064DFDD74F}"/>
                  </a:ext>
                </a:extLst>
              </p:cNvPr>
              <p:cNvSpPr>
                <a:spLocks noGrp="1" noRot="1" noChangeAspect="1" noMove="1" noResize="1" noEditPoints="1" noAdjustHandles="1" noChangeArrowheads="1" noChangeShapeType="1" noTextEdit="1"/>
              </p:cNvSpPr>
              <p:nvPr>
                <p:ph idx="1"/>
              </p:nvPr>
            </p:nvSpPr>
            <p:spPr>
              <a:blipFill>
                <a:blip r:embed="rId2"/>
                <a:stretch>
                  <a:fillRect l="-812" t="-1961" r="-58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35EB69F-6B5B-48A8-9678-7ED775C8F06F}"/>
              </a:ext>
            </a:extLst>
          </p:cNvPr>
          <p:cNvSpPr>
            <a:spLocks noGrp="1"/>
          </p:cNvSpPr>
          <p:nvPr>
            <p:ph type="title"/>
          </p:nvPr>
        </p:nvSpPr>
        <p:spPr/>
        <p:txBody>
          <a:bodyPr/>
          <a:lstStyle/>
          <a:p>
            <a:r>
              <a:rPr lang="en-US" dirty="0"/>
              <a:t>What Is the Nature of the Promise?</a:t>
            </a:r>
          </a:p>
        </p:txBody>
      </p:sp>
    </p:spTree>
    <p:extLst>
      <p:ext uri="{BB962C8B-B14F-4D97-AF65-F5344CB8AC3E}">
        <p14:creationId xmlns:p14="http://schemas.microsoft.com/office/powerpoint/2010/main" val="2587963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E64AE-0AE3-4931-9165-12D4C7D0F6FC}"/>
              </a:ext>
            </a:extLst>
          </p:cNvPr>
          <p:cNvSpPr>
            <a:spLocks noGrp="1"/>
          </p:cNvSpPr>
          <p:nvPr>
            <p:ph idx="1"/>
          </p:nvPr>
        </p:nvSpPr>
        <p:spPr>
          <a:xfrm>
            <a:off x="609600" y="1600201"/>
            <a:ext cx="10972800" cy="1828799"/>
          </a:xfrm>
        </p:spPr>
        <p:txBody>
          <a:bodyPr/>
          <a:lstStyle/>
          <a:p>
            <a:r>
              <a:rPr lang="en-US" sz="2000" dirty="0"/>
              <a:t>To fulfill the nominal promise, I could put $92.59 in the bank today at a rate of 8% interest to have the $100 bill in one year.</a:t>
            </a:r>
          </a:p>
          <a:p>
            <a:r>
              <a:rPr lang="en-US" sz="2000" dirty="0"/>
              <a:t>To fulfill the real promise, I could put $95.24 in at 5% real, anticipate 3% inflation, and be able to buy the groceries with the amount (more than $100) in a year.</a:t>
            </a:r>
          </a:p>
          <a:p>
            <a:r>
              <a:rPr lang="en-US" sz="2000" dirty="0"/>
              <a:t>This is something like what a bond market for bonds issued by the U.S. Treasury does.</a:t>
            </a:r>
          </a:p>
        </p:txBody>
      </p:sp>
      <p:sp>
        <p:nvSpPr>
          <p:cNvPr id="2" name="Title 1">
            <a:extLst>
              <a:ext uri="{FF2B5EF4-FFF2-40B4-BE49-F238E27FC236}">
                <a16:creationId xmlns:a16="http://schemas.microsoft.com/office/drawing/2014/main" id="{5EE9C700-C6FB-4744-876C-D60B310A7BD2}"/>
              </a:ext>
            </a:extLst>
          </p:cNvPr>
          <p:cNvSpPr>
            <a:spLocks noGrp="1"/>
          </p:cNvSpPr>
          <p:nvPr>
            <p:ph type="title"/>
          </p:nvPr>
        </p:nvSpPr>
        <p:spPr/>
        <p:txBody>
          <a:bodyPr/>
          <a:lstStyle/>
          <a:p>
            <a:r>
              <a:rPr lang="en-US" dirty="0"/>
              <a:t>Opportunity Cost of Money</a:t>
            </a:r>
          </a:p>
        </p:txBody>
      </p:sp>
      <p:sp>
        <p:nvSpPr>
          <p:cNvPr id="5" name="TextBox 4">
            <a:extLst>
              <a:ext uri="{FF2B5EF4-FFF2-40B4-BE49-F238E27FC236}">
                <a16:creationId xmlns:a16="http://schemas.microsoft.com/office/drawing/2014/main" id="{DAAB89CC-BAEE-4C88-B8BE-D4B8A90E8B42}"/>
              </a:ext>
            </a:extLst>
          </p:cNvPr>
          <p:cNvSpPr txBox="1"/>
          <p:nvPr/>
        </p:nvSpPr>
        <p:spPr>
          <a:xfrm>
            <a:off x="609593" y="6153090"/>
            <a:ext cx="10972807" cy="400110"/>
          </a:xfrm>
          <a:prstGeom prst="rect">
            <a:avLst/>
          </a:prstGeom>
          <a:noFill/>
        </p:spPr>
        <p:txBody>
          <a:bodyPr wrap="square" rtlCol="0">
            <a:noAutofit/>
          </a:bodyPr>
          <a:lstStyle/>
          <a:p>
            <a:r>
              <a:rPr lang="en-US" sz="1000" dirty="0">
                <a:hlinkClick r:id="rId2"/>
              </a:rPr>
              <a:t>https://home.treasury.gov/resource-center/data-chart-center/interest-rates/TextView?type=daily_treasury_real_yield_curve&amp;field_tdr_date_value_month=202501</a:t>
            </a:r>
            <a:endParaRPr lang="en-US" sz="1000" dirty="0"/>
          </a:p>
          <a:p>
            <a:r>
              <a:rPr lang="en-US" sz="2000" dirty="0"/>
              <a:t>Note, however, that these are generally seen as almost risk-less investments.</a:t>
            </a:r>
          </a:p>
        </p:txBody>
      </p:sp>
      <p:graphicFrame>
        <p:nvGraphicFramePr>
          <p:cNvPr id="6" name="Table 5">
            <a:extLst>
              <a:ext uri="{FF2B5EF4-FFF2-40B4-BE49-F238E27FC236}">
                <a16:creationId xmlns:a16="http://schemas.microsoft.com/office/drawing/2014/main" id="{1792F921-07E3-4715-88A9-79B84DE4B1AA}"/>
              </a:ext>
            </a:extLst>
          </p:cNvPr>
          <p:cNvGraphicFramePr>
            <a:graphicFrameLocks noGrp="1"/>
          </p:cNvGraphicFramePr>
          <p:nvPr>
            <p:extLst>
              <p:ext uri="{D42A27DB-BD31-4B8C-83A1-F6EECF244321}">
                <p14:modId xmlns:p14="http://schemas.microsoft.com/office/powerpoint/2010/main" val="1225380198"/>
              </p:ext>
            </p:extLst>
          </p:nvPr>
        </p:nvGraphicFramePr>
        <p:xfrm>
          <a:off x="609593" y="3305908"/>
          <a:ext cx="10972807" cy="2926080"/>
        </p:xfrm>
        <a:graphic>
          <a:graphicData uri="http://schemas.openxmlformats.org/drawingml/2006/table">
            <a:tbl>
              <a:tblPr firstRow="1" firstCol="1">
                <a:tableStyleId>{5C22544A-7EE6-4342-B048-85BDC9FD1C3A}</a:tableStyleId>
              </a:tblPr>
              <a:tblGrid>
                <a:gridCol w="1219207">
                  <a:extLst>
                    <a:ext uri="{9D8B030D-6E8A-4147-A177-3AD203B41FA5}">
                      <a16:colId xmlns:a16="http://schemas.microsoft.com/office/drawing/2014/main" val="1532274241"/>
                    </a:ext>
                  </a:extLst>
                </a:gridCol>
                <a:gridCol w="864237">
                  <a:extLst>
                    <a:ext uri="{9D8B030D-6E8A-4147-A177-3AD203B41FA5}">
                      <a16:colId xmlns:a16="http://schemas.microsoft.com/office/drawing/2014/main" val="2847123350"/>
                    </a:ext>
                  </a:extLst>
                </a:gridCol>
                <a:gridCol w="987707">
                  <a:extLst>
                    <a:ext uri="{9D8B030D-6E8A-4147-A177-3AD203B41FA5}">
                      <a16:colId xmlns:a16="http://schemas.microsoft.com/office/drawing/2014/main" val="862999136"/>
                    </a:ext>
                  </a:extLst>
                </a:gridCol>
                <a:gridCol w="987707">
                  <a:extLst>
                    <a:ext uri="{9D8B030D-6E8A-4147-A177-3AD203B41FA5}">
                      <a16:colId xmlns:a16="http://schemas.microsoft.com/office/drawing/2014/main" val="3924648513"/>
                    </a:ext>
                  </a:extLst>
                </a:gridCol>
                <a:gridCol w="987707">
                  <a:extLst>
                    <a:ext uri="{9D8B030D-6E8A-4147-A177-3AD203B41FA5}">
                      <a16:colId xmlns:a16="http://schemas.microsoft.com/office/drawing/2014/main" val="3996137765"/>
                    </a:ext>
                  </a:extLst>
                </a:gridCol>
                <a:gridCol w="987707">
                  <a:extLst>
                    <a:ext uri="{9D8B030D-6E8A-4147-A177-3AD203B41FA5}">
                      <a16:colId xmlns:a16="http://schemas.microsoft.com/office/drawing/2014/main" val="1151628548"/>
                    </a:ext>
                  </a:extLst>
                </a:gridCol>
                <a:gridCol w="987707">
                  <a:extLst>
                    <a:ext uri="{9D8B030D-6E8A-4147-A177-3AD203B41FA5}">
                      <a16:colId xmlns:a16="http://schemas.microsoft.com/office/drawing/2014/main" val="3138760663"/>
                    </a:ext>
                  </a:extLst>
                </a:gridCol>
                <a:gridCol w="987707">
                  <a:extLst>
                    <a:ext uri="{9D8B030D-6E8A-4147-A177-3AD203B41FA5}">
                      <a16:colId xmlns:a16="http://schemas.microsoft.com/office/drawing/2014/main" val="2654884220"/>
                    </a:ext>
                  </a:extLst>
                </a:gridCol>
                <a:gridCol w="987707">
                  <a:extLst>
                    <a:ext uri="{9D8B030D-6E8A-4147-A177-3AD203B41FA5}">
                      <a16:colId xmlns:a16="http://schemas.microsoft.com/office/drawing/2014/main" val="4163649990"/>
                    </a:ext>
                  </a:extLst>
                </a:gridCol>
                <a:gridCol w="987707">
                  <a:extLst>
                    <a:ext uri="{9D8B030D-6E8A-4147-A177-3AD203B41FA5}">
                      <a16:colId xmlns:a16="http://schemas.microsoft.com/office/drawing/2014/main" val="597611462"/>
                    </a:ext>
                  </a:extLst>
                </a:gridCol>
                <a:gridCol w="987707">
                  <a:extLst>
                    <a:ext uri="{9D8B030D-6E8A-4147-A177-3AD203B41FA5}">
                      <a16:colId xmlns:a16="http://schemas.microsoft.com/office/drawing/2014/main" val="799113612"/>
                    </a:ext>
                  </a:extLst>
                </a:gridCol>
              </a:tblGrid>
              <a:tr h="355898">
                <a:tc>
                  <a:txBody>
                    <a:bodyPr/>
                    <a:lstStyle/>
                    <a:p>
                      <a:pPr algn="l" fontAlgn="b">
                        <a:lnSpc>
                          <a:spcPct val="100000"/>
                        </a:lnSpc>
                      </a:pPr>
                      <a:endParaRPr lang="en-US" sz="1800" b="0" i="0" u="none" strike="noStrike" dirty="0">
                        <a:solidFill>
                          <a:srgbClr val="000000"/>
                        </a:solidFill>
                        <a:effectLst/>
                        <a:latin typeface="+mn-lt"/>
                      </a:endParaRPr>
                    </a:p>
                  </a:txBody>
                  <a:tcPr marT="91440" marB="0" anchor="b"/>
                </a:tc>
                <a:tc>
                  <a:txBody>
                    <a:bodyPr/>
                    <a:lstStyle/>
                    <a:p>
                      <a:pPr algn="ctr" fontAlgn="b">
                        <a:lnSpc>
                          <a:spcPct val="100000"/>
                        </a:lnSpc>
                      </a:pPr>
                      <a:r>
                        <a:rPr lang="en-US" sz="1800" u="none" strike="noStrike" dirty="0">
                          <a:effectLst/>
                        </a:rPr>
                        <a:t>3-mo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6-mo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5-yr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7-yr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30-yr</a:t>
                      </a:r>
                      <a:endParaRPr lang="en-US" sz="1800" b="0" i="0" u="none" strike="noStrike" dirty="0">
                        <a:solidFill>
                          <a:srgbClr val="000000"/>
                        </a:solidFill>
                        <a:effectLst/>
                        <a:latin typeface="Calibri" panose="020F0502020204030204" pitchFamily="34" charset="0"/>
                      </a:endParaRPr>
                    </a:p>
                  </a:txBody>
                  <a:tcPr marT="91440" marB="0" anchor="ctr"/>
                </a:tc>
                <a:extLst>
                  <a:ext uri="{0D108BD9-81ED-4DB2-BD59-A6C34878D82A}">
                    <a16:rowId xmlns:a16="http://schemas.microsoft.com/office/drawing/2014/main" val="1298132335"/>
                  </a:ext>
                </a:extLst>
              </a:tr>
              <a:tr h="355898">
                <a:tc>
                  <a:txBody>
                    <a:bodyPr/>
                    <a:lstStyle/>
                    <a:p>
                      <a:pPr algn="ctr" fontAlgn="b">
                        <a:lnSpc>
                          <a:spcPct val="100000"/>
                        </a:lnSpc>
                      </a:pPr>
                      <a:r>
                        <a:rPr lang="en-US" sz="1600" u="none" strike="noStrike" dirty="0">
                          <a:effectLst/>
                        </a:rPr>
                        <a:t>11/1/1990</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7.28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7.68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8.15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8.57</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8.63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8.70</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671415826"/>
                  </a:ext>
                </a:extLst>
              </a:tr>
              <a:tr h="355898">
                <a:tc>
                  <a:txBody>
                    <a:bodyPr/>
                    <a:lstStyle/>
                    <a:p>
                      <a:pPr algn="ctr" fontAlgn="b">
                        <a:lnSpc>
                          <a:spcPct val="100000"/>
                        </a:lnSpc>
                      </a:pPr>
                      <a:r>
                        <a:rPr lang="en-US" sz="1600" u="none" strike="noStrike" dirty="0">
                          <a:effectLst/>
                        </a:rPr>
                        <a:t>11/1/1995</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5.52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5.62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5.74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5.86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5.98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6.36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6.29</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034465381"/>
                  </a:ext>
                </a:extLst>
              </a:tr>
              <a:tr h="355898">
                <a:tc>
                  <a:txBody>
                    <a:bodyPr/>
                    <a:lstStyle/>
                    <a:p>
                      <a:pPr algn="ctr" fontAlgn="b">
                        <a:lnSpc>
                          <a:spcPct val="100000"/>
                        </a:lnSpc>
                      </a:pPr>
                      <a:r>
                        <a:rPr lang="en-US" sz="1600" u="none" strike="noStrike" dirty="0">
                          <a:effectLst/>
                        </a:rPr>
                        <a:t>11/1/2002</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1.76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2.92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3.54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4.01</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1759042592"/>
                  </a:ext>
                </a:extLst>
              </a:tr>
              <a:tr h="355898">
                <a:tc>
                  <a:txBody>
                    <a:bodyPr/>
                    <a:lstStyle/>
                    <a:p>
                      <a:pPr algn="ctr" fontAlgn="t">
                        <a:lnSpc>
                          <a:spcPct val="100000"/>
                        </a:lnSpc>
                      </a:pPr>
                      <a:r>
                        <a:rPr lang="en-US" sz="1600" u="none" strike="noStrike" dirty="0">
                          <a:effectLst/>
                        </a:rPr>
                        <a:t>11/2/2009</a:t>
                      </a:r>
                      <a:endParaRPr lang="en-US" sz="16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0.38</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0.92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2.33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3.45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4.26</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282883329"/>
                  </a:ext>
                </a:extLst>
              </a:tr>
              <a:tr h="355898">
                <a:tc>
                  <a:txBody>
                    <a:bodyPr/>
                    <a:lstStyle/>
                    <a:p>
                      <a:pPr algn="ctr" fontAlgn="b">
                        <a:lnSpc>
                          <a:spcPct val="100000"/>
                        </a:lnSpc>
                      </a:pPr>
                      <a:r>
                        <a:rPr lang="en-US" sz="1600" u="none" strike="noStrike" dirty="0">
                          <a:effectLst/>
                        </a:rPr>
                        <a:t>11/1/2019</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t">
                        <a:lnSpc>
                          <a:spcPct val="100000"/>
                        </a:lnSpc>
                      </a:pPr>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1.73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768367906"/>
                  </a:ext>
                </a:extLst>
              </a:tr>
              <a:tr h="355898">
                <a:tc>
                  <a:txBody>
                    <a:bodyPr/>
                    <a:lstStyle/>
                    <a:p>
                      <a:pPr algn="ctr" fontAlgn="b">
                        <a:lnSpc>
                          <a:spcPct val="100000"/>
                        </a:lnSpc>
                      </a:pPr>
                      <a:r>
                        <a:rPr lang="en-US" sz="1600" b="1" i="0" u="none" strike="noStrike" dirty="0">
                          <a:solidFill>
                            <a:schemeClr val="bg1"/>
                          </a:solidFill>
                          <a:effectLst/>
                          <a:latin typeface="Calibri" panose="020F0502020204030204" pitchFamily="34" charset="0"/>
                        </a:rPr>
                        <a:t>11/1/2021</a:t>
                      </a:r>
                    </a:p>
                  </a:txBody>
                  <a:tcPr marT="91440" marB="0" anchor="b"/>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0.09</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0.05</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0.15</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0.50</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0.79</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1.20</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1.46</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1.58</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2.01</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1.98</a:t>
                      </a:r>
                    </a:p>
                  </a:txBody>
                  <a:tcPr marT="91440" marB="0"/>
                </a:tc>
                <a:extLst>
                  <a:ext uri="{0D108BD9-81ED-4DB2-BD59-A6C34878D82A}">
                    <a16:rowId xmlns:a16="http://schemas.microsoft.com/office/drawing/2014/main" val="2575921997"/>
                  </a:ext>
                </a:extLst>
              </a:tr>
              <a:tr h="355898">
                <a:tc>
                  <a:txBody>
                    <a:bodyPr/>
                    <a:lstStyle/>
                    <a:p>
                      <a:pPr algn="ctr"/>
                      <a:r>
                        <a:rPr lang="en-US" sz="1600" dirty="0"/>
                        <a:t>09/20/2024</a:t>
                      </a:r>
                    </a:p>
                  </a:txBody>
                  <a:tcPr anchor="ctr"/>
                </a:tc>
                <a:tc>
                  <a:txBody>
                    <a:bodyPr/>
                    <a:lstStyle/>
                    <a:p>
                      <a:pPr algn="ctr"/>
                      <a:r>
                        <a:rPr lang="en-US" dirty="0"/>
                        <a:t>4.75</a:t>
                      </a:r>
                    </a:p>
                  </a:txBody>
                  <a:tcPr anchor="ctr"/>
                </a:tc>
                <a:tc>
                  <a:txBody>
                    <a:bodyPr/>
                    <a:lstStyle/>
                    <a:p>
                      <a:pPr algn="ctr"/>
                      <a:r>
                        <a:rPr lang="en-US" dirty="0"/>
                        <a:t>4.43</a:t>
                      </a:r>
                    </a:p>
                  </a:txBody>
                  <a:tcPr anchor="ctr"/>
                </a:tc>
                <a:tc>
                  <a:txBody>
                    <a:bodyPr/>
                    <a:lstStyle/>
                    <a:p>
                      <a:pPr algn="ctr"/>
                      <a:r>
                        <a:rPr lang="en-US" dirty="0"/>
                        <a:t>3.92</a:t>
                      </a:r>
                    </a:p>
                  </a:txBody>
                  <a:tcPr anchor="ctr"/>
                </a:tc>
                <a:tc>
                  <a:txBody>
                    <a:bodyPr/>
                    <a:lstStyle/>
                    <a:p>
                      <a:pPr algn="ctr"/>
                      <a:r>
                        <a:rPr lang="en-US" dirty="0"/>
                        <a:t>3.55</a:t>
                      </a:r>
                    </a:p>
                  </a:txBody>
                  <a:tcPr anchor="ctr"/>
                </a:tc>
                <a:tc>
                  <a:txBody>
                    <a:bodyPr/>
                    <a:lstStyle/>
                    <a:p>
                      <a:pPr algn="ctr"/>
                      <a:r>
                        <a:rPr lang="en-US" dirty="0"/>
                        <a:t>3.46</a:t>
                      </a:r>
                    </a:p>
                  </a:txBody>
                  <a:tcPr anchor="ctr"/>
                </a:tc>
                <a:tc>
                  <a:txBody>
                    <a:bodyPr/>
                    <a:lstStyle/>
                    <a:p>
                      <a:pPr algn="ctr"/>
                      <a:r>
                        <a:rPr lang="en-US" dirty="0"/>
                        <a:t>3.48</a:t>
                      </a:r>
                    </a:p>
                  </a:txBody>
                  <a:tcPr anchor="ctr"/>
                </a:tc>
                <a:tc>
                  <a:txBody>
                    <a:bodyPr/>
                    <a:lstStyle/>
                    <a:p>
                      <a:pPr algn="ctr"/>
                      <a:r>
                        <a:rPr lang="en-US" dirty="0"/>
                        <a:t>3.59</a:t>
                      </a:r>
                    </a:p>
                  </a:txBody>
                  <a:tcPr anchor="ctr"/>
                </a:tc>
                <a:tc>
                  <a:txBody>
                    <a:bodyPr/>
                    <a:lstStyle/>
                    <a:p>
                      <a:pPr algn="ctr"/>
                      <a:r>
                        <a:rPr lang="en-US" dirty="0"/>
                        <a:t>3.73</a:t>
                      </a:r>
                    </a:p>
                  </a:txBody>
                  <a:tcPr anchor="ctr"/>
                </a:tc>
                <a:tc>
                  <a:txBody>
                    <a:bodyPr/>
                    <a:lstStyle/>
                    <a:p>
                      <a:pPr algn="ctr"/>
                      <a:r>
                        <a:rPr lang="en-US" dirty="0"/>
                        <a:t>4.10</a:t>
                      </a:r>
                    </a:p>
                  </a:txBody>
                  <a:tcPr anchor="ctr"/>
                </a:tc>
                <a:tc>
                  <a:txBody>
                    <a:bodyPr/>
                    <a:lstStyle/>
                    <a:p>
                      <a:pPr algn="ctr"/>
                      <a:r>
                        <a:rPr lang="en-US" dirty="0"/>
                        <a:t>4.07</a:t>
                      </a:r>
                    </a:p>
                  </a:txBody>
                  <a:tcPr anchor="ctr"/>
                </a:tc>
                <a:extLst>
                  <a:ext uri="{0D108BD9-81ED-4DB2-BD59-A6C34878D82A}">
                    <a16:rowId xmlns:a16="http://schemas.microsoft.com/office/drawing/2014/main" val="3954732322"/>
                  </a:ext>
                </a:extLst>
              </a:tr>
            </a:tbl>
          </a:graphicData>
        </a:graphic>
      </p:graphicFrame>
    </p:spTree>
    <p:extLst>
      <p:ext uri="{BB962C8B-B14F-4D97-AF65-F5344CB8AC3E}">
        <p14:creationId xmlns:p14="http://schemas.microsoft.com/office/powerpoint/2010/main" val="977995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CE8CE9-EFA7-4455-B2B3-1C7D2AF24E32}"/>
                  </a:ext>
                </a:extLst>
              </p:cNvPr>
              <p:cNvSpPr>
                <a:spLocks noGrp="1"/>
              </p:cNvSpPr>
              <p:nvPr>
                <p:ph idx="1"/>
              </p:nvPr>
            </p:nvSpPr>
            <p:spPr/>
            <p:txBody>
              <a:bodyPr/>
              <a:lstStyle/>
              <a:p>
                <a:pPr marL="514350" indent="-514350">
                  <a:buFont typeface="+mj-lt"/>
                  <a:buAutoNum type="arabicPeriod"/>
                </a:pPr>
                <a:r>
                  <a:rPr lang="en-US" dirty="0"/>
                  <a:t>Net present value (NPV) = PVB − PVC</a:t>
                </a:r>
              </a:p>
              <a:p>
                <a:pPr marL="514350" indent="-514350">
                  <a:buFont typeface="+mj-lt"/>
                  <a:buAutoNum type="arabicPeriod"/>
                </a:pPr>
                <a:r>
                  <a:rPr lang="en-US" dirty="0"/>
                  <a:t>Internal rate of return (IRR),</a:t>
                </a:r>
              </a:p>
              <a:p>
                <a:pPr lvl="1"/>
                <a:r>
                  <a:rPr lang="en-US" dirty="0"/>
                  <a:t>What r makes PVB = PVC?</a:t>
                </a:r>
              </a:p>
              <a:p>
                <a:pPr marL="514350" indent="-514350">
                  <a:buFont typeface="+mj-lt"/>
                  <a:buAutoNum type="arabicPeriod"/>
                </a:pPr>
                <a:r>
                  <a:rPr lang="en-US" dirty="0"/>
                  <a:t>Benefit cost ratio (BCR)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𝑃𝑉𝐵</m:t>
                        </m:r>
                      </m:num>
                      <m:den>
                        <m:r>
                          <a:rPr lang="en-US">
                            <a:latin typeface="Cambria Math" panose="02040503050406030204" pitchFamily="18" charset="0"/>
                          </a:rPr>
                          <m:t>𝑃𝑉𝐶</m:t>
                        </m:r>
                      </m:den>
                    </m:f>
                  </m:oMath>
                </a14:m>
                <a:endParaRPr lang="en-US" dirty="0"/>
              </a:p>
              <a:p>
                <a:r>
                  <a:rPr lang="en-US" dirty="0"/>
                  <a:t>They don’t differ in the component parts, only in how the information is presented and interpreted</a:t>
                </a:r>
              </a:p>
            </p:txBody>
          </p:sp>
        </mc:Choice>
        <mc:Fallback xmlns="">
          <p:sp>
            <p:nvSpPr>
              <p:cNvPr id="3" name="Content Placeholder 2">
                <a:extLst>
                  <a:ext uri="{FF2B5EF4-FFF2-40B4-BE49-F238E27FC236}">
                    <a16:creationId xmlns:a16="http://schemas.microsoft.com/office/drawing/2014/main" id="{FACE8CE9-EFA7-4455-B2B3-1C7D2AF24E32}"/>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8B8BC71-827B-41AA-A85F-3C3DE84A3856}"/>
              </a:ext>
            </a:extLst>
          </p:cNvPr>
          <p:cNvSpPr>
            <a:spLocks noGrp="1"/>
          </p:cNvSpPr>
          <p:nvPr>
            <p:ph type="title"/>
          </p:nvPr>
        </p:nvSpPr>
        <p:spPr/>
        <p:txBody>
          <a:bodyPr/>
          <a:lstStyle/>
          <a:p>
            <a:r>
              <a:rPr lang="en-US" dirty="0"/>
              <a:t>Three Solution Concepts</a:t>
            </a:r>
          </a:p>
        </p:txBody>
      </p:sp>
    </p:spTree>
    <p:extLst>
      <p:ext uri="{BB962C8B-B14F-4D97-AF65-F5344CB8AC3E}">
        <p14:creationId xmlns:p14="http://schemas.microsoft.com/office/powerpoint/2010/main" val="123009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0A1B-F832-41D0-8F7A-0913DE816A31}"/>
              </a:ext>
            </a:extLst>
          </p:cNvPr>
          <p:cNvSpPr>
            <a:spLocks noGrp="1"/>
          </p:cNvSpPr>
          <p:nvPr>
            <p:ph type="title"/>
          </p:nvPr>
        </p:nvSpPr>
        <p:spPr/>
        <p:txBody>
          <a:bodyPr/>
          <a:lstStyle/>
          <a:p>
            <a:r>
              <a:rPr lang="en-US" dirty="0"/>
              <a:t>Education / skills demand</a:t>
            </a:r>
          </a:p>
        </p:txBody>
      </p:sp>
      <p:sp>
        <p:nvSpPr>
          <p:cNvPr id="3" name="Content Placeholder 2">
            <a:extLst>
              <a:ext uri="{FF2B5EF4-FFF2-40B4-BE49-F238E27FC236}">
                <a16:creationId xmlns:a16="http://schemas.microsoft.com/office/drawing/2014/main" id="{DEEE0032-3EEB-4DD2-AD81-57B8FA3FDC88}"/>
              </a:ext>
            </a:extLst>
          </p:cNvPr>
          <p:cNvSpPr>
            <a:spLocks noGrp="1"/>
          </p:cNvSpPr>
          <p:nvPr>
            <p:ph idx="1"/>
          </p:nvPr>
        </p:nvSpPr>
        <p:spPr>
          <a:xfrm>
            <a:off x="1524000" y="1600200"/>
            <a:ext cx="9144000" cy="5257800"/>
          </a:xfrm>
          <a:ln>
            <a:solidFill>
              <a:schemeClr val="tx1"/>
            </a:solidFill>
          </a:ln>
        </p:spPr>
        <p:txBody>
          <a:bodyPr/>
          <a:lstStyle/>
          <a:p>
            <a:r>
              <a:rPr lang="en-US" dirty="0"/>
              <a:t>A kind of benefit-cost tradeoff to go from the low-quality wage market to the high-quality wage market</a:t>
            </a:r>
          </a:p>
          <a:p>
            <a:pPr marL="0" indent="0">
              <a:buNone/>
            </a:pPr>
            <a:endParaRPr lang="en-US" dirty="0"/>
          </a:p>
        </p:txBody>
      </p:sp>
      <p:cxnSp>
        <p:nvCxnSpPr>
          <p:cNvPr id="5" name="Straight Connector 4">
            <a:extLst>
              <a:ext uri="{FF2B5EF4-FFF2-40B4-BE49-F238E27FC236}">
                <a16:creationId xmlns:a16="http://schemas.microsoft.com/office/drawing/2014/main" id="{5B1A7838-2C54-44D4-8302-1CBC1FCEA55C}"/>
              </a:ext>
            </a:extLst>
          </p:cNvPr>
          <p:cNvCxnSpPr>
            <a:cxnSpLocks/>
          </p:cNvCxnSpPr>
          <p:nvPr/>
        </p:nvCxnSpPr>
        <p:spPr>
          <a:xfrm>
            <a:off x="2514600" y="28194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E2EF62-7759-4009-966E-D24D63411F8C}"/>
              </a:ext>
            </a:extLst>
          </p:cNvPr>
          <p:cNvCxnSpPr>
            <a:cxnSpLocks/>
          </p:cNvCxnSpPr>
          <p:nvPr/>
        </p:nvCxnSpPr>
        <p:spPr>
          <a:xfrm>
            <a:off x="2514601" y="5766148"/>
            <a:ext cx="5330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D747C-5AE8-421A-941A-F2F691218DCB}"/>
              </a:ext>
            </a:extLst>
          </p:cNvPr>
          <p:cNvSpPr txBox="1"/>
          <p:nvPr/>
        </p:nvSpPr>
        <p:spPr>
          <a:xfrm>
            <a:off x="6536498" y="5731702"/>
            <a:ext cx="1178208" cy="369332"/>
          </a:xfrm>
          <a:prstGeom prst="rect">
            <a:avLst/>
          </a:prstGeom>
          <a:noFill/>
        </p:spPr>
        <p:txBody>
          <a:bodyPr wrap="none" rtlCol="0">
            <a:spAutoFit/>
          </a:bodyPr>
          <a:lstStyle/>
          <a:p>
            <a:r>
              <a:rPr lang="en-US" dirty="0"/>
              <a:t>Time / age</a:t>
            </a:r>
          </a:p>
        </p:txBody>
      </p:sp>
      <p:cxnSp>
        <p:nvCxnSpPr>
          <p:cNvPr id="11" name="Straight Connector 10">
            <a:extLst>
              <a:ext uri="{FF2B5EF4-FFF2-40B4-BE49-F238E27FC236}">
                <a16:creationId xmlns:a16="http://schemas.microsoft.com/office/drawing/2014/main" id="{84D4F808-4B1C-46BD-99CF-D19CD1B5AB07}"/>
              </a:ext>
            </a:extLst>
          </p:cNvPr>
          <p:cNvCxnSpPr>
            <a:cxnSpLocks/>
          </p:cNvCxnSpPr>
          <p:nvPr/>
        </p:nvCxnSpPr>
        <p:spPr>
          <a:xfrm flipV="1">
            <a:off x="3352801" y="4537528"/>
            <a:ext cx="12527" cy="11774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7DC6776-5B33-44C8-BF6E-BEC002187D19}"/>
              </a:ext>
            </a:extLst>
          </p:cNvPr>
          <p:cNvSpPr/>
          <p:nvPr/>
        </p:nvSpPr>
        <p:spPr>
          <a:xfrm>
            <a:off x="3505202" y="3352815"/>
            <a:ext cx="2743197" cy="1184713"/>
          </a:xfrm>
          <a:custGeom>
            <a:avLst/>
            <a:gdLst>
              <a:gd name="connsiteX0" fmla="*/ 0 w 901874"/>
              <a:gd name="connsiteY0" fmla="*/ 425885 h 425885"/>
              <a:gd name="connsiteX1" fmla="*/ 901874 w 901874"/>
              <a:gd name="connsiteY1" fmla="*/ 0 h 425885"/>
            </a:gdLst>
            <a:ahLst/>
            <a:cxnLst>
              <a:cxn ang="0">
                <a:pos x="connsiteX0" y="connsiteY0"/>
              </a:cxn>
              <a:cxn ang="0">
                <a:pos x="connsiteX1" y="connsiteY1"/>
              </a:cxn>
            </a:cxnLst>
            <a:rect l="l" t="t" r="r" b="b"/>
            <a:pathLst>
              <a:path w="901874" h="425885">
                <a:moveTo>
                  <a:pt x="0" y="425885"/>
                </a:moveTo>
                <a:cubicBezTo>
                  <a:pt x="215030" y="293318"/>
                  <a:pt x="430060" y="160751"/>
                  <a:pt x="9018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F0FE403-86F9-477D-9A49-2D0B7E679FBC}"/>
              </a:ext>
            </a:extLst>
          </p:cNvPr>
          <p:cNvCxnSpPr>
            <a:cxnSpLocks/>
          </p:cNvCxnSpPr>
          <p:nvPr/>
        </p:nvCxnSpPr>
        <p:spPr>
          <a:xfrm>
            <a:off x="3352800" y="5766148"/>
            <a:ext cx="0"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9D3E84-B46F-44EB-8961-7ECC9B7E5E4D}"/>
              </a:ext>
            </a:extLst>
          </p:cNvPr>
          <p:cNvCxnSpPr>
            <a:cxnSpLocks/>
          </p:cNvCxnSpPr>
          <p:nvPr/>
        </p:nvCxnSpPr>
        <p:spPr>
          <a:xfrm flipV="1">
            <a:off x="3810000" y="5740052"/>
            <a:ext cx="0" cy="4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1B912E-CCC0-4EE6-87B8-0829DF4F1133}"/>
              </a:ext>
            </a:extLst>
          </p:cNvPr>
          <p:cNvCxnSpPr/>
          <p:nvPr/>
        </p:nvCxnSpPr>
        <p:spPr>
          <a:xfrm>
            <a:off x="3340274" y="6160532"/>
            <a:ext cx="4697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4FDD3E-6946-46E6-8DFF-F64F9C42CCC2}"/>
              </a:ext>
            </a:extLst>
          </p:cNvPr>
          <p:cNvCxnSpPr>
            <a:cxnSpLocks/>
          </p:cNvCxnSpPr>
          <p:nvPr/>
        </p:nvCxnSpPr>
        <p:spPr>
          <a:xfrm>
            <a:off x="3810000" y="3429000"/>
            <a:ext cx="0" cy="23371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FD179042-659E-40D5-A18B-28EEE278E92F}"/>
              </a:ext>
            </a:extLst>
          </p:cNvPr>
          <p:cNvSpPr/>
          <p:nvPr/>
        </p:nvSpPr>
        <p:spPr>
          <a:xfrm>
            <a:off x="3778685" y="2655348"/>
            <a:ext cx="2455096" cy="751732"/>
          </a:xfrm>
          <a:custGeom>
            <a:avLst/>
            <a:gdLst>
              <a:gd name="connsiteX0" fmla="*/ 0 w 2430049"/>
              <a:gd name="connsiteY0" fmla="*/ 676405 h 676405"/>
              <a:gd name="connsiteX1" fmla="*/ 1164920 w 2430049"/>
              <a:gd name="connsiteY1" fmla="*/ 175364 h 676405"/>
              <a:gd name="connsiteX2" fmla="*/ 2430049 w 2430049"/>
              <a:gd name="connsiteY2" fmla="*/ 0 h 676405"/>
            </a:gdLst>
            <a:ahLst/>
            <a:cxnLst>
              <a:cxn ang="0">
                <a:pos x="connsiteX0" y="connsiteY0"/>
              </a:cxn>
              <a:cxn ang="0">
                <a:pos x="connsiteX1" y="connsiteY1"/>
              </a:cxn>
              <a:cxn ang="0">
                <a:pos x="connsiteX2" y="connsiteY2"/>
              </a:cxn>
            </a:cxnLst>
            <a:rect l="l" t="t" r="r" b="b"/>
            <a:pathLst>
              <a:path w="2430049" h="676405">
                <a:moveTo>
                  <a:pt x="0" y="676405"/>
                </a:moveTo>
                <a:cubicBezTo>
                  <a:pt x="379956" y="482251"/>
                  <a:pt x="759912" y="288098"/>
                  <a:pt x="1164920" y="175364"/>
                </a:cubicBezTo>
                <a:cubicBezTo>
                  <a:pt x="1569928" y="62630"/>
                  <a:pt x="1999988" y="31315"/>
                  <a:pt x="243004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791D7C6-6D1C-46FD-9113-236F3107FA8A}"/>
              </a:ext>
            </a:extLst>
          </p:cNvPr>
          <p:cNvCxnSpPr/>
          <p:nvPr/>
        </p:nvCxnSpPr>
        <p:spPr>
          <a:xfrm flipV="1">
            <a:off x="6248398" y="2590800"/>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4520E7C-EC1C-425F-9EA4-66286867998C}"/>
              </a:ext>
            </a:extLst>
          </p:cNvPr>
          <p:cNvSpPr txBox="1"/>
          <p:nvPr/>
        </p:nvSpPr>
        <p:spPr>
          <a:xfrm>
            <a:off x="1905000" y="3048000"/>
            <a:ext cx="312906" cy="369332"/>
          </a:xfrm>
          <a:prstGeom prst="rect">
            <a:avLst/>
          </a:prstGeom>
          <a:noFill/>
        </p:spPr>
        <p:txBody>
          <a:bodyPr wrap="none" rtlCol="0">
            <a:spAutoFit/>
          </a:bodyPr>
          <a:lstStyle/>
          <a:p>
            <a:r>
              <a:rPr lang="en-US" dirty="0"/>
              <a:t>$</a:t>
            </a:r>
          </a:p>
        </p:txBody>
      </p:sp>
      <p:sp>
        <p:nvSpPr>
          <p:cNvPr id="32" name="TextBox 31">
            <a:extLst>
              <a:ext uri="{FF2B5EF4-FFF2-40B4-BE49-F238E27FC236}">
                <a16:creationId xmlns:a16="http://schemas.microsoft.com/office/drawing/2014/main" id="{9CF5DACD-9535-4881-B1C6-A611FE968189}"/>
              </a:ext>
            </a:extLst>
          </p:cNvPr>
          <p:cNvSpPr txBox="1"/>
          <p:nvPr/>
        </p:nvSpPr>
        <p:spPr>
          <a:xfrm>
            <a:off x="3340276" y="2592888"/>
            <a:ext cx="2001030" cy="338554"/>
          </a:xfrm>
          <a:prstGeom prst="rect">
            <a:avLst/>
          </a:prstGeom>
          <a:noFill/>
        </p:spPr>
        <p:txBody>
          <a:bodyPr wrap="square" rtlCol="0">
            <a:spAutoFit/>
          </a:bodyPr>
          <a:lstStyle/>
          <a:p>
            <a:r>
              <a:rPr lang="en-US" sz="1600" dirty="0">
                <a:solidFill>
                  <a:srgbClr val="FF0000"/>
                </a:solidFill>
              </a:rPr>
              <a:t>High quality wage</a:t>
            </a:r>
          </a:p>
        </p:txBody>
      </p:sp>
      <p:sp>
        <p:nvSpPr>
          <p:cNvPr id="33" name="TextBox 32">
            <a:extLst>
              <a:ext uri="{FF2B5EF4-FFF2-40B4-BE49-F238E27FC236}">
                <a16:creationId xmlns:a16="http://schemas.microsoft.com/office/drawing/2014/main" id="{C2806F02-149E-445C-9691-9ECB40F61AF5}"/>
              </a:ext>
            </a:extLst>
          </p:cNvPr>
          <p:cNvSpPr txBox="1"/>
          <p:nvPr/>
        </p:nvSpPr>
        <p:spPr>
          <a:xfrm>
            <a:off x="4417512" y="3983277"/>
            <a:ext cx="1816275" cy="338554"/>
          </a:xfrm>
          <a:prstGeom prst="rect">
            <a:avLst/>
          </a:prstGeom>
          <a:noFill/>
        </p:spPr>
        <p:txBody>
          <a:bodyPr wrap="square" rtlCol="0">
            <a:spAutoFit/>
          </a:bodyPr>
          <a:lstStyle/>
          <a:p>
            <a:r>
              <a:rPr lang="en-US" sz="1600" dirty="0">
                <a:solidFill>
                  <a:srgbClr val="0070C0"/>
                </a:solidFill>
              </a:rPr>
              <a:t>Low quality wage</a:t>
            </a:r>
          </a:p>
        </p:txBody>
      </p:sp>
      <p:sp>
        <p:nvSpPr>
          <p:cNvPr id="34" name="TextBox 33">
            <a:extLst>
              <a:ext uri="{FF2B5EF4-FFF2-40B4-BE49-F238E27FC236}">
                <a16:creationId xmlns:a16="http://schemas.microsoft.com/office/drawing/2014/main" id="{98BEA705-9089-49D6-88FD-17DF4E4A6770}"/>
              </a:ext>
            </a:extLst>
          </p:cNvPr>
          <p:cNvSpPr txBox="1"/>
          <p:nvPr/>
        </p:nvSpPr>
        <p:spPr>
          <a:xfrm>
            <a:off x="5455093" y="5706651"/>
            <a:ext cx="1828777" cy="276999"/>
          </a:xfrm>
          <a:prstGeom prst="rect">
            <a:avLst/>
          </a:prstGeom>
          <a:noFill/>
        </p:spPr>
        <p:txBody>
          <a:bodyPr wrap="square" rtlCol="0">
            <a:spAutoFit/>
          </a:bodyPr>
          <a:lstStyle/>
          <a:p>
            <a:r>
              <a:rPr lang="en-US" sz="1200" dirty="0"/>
              <a:t>Retirement age</a:t>
            </a:r>
          </a:p>
        </p:txBody>
      </p:sp>
      <p:sp>
        <p:nvSpPr>
          <p:cNvPr id="35" name="TextBox 34">
            <a:extLst>
              <a:ext uri="{FF2B5EF4-FFF2-40B4-BE49-F238E27FC236}">
                <a16:creationId xmlns:a16="http://schemas.microsoft.com/office/drawing/2014/main" id="{52185BB8-42A7-4B5C-B1C4-6A8BC39C16D7}"/>
              </a:ext>
            </a:extLst>
          </p:cNvPr>
          <p:cNvSpPr txBox="1"/>
          <p:nvPr/>
        </p:nvSpPr>
        <p:spPr>
          <a:xfrm>
            <a:off x="2441505" y="5769642"/>
            <a:ext cx="897725" cy="400110"/>
          </a:xfrm>
          <a:prstGeom prst="rect">
            <a:avLst/>
          </a:prstGeom>
          <a:noFill/>
          <a:ln>
            <a:solidFill>
              <a:srgbClr val="00B050"/>
            </a:solidFill>
          </a:ln>
        </p:spPr>
        <p:txBody>
          <a:bodyPr wrap="square" rtlCol="0">
            <a:spAutoFit/>
          </a:bodyPr>
          <a:lstStyle/>
          <a:p>
            <a:r>
              <a:rPr lang="en-US" sz="1000" dirty="0">
                <a:solidFill>
                  <a:srgbClr val="00B050"/>
                </a:solidFill>
              </a:rPr>
              <a:t>Direct costs</a:t>
            </a:r>
          </a:p>
          <a:p>
            <a:r>
              <a:rPr lang="en-US" sz="1000" dirty="0">
                <a:solidFill>
                  <a:srgbClr val="00B050"/>
                </a:solidFill>
              </a:rPr>
              <a:t>  of training</a:t>
            </a:r>
          </a:p>
        </p:txBody>
      </p:sp>
      <p:sp>
        <p:nvSpPr>
          <p:cNvPr id="36" name="Rectangle 35">
            <a:extLst>
              <a:ext uri="{FF2B5EF4-FFF2-40B4-BE49-F238E27FC236}">
                <a16:creationId xmlns:a16="http://schemas.microsoft.com/office/drawing/2014/main" id="{736C806E-37C1-442D-9BF4-30D56EA0C6A2}"/>
              </a:ext>
            </a:extLst>
          </p:cNvPr>
          <p:cNvSpPr/>
          <p:nvPr/>
        </p:nvSpPr>
        <p:spPr>
          <a:xfrm>
            <a:off x="3367414" y="5792245"/>
            <a:ext cx="469722" cy="369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Input 37">
            <a:extLst>
              <a:ext uri="{FF2B5EF4-FFF2-40B4-BE49-F238E27FC236}">
                <a16:creationId xmlns:a16="http://schemas.microsoft.com/office/drawing/2014/main" id="{664A7085-D03E-4A3A-8AF7-A8BE5C747560}"/>
              </a:ext>
            </a:extLst>
          </p:cNvPr>
          <p:cNvSpPr/>
          <p:nvPr/>
        </p:nvSpPr>
        <p:spPr>
          <a:xfrm>
            <a:off x="3365328" y="4318349"/>
            <a:ext cx="471809" cy="1412379"/>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Brace 39">
            <a:extLst>
              <a:ext uri="{FF2B5EF4-FFF2-40B4-BE49-F238E27FC236}">
                <a16:creationId xmlns:a16="http://schemas.microsoft.com/office/drawing/2014/main" id="{083F4089-D68F-4445-BC0A-CC702246E2EF}"/>
              </a:ext>
            </a:extLst>
          </p:cNvPr>
          <p:cNvSpPr/>
          <p:nvPr/>
        </p:nvSpPr>
        <p:spPr>
          <a:xfrm>
            <a:off x="3876800" y="4318348"/>
            <a:ext cx="393448" cy="145129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4449ED-A59C-4ED5-A2F5-0F55F5767A52}"/>
              </a:ext>
            </a:extLst>
          </p:cNvPr>
          <p:cNvSpPr txBox="1"/>
          <p:nvPr/>
        </p:nvSpPr>
        <p:spPr>
          <a:xfrm>
            <a:off x="4235888" y="4791201"/>
            <a:ext cx="1021906" cy="400110"/>
          </a:xfrm>
          <a:prstGeom prst="rect">
            <a:avLst/>
          </a:prstGeom>
          <a:noFill/>
        </p:spPr>
        <p:txBody>
          <a:bodyPr wrap="square" rtlCol="0">
            <a:spAutoFit/>
          </a:bodyPr>
          <a:lstStyle/>
          <a:p>
            <a:r>
              <a:rPr lang="en-US" sz="1000" dirty="0">
                <a:ln>
                  <a:solidFill>
                    <a:srgbClr val="7030A0"/>
                  </a:solidFill>
                </a:ln>
                <a:solidFill>
                  <a:srgbClr val="7030A0"/>
                </a:solidFill>
              </a:rPr>
              <a:t>Opportunity cost of training</a:t>
            </a:r>
          </a:p>
        </p:txBody>
      </p:sp>
      <p:sp>
        <p:nvSpPr>
          <p:cNvPr id="42" name="TextBox 41">
            <a:extLst>
              <a:ext uri="{FF2B5EF4-FFF2-40B4-BE49-F238E27FC236}">
                <a16:creationId xmlns:a16="http://schemas.microsoft.com/office/drawing/2014/main" id="{9E4359C6-02AE-478B-9444-B2415D20AA83}"/>
              </a:ext>
            </a:extLst>
          </p:cNvPr>
          <p:cNvSpPr txBox="1"/>
          <p:nvPr/>
        </p:nvSpPr>
        <p:spPr>
          <a:xfrm>
            <a:off x="4114800" y="3115850"/>
            <a:ext cx="1880258" cy="369332"/>
          </a:xfrm>
          <a:prstGeom prst="rect">
            <a:avLst/>
          </a:prstGeom>
          <a:noFill/>
        </p:spPr>
        <p:txBody>
          <a:bodyPr wrap="none" rtlCol="0">
            <a:spAutoFit/>
          </a:bodyPr>
          <a:lstStyle/>
          <a:p>
            <a:r>
              <a:rPr lang="en-US" dirty="0"/>
              <a:t>Benefit of training</a:t>
            </a:r>
          </a:p>
        </p:txBody>
      </p:sp>
      <p:sp>
        <p:nvSpPr>
          <p:cNvPr id="44" name="Left Brace 43">
            <a:extLst>
              <a:ext uri="{FF2B5EF4-FFF2-40B4-BE49-F238E27FC236}">
                <a16:creationId xmlns:a16="http://schemas.microsoft.com/office/drawing/2014/main" id="{BA082C1C-54DC-496B-880E-7409FCCF36CF}"/>
              </a:ext>
            </a:extLst>
          </p:cNvPr>
          <p:cNvSpPr/>
          <p:nvPr/>
        </p:nvSpPr>
        <p:spPr>
          <a:xfrm rot="16200000">
            <a:off x="3308966" y="6140723"/>
            <a:ext cx="533400" cy="472868"/>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BFB2D65E-265F-435D-95AC-33C7A089E208}"/>
              </a:ext>
            </a:extLst>
          </p:cNvPr>
          <p:cNvSpPr txBox="1"/>
          <p:nvPr/>
        </p:nvSpPr>
        <p:spPr>
          <a:xfrm>
            <a:off x="3590795" y="6556177"/>
            <a:ext cx="1107996" cy="246221"/>
          </a:xfrm>
          <a:prstGeom prst="rect">
            <a:avLst/>
          </a:prstGeom>
          <a:noFill/>
          <a:ln>
            <a:solidFill>
              <a:srgbClr val="FFC000"/>
            </a:solidFill>
          </a:ln>
        </p:spPr>
        <p:txBody>
          <a:bodyPr wrap="none" rtlCol="0">
            <a:spAutoFit/>
          </a:bodyPr>
          <a:lstStyle/>
          <a:p>
            <a:r>
              <a:rPr lang="en-US" sz="1000" dirty="0">
                <a:solidFill>
                  <a:srgbClr val="FFC000"/>
                </a:solidFill>
              </a:rPr>
              <a:t>Length of training</a:t>
            </a:r>
          </a:p>
        </p:txBody>
      </p:sp>
      <p:sp>
        <p:nvSpPr>
          <p:cNvPr id="46" name="TextBox 45">
            <a:extLst>
              <a:ext uri="{FF2B5EF4-FFF2-40B4-BE49-F238E27FC236}">
                <a16:creationId xmlns:a16="http://schemas.microsoft.com/office/drawing/2014/main" id="{622EE62C-B097-4D3B-A937-4A2DE1B8B7C5}"/>
              </a:ext>
            </a:extLst>
          </p:cNvPr>
          <p:cNvSpPr txBox="1"/>
          <p:nvPr/>
        </p:nvSpPr>
        <p:spPr>
          <a:xfrm>
            <a:off x="7542753" y="3031300"/>
            <a:ext cx="2134635" cy="2585323"/>
          </a:xfrm>
          <a:prstGeom prst="rect">
            <a:avLst/>
          </a:prstGeom>
          <a:noFill/>
        </p:spPr>
        <p:txBody>
          <a:bodyPr wrap="square" rtlCol="0">
            <a:spAutoFit/>
          </a:bodyPr>
          <a:lstStyle/>
          <a:p>
            <a:r>
              <a:rPr lang="en-US" dirty="0"/>
              <a:t>NPV=PVB-PVC</a:t>
            </a:r>
          </a:p>
          <a:p>
            <a:endParaRPr lang="en-US" dirty="0"/>
          </a:p>
          <a:p>
            <a:r>
              <a:rPr lang="en-US" dirty="0"/>
              <a:t>Is discounted (Benefit of training) greater than the discounted sum of the (</a:t>
            </a:r>
            <a:r>
              <a:rPr lang="en-US" dirty="0">
                <a:solidFill>
                  <a:srgbClr val="00B050"/>
                </a:solidFill>
              </a:rPr>
              <a:t>direct</a:t>
            </a:r>
            <a:r>
              <a:rPr lang="en-US" dirty="0"/>
              <a:t> and </a:t>
            </a:r>
            <a:r>
              <a:rPr lang="en-US" dirty="0">
                <a:solidFill>
                  <a:srgbClr val="7030A0"/>
                </a:solidFill>
              </a:rPr>
              <a:t>opportunity </a:t>
            </a:r>
            <a:r>
              <a:rPr lang="en-US" dirty="0"/>
              <a:t>costs) of training?</a:t>
            </a:r>
          </a:p>
        </p:txBody>
      </p:sp>
      <p:sp>
        <p:nvSpPr>
          <p:cNvPr id="47" name="TextBox 46">
            <a:extLst>
              <a:ext uri="{FF2B5EF4-FFF2-40B4-BE49-F238E27FC236}">
                <a16:creationId xmlns:a16="http://schemas.microsoft.com/office/drawing/2014/main" id="{3A540265-68D4-41D9-9304-052029D2B6E5}"/>
              </a:ext>
            </a:extLst>
          </p:cNvPr>
          <p:cNvSpPr txBox="1"/>
          <p:nvPr/>
        </p:nvSpPr>
        <p:spPr>
          <a:xfrm>
            <a:off x="8094947" y="6409533"/>
            <a:ext cx="2354555" cy="369332"/>
          </a:xfrm>
          <a:prstGeom prst="rect">
            <a:avLst/>
          </a:prstGeom>
          <a:noFill/>
        </p:spPr>
        <p:txBody>
          <a:bodyPr wrap="none" rtlCol="0">
            <a:spAutoFit/>
          </a:bodyPr>
          <a:lstStyle/>
          <a:p>
            <a:r>
              <a:rPr lang="en-US" dirty="0"/>
              <a:t>Invest in human capital</a:t>
            </a:r>
          </a:p>
        </p:txBody>
      </p:sp>
    </p:spTree>
    <p:extLst>
      <p:ext uri="{BB962C8B-B14F-4D97-AF65-F5344CB8AC3E}">
        <p14:creationId xmlns:p14="http://schemas.microsoft.com/office/powerpoint/2010/main" val="913318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E830D52-F3E6-407F-B481-4C4086939F3B}"/>
              </a:ext>
            </a:extLst>
          </p:cNvPr>
          <p:cNvGraphicFramePr>
            <a:graphicFrameLocks/>
          </p:cNvGraphicFramePr>
          <p:nvPr/>
        </p:nvGraphicFramePr>
        <p:xfrm>
          <a:off x="2749630" y="1477024"/>
          <a:ext cx="6692739" cy="276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1CB8798-E42D-4FD5-8ADB-1269352CE60D}"/>
              </a:ext>
            </a:extLst>
          </p:cNvPr>
          <p:cNvSpPr>
            <a:spLocks noGrp="1"/>
          </p:cNvSpPr>
          <p:nvPr>
            <p:ph type="title"/>
          </p:nvPr>
        </p:nvSpPr>
        <p:spPr/>
        <p:txBody>
          <a:bodyPr/>
          <a:lstStyle/>
          <a:p>
            <a:r>
              <a:rPr lang="en-US" dirty="0"/>
              <a:t>MCC Bamako, Mali Airport Example</a:t>
            </a:r>
          </a:p>
        </p:txBody>
      </p:sp>
      <p:graphicFrame>
        <p:nvGraphicFramePr>
          <p:cNvPr id="5" name="Chart 4">
            <a:extLst>
              <a:ext uri="{FF2B5EF4-FFF2-40B4-BE49-F238E27FC236}">
                <a16:creationId xmlns:a16="http://schemas.microsoft.com/office/drawing/2014/main" id="{100408D1-BD3C-4DC3-A9AE-6D1CE83E9E6D}"/>
              </a:ext>
            </a:extLst>
          </p:cNvPr>
          <p:cNvGraphicFramePr>
            <a:graphicFrameLocks/>
          </p:cNvGraphicFramePr>
          <p:nvPr/>
        </p:nvGraphicFramePr>
        <p:xfrm>
          <a:off x="2749630" y="4559483"/>
          <a:ext cx="6692739" cy="2106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CF795D-8DA7-4C67-B21A-25FAE516E652}"/>
              </a:ext>
            </a:extLst>
          </p:cNvPr>
          <p:cNvSpPr txBox="1"/>
          <p:nvPr/>
        </p:nvSpPr>
        <p:spPr>
          <a:xfrm>
            <a:off x="3265510" y="3942312"/>
            <a:ext cx="524503" cy="276999"/>
          </a:xfrm>
          <a:prstGeom prst="rect">
            <a:avLst/>
          </a:prstGeom>
          <a:noFill/>
        </p:spPr>
        <p:txBody>
          <a:bodyPr wrap="none" rtlCol="0">
            <a:noAutofit/>
          </a:bodyPr>
          <a:lstStyle/>
          <a:p>
            <a:r>
              <a:rPr lang="en-US" sz="1200" dirty="0"/>
              <a:t>2006</a:t>
            </a:r>
          </a:p>
        </p:txBody>
      </p:sp>
      <p:sp>
        <p:nvSpPr>
          <p:cNvPr id="7" name="TextBox 6">
            <a:extLst>
              <a:ext uri="{FF2B5EF4-FFF2-40B4-BE49-F238E27FC236}">
                <a16:creationId xmlns:a16="http://schemas.microsoft.com/office/drawing/2014/main" id="{C058392F-206E-492B-8B5D-2F6F1A3A3C20}"/>
              </a:ext>
            </a:extLst>
          </p:cNvPr>
          <p:cNvSpPr txBox="1"/>
          <p:nvPr/>
        </p:nvSpPr>
        <p:spPr>
          <a:xfrm>
            <a:off x="4953000" y="3942312"/>
            <a:ext cx="1317990" cy="276999"/>
          </a:xfrm>
          <a:prstGeom prst="rect">
            <a:avLst/>
          </a:prstGeom>
          <a:noFill/>
        </p:spPr>
        <p:txBody>
          <a:bodyPr wrap="none" rtlCol="0">
            <a:noAutofit/>
          </a:bodyPr>
          <a:lstStyle/>
          <a:p>
            <a:r>
              <a:rPr lang="en-US" sz="1200" dirty="0"/>
              <a:t>2012 coup d'état</a:t>
            </a:r>
          </a:p>
        </p:txBody>
      </p:sp>
    </p:spTree>
    <p:extLst>
      <p:ext uri="{BB962C8B-B14F-4D97-AF65-F5344CB8AC3E}">
        <p14:creationId xmlns:p14="http://schemas.microsoft.com/office/powerpoint/2010/main" val="123931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A23-40B1-B9ED-8A32-C6DE85B3A17A}"/>
              </a:ext>
            </a:extLst>
          </p:cNvPr>
          <p:cNvSpPr>
            <a:spLocks noGrp="1"/>
          </p:cNvSpPr>
          <p:nvPr>
            <p:ph type="title"/>
          </p:nvPr>
        </p:nvSpPr>
        <p:spPr>
          <a:xfrm>
            <a:off x="0" y="1"/>
            <a:ext cx="11069515" cy="1142999"/>
          </a:xfrm>
        </p:spPr>
        <p:txBody>
          <a:bodyPr>
            <a:normAutofit/>
          </a:bodyPr>
          <a:lstStyle/>
          <a:p>
            <a:r>
              <a:rPr lang="en-US" sz="3600" dirty="0">
                <a:latin typeface="Times New Roman" panose="02020603050405020304" pitchFamily="18" charset="0"/>
                <a:cs typeface="Times New Roman" panose="02020603050405020304" pitchFamily="18" charset="0"/>
              </a:rPr>
              <a:t>Solution Analysis</a:t>
            </a:r>
          </a:p>
        </p:txBody>
      </p:sp>
      <p:sp>
        <p:nvSpPr>
          <p:cNvPr id="3" name="TextBox 2">
            <a:extLst>
              <a:ext uri="{FF2B5EF4-FFF2-40B4-BE49-F238E27FC236}">
                <a16:creationId xmlns:a16="http://schemas.microsoft.com/office/drawing/2014/main" id="{5A8CB829-E2AA-488F-99AF-DD60D81EA48A}"/>
              </a:ext>
            </a:extLst>
          </p:cNvPr>
          <p:cNvSpPr txBox="1"/>
          <p:nvPr/>
        </p:nvSpPr>
        <p:spPr>
          <a:xfrm>
            <a:off x="219808" y="773723"/>
            <a:ext cx="11834446"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impact categories for given goals for the alternative policies to accomplish</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in measurable and comparable variables</a:t>
            </a:r>
          </a:p>
          <a:p>
            <a:r>
              <a:rPr lang="en-US" sz="2400" dirty="0">
                <a:latin typeface="Times New Roman" panose="02020603050405020304" pitchFamily="18" charset="0"/>
                <a:cs typeface="Times New Roman" panose="02020603050405020304" pitchFamily="18" charset="0"/>
              </a:rPr>
              <a:t>		Goals can have indicators that are multi-dimensional</a:t>
            </a:r>
          </a:p>
          <a:p>
            <a:r>
              <a:rPr lang="en-US" sz="2400" dirty="0">
                <a:latin typeface="Times New Roman" panose="02020603050405020304" pitchFamily="18" charset="0"/>
                <a:cs typeface="Times New Roman" panose="02020603050405020304" pitchFamily="18" charset="0"/>
              </a:rPr>
              <a:t>		Example:  Improve Water Quality in a Lake</a:t>
            </a:r>
          </a:p>
          <a:p>
            <a:r>
              <a:rPr lang="en-US" sz="2400" dirty="0">
                <a:latin typeface="Times New Roman" panose="02020603050405020304" pitchFamily="18" charset="0"/>
                <a:cs typeface="Times New Roman" panose="02020603050405020304" pitchFamily="18" charset="0"/>
              </a:rPr>
              <a:t>		Indicators:</a:t>
            </a:r>
          </a:p>
          <a:p>
            <a:r>
              <a:rPr lang="en-US" sz="2400" dirty="0">
                <a:latin typeface="Times New Roman" panose="02020603050405020304" pitchFamily="18" charset="0"/>
                <a:cs typeface="Times New Roman" panose="02020603050405020304" pitchFamily="18" charset="0"/>
              </a:rPr>
              <a:t>			Improved visibility</a:t>
            </a:r>
          </a:p>
          <a:p>
            <a:r>
              <a:rPr lang="en-US" sz="2400" dirty="0">
                <a:latin typeface="Times New Roman" panose="02020603050405020304" pitchFamily="18" charset="0"/>
                <a:cs typeface="Times New Roman" panose="02020603050405020304" pitchFamily="18" charset="0"/>
              </a:rPr>
              <a:t>			Reduce algae blooms</a:t>
            </a:r>
          </a:p>
          <a:p>
            <a:r>
              <a:rPr lang="en-US" sz="2400" dirty="0">
                <a:latin typeface="Times New Roman" panose="02020603050405020304" pitchFamily="18" charset="0"/>
                <a:cs typeface="Times New Roman" panose="02020603050405020304" pitchFamily="18" charset="0"/>
              </a:rPr>
              <a:t>			Reduce odors</a:t>
            </a:r>
          </a:p>
          <a:p>
            <a:r>
              <a:rPr lang="en-US" sz="2400" dirty="0">
                <a:latin typeface="Times New Roman" panose="02020603050405020304" pitchFamily="18" charset="0"/>
                <a:cs typeface="Times New Roman" panose="02020603050405020304" pitchFamily="18" charset="0"/>
              </a:rPr>
              <a:t>			Increase native species</a:t>
            </a:r>
          </a:p>
          <a:p>
            <a:r>
              <a:rPr lang="en-US" sz="2400" dirty="0">
                <a:latin typeface="Times New Roman" panose="02020603050405020304" pitchFamily="18" charset="0"/>
                <a:cs typeface="Times New Roman" panose="02020603050405020304" pitchFamily="18" charset="0"/>
              </a:rPr>
              <a:t>			Decrease invasive species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 policy alternatives to achieve these goals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are other places confronting similar problems doing about this / have done about this and how has it worked?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have we done about this in the past and how has it worked?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does economic theory offer us as possible solutions to this class of problem(s)?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Are the alternative policy options offering outcomes better than the status quo outcome?</a:t>
            </a:r>
          </a:p>
        </p:txBody>
      </p:sp>
    </p:spTree>
    <p:extLst>
      <p:ext uri="{BB962C8B-B14F-4D97-AF65-F5344CB8AC3E}">
        <p14:creationId xmlns:p14="http://schemas.microsoft.com/office/powerpoint/2010/main" val="90124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D1-715D-43EA-BAE2-7C052FF2B085}"/>
              </a:ext>
            </a:extLst>
          </p:cNvPr>
          <p:cNvSpPr>
            <a:spLocks noGrp="1"/>
          </p:cNvSpPr>
          <p:nvPr>
            <p:ph type="title"/>
          </p:nvPr>
        </p:nvSpPr>
        <p:spPr>
          <a:xfrm>
            <a:off x="905068" y="1"/>
            <a:ext cx="10448731" cy="1380930"/>
          </a:xfrm>
        </p:spPr>
        <p:txBody>
          <a:bodyPr/>
          <a:lstStyle/>
          <a:p>
            <a:r>
              <a:rPr lang="en-US" dirty="0"/>
              <a:t>Format of a Policy Analysis Report</a:t>
            </a:r>
          </a:p>
        </p:txBody>
      </p:sp>
      <p:sp>
        <p:nvSpPr>
          <p:cNvPr id="3" name="Content Placeholder 2">
            <a:extLst>
              <a:ext uri="{FF2B5EF4-FFF2-40B4-BE49-F238E27FC236}">
                <a16:creationId xmlns:a16="http://schemas.microsoft.com/office/drawing/2014/main" id="{83892C24-7E2B-4DFC-B121-922D7F2BAA2F}"/>
              </a:ext>
            </a:extLst>
          </p:cNvPr>
          <p:cNvSpPr>
            <a:spLocks noGrp="1"/>
          </p:cNvSpPr>
          <p:nvPr>
            <p:ph idx="1"/>
          </p:nvPr>
        </p:nvSpPr>
        <p:spPr>
          <a:xfrm>
            <a:off x="0" y="1054359"/>
            <a:ext cx="12192000" cy="5803641"/>
          </a:xfrm>
        </p:spPr>
        <p:txBody>
          <a:bodyPr>
            <a:normAutofit fontScale="77500" lnSpcReduction="20000"/>
          </a:bodyPr>
          <a:lstStyle/>
          <a:p>
            <a:r>
              <a:rPr lang="en-US" dirty="0"/>
              <a:t>Title, date, author(s)</a:t>
            </a:r>
          </a:p>
          <a:p>
            <a:r>
              <a:rPr lang="en-US" dirty="0"/>
              <a:t>Table of Contents</a:t>
            </a:r>
          </a:p>
          <a:p>
            <a:r>
              <a:rPr lang="en-US" dirty="0"/>
              <a:t>Summary of acronyms used if necessary</a:t>
            </a:r>
          </a:p>
          <a:p>
            <a:r>
              <a:rPr lang="en-US" dirty="0"/>
              <a:t>Executive Summary</a:t>
            </a:r>
          </a:p>
          <a:p>
            <a:r>
              <a:rPr lang="en-US" dirty="0"/>
              <a:t>Introduction to the report</a:t>
            </a:r>
          </a:p>
          <a:p>
            <a:pPr lvl="1"/>
            <a:r>
              <a:rPr lang="en-US" dirty="0"/>
              <a:t>What is the context and what are the trend lines?</a:t>
            </a:r>
          </a:p>
          <a:p>
            <a:pPr lvl="2"/>
            <a:r>
              <a:rPr lang="en-US" dirty="0"/>
              <a:t>Lots of citations</a:t>
            </a:r>
          </a:p>
          <a:p>
            <a:r>
              <a:rPr lang="en-US" dirty="0"/>
              <a:t>How can we frame the issue in terms of the economic context; what kind of problem is this?</a:t>
            </a:r>
          </a:p>
          <a:p>
            <a:r>
              <a:rPr lang="en-US" dirty="0"/>
              <a:t>Overview of the history of policy implemented / reports / plans and their results.</a:t>
            </a:r>
          </a:p>
          <a:p>
            <a:r>
              <a:rPr lang="en-US" dirty="0"/>
              <a:t>Description of the current and projected future states under the status quo.</a:t>
            </a:r>
          </a:p>
          <a:p>
            <a:r>
              <a:rPr lang="en-US" dirty="0"/>
              <a:t>What are the policy goals going forward?</a:t>
            </a:r>
          </a:p>
          <a:p>
            <a:r>
              <a:rPr lang="en-US" dirty="0"/>
              <a:t>What are the different policy alternatives available including a continuation with the current policy?</a:t>
            </a:r>
          </a:p>
          <a:p>
            <a:r>
              <a:rPr lang="en-US" dirty="0"/>
              <a:t>How do the different policy options perform with respect to the stated goals?</a:t>
            </a:r>
          </a:p>
          <a:p>
            <a:pPr lvl="1"/>
            <a:r>
              <a:rPr lang="en-US" dirty="0"/>
              <a:t>A chart with goals and impact categories as the rows and the policy options as headers to columns provides contrast </a:t>
            </a:r>
          </a:p>
          <a:p>
            <a:r>
              <a:rPr lang="en-US" dirty="0"/>
              <a:t>What do you recommend and why?</a:t>
            </a:r>
          </a:p>
        </p:txBody>
      </p:sp>
    </p:spTree>
    <p:extLst>
      <p:ext uri="{BB962C8B-B14F-4D97-AF65-F5344CB8AC3E}">
        <p14:creationId xmlns:p14="http://schemas.microsoft.com/office/powerpoint/2010/main" val="138910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94BF-5CDF-D04A-B2C3-F1DE5230F1FD}"/>
              </a:ext>
            </a:extLst>
          </p:cNvPr>
          <p:cNvSpPr>
            <a:spLocks noGrp="1"/>
          </p:cNvSpPr>
          <p:nvPr>
            <p:ph type="title"/>
          </p:nvPr>
        </p:nvSpPr>
        <p:spPr>
          <a:xfrm>
            <a:off x="0" y="-70338"/>
            <a:ext cx="12191999" cy="6928337"/>
          </a:xfrm>
        </p:spPr>
        <p:txBody>
          <a:bodyPr anchor="t">
            <a:noAutofit/>
          </a:bodyPr>
          <a:lstStyle/>
          <a:p>
            <a:pPr>
              <a:lnSpc>
                <a:spcPct val="100000"/>
              </a:lnSpc>
            </a:pPr>
            <a:r>
              <a:rPr lang="en-US" sz="2400" dirty="0">
                <a:latin typeface="Times New Roman" panose="02020603050405020304" pitchFamily="18" charset="0"/>
                <a:cs typeface="Times New Roman" panose="02020603050405020304" pitchFamily="18" charset="0"/>
              </a:rPr>
              <a:t>Don’t pick one as the clear and obvious solution.</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clear about the specifics of the policy alternatives suggested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Who will do what,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with what authority,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with what mechanism,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who will be impacted,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in what way,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Value the alternative outcomes associated with the alternative policies in terms of tradeoffs.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Present the alternative outcomes with both positive and negative aspects.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prepared to recommend one alternative but be able to make a case for and against any of the alternatives.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Your job is to help the client make an informed public decision not make the decision you want them to make.</a:t>
            </a:r>
          </a:p>
        </p:txBody>
      </p:sp>
    </p:spTree>
    <p:extLst>
      <p:ext uri="{BB962C8B-B14F-4D97-AF65-F5344CB8AC3E}">
        <p14:creationId xmlns:p14="http://schemas.microsoft.com/office/powerpoint/2010/main" val="2252275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9C66-6CA9-3491-0A1B-FDE472AD2D0E}"/>
              </a:ext>
            </a:extLst>
          </p:cNvPr>
          <p:cNvSpPr>
            <a:spLocks noGrp="1"/>
          </p:cNvSpPr>
          <p:nvPr>
            <p:ph type="title"/>
          </p:nvPr>
        </p:nvSpPr>
        <p:spPr>
          <a:xfrm>
            <a:off x="175846" y="1"/>
            <a:ext cx="11177954" cy="615461"/>
          </a:xfrm>
        </p:spPr>
        <p:txBody>
          <a:bodyPr>
            <a:normAutofit fontScale="90000"/>
          </a:bodyPr>
          <a:lstStyle/>
          <a:p>
            <a:r>
              <a:rPr lang="en-US" dirty="0"/>
              <a:t>Policy Analysis Exercise</a:t>
            </a:r>
          </a:p>
        </p:txBody>
      </p:sp>
      <p:sp>
        <p:nvSpPr>
          <p:cNvPr id="3" name="Content Placeholder 2">
            <a:extLst>
              <a:ext uri="{FF2B5EF4-FFF2-40B4-BE49-F238E27FC236}">
                <a16:creationId xmlns:a16="http://schemas.microsoft.com/office/drawing/2014/main" id="{893C1DE5-5BEA-3DD3-BF7C-048D2B00D790}"/>
              </a:ext>
            </a:extLst>
          </p:cNvPr>
          <p:cNvSpPr>
            <a:spLocks noGrp="1"/>
          </p:cNvSpPr>
          <p:nvPr>
            <p:ph idx="1"/>
          </p:nvPr>
        </p:nvSpPr>
        <p:spPr>
          <a:xfrm>
            <a:off x="70338" y="474785"/>
            <a:ext cx="12054254" cy="5702178"/>
          </a:xfrm>
        </p:spPr>
        <p:txBody>
          <a:bodyPr>
            <a:noAutofit/>
          </a:bodyPr>
          <a:lstStyle/>
          <a:p>
            <a:pPr marL="0" marR="0" indent="0">
              <a:lnSpc>
                <a:spcPct val="100000"/>
              </a:lnSpc>
              <a:spcBef>
                <a:spcPts val="0"/>
              </a:spcBef>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city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Esucarys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has an elevated highway (viaduct) that runs through the center of town and carries an Interstate Expressway.  This viaduct was constructed in 1965 and was designed with an engineering life span of 50 years.  Analysis conducted starting in 2015 considered various alternatives for redesigning the highway.  A decision needs to be made in 2025 about the alternative options for the next 50 years for this highway.  </a:t>
            </a:r>
          </a:p>
          <a:p>
            <a:pPr marL="0" marR="0" indent="0">
              <a:lnSpc>
                <a:spcPct val="100000"/>
              </a:lnSpc>
              <a:spcBef>
                <a:spcPts val="0"/>
              </a:spcBef>
              <a:buNone/>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0000"/>
              </a:lnSpc>
              <a:spcBef>
                <a:spcPts val="0"/>
              </a:spcBef>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are four options under consideration.  </a:t>
            </a: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One option is the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baseline option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keeps the viaduct in place and proposes spending to repair it to keep it operational and safe by baseline Department of Transportation standards.</a:t>
            </a: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second option is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Improved Viaduct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keeps the viaduct in place and proposes improvements that address the needed repairs and provide improvements that lead to fewer accidents, fewer pedestrian fatalities, and a slight reduction in transport times. Improved pedestrian and bicycle pathways will be added as part of th</a:t>
            </a:r>
            <a:r>
              <a:rPr lang="en-US" sz="1800" kern="100" dirty="0">
                <a:latin typeface="Times New Roman" panose="02020603050405020304" pitchFamily="18" charset="0"/>
                <a:ea typeface="Aptos" panose="020B0004020202020204" pitchFamily="34" charset="0"/>
                <a:cs typeface="Times New Roman" panose="02020603050405020304" pitchFamily="18" charset="0"/>
              </a:rPr>
              <a:t>e project.</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third option is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Remove Viaduct Replace Surface Roads.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This redesigns the city streets to move traffic flow through multiple improved north-south city streets that will be expanded to allow traffic flow.  This also will allow for improved pedestrian and bicycle pathways in the city along these north-south city streets and the east- west streets connecting them.</a:t>
            </a: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fourth option is to replace the viaduct with a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Tunnel.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 tunnel will follow the footprint of the existing viaduct but will be moved below the surface level and allow multiple exits to existing city streets.  The area above the tunnel will be turned into green public space with recreational facilities and displays presenting the history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Esucarys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as a major center of maple syrup production.</a:t>
            </a:r>
          </a:p>
        </p:txBody>
      </p:sp>
    </p:spTree>
    <p:extLst>
      <p:ext uri="{BB962C8B-B14F-4D97-AF65-F5344CB8AC3E}">
        <p14:creationId xmlns:p14="http://schemas.microsoft.com/office/powerpoint/2010/main" val="2483587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EEBA49-5340-33B6-CB2A-AA4D76C056B4}"/>
              </a:ext>
            </a:extLst>
          </p:cNvPr>
          <p:cNvGraphicFramePr>
            <a:graphicFrameLocks noGrp="1"/>
          </p:cNvGraphicFramePr>
          <p:nvPr>
            <p:ph idx="1"/>
            <p:extLst>
              <p:ext uri="{D42A27DB-BD31-4B8C-83A1-F6EECF244321}">
                <p14:modId xmlns:p14="http://schemas.microsoft.com/office/powerpoint/2010/main" val="1275877979"/>
              </p:ext>
            </p:extLst>
          </p:nvPr>
        </p:nvGraphicFramePr>
        <p:xfrm>
          <a:off x="0" y="0"/>
          <a:ext cx="12192000" cy="685799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043806056"/>
                    </a:ext>
                  </a:extLst>
                </a:gridCol>
                <a:gridCol w="2438400">
                  <a:extLst>
                    <a:ext uri="{9D8B030D-6E8A-4147-A177-3AD203B41FA5}">
                      <a16:colId xmlns:a16="http://schemas.microsoft.com/office/drawing/2014/main" val="4273651720"/>
                    </a:ext>
                  </a:extLst>
                </a:gridCol>
                <a:gridCol w="2438400">
                  <a:extLst>
                    <a:ext uri="{9D8B030D-6E8A-4147-A177-3AD203B41FA5}">
                      <a16:colId xmlns:a16="http://schemas.microsoft.com/office/drawing/2014/main" val="4167228349"/>
                    </a:ext>
                  </a:extLst>
                </a:gridCol>
                <a:gridCol w="2438400">
                  <a:extLst>
                    <a:ext uri="{9D8B030D-6E8A-4147-A177-3AD203B41FA5}">
                      <a16:colId xmlns:a16="http://schemas.microsoft.com/office/drawing/2014/main" val="507437672"/>
                    </a:ext>
                  </a:extLst>
                </a:gridCol>
                <a:gridCol w="2438400">
                  <a:extLst>
                    <a:ext uri="{9D8B030D-6E8A-4147-A177-3AD203B41FA5}">
                      <a16:colId xmlns:a16="http://schemas.microsoft.com/office/drawing/2014/main" val="1192927543"/>
                    </a:ext>
                  </a:extLst>
                </a:gridCol>
              </a:tblGrid>
              <a:tr h="587910">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Indicator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Baseline Viaduct with Repairs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Improved Viaduct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Remove Viaduct Replace Surface Roads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Tunnel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368355"/>
                  </a:ext>
                </a:extLst>
              </a:tr>
              <a:tr h="587910">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Estimated Cost in Present Value (PV) dollars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Current level + PV $0.5 billion for deferred repairs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$2.2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$1.9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$4.9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955443"/>
                  </a:ext>
                </a:extLst>
              </a:tr>
              <a:tr h="587910">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Estimated Project 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Ongoing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6 Years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5 Years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11 Years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982461"/>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Reduction in the number of crashes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24% annual reduction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20% annual reduction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22% annual reduction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24562"/>
                  </a:ext>
                </a:extLst>
              </a:tr>
              <a:tr h="677164">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Wildlife Habitat Removed for construction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30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1050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250 acres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95506"/>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Average Drive time to Hospitals from suburbs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21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-3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+4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 minutes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387367"/>
                  </a:ext>
                </a:extLst>
              </a:tr>
              <a:tr h="1192806">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Displacement of persons before assisted transition to other locations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None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Buildings with 555 employees and 53 dwelling units acquired and demolished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Buildings with 35 employees and 25 dwelling units acquired and demolished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Buildings with 110 employees and 36 dwelling units acquired and demolished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109307"/>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Pedestrian deaths per year from vehicle strikes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3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-1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-2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 per year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80958"/>
                  </a:ext>
                </a:extLst>
              </a:tr>
              <a:tr h="1192806">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Creation of Public Spaces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 public spaces and displays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 public spaces and displays, 2-acre public park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851912"/>
                  </a:ext>
                </a:extLst>
              </a:tr>
            </a:tbl>
          </a:graphicData>
        </a:graphic>
      </p:graphicFrame>
    </p:spTree>
    <p:extLst>
      <p:ext uri="{BB962C8B-B14F-4D97-AF65-F5344CB8AC3E}">
        <p14:creationId xmlns:p14="http://schemas.microsoft.com/office/powerpoint/2010/main" val="188423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FB02-95B0-4021-89B0-D9DF777A13C3}"/>
              </a:ext>
            </a:extLst>
          </p:cNvPr>
          <p:cNvSpPr>
            <a:spLocks noGrp="1"/>
          </p:cNvSpPr>
          <p:nvPr>
            <p:ph type="title"/>
          </p:nvPr>
        </p:nvSpPr>
        <p:spPr/>
        <p:txBody>
          <a:bodyPr/>
          <a:lstStyle/>
          <a:p>
            <a:r>
              <a:rPr lang="en-US" dirty="0"/>
              <a:t>Introduction for the Salmon Fishery Analysis</a:t>
            </a:r>
          </a:p>
        </p:txBody>
      </p:sp>
      <p:sp>
        <p:nvSpPr>
          <p:cNvPr id="3" name="Content Placeholder 2">
            <a:extLst>
              <a:ext uri="{FF2B5EF4-FFF2-40B4-BE49-F238E27FC236}">
                <a16:creationId xmlns:a16="http://schemas.microsoft.com/office/drawing/2014/main" id="{9EAF8775-E796-4E15-A2EF-19E352F4142C}"/>
              </a:ext>
            </a:extLst>
          </p:cNvPr>
          <p:cNvSpPr>
            <a:spLocks noGrp="1"/>
          </p:cNvSpPr>
          <p:nvPr>
            <p:ph idx="1"/>
          </p:nvPr>
        </p:nvSpPr>
        <p:spPr/>
        <p:txBody>
          <a:bodyPr/>
          <a:lstStyle/>
          <a:p>
            <a:r>
              <a:rPr lang="en-US" dirty="0"/>
              <a:t>Overfishing is a world-wide problem.</a:t>
            </a:r>
          </a:p>
          <a:p>
            <a:r>
              <a:rPr lang="en-US" dirty="0"/>
              <a:t>The Canadian Atlantic cod fishery collapsed, and the goal is to prevent a collapse of the Canadian Pacific salmon fishery.</a:t>
            </a:r>
          </a:p>
          <a:p>
            <a:r>
              <a:rPr lang="en-US" dirty="0"/>
              <a:t>What can we do with policy?  Introduce what will follow:</a:t>
            </a:r>
          </a:p>
          <a:p>
            <a:pPr lvl="1"/>
            <a:r>
              <a:rPr lang="en-US" dirty="0"/>
              <a:t>Trend lines in this fishery</a:t>
            </a:r>
          </a:p>
          <a:p>
            <a:pPr lvl="1"/>
            <a:r>
              <a:rPr lang="en-US" dirty="0"/>
              <a:t>Review of past reports and studies.</a:t>
            </a:r>
          </a:p>
          <a:p>
            <a:pPr lvl="1"/>
            <a:r>
              <a:rPr lang="en-US" dirty="0"/>
              <a:t>Identify policy options</a:t>
            </a:r>
          </a:p>
          <a:p>
            <a:pPr lvl="1"/>
            <a:r>
              <a:rPr lang="en-US" dirty="0"/>
              <a:t>Comparative analysis of policy options.</a:t>
            </a:r>
          </a:p>
        </p:txBody>
      </p:sp>
    </p:spTree>
    <p:extLst>
      <p:ext uri="{BB962C8B-B14F-4D97-AF65-F5344CB8AC3E}">
        <p14:creationId xmlns:p14="http://schemas.microsoft.com/office/powerpoint/2010/main" val="50743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FE56-3636-415A-8D40-04CBFAAB6A02}"/>
              </a:ext>
            </a:extLst>
          </p:cNvPr>
          <p:cNvSpPr>
            <a:spLocks noGrp="1"/>
          </p:cNvSpPr>
          <p:nvPr>
            <p:ph type="title"/>
          </p:nvPr>
        </p:nvSpPr>
        <p:spPr>
          <a:xfrm>
            <a:off x="838200" y="1"/>
            <a:ext cx="10515600" cy="839754"/>
          </a:xfrm>
        </p:spPr>
        <p:txBody>
          <a:bodyPr/>
          <a:lstStyle/>
          <a:p>
            <a:r>
              <a:rPr lang="en-US" dirty="0"/>
              <a:t>Description of the Salmon Fishery</a:t>
            </a:r>
          </a:p>
        </p:txBody>
      </p:sp>
      <p:sp>
        <p:nvSpPr>
          <p:cNvPr id="3" name="Content Placeholder 2">
            <a:extLst>
              <a:ext uri="{FF2B5EF4-FFF2-40B4-BE49-F238E27FC236}">
                <a16:creationId xmlns:a16="http://schemas.microsoft.com/office/drawing/2014/main" id="{E3FD2DFD-3753-4DF0-9393-779EECFCE892}"/>
              </a:ext>
            </a:extLst>
          </p:cNvPr>
          <p:cNvSpPr>
            <a:spLocks noGrp="1"/>
          </p:cNvSpPr>
          <p:nvPr>
            <p:ph idx="1"/>
          </p:nvPr>
        </p:nvSpPr>
        <p:spPr>
          <a:xfrm>
            <a:off x="0" y="737117"/>
            <a:ext cx="12192000" cy="6120881"/>
          </a:xfrm>
        </p:spPr>
        <p:txBody>
          <a:bodyPr/>
          <a:lstStyle/>
          <a:p>
            <a:r>
              <a:rPr lang="en-US" dirty="0"/>
              <a:t>Over the 5-year period ending in 2014 (the time at  which the analysis was done), the average annual value of the catch was </a:t>
            </a:r>
            <a:r>
              <a:rPr lang="en-US" dirty="0">
                <a:solidFill>
                  <a:srgbClr val="FF0000"/>
                </a:solidFill>
              </a:rPr>
              <a:t>42.3</a:t>
            </a:r>
            <a:r>
              <a:rPr lang="en-US" dirty="0"/>
              <a:t> million Canadian dollars.</a:t>
            </a:r>
          </a:p>
          <a:p>
            <a:r>
              <a:rPr lang="en-US" dirty="0"/>
              <a:t>From 1986 to 1990 the average annual value of the catch was </a:t>
            </a:r>
            <a:r>
              <a:rPr lang="en-US" dirty="0">
                <a:solidFill>
                  <a:srgbClr val="FF0000"/>
                </a:solidFill>
              </a:rPr>
              <a:t>463.4</a:t>
            </a:r>
            <a:r>
              <a:rPr lang="en-US" dirty="0"/>
              <a:t> million Canadian dollars.</a:t>
            </a:r>
          </a:p>
          <a:p>
            <a:r>
              <a:rPr lang="en-US" dirty="0"/>
              <a:t>Mismanagement is leading to overinvestment in fishing effort.</a:t>
            </a:r>
          </a:p>
          <a:p>
            <a:r>
              <a:rPr lang="en-US" dirty="0"/>
              <a:t>The volume of the catch has declined over time.</a:t>
            </a:r>
          </a:p>
          <a:p>
            <a:pPr marL="0" indent="0">
              <a:buNone/>
            </a:pPr>
            <a:endParaRPr lang="en-US" dirty="0"/>
          </a:p>
          <a:p>
            <a:endParaRPr lang="en-US" dirty="0"/>
          </a:p>
        </p:txBody>
      </p:sp>
      <p:pic>
        <p:nvPicPr>
          <p:cNvPr id="5" name="Picture 4">
            <a:extLst>
              <a:ext uri="{FF2B5EF4-FFF2-40B4-BE49-F238E27FC236}">
                <a16:creationId xmlns:a16="http://schemas.microsoft.com/office/drawing/2014/main" id="{C118D3D7-6490-4E61-AD5D-8E09D5CEFD2B}"/>
              </a:ext>
            </a:extLst>
          </p:cNvPr>
          <p:cNvPicPr>
            <a:picLocks noChangeAspect="1"/>
          </p:cNvPicPr>
          <p:nvPr/>
        </p:nvPicPr>
        <p:blipFill>
          <a:blip r:embed="rId2"/>
          <a:stretch>
            <a:fillRect/>
          </a:stretch>
        </p:blipFill>
        <p:spPr>
          <a:xfrm>
            <a:off x="3338555" y="3429000"/>
            <a:ext cx="5575332" cy="3429000"/>
          </a:xfrm>
          <a:prstGeom prst="rect">
            <a:avLst/>
          </a:prstGeom>
        </p:spPr>
      </p:pic>
    </p:spTree>
    <p:extLst>
      <p:ext uri="{BB962C8B-B14F-4D97-AF65-F5344CB8AC3E}">
        <p14:creationId xmlns:p14="http://schemas.microsoft.com/office/powerpoint/2010/main" val="14348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5A1-BEEB-4ACE-B8A0-7BCADF2063AA}"/>
              </a:ext>
            </a:extLst>
          </p:cNvPr>
          <p:cNvSpPr>
            <a:spLocks noGrp="1"/>
          </p:cNvSpPr>
          <p:nvPr>
            <p:ph type="title"/>
          </p:nvPr>
        </p:nvSpPr>
        <p:spPr/>
        <p:txBody>
          <a:bodyPr/>
          <a:lstStyle/>
          <a:p>
            <a:r>
              <a:rPr lang="en-US" dirty="0"/>
              <a:t>Framing it in an Economic Context</a:t>
            </a:r>
          </a:p>
        </p:txBody>
      </p:sp>
      <p:sp>
        <p:nvSpPr>
          <p:cNvPr id="3" name="Content Placeholder 2">
            <a:extLst>
              <a:ext uri="{FF2B5EF4-FFF2-40B4-BE49-F238E27FC236}">
                <a16:creationId xmlns:a16="http://schemas.microsoft.com/office/drawing/2014/main" id="{63A1A910-7BA2-4632-A7F2-2FF524F96D2F}"/>
              </a:ext>
            </a:extLst>
          </p:cNvPr>
          <p:cNvSpPr>
            <a:spLocks noGrp="1"/>
          </p:cNvSpPr>
          <p:nvPr>
            <p:ph idx="1"/>
          </p:nvPr>
        </p:nvSpPr>
        <p:spPr>
          <a:xfrm>
            <a:off x="343949" y="1375794"/>
            <a:ext cx="11848051" cy="5343788"/>
          </a:xfrm>
        </p:spPr>
        <p:txBody>
          <a:bodyPr>
            <a:normAutofit lnSpcReduction="10000"/>
          </a:bodyPr>
          <a:lstStyle/>
          <a:p>
            <a:r>
              <a:rPr lang="en-US" dirty="0"/>
              <a:t>Fish in the Pacific Salmon Fishery can be viewed as an open-access resource.</a:t>
            </a:r>
          </a:p>
          <a:p>
            <a:pPr lvl="1"/>
            <a:r>
              <a:rPr lang="en-US" dirty="0"/>
              <a:t>No means of exclusion</a:t>
            </a:r>
          </a:p>
          <a:p>
            <a:pPr lvl="1"/>
            <a:r>
              <a:rPr lang="en-US" dirty="0"/>
              <a:t>The resource is rival / depletable.</a:t>
            </a:r>
          </a:p>
          <a:p>
            <a:r>
              <a:rPr lang="en-US" dirty="0"/>
              <a:t>As a general result, this will lead to extraction levels that are not socially optimal.</a:t>
            </a:r>
          </a:p>
          <a:p>
            <a:pPr lvl="1"/>
            <a:r>
              <a:rPr lang="en-US" dirty="0"/>
              <a:t>One person’s decision to extract takes account of their personal cost of extraction but not the cost this action imposes on other users.  This is called a negative externality.</a:t>
            </a:r>
          </a:p>
          <a:p>
            <a:r>
              <a:rPr lang="en-US" dirty="0"/>
              <a:t>Historically, pre-European arrival, the fishery was managed with a mix of private and common property ownership.</a:t>
            </a:r>
          </a:p>
          <a:p>
            <a:pPr lvl="1"/>
            <a:r>
              <a:rPr lang="en-US" dirty="0"/>
              <a:t>Common property can differ from open access in that there is a means of exclusion by groups of people.</a:t>
            </a:r>
          </a:p>
          <a:p>
            <a:r>
              <a:rPr lang="en-US" dirty="0"/>
              <a:t>Property rights to the fishing areas following European arrival did not recognize the existing property rights institutions.</a:t>
            </a:r>
          </a:p>
        </p:txBody>
      </p:sp>
    </p:spTree>
    <p:extLst>
      <p:ext uri="{BB962C8B-B14F-4D97-AF65-F5344CB8AC3E}">
        <p14:creationId xmlns:p14="http://schemas.microsoft.com/office/powerpoint/2010/main" val="386917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E912-1B92-4A58-BD49-2282586C1438}"/>
              </a:ext>
            </a:extLst>
          </p:cNvPr>
          <p:cNvSpPr>
            <a:spLocks noGrp="1"/>
          </p:cNvSpPr>
          <p:nvPr>
            <p:ph type="title"/>
          </p:nvPr>
        </p:nvSpPr>
        <p:spPr>
          <a:xfrm>
            <a:off x="1" y="365125"/>
            <a:ext cx="11862032" cy="1325563"/>
          </a:xfrm>
        </p:spPr>
        <p:txBody>
          <a:bodyPr/>
          <a:lstStyle/>
          <a:p>
            <a:r>
              <a:rPr lang="en-US" dirty="0"/>
              <a:t>The History of Government Regulation and Reports</a:t>
            </a:r>
          </a:p>
        </p:txBody>
      </p:sp>
      <p:sp>
        <p:nvSpPr>
          <p:cNvPr id="3" name="Content Placeholder 2">
            <a:extLst>
              <a:ext uri="{FF2B5EF4-FFF2-40B4-BE49-F238E27FC236}">
                <a16:creationId xmlns:a16="http://schemas.microsoft.com/office/drawing/2014/main" id="{EA30D70A-9C0E-414E-8891-3640825B2442}"/>
              </a:ext>
            </a:extLst>
          </p:cNvPr>
          <p:cNvSpPr>
            <a:spLocks noGrp="1"/>
          </p:cNvSpPr>
          <p:nvPr>
            <p:ph idx="1"/>
          </p:nvPr>
        </p:nvSpPr>
        <p:spPr>
          <a:xfrm>
            <a:off x="243281" y="1275127"/>
            <a:ext cx="11618752" cy="5217748"/>
          </a:xfrm>
        </p:spPr>
        <p:txBody>
          <a:bodyPr/>
          <a:lstStyle/>
          <a:p>
            <a:r>
              <a:rPr lang="en-US" dirty="0"/>
              <a:t>Open access salmon fishery with some restrictions to entry tried in 1887, again in 1908, but not much impact.  </a:t>
            </a:r>
          </a:p>
          <a:p>
            <a:r>
              <a:rPr lang="en-US" dirty="0"/>
              <a:t>Problem of ‘overcapitalization’ is identified as early as 1917.  </a:t>
            </a:r>
          </a:p>
          <a:p>
            <a:pPr lvl="1"/>
            <a:r>
              <a:rPr lang="en-US" dirty="0"/>
              <a:t>Too many boats chasing too few fish.</a:t>
            </a:r>
          </a:p>
          <a:p>
            <a:r>
              <a:rPr lang="en-US" dirty="0"/>
              <a:t>1960 Sinclair report led to some restrictions on timing and location of fishing. </a:t>
            </a:r>
          </a:p>
          <a:p>
            <a:r>
              <a:rPr lang="en-US" dirty="0"/>
              <a:t>1968 Davis plan introduces limited licenses allowing fishing granted to incumbent vessel owners.</a:t>
            </a:r>
          </a:p>
          <a:p>
            <a:pPr lvl="1"/>
            <a:r>
              <a:rPr lang="en-US" dirty="0"/>
              <a:t>Buy-back of licenses.</a:t>
            </a:r>
          </a:p>
          <a:p>
            <a:pPr lvl="1"/>
            <a:r>
              <a:rPr lang="en-US" dirty="0"/>
              <a:t>Still facing the problem of overcapitalization </a:t>
            </a:r>
          </a:p>
        </p:txBody>
      </p:sp>
    </p:spTree>
    <p:extLst>
      <p:ext uri="{BB962C8B-B14F-4D97-AF65-F5344CB8AC3E}">
        <p14:creationId xmlns:p14="http://schemas.microsoft.com/office/powerpoint/2010/main" val="60776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9D66-04CC-41A2-B9C2-FFCB2E1A4354}"/>
              </a:ext>
            </a:extLst>
          </p:cNvPr>
          <p:cNvSpPr>
            <a:spLocks noGrp="1"/>
          </p:cNvSpPr>
          <p:nvPr>
            <p:ph type="title"/>
          </p:nvPr>
        </p:nvSpPr>
        <p:spPr/>
        <p:txBody>
          <a:bodyPr/>
          <a:lstStyle/>
          <a:p>
            <a:r>
              <a:rPr lang="en-US" dirty="0"/>
              <a:t>The Pearce Commission 1990</a:t>
            </a:r>
          </a:p>
        </p:txBody>
      </p:sp>
      <p:sp>
        <p:nvSpPr>
          <p:cNvPr id="3" name="Content Placeholder 2">
            <a:extLst>
              <a:ext uri="{FF2B5EF4-FFF2-40B4-BE49-F238E27FC236}">
                <a16:creationId xmlns:a16="http://schemas.microsoft.com/office/drawing/2014/main" id="{1EACB266-D21D-464A-A4FE-1F382C312CD8}"/>
              </a:ext>
            </a:extLst>
          </p:cNvPr>
          <p:cNvSpPr>
            <a:spLocks noGrp="1"/>
          </p:cNvSpPr>
          <p:nvPr>
            <p:ph idx="1"/>
          </p:nvPr>
        </p:nvSpPr>
        <p:spPr/>
        <p:txBody>
          <a:bodyPr/>
          <a:lstStyle/>
          <a:p>
            <a:r>
              <a:rPr lang="en-US" dirty="0"/>
              <a:t>Notes the problem is not really the size of the harvest, it is the degradation of the fishing habitat due to the forest industry and other land-based developments.</a:t>
            </a:r>
          </a:p>
          <a:p>
            <a:r>
              <a:rPr lang="en-US" dirty="0"/>
              <a:t>The Commission proposed taxes on the salmon catch.</a:t>
            </a:r>
          </a:p>
          <a:p>
            <a:r>
              <a:rPr lang="en-US" dirty="0"/>
              <a:t>The Commission proposed an auction of licenses to allow fishing</a:t>
            </a:r>
          </a:p>
          <a:p>
            <a:pPr lvl="1"/>
            <a:r>
              <a:rPr lang="en-US" dirty="0"/>
              <a:t>These recommendations were not implemented for the most part.</a:t>
            </a:r>
          </a:p>
        </p:txBody>
      </p:sp>
    </p:spTree>
    <p:extLst>
      <p:ext uri="{BB962C8B-B14F-4D97-AF65-F5344CB8AC3E}">
        <p14:creationId xmlns:p14="http://schemas.microsoft.com/office/powerpoint/2010/main" val="183825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otalTime>662</TotalTime>
  <Words>4575</Words>
  <Application>Microsoft Office PowerPoint</Application>
  <PresentationFormat>Widescreen</PresentationFormat>
  <Paragraphs>548</Paragraphs>
  <Slides>42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Arial</vt:lpstr>
      <vt:lpstr>Calibri</vt:lpstr>
      <vt:lpstr>Calibri Light</vt:lpstr>
      <vt:lpstr>Cambria Math</vt:lpstr>
      <vt:lpstr>Courier New</vt:lpstr>
      <vt:lpstr>Symbol</vt:lpstr>
      <vt:lpstr>Times New Roman</vt:lpstr>
      <vt:lpstr>Wingdings</vt:lpstr>
      <vt:lpstr>Office Theme</vt:lpstr>
      <vt:lpstr>        OVERVIEW OF POLICY ANALYSIS</vt:lpstr>
      <vt:lpstr>Policy Analysis Example</vt:lpstr>
      <vt:lpstr>The Premise</vt:lpstr>
      <vt:lpstr>Format of a Policy Analysis Report</vt:lpstr>
      <vt:lpstr>Introduction for the Salmon Fishery Analysis</vt:lpstr>
      <vt:lpstr>Description of the Salmon Fishery</vt:lpstr>
      <vt:lpstr>Framing it in an Economic Context</vt:lpstr>
      <vt:lpstr>The History of Government Regulation and Reports</vt:lpstr>
      <vt:lpstr>The Pearce Commission 1990</vt:lpstr>
      <vt:lpstr>1996-2001  The Mifflin Plan and Subsequent Restructuring </vt:lpstr>
      <vt:lpstr>Current and Expected State of the Fishery</vt:lpstr>
      <vt:lpstr>Policy Goals</vt:lpstr>
      <vt:lpstr>Status Quo and 3 Alternatives</vt:lpstr>
      <vt:lpstr>PowerPoint Presentation</vt:lpstr>
      <vt:lpstr>Recommendation</vt:lpstr>
      <vt:lpstr>Policy Analysis more Generally</vt:lpstr>
      <vt:lpstr>Economic foundation for Policy Analysis: Review</vt:lpstr>
      <vt:lpstr>PowerPoint Presentation</vt:lpstr>
      <vt:lpstr>PowerPoint Presentation</vt:lpstr>
      <vt:lpstr>PowerPoint Presentation</vt:lpstr>
      <vt:lpstr>PowerPoint Presentation</vt:lpstr>
      <vt:lpstr>When Do We Use Cost Benefit Analysis (CBA)?</vt:lpstr>
      <vt:lpstr>What Counts?</vt:lpstr>
      <vt:lpstr>A Few Key Ideas</vt:lpstr>
      <vt:lpstr>A Few Key Ideas</vt:lpstr>
      <vt:lpstr>Define With and Without</vt:lpstr>
      <vt:lpstr>Examples</vt:lpstr>
      <vt:lpstr>Estimation Methods for Willingness to Pay</vt:lpstr>
      <vt:lpstr>What if the Benefit Is Avoided Death</vt:lpstr>
      <vt:lpstr>How Is This Calculated?</vt:lpstr>
      <vt:lpstr>Why Do We Discount?</vt:lpstr>
      <vt:lpstr>How Do We Interpret r?</vt:lpstr>
      <vt:lpstr>Distinguish Between Real and Nominal Values</vt:lpstr>
      <vt:lpstr>What Is the Nature of the Promise?</vt:lpstr>
      <vt:lpstr>Opportunity Cost of Money</vt:lpstr>
      <vt:lpstr>Three Solution Concepts</vt:lpstr>
      <vt:lpstr>Education / skills demand</vt:lpstr>
      <vt:lpstr>MCC Bamako, Mali Airport Example</vt:lpstr>
      <vt:lpstr>Solution Analysis</vt:lpstr>
      <vt:lpstr>Don’t pick one as the clear and obvious solution.  Be clear about the specifics of the policy alternatives suggested  Who will do what,  when,   with what authority,   with what mechanism,   who will be impacted,   in what way, …  Value the alternative outcomes associated with the alternative policies in terms of tradeoffs.  Present the alternative outcomes with both positive and negative aspects.  Be prepared to recommend one alternative but be able to make a case for and against any of the alternatives.   Your job is to help the client make an informed public decision not make the decision you want them to make.</vt:lpstr>
      <vt:lpstr>Policy Analysis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Analysis Example</dc:title>
  <dc:creator>John McPeak</dc:creator>
  <cp:lastModifiedBy>John McPeak</cp:lastModifiedBy>
  <cp:revision>4</cp:revision>
  <cp:lastPrinted>2024-07-08T20:47:18Z</cp:lastPrinted>
  <dcterms:created xsi:type="dcterms:W3CDTF">2023-07-26T19:02:01Z</dcterms:created>
  <dcterms:modified xsi:type="dcterms:W3CDTF">2025-01-15T14:04:23Z</dcterms:modified>
</cp:coreProperties>
</file>