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51"/>
  </p:notesMasterIdLst>
  <p:sldIdLst>
    <p:sldId id="256" r:id="rId2"/>
    <p:sldId id="305" r:id="rId3"/>
    <p:sldId id="306" r:id="rId4"/>
    <p:sldId id="328" r:id="rId5"/>
    <p:sldId id="342" r:id="rId6"/>
    <p:sldId id="343" r:id="rId7"/>
    <p:sldId id="344" r:id="rId8"/>
    <p:sldId id="325" r:id="rId9"/>
    <p:sldId id="350" r:id="rId10"/>
    <p:sldId id="351" r:id="rId11"/>
    <p:sldId id="352" r:id="rId12"/>
    <p:sldId id="353" r:id="rId13"/>
    <p:sldId id="360" r:id="rId14"/>
    <p:sldId id="362" r:id="rId15"/>
    <p:sldId id="363" r:id="rId16"/>
    <p:sldId id="364" r:id="rId17"/>
    <p:sldId id="365" r:id="rId18"/>
    <p:sldId id="366" r:id="rId19"/>
    <p:sldId id="367" r:id="rId20"/>
    <p:sldId id="359" r:id="rId21"/>
    <p:sldId id="307" r:id="rId22"/>
    <p:sldId id="308" r:id="rId23"/>
    <p:sldId id="309" r:id="rId24"/>
    <p:sldId id="310" r:id="rId25"/>
    <p:sldId id="313" r:id="rId26"/>
    <p:sldId id="314" r:id="rId27"/>
    <p:sldId id="315" r:id="rId28"/>
    <p:sldId id="316" r:id="rId29"/>
    <p:sldId id="317" r:id="rId30"/>
    <p:sldId id="319" r:id="rId31"/>
    <p:sldId id="320" r:id="rId32"/>
    <p:sldId id="321" r:id="rId33"/>
    <p:sldId id="322" r:id="rId34"/>
    <p:sldId id="323" r:id="rId35"/>
    <p:sldId id="341" r:id="rId36"/>
    <p:sldId id="368" r:id="rId37"/>
    <p:sldId id="257" r:id="rId38"/>
    <p:sldId id="258" r:id="rId39"/>
    <p:sldId id="261" r:id="rId40"/>
    <p:sldId id="262" r:id="rId41"/>
    <p:sldId id="263" r:id="rId42"/>
    <p:sldId id="264" r:id="rId43"/>
    <p:sldId id="345" r:id="rId44"/>
    <p:sldId id="260" r:id="rId45"/>
    <p:sldId id="346" r:id="rId46"/>
    <p:sldId id="370" r:id="rId47"/>
    <p:sldId id="286" r:id="rId48"/>
    <p:sldId id="301" r:id="rId49"/>
    <p:sldId id="369" r:id="rId50"/>
  </p:sldIdLst>
  <p:sldSz cx="12192000" cy="6858000"/>
  <p:notesSz cx="6858000" cy="9144000"/>
  <p:custDataLst>
    <p:tags r:id="rId5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3334"/>
    <a:srgbClr val="10069F"/>
    <a:srgbClr val="4E2A84"/>
    <a:srgbClr val="582E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976" autoAdjust="0"/>
    <p:restoredTop sz="95897" autoAdjust="0"/>
  </p:normalViewPr>
  <p:slideViewPr>
    <p:cSldViewPr>
      <p:cViewPr varScale="1">
        <p:scale>
          <a:sx n="109" d="100"/>
          <a:sy n="109" d="100"/>
        </p:scale>
        <p:origin x="330" y="108"/>
      </p:cViewPr>
      <p:guideLst>
        <p:guide orient="horz" pos="2160"/>
        <p:guide pos="384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 r:id="rId37" collapse="1"/>
      <p:sld r:id="rId38" collapse="1"/>
      <p:sld r:id="rId39" collapse="1"/>
      <p:sld r:id="rId40" collapse="1"/>
      <p:sld r:id="rId41" collapse="1"/>
      <p:sld r:id="rId42" collapse="1"/>
      <p:sld r:id="rId43" collapse="1"/>
    </p:sldLst>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6/11/relationships/changesInfo" Target="changesInfos/changesInfo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gs" Target="tags/tag1.xml"/></Relationships>
</file>

<file path=ppt/_rels/viewProps.xml.rels><?xml version="1.0" encoding="UTF-8" standalone="yes"?>
<Relationships xmlns="http://schemas.openxmlformats.org/package/2006/relationships"><Relationship Id="rId13" Type="http://schemas.openxmlformats.org/officeDocument/2006/relationships/slide" Target="slides/slide13.xml"/><Relationship Id="rId18" Type="http://schemas.openxmlformats.org/officeDocument/2006/relationships/slide" Target="slides/slide18.xml"/><Relationship Id="rId26" Type="http://schemas.openxmlformats.org/officeDocument/2006/relationships/slide" Target="slides/slide26.xml"/><Relationship Id="rId39" Type="http://schemas.openxmlformats.org/officeDocument/2006/relationships/slide" Target="slides/slide41.xml"/><Relationship Id="rId21" Type="http://schemas.openxmlformats.org/officeDocument/2006/relationships/slide" Target="slides/slide21.xml"/><Relationship Id="rId34" Type="http://schemas.openxmlformats.org/officeDocument/2006/relationships/slide" Target="slides/slide34.xml"/><Relationship Id="rId42" Type="http://schemas.openxmlformats.org/officeDocument/2006/relationships/slide" Target="slides/slide47.xml"/><Relationship Id="rId7" Type="http://schemas.openxmlformats.org/officeDocument/2006/relationships/slide" Target="slides/slide7.xml"/><Relationship Id="rId2" Type="http://schemas.openxmlformats.org/officeDocument/2006/relationships/slide" Target="slides/slide2.xml"/><Relationship Id="rId16" Type="http://schemas.openxmlformats.org/officeDocument/2006/relationships/slide" Target="slides/slide16.xml"/><Relationship Id="rId20" Type="http://schemas.openxmlformats.org/officeDocument/2006/relationships/slide" Target="slides/slide20.xml"/><Relationship Id="rId29" Type="http://schemas.openxmlformats.org/officeDocument/2006/relationships/slide" Target="slides/slide29.xml"/><Relationship Id="rId41" Type="http://schemas.openxmlformats.org/officeDocument/2006/relationships/slide" Target="slides/slide44.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24" Type="http://schemas.openxmlformats.org/officeDocument/2006/relationships/slide" Target="slides/slide24.xml"/><Relationship Id="rId32" Type="http://schemas.openxmlformats.org/officeDocument/2006/relationships/slide" Target="slides/slide32.xml"/><Relationship Id="rId37" Type="http://schemas.openxmlformats.org/officeDocument/2006/relationships/slide" Target="slides/slide39.xml"/><Relationship Id="rId40" Type="http://schemas.openxmlformats.org/officeDocument/2006/relationships/slide" Target="slides/slide42.xml"/><Relationship Id="rId5" Type="http://schemas.openxmlformats.org/officeDocument/2006/relationships/slide" Target="slides/slide5.xml"/><Relationship Id="rId15" Type="http://schemas.openxmlformats.org/officeDocument/2006/relationships/slide" Target="slides/slide15.xml"/><Relationship Id="rId23" Type="http://schemas.openxmlformats.org/officeDocument/2006/relationships/slide" Target="slides/slide23.xml"/><Relationship Id="rId28" Type="http://schemas.openxmlformats.org/officeDocument/2006/relationships/slide" Target="slides/slide28.xml"/><Relationship Id="rId36" Type="http://schemas.openxmlformats.org/officeDocument/2006/relationships/slide" Target="slides/slide38.xml"/><Relationship Id="rId10" Type="http://schemas.openxmlformats.org/officeDocument/2006/relationships/slide" Target="slides/slide10.xml"/><Relationship Id="rId19" Type="http://schemas.openxmlformats.org/officeDocument/2006/relationships/slide" Target="slides/slide19.xml"/><Relationship Id="rId31" Type="http://schemas.openxmlformats.org/officeDocument/2006/relationships/slide" Target="slides/slide31.xml"/><Relationship Id="rId4" Type="http://schemas.openxmlformats.org/officeDocument/2006/relationships/slide" Target="slides/slide4.xml"/><Relationship Id="rId9" Type="http://schemas.openxmlformats.org/officeDocument/2006/relationships/slide" Target="slides/slide9.xml"/><Relationship Id="rId14" Type="http://schemas.openxmlformats.org/officeDocument/2006/relationships/slide" Target="slides/slide14.xml"/><Relationship Id="rId22" Type="http://schemas.openxmlformats.org/officeDocument/2006/relationships/slide" Target="slides/slide22.xml"/><Relationship Id="rId27" Type="http://schemas.openxmlformats.org/officeDocument/2006/relationships/slide" Target="slides/slide27.xml"/><Relationship Id="rId30" Type="http://schemas.openxmlformats.org/officeDocument/2006/relationships/slide" Target="slides/slide30.xml"/><Relationship Id="rId35" Type="http://schemas.openxmlformats.org/officeDocument/2006/relationships/slide" Target="slides/slide37.xml"/><Relationship Id="rId43" Type="http://schemas.openxmlformats.org/officeDocument/2006/relationships/slide" Target="slides/slide48.xml"/><Relationship Id="rId8" Type="http://schemas.openxmlformats.org/officeDocument/2006/relationships/slide" Target="slides/slide8.xml"/><Relationship Id="rId3" Type="http://schemas.openxmlformats.org/officeDocument/2006/relationships/slide" Target="slides/slide3.xml"/><Relationship Id="rId12" Type="http://schemas.openxmlformats.org/officeDocument/2006/relationships/slide" Target="slides/slide12.xml"/><Relationship Id="rId17" Type="http://schemas.openxmlformats.org/officeDocument/2006/relationships/slide" Target="slides/slide17.xml"/><Relationship Id="rId25" Type="http://schemas.openxmlformats.org/officeDocument/2006/relationships/slide" Target="slides/slide25.xml"/><Relationship Id="rId33" Type="http://schemas.openxmlformats.org/officeDocument/2006/relationships/slide" Target="slides/slide33.xml"/><Relationship Id="rId38"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McPeak" userId="1cc2098a-507f-44ed-aa67-086a597b3dce" providerId="ADAL" clId="{260C3F6F-D0FC-4873-9184-DE735B28FD9D}"/>
    <pc:docChg chg="custSel modSld">
      <pc:chgData name="John McPeak" userId="1cc2098a-507f-44ed-aa67-086a597b3dce" providerId="ADAL" clId="{260C3F6F-D0FC-4873-9184-DE735B28FD9D}" dt="2024-08-23T18:37:19.922" v="123" actId="20577"/>
      <pc:docMkLst>
        <pc:docMk/>
      </pc:docMkLst>
      <pc:sldChg chg="modSp mod">
        <pc:chgData name="John McPeak" userId="1cc2098a-507f-44ed-aa67-086a597b3dce" providerId="ADAL" clId="{260C3F6F-D0FC-4873-9184-DE735B28FD9D}" dt="2024-08-23T18:36:18.712" v="87" actId="20577"/>
        <pc:sldMkLst>
          <pc:docMk/>
          <pc:sldMk cId="4192400457" sldId="256"/>
        </pc:sldMkLst>
        <pc:spChg chg="mod">
          <ac:chgData name="John McPeak" userId="1cc2098a-507f-44ed-aa67-086a597b3dce" providerId="ADAL" clId="{260C3F6F-D0FC-4873-9184-DE735B28FD9D}" dt="2024-08-23T18:36:14.132" v="85" actId="255"/>
          <ac:spMkLst>
            <pc:docMk/>
            <pc:sldMk cId="4192400457" sldId="256"/>
            <ac:spMk id="4" creationId="{00000000-0000-0000-0000-000000000000}"/>
          </ac:spMkLst>
        </pc:spChg>
        <pc:spChg chg="mod">
          <ac:chgData name="John McPeak" userId="1cc2098a-507f-44ed-aa67-086a597b3dce" providerId="ADAL" clId="{260C3F6F-D0FC-4873-9184-DE735B28FD9D}" dt="2024-08-23T18:36:18.712" v="87" actId="20577"/>
          <ac:spMkLst>
            <pc:docMk/>
            <pc:sldMk cId="4192400457" sldId="256"/>
            <ac:spMk id="5" creationId="{00000000-0000-0000-0000-000000000000}"/>
          </ac:spMkLst>
        </pc:spChg>
      </pc:sldChg>
      <pc:sldChg chg="modSp mod">
        <pc:chgData name="John McPeak" userId="1cc2098a-507f-44ed-aa67-086a597b3dce" providerId="ADAL" clId="{260C3F6F-D0FC-4873-9184-DE735B28FD9D}" dt="2024-08-23T18:37:19.922" v="123" actId="20577"/>
        <pc:sldMkLst>
          <pc:docMk/>
          <pc:sldMk cId="2405222815" sldId="325"/>
        </pc:sldMkLst>
        <pc:spChg chg="mod">
          <ac:chgData name="John McPeak" userId="1cc2098a-507f-44ed-aa67-086a597b3dce" providerId="ADAL" clId="{260C3F6F-D0FC-4873-9184-DE735B28FD9D}" dt="2024-08-23T18:37:19.922" v="123" actId="20577"/>
          <ac:spMkLst>
            <pc:docMk/>
            <pc:sldMk cId="2405222815" sldId="325"/>
            <ac:spMk id="5" creationId="{00000000-0000-0000-0000-000000000000}"/>
          </ac:spMkLst>
        </pc:spChg>
      </pc:sldChg>
      <pc:sldChg chg="modSp mod">
        <pc:chgData name="John McPeak" userId="1cc2098a-507f-44ed-aa67-086a597b3dce" providerId="ADAL" clId="{260C3F6F-D0FC-4873-9184-DE735B28FD9D}" dt="2024-08-23T18:36:44.368" v="88" actId="255"/>
        <pc:sldMkLst>
          <pc:docMk/>
          <pc:sldMk cId="2711710341" sldId="342"/>
        </pc:sldMkLst>
        <pc:spChg chg="mod">
          <ac:chgData name="John McPeak" userId="1cc2098a-507f-44ed-aa67-086a597b3dce" providerId="ADAL" clId="{260C3F6F-D0FC-4873-9184-DE735B28FD9D}" dt="2024-08-23T18:36:44.368" v="88" actId="255"/>
          <ac:spMkLst>
            <pc:docMk/>
            <pc:sldMk cId="2711710341" sldId="342"/>
            <ac:spMk id="2" creationId="{00000000-0000-0000-0000-000000000000}"/>
          </ac:spMkLst>
        </pc:spChg>
      </pc:sldChg>
    </pc:docChg>
  </pc:docChgLst>
  <pc:docChgLst>
    <pc:chgData name="John McPeak" userId="1cc2098a-507f-44ed-aa67-086a597b3dce" providerId="ADAL" clId="{143BE883-2083-4E4F-9679-F1947DDA2464}"/>
    <pc:docChg chg="modSld">
      <pc:chgData name="John McPeak" userId="1cc2098a-507f-44ed-aa67-086a597b3dce" providerId="ADAL" clId="{143BE883-2083-4E4F-9679-F1947DDA2464}" dt="2024-09-09T14:20:06.849" v="2" actId="20577"/>
      <pc:docMkLst>
        <pc:docMk/>
      </pc:docMkLst>
      <pc:sldChg chg="modSp mod">
        <pc:chgData name="John McPeak" userId="1cc2098a-507f-44ed-aa67-086a597b3dce" providerId="ADAL" clId="{143BE883-2083-4E4F-9679-F1947DDA2464}" dt="2024-09-09T14:20:06.849" v="2" actId="20577"/>
        <pc:sldMkLst>
          <pc:docMk/>
          <pc:sldMk cId="4192400457" sldId="256"/>
        </pc:sldMkLst>
        <pc:spChg chg="mod">
          <ac:chgData name="John McPeak" userId="1cc2098a-507f-44ed-aa67-086a597b3dce" providerId="ADAL" clId="{143BE883-2083-4E4F-9679-F1947DDA2464}" dt="2024-09-09T14:20:06.849" v="2" actId="20577"/>
          <ac:spMkLst>
            <pc:docMk/>
            <pc:sldMk cId="4192400457" sldId="256"/>
            <ac:spMk id="5" creationId="{00000000-0000-0000-0000-00000000000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PAI897online\publicgoodhomework5.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A</c:v>
                </c:pt>
              </c:strCache>
            </c:strRef>
          </c:tx>
          <c:spPr>
            <a:ln w="28575" cap="rnd">
              <a:solidFill>
                <a:schemeClr val="accent1"/>
              </a:solidFill>
              <a:round/>
            </a:ln>
            <a:effectLst/>
          </c:spPr>
          <c:marker>
            <c:symbol val="none"/>
          </c:marker>
          <c:cat>
            <c:numRef>
              <c:f>Sheet1!$A$2:$A$52</c:f>
              <c:numCache>
                <c:formatCode>General</c:formatCode>
                <c:ptCount val="5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numCache>
            </c:numRef>
          </c:cat>
          <c:val>
            <c:numRef>
              <c:f>Sheet1!$B$2:$B$52</c:f>
              <c:numCache>
                <c:formatCode>General</c:formatCode>
                <c:ptCount val="51"/>
                <c:pt idx="0">
                  <c:v>50</c:v>
                </c:pt>
                <c:pt idx="1">
                  <c:v>49</c:v>
                </c:pt>
                <c:pt idx="2">
                  <c:v>48</c:v>
                </c:pt>
                <c:pt idx="3">
                  <c:v>47</c:v>
                </c:pt>
                <c:pt idx="4">
                  <c:v>46</c:v>
                </c:pt>
                <c:pt idx="5">
                  <c:v>45</c:v>
                </c:pt>
                <c:pt idx="6">
                  <c:v>44</c:v>
                </c:pt>
                <c:pt idx="7">
                  <c:v>43</c:v>
                </c:pt>
                <c:pt idx="8">
                  <c:v>42</c:v>
                </c:pt>
                <c:pt idx="9">
                  <c:v>41</c:v>
                </c:pt>
                <c:pt idx="10">
                  <c:v>40</c:v>
                </c:pt>
                <c:pt idx="11">
                  <c:v>39</c:v>
                </c:pt>
                <c:pt idx="12">
                  <c:v>38</c:v>
                </c:pt>
                <c:pt idx="13">
                  <c:v>37</c:v>
                </c:pt>
                <c:pt idx="14">
                  <c:v>36</c:v>
                </c:pt>
                <c:pt idx="15">
                  <c:v>35</c:v>
                </c:pt>
                <c:pt idx="16">
                  <c:v>34</c:v>
                </c:pt>
                <c:pt idx="17">
                  <c:v>33</c:v>
                </c:pt>
                <c:pt idx="18">
                  <c:v>32</c:v>
                </c:pt>
                <c:pt idx="19">
                  <c:v>31</c:v>
                </c:pt>
                <c:pt idx="20">
                  <c:v>30</c:v>
                </c:pt>
                <c:pt idx="21">
                  <c:v>29</c:v>
                </c:pt>
                <c:pt idx="22">
                  <c:v>28</c:v>
                </c:pt>
                <c:pt idx="23">
                  <c:v>27</c:v>
                </c:pt>
                <c:pt idx="24">
                  <c:v>26</c:v>
                </c:pt>
                <c:pt idx="25">
                  <c:v>25</c:v>
                </c:pt>
                <c:pt idx="26">
                  <c:v>24</c:v>
                </c:pt>
                <c:pt idx="27">
                  <c:v>23</c:v>
                </c:pt>
                <c:pt idx="28">
                  <c:v>22</c:v>
                </c:pt>
                <c:pt idx="29">
                  <c:v>21</c:v>
                </c:pt>
                <c:pt idx="30">
                  <c:v>20</c:v>
                </c:pt>
                <c:pt idx="31">
                  <c:v>19</c:v>
                </c:pt>
                <c:pt idx="32">
                  <c:v>18</c:v>
                </c:pt>
                <c:pt idx="33">
                  <c:v>17</c:v>
                </c:pt>
                <c:pt idx="34">
                  <c:v>16</c:v>
                </c:pt>
                <c:pt idx="35">
                  <c:v>15</c:v>
                </c:pt>
                <c:pt idx="36">
                  <c:v>14</c:v>
                </c:pt>
                <c:pt idx="37">
                  <c:v>13</c:v>
                </c:pt>
                <c:pt idx="38">
                  <c:v>12</c:v>
                </c:pt>
                <c:pt idx="39">
                  <c:v>11</c:v>
                </c:pt>
                <c:pt idx="40">
                  <c:v>10</c:v>
                </c:pt>
                <c:pt idx="41">
                  <c:v>9</c:v>
                </c:pt>
                <c:pt idx="42">
                  <c:v>8</c:v>
                </c:pt>
                <c:pt idx="43">
                  <c:v>7</c:v>
                </c:pt>
                <c:pt idx="44">
                  <c:v>6</c:v>
                </c:pt>
                <c:pt idx="45">
                  <c:v>5</c:v>
                </c:pt>
                <c:pt idx="46">
                  <c:v>4</c:v>
                </c:pt>
                <c:pt idx="47">
                  <c:v>3</c:v>
                </c:pt>
                <c:pt idx="48">
                  <c:v>2</c:v>
                </c:pt>
                <c:pt idx="49">
                  <c:v>1</c:v>
                </c:pt>
                <c:pt idx="50">
                  <c:v>0</c:v>
                </c:pt>
              </c:numCache>
            </c:numRef>
          </c:val>
          <c:smooth val="0"/>
          <c:extLst>
            <c:ext xmlns:c16="http://schemas.microsoft.com/office/drawing/2014/chart" uri="{C3380CC4-5D6E-409C-BE32-E72D297353CC}">
              <c16:uniqueId val="{00000000-27EE-4FA7-8881-C6AE64C3F8FB}"/>
            </c:ext>
          </c:extLst>
        </c:ser>
        <c:ser>
          <c:idx val="1"/>
          <c:order val="1"/>
          <c:tx>
            <c:strRef>
              <c:f>Sheet1!$C$1</c:f>
              <c:strCache>
                <c:ptCount val="1"/>
                <c:pt idx="0">
                  <c:v>E</c:v>
                </c:pt>
              </c:strCache>
            </c:strRef>
          </c:tx>
          <c:spPr>
            <a:ln w="28575" cap="rnd">
              <a:solidFill>
                <a:schemeClr val="accent2"/>
              </a:solidFill>
              <a:round/>
            </a:ln>
            <a:effectLst/>
          </c:spPr>
          <c:marker>
            <c:symbol val="none"/>
          </c:marker>
          <c:cat>
            <c:numRef>
              <c:f>Sheet1!$A$2:$A$52</c:f>
              <c:numCache>
                <c:formatCode>General</c:formatCode>
                <c:ptCount val="5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numCache>
            </c:numRef>
          </c:cat>
          <c:val>
            <c:numRef>
              <c:f>Sheet1!$C$2:$C$52</c:f>
              <c:numCache>
                <c:formatCode>General</c:formatCode>
                <c:ptCount val="51"/>
                <c:pt idx="0">
                  <c:v>32</c:v>
                </c:pt>
                <c:pt idx="1">
                  <c:v>30</c:v>
                </c:pt>
                <c:pt idx="2">
                  <c:v>28</c:v>
                </c:pt>
                <c:pt idx="3">
                  <c:v>26</c:v>
                </c:pt>
                <c:pt idx="4">
                  <c:v>24</c:v>
                </c:pt>
                <c:pt idx="5">
                  <c:v>22</c:v>
                </c:pt>
                <c:pt idx="6">
                  <c:v>20</c:v>
                </c:pt>
                <c:pt idx="7">
                  <c:v>18</c:v>
                </c:pt>
                <c:pt idx="8">
                  <c:v>16</c:v>
                </c:pt>
                <c:pt idx="9">
                  <c:v>14</c:v>
                </c:pt>
                <c:pt idx="10">
                  <c:v>12</c:v>
                </c:pt>
                <c:pt idx="11">
                  <c:v>10</c:v>
                </c:pt>
                <c:pt idx="12">
                  <c:v>8</c:v>
                </c:pt>
                <c:pt idx="13">
                  <c:v>6</c:v>
                </c:pt>
                <c:pt idx="14">
                  <c:v>4</c:v>
                </c:pt>
                <c:pt idx="15">
                  <c:v>2</c:v>
                </c:pt>
                <c:pt idx="16">
                  <c:v>0</c:v>
                </c:pt>
              </c:numCache>
            </c:numRef>
          </c:val>
          <c:smooth val="0"/>
          <c:extLst>
            <c:ext xmlns:c16="http://schemas.microsoft.com/office/drawing/2014/chart" uri="{C3380CC4-5D6E-409C-BE32-E72D297353CC}">
              <c16:uniqueId val="{00000001-27EE-4FA7-8881-C6AE64C3F8FB}"/>
            </c:ext>
          </c:extLst>
        </c:ser>
        <c:ser>
          <c:idx val="2"/>
          <c:order val="2"/>
          <c:tx>
            <c:strRef>
              <c:f>Sheet1!$D$1</c:f>
              <c:strCache>
                <c:ptCount val="1"/>
                <c:pt idx="0">
                  <c:v>M</c:v>
                </c:pt>
              </c:strCache>
            </c:strRef>
          </c:tx>
          <c:spPr>
            <a:ln w="28575" cap="rnd">
              <a:solidFill>
                <a:schemeClr val="accent3"/>
              </a:solidFill>
              <a:round/>
            </a:ln>
            <a:effectLst/>
          </c:spPr>
          <c:marker>
            <c:symbol val="none"/>
          </c:marker>
          <c:cat>
            <c:numRef>
              <c:f>Sheet1!$A$2:$A$52</c:f>
              <c:numCache>
                <c:formatCode>General</c:formatCode>
                <c:ptCount val="5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numCache>
            </c:numRef>
          </c:cat>
          <c:val>
            <c:numRef>
              <c:f>Sheet1!$D$2:$D$52</c:f>
              <c:numCache>
                <c:formatCode>General</c:formatCode>
                <c:ptCount val="51"/>
                <c:pt idx="0">
                  <c:v>30</c:v>
                </c:pt>
                <c:pt idx="1">
                  <c:v>29</c:v>
                </c:pt>
                <c:pt idx="2">
                  <c:v>28</c:v>
                </c:pt>
                <c:pt idx="3">
                  <c:v>27</c:v>
                </c:pt>
                <c:pt idx="4">
                  <c:v>26</c:v>
                </c:pt>
                <c:pt idx="5">
                  <c:v>25</c:v>
                </c:pt>
                <c:pt idx="6">
                  <c:v>24</c:v>
                </c:pt>
                <c:pt idx="7">
                  <c:v>23</c:v>
                </c:pt>
                <c:pt idx="8">
                  <c:v>22</c:v>
                </c:pt>
                <c:pt idx="9">
                  <c:v>21</c:v>
                </c:pt>
                <c:pt idx="10">
                  <c:v>20</c:v>
                </c:pt>
                <c:pt idx="11">
                  <c:v>19</c:v>
                </c:pt>
                <c:pt idx="12">
                  <c:v>18</c:v>
                </c:pt>
                <c:pt idx="13">
                  <c:v>17</c:v>
                </c:pt>
                <c:pt idx="14">
                  <c:v>16</c:v>
                </c:pt>
                <c:pt idx="15">
                  <c:v>15</c:v>
                </c:pt>
                <c:pt idx="16">
                  <c:v>14</c:v>
                </c:pt>
                <c:pt idx="17">
                  <c:v>13</c:v>
                </c:pt>
                <c:pt idx="18">
                  <c:v>12</c:v>
                </c:pt>
                <c:pt idx="19">
                  <c:v>11</c:v>
                </c:pt>
                <c:pt idx="20">
                  <c:v>10</c:v>
                </c:pt>
                <c:pt idx="21">
                  <c:v>9</c:v>
                </c:pt>
                <c:pt idx="22">
                  <c:v>8</c:v>
                </c:pt>
                <c:pt idx="23">
                  <c:v>7</c:v>
                </c:pt>
                <c:pt idx="24">
                  <c:v>6</c:v>
                </c:pt>
                <c:pt idx="25">
                  <c:v>5</c:v>
                </c:pt>
                <c:pt idx="26">
                  <c:v>4</c:v>
                </c:pt>
                <c:pt idx="27">
                  <c:v>3</c:v>
                </c:pt>
                <c:pt idx="28">
                  <c:v>2</c:v>
                </c:pt>
                <c:pt idx="29">
                  <c:v>1</c:v>
                </c:pt>
                <c:pt idx="30">
                  <c:v>0</c:v>
                </c:pt>
              </c:numCache>
            </c:numRef>
          </c:val>
          <c:smooth val="0"/>
          <c:extLst>
            <c:ext xmlns:c16="http://schemas.microsoft.com/office/drawing/2014/chart" uri="{C3380CC4-5D6E-409C-BE32-E72D297353CC}">
              <c16:uniqueId val="{00000002-27EE-4FA7-8881-C6AE64C3F8FB}"/>
            </c:ext>
          </c:extLst>
        </c:ser>
        <c:ser>
          <c:idx val="3"/>
          <c:order val="3"/>
          <c:tx>
            <c:strRef>
              <c:f>Sheet1!$E$1</c:f>
              <c:strCache>
                <c:ptCount val="1"/>
                <c:pt idx="0">
                  <c:v>Social</c:v>
                </c:pt>
              </c:strCache>
            </c:strRef>
          </c:tx>
          <c:spPr>
            <a:ln w="28575" cap="rnd">
              <a:solidFill>
                <a:schemeClr val="accent4"/>
              </a:solidFill>
              <a:round/>
            </a:ln>
            <a:effectLst/>
          </c:spPr>
          <c:marker>
            <c:symbol val="none"/>
          </c:marker>
          <c:cat>
            <c:numRef>
              <c:f>Sheet1!$A$2:$A$52</c:f>
              <c:numCache>
                <c:formatCode>General</c:formatCode>
                <c:ptCount val="5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numCache>
            </c:numRef>
          </c:cat>
          <c:val>
            <c:numRef>
              <c:f>Sheet1!$E$2:$E$52</c:f>
              <c:numCache>
                <c:formatCode>General</c:formatCode>
                <c:ptCount val="51"/>
                <c:pt idx="0">
                  <c:v>112</c:v>
                </c:pt>
                <c:pt idx="1">
                  <c:v>108</c:v>
                </c:pt>
                <c:pt idx="2">
                  <c:v>104</c:v>
                </c:pt>
                <c:pt idx="3">
                  <c:v>100</c:v>
                </c:pt>
                <c:pt idx="4">
                  <c:v>96</c:v>
                </c:pt>
                <c:pt idx="5">
                  <c:v>92</c:v>
                </c:pt>
                <c:pt idx="6">
                  <c:v>88</c:v>
                </c:pt>
                <c:pt idx="7">
                  <c:v>84</c:v>
                </c:pt>
                <c:pt idx="8">
                  <c:v>80</c:v>
                </c:pt>
                <c:pt idx="9">
                  <c:v>76</c:v>
                </c:pt>
                <c:pt idx="10">
                  <c:v>72</c:v>
                </c:pt>
                <c:pt idx="11">
                  <c:v>68</c:v>
                </c:pt>
                <c:pt idx="12">
                  <c:v>64</c:v>
                </c:pt>
                <c:pt idx="13">
                  <c:v>60</c:v>
                </c:pt>
                <c:pt idx="14">
                  <c:v>56</c:v>
                </c:pt>
                <c:pt idx="15">
                  <c:v>52</c:v>
                </c:pt>
                <c:pt idx="16">
                  <c:v>48</c:v>
                </c:pt>
                <c:pt idx="17">
                  <c:v>46</c:v>
                </c:pt>
                <c:pt idx="18">
                  <c:v>44</c:v>
                </c:pt>
                <c:pt idx="19">
                  <c:v>42</c:v>
                </c:pt>
                <c:pt idx="20">
                  <c:v>40</c:v>
                </c:pt>
                <c:pt idx="21">
                  <c:v>38</c:v>
                </c:pt>
                <c:pt idx="22">
                  <c:v>36</c:v>
                </c:pt>
                <c:pt idx="23">
                  <c:v>34</c:v>
                </c:pt>
                <c:pt idx="24">
                  <c:v>32</c:v>
                </c:pt>
                <c:pt idx="25">
                  <c:v>30</c:v>
                </c:pt>
                <c:pt idx="26">
                  <c:v>28</c:v>
                </c:pt>
                <c:pt idx="27">
                  <c:v>26</c:v>
                </c:pt>
                <c:pt idx="28">
                  <c:v>24</c:v>
                </c:pt>
                <c:pt idx="29">
                  <c:v>22</c:v>
                </c:pt>
                <c:pt idx="30">
                  <c:v>20</c:v>
                </c:pt>
                <c:pt idx="31">
                  <c:v>19</c:v>
                </c:pt>
                <c:pt idx="32">
                  <c:v>18</c:v>
                </c:pt>
                <c:pt idx="33">
                  <c:v>17</c:v>
                </c:pt>
                <c:pt idx="34">
                  <c:v>16</c:v>
                </c:pt>
                <c:pt idx="35">
                  <c:v>15</c:v>
                </c:pt>
                <c:pt idx="36">
                  <c:v>14</c:v>
                </c:pt>
                <c:pt idx="37">
                  <c:v>13</c:v>
                </c:pt>
                <c:pt idx="38">
                  <c:v>12</c:v>
                </c:pt>
                <c:pt idx="39">
                  <c:v>11</c:v>
                </c:pt>
                <c:pt idx="40">
                  <c:v>10</c:v>
                </c:pt>
                <c:pt idx="41">
                  <c:v>9</c:v>
                </c:pt>
                <c:pt idx="42">
                  <c:v>8</c:v>
                </c:pt>
                <c:pt idx="43">
                  <c:v>7</c:v>
                </c:pt>
                <c:pt idx="44">
                  <c:v>6</c:v>
                </c:pt>
                <c:pt idx="45">
                  <c:v>5</c:v>
                </c:pt>
                <c:pt idx="46">
                  <c:v>4</c:v>
                </c:pt>
                <c:pt idx="47">
                  <c:v>3</c:v>
                </c:pt>
                <c:pt idx="48">
                  <c:v>2</c:v>
                </c:pt>
                <c:pt idx="49">
                  <c:v>1</c:v>
                </c:pt>
                <c:pt idx="50">
                  <c:v>0</c:v>
                </c:pt>
              </c:numCache>
            </c:numRef>
          </c:val>
          <c:smooth val="0"/>
          <c:extLst>
            <c:ext xmlns:c16="http://schemas.microsoft.com/office/drawing/2014/chart" uri="{C3380CC4-5D6E-409C-BE32-E72D297353CC}">
              <c16:uniqueId val="{00000003-27EE-4FA7-8881-C6AE64C3F8FB}"/>
            </c:ext>
          </c:extLst>
        </c:ser>
        <c:ser>
          <c:idx val="4"/>
          <c:order val="4"/>
          <c:tx>
            <c:strRef>
              <c:f>Sheet1!$F$1</c:f>
              <c:strCache>
                <c:ptCount val="1"/>
                <c:pt idx="0">
                  <c:v>MC</c:v>
                </c:pt>
              </c:strCache>
            </c:strRef>
          </c:tx>
          <c:spPr>
            <a:ln w="28575" cap="rnd">
              <a:solidFill>
                <a:schemeClr val="accent5"/>
              </a:solidFill>
              <a:round/>
            </a:ln>
            <a:effectLst/>
          </c:spPr>
          <c:marker>
            <c:symbol val="none"/>
          </c:marker>
          <c:cat>
            <c:numRef>
              <c:f>Sheet1!$A$2:$A$52</c:f>
              <c:numCache>
                <c:formatCode>General</c:formatCode>
                <c:ptCount val="5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numCache>
            </c:numRef>
          </c:cat>
          <c:val>
            <c:numRef>
              <c:f>Sheet1!$F$2:$F$52</c:f>
              <c:numCache>
                <c:formatCode>General</c:formatCode>
                <c:ptCount val="51"/>
                <c:pt idx="0">
                  <c:v>48</c:v>
                </c:pt>
                <c:pt idx="1">
                  <c:v>48</c:v>
                </c:pt>
                <c:pt idx="2">
                  <c:v>48</c:v>
                </c:pt>
                <c:pt idx="3">
                  <c:v>48</c:v>
                </c:pt>
                <c:pt idx="4">
                  <c:v>48</c:v>
                </c:pt>
                <c:pt idx="5">
                  <c:v>48</c:v>
                </c:pt>
                <c:pt idx="6">
                  <c:v>48</c:v>
                </c:pt>
                <c:pt idx="7">
                  <c:v>48</c:v>
                </c:pt>
                <c:pt idx="8">
                  <c:v>48</c:v>
                </c:pt>
                <c:pt idx="9">
                  <c:v>48</c:v>
                </c:pt>
                <c:pt idx="10">
                  <c:v>48</c:v>
                </c:pt>
                <c:pt idx="11">
                  <c:v>48</c:v>
                </c:pt>
                <c:pt idx="12">
                  <c:v>48</c:v>
                </c:pt>
                <c:pt idx="13">
                  <c:v>48</c:v>
                </c:pt>
                <c:pt idx="14">
                  <c:v>48</c:v>
                </c:pt>
                <c:pt idx="15">
                  <c:v>48</c:v>
                </c:pt>
                <c:pt idx="16">
                  <c:v>48</c:v>
                </c:pt>
                <c:pt idx="17">
                  <c:v>48</c:v>
                </c:pt>
                <c:pt idx="18">
                  <c:v>48</c:v>
                </c:pt>
                <c:pt idx="19">
                  <c:v>48</c:v>
                </c:pt>
                <c:pt idx="20">
                  <c:v>48</c:v>
                </c:pt>
                <c:pt idx="21">
                  <c:v>48</c:v>
                </c:pt>
                <c:pt idx="22">
                  <c:v>48</c:v>
                </c:pt>
                <c:pt idx="23">
                  <c:v>48</c:v>
                </c:pt>
                <c:pt idx="24">
                  <c:v>48</c:v>
                </c:pt>
                <c:pt idx="25">
                  <c:v>48</c:v>
                </c:pt>
                <c:pt idx="26">
                  <c:v>48</c:v>
                </c:pt>
                <c:pt idx="27">
                  <c:v>48</c:v>
                </c:pt>
                <c:pt idx="28">
                  <c:v>48</c:v>
                </c:pt>
                <c:pt idx="29">
                  <c:v>48</c:v>
                </c:pt>
                <c:pt idx="30">
                  <c:v>48</c:v>
                </c:pt>
                <c:pt idx="31">
                  <c:v>48</c:v>
                </c:pt>
                <c:pt idx="32">
                  <c:v>48</c:v>
                </c:pt>
                <c:pt idx="33">
                  <c:v>48</c:v>
                </c:pt>
                <c:pt idx="34">
                  <c:v>48</c:v>
                </c:pt>
                <c:pt idx="35">
                  <c:v>48</c:v>
                </c:pt>
                <c:pt idx="36">
                  <c:v>48</c:v>
                </c:pt>
                <c:pt idx="37">
                  <c:v>48</c:v>
                </c:pt>
                <c:pt idx="38">
                  <c:v>48</c:v>
                </c:pt>
                <c:pt idx="39">
                  <c:v>48</c:v>
                </c:pt>
                <c:pt idx="40">
                  <c:v>48</c:v>
                </c:pt>
                <c:pt idx="41">
                  <c:v>48</c:v>
                </c:pt>
                <c:pt idx="42">
                  <c:v>48</c:v>
                </c:pt>
                <c:pt idx="43">
                  <c:v>48</c:v>
                </c:pt>
                <c:pt idx="44">
                  <c:v>48</c:v>
                </c:pt>
                <c:pt idx="45">
                  <c:v>48</c:v>
                </c:pt>
                <c:pt idx="46">
                  <c:v>48</c:v>
                </c:pt>
                <c:pt idx="47">
                  <c:v>48</c:v>
                </c:pt>
                <c:pt idx="48">
                  <c:v>48</c:v>
                </c:pt>
                <c:pt idx="49">
                  <c:v>48</c:v>
                </c:pt>
                <c:pt idx="50">
                  <c:v>48</c:v>
                </c:pt>
              </c:numCache>
            </c:numRef>
          </c:val>
          <c:smooth val="0"/>
          <c:extLst>
            <c:ext xmlns:c16="http://schemas.microsoft.com/office/drawing/2014/chart" uri="{C3380CC4-5D6E-409C-BE32-E72D297353CC}">
              <c16:uniqueId val="{00000004-27EE-4FA7-8881-C6AE64C3F8FB}"/>
            </c:ext>
          </c:extLst>
        </c:ser>
        <c:dLbls>
          <c:showLegendKey val="0"/>
          <c:showVal val="0"/>
          <c:showCatName val="0"/>
          <c:showSerName val="0"/>
          <c:showPercent val="0"/>
          <c:showBubbleSize val="0"/>
        </c:dLbls>
        <c:smooth val="0"/>
        <c:axId val="1628589727"/>
        <c:axId val="1628815823"/>
      </c:lineChart>
      <c:catAx>
        <c:axId val="16285897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28815823"/>
        <c:crosses val="autoZero"/>
        <c:auto val="1"/>
        <c:lblAlgn val="ctr"/>
        <c:lblOffset val="100"/>
        <c:noMultiLvlLbl val="0"/>
      </c:catAx>
      <c:valAx>
        <c:axId val="16288158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28589727"/>
        <c:crosses val="autoZero"/>
        <c:crossBetween val="between"/>
        <c:majorUnit val="10"/>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dirty="0"/>
              <a:t>Total milk in liters as a function of</a:t>
            </a:r>
            <a:r>
              <a:rPr lang="en-US" sz="1400" baseline="0" dirty="0"/>
              <a:t> </a:t>
            </a:r>
            <a:r>
              <a:rPr lang="en-US" sz="1400" dirty="0"/>
              <a:t>total herd size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Total Milk in Liters</c:v>
                </c:pt>
              </c:strCache>
            </c:strRef>
          </c:tx>
          <c:spPr>
            <a:ln w="28575" cap="rnd">
              <a:solidFill>
                <a:schemeClr val="accent1"/>
              </a:solidFill>
              <a:round/>
            </a:ln>
            <a:effectLst/>
          </c:spPr>
          <c:marker>
            <c:symbol val="none"/>
          </c:marker>
          <c:cat>
            <c:numRef>
              <c:f>Sheet1!$A$2:$A$8</c:f>
              <c:numCache>
                <c:formatCode>General</c:formatCode>
                <c:ptCount val="7"/>
                <c:pt idx="0">
                  <c:v>0</c:v>
                </c:pt>
                <c:pt idx="1">
                  <c:v>5</c:v>
                </c:pt>
                <c:pt idx="2">
                  <c:v>10</c:v>
                </c:pt>
                <c:pt idx="3">
                  <c:v>15</c:v>
                </c:pt>
                <c:pt idx="4">
                  <c:v>20</c:v>
                </c:pt>
                <c:pt idx="5">
                  <c:v>25</c:v>
                </c:pt>
                <c:pt idx="6">
                  <c:v>30</c:v>
                </c:pt>
              </c:numCache>
            </c:numRef>
          </c:cat>
          <c:val>
            <c:numRef>
              <c:f>Sheet1!$B$2:$B$8</c:f>
              <c:numCache>
                <c:formatCode>General</c:formatCode>
                <c:ptCount val="7"/>
                <c:pt idx="0">
                  <c:v>0</c:v>
                </c:pt>
                <c:pt idx="1">
                  <c:v>10</c:v>
                </c:pt>
                <c:pt idx="2">
                  <c:v>20</c:v>
                </c:pt>
                <c:pt idx="3">
                  <c:v>30</c:v>
                </c:pt>
                <c:pt idx="4">
                  <c:v>36</c:v>
                </c:pt>
                <c:pt idx="5">
                  <c:v>40</c:v>
                </c:pt>
                <c:pt idx="6">
                  <c:v>44</c:v>
                </c:pt>
              </c:numCache>
            </c:numRef>
          </c:val>
          <c:smooth val="0"/>
          <c:extLst>
            <c:ext xmlns:c16="http://schemas.microsoft.com/office/drawing/2014/chart" uri="{C3380CC4-5D6E-409C-BE32-E72D297353CC}">
              <c16:uniqueId val="{00000000-B018-4D6D-B6D3-21F90B984AF9}"/>
            </c:ext>
          </c:extLst>
        </c:ser>
        <c:dLbls>
          <c:showLegendKey val="0"/>
          <c:showVal val="0"/>
          <c:showCatName val="0"/>
          <c:showSerName val="0"/>
          <c:showPercent val="0"/>
          <c:showBubbleSize val="0"/>
        </c:dLbls>
        <c:smooth val="0"/>
        <c:axId val="433415472"/>
        <c:axId val="427714800"/>
      </c:lineChart>
      <c:catAx>
        <c:axId val="433415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7714800"/>
        <c:crosses val="autoZero"/>
        <c:auto val="1"/>
        <c:lblAlgn val="ctr"/>
        <c:lblOffset val="100"/>
        <c:noMultiLvlLbl val="0"/>
      </c:catAx>
      <c:valAx>
        <c:axId val="4277148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341547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0.22917</cdr:x>
      <cdr:y>0.30305</cdr:y>
    </cdr:from>
    <cdr:to>
      <cdr:x>0.29433</cdr:x>
      <cdr:y>0.36583</cdr:y>
    </cdr:to>
    <cdr:sp macro="" textlink="">
      <cdr:nvSpPr>
        <cdr:cNvPr id="2" name="TextBox 1">
          <a:extLst xmlns:a="http://schemas.openxmlformats.org/drawingml/2006/main">
            <a:ext uri="{FF2B5EF4-FFF2-40B4-BE49-F238E27FC236}">
              <a16:creationId xmlns:a16="http://schemas.microsoft.com/office/drawing/2014/main" id="{20270D15-8386-4FB3-9986-9018731EA40B}"/>
            </a:ext>
          </a:extLst>
        </cdr:cNvPr>
        <cdr:cNvSpPr txBox="1"/>
      </cdr:nvSpPr>
      <cdr:spPr>
        <a:xfrm xmlns:a="http://schemas.openxmlformats.org/drawingml/2006/main">
          <a:off x="2514600" y="1371600"/>
          <a:ext cx="714988" cy="28414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200" dirty="0"/>
            <a:t>112 − 4 * q</a:t>
          </a:r>
        </a:p>
      </cdr:txBody>
    </cdr:sp>
  </cdr:relSizeAnchor>
  <cdr:relSizeAnchor xmlns:cdr="http://schemas.openxmlformats.org/drawingml/2006/chartDrawing">
    <cdr:from>
      <cdr:x>0.50116</cdr:x>
      <cdr:y>0.6061</cdr:y>
    </cdr:from>
    <cdr:to>
      <cdr:x>0.59113</cdr:x>
      <cdr:y>0.66087</cdr:y>
    </cdr:to>
    <cdr:sp macro="" textlink="">
      <cdr:nvSpPr>
        <cdr:cNvPr id="3" name="TextBox 2">
          <a:extLst xmlns:a="http://schemas.openxmlformats.org/drawingml/2006/main">
            <a:ext uri="{FF2B5EF4-FFF2-40B4-BE49-F238E27FC236}">
              <a16:creationId xmlns:a16="http://schemas.microsoft.com/office/drawing/2014/main" id="{738DB96C-65BE-4504-AFD3-B1B4ABA8973C}"/>
            </a:ext>
          </a:extLst>
        </cdr:cNvPr>
        <cdr:cNvSpPr txBox="1"/>
      </cdr:nvSpPr>
      <cdr:spPr>
        <a:xfrm xmlns:a="http://schemas.openxmlformats.org/drawingml/2006/main">
          <a:off x="5499100" y="2743200"/>
          <a:ext cx="987222" cy="24788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200" dirty="0"/>
            <a:t>80 − 2 * q</a:t>
          </a:r>
        </a:p>
      </cdr:txBody>
    </cdr:sp>
  </cdr:relSizeAnchor>
  <cdr:relSizeAnchor xmlns:cdr="http://schemas.openxmlformats.org/drawingml/2006/chartDrawing">
    <cdr:from>
      <cdr:x>0.75</cdr:x>
      <cdr:y>0.74079</cdr:y>
    </cdr:from>
    <cdr:to>
      <cdr:x>0.80393</cdr:x>
      <cdr:y>0.80826</cdr:y>
    </cdr:to>
    <cdr:sp macro="" textlink="">
      <cdr:nvSpPr>
        <cdr:cNvPr id="4" name="TextBox 3">
          <a:extLst xmlns:a="http://schemas.openxmlformats.org/drawingml/2006/main">
            <a:ext uri="{FF2B5EF4-FFF2-40B4-BE49-F238E27FC236}">
              <a16:creationId xmlns:a16="http://schemas.microsoft.com/office/drawing/2014/main" id="{59836BC2-F94B-4962-B4B2-B4F3FD4BF90E}"/>
            </a:ext>
          </a:extLst>
        </cdr:cNvPr>
        <cdr:cNvSpPr txBox="1"/>
      </cdr:nvSpPr>
      <cdr:spPr>
        <a:xfrm xmlns:a="http://schemas.openxmlformats.org/drawingml/2006/main">
          <a:off x="8229600" y="3352800"/>
          <a:ext cx="591763" cy="30536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a:t>50-q</a:t>
          </a:r>
        </a:p>
      </cdr:txBody>
    </cdr:sp>
  </cdr:relSizeAnchor>
  <cdr:relSizeAnchor xmlns:cdr="http://schemas.openxmlformats.org/drawingml/2006/chartDrawing">
    <cdr:from>
      <cdr:x>0.58644</cdr:x>
      <cdr:y>0.50619</cdr:y>
    </cdr:from>
    <cdr:to>
      <cdr:x>0.66667</cdr:x>
      <cdr:y>0.55278</cdr:y>
    </cdr:to>
    <cdr:sp macro="" textlink="">
      <cdr:nvSpPr>
        <cdr:cNvPr id="5" name="TextBox 4">
          <a:extLst xmlns:a="http://schemas.openxmlformats.org/drawingml/2006/main">
            <a:ext uri="{FF2B5EF4-FFF2-40B4-BE49-F238E27FC236}">
              <a16:creationId xmlns:a16="http://schemas.microsoft.com/office/drawing/2014/main" id="{BFF1D36A-28EC-41B3-A500-8CA8241F7474}"/>
            </a:ext>
          </a:extLst>
        </cdr:cNvPr>
        <cdr:cNvSpPr txBox="1"/>
      </cdr:nvSpPr>
      <cdr:spPr>
        <a:xfrm xmlns:a="http://schemas.openxmlformats.org/drawingml/2006/main">
          <a:off x="6434889" y="2291015"/>
          <a:ext cx="880348" cy="21086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200" dirty="0"/>
            <a:t>S , MC = 48</a:t>
          </a:r>
        </a:p>
      </cdr:txBody>
    </cdr:sp>
  </cdr:relSizeAnchor>
  <cdr:relSizeAnchor xmlns:cdr="http://schemas.openxmlformats.org/drawingml/2006/chartDrawing">
    <cdr:from>
      <cdr:x>0.23005</cdr:x>
      <cdr:y>0.59469</cdr:y>
    </cdr:from>
    <cdr:to>
      <cdr:x>0.35771</cdr:x>
      <cdr:y>0.75921</cdr:y>
    </cdr:to>
    <cdr:sp macro="" textlink="">
      <cdr:nvSpPr>
        <cdr:cNvPr id="6" name="TextBox 5">
          <a:extLst xmlns:a="http://schemas.openxmlformats.org/drawingml/2006/main">
            <a:ext uri="{FF2B5EF4-FFF2-40B4-BE49-F238E27FC236}">
              <a16:creationId xmlns:a16="http://schemas.microsoft.com/office/drawing/2014/main" id="{68FC7CE6-7C7B-4AB4-9AEF-5EB9D5862818}"/>
            </a:ext>
          </a:extLst>
        </cdr:cNvPr>
        <cdr:cNvSpPr txBox="1"/>
      </cdr:nvSpPr>
      <cdr:spPr>
        <a:xfrm xmlns:a="http://schemas.openxmlformats.org/drawingml/2006/main">
          <a:off x="1647825" y="330517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200" dirty="0"/>
            <a:t>50 − q</a:t>
          </a:r>
        </a:p>
      </cdr:txBody>
    </cdr:sp>
  </cdr:relSizeAnchor>
  <cdr:relSizeAnchor xmlns:cdr="http://schemas.openxmlformats.org/drawingml/2006/chartDrawing">
    <cdr:from>
      <cdr:x>0.3521</cdr:x>
      <cdr:y>0.78477</cdr:y>
    </cdr:from>
    <cdr:to>
      <cdr:x>0.47976</cdr:x>
      <cdr:y>0.84537</cdr:y>
    </cdr:to>
    <cdr:sp macro="" textlink="">
      <cdr:nvSpPr>
        <cdr:cNvPr id="7" name="TextBox 6">
          <a:extLst xmlns:a="http://schemas.openxmlformats.org/drawingml/2006/main">
            <a:ext uri="{FF2B5EF4-FFF2-40B4-BE49-F238E27FC236}">
              <a16:creationId xmlns:a16="http://schemas.microsoft.com/office/drawing/2014/main" id="{E17360AA-9AD4-4D6D-AD35-FE79F2CFD8DB}"/>
            </a:ext>
          </a:extLst>
        </cdr:cNvPr>
        <cdr:cNvSpPr txBox="1"/>
      </cdr:nvSpPr>
      <cdr:spPr>
        <a:xfrm xmlns:a="http://schemas.openxmlformats.org/drawingml/2006/main">
          <a:off x="3863474" y="3551831"/>
          <a:ext cx="1400788" cy="27427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200" dirty="0"/>
            <a:t>30 − q</a:t>
          </a:r>
        </a:p>
      </cdr:txBody>
    </cdr:sp>
  </cdr:relSizeAnchor>
  <cdr:relSizeAnchor xmlns:cdr="http://schemas.openxmlformats.org/drawingml/2006/chartDrawing">
    <cdr:from>
      <cdr:x>0.29255</cdr:x>
      <cdr:y>0.83119</cdr:y>
    </cdr:from>
    <cdr:to>
      <cdr:x>0.42021</cdr:x>
      <cdr:y>0.90915</cdr:y>
    </cdr:to>
    <cdr:sp macro="" textlink="">
      <cdr:nvSpPr>
        <cdr:cNvPr id="8" name="TextBox 7">
          <a:extLst xmlns:a="http://schemas.openxmlformats.org/drawingml/2006/main">
            <a:ext uri="{FF2B5EF4-FFF2-40B4-BE49-F238E27FC236}">
              <a16:creationId xmlns:a16="http://schemas.microsoft.com/office/drawing/2014/main" id="{CC88016D-4390-47A8-8DAD-52C9E828D477}"/>
            </a:ext>
          </a:extLst>
        </cdr:cNvPr>
        <cdr:cNvSpPr txBox="1"/>
      </cdr:nvSpPr>
      <cdr:spPr>
        <a:xfrm xmlns:a="http://schemas.openxmlformats.org/drawingml/2006/main">
          <a:off x="3210093" y="3761935"/>
          <a:ext cx="1400787" cy="35286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200" dirty="0"/>
            <a:t>32 − 2 * q</a:t>
          </a:r>
        </a:p>
      </cdr:txBody>
    </cdr:sp>
  </cdr:relSizeAnchor>
  <cdr:relSizeAnchor xmlns:cdr="http://schemas.openxmlformats.org/drawingml/2006/chartDrawing">
    <cdr:from>
      <cdr:x>0.05448</cdr:x>
      <cdr:y>0.37987</cdr:y>
    </cdr:from>
    <cdr:to>
      <cdr:x>0.12856</cdr:x>
      <cdr:y>0.53139</cdr:y>
    </cdr:to>
    <cdr:sp macro="" textlink="">
      <cdr:nvSpPr>
        <cdr:cNvPr id="10" name="TextBox 9">
          <a:extLst xmlns:a="http://schemas.openxmlformats.org/drawingml/2006/main">
            <a:ext uri="{FF2B5EF4-FFF2-40B4-BE49-F238E27FC236}">
              <a16:creationId xmlns:a16="http://schemas.microsoft.com/office/drawing/2014/main" id="{F5314A3C-C721-4D89-9BAA-DF1FD8464F6C}"/>
            </a:ext>
          </a:extLst>
        </cdr:cNvPr>
        <cdr:cNvSpPr txBox="1"/>
      </cdr:nvSpPr>
      <cdr:spPr>
        <a:xfrm xmlns:a="http://schemas.openxmlformats.org/drawingml/2006/main">
          <a:off x="597761" y="1719262"/>
          <a:ext cx="812865" cy="68577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200" dirty="0"/>
            <a:t>Free </a:t>
          </a:r>
        </a:p>
        <a:p xmlns:a="http://schemas.openxmlformats.org/drawingml/2006/main">
          <a:r>
            <a:rPr lang="en-US" sz="1200" dirty="0"/>
            <a:t>rider</a:t>
          </a:r>
        </a:p>
        <a:p xmlns:a="http://schemas.openxmlformats.org/drawingml/2006/main">
          <a:r>
            <a:rPr lang="en-US" sz="1200" dirty="0"/>
            <a:t>outcome</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570D6A-FB49-A14C-9B03-21B3417100CD}" type="datetimeFigureOut">
              <a:rPr lang="en-US" smtClean="0"/>
              <a:t>9/9/2024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CB6C83-B894-2740-9986-97D8BB6F6D98}" type="slidenum">
              <a:rPr lang="en-US" smtClean="0"/>
              <a:t>‹#›</a:t>
            </a:fld>
            <a:endParaRPr lang="en-US"/>
          </a:p>
        </p:txBody>
      </p:sp>
    </p:spTree>
    <p:extLst>
      <p:ext uri="{BB962C8B-B14F-4D97-AF65-F5344CB8AC3E}">
        <p14:creationId xmlns:p14="http://schemas.microsoft.com/office/powerpoint/2010/main" val="180166985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06179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10762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179106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06766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65602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063006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020678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775634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911820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1828800"/>
            <a:ext cx="10363200" cy="900546"/>
          </a:xfrm>
        </p:spPr>
        <p:txBody>
          <a:bodyPr anchor="b"/>
          <a:lstStyle>
            <a:lvl1pPr algn="l">
              <a:defRPr/>
            </a:lvl1pPr>
          </a:lstStyle>
          <a:p>
            <a:r>
              <a:rPr lang="en-US" dirty="0"/>
              <a:t>Click To Edit Title</a:t>
            </a:r>
          </a:p>
        </p:txBody>
      </p:sp>
      <p:cxnSp>
        <p:nvCxnSpPr>
          <p:cNvPr id="8" name="Straight Connector 7"/>
          <p:cNvCxnSpPr/>
          <p:nvPr userDrawn="1"/>
        </p:nvCxnSpPr>
        <p:spPr>
          <a:xfrm>
            <a:off x="914400" y="2819400"/>
            <a:ext cx="10363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hasCustomPrompt="1"/>
          </p:nvPr>
        </p:nvSpPr>
        <p:spPr>
          <a:xfrm>
            <a:off x="914400" y="2895600"/>
            <a:ext cx="10363200" cy="1752600"/>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Subtitle</a:t>
            </a:r>
          </a:p>
        </p:txBody>
      </p:sp>
      <p:pic>
        <p:nvPicPr>
          <p:cNvPr id="9" name="Picture 8">
            <a:extLst>
              <a:ext uri="{FF2B5EF4-FFF2-40B4-BE49-F238E27FC236}">
                <a16:creationId xmlns:a16="http://schemas.microsoft.com/office/drawing/2014/main" id="{46C8AC51-4B65-7043-B0CE-19EAB96CF72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324162" y="6311357"/>
            <a:ext cx="2215839" cy="360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140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p>
        </p:txBody>
      </p:sp>
      <p:cxnSp>
        <p:nvCxnSpPr>
          <p:cNvPr id="8" name="Straight Connector 7"/>
          <p:cNvCxnSpPr/>
          <p:nvPr userDrawn="1"/>
        </p:nvCxnSpPr>
        <p:spPr>
          <a:xfrm>
            <a:off x="609600" y="1293970"/>
            <a:ext cx="10972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hasCustomPrompt="1"/>
          </p:nvPr>
        </p:nvSpPr>
        <p:spPr/>
        <p:txBody>
          <a:bodyPr>
            <a:noAutofit/>
          </a:bodyPr>
          <a:lstStyle>
            <a:lvl1pPr>
              <a:spcBef>
                <a:spcPts val="6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83203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3084" y="4406901"/>
            <a:ext cx="10363200" cy="1362075"/>
          </a:xfrm>
        </p:spPr>
        <p:txBody>
          <a:bodyPr anchor="t"/>
          <a:lstStyle>
            <a:lvl1pPr algn="l">
              <a:defRPr sz="4000" b="0" cap="none"/>
            </a:lvl1pPr>
          </a:lstStyle>
          <a:p>
            <a:r>
              <a:rPr lang="en-US" dirty="0"/>
              <a:t>Click To Edit Title</a:t>
            </a:r>
          </a:p>
        </p:txBody>
      </p:sp>
      <p:sp>
        <p:nvSpPr>
          <p:cNvPr id="3" name="Text Placeholder 2"/>
          <p:cNvSpPr>
            <a:spLocks noGrp="1"/>
          </p:cNvSpPr>
          <p:nvPr>
            <p:ph type="body" idx="1" hasCustomPrompt="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text</a:t>
            </a:r>
          </a:p>
        </p:txBody>
      </p:sp>
      <p:cxnSp>
        <p:nvCxnSpPr>
          <p:cNvPr id="7" name="Straight Connector 6"/>
          <p:cNvCxnSpPr/>
          <p:nvPr userDrawn="1"/>
        </p:nvCxnSpPr>
        <p:spPr>
          <a:xfrm>
            <a:off x="963084" y="4406900"/>
            <a:ext cx="10363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1299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p>
        </p:txBody>
      </p:sp>
      <p:sp>
        <p:nvSpPr>
          <p:cNvPr id="3" name="Content Placeholder 2"/>
          <p:cNvSpPr>
            <a:spLocks noGrp="1"/>
          </p:cNvSpPr>
          <p:nvPr>
            <p:ph sz="half" idx="1" hasCustomPrompt="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609600" y="1293970"/>
            <a:ext cx="10972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3964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Title</a:t>
            </a:r>
          </a:p>
        </p:txBody>
      </p:sp>
      <p:sp>
        <p:nvSpPr>
          <p:cNvPr id="3" name="Text Placeholder 2"/>
          <p:cNvSpPr>
            <a:spLocks noGrp="1"/>
          </p:cNvSpPr>
          <p:nvPr>
            <p:ph type="body" idx="1" hasCustomPrompt="1"/>
          </p:nvPr>
        </p:nvSpPr>
        <p:spPr>
          <a:xfrm>
            <a:off x="609600" y="1417638"/>
            <a:ext cx="5386917" cy="906462"/>
          </a:xfrm>
        </p:spPr>
        <p:txBody>
          <a:bodyPr anchor="b">
            <a:no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text</a:t>
            </a:r>
          </a:p>
        </p:txBody>
      </p:sp>
      <p:sp>
        <p:nvSpPr>
          <p:cNvPr id="4" name="Content Placeholder 3"/>
          <p:cNvSpPr>
            <a:spLocks noGrp="1"/>
          </p:cNvSpPr>
          <p:nvPr>
            <p:ph sz="half" idx="2" hasCustomPrompt="1"/>
          </p:nvPr>
        </p:nvSpPr>
        <p:spPr>
          <a:xfrm>
            <a:off x="609600" y="2590800"/>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6193368" y="1417638"/>
            <a:ext cx="5389033" cy="906462"/>
          </a:xfrm>
        </p:spPr>
        <p:txBody>
          <a:bodyPr anchor="b">
            <a:no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text</a:t>
            </a:r>
          </a:p>
        </p:txBody>
      </p:sp>
      <p:sp>
        <p:nvSpPr>
          <p:cNvPr id="6" name="Content Placeholder 5"/>
          <p:cNvSpPr>
            <a:spLocks noGrp="1"/>
          </p:cNvSpPr>
          <p:nvPr>
            <p:ph sz="quarter" idx="4" hasCustomPrompt="1"/>
          </p:nvPr>
        </p:nvSpPr>
        <p:spPr>
          <a:xfrm>
            <a:off x="6222642" y="2590800"/>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p:cNvCxnSpPr/>
          <p:nvPr userDrawn="1"/>
        </p:nvCxnSpPr>
        <p:spPr>
          <a:xfrm>
            <a:off x="609600" y="1293970"/>
            <a:ext cx="10972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968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p>
        </p:txBody>
      </p:sp>
    </p:spTree>
    <p:extLst>
      <p:ext uri="{BB962C8B-B14F-4D97-AF65-F5344CB8AC3E}">
        <p14:creationId xmlns:p14="http://schemas.microsoft.com/office/powerpoint/2010/main" val="530280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with Horizontal Rul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p>
        </p:txBody>
      </p:sp>
      <p:cxnSp>
        <p:nvCxnSpPr>
          <p:cNvPr id="3" name="Straight Connector 2"/>
          <p:cNvCxnSpPr/>
          <p:nvPr userDrawn="1"/>
        </p:nvCxnSpPr>
        <p:spPr>
          <a:xfrm>
            <a:off x="609600" y="1293970"/>
            <a:ext cx="10972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553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448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End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CF76294-103E-B94F-8D88-01DAC0ED3E2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333073" y="2833948"/>
            <a:ext cx="5525854" cy="8998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5593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Autofit/>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Placeholder 1"/>
          <p:cNvSpPr>
            <a:spLocks noGrp="1"/>
          </p:cNvSpPr>
          <p:nvPr>
            <p:ph type="title"/>
          </p:nvPr>
        </p:nvSpPr>
        <p:spPr>
          <a:xfrm>
            <a:off x="609600" y="228600"/>
            <a:ext cx="10972800" cy="1143000"/>
          </a:xfrm>
          <a:prstGeom prst="rect">
            <a:avLst/>
          </a:prstGeom>
        </p:spPr>
        <p:txBody>
          <a:bodyPr vert="horz" lIns="91440" tIns="45720" rIns="91440" bIns="45720" rtlCol="0" anchor="ctr">
            <a:noAutofit/>
          </a:bodyPr>
          <a:lstStyle/>
          <a:p>
            <a:r>
              <a:rPr lang="en-US" dirty="0"/>
              <a:t>Click To Edit Title</a:t>
            </a:r>
          </a:p>
        </p:txBody>
      </p:sp>
      <p:sp>
        <p:nvSpPr>
          <p:cNvPr id="6" name="Rectangle 5"/>
          <p:cNvSpPr/>
          <p:nvPr userDrawn="1"/>
        </p:nvSpPr>
        <p:spPr>
          <a:xfrm rot="10800000">
            <a:off x="0" y="0"/>
            <a:ext cx="12192000" cy="358236"/>
          </a:xfrm>
          <a:prstGeom prst="rect">
            <a:avLst/>
          </a:prstGeom>
          <a:solidFill>
            <a:srgbClr val="3E3D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800"/>
          </a:p>
        </p:txBody>
      </p:sp>
      <p:sp>
        <p:nvSpPr>
          <p:cNvPr id="7" name="Rectangle 6"/>
          <p:cNvSpPr/>
          <p:nvPr userDrawn="1"/>
        </p:nvSpPr>
        <p:spPr>
          <a:xfrm>
            <a:off x="0" y="6803560"/>
            <a:ext cx="12192000" cy="91440"/>
          </a:xfrm>
          <a:prstGeom prst="rect">
            <a:avLst/>
          </a:prstGeom>
          <a:solidFill>
            <a:srgbClr val="3E3D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800"/>
          </a:p>
        </p:txBody>
      </p:sp>
    </p:spTree>
    <p:extLst>
      <p:ext uri="{BB962C8B-B14F-4D97-AF65-F5344CB8AC3E}">
        <p14:creationId xmlns:p14="http://schemas.microsoft.com/office/powerpoint/2010/main" val="1599396228"/>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703" r:id="rId9"/>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2.png"/><Relationship Id="rId1" Type="http://schemas.openxmlformats.org/officeDocument/2006/relationships/slideLayout" Target="../slideLayouts/slideLayout7.xml"/><Relationship Id="rId4" Type="http://schemas.openxmlformats.org/officeDocument/2006/relationships/image" Target="../media/image124.png"/></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06.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07.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10.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08.png"/></Relationships>
</file>

<file path=ppt/slides/_rels/slide28.xml.rels><?xml version="1.0" encoding="UTF-8" standalone="yes"?>
<Relationships xmlns="http://schemas.openxmlformats.org/package/2006/relationships"><Relationship Id="rId2" Type="http://schemas.openxmlformats.org/officeDocument/2006/relationships/image" Target="../media/image260.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tulupusesmilupus.com/2015/06/24/doctors-2-0-you-patient-opinion-leaders-pharma/" TargetMode="External"/><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hyperlink" Target="http://cinemagia.wordpress.com/2009/01/03/hollywood-bons-filmes-e-ingressos-caros" TargetMode="External"/><Relationship Id="rId4" Type="http://schemas.openxmlformats.org/officeDocument/2006/relationships/image" Target="../media/image3.jp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image" Target="../media/image113.png"/><Relationship Id="rId3" Type="http://schemas.openxmlformats.org/officeDocument/2006/relationships/image" Target="../media/image105.png"/><Relationship Id="rId7" Type="http://schemas.openxmlformats.org/officeDocument/2006/relationships/hyperlink" Target="https://commons.wikimedia.org/wiki/File:George_Washington_bridge_approach.jpg" TargetMode="External"/><Relationship Id="rId2" Type="http://schemas.openxmlformats.org/officeDocument/2006/relationships/image" Target="../media/image89.png"/><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1110.png"/><Relationship Id="rId4" Type="http://schemas.openxmlformats.org/officeDocument/2006/relationships/image" Target="../media/image109.png"/></Relationships>
</file>

<file path=ppt/slides/_rels/slide3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0.pn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3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19.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21.png"/><Relationship Id="rId4" Type="http://schemas.openxmlformats.org/officeDocument/2006/relationships/image" Target="../media/image1130.png"/></Relationships>
</file>

<file path=ppt/slides/_rels/slide4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3.png"/><Relationship Id="rId1" Type="http://schemas.openxmlformats.org/officeDocument/2006/relationships/slideLayout" Target="../slideLayouts/slideLayout7.xml"/><Relationship Id="rId6" Type="http://schemas.openxmlformats.org/officeDocument/2006/relationships/image" Target="../media/image16.png"/><Relationship Id="rId5" Type="http://schemas.openxmlformats.org/officeDocument/2006/relationships/image" Target="../media/image14.png"/><Relationship Id="rId4" Type="http://schemas.openxmlformats.org/officeDocument/2006/relationships/image" Target="../media/image13.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image" Target="../media/image57.png"/><Relationship Id="rId3" Type="http://schemas.openxmlformats.org/officeDocument/2006/relationships/image" Target="../media/image52.png"/><Relationship Id="rId7" Type="http://schemas.openxmlformats.org/officeDocument/2006/relationships/image" Target="../media/image56.png"/><Relationship Id="rId12" Type="http://schemas.openxmlformats.org/officeDocument/2006/relationships/image" Target="../media/image61.png"/><Relationship Id="rId2" Type="http://schemas.openxmlformats.org/officeDocument/2006/relationships/image" Target="../media/image51.png"/><Relationship Id="rId1" Type="http://schemas.openxmlformats.org/officeDocument/2006/relationships/slideLayout" Target="../slideLayouts/slideLayout7.xml"/><Relationship Id="rId6" Type="http://schemas.openxmlformats.org/officeDocument/2006/relationships/image" Target="../media/image55.png"/><Relationship Id="rId11" Type="http://schemas.openxmlformats.org/officeDocument/2006/relationships/image" Target="../media/image60.png"/><Relationship Id="rId5" Type="http://schemas.openxmlformats.org/officeDocument/2006/relationships/image" Target="../media/image54.png"/><Relationship Id="rId10" Type="http://schemas.openxmlformats.org/officeDocument/2006/relationships/image" Target="../media/image59.png"/><Relationship Id="rId4" Type="http://schemas.openxmlformats.org/officeDocument/2006/relationships/image" Target="../media/image53.png"/><Relationship Id="rId9" Type="http://schemas.openxmlformats.org/officeDocument/2006/relationships/image" Target="../media/image58.png"/></Relationships>
</file>

<file path=ppt/slides/_rels/slide48.xml.rels><?xml version="1.0" encoding="UTF-8" standalone="yes"?>
<Relationships xmlns="http://schemas.openxmlformats.org/package/2006/relationships"><Relationship Id="rId18" Type="http://schemas.openxmlformats.org/officeDocument/2006/relationships/image" Target="../media/image92.png"/><Relationship Id="rId26" Type="http://schemas.openxmlformats.org/officeDocument/2006/relationships/image" Target="../media/image100.png"/><Relationship Id="rId21" Type="http://schemas.openxmlformats.org/officeDocument/2006/relationships/image" Target="../media/image95.png"/><Relationship Id="rId17" Type="http://schemas.openxmlformats.org/officeDocument/2006/relationships/image" Target="../media/image91.png"/><Relationship Id="rId25" Type="http://schemas.openxmlformats.org/officeDocument/2006/relationships/image" Target="../media/image99.png"/><Relationship Id="rId16" Type="http://schemas.openxmlformats.org/officeDocument/2006/relationships/image" Target="../media/image90.png"/><Relationship Id="rId20" Type="http://schemas.openxmlformats.org/officeDocument/2006/relationships/image" Target="../media/image94.png"/><Relationship Id="rId29" Type="http://schemas.openxmlformats.org/officeDocument/2006/relationships/image" Target="../media/image103.png"/><Relationship Id="rId1" Type="http://schemas.openxmlformats.org/officeDocument/2006/relationships/slideLayout" Target="../slideLayouts/slideLayout7.xml"/><Relationship Id="rId24" Type="http://schemas.openxmlformats.org/officeDocument/2006/relationships/image" Target="../media/image98.png"/><Relationship Id="rId15" Type="http://schemas.openxmlformats.org/officeDocument/2006/relationships/image" Target="../media/image104.png"/><Relationship Id="rId23" Type="http://schemas.openxmlformats.org/officeDocument/2006/relationships/image" Target="../media/image97.png"/><Relationship Id="rId28" Type="http://schemas.openxmlformats.org/officeDocument/2006/relationships/image" Target="../media/image102.png"/><Relationship Id="rId19" Type="http://schemas.openxmlformats.org/officeDocument/2006/relationships/image" Target="../media/image93.png"/><Relationship Id="rId22" Type="http://schemas.openxmlformats.org/officeDocument/2006/relationships/image" Target="../media/image96.png"/><Relationship Id="rId27" Type="http://schemas.openxmlformats.org/officeDocument/2006/relationships/image" Target="../media/image101.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2.png"/><Relationship Id="rId2" Type="http://schemas.openxmlformats.org/officeDocument/2006/relationships/image" Target="../media/image11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PST 410 Overview of Economic Concepts and Policy Implications – </a:t>
            </a:r>
            <a:r>
              <a:rPr lang="en-US" sz="2800" dirty="0"/>
              <a:t>Provision of Goods and Services in the Context of Rivalry and Exclusion</a:t>
            </a:r>
          </a:p>
        </p:txBody>
      </p:sp>
      <p:sp>
        <p:nvSpPr>
          <p:cNvPr id="5" name="Subtitle 1"/>
          <p:cNvSpPr>
            <a:spLocks noGrp="1"/>
          </p:cNvSpPr>
          <p:nvPr>
            <p:ph type="subTitle" idx="1"/>
          </p:nvPr>
        </p:nvSpPr>
        <p:spPr/>
        <p:txBody>
          <a:bodyPr/>
          <a:lstStyle/>
          <a:p>
            <a:r>
              <a:rPr lang="en-US" dirty="0"/>
              <a:t>September 9, 2024</a:t>
            </a:r>
          </a:p>
        </p:txBody>
      </p:sp>
    </p:spTree>
    <p:extLst>
      <p:ext uri="{BB962C8B-B14F-4D97-AF65-F5344CB8AC3E}">
        <p14:creationId xmlns:p14="http://schemas.microsoft.com/office/powerpoint/2010/main" val="41924004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D1035C-BBF1-491C-9D6C-A4B782FFF100}"/>
              </a:ext>
            </a:extLst>
          </p:cNvPr>
          <p:cNvSpPr>
            <a:spLocks noGrp="1"/>
          </p:cNvSpPr>
          <p:nvPr>
            <p:ph idx="1"/>
          </p:nvPr>
        </p:nvSpPr>
        <p:spPr/>
        <p:txBody>
          <a:bodyPr/>
          <a:lstStyle/>
          <a:p>
            <a:r>
              <a:rPr lang="en-US" dirty="0"/>
              <a:t>There is an incentive to benefit from the public good without paying the cost of provision.</a:t>
            </a:r>
          </a:p>
          <a:p>
            <a:r>
              <a:rPr lang="en-US" dirty="0"/>
              <a:t>The “free rider” problem is the name given to this problem.</a:t>
            </a:r>
          </a:p>
          <a:p>
            <a:r>
              <a:rPr lang="en-US" dirty="0"/>
              <a:t>The “free rider” problem will lead to under-provision of the public good.</a:t>
            </a:r>
          </a:p>
          <a:p>
            <a:r>
              <a:rPr lang="en-US" dirty="0"/>
              <a:t>We want as much of it as possible, but don’t want to pay for it if we can get away with it.</a:t>
            </a:r>
          </a:p>
        </p:txBody>
      </p:sp>
      <p:sp>
        <p:nvSpPr>
          <p:cNvPr id="2" name="Title 1">
            <a:extLst>
              <a:ext uri="{FF2B5EF4-FFF2-40B4-BE49-F238E27FC236}">
                <a16:creationId xmlns:a16="http://schemas.microsoft.com/office/drawing/2014/main" id="{E212E08F-8D4C-4EF1-8158-240C0E80C4A2}"/>
              </a:ext>
            </a:extLst>
          </p:cNvPr>
          <p:cNvSpPr>
            <a:spLocks noGrp="1"/>
          </p:cNvSpPr>
          <p:nvPr>
            <p:ph type="title"/>
          </p:nvPr>
        </p:nvSpPr>
        <p:spPr/>
        <p:txBody>
          <a:bodyPr/>
          <a:lstStyle/>
          <a:p>
            <a:r>
              <a:rPr lang="en-US" sz="4000" dirty="0"/>
              <a:t>A Public Good Will Suffer from Under-Provision</a:t>
            </a:r>
          </a:p>
        </p:txBody>
      </p:sp>
    </p:spTree>
    <p:extLst>
      <p:ext uri="{BB962C8B-B14F-4D97-AF65-F5344CB8AC3E}">
        <p14:creationId xmlns:p14="http://schemas.microsoft.com/office/powerpoint/2010/main" val="3479122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28F54-94B7-4569-8BD0-7D90A3085132}"/>
              </a:ext>
            </a:extLst>
          </p:cNvPr>
          <p:cNvSpPr>
            <a:spLocks noGrp="1"/>
          </p:cNvSpPr>
          <p:nvPr>
            <p:ph type="title"/>
          </p:nvPr>
        </p:nvSpPr>
        <p:spPr/>
        <p:txBody>
          <a:bodyPr/>
          <a:lstStyle/>
          <a:p>
            <a:r>
              <a:rPr lang="en-US" sz="3800" dirty="0"/>
              <a:t>Illustrating Aggregate Demand for a Public Good</a:t>
            </a:r>
          </a:p>
        </p:txBody>
      </p:sp>
      <p:grpSp>
        <p:nvGrpSpPr>
          <p:cNvPr id="10" name="Group 9"/>
          <p:cNvGrpSpPr/>
          <p:nvPr/>
        </p:nvGrpSpPr>
        <p:grpSpPr>
          <a:xfrm>
            <a:off x="810137" y="1676400"/>
            <a:ext cx="5642853" cy="4700125"/>
            <a:chOff x="1945600" y="1610704"/>
            <a:chExt cx="5642853" cy="4700125"/>
          </a:xfrm>
        </p:grpSpPr>
        <p:cxnSp>
          <p:nvCxnSpPr>
            <p:cNvPr id="41" name="Straight Connector 40">
              <a:extLst>
                <a:ext uri="{FF2B5EF4-FFF2-40B4-BE49-F238E27FC236}">
                  <a16:creationId xmlns:a16="http://schemas.microsoft.com/office/drawing/2014/main" id="{58E5F148-D354-47D1-9E57-8610AE4DC715}"/>
                </a:ext>
              </a:extLst>
            </p:cNvPr>
            <p:cNvCxnSpPr/>
            <p:nvPr/>
          </p:nvCxnSpPr>
          <p:spPr>
            <a:xfrm flipH="1">
              <a:off x="2750731" y="3122831"/>
              <a:ext cx="307808"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E213D839-9BAF-4C69-8A2B-E27DC28DF0F3}"/>
                </a:ext>
              </a:extLst>
            </p:cNvPr>
            <p:cNvCxnSpPr/>
            <p:nvPr/>
          </p:nvCxnSpPr>
          <p:spPr>
            <a:xfrm>
              <a:off x="2743200" y="1981200"/>
              <a:ext cx="0" cy="3810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D1E09E71-4D35-4A2C-AEB1-466654E853FF}"/>
                </a:ext>
              </a:extLst>
            </p:cNvPr>
            <p:cNvCxnSpPr/>
            <p:nvPr/>
          </p:nvCxnSpPr>
          <p:spPr>
            <a:xfrm>
              <a:off x="2743200" y="5791200"/>
              <a:ext cx="4724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CC718835-54E0-4B37-8953-AC83052405F4}"/>
                </a:ext>
              </a:extLst>
            </p:cNvPr>
            <p:cNvCxnSpPr>
              <a:cxnSpLocks/>
            </p:cNvCxnSpPr>
            <p:nvPr/>
          </p:nvCxnSpPr>
          <p:spPr>
            <a:xfrm>
              <a:off x="2743200" y="3733800"/>
              <a:ext cx="939456" cy="20520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12FC9A1-43C8-4FBB-AA43-00AE33B04CE9}"/>
                </a:ext>
              </a:extLst>
            </p:cNvPr>
            <p:cNvCxnSpPr/>
            <p:nvPr/>
          </p:nvCxnSpPr>
          <p:spPr>
            <a:xfrm>
              <a:off x="2743200" y="4343400"/>
              <a:ext cx="2362200" cy="14478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E185544-73D1-4D34-B748-46B28A37CAF1}"/>
                </a:ext>
              </a:extLst>
            </p:cNvPr>
            <p:cNvSpPr txBox="1"/>
            <p:nvPr/>
          </p:nvSpPr>
          <p:spPr>
            <a:xfrm>
              <a:off x="2302053" y="3499026"/>
              <a:ext cx="441146" cy="369332"/>
            </a:xfrm>
            <a:prstGeom prst="rect">
              <a:avLst/>
            </a:prstGeom>
            <a:noFill/>
          </p:spPr>
          <p:txBody>
            <a:bodyPr wrap="none" rtlCol="0">
              <a:noAutofit/>
            </a:bodyPr>
            <a:lstStyle/>
            <a:p>
              <a:r>
                <a:rPr lang="en-US" dirty="0"/>
                <a:t>12</a:t>
              </a:r>
            </a:p>
          </p:txBody>
        </p:sp>
        <p:sp>
          <p:nvSpPr>
            <p:cNvPr id="14" name="TextBox 13">
              <a:extLst>
                <a:ext uri="{FF2B5EF4-FFF2-40B4-BE49-F238E27FC236}">
                  <a16:creationId xmlns:a16="http://schemas.microsoft.com/office/drawing/2014/main" id="{5BFFCE2B-D055-458E-8A85-8345F4037058}"/>
                </a:ext>
              </a:extLst>
            </p:cNvPr>
            <p:cNvSpPr txBox="1"/>
            <p:nvPr/>
          </p:nvSpPr>
          <p:spPr>
            <a:xfrm>
              <a:off x="2366173" y="4121156"/>
              <a:ext cx="312906" cy="369332"/>
            </a:xfrm>
            <a:prstGeom prst="rect">
              <a:avLst/>
            </a:prstGeom>
            <a:noFill/>
          </p:spPr>
          <p:txBody>
            <a:bodyPr wrap="none" rtlCol="0">
              <a:noAutofit/>
            </a:bodyPr>
            <a:lstStyle/>
            <a:p>
              <a:r>
                <a:rPr lang="en-US" dirty="0"/>
                <a:t>8</a:t>
              </a:r>
            </a:p>
          </p:txBody>
        </p:sp>
        <p:sp>
          <p:nvSpPr>
            <p:cNvPr id="15" name="TextBox 14">
              <a:extLst>
                <a:ext uri="{FF2B5EF4-FFF2-40B4-BE49-F238E27FC236}">
                  <a16:creationId xmlns:a16="http://schemas.microsoft.com/office/drawing/2014/main" id="{F9D757E8-56C2-4024-85A7-98E457B81C17}"/>
                </a:ext>
              </a:extLst>
            </p:cNvPr>
            <p:cNvSpPr txBox="1"/>
            <p:nvPr/>
          </p:nvSpPr>
          <p:spPr>
            <a:xfrm>
              <a:off x="3564303" y="5841308"/>
              <a:ext cx="312906" cy="369332"/>
            </a:xfrm>
            <a:prstGeom prst="rect">
              <a:avLst/>
            </a:prstGeom>
            <a:noFill/>
          </p:spPr>
          <p:txBody>
            <a:bodyPr wrap="none" rtlCol="0">
              <a:noAutofit/>
            </a:bodyPr>
            <a:lstStyle/>
            <a:p>
              <a:r>
                <a:rPr lang="en-US" dirty="0"/>
                <a:t>6</a:t>
              </a:r>
            </a:p>
          </p:txBody>
        </p:sp>
        <p:sp>
          <p:nvSpPr>
            <p:cNvPr id="16" name="TextBox 15">
              <a:extLst>
                <a:ext uri="{FF2B5EF4-FFF2-40B4-BE49-F238E27FC236}">
                  <a16:creationId xmlns:a16="http://schemas.microsoft.com/office/drawing/2014/main" id="{EED65612-B58B-46FE-A418-5CDF717EAA61}"/>
                </a:ext>
              </a:extLst>
            </p:cNvPr>
            <p:cNvSpPr txBox="1"/>
            <p:nvPr/>
          </p:nvSpPr>
          <p:spPr>
            <a:xfrm>
              <a:off x="4937344" y="5841308"/>
              <a:ext cx="472856" cy="369332"/>
            </a:xfrm>
            <a:prstGeom prst="rect">
              <a:avLst/>
            </a:prstGeom>
            <a:noFill/>
          </p:spPr>
          <p:txBody>
            <a:bodyPr wrap="square" rtlCol="0">
              <a:noAutofit/>
            </a:bodyPr>
            <a:lstStyle/>
            <a:p>
              <a:r>
                <a:rPr lang="en-US" dirty="0"/>
                <a:t>14</a:t>
              </a:r>
            </a:p>
          </p:txBody>
        </p:sp>
        <p:cxnSp>
          <p:nvCxnSpPr>
            <p:cNvPr id="18" name="Straight Connector 17">
              <a:extLst>
                <a:ext uri="{FF2B5EF4-FFF2-40B4-BE49-F238E27FC236}">
                  <a16:creationId xmlns:a16="http://schemas.microsoft.com/office/drawing/2014/main" id="{CC610B9E-0FD4-4B41-8554-946885FB4CB0}"/>
                </a:ext>
              </a:extLst>
            </p:cNvPr>
            <p:cNvCxnSpPr>
              <a:cxnSpLocks/>
            </p:cNvCxnSpPr>
            <p:nvPr/>
          </p:nvCxnSpPr>
          <p:spPr>
            <a:xfrm>
              <a:off x="2706701" y="2112107"/>
              <a:ext cx="920393" cy="2822843"/>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CB57654-9AB6-4E01-BA87-2E85D0A2D327}"/>
                </a:ext>
              </a:extLst>
            </p:cNvPr>
            <p:cNvCxnSpPr>
              <a:cxnSpLocks/>
              <a:stCxn id="27" idx="3"/>
            </p:cNvCxnSpPr>
            <p:nvPr/>
          </p:nvCxnSpPr>
          <p:spPr>
            <a:xfrm>
              <a:off x="3663593" y="4886077"/>
              <a:ext cx="1510179" cy="930096"/>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CA5F2D62-A73D-40E7-86E7-D051CC10E5D7}"/>
                </a:ext>
              </a:extLst>
            </p:cNvPr>
            <p:cNvSpPr txBox="1"/>
            <p:nvPr/>
          </p:nvSpPr>
          <p:spPr>
            <a:xfrm>
              <a:off x="2302053" y="1791025"/>
              <a:ext cx="441146" cy="369332"/>
            </a:xfrm>
            <a:prstGeom prst="rect">
              <a:avLst/>
            </a:prstGeom>
            <a:noFill/>
          </p:spPr>
          <p:txBody>
            <a:bodyPr wrap="none" rtlCol="0">
              <a:noAutofit/>
            </a:bodyPr>
            <a:lstStyle/>
            <a:p>
              <a:r>
                <a:rPr lang="en-US" dirty="0"/>
                <a:t>20</a:t>
              </a:r>
            </a:p>
          </p:txBody>
        </p:sp>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924E10C9-0A4E-44B4-A721-9A06E0F61165}"/>
                    </a:ext>
                  </a:extLst>
                </p:cNvPr>
                <p:cNvSpPr txBox="1"/>
                <p:nvPr/>
              </p:nvSpPr>
              <p:spPr>
                <a:xfrm>
                  <a:off x="3382656" y="5086906"/>
                  <a:ext cx="470193" cy="369332"/>
                </a:xfrm>
                <a:prstGeom prst="rect">
                  <a:avLst/>
                </a:prstGeom>
                <a:noFill/>
              </p:spPr>
              <p:txBody>
                <a:bodyPr wrap="none" rtlCol="0">
                  <a:noAutofit/>
                </a:bodyPr>
                <a:lstStyle/>
                <a:p>
                  <a:pPr/>
                  <a14:m>
                    <m:oMathPara xmlns:m="http://schemas.openxmlformats.org/officeDocument/2006/math">
                      <m:oMathParaPr>
                        <m:jc m:val="centerGroup"/>
                      </m:oMathParaPr>
                      <m:oMath xmlns:m="http://schemas.openxmlformats.org/officeDocument/2006/math">
                        <m:sSub>
                          <m:sSubPr>
                            <m:ctrlPr>
                              <a:rPr lang="en-US" i="1">
                                <a:solidFill>
                                  <a:srgbClr val="0070C0"/>
                                </a:solidFill>
                                <a:latin typeface="Cambria Math" panose="02040503050406030204" pitchFamily="18" charset="0"/>
                              </a:rPr>
                            </m:ctrlPr>
                          </m:sSubPr>
                          <m:e>
                            <m:r>
                              <a:rPr lang="en-US" i="1">
                                <a:solidFill>
                                  <a:srgbClr val="0070C0"/>
                                </a:solidFill>
                                <a:latin typeface="Cambria Math" panose="02040503050406030204" pitchFamily="18" charset="0"/>
                              </a:rPr>
                              <m:t>𝐷</m:t>
                            </m:r>
                          </m:e>
                          <m:sub>
                            <m:r>
                              <a:rPr lang="en-US" i="1">
                                <a:solidFill>
                                  <a:srgbClr val="0070C0"/>
                                </a:solidFill>
                                <a:latin typeface="Cambria Math" panose="02040503050406030204" pitchFamily="18" charset="0"/>
                              </a:rPr>
                              <m:t>𝑖</m:t>
                            </m:r>
                          </m:sub>
                        </m:sSub>
                      </m:oMath>
                    </m:oMathPara>
                  </a14:m>
                  <a:endParaRPr lang="en-US" dirty="0"/>
                </a:p>
              </p:txBody>
            </p:sp>
          </mc:Choice>
          <mc:Fallback xmlns="">
            <p:sp>
              <p:nvSpPr>
                <p:cNvPr id="26" name="TextBox 25">
                  <a:extLst>
                    <a:ext uri="{FF2B5EF4-FFF2-40B4-BE49-F238E27FC236}">
                      <a16:creationId xmlns:a16="http://schemas.microsoft.com/office/drawing/2014/main" id="{924E10C9-0A4E-44B4-A721-9A06E0F61165}"/>
                    </a:ext>
                  </a:extLst>
                </p:cNvPr>
                <p:cNvSpPr txBox="1">
                  <a:spLocks noRot="1" noChangeAspect="1" noMove="1" noResize="1" noEditPoints="1" noAdjustHandles="1" noChangeArrowheads="1" noChangeShapeType="1" noTextEdit="1"/>
                </p:cNvSpPr>
                <p:nvPr/>
              </p:nvSpPr>
              <p:spPr>
                <a:xfrm>
                  <a:off x="3382656" y="5086906"/>
                  <a:ext cx="470193" cy="369332"/>
                </a:xfrm>
                <a:prstGeom prst="rect">
                  <a:avLst/>
                </a:prstGeom>
                <a:blipFill>
                  <a:blip r:embed="rId2"/>
                  <a:stretch>
                    <a:fillRect b="-3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E45C8A74-CFEC-43F7-B99A-BB3674FE49B4}"/>
                    </a:ext>
                  </a:extLst>
                </p:cNvPr>
                <p:cNvSpPr txBox="1"/>
                <p:nvPr/>
              </p:nvSpPr>
              <p:spPr>
                <a:xfrm>
                  <a:off x="3194682" y="4690254"/>
                  <a:ext cx="468911" cy="391646"/>
                </a:xfrm>
                <a:prstGeom prst="rect">
                  <a:avLst/>
                </a:prstGeom>
                <a:noFill/>
              </p:spPr>
              <p:txBody>
                <a:bodyPr wrap="none" rtlCol="0">
                  <a:noAutofit/>
                </a:bodyPr>
                <a:lstStyle/>
                <a:p>
                  <a:pPr/>
                  <a14:m>
                    <m:oMathPara xmlns:m="http://schemas.openxmlformats.org/officeDocument/2006/math">
                      <m:oMathParaPr>
                        <m:jc m:val="centerGroup"/>
                      </m:oMathParaPr>
                      <m:oMath xmlns:m="http://schemas.openxmlformats.org/officeDocument/2006/math">
                        <m:sSub>
                          <m:sSubPr>
                            <m:ctrlPr>
                              <a:rPr lang="en-US" i="1">
                                <a:solidFill>
                                  <a:srgbClr val="FF0000"/>
                                </a:solidFill>
                                <a:latin typeface="Cambria Math" panose="02040503050406030204" pitchFamily="18" charset="0"/>
                              </a:rPr>
                            </m:ctrlPr>
                          </m:sSubPr>
                          <m:e>
                            <m:r>
                              <a:rPr lang="en-US" i="1">
                                <a:solidFill>
                                  <a:srgbClr val="FF0000"/>
                                </a:solidFill>
                                <a:latin typeface="Cambria Math" panose="02040503050406030204" pitchFamily="18" charset="0"/>
                              </a:rPr>
                              <m:t>𝐷</m:t>
                            </m:r>
                          </m:e>
                          <m:sub>
                            <m:r>
                              <a:rPr lang="en-US" i="1">
                                <a:solidFill>
                                  <a:srgbClr val="FF0000"/>
                                </a:solidFill>
                                <a:latin typeface="Cambria Math" panose="02040503050406030204" pitchFamily="18" charset="0"/>
                              </a:rPr>
                              <m:t>𝑗</m:t>
                            </m:r>
                          </m:sub>
                        </m:sSub>
                      </m:oMath>
                    </m:oMathPara>
                  </a14:m>
                  <a:endParaRPr lang="en-US" dirty="0"/>
                </a:p>
              </p:txBody>
            </p:sp>
          </mc:Choice>
          <mc:Fallback xmlns="">
            <p:sp>
              <p:nvSpPr>
                <p:cNvPr id="27" name="TextBox 26">
                  <a:extLst>
                    <a:ext uri="{FF2B5EF4-FFF2-40B4-BE49-F238E27FC236}">
                      <a16:creationId xmlns:a16="http://schemas.microsoft.com/office/drawing/2014/main" id="{E45C8A74-CFEC-43F7-B99A-BB3674FE49B4}"/>
                    </a:ext>
                  </a:extLst>
                </p:cNvPr>
                <p:cNvSpPr txBox="1">
                  <a:spLocks noRot="1" noChangeAspect="1" noMove="1" noResize="1" noEditPoints="1" noAdjustHandles="1" noChangeArrowheads="1" noChangeShapeType="1" noTextEdit="1"/>
                </p:cNvSpPr>
                <p:nvPr/>
              </p:nvSpPr>
              <p:spPr>
                <a:xfrm>
                  <a:off x="3194682" y="4690254"/>
                  <a:ext cx="468911" cy="391646"/>
                </a:xfrm>
                <a:prstGeom prst="rect">
                  <a:avLst/>
                </a:prstGeom>
                <a:blipFill>
                  <a:blip r:embed="rId3"/>
                  <a:stretch>
                    <a:fillRect b="-937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F65312BA-6FE0-4F41-AF88-3EC1189675CD}"/>
                    </a:ext>
                  </a:extLst>
                </p:cNvPr>
                <p:cNvSpPr txBox="1"/>
                <p:nvPr/>
              </p:nvSpPr>
              <p:spPr>
                <a:xfrm>
                  <a:off x="3263090" y="4089270"/>
                  <a:ext cx="1508939" cy="391646"/>
                </a:xfrm>
                <a:prstGeom prst="rect">
                  <a:avLst/>
                </a:prstGeom>
                <a:noFill/>
              </p:spPr>
              <p:txBody>
                <a:bodyPr wrap="none" rtlCol="0">
                  <a:noAutofit/>
                </a:bodyPr>
                <a:lstStyle/>
                <a:p>
                  <a:pPr/>
                  <a14:m>
                    <m:oMathPara xmlns:m="http://schemas.openxmlformats.org/officeDocument/2006/math">
                      <m:oMathParaPr>
                        <m:jc m:val="centerGroup"/>
                      </m:oMathParaPr>
                      <m:oMath xmlns:m="http://schemas.openxmlformats.org/officeDocument/2006/math">
                        <m:sSub>
                          <m:sSubPr>
                            <m:ctrlPr>
                              <a:rPr lang="en-US" i="1">
                                <a:solidFill>
                                  <a:srgbClr val="00B050"/>
                                </a:solidFill>
                                <a:latin typeface="Cambria Math" panose="02040503050406030204" pitchFamily="18" charset="0"/>
                              </a:rPr>
                            </m:ctrlPr>
                          </m:sSubPr>
                          <m:e>
                            <m:r>
                              <a:rPr lang="en-US" i="1">
                                <a:solidFill>
                                  <a:srgbClr val="00B050"/>
                                </a:solidFill>
                                <a:latin typeface="Cambria Math" panose="02040503050406030204" pitchFamily="18" charset="0"/>
                              </a:rPr>
                              <m:t>𝐷</m:t>
                            </m:r>
                          </m:e>
                          <m:sub>
                            <m:r>
                              <a:rPr lang="en-US" i="1">
                                <a:solidFill>
                                  <a:srgbClr val="00B050"/>
                                </a:solidFill>
                                <a:latin typeface="Cambria Math" panose="02040503050406030204" pitchFamily="18" charset="0"/>
                              </a:rPr>
                              <m:t>𝑠</m:t>
                            </m:r>
                          </m:sub>
                        </m:sSub>
                        <m:r>
                          <a:rPr lang="en-US" i="1">
                            <a:solidFill>
                              <a:srgbClr val="00B050"/>
                            </a:solidFill>
                            <a:latin typeface="Cambria Math" panose="02040503050406030204" pitchFamily="18" charset="0"/>
                          </a:rPr>
                          <m:t>=</m:t>
                        </m:r>
                        <m:sSub>
                          <m:sSubPr>
                            <m:ctrlPr>
                              <a:rPr lang="en-US" i="1">
                                <a:solidFill>
                                  <a:srgbClr val="00B050"/>
                                </a:solidFill>
                                <a:latin typeface="Cambria Math" panose="02040503050406030204" pitchFamily="18" charset="0"/>
                              </a:rPr>
                            </m:ctrlPr>
                          </m:sSubPr>
                          <m:e>
                            <m:r>
                              <a:rPr lang="en-US" i="1">
                                <a:solidFill>
                                  <a:srgbClr val="00B050"/>
                                </a:solidFill>
                                <a:latin typeface="Cambria Math" panose="02040503050406030204" pitchFamily="18" charset="0"/>
                              </a:rPr>
                              <m:t>𝐷</m:t>
                            </m:r>
                          </m:e>
                          <m:sub>
                            <m:r>
                              <a:rPr lang="en-US" i="1">
                                <a:solidFill>
                                  <a:srgbClr val="00B050"/>
                                </a:solidFill>
                                <a:latin typeface="Cambria Math" panose="02040503050406030204" pitchFamily="18" charset="0"/>
                              </a:rPr>
                              <m:t>𝑖</m:t>
                            </m:r>
                          </m:sub>
                        </m:sSub>
                        <m:r>
                          <a:rPr lang="en-US" i="1">
                            <a:solidFill>
                              <a:srgbClr val="00B050"/>
                            </a:solidFill>
                            <a:latin typeface="Cambria Math" panose="02040503050406030204" pitchFamily="18" charset="0"/>
                          </a:rPr>
                          <m:t>+</m:t>
                        </m:r>
                        <m:sSub>
                          <m:sSubPr>
                            <m:ctrlPr>
                              <a:rPr lang="en-US" i="1">
                                <a:solidFill>
                                  <a:srgbClr val="00B050"/>
                                </a:solidFill>
                                <a:latin typeface="Cambria Math" panose="02040503050406030204" pitchFamily="18" charset="0"/>
                              </a:rPr>
                            </m:ctrlPr>
                          </m:sSubPr>
                          <m:e>
                            <m:r>
                              <a:rPr lang="en-US" i="1">
                                <a:solidFill>
                                  <a:srgbClr val="00B050"/>
                                </a:solidFill>
                                <a:latin typeface="Cambria Math" panose="02040503050406030204" pitchFamily="18" charset="0"/>
                              </a:rPr>
                              <m:t>𝐷</m:t>
                            </m:r>
                          </m:e>
                          <m:sub>
                            <m:r>
                              <a:rPr lang="en-US" i="1">
                                <a:solidFill>
                                  <a:srgbClr val="00B050"/>
                                </a:solidFill>
                                <a:latin typeface="Cambria Math" panose="02040503050406030204" pitchFamily="18" charset="0"/>
                              </a:rPr>
                              <m:t>𝑗</m:t>
                            </m:r>
                          </m:sub>
                        </m:sSub>
                      </m:oMath>
                    </m:oMathPara>
                  </a14:m>
                  <a:endParaRPr lang="en-US" dirty="0"/>
                </a:p>
              </p:txBody>
            </p:sp>
          </mc:Choice>
          <mc:Fallback xmlns="">
            <p:sp>
              <p:nvSpPr>
                <p:cNvPr id="28" name="TextBox 27">
                  <a:extLst>
                    <a:ext uri="{FF2B5EF4-FFF2-40B4-BE49-F238E27FC236}">
                      <a16:creationId xmlns:a16="http://schemas.microsoft.com/office/drawing/2014/main" id="{F65312BA-6FE0-4F41-AF88-3EC1189675CD}"/>
                    </a:ext>
                  </a:extLst>
                </p:cNvPr>
                <p:cNvSpPr txBox="1">
                  <a:spLocks noRot="1" noChangeAspect="1" noMove="1" noResize="1" noEditPoints="1" noAdjustHandles="1" noChangeArrowheads="1" noChangeShapeType="1" noTextEdit="1"/>
                </p:cNvSpPr>
                <p:nvPr/>
              </p:nvSpPr>
              <p:spPr>
                <a:xfrm>
                  <a:off x="3263090" y="4089270"/>
                  <a:ext cx="1508939" cy="391646"/>
                </a:xfrm>
                <a:prstGeom prst="rect">
                  <a:avLst/>
                </a:prstGeom>
                <a:blipFill>
                  <a:blip r:embed="rId4"/>
                  <a:stretch>
                    <a:fillRect b="-7692"/>
                  </a:stretch>
                </a:blipFill>
              </p:spPr>
              <p:txBody>
                <a:bodyPr/>
                <a:lstStyle/>
                <a:p>
                  <a:r>
                    <a:rPr lang="en-US">
                      <a:noFill/>
                    </a:rPr>
                    <a:t> </a:t>
                  </a:r>
                </a:p>
              </p:txBody>
            </p:sp>
          </mc:Fallback>
        </mc:AlternateContent>
        <p:sp>
          <p:nvSpPr>
            <p:cNvPr id="30" name="TextBox 29">
              <a:extLst>
                <a:ext uri="{FF2B5EF4-FFF2-40B4-BE49-F238E27FC236}">
                  <a16:creationId xmlns:a16="http://schemas.microsoft.com/office/drawing/2014/main" id="{D313D885-2101-43AD-B3DF-37A5E28A844C}"/>
                </a:ext>
              </a:extLst>
            </p:cNvPr>
            <p:cNvSpPr txBox="1"/>
            <p:nvPr/>
          </p:nvSpPr>
          <p:spPr>
            <a:xfrm>
              <a:off x="2855658" y="5841308"/>
              <a:ext cx="312906" cy="369332"/>
            </a:xfrm>
            <a:prstGeom prst="rect">
              <a:avLst/>
            </a:prstGeom>
            <a:noFill/>
          </p:spPr>
          <p:txBody>
            <a:bodyPr wrap="none" rtlCol="0">
              <a:noAutofit/>
            </a:bodyPr>
            <a:lstStyle/>
            <a:p>
              <a:r>
                <a:rPr lang="en-US" dirty="0"/>
                <a:t>2</a:t>
              </a:r>
            </a:p>
          </p:txBody>
        </p:sp>
        <p:cxnSp>
          <p:nvCxnSpPr>
            <p:cNvPr id="32" name="Straight Connector 31">
              <a:extLst>
                <a:ext uri="{FF2B5EF4-FFF2-40B4-BE49-F238E27FC236}">
                  <a16:creationId xmlns:a16="http://schemas.microsoft.com/office/drawing/2014/main" id="{A520E51E-1F45-4287-AA63-A59C66476275}"/>
                </a:ext>
              </a:extLst>
            </p:cNvPr>
            <p:cNvCxnSpPr/>
            <p:nvPr/>
          </p:nvCxnSpPr>
          <p:spPr>
            <a:xfrm flipV="1">
              <a:off x="3012111" y="4528066"/>
              <a:ext cx="0" cy="126313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235512CD-A89C-4F71-98ED-088475EA54DF}"/>
                </a:ext>
              </a:extLst>
            </p:cNvPr>
            <p:cNvSpPr txBox="1"/>
            <p:nvPr/>
          </p:nvSpPr>
          <p:spPr>
            <a:xfrm>
              <a:off x="2372656" y="4373353"/>
              <a:ext cx="312906" cy="369332"/>
            </a:xfrm>
            <a:prstGeom prst="rect">
              <a:avLst/>
            </a:prstGeom>
            <a:noFill/>
          </p:spPr>
          <p:txBody>
            <a:bodyPr wrap="none" rtlCol="0">
              <a:noAutofit/>
            </a:bodyPr>
            <a:lstStyle/>
            <a:p>
              <a:r>
                <a:rPr lang="en-US" dirty="0"/>
                <a:t>7</a:t>
              </a:r>
            </a:p>
          </p:txBody>
        </p:sp>
        <p:cxnSp>
          <p:nvCxnSpPr>
            <p:cNvPr id="35" name="Straight Connector 34">
              <a:extLst>
                <a:ext uri="{FF2B5EF4-FFF2-40B4-BE49-F238E27FC236}">
                  <a16:creationId xmlns:a16="http://schemas.microsoft.com/office/drawing/2014/main" id="{F2B04176-4CB3-4EAA-8821-89B36E29B61E}"/>
                </a:ext>
              </a:extLst>
            </p:cNvPr>
            <p:cNvCxnSpPr>
              <a:cxnSpLocks/>
            </p:cNvCxnSpPr>
            <p:nvPr/>
          </p:nvCxnSpPr>
          <p:spPr>
            <a:xfrm flipH="1" flipV="1">
              <a:off x="3042337" y="4373354"/>
              <a:ext cx="32404" cy="141784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41F6EA5C-E8E8-4191-BCAA-04F8F181AD98}"/>
                </a:ext>
              </a:extLst>
            </p:cNvPr>
            <p:cNvSpPr txBox="1"/>
            <p:nvPr/>
          </p:nvSpPr>
          <p:spPr>
            <a:xfrm>
              <a:off x="2305820" y="2937112"/>
              <a:ext cx="441146" cy="369332"/>
            </a:xfrm>
            <a:prstGeom prst="rect">
              <a:avLst/>
            </a:prstGeom>
            <a:noFill/>
          </p:spPr>
          <p:txBody>
            <a:bodyPr wrap="none" rtlCol="0">
              <a:noAutofit/>
            </a:bodyPr>
            <a:lstStyle/>
            <a:p>
              <a:r>
                <a:rPr lang="en-US" dirty="0"/>
                <a:t>15</a:t>
              </a:r>
            </a:p>
          </p:txBody>
        </p:sp>
        <p:sp>
          <p:nvSpPr>
            <p:cNvPr id="43" name="TextBox 42">
              <a:extLst>
                <a:ext uri="{FF2B5EF4-FFF2-40B4-BE49-F238E27FC236}">
                  <a16:creationId xmlns:a16="http://schemas.microsoft.com/office/drawing/2014/main" id="{F782CC00-9A74-4B4B-9AA9-52FEF3854758}"/>
                </a:ext>
              </a:extLst>
            </p:cNvPr>
            <p:cNvSpPr txBox="1"/>
            <p:nvPr/>
          </p:nvSpPr>
          <p:spPr>
            <a:xfrm>
              <a:off x="1945600" y="1610704"/>
              <a:ext cx="312906" cy="369332"/>
            </a:xfrm>
            <a:prstGeom prst="rect">
              <a:avLst/>
            </a:prstGeom>
            <a:noFill/>
          </p:spPr>
          <p:txBody>
            <a:bodyPr wrap="none" rtlCol="0">
              <a:noAutofit/>
            </a:bodyPr>
            <a:lstStyle/>
            <a:p>
              <a:r>
                <a:rPr lang="en-US" dirty="0"/>
                <a:t>p</a:t>
              </a:r>
            </a:p>
          </p:txBody>
        </p:sp>
        <p:sp>
          <p:nvSpPr>
            <p:cNvPr id="44" name="TextBox 43">
              <a:extLst>
                <a:ext uri="{FF2B5EF4-FFF2-40B4-BE49-F238E27FC236}">
                  <a16:creationId xmlns:a16="http://schemas.microsoft.com/office/drawing/2014/main" id="{C77F9AF1-B1A9-4248-9011-01831A6F90DF}"/>
                </a:ext>
              </a:extLst>
            </p:cNvPr>
            <p:cNvSpPr txBox="1"/>
            <p:nvPr/>
          </p:nvSpPr>
          <p:spPr>
            <a:xfrm>
              <a:off x="7275547" y="5941497"/>
              <a:ext cx="312906" cy="369332"/>
            </a:xfrm>
            <a:prstGeom prst="rect">
              <a:avLst/>
            </a:prstGeom>
            <a:noFill/>
          </p:spPr>
          <p:txBody>
            <a:bodyPr wrap="none" rtlCol="0">
              <a:noAutofit/>
            </a:bodyPr>
            <a:lstStyle/>
            <a:p>
              <a:r>
                <a:rPr lang="en-US" dirty="0"/>
                <a:t>q</a:t>
              </a:r>
            </a:p>
          </p:txBody>
        </p:sp>
        <p:sp>
          <p:nvSpPr>
            <p:cNvPr id="45" name="TextBox 44">
              <a:extLst>
                <a:ext uri="{FF2B5EF4-FFF2-40B4-BE49-F238E27FC236}">
                  <a16:creationId xmlns:a16="http://schemas.microsoft.com/office/drawing/2014/main" id="{D6B96D61-7816-4236-975A-D5515934C65E}"/>
                </a:ext>
              </a:extLst>
            </p:cNvPr>
            <p:cNvSpPr txBox="1"/>
            <p:nvPr/>
          </p:nvSpPr>
          <p:spPr>
            <a:xfrm>
              <a:off x="3068356" y="2933888"/>
              <a:ext cx="2113242" cy="369332"/>
            </a:xfrm>
            <a:prstGeom prst="rect">
              <a:avLst/>
            </a:prstGeom>
            <a:noFill/>
          </p:spPr>
          <p:txBody>
            <a:bodyPr wrap="square" rtlCol="0">
              <a:noAutofit/>
            </a:bodyPr>
            <a:lstStyle/>
            <a:p>
              <a:r>
                <a:rPr lang="en-US" dirty="0">
                  <a:solidFill>
                    <a:srgbClr val="00B050"/>
                  </a:solidFill>
                </a:rPr>
                <a:t>15 </a:t>
              </a:r>
              <a:r>
                <a:rPr lang="en-US" dirty="0"/>
                <a:t>= </a:t>
              </a:r>
              <a:r>
                <a:rPr lang="en-US" dirty="0">
                  <a:solidFill>
                    <a:srgbClr val="0070C0"/>
                  </a:solidFill>
                </a:rPr>
                <a:t>8 </a:t>
              </a:r>
              <a:r>
                <a:rPr lang="en-US" dirty="0"/>
                <a:t>+ </a:t>
              </a:r>
              <a:r>
                <a:rPr lang="en-US" dirty="0">
                  <a:solidFill>
                    <a:srgbClr val="FF0000"/>
                  </a:solidFill>
                </a:rPr>
                <a:t>7</a:t>
              </a:r>
              <a:r>
                <a:rPr lang="en-US" dirty="0"/>
                <a:t> at q = 2</a:t>
              </a:r>
            </a:p>
          </p:txBody>
        </p:sp>
      </p:grpSp>
      <p:sp>
        <p:nvSpPr>
          <p:cNvPr id="46" name="TextBox 45">
            <a:extLst>
              <a:ext uri="{FF2B5EF4-FFF2-40B4-BE49-F238E27FC236}">
                <a16:creationId xmlns:a16="http://schemas.microsoft.com/office/drawing/2014/main" id="{47021937-DE3B-4F60-B713-DC721AA1FF7A}"/>
              </a:ext>
            </a:extLst>
          </p:cNvPr>
          <p:cNvSpPr txBox="1"/>
          <p:nvPr/>
        </p:nvSpPr>
        <p:spPr>
          <a:xfrm>
            <a:off x="6452990" y="1448836"/>
            <a:ext cx="5129410" cy="4154984"/>
          </a:xfrm>
          <a:prstGeom prst="rect">
            <a:avLst/>
          </a:prstGeom>
          <a:noFill/>
        </p:spPr>
        <p:txBody>
          <a:bodyPr wrap="square" rtlCol="0">
            <a:noAutofit/>
          </a:bodyPr>
          <a:lstStyle/>
          <a:p>
            <a:r>
              <a:rPr lang="en-US" sz="2400" dirty="0"/>
              <a:t>Vertical summation of MWTP for each individual (again person </a:t>
            </a:r>
            <a:r>
              <a:rPr lang="en-US" sz="2400" dirty="0" err="1"/>
              <a:t>i</a:t>
            </a:r>
            <a:r>
              <a:rPr lang="en-US" sz="2400" dirty="0"/>
              <a:t> and person j add up to societal demand) for a given unit of the public good</a:t>
            </a:r>
          </a:p>
          <a:p>
            <a:pPr marL="285750" indent="-285750">
              <a:buFont typeface="Arial" panose="020B0604020202020204" pitchFamily="34" charset="0"/>
              <a:buChar char="•"/>
            </a:pPr>
            <a:r>
              <a:rPr lang="en-US" sz="2400" dirty="0"/>
              <a:t>Over all individuals—non-exclusion</a:t>
            </a:r>
          </a:p>
          <a:p>
            <a:pPr marL="285750" indent="-285750">
              <a:buFont typeface="Arial" panose="020B0604020202020204" pitchFamily="34" charset="0"/>
              <a:buChar char="•"/>
            </a:pPr>
            <a:r>
              <a:rPr lang="en-US" sz="2400" dirty="0"/>
              <a:t>Summing MWTP for a given unit—non-rival</a:t>
            </a:r>
          </a:p>
          <a:p>
            <a:pPr marL="285750" indent="-285750">
              <a:buFont typeface="Arial" panose="020B0604020202020204" pitchFamily="34" charset="0"/>
              <a:buChar char="•"/>
            </a:pPr>
            <a:r>
              <a:rPr lang="en-US" sz="2400" dirty="0"/>
              <a:t>For unit 2, person </a:t>
            </a:r>
            <a:r>
              <a:rPr lang="en-US" sz="2400" dirty="0" err="1"/>
              <a:t>i</a:t>
            </a:r>
            <a:r>
              <a:rPr lang="en-US" sz="2400" dirty="0"/>
              <a:t> has MWTP of 8, person j has MWTP of 7—total of 15 for society</a:t>
            </a:r>
          </a:p>
        </p:txBody>
      </p:sp>
      <p:cxnSp>
        <p:nvCxnSpPr>
          <p:cNvPr id="19" name="Straight Connector 18">
            <a:extLst>
              <a:ext uri="{FF2B5EF4-FFF2-40B4-BE49-F238E27FC236}">
                <a16:creationId xmlns:a16="http://schemas.microsoft.com/office/drawing/2014/main" id="{BD946D38-5EB6-CB5E-231E-9D50929DB24E}"/>
              </a:ext>
            </a:extLst>
          </p:cNvPr>
          <p:cNvCxnSpPr>
            <a:cxnSpLocks/>
          </p:cNvCxnSpPr>
          <p:nvPr/>
        </p:nvCxnSpPr>
        <p:spPr>
          <a:xfrm>
            <a:off x="1883194" y="3197802"/>
            <a:ext cx="100208" cy="2697619"/>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74341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ontent Placeholder 3"/>
              <p:cNvSpPr>
                <a:spLocks noGrp="1"/>
              </p:cNvSpPr>
              <p:nvPr>
                <p:ph idx="1"/>
              </p:nvPr>
            </p:nvSpPr>
            <p:spPr/>
            <p:txBody>
              <a:bodyPr/>
              <a:lstStyle/>
              <a:p>
                <a:r>
                  <a:rPr lang="en-US" sz="2400" dirty="0"/>
                  <a:t>Three people live in a town and have the following inverse demand curves for a public good.</a:t>
                </a:r>
              </a:p>
              <a:p>
                <a:r>
                  <a:rPr lang="en-US" sz="2400" dirty="0"/>
                  <a:t>The public good is the number of 10m by 10m tulip beds (q) to be planted along the roadside.</a:t>
                </a:r>
              </a:p>
              <a:p>
                <a:r>
                  <a:rPr lang="en-US" sz="2400" dirty="0"/>
                  <a:t>Angelina’s inverse demand curve for the public good is $50 − $1 * q.</a:t>
                </a:r>
              </a:p>
              <a:p>
                <a:pPr marL="0" indent="0">
                  <a:buNone/>
                </a:pPr>
                <a14:m>
                  <m:oMathPara xmlns:m="http://schemas.openxmlformats.org/officeDocument/2006/math">
                    <m:oMathParaPr>
                      <m:jc m:val="centerGroup"/>
                    </m:oMathParaPr>
                    <m:oMath xmlns:m="http://schemas.openxmlformats.org/officeDocument/2006/math">
                      <m:sSub>
                        <m:sSubPr>
                          <m:ctrlPr>
                            <a:rPr lang="en-US" sz="2400" i="1">
                              <a:latin typeface="Cambria Math" panose="02040503050406030204" pitchFamily="18" charset="0"/>
                            </a:rPr>
                          </m:ctrlPr>
                        </m:sSubPr>
                        <m:e>
                          <m:r>
                            <a:rPr lang="en-US" sz="2400">
                              <a:latin typeface="Cambria Math" panose="02040503050406030204" pitchFamily="18" charset="0"/>
                            </a:rPr>
                            <m:t>𝑀𝑊𝑇𝑃</m:t>
                          </m:r>
                        </m:e>
                        <m:sub>
                          <m:r>
                            <a:rPr lang="en-US" sz="2400">
                              <a:latin typeface="Cambria Math" panose="02040503050406030204" pitchFamily="18" charset="0"/>
                            </a:rPr>
                            <m:t>𝐴</m:t>
                          </m:r>
                        </m:sub>
                      </m:sSub>
                      <m:r>
                        <a:rPr lang="en-US" sz="2400">
                          <a:latin typeface="Cambria Math" panose="02040503050406030204" pitchFamily="18" charset="0"/>
                        </a:rPr>
                        <m:t>=0 </m:t>
                      </m:r>
                      <m:r>
                        <a:rPr lang="en-US" sz="2400">
                          <a:latin typeface="Cambria Math" panose="02040503050406030204" pitchFamily="18" charset="0"/>
                        </a:rPr>
                        <m:t>𝑤h𝑒𝑛</m:t>
                      </m:r>
                      <m:r>
                        <a:rPr lang="en-US" sz="2400">
                          <a:latin typeface="Cambria Math" panose="02040503050406030204" pitchFamily="18" charset="0"/>
                        </a:rPr>
                        <m:t> </m:t>
                      </m:r>
                      <m:r>
                        <a:rPr lang="en-US" sz="2400">
                          <a:latin typeface="Cambria Math" panose="02040503050406030204" pitchFamily="18" charset="0"/>
                        </a:rPr>
                        <m:t>𝑞</m:t>
                      </m:r>
                      <m:r>
                        <a:rPr lang="en-US" sz="2400">
                          <a:latin typeface="Cambria Math" panose="02040503050406030204" pitchFamily="18" charset="0"/>
                        </a:rPr>
                        <m:t>=50+</m:t>
                      </m:r>
                    </m:oMath>
                  </m:oMathPara>
                </a14:m>
                <a:endParaRPr lang="en-US" sz="2400" dirty="0"/>
              </a:p>
              <a:p>
                <a:r>
                  <a:rPr lang="en-US" sz="2400" dirty="0"/>
                  <a:t>Lois has a demand curve defined as $ 32 − $2 * q.</a:t>
                </a:r>
              </a:p>
              <a:p>
                <a:pPr marL="0" indent="0">
                  <a:buNone/>
                </a:pPr>
                <a14:m>
                  <m:oMathPara xmlns:m="http://schemas.openxmlformats.org/officeDocument/2006/math">
                    <m:oMathParaPr>
                      <m:jc m:val="centerGroup"/>
                    </m:oMathParaPr>
                    <m:oMath xmlns:m="http://schemas.openxmlformats.org/officeDocument/2006/math">
                      <m:sSub>
                        <m:sSubPr>
                          <m:ctrlPr>
                            <a:rPr lang="en-US" sz="2400" i="1">
                              <a:latin typeface="Cambria Math" panose="02040503050406030204" pitchFamily="18" charset="0"/>
                            </a:rPr>
                          </m:ctrlPr>
                        </m:sSubPr>
                        <m:e>
                          <m:r>
                            <a:rPr lang="en-US" sz="2400">
                              <a:latin typeface="Cambria Math" panose="02040503050406030204" pitchFamily="18" charset="0"/>
                            </a:rPr>
                            <m:t>𝑀𝑊𝑇𝑃</m:t>
                          </m:r>
                        </m:e>
                        <m:sub>
                          <m:r>
                            <a:rPr lang="en-US" sz="2400" b="0" i="1" smtClean="0">
                              <a:latin typeface="Cambria Math" panose="02040503050406030204" pitchFamily="18" charset="0"/>
                            </a:rPr>
                            <m:t>𝐿</m:t>
                          </m:r>
                        </m:sub>
                      </m:sSub>
                      <m:r>
                        <a:rPr lang="en-US" sz="2400">
                          <a:latin typeface="Cambria Math" panose="02040503050406030204" pitchFamily="18" charset="0"/>
                        </a:rPr>
                        <m:t>=0 </m:t>
                      </m:r>
                      <m:r>
                        <a:rPr lang="en-US" sz="2400">
                          <a:latin typeface="Cambria Math" panose="02040503050406030204" pitchFamily="18" charset="0"/>
                        </a:rPr>
                        <m:t>𝑤h𝑒𝑛</m:t>
                      </m:r>
                      <m:r>
                        <a:rPr lang="en-US" sz="2400">
                          <a:latin typeface="Cambria Math" panose="02040503050406030204" pitchFamily="18" charset="0"/>
                        </a:rPr>
                        <m:t> </m:t>
                      </m:r>
                      <m:r>
                        <a:rPr lang="en-US" sz="2400">
                          <a:latin typeface="Cambria Math" panose="02040503050406030204" pitchFamily="18" charset="0"/>
                        </a:rPr>
                        <m:t>𝑞</m:t>
                      </m:r>
                      <m:r>
                        <a:rPr lang="en-US" sz="2400">
                          <a:latin typeface="Cambria Math" panose="02040503050406030204" pitchFamily="18" charset="0"/>
                        </a:rPr>
                        <m:t>=16+</m:t>
                      </m:r>
                    </m:oMath>
                  </m:oMathPara>
                </a14:m>
                <a:endParaRPr lang="en-US" sz="2400" dirty="0"/>
              </a:p>
              <a:p>
                <a:r>
                  <a:rPr lang="en-US" sz="2400" dirty="0"/>
                  <a:t>Madeline has a demand curve $30 − $1 * q.</a:t>
                </a:r>
              </a:p>
              <a:p>
                <a:pPr marL="0" indent="0">
                  <a:buNone/>
                </a:pPr>
                <a14:m>
                  <m:oMathPara xmlns:m="http://schemas.openxmlformats.org/officeDocument/2006/math">
                    <m:oMathParaPr>
                      <m:jc m:val="centerGroup"/>
                    </m:oMathParaPr>
                    <m:oMath xmlns:m="http://schemas.openxmlformats.org/officeDocument/2006/math">
                      <m:sSub>
                        <m:sSubPr>
                          <m:ctrlPr>
                            <a:rPr lang="en-US" sz="2400" i="1">
                              <a:latin typeface="Cambria Math" panose="02040503050406030204" pitchFamily="18" charset="0"/>
                            </a:rPr>
                          </m:ctrlPr>
                        </m:sSubPr>
                        <m:e>
                          <m:r>
                            <a:rPr lang="en-US" sz="2400">
                              <a:latin typeface="Cambria Math" panose="02040503050406030204" pitchFamily="18" charset="0"/>
                            </a:rPr>
                            <m:t>𝑀𝑊𝑇𝑃</m:t>
                          </m:r>
                        </m:e>
                        <m:sub>
                          <m:r>
                            <a:rPr lang="en-US" sz="2400">
                              <a:latin typeface="Cambria Math" panose="02040503050406030204" pitchFamily="18" charset="0"/>
                            </a:rPr>
                            <m:t>𝑀</m:t>
                          </m:r>
                        </m:sub>
                      </m:sSub>
                      <m:r>
                        <a:rPr lang="en-US" sz="2400">
                          <a:latin typeface="Cambria Math" panose="02040503050406030204" pitchFamily="18" charset="0"/>
                        </a:rPr>
                        <m:t>=0 </m:t>
                      </m:r>
                      <m:r>
                        <a:rPr lang="en-US" sz="2400">
                          <a:latin typeface="Cambria Math" panose="02040503050406030204" pitchFamily="18" charset="0"/>
                        </a:rPr>
                        <m:t>𝑤h𝑒𝑛</m:t>
                      </m:r>
                      <m:r>
                        <a:rPr lang="en-US" sz="2400">
                          <a:latin typeface="Cambria Math" panose="02040503050406030204" pitchFamily="18" charset="0"/>
                        </a:rPr>
                        <m:t> </m:t>
                      </m:r>
                      <m:r>
                        <a:rPr lang="en-US" sz="2400">
                          <a:latin typeface="Cambria Math" panose="02040503050406030204" pitchFamily="18" charset="0"/>
                        </a:rPr>
                        <m:t>𝑞</m:t>
                      </m:r>
                      <m:r>
                        <a:rPr lang="en-US" sz="2400">
                          <a:latin typeface="Cambria Math" panose="02040503050406030204" pitchFamily="18" charset="0"/>
                        </a:rPr>
                        <m:t>=30+</m:t>
                      </m:r>
                    </m:oMath>
                  </m:oMathPara>
                </a14:m>
                <a:endParaRPr lang="en-US" sz="2400" dirty="0"/>
              </a:p>
              <a:p>
                <a:r>
                  <a:rPr lang="en-US" sz="2400" dirty="0"/>
                  <a:t>MWTP is not negative; it is zero as a minimum.</a:t>
                </a:r>
              </a:p>
              <a:p>
                <a:r>
                  <a:rPr lang="en-US" sz="2400" dirty="0"/>
                  <a:t>The cost to provide a 10m by 10m tulip bed is $48 per unit.</a:t>
                </a:r>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blipFill>
                <a:blip r:embed="rId2"/>
                <a:stretch>
                  <a:fillRect l="-722" t="-943" r="-1556" b="-12264"/>
                </a:stretch>
              </a:blipFill>
            </p:spPr>
            <p:txBody>
              <a:bodyPr/>
              <a:lstStyle/>
              <a:p>
                <a:r>
                  <a:rPr lang="en-US">
                    <a:noFill/>
                  </a:rPr>
                  <a:t> </a:t>
                </a:r>
              </a:p>
            </p:txBody>
          </p:sp>
        </mc:Fallback>
      </mc:AlternateContent>
      <p:sp>
        <p:nvSpPr>
          <p:cNvPr id="2" name="Title 1">
            <a:extLst>
              <a:ext uri="{FF2B5EF4-FFF2-40B4-BE49-F238E27FC236}">
                <a16:creationId xmlns:a16="http://schemas.microsoft.com/office/drawing/2014/main" id="{A3C58FDD-9F6F-4B72-BC06-539200F2AE39}"/>
              </a:ext>
            </a:extLst>
          </p:cNvPr>
          <p:cNvSpPr>
            <a:spLocks noGrp="1"/>
          </p:cNvSpPr>
          <p:nvPr>
            <p:ph type="title"/>
          </p:nvPr>
        </p:nvSpPr>
        <p:spPr/>
        <p:txBody>
          <a:bodyPr/>
          <a:lstStyle/>
          <a:p>
            <a:r>
              <a:rPr lang="en-US" dirty="0"/>
              <a:t>An Example</a:t>
            </a:r>
          </a:p>
        </p:txBody>
      </p:sp>
    </p:spTree>
    <p:extLst>
      <p:ext uri="{BB962C8B-B14F-4D97-AF65-F5344CB8AC3E}">
        <p14:creationId xmlns:p14="http://schemas.microsoft.com/office/powerpoint/2010/main" val="10657362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3259C-2793-4D5C-9FCC-6EAB3513E9FF}"/>
              </a:ext>
            </a:extLst>
          </p:cNvPr>
          <p:cNvSpPr>
            <a:spLocks noGrp="1"/>
          </p:cNvSpPr>
          <p:nvPr>
            <p:ph type="title"/>
          </p:nvPr>
        </p:nvSpPr>
        <p:spPr/>
        <p:txBody>
          <a:bodyPr/>
          <a:lstStyle/>
          <a:p>
            <a:r>
              <a:rPr lang="en-US" sz="4000" dirty="0"/>
              <a:t>Free Riding and Socially Optimal Outcomes</a:t>
            </a:r>
          </a:p>
        </p:txBody>
      </p:sp>
      <p:cxnSp>
        <p:nvCxnSpPr>
          <p:cNvPr id="5" name="Straight Arrow Connector 4">
            <a:extLst>
              <a:ext uri="{FF2B5EF4-FFF2-40B4-BE49-F238E27FC236}">
                <a16:creationId xmlns:a16="http://schemas.microsoft.com/office/drawing/2014/main" id="{88310D6F-A3EC-449F-838F-B07081D3703E}"/>
              </a:ext>
            </a:extLst>
          </p:cNvPr>
          <p:cNvCxnSpPr>
            <a:cxnSpLocks/>
          </p:cNvCxnSpPr>
          <p:nvPr/>
        </p:nvCxnSpPr>
        <p:spPr>
          <a:xfrm>
            <a:off x="1494972" y="4139852"/>
            <a:ext cx="0" cy="1524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70AF5671-102B-4D6E-ADA4-0246B9D35AC5}"/>
              </a:ext>
            </a:extLst>
          </p:cNvPr>
          <p:cNvCxnSpPr>
            <a:cxnSpLocks/>
          </p:cNvCxnSpPr>
          <p:nvPr/>
        </p:nvCxnSpPr>
        <p:spPr>
          <a:xfrm>
            <a:off x="4343400" y="4139853"/>
            <a:ext cx="0" cy="14007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aphicFrame>
        <p:nvGraphicFramePr>
          <p:cNvPr id="8" name="Content Placeholder 3">
            <a:extLst>
              <a:ext uri="{FF2B5EF4-FFF2-40B4-BE49-F238E27FC236}">
                <a16:creationId xmlns:a16="http://schemas.microsoft.com/office/drawing/2014/main" id="{95DDD136-D134-4017-8A74-4B2A595E1966}"/>
              </a:ext>
            </a:extLst>
          </p:cNvPr>
          <p:cNvGraphicFramePr>
            <a:graphicFrameLocks/>
          </p:cNvGraphicFramePr>
          <p:nvPr/>
        </p:nvGraphicFramePr>
        <p:xfrm>
          <a:off x="609600" y="1752600"/>
          <a:ext cx="109728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
            <a:extLst>
              <a:ext uri="{FF2B5EF4-FFF2-40B4-BE49-F238E27FC236}">
                <a16:creationId xmlns:a16="http://schemas.microsoft.com/office/drawing/2014/main" id="{F5314A3C-C721-4D89-9BAA-DF1FD8464F6C}"/>
              </a:ext>
            </a:extLst>
          </p:cNvPr>
          <p:cNvSpPr txBox="1"/>
          <p:nvPr/>
        </p:nvSpPr>
        <p:spPr>
          <a:xfrm>
            <a:off x="4218317" y="3490021"/>
            <a:ext cx="812865" cy="685774"/>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dirty="0"/>
              <a:t>Socially</a:t>
            </a:r>
          </a:p>
          <a:p>
            <a:r>
              <a:rPr lang="en-US" sz="1200" dirty="0"/>
              <a:t>optimal</a:t>
            </a:r>
          </a:p>
          <a:p>
            <a:r>
              <a:rPr lang="en-US" sz="1200" dirty="0"/>
              <a:t>outcome</a:t>
            </a:r>
          </a:p>
        </p:txBody>
      </p:sp>
    </p:spTree>
    <p:extLst>
      <p:ext uri="{BB962C8B-B14F-4D97-AF65-F5344CB8AC3E}">
        <p14:creationId xmlns:p14="http://schemas.microsoft.com/office/powerpoint/2010/main" val="4075962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D1035C-BBF1-491C-9D6C-A4B782FFF100}"/>
              </a:ext>
            </a:extLst>
          </p:cNvPr>
          <p:cNvSpPr>
            <a:spLocks noGrp="1"/>
          </p:cNvSpPr>
          <p:nvPr>
            <p:ph idx="1"/>
          </p:nvPr>
        </p:nvSpPr>
        <p:spPr/>
        <p:txBody>
          <a:bodyPr/>
          <a:lstStyle/>
          <a:p>
            <a:r>
              <a:rPr lang="en-US" dirty="0"/>
              <a:t>Because they are non-rival and non-exclusive, there is no market for public goods.</a:t>
            </a:r>
          </a:p>
          <a:p>
            <a:r>
              <a:rPr lang="en-US" dirty="0"/>
              <a:t>Public goods are sometimes described as goods provided by government to generate positive externalities.</a:t>
            </a:r>
          </a:p>
          <a:p>
            <a:r>
              <a:rPr lang="en-US" dirty="0"/>
              <a:t>As economists, we are sometimes asked by government to help come up with an estimate of the size of the public’s willingness to pay (WTP).</a:t>
            </a:r>
          </a:p>
          <a:p>
            <a:r>
              <a:rPr lang="en-US" dirty="0"/>
              <a:t>We have a few tools in our toolkit to do this.</a:t>
            </a:r>
          </a:p>
        </p:txBody>
      </p:sp>
      <p:sp>
        <p:nvSpPr>
          <p:cNvPr id="2" name="Title 1">
            <a:extLst>
              <a:ext uri="{FF2B5EF4-FFF2-40B4-BE49-F238E27FC236}">
                <a16:creationId xmlns:a16="http://schemas.microsoft.com/office/drawing/2014/main" id="{E212E08F-8D4C-4EF1-8158-240C0E80C4A2}"/>
              </a:ext>
            </a:extLst>
          </p:cNvPr>
          <p:cNvSpPr>
            <a:spLocks noGrp="1"/>
          </p:cNvSpPr>
          <p:nvPr>
            <p:ph type="title"/>
          </p:nvPr>
        </p:nvSpPr>
        <p:spPr/>
        <p:txBody>
          <a:bodyPr/>
          <a:lstStyle/>
          <a:p>
            <a:r>
              <a:rPr lang="en-US" dirty="0"/>
              <a:t>There Is No Market for a Public Good</a:t>
            </a:r>
          </a:p>
        </p:txBody>
      </p:sp>
    </p:spTree>
    <p:extLst>
      <p:ext uri="{BB962C8B-B14F-4D97-AF65-F5344CB8AC3E}">
        <p14:creationId xmlns:p14="http://schemas.microsoft.com/office/powerpoint/2010/main" val="1191053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D2EBF5-8568-41FB-998F-5C2EA8B61251}"/>
              </a:ext>
            </a:extLst>
          </p:cNvPr>
          <p:cNvSpPr>
            <a:spLocks noGrp="1"/>
          </p:cNvSpPr>
          <p:nvPr>
            <p:ph idx="1"/>
          </p:nvPr>
        </p:nvSpPr>
        <p:spPr/>
        <p:txBody>
          <a:bodyPr/>
          <a:lstStyle/>
          <a:p>
            <a:r>
              <a:rPr lang="en-US" dirty="0"/>
              <a:t>Look at something sold in a market that has both private and public good characteristics embedded in the bundled commodity.</a:t>
            </a:r>
          </a:p>
          <a:p>
            <a:pPr lvl="1"/>
            <a:r>
              <a:rPr lang="en-US" dirty="0"/>
              <a:t>Apartments with air quality</a:t>
            </a:r>
          </a:p>
          <a:p>
            <a:pPr lvl="1"/>
            <a:r>
              <a:rPr lang="en-US" dirty="0"/>
              <a:t>Ranches with permits to graze on public lands</a:t>
            </a:r>
          </a:p>
          <a:p>
            <a:pPr lvl="1"/>
            <a:r>
              <a:rPr lang="en-US" dirty="0"/>
              <a:t>Lakefront undeveloped land lots</a:t>
            </a:r>
          </a:p>
          <a:p>
            <a:pPr lvl="1"/>
            <a:r>
              <a:rPr lang="en-US" dirty="0"/>
              <a:t>Genetic characteristics of plants and animals</a:t>
            </a:r>
          </a:p>
          <a:p>
            <a:r>
              <a:rPr lang="en-US" dirty="0"/>
              <a:t>Regress selling price on characteristics to get the implicit price of the public good characteristics.</a:t>
            </a:r>
          </a:p>
        </p:txBody>
      </p:sp>
      <p:sp>
        <p:nvSpPr>
          <p:cNvPr id="2" name="Title 1">
            <a:extLst>
              <a:ext uri="{FF2B5EF4-FFF2-40B4-BE49-F238E27FC236}">
                <a16:creationId xmlns:a16="http://schemas.microsoft.com/office/drawing/2014/main" id="{33999E5B-350D-472C-B04A-F54F3C6BFD4D}"/>
              </a:ext>
            </a:extLst>
          </p:cNvPr>
          <p:cNvSpPr>
            <a:spLocks noGrp="1"/>
          </p:cNvSpPr>
          <p:nvPr>
            <p:ph type="title"/>
          </p:nvPr>
        </p:nvSpPr>
        <p:spPr/>
        <p:txBody>
          <a:bodyPr/>
          <a:lstStyle/>
          <a:p>
            <a:r>
              <a:rPr lang="en-US" dirty="0"/>
              <a:t>Hedonic Methods</a:t>
            </a:r>
          </a:p>
        </p:txBody>
      </p:sp>
    </p:spTree>
    <p:extLst>
      <p:ext uri="{BB962C8B-B14F-4D97-AF65-F5344CB8AC3E}">
        <p14:creationId xmlns:p14="http://schemas.microsoft.com/office/powerpoint/2010/main" val="35217287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A0B5C8-067C-4CEE-B089-87DAA060D886}"/>
              </a:ext>
            </a:extLst>
          </p:cNvPr>
          <p:cNvSpPr>
            <a:spLocks noGrp="1"/>
          </p:cNvSpPr>
          <p:nvPr>
            <p:ph idx="1"/>
          </p:nvPr>
        </p:nvSpPr>
        <p:spPr/>
        <p:txBody>
          <a:bodyPr/>
          <a:lstStyle/>
          <a:p>
            <a:r>
              <a:rPr lang="en-US" dirty="0"/>
              <a:t>Access to the public good requires both displacement and the use of time.</a:t>
            </a:r>
          </a:p>
          <a:p>
            <a:r>
              <a:rPr lang="en-US" dirty="0"/>
              <a:t>Look at the cost of the displacement, the opportunity cost of time, and out-of-pocket costs to develop an estimate of the amount spent to access the public good.</a:t>
            </a:r>
          </a:p>
          <a:p>
            <a:pPr lvl="1"/>
            <a:r>
              <a:rPr lang="en-US" dirty="0"/>
              <a:t>Economic value of recreational fishing</a:t>
            </a:r>
          </a:p>
          <a:p>
            <a:pPr lvl="1"/>
            <a:r>
              <a:rPr lang="en-US" dirty="0"/>
              <a:t>Economic value of public parks and beaches</a:t>
            </a:r>
          </a:p>
          <a:p>
            <a:pPr lvl="1"/>
            <a:r>
              <a:rPr lang="en-US" dirty="0"/>
              <a:t>Economic value of fuelwood collected in public lands or commons</a:t>
            </a:r>
          </a:p>
          <a:p>
            <a:pPr lvl="1"/>
            <a:r>
              <a:rPr lang="en-US" dirty="0"/>
              <a:t>Economic value of endangered species</a:t>
            </a:r>
          </a:p>
        </p:txBody>
      </p:sp>
      <p:sp>
        <p:nvSpPr>
          <p:cNvPr id="2" name="Title 1">
            <a:extLst>
              <a:ext uri="{FF2B5EF4-FFF2-40B4-BE49-F238E27FC236}">
                <a16:creationId xmlns:a16="http://schemas.microsoft.com/office/drawing/2014/main" id="{5E5D6ACC-14D3-4323-B856-33BA90235D77}"/>
              </a:ext>
            </a:extLst>
          </p:cNvPr>
          <p:cNvSpPr>
            <a:spLocks noGrp="1"/>
          </p:cNvSpPr>
          <p:nvPr>
            <p:ph type="title"/>
          </p:nvPr>
        </p:nvSpPr>
        <p:spPr/>
        <p:txBody>
          <a:bodyPr/>
          <a:lstStyle/>
          <a:p>
            <a:r>
              <a:rPr lang="en-US" dirty="0"/>
              <a:t>Travel Cost</a:t>
            </a:r>
          </a:p>
        </p:txBody>
      </p:sp>
    </p:spTree>
    <p:extLst>
      <p:ext uri="{BB962C8B-B14F-4D97-AF65-F5344CB8AC3E}">
        <p14:creationId xmlns:p14="http://schemas.microsoft.com/office/powerpoint/2010/main" val="21911695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AEF4FC-F594-4031-A9BE-2FE29B408CC9}"/>
              </a:ext>
            </a:extLst>
          </p:cNvPr>
          <p:cNvSpPr>
            <a:spLocks noGrp="1"/>
          </p:cNvSpPr>
          <p:nvPr>
            <p:ph idx="1"/>
          </p:nvPr>
        </p:nvSpPr>
        <p:spPr/>
        <p:txBody>
          <a:bodyPr/>
          <a:lstStyle/>
          <a:p>
            <a:pPr marL="0" indent="0">
              <a:buNone/>
            </a:pPr>
            <a:r>
              <a:rPr lang="en-US" dirty="0"/>
              <a:t>If people are privately paying for a service in the absence of public provision of a service, we can use that as an estimate of what public provision would be worth.</a:t>
            </a:r>
          </a:p>
          <a:p>
            <a:r>
              <a:rPr lang="en-US" dirty="0"/>
              <a:t>Spending on bottled water and fuel to boil water in the absence of safe publicly-available drinking water</a:t>
            </a:r>
          </a:p>
          <a:p>
            <a:r>
              <a:rPr lang="en-US" dirty="0"/>
              <a:t>Spending on private security in the absence of adequate public security</a:t>
            </a:r>
          </a:p>
          <a:p>
            <a:r>
              <a:rPr lang="en-US" dirty="0"/>
              <a:t>Private education expenditure due to the absence of adequate public education</a:t>
            </a:r>
          </a:p>
        </p:txBody>
      </p:sp>
      <p:sp>
        <p:nvSpPr>
          <p:cNvPr id="2" name="Title 1">
            <a:extLst>
              <a:ext uri="{FF2B5EF4-FFF2-40B4-BE49-F238E27FC236}">
                <a16:creationId xmlns:a16="http://schemas.microsoft.com/office/drawing/2014/main" id="{05B7CADF-B059-43CD-953B-C0F3748C49A9}"/>
              </a:ext>
            </a:extLst>
          </p:cNvPr>
          <p:cNvSpPr>
            <a:spLocks noGrp="1"/>
          </p:cNvSpPr>
          <p:nvPr>
            <p:ph type="title"/>
          </p:nvPr>
        </p:nvSpPr>
        <p:spPr/>
        <p:txBody>
          <a:bodyPr/>
          <a:lstStyle/>
          <a:p>
            <a:r>
              <a:rPr lang="en-US" dirty="0"/>
              <a:t>Averting Behavior Cost</a:t>
            </a:r>
          </a:p>
        </p:txBody>
      </p:sp>
    </p:spTree>
    <p:extLst>
      <p:ext uri="{BB962C8B-B14F-4D97-AF65-F5344CB8AC3E}">
        <p14:creationId xmlns:p14="http://schemas.microsoft.com/office/powerpoint/2010/main" val="28738274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C7B312-F8B3-4293-B9EE-D6778C028C19}"/>
              </a:ext>
            </a:extLst>
          </p:cNvPr>
          <p:cNvSpPr>
            <a:spLocks noGrp="1"/>
          </p:cNvSpPr>
          <p:nvPr>
            <p:ph idx="1"/>
          </p:nvPr>
        </p:nvSpPr>
        <p:spPr/>
        <p:txBody>
          <a:bodyPr/>
          <a:lstStyle/>
          <a:p>
            <a:pPr marL="0" indent="0">
              <a:buNone/>
            </a:pPr>
            <a:r>
              <a:rPr lang="en-US" dirty="0"/>
              <a:t>Survey-based method that asks contingent upon a specified change—would you be willing to pay more for a service or in taxes?</a:t>
            </a:r>
          </a:p>
          <a:p>
            <a:r>
              <a:rPr lang="en-US" dirty="0"/>
              <a:t>Efforts to improve the quality of a lake</a:t>
            </a:r>
          </a:p>
          <a:p>
            <a:r>
              <a:rPr lang="en-US" dirty="0"/>
              <a:t>Replacing electricity generated by coal with electricity generated by windmills</a:t>
            </a:r>
          </a:p>
        </p:txBody>
      </p:sp>
      <p:sp>
        <p:nvSpPr>
          <p:cNvPr id="2" name="Title 1">
            <a:extLst>
              <a:ext uri="{FF2B5EF4-FFF2-40B4-BE49-F238E27FC236}">
                <a16:creationId xmlns:a16="http://schemas.microsoft.com/office/drawing/2014/main" id="{E23DAA8C-CC6D-4497-BF7A-F37DA7C37F31}"/>
              </a:ext>
            </a:extLst>
          </p:cNvPr>
          <p:cNvSpPr>
            <a:spLocks noGrp="1"/>
          </p:cNvSpPr>
          <p:nvPr>
            <p:ph type="title"/>
          </p:nvPr>
        </p:nvSpPr>
        <p:spPr/>
        <p:txBody>
          <a:bodyPr/>
          <a:lstStyle/>
          <a:p>
            <a:r>
              <a:rPr lang="en-US" dirty="0"/>
              <a:t>Contingent Valuation</a:t>
            </a:r>
          </a:p>
        </p:txBody>
      </p:sp>
    </p:spTree>
    <p:extLst>
      <p:ext uri="{BB962C8B-B14F-4D97-AF65-F5344CB8AC3E}">
        <p14:creationId xmlns:p14="http://schemas.microsoft.com/office/powerpoint/2010/main" val="32743936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F76B32-1165-411B-9C85-2F07314D1489}"/>
              </a:ext>
            </a:extLst>
          </p:cNvPr>
          <p:cNvSpPr>
            <a:spLocks noGrp="1"/>
          </p:cNvSpPr>
          <p:nvPr>
            <p:ph idx="1"/>
          </p:nvPr>
        </p:nvSpPr>
        <p:spPr/>
        <p:txBody>
          <a:bodyPr/>
          <a:lstStyle/>
          <a:p>
            <a:r>
              <a:rPr lang="en-US" dirty="0"/>
              <a:t>Hypothetical scenarios that bundle sets of characteristics and ask people to make relative evaluations of them</a:t>
            </a:r>
          </a:p>
          <a:p>
            <a:r>
              <a:rPr lang="en-US" dirty="0"/>
              <a:t>One of the characteristics is a cost or price</a:t>
            </a:r>
          </a:p>
          <a:p>
            <a:pPr lvl="1"/>
            <a:r>
              <a:rPr lang="en-US" dirty="0"/>
              <a:t>Public health delivery modalities</a:t>
            </a:r>
          </a:p>
          <a:p>
            <a:pPr lvl="1"/>
            <a:r>
              <a:rPr lang="en-US" dirty="0"/>
              <a:t>Value of conservation and environmental investment</a:t>
            </a:r>
          </a:p>
          <a:p>
            <a:pPr lvl="1"/>
            <a:r>
              <a:rPr lang="en-US" dirty="0"/>
              <a:t>Job incentives for public services like medical clinics and public schools</a:t>
            </a:r>
          </a:p>
        </p:txBody>
      </p:sp>
      <p:sp>
        <p:nvSpPr>
          <p:cNvPr id="2" name="Title 1">
            <a:extLst>
              <a:ext uri="{FF2B5EF4-FFF2-40B4-BE49-F238E27FC236}">
                <a16:creationId xmlns:a16="http://schemas.microsoft.com/office/drawing/2014/main" id="{968C6C84-05D5-400B-998A-E3203749604B}"/>
              </a:ext>
            </a:extLst>
          </p:cNvPr>
          <p:cNvSpPr>
            <a:spLocks noGrp="1"/>
          </p:cNvSpPr>
          <p:nvPr>
            <p:ph type="title"/>
          </p:nvPr>
        </p:nvSpPr>
        <p:spPr/>
        <p:txBody>
          <a:bodyPr/>
          <a:lstStyle/>
          <a:p>
            <a:r>
              <a:rPr lang="en-US" dirty="0"/>
              <a:t>Discrete Choice Experiments</a:t>
            </a:r>
          </a:p>
        </p:txBody>
      </p:sp>
    </p:spTree>
    <p:extLst>
      <p:ext uri="{BB962C8B-B14F-4D97-AF65-F5344CB8AC3E}">
        <p14:creationId xmlns:p14="http://schemas.microsoft.com/office/powerpoint/2010/main" val="1753985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5C0997-8912-41E0-B835-4B7B3F3A0AA8}"/>
              </a:ext>
            </a:extLst>
          </p:cNvPr>
          <p:cNvSpPr>
            <a:spLocks noGrp="1"/>
          </p:cNvSpPr>
          <p:nvPr>
            <p:ph idx="1"/>
          </p:nvPr>
        </p:nvSpPr>
        <p:spPr/>
        <p:txBody>
          <a:bodyPr/>
          <a:lstStyle/>
          <a:p>
            <a:r>
              <a:rPr lang="en-US" sz="2800" dirty="0"/>
              <a:t>A good can be termed as rival or non-rival.</a:t>
            </a:r>
          </a:p>
          <a:p>
            <a:pPr lvl="1"/>
            <a:r>
              <a:rPr lang="en-US" sz="2400" dirty="0"/>
              <a:t>Rival means consumption of a given unit of q by one individual precludes consumption of that same unit of q by another individual.</a:t>
            </a:r>
          </a:p>
          <a:p>
            <a:pPr lvl="1"/>
            <a:r>
              <a:rPr lang="en-US" sz="2400" dirty="0"/>
              <a:t>Non-rival means both individuals can benefit at the same time from the same unit of q.</a:t>
            </a:r>
          </a:p>
          <a:p>
            <a:pPr lvl="2"/>
            <a:r>
              <a:rPr lang="en-US" sz="2000" dirty="0"/>
              <a:t>Sometimes described as depletable or non-depletable</a:t>
            </a:r>
          </a:p>
          <a:p>
            <a:r>
              <a:rPr lang="en-US" sz="2800" dirty="0"/>
              <a:t>A good can be termed excludable or non-excludable.</a:t>
            </a:r>
          </a:p>
          <a:p>
            <a:pPr lvl="1"/>
            <a:r>
              <a:rPr lang="en-US" sz="2400" dirty="0"/>
              <a:t>Excludable means there is a means to control who has access to the good.</a:t>
            </a:r>
          </a:p>
          <a:p>
            <a:pPr lvl="1"/>
            <a:r>
              <a:rPr lang="en-US" sz="2400" dirty="0"/>
              <a:t>Non-excludable means there is no means to control who has access to the good.</a:t>
            </a:r>
          </a:p>
        </p:txBody>
      </p:sp>
      <p:sp>
        <p:nvSpPr>
          <p:cNvPr id="2" name="Title 1">
            <a:extLst>
              <a:ext uri="{FF2B5EF4-FFF2-40B4-BE49-F238E27FC236}">
                <a16:creationId xmlns:a16="http://schemas.microsoft.com/office/drawing/2014/main" id="{57B14A92-176D-4707-9C39-8E717EBE56BA}"/>
              </a:ext>
            </a:extLst>
          </p:cNvPr>
          <p:cNvSpPr>
            <a:spLocks noGrp="1"/>
          </p:cNvSpPr>
          <p:nvPr>
            <p:ph type="title"/>
          </p:nvPr>
        </p:nvSpPr>
        <p:spPr/>
        <p:txBody>
          <a:bodyPr/>
          <a:lstStyle/>
          <a:p>
            <a:r>
              <a:rPr lang="en-US" dirty="0"/>
              <a:t>Defining Types of Goods</a:t>
            </a:r>
          </a:p>
        </p:txBody>
      </p:sp>
    </p:spTree>
    <p:extLst>
      <p:ext uri="{BB962C8B-B14F-4D97-AF65-F5344CB8AC3E}">
        <p14:creationId xmlns:p14="http://schemas.microsoft.com/office/powerpoint/2010/main" val="499519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Open Access / Commons </a:t>
            </a:r>
          </a:p>
        </p:txBody>
      </p:sp>
      <p:sp>
        <p:nvSpPr>
          <p:cNvPr id="5" name="Subtitle 1"/>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802203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7689F4-9DA4-4B98-A4D0-17539AA84AFD}"/>
              </a:ext>
            </a:extLst>
          </p:cNvPr>
          <p:cNvSpPr>
            <a:spLocks noGrp="1"/>
          </p:cNvSpPr>
          <p:nvPr>
            <p:ph idx="1"/>
          </p:nvPr>
        </p:nvSpPr>
        <p:spPr/>
        <p:txBody>
          <a:bodyPr/>
          <a:lstStyle/>
          <a:p>
            <a:r>
              <a:rPr lang="en-US" dirty="0"/>
              <a:t>In the tragedy of the commons, each herder considers the private cost of adding another animal to the commonly held pasture</a:t>
            </a:r>
          </a:p>
          <a:p>
            <a:r>
              <a:rPr lang="en-US" dirty="0"/>
              <a:t>They do not consider the marginal cost of the externality this imposes to the other users</a:t>
            </a:r>
          </a:p>
          <a:p>
            <a:r>
              <a:rPr lang="en-US" dirty="0"/>
              <a:t>At the center of the tragedy is the idea of a negative externality</a:t>
            </a:r>
          </a:p>
          <a:p>
            <a:r>
              <a:rPr lang="en-US" dirty="0"/>
              <a:t>The pasture is rival and there is no exclusion</a:t>
            </a:r>
          </a:p>
        </p:txBody>
      </p:sp>
      <p:sp>
        <p:nvSpPr>
          <p:cNvPr id="2" name="Title 1">
            <a:extLst>
              <a:ext uri="{FF2B5EF4-FFF2-40B4-BE49-F238E27FC236}">
                <a16:creationId xmlns:a16="http://schemas.microsoft.com/office/drawing/2014/main" id="{B632BCF3-ED95-414D-9C57-6E4A3101B7EF}"/>
              </a:ext>
            </a:extLst>
          </p:cNvPr>
          <p:cNvSpPr>
            <a:spLocks noGrp="1"/>
          </p:cNvSpPr>
          <p:nvPr>
            <p:ph type="title"/>
          </p:nvPr>
        </p:nvSpPr>
        <p:spPr/>
        <p:txBody>
          <a:bodyPr/>
          <a:lstStyle/>
          <a:p>
            <a:r>
              <a:rPr lang="en-US" sz="4000" dirty="0"/>
              <a:t>Tragedy of the Commons Non Exclusion, Rival</a:t>
            </a:r>
          </a:p>
        </p:txBody>
      </p:sp>
    </p:spTree>
    <p:extLst>
      <p:ext uri="{BB962C8B-B14F-4D97-AF65-F5344CB8AC3E}">
        <p14:creationId xmlns:p14="http://schemas.microsoft.com/office/powerpoint/2010/main" val="2009088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1E559C-B98F-452F-9856-543CD83E611E}"/>
              </a:ext>
            </a:extLst>
          </p:cNvPr>
          <p:cNvSpPr>
            <a:spLocks noGrp="1"/>
          </p:cNvSpPr>
          <p:nvPr>
            <p:ph idx="1"/>
          </p:nvPr>
        </p:nvSpPr>
        <p:spPr>
          <a:xfrm>
            <a:off x="609600" y="1371601"/>
            <a:ext cx="10972800" cy="4754564"/>
          </a:xfrm>
        </p:spPr>
        <p:txBody>
          <a:bodyPr/>
          <a:lstStyle/>
          <a:p>
            <a:r>
              <a:rPr lang="en-US" dirty="0"/>
              <a:t>Forests, forest products, fuelwood</a:t>
            </a:r>
          </a:p>
          <a:p>
            <a:r>
              <a:rPr lang="en-US" dirty="0"/>
              <a:t>Rangelands</a:t>
            </a:r>
          </a:p>
          <a:p>
            <a:r>
              <a:rPr lang="en-US" dirty="0"/>
              <a:t>Public health care / education / infrastructure under capacity constraints</a:t>
            </a:r>
          </a:p>
          <a:p>
            <a:r>
              <a:rPr lang="en-US" dirty="0"/>
              <a:t>Wi-Fi signals under capacity limitations without password protection</a:t>
            </a:r>
          </a:p>
          <a:p>
            <a:r>
              <a:rPr lang="en-US" dirty="0"/>
              <a:t>Water in an irrigation system</a:t>
            </a:r>
          </a:p>
          <a:p>
            <a:r>
              <a:rPr lang="en-US" dirty="0"/>
              <a:t>Water in rivers that cross multiple jurisdictions</a:t>
            </a:r>
          </a:p>
          <a:p>
            <a:r>
              <a:rPr lang="en-US" dirty="0"/>
              <a:t>Shared work and study areas</a:t>
            </a:r>
          </a:p>
        </p:txBody>
      </p:sp>
      <p:sp>
        <p:nvSpPr>
          <p:cNvPr id="2" name="Title 1">
            <a:extLst>
              <a:ext uri="{FF2B5EF4-FFF2-40B4-BE49-F238E27FC236}">
                <a16:creationId xmlns:a16="http://schemas.microsoft.com/office/drawing/2014/main" id="{795BAB81-55CB-496E-ACC0-8A9BBE9457A0}"/>
              </a:ext>
            </a:extLst>
          </p:cNvPr>
          <p:cNvSpPr>
            <a:spLocks noGrp="1"/>
          </p:cNvSpPr>
          <p:nvPr>
            <p:ph type="title"/>
          </p:nvPr>
        </p:nvSpPr>
        <p:spPr/>
        <p:txBody>
          <a:bodyPr/>
          <a:lstStyle/>
          <a:p>
            <a:r>
              <a:rPr lang="en-US" dirty="0"/>
              <a:t>Tragedy of the Commons (cont.)</a:t>
            </a:r>
          </a:p>
        </p:txBody>
      </p:sp>
    </p:spTree>
    <p:extLst>
      <p:ext uri="{BB962C8B-B14F-4D97-AF65-F5344CB8AC3E}">
        <p14:creationId xmlns:p14="http://schemas.microsoft.com/office/powerpoint/2010/main" val="3891955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B6FF74-B788-4A7F-8BFF-5DC21E777F3F}"/>
              </a:ext>
            </a:extLst>
          </p:cNvPr>
          <p:cNvSpPr>
            <a:spLocks noGrp="1"/>
          </p:cNvSpPr>
          <p:nvPr>
            <p:ph idx="1"/>
          </p:nvPr>
        </p:nvSpPr>
        <p:spPr/>
        <p:txBody>
          <a:bodyPr/>
          <a:lstStyle/>
          <a:p>
            <a:r>
              <a:rPr lang="en-US" dirty="0"/>
              <a:t>Think of the fixed input in production being the fixed extent of the pasture that the herders share</a:t>
            </a:r>
          </a:p>
          <a:p>
            <a:r>
              <a:rPr lang="en-US" dirty="0"/>
              <a:t>The variable input is the total herd size that is put on the pasture</a:t>
            </a:r>
          </a:p>
          <a:p>
            <a:r>
              <a:rPr lang="en-US" dirty="0"/>
              <a:t>The production function mixes pastureland and the size of the herd to generate the output—milk</a:t>
            </a:r>
          </a:p>
          <a:p>
            <a:pPr lvl="1"/>
            <a:r>
              <a:rPr lang="en-US" dirty="0"/>
              <a:t>Labor is also a variable input, but we assume it is in a fixed ratio to herd size so it can be ignored</a:t>
            </a:r>
          </a:p>
          <a:p>
            <a:r>
              <a:rPr lang="en-US" dirty="0"/>
              <a:t>Diminishing marginal returns to aggregate herd size in milk production</a:t>
            </a:r>
          </a:p>
        </p:txBody>
      </p:sp>
      <p:sp>
        <p:nvSpPr>
          <p:cNvPr id="2" name="Title 1">
            <a:extLst>
              <a:ext uri="{FF2B5EF4-FFF2-40B4-BE49-F238E27FC236}">
                <a16:creationId xmlns:a16="http://schemas.microsoft.com/office/drawing/2014/main" id="{5C2E797D-C03C-4593-97C9-8F3B1D4DDEE2}"/>
              </a:ext>
            </a:extLst>
          </p:cNvPr>
          <p:cNvSpPr>
            <a:spLocks noGrp="1"/>
          </p:cNvSpPr>
          <p:nvPr>
            <p:ph type="title"/>
          </p:nvPr>
        </p:nvSpPr>
        <p:spPr/>
        <p:txBody>
          <a:bodyPr/>
          <a:lstStyle/>
          <a:p>
            <a:r>
              <a:rPr lang="en-US" dirty="0"/>
              <a:t>The Nature of the Problem</a:t>
            </a:r>
          </a:p>
        </p:txBody>
      </p:sp>
    </p:spTree>
    <p:extLst>
      <p:ext uri="{BB962C8B-B14F-4D97-AF65-F5344CB8AC3E}">
        <p14:creationId xmlns:p14="http://schemas.microsoft.com/office/powerpoint/2010/main" val="34719193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DB3F8-03A0-45FA-A5B0-B52945418EDD}"/>
              </a:ext>
            </a:extLst>
          </p:cNvPr>
          <p:cNvSpPr>
            <a:spLocks noGrp="1"/>
          </p:cNvSpPr>
          <p:nvPr>
            <p:ph type="title"/>
          </p:nvPr>
        </p:nvSpPr>
        <p:spPr/>
        <p:txBody>
          <a:bodyPr/>
          <a:lstStyle/>
          <a:p>
            <a:r>
              <a:rPr lang="en-US" dirty="0"/>
              <a:t>Milk Production</a:t>
            </a:r>
          </a:p>
        </p:txBody>
      </p:sp>
      <p:graphicFrame>
        <p:nvGraphicFramePr>
          <p:cNvPr id="6" name="Chart 5">
            <a:extLst>
              <a:ext uri="{FF2B5EF4-FFF2-40B4-BE49-F238E27FC236}">
                <a16:creationId xmlns:a16="http://schemas.microsoft.com/office/drawing/2014/main" id="{EC43ACB4-D83A-4F89-9C19-CAA0152F6AAA}"/>
              </a:ext>
            </a:extLst>
          </p:cNvPr>
          <p:cNvGraphicFramePr>
            <a:graphicFrameLocks/>
          </p:cNvGraphicFramePr>
          <p:nvPr/>
        </p:nvGraphicFramePr>
        <p:xfrm>
          <a:off x="6211982" y="1619673"/>
          <a:ext cx="5370417" cy="402336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205BC9D4-E06D-4CEE-80BE-E0A64881CDA3}"/>
              </a:ext>
            </a:extLst>
          </p:cNvPr>
          <p:cNvSpPr txBox="1"/>
          <p:nvPr/>
        </p:nvSpPr>
        <p:spPr>
          <a:xfrm>
            <a:off x="10175133" y="5643033"/>
            <a:ext cx="1338187" cy="307777"/>
          </a:xfrm>
          <a:prstGeom prst="rect">
            <a:avLst/>
          </a:prstGeom>
          <a:noFill/>
        </p:spPr>
        <p:txBody>
          <a:bodyPr wrap="none" rtlCol="0">
            <a:noAutofit/>
          </a:bodyPr>
          <a:lstStyle/>
          <a:p>
            <a:pPr algn="ctr"/>
            <a:r>
              <a:rPr lang="en-US" sz="1400" dirty="0"/>
              <a:t>Total herd size</a:t>
            </a:r>
          </a:p>
        </p:txBody>
      </p:sp>
      <p:sp>
        <p:nvSpPr>
          <p:cNvPr id="8" name="TextBox 7">
            <a:extLst>
              <a:ext uri="{FF2B5EF4-FFF2-40B4-BE49-F238E27FC236}">
                <a16:creationId xmlns:a16="http://schemas.microsoft.com/office/drawing/2014/main" id="{8A95D31F-815F-4887-AC23-61972173F759}"/>
              </a:ext>
            </a:extLst>
          </p:cNvPr>
          <p:cNvSpPr txBox="1"/>
          <p:nvPr/>
        </p:nvSpPr>
        <p:spPr>
          <a:xfrm>
            <a:off x="609599" y="5939135"/>
            <a:ext cx="10972799" cy="461665"/>
          </a:xfrm>
          <a:prstGeom prst="rect">
            <a:avLst/>
          </a:prstGeom>
          <a:noFill/>
        </p:spPr>
        <p:txBody>
          <a:bodyPr wrap="square" rtlCol="0">
            <a:noAutofit/>
          </a:bodyPr>
          <a:lstStyle/>
          <a:p>
            <a:r>
              <a:rPr lang="en-US" sz="2400" dirty="0"/>
              <a:t>Note diminishing marginal product sets in as the herd size passes 15</a:t>
            </a:r>
          </a:p>
        </p:txBody>
      </p:sp>
      <p:graphicFrame>
        <p:nvGraphicFramePr>
          <p:cNvPr id="9" name="Table 4">
            <a:extLst>
              <a:ext uri="{FF2B5EF4-FFF2-40B4-BE49-F238E27FC236}">
                <a16:creationId xmlns:a16="http://schemas.microsoft.com/office/drawing/2014/main" id="{3EE91329-6231-4AF3-9BD4-E77C64DCF820}"/>
              </a:ext>
            </a:extLst>
          </p:cNvPr>
          <p:cNvGraphicFramePr>
            <a:graphicFrameLocks/>
          </p:cNvGraphicFramePr>
          <p:nvPr/>
        </p:nvGraphicFramePr>
        <p:xfrm>
          <a:off x="609600" y="1619673"/>
          <a:ext cx="5334000" cy="4023360"/>
        </p:xfrm>
        <a:graphic>
          <a:graphicData uri="http://schemas.openxmlformats.org/drawingml/2006/table">
            <a:tbl>
              <a:tblPr firstRow="1" bandRow="1">
                <a:tableStyleId>{5C22544A-7EE6-4342-B048-85BDC9FD1C3A}</a:tableStyleId>
              </a:tblPr>
              <a:tblGrid>
                <a:gridCol w="1778000">
                  <a:extLst>
                    <a:ext uri="{9D8B030D-6E8A-4147-A177-3AD203B41FA5}">
                      <a16:colId xmlns:a16="http://schemas.microsoft.com/office/drawing/2014/main" val="516677132"/>
                    </a:ext>
                  </a:extLst>
                </a:gridCol>
                <a:gridCol w="1778000">
                  <a:extLst>
                    <a:ext uri="{9D8B030D-6E8A-4147-A177-3AD203B41FA5}">
                      <a16:colId xmlns:a16="http://schemas.microsoft.com/office/drawing/2014/main" val="3914537251"/>
                    </a:ext>
                  </a:extLst>
                </a:gridCol>
                <a:gridCol w="1778000">
                  <a:extLst>
                    <a:ext uri="{9D8B030D-6E8A-4147-A177-3AD203B41FA5}">
                      <a16:colId xmlns:a16="http://schemas.microsoft.com/office/drawing/2014/main" val="2870580734"/>
                    </a:ext>
                  </a:extLst>
                </a:gridCol>
              </a:tblGrid>
              <a:tr h="370840">
                <a:tc>
                  <a:txBody>
                    <a:bodyPr/>
                    <a:lstStyle/>
                    <a:p>
                      <a:pPr algn="ctr"/>
                      <a:r>
                        <a:rPr lang="en-US" sz="2400" dirty="0"/>
                        <a:t>Total herd size</a:t>
                      </a:r>
                    </a:p>
                  </a:txBody>
                  <a:tcPr/>
                </a:tc>
                <a:tc>
                  <a:txBody>
                    <a:bodyPr/>
                    <a:lstStyle/>
                    <a:p>
                      <a:pPr algn="ctr"/>
                      <a:r>
                        <a:rPr lang="en-US" sz="2400" dirty="0"/>
                        <a:t>Total milk in liters</a:t>
                      </a:r>
                    </a:p>
                  </a:txBody>
                  <a:tcPr/>
                </a:tc>
                <a:tc>
                  <a:txBody>
                    <a:bodyPr/>
                    <a:lstStyle/>
                    <a:p>
                      <a:pPr algn="ctr"/>
                      <a:r>
                        <a:rPr lang="en-US" sz="2400" dirty="0"/>
                        <a:t>Total milk value in $</a:t>
                      </a:r>
                    </a:p>
                  </a:txBody>
                  <a:tcPr/>
                </a:tc>
                <a:extLst>
                  <a:ext uri="{0D108BD9-81ED-4DB2-BD59-A6C34878D82A}">
                    <a16:rowId xmlns:a16="http://schemas.microsoft.com/office/drawing/2014/main" val="4020626363"/>
                  </a:ext>
                </a:extLst>
              </a:tr>
              <a:tr h="370840">
                <a:tc>
                  <a:txBody>
                    <a:bodyPr/>
                    <a:lstStyle/>
                    <a:p>
                      <a:pPr algn="ctr"/>
                      <a:r>
                        <a:rPr lang="en-US" sz="2400" dirty="0"/>
                        <a:t>0</a:t>
                      </a:r>
                    </a:p>
                  </a:txBody>
                  <a:tcPr/>
                </a:tc>
                <a:tc>
                  <a:txBody>
                    <a:bodyPr/>
                    <a:lstStyle/>
                    <a:p>
                      <a:pPr algn="ctr"/>
                      <a:r>
                        <a:rPr lang="en-US" sz="2400" dirty="0"/>
                        <a:t>0</a:t>
                      </a:r>
                    </a:p>
                  </a:txBody>
                  <a:tcPr/>
                </a:tc>
                <a:tc>
                  <a:txBody>
                    <a:bodyPr/>
                    <a:lstStyle/>
                    <a:p>
                      <a:pPr algn="ctr"/>
                      <a:r>
                        <a:rPr lang="en-US" sz="2400" dirty="0"/>
                        <a:t>$0</a:t>
                      </a:r>
                    </a:p>
                  </a:txBody>
                  <a:tcPr/>
                </a:tc>
                <a:extLst>
                  <a:ext uri="{0D108BD9-81ED-4DB2-BD59-A6C34878D82A}">
                    <a16:rowId xmlns:a16="http://schemas.microsoft.com/office/drawing/2014/main" val="629294115"/>
                  </a:ext>
                </a:extLst>
              </a:tr>
              <a:tr h="370840">
                <a:tc>
                  <a:txBody>
                    <a:bodyPr/>
                    <a:lstStyle/>
                    <a:p>
                      <a:pPr algn="ctr"/>
                      <a:r>
                        <a:rPr lang="en-US" sz="2400" dirty="0"/>
                        <a:t>5</a:t>
                      </a:r>
                    </a:p>
                  </a:txBody>
                  <a:tcPr/>
                </a:tc>
                <a:tc>
                  <a:txBody>
                    <a:bodyPr/>
                    <a:lstStyle/>
                    <a:p>
                      <a:pPr algn="ctr"/>
                      <a:r>
                        <a:rPr lang="en-US" sz="2400" dirty="0"/>
                        <a:t>10</a:t>
                      </a:r>
                    </a:p>
                  </a:txBody>
                  <a:tcPr/>
                </a:tc>
                <a:tc>
                  <a:txBody>
                    <a:bodyPr/>
                    <a:lstStyle/>
                    <a:p>
                      <a:pPr algn="ctr"/>
                      <a:r>
                        <a:rPr lang="en-US" sz="2400" dirty="0"/>
                        <a:t>$10</a:t>
                      </a:r>
                    </a:p>
                  </a:txBody>
                  <a:tcPr/>
                </a:tc>
                <a:extLst>
                  <a:ext uri="{0D108BD9-81ED-4DB2-BD59-A6C34878D82A}">
                    <a16:rowId xmlns:a16="http://schemas.microsoft.com/office/drawing/2014/main" val="2993043782"/>
                  </a:ext>
                </a:extLst>
              </a:tr>
              <a:tr h="370840">
                <a:tc>
                  <a:txBody>
                    <a:bodyPr/>
                    <a:lstStyle/>
                    <a:p>
                      <a:pPr algn="ctr"/>
                      <a:r>
                        <a:rPr lang="en-US" sz="2400" dirty="0"/>
                        <a:t>10</a:t>
                      </a:r>
                    </a:p>
                  </a:txBody>
                  <a:tcPr/>
                </a:tc>
                <a:tc>
                  <a:txBody>
                    <a:bodyPr/>
                    <a:lstStyle/>
                    <a:p>
                      <a:pPr algn="ctr"/>
                      <a:r>
                        <a:rPr lang="en-US" sz="2400" dirty="0"/>
                        <a:t>20</a:t>
                      </a:r>
                    </a:p>
                  </a:txBody>
                  <a:tcPr/>
                </a:tc>
                <a:tc>
                  <a:txBody>
                    <a:bodyPr/>
                    <a:lstStyle/>
                    <a:p>
                      <a:pPr algn="ctr"/>
                      <a:r>
                        <a:rPr lang="en-US" sz="2400" dirty="0"/>
                        <a:t>$20</a:t>
                      </a:r>
                    </a:p>
                  </a:txBody>
                  <a:tcPr/>
                </a:tc>
                <a:extLst>
                  <a:ext uri="{0D108BD9-81ED-4DB2-BD59-A6C34878D82A}">
                    <a16:rowId xmlns:a16="http://schemas.microsoft.com/office/drawing/2014/main" val="2842144671"/>
                  </a:ext>
                </a:extLst>
              </a:tr>
              <a:tr h="370840">
                <a:tc>
                  <a:txBody>
                    <a:bodyPr/>
                    <a:lstStyle/>
                    <a:p>
                      <a:pPr algn="ctr"/>
                      <a:r>
                        <a:rPr lang="en-US" sz="2400" dirty="0"/>
                        <a:t>15</a:t>
                      </a:r>
                    </a:p>
                  </a:txBody>
                  <a:tcPr/>
                </a:tc>
                <a:tc>
                  <a:txBody>
                    <a:bodyPr/>
                    <a:lstStyle/>
                    <a:p>
                      <a:pPr algn="ctr"/>
                      <a:r>
                        <a:rPr lang="en-US" sz="2400" dirty="0"/>
                        <a:t>30</a:t>
                      </a:r>
                    </a:p>
                  </a:txBody>
                  <a:tcPr/>
                </a:tc>
                <a:tc>
                  <a:txBody>
                    <a:bodyPr/>
                    <a:lstStyle/>
                    <a:p>
                      <a:pPr algn="ctr"/>
                      <a:r>
                        <a:rPr lang="en-US" sz="2400" dirty="0"/>
                        <a:t>$30</a:t>
                      </a:r>
                    </a:p>
                  </a:txBody>
                  <a:tcPr/>
                </a:tc>
                <a:extLst>
                  <a:ext uri="{0D108BD9-81ED-4DB2-BD59-A6C34878D82A}">
                    <a16:rowId xmlns:a16="http://schemas.microsoft.com/office/drawing/2014/main" val="563662318"/>
                  </a:ext>
                </a:extLst>
              </a:tr>
              <a:tr h="370840">
                <a:tc>
                  <a:txBody>
                    <a:bodyPr/>
                    <a:lstStyle/>
                    <a:p>
                      <a:pPr algn="ctr"/>
                      <a:r>
                        <a:rPr lang="en-US" sz="2400" dirty="0"/>
                        <a:t>20</a:t>
                      </a:r>
                    </a:p>
                  </a:txBody>
                  <a:tcPr/>
                </a:tc>
                <a:tc>
                  <a:txBody>
                    <a:bodyPr/>
                    <a:lstStyle/>
                    <a:p>
                      <a:pPr algn="ctr"/>
                      <a:r>
                        <a:rPr lang="en-US" sz="2400" dirty="0"/>
                        <a:t>36</a:t>
                      </a:r>
                    </a:p>
                  </a:txBody>
                  <a:tcPr/>
                </a:tc>
                <a:tc>
                  <a:txBody>
                    <a:bodyPr/>
                    <a:lstStyle/>
                    <a:p>
                      <a:pPr algn="ctr"/>
                      <a:r>
                        <a:rPr lang="en-US" sz="2400" dirty="0"/>
                        <a:t>$36</a:t>
                      </a:r>
                    </a:p>
                  </a:txBody>
                  <a:tcPr/>
                </a:tc>
                <a:extLst>
                  <a:ext uri="{0D108BD9-81ED-4DB2-BD59-A6C34878D82A}">
                    <a16:rowId xmlns:a16="http://schemas.microsoft.com/office/drawing/2014/main" val="1663380691"/>
                  </a:ext>
                </a:extLst>
              </a:tr>
              <a:tr h="370840">
                <a:tc>
                  <a:txBody>
                    <a:bodyPr/>
                    <a:lstStyle/>
                    <a:p>
                      <a:pPr algn="ctr"/>
                      <a:r>
                        <a:rPr lang="en-US" sz="2400" dirty="0"/>
                        <a:t>25</a:t>
                      </a:r>
                    </a:p>
                  </a:txBody>
                  <a:tcPr/>
                </a:tc>
                <a:tc>
                  <a:txBody>
                    <a:bodyPr/>
                    <a:lstStyle/>
                    <a:p>
                      <a:pPr algn="ctr"/>
                      <a:r>
                        <a:rPr lang="en-US" sz="2400" dirty="0"/>
                        <a:t>40</a:t>
                      </a:r>
                    </a:p>
                  </a:txBody>
                  <a:tcPr/>
                </a:tc>
                <a:tc>
                  <a:txBody>
                    <a:bodyPr/>
                    <a:lstStyle/>
                    <a:p>
                      <a:pPr algn="ctr"/>
                      <a:r>
                        <a:rPr lang="en-US" sz="2400" dirty="0"/>
                        <a:t>$40</a:t>
                      </a:r>
                    </a:p>
                  </a:txBody>
                  <a:tcPr/>
                </a:tc>
                <a:extLst>
                  <a:ext uri="{0D108BD9-81ED-4DB2-BD59-A6C34878D82A}">
                    <a16:rowId xmlns:a16="http://schemas.microsoft.com/office/drawing/2014/main" val="2698508905"/>
                  </a:ext>
                </a:extLst>
              </a:tr>
              <a:tr h="370840">
                <a:tc>
                  <a:txBody>
                    <a:bodyPr/>
                    <a:lstStyle/>
                    <a:p>
                      <a:pPr algn="ctr"/>
                      <a:r>
                        <a:rPr lang="en-US" sz="2400" dirty="0"/>
                        <a:t>30</a:t>
                      </a:r>
                    </a:p>
                  </a:txBody>
                  <a:tcPr/>
                </a:tc>
                <a:tc>
                  <a:txBody>
                    <a:bodyPr/>
                    <a:lstStyle/>
                    <a:p>
                      <a:pPr algn="ctr"/>
                      <a:r>
                        <a:rPr lang="en-US" sz="2400" dirty="0"/>
                        <a:t>44</a:t>
                      </a:r>
                    </a:p>
                  </a:txBody>
                  <a:tcPr/>
                </a:tc>
                <a:tc>
                  <a:txBody>
                    <a:bodyPr/>
                    <a:lstStyle/>
                    <a:p>
                      <a:pPr algn="ctr"/>
                      <a:r>
                        <a:rPr lang="en-US" sz="2400" dirty="0"/>
                        <a:t>$44</a:t>
                      </a:r>
                    </a:p>
                  </a:txBody>
                  <a:tcPr/>
                </a:tc>
                <a:extLst>
                  <a:ext uri="{0D108BD9-81ED-4DB2-BD59-A6C34878D82A}">
                    <a16:rowId xmlns:a16="http://schemas.microsoft.com/office/drawing/2014/main" val="3922242942"/>
                  </a:ext>
                </a:extLst>
              </a:tr>
            </a:tbl>
          </a:graphicData>
        </a:graphic>
      </p:graphicFrame>
    </p:spTree>
    <p:extLst>
      <p:ext uri="{BB962C8B-B14F-4D97-AF65-F5344CB8AC3E}">
        <p14:creationId xmlns:p14="http://schemas.microsoft.com/office/powerpoint/2010/main" val="32337654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562B0-8C35-43B8-A526-92DE637DB429}"/>
              </a:ext>
            </a:extLst>
          </p:cNvPr>
          <p:cNvSpPr>
            <a:spLocks noGrp="1"/>
          </p:cNvSpPr>
          <p:nvPr>
            <p:ph type="title"/>
          </p:nvPr>
        </p:nvSpPr>
        <p:spPr/>
        <p:txBody>
          <a:bodyPr/>
          <a:lstStyle/>
          <a:p>
            <a:r>
              <a:rPr lang="en-US" dirty="0"/>
              <a:t>Tragedy of the Commons</a:t>
            </a:r>
          </a:p>
        </p:txBody>
      </p:sp>
      <p:sp>
        <p:nvSpPr>
          <p:cNvPr id="6" name="TextBox 5">
            <a:extLst>
              <a:ext uri="{FF2B5EF4-FFF2-40B4-BE49-F238E27FC236}">
                <a16:creationId xmlns:a16="http://schemas.microsoft.com/office/drawing/2014/main" id="{80DEACD4-A64B-496E-97F9-C8F18B161802}"/>
              </a:ext>
            </a:extLst>
          </p:cNvPr>
          <p:cNvSpPr txBox="1"/>
          <p:nvPr/>
        </p:nvSpPr>
        <p:spPr>
          <a:xfrm>
            <a:off x="609600" y="4343400"/>
            <a:ext cx="10972800" cy="1477328"/>
          </a:xfrm>
          <a:prstGeom prst="rect">
            <a:avLst/>
          </a:prstGeom>
          <a:noFill/>
        </p:spPr>
        <p:txBody>
          <a:bodyPr wrap="square" rtlCol="0">
            <a:noAutofit/>
          </a:bodyPr>
          <a:lstStyle/>
          <a:p>
            <a:r>
              <a:rPr lang="en-US" dirty="0"/>
              <a:t>Best response                                                                                            Nash equilibrium</a:t>
            </a:r>
          </a:p>
          <a:p>
            <a:r>
              <a:rPr lang="en-US" dirty="0"/>
              <a:t>H1 plays   0, H2 plays 15       H2 plays   0, H1 plays 15       H1 plays 15 gets $7, H2 plays 15 gets $7</a:t>
            </a:r>
          </a:p>
          <a:p>
            <a:r>
              <a:rPr lang="en-US" dirty="0"/>
              <a:t>H1 plays   5, H2 plays 15       H2 plays   5, H1 plays 15       </a:t>
            </a:r>
            <a:r>
              <a:rPr lang="en-US" b="1" dirty="0"/>
              <a:t>Nash equilibrium is not Pareto optimal</a:t>
            </a:r>
            <a:endParaRPr lang="en-US" dirty="0"/>
          </a:p>
          <a:p>
            <a:r>
              <a:rPr lang="en-US" dirty="0"/>
              <a:t>H1 plays 10, H2 plays 15       H2 plays 10, H1 plays 15</a:t>
            </a:r>
          </a:p>
          <a:p>
            <a:r>
              <a:rPr lang="en-US" dirty="0"/>
              <a:t>H1 plays 15, H2 plays 15       H2 plays 15, H1 plays 15</a:t>
            </a:r>
          </a:p>
        </p:txBody>
      </p:sp>
      <mc:AlternateContent xmlns:mc="http://schemas.openxmlformats.org/markup-compatibility/2006" xmlns:a14="http://schemas.microsoft.com/office/drawing/2010/main">
        <mc:Choice Requires="a14">
          <p:graphicFrame>
            <p:nvGraphicFramePr>
              <p:cNvPr id="7" name="Table 4">
                <a:extLst>
                  <a:ext uri="{FF2B5EF4-FFF2-40B4-BE49-F238E27FC236}">
                    <a16:creationId xmlns:a16="http://schemas.microsoft.com/office/drawing/2014/main" id="{AD405BE2-44D9-4854-9EBF-0EE6ACAC6C57}"/>
                  </a:ext>
                </a:extLst>
              </p:cNvPr>
              <p:cNvGraphicFramePr>
                <a:graphicFrameLocks/>
              </p:cNvGraphicFramePr>
              <p:nvPr/>
            </p:nvGraphicFramePr>
            <p:xfrm>
              <a:off x="609600" y="1611630"/>
              <a:ext cx="10972800" cy="2387600"/>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626521503"/>
                        </a:ext>
                      </a:extLst>
                    </a:gridCol>
                    <a:gridCol w="1828800">
                      <a:extLst>
                        <a:ext uri="{9D8B030D-6E8A-4147-A177-3AD203B41FA5}">
                          <a16:colId xmlns:a16="http://schemas.microsoft.com/office/drawing/2014/main" val="1146905908"/>
                        </a:ext>
                      </a:extLst>
                    </a:gridCol>
                    <a:gridCol w="1828800">
                      <a:extLst>
                        <a:ext uri="{9D8B030D-6E8A-4147-A177-3AD203B41FA5}">
                          <a16:colId xmlns:a16="http://schemas.microsoft.com/office/drawing/2014/main" val="2982905742"/>
                        </a:ext>
                      </a:extLst>
                    </a:gridCol>
                    <a:gridCol w="1828800">
                      <a:extLst>
                        <a:ext uri="{9D8B030D-6E8A-4147-A177-3AD203B41FA5}">
                          <a16:colId xmlns:a16="http://schemas.microsoft.com/office/drawing/2014/main" val="4164328546"/>
                        </a:ext>
                      </a:extLst>
                    </a:gridCol>
                    <a:gridCol w="1828800">
                      <a:extLst>
                        <a:ext uri="{9D8B030D-6E8A-4147-A177-3AD203B41FA5}">
                          <a16:colId xmlns:a16="http://schemas.microsoft.com/office/drawing/2014/main" val="3625676917"/>
                        </a:ext>
                      </a:extLst>
                    </a:gridCol>
                    <a:gridCol w="1828800">
                      <a:extLst>
                        <a:ext uri="{9D8B030D-6E8A-4147-A177-3AD203B41FA5}">
                          <a16:colId xmlns:a16="http://schemas.microsoft.com/office/drawing/2014/main" val="3788718920"/>
                        </a:ext>
                      </a:extLst>
                    </a:gridCol>
                  </a:tblGrid>
                  <a:tr h="533400">
                    <a:tc>
                      <a:txBody>
                        <a:bodyPr/>
                        <a:lstStyle/>
                        <a:p>
                          <a:pPr algn="ctr"/>
                          <a:r>
                            <a:rPr lang="en-US" sz="1800" dirty="0">
                              <a:latin typeface="+mn-lt"/>
                            </a:rPr>
                            <a:t>Payoffs</a:t>
                          </a:r>
                        </a:p>
                      </a:txBody>
                      <a:tcPr anchor="ctr"/>
                    </a:tc>
                    <a:tc rowSpan="2">
                      <a:txBody>
                        <a:bodyPr/>
                        <a:lstStyle/>
                        <a:p>
                          <a:pPr algn="ctr"/>
                          <a:r>
                            <a:rPr lang="en-US" sz="1800" dirty="0">
                              <a:solidFill>
                                <a:schemeClr val="tx1"/>
                              </a:solidFill>
                              <a:latin typeface="+mn-lt"/>
                            </a:rPr>
                            <a:t>Tragedy of the commons</a:t>
                          </a:r>
                        </a:p>
                      </a:txBody>
                      <a:tcPr anchor="ctr">
                        <a:noFill/>
                      </a:tcPr>
                    </a:tc>
                    <a:tc gridSpan="4">
                      <a:txBody>
                        <a:bodyPr/>
                        <a:lstStyle/>
                        <a:p>
                          <a:pPr algn="ctr"/>
                          <a:r>
                            <a:rPr lang="en-US" sz="1800" dirty="0">
                              <a:latin typeface="+mn-lt"/>
                            </a:rPr>
                            <a:t>Herder 1 herd size</a:t>
                          </a:r>
                        </a:p>
                      </a:txBody>
                      <a:tcPr anchor="ct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2103774872"/>
                      </a:ext>
                    </a:extLst>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i="1" smtClean="0">
                                        <a:latin typeface="Cambria Math" panose="02040503050406030204" pitchFamily="18" charset="0"/>
                                      </a:rPr>
                                    </m:ctrlPr>
                                  </m:sSubPr>
                                  <m:e>
                                    <m:r>
                                      <a:rPr lang="en-US" sz="1800" i="1" smtClean="0">
                                        <a:latin typeface="Cambria Math" panose="02040503050406030204" pitchFamily="18" charset="0"/>
                                        <a:ea typeface="Cambria Math" panose="02040503050406030204" pitchFamily="18" charset="0"/>
                                      </a:rPr>
                                      <m:t>𝜋</m:t>
                                    </m:r>
                                  </m:e>
                                  <m:sub>
                                    <m:r>
                                      <a:rPr lang="en-US" sz="1800" b="0" i="1" smtClean="0">
                                        <a:latin typeface="Cambria Math" panose="02040503050406030204" pitchFamily="18" charset="0"/>
                                      </a:rPr>
                                      <m:t>2</m:t>
                                    </m:r>
                                  </m:sub>
                                </m:sSub>
                                <m:r>
                                  <a:rPr lang="en-US" sz="1800" b="0" i="1" smtClean="0">
                                    <a:latin typeface="Cambria Math" panose="02040503050406030204" pitchFamily="18" charset="0"/>
                                  </a:rPr>
                                  <m:t>      </m:t>
                                </m:r>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ea typeface="Cambria Math" panose="02040503050406030204" pitchFamily="18" charset="0"/>
                                      </a:rPr>
                                      <m:t>𝜋</m:t>
                                    </m:r>
                                  </m:e>
                                  <m:sub>
                                    <m:r>
                                      <a:rPr lang="en-US" sz="1800" b="0" i="1" smtClean="0">
                                        <a:latin typeface="Cambria Math" panose="02040503050406030204" pitchFamily="18" charset="0"/>
                                      </a:rPr>
                                      <m:t>1</m:t>
                                    </m:r>
                                  </m:sub>
                                </m:sSub>
                              </m:oMath>
                            </m:oMathPara>
                          </a14:m>
                          <a:endParaRPr lang="en-US" sz="1800" dirty="0">
                            <a:latin typeface="+mn-lt"/>
                          </a:endParaRPr>
                        </a:p>
                      </a:txBody>
                      <a:tcPr anchor="ctr"/>
                    </a:tc>
                    <a:tc vMerge="1">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b="0" i="0" u="none" strike="noStrike" dirty="0">
                              <a:solidFill>
                                <a:srgbClr val="000000"/>
                              </a:solidFill>
                              <a:effectLst/>
                              <a:latin typeface="+mn-lt"/>
                            </a:rPr>
                            <a:t>0</a:t>
                          </a:r>
                        </a:p>
                      </a:txBody>
                      <a:tcPr marL="9525" marR="9525" marT="9525" marB="0" anchor="ctr"/>
                    </a:tc>
                    <a:tc>
                      <a:txBody>
                        <a:bodyPr/>
                        <a:lstStyle/>
                        <a:p>
                          <a:pPr algn="ctr" fontAlgn="b"/>
                          <a:r>
                            <a:rPr lang="en-US" sz="1800" b="0" i="0" u="none" strike="noStrike" dirty="0">
                              <a:solidFill>
                                <a:srgbClr val="000000"/>
                              </a:solidFill>
                              <a:effectLst/>
                              <a:latin typeface="+mn-lt"/>
                            </a:rPr>
                            <a:t>5</a:t>
                          </a:r>
                        </a:p>
                      </a:txBody>
                      <a:tcPr marL="9525" marR="9525" marT="9525" marB="0" anchor="ctr"/>
                    </a:tc>
                    <a:tc>
                      <a:txBody>
                        <a:bodyPr/>
                        <a:lstStyle/>
                        <a:p>
                          <a:pPr algn="ctr" fontAlgn="b"/>
                          <a:r>
                            <a:rPr lang="en-US" sz="1800" b="0" i="0" u="none" strike="noStrike" dirty="0">
                              <a:solidFill>
                                <a:srgbClr val="000000"/>
                              </a:solidFill>
                              <a:effectLst/>
                              <a:latin typeface="+mn-lt"/>
                            </a:rPr>
                            <a:t>10</a:t>
                          </a:r>
                        </a:p>
                      </a:txBody>
                      <a:tcPr marL="9525" marR="9525" marT="9525" marB="0" anchor="ctr"/>
                    </a:tc>
                    <a:tc>
                      <a:txBody>
                        <a:bodyPr/>
                        <a:lstStyle/>
                        <a:p>
                          <a:pPr algn="ctr" fontAlgn="b"/>
                          <a:r>
                            <a:rPr lang="en-US" sz="1800" b="0" i="0" u="none" strike="noStrike" dirty="0">
                              <a:solidFill>
                                <a:srgbClr val="000000"/>
                              </a:solidFill>
                              <a:effectLst/>
                              <a:latin typeface="+mn-lt"/>
                            </a:rPr>
                            <a:t>15</a:t>
                          </a:r>
                        </a:p>
                      </a:txBody>
                      <a:tcPr marL="9525" marR="9525" marT="9525" marB="0" anchor="ctr"/>
                    </a:tc>
                    <a:extLst>
                      <a:ext uri="{0D108BD9-81ED-4DB2-BD59-A6C34878D82A}">
                        <a16:rowId xmlns:a16="http://schemas.microsoft.com/office/drawing/2014/main" val="1576609437"/>
                      </a:ext>
                    </a:extLst>
                  </a:tr>
                  <a:tr h="370840">
                    <a:tc rowSpan="4">
                      <a:txBody>
                        <a:bodyPr/>
                        <a:lstStyle/>
                        <a:p>
                          <a:pPr algn="l"/>
                          <a:r>
                            <a:rPr lang="en-US" sz="1800" dirty="0">
                              <a:latin typeface="+mn-lt"/>
                            </a:rPr>
                            <a:t>Herder 2</a:t>
                          </a:r>
                          <a:br>
                            <a:rPr lang="en-US" sz="1800" dirty="0">
                              <a:latin typeface="+mn-lt"/>
                            </a:rPr>
                          </a:br>
                          <a:r>
                            <a:rPr lang="en-US" sz="1800" dirty="0">
                              <a:latin typeface="+mn-lt"/>
                            </a:rPr>
                            <a:t>herd size</a:t>
                          </a:r>
                        </a:p>
                      </a:txBody>
                      <a:tcPr anchor="ctr"/>
                    </a:tc>
                    <a:tc>
                      <a:txBody>
                        <a:bodyPr/>
                        <a:lstStyle/>
                        <a:p>
                          <a:pPr algn="ctr" fontAlgn="b"/>
                          <a:r>
                            <a:rPr lang="en-US" sz="1800" b="0" i="0" u="none" strike="noStrike" dirty="0">
                              <a:solidFill>
                                <a:srgbClr val="000000"/>
                              </a:solidFill>
                              <a:effectLst/>
                              <a:latin typeface="+mn-lt"/>
                            </a:rPr>
                            <a:t>0</a:t>
                          </a:r>
                        </a:p>
                      </a:txBody>
                      <a:tcPr marL="9525" marR="9525" marT="9525" marB="0" anchor="ctr"/>
                    </a:tc>
                    <a:tc>
                      <a:txBody>
                        <a:bodyPr/>
                        <a:lstStyle/>
                        <a:p>
                          <a:pPr algn="ctr" fontAlgn="b"/>
                          <a:r>
                            <a:rPr lang="en-US" sz="1800" b="0" i="0" u="none" strike="noStrike" dirty="0">
                              <a:solidFill>
                                <a:srgbClr val="000000"/>
                              </a:solidFill>
                              <a:effectLst/>
                              <a:latin typeface="+mn-lt"/>
                            </a:rPr>
                            <a:t>0       0</a:t>
                          </a:r>
                        </a:p>
                      </a:txBody>
                      <a:tcPr marL="9525" marR="9525" marT="9525" marB="0" anchor="ctr"/>
                    </a:tc>
                    <a:tc>
                      <a:txBody>
                        <a:bodyPr/>
                        <a:lstStyle/>
                        <a:p>
                          <a:pPr algn="ctr" fontAlgn="b"/>
                          <a:r>
                            <a:rPr lang="en-US" sz="1800" b="0" i="0" u="none" strike="noStrike" dirty="0">
                              <a:solidFill>
                                <a:srgbClr val="000000"/>
                              </a:solidFill>
                              <a:effectLst/>
                              <a:latin typeface="+mn-lt"/>
                            </a:rPr>
                            <a:t>0        5</a:t>
                          </a:r>
                        </a:p>
                      </a:txBody>
                      <a:tcPr marL="9525" marR="9525" marT="9525" marB="0" anchor="ctr"/>
                    </a:tc>
                    <a:tc>
                      <a:txBody>
                        <a:bodyPr/>
                        <a:lstStyle/>
                        <a:p>
                          <a:pPr algn="ctr" fontAlgn="b"/>
                          <a:r>
                            <a:rPr lang="en-US" sz="1800" b="0" i="0" u="none" strike="noStrike" dirty="0">
                              <a:solidFill>
                                <a:srgbClr val="000000"/>
                              </a:solidFill>
                              <a:effectLst/>
                              <a:latin typeface="+mn-lt"/>
                            </a:rPr>
                            <a:t>0       10</a:t>
                          </a:r>
                        </a:p>
                      </a:txBody>
                      <a:tcPr marL="9525" marR="9525" marT="9525" marB="0" anchor="ctr"/>
                    </a:tc>
                    <a:tc>
                      <a:txBody>
                        <a:bodyPr/>
                        <a:lstStyle/>
                        <a:p>
                          <a:pPr algn="ctr" fontAlgn="b"/>
                          <a:r>
                            <a:rPr lang="en-US" sz="1800" b="0" i="0" u="none" strike="noStrike" dirty="0">
                              <a:solidFill>
                                <a:srgbClr val="000000"/>
                              </a:solidFill>
                              <a:effectLst/>
                              <a:latin typeface="+mn-lt"/>
                            </a:rPr>
                            <a:t>0        15</a:t>
                          </a:r>
                        </a:p>
                      </a:txBody>
                      <a:tcPr marL="9525" marR="9525" marT="9525" marB="0" anchor="ctr"/>
                    </a:tc>
                    <a:extLst>
                      <a:ext uri="{0D108BD9-81ED-4DB2-BD59-A6C34878D82A}">
                        <a16:rowId xmlns:a16="http://schemas.microsoft.com/office/drawing/2014/main" val="1586685925"/>
                      </a:ext>
                    </a:extLst>
                  </a:tr>
                  <a:tr h="370840">
                    <a:tc vMerge="1">
                      <a:txBody>
                        <a:bodyPr/>
                        <a:lstStyle/>
                        <a:p>
                          <a:endParaRPr lang="en-US" dirty="0"/>
                        </a:p>
                      </a:txBody>
                      <a:tcPr/>
                    </a:tc>
                    <a:tc>
                      <a:txBody>
                        <a:bodyPr/>
                        <a:lstStyle/>
                        <a:p>
                          <a:pPr algn="ctr" fontAlgn="b"/>
                          <a:r>
                            <a:rPr lang="en-US" sz="1800" b="0" i="0" u="none" strike="noStrike" dirty="0">
                              <a:solidFill>
                                <a:srgbClr val="000000"/>
                              </a:solidFill>
                              <a:effectLst/>
                              <a:latin typeface="+mn-lt"/>
                            </a:rPr>
                            <a:t>5</a:t>
                          </a:r>
                        </a:p>
                      </a:txBody>
                      <a:tcPr marL="9525" marR="9525" marT="9525" marB="0" anchor="ctr"/>
                    </a:tc>
                    <a:tc>
                      <a:txBody>
                        <a:bodyPr/>
                        <a:lstStyle/>
                        <a:p>
                          <a:pPr marL="457200" indent="-457200" algn="ctr" fontAlgn="b">
                            <a:buAutoNum type="arabicPlain" startAt="5"/>
                          </a:pPr>
                          <a:r>
                            <a:rPr lang="en-US" sz="1800" b="0" i="0" u="none" strike="noStrike" dirty="0">
                              <a:solidFill>
                                <a:srgbClr val="000000"/>
                              </a:solidFill>
                              <a:effectLst/>
                              <a:latin typeface="+mn-lt"/>
                            </a:rPr>
                            <a:t>   0</a:t>
                          </a:r>
                        </a:p>
                      </a:txBody>
                      <a:tcPr marL="9525" marR="9525" marT="9525" marB="0" anchor="ctr"/>
                    </a:tc>
                    <a:tc>
                      <a:txBody>
                        <a:bodyPr/>
                        <a:lstStyle/>
                        <a:p>
                          <a:pPr algn="ctr" fontAlgn="b"/>
                          <a:r>
                            <a:rPr lang="en-US" sz="1800" b="0" i="0" u="none" strike="noStrike" dirty="0">
                              <a:solidFill>
                                <a:srgbClr val="000000"/>
                              </a:solidFill>
                              <a:effectLst/>
                              <a:latin typeface="+mn-lt"/>
                            </a:rPr>
                            <a:t>5        5</a:t>
                          </a:r>
                        </a:p>
                      </a:txBody>
                      <a:tcPr marL="9525" marR="9525" marT="9525" marB="0" anchor="ctr"/>
                    </a:tc>
                    <a:tc>
                      <a:txBody>
                        <a:bodyPr/>
                        <a:lstStyle/>
                        <a:p>
                          <a:pPr algn="ctr" fontAlgn="b"/>
                          <a:r>
                            <a:rPr lang="en-US" sz="1800" b="0" i="0" u="none" strike="noStrike" dirty="0">
                              <a:solidFill>
                                <a:srgbClr val="000000"/>
                              </a:solidFill>
                              <a:effectLst/>
                              <a:latin typeface="+mn-lt"/>
                            </a:rPr>
                            <a:t>5       10</a:t>
                          </a:r>
                        </a:p>
                      </a:txBody>
                      <a:tcPr marL="9525" marR="9525" marT="9525" marB="0" anchor="ctr"/>
                    </a:tc>
                    <a:tc>
                      <a:txBody>
                        <a:bodyPr/>
                        <a:lstStyle/>
                        <a:p>
                          <a:pPr algn="ctr" fontAlgn="b"/>
                          <a:r>
                            <a:rPr lang="en-US" sz="1800" b="0" i="0" u="none" strike="noStrike" dirty="0">
                              <a:solidFill>
                                <a:srgbClr val="000000"/>
                              </a:solidFill>
                              <a:effectLst/>
                              <a:latin typeface="+mn-lt"/>
                            </a:rPr>
                            <a:t>4       12</a:t>
                          </a:r>
                        </a:p>
                      </a:txBody>
                      <a:tcPr marL="9525" marR="9525" marT="9525" marB="0" anchor="ctr"/>
                    </a:tc>
                    <a:extLst>
                      <a:ext uri="{0D108BD9-81ED-4DB2-BD59-A6C34878D82A}">
                        <a16:rowId xmlns:a16="http://schemas.microsoft.com/office/drawing/2014/main" val="3814871021"/>
                      </a:ext>
                    </a:extLst>
                  </a:tr>
                  <a:tr h="370840">
                    <a:tc vMerge="1">
                      <a:txBody>
                        <a:bodyPr/>
                        <a:lstStyle/>
                        <a:p>
                          <a:endParaRPr lang="en-US" dirty="0"/>
                        </a:p>
                      </a:txBody>
                      <a:tcPr/>
                    </a:tc>
                    <a:tc>
                      <a:txBody>
                        <a:bodyPr/>
                        <a:lstStyle/>
                        <a:p>
                          <a:pPr algn="ctr" fontAlgn="b"/>
                          <a:r>
                            <a:rPr lang="en-US" sz="1800" b="0" i="0" u="none" strike="noStrike" dirty="0">
                              <a:solidFill>
                                <a:srgbClr val="000000"/>
                              </a:solidFill>
                              <a:effectLst/>
                              <a:latin typeface="+mn-lt"/>
                            </a:rPr>
                            <a:t>10</a:t>
                          </a:r>
                        </a:p>
                      </a:txBody>
                      <a:tcPr marL="9525" marR="9525" marT="9525" marB="0" anchor="ctr"/>
                    </a:tc>
                    <a:tc>
                      <a:txBody>
                        <a:bodyPr/>
                        <a:lstStyle/>
                        <a:p>
                          <a:pPr marL="457200" indent="-457200" algn="ctr" fontAlgn="b">
                            <a:buAutoNum type="arabicPlain" startAt="10"/>
                          </a:pPr>
                          <a:r>
                            <a:rPr lang="en-US" sz="1800" b="0" i="0" u="none" strike="noStrike" dirty="0">
                              <a:solidFill>
                                <a:srgbClr val="000000"/>
                              </a:solidFill>
                              <a:effectLst/>
                              <a:latin typeface="+mn-lt"/>
                            </a:rPr>
                            <a:t>    0</a:t>
                          </a:r>
                        </a:p>
                      </a:txBody>
                      <a:tcPr marL="9525" marR="9525" marT="9525" marB="0" anchor="ctr"/>
                    </a:tc>
                    <a:tc>
                      <a:txBody>
                        <a:bodyPr/>
                        <a:lstStyle/>
                        <a:p>
                          <a:pPr marL="457200" indent="-457200" algn="ctr" fontAlgn="b">
                            <a:buAutoNum type="arabicPlain" startAt="10"/>
                          </a:pPr>
                          <a:r>
                            <a:rPr lang="en-US" sz="1800" b="0" i="0" u="none" strike="noStrike" dirty="0">
                              <a:solidFill>
                                <a:srgbClr val="000000"/>
                              </a:solidFill>
                              <a:effectLst/>
                              <a:latin typeface="+mn-lt"/>
                            </a:rPr>
                            <a:t>     5</a:t>
                          </a:r>
                        </a:p>
                      </a:txBody>
                      <a:tcPr marL="9525" marR="9525" marT="9525" marB="0" anchor="ctr"/>
                    </a:tc>
                    <a:tc>
                      <a:txBody>
                        <a:bodyPr/>
                        <a:lstStyle/>
                        <a:p>
                          <a:pPr algn="ctr" fontAlgn="b"/>
                          <a:r>
                            <a:rPr lang="en-US" sz="1800" b="0" i="0" u="none" strike="noStrike" dirty="0">
                              <a:solidFill>
                                <a:srgbClr val="000000"/>
                              </a:solidFill>
                              <a:effectLst/>
                              <a:latin typeface="+mn-lt"/>
                            </a:rPr>
                            <a:t>8       8</a:t>
                          </a:r>
                        </a:p>
                      </a:txBody>
                      <a:tcPr marL="9525" marR="9525" marT="9525" marB="0" anchor="ctr"/>
                    </a:tc>
                    <a:tc>
                      <a:txBody>
                        <a:bodyPr/>
                        <a:lstStyle/>
                        <a:p>
                          <a:pPr algn="ctr" fontAlgn="b"/>
                          <a:r>
                            <a:rPr lang="en-US" sz="1800" b="0" i="0" u="none" strike="noStrike" dirty="0">
                              <a:solidFill>
                                <a:srgbClr val="000000"/>
                              </a:solidFill>
                              <a:effectLst/>
                              <a:latin typeface="+mn-lt"/>
                            </a:rPr>
                            <a:t>6        9</a:t>
                          </a:r>
                        </a:p>
                      </a:txBody>
                      <a:tcPr marL="9525" marR="9525" marT="9525" marB="0" anchor="ctr"/>
                    </a:tc>
                    <a:extLst>
                      <a:ext uri="{0D108BD9-81ED-4DB2-BD59-A6C34878D82A}">
                        <a16:rowId xmlns:a16="http://schemas.microsoft.com/office/drawing/2014/main" val="3596452157"/>
                      </a:ext>
                    </a:extLst>
                  </a:tr>
                  <a:tr h="370840">
                    <a:tc vMerge="1">
                      <a:txBody>
                        <a:bodyPr/>
                        <a:lstStyle/>
                        <a:p>
                          <a:endParaRPr lang="en-US" dirty="0"/>
                        </a:p>
                      </a:txBody>
                      <a:tcPr/>
                    </a:tc>
                    <a:tc>
                      <a:txBody>
                        <a:bodyPr/>
                        <a:lstStyle/>
                        <a:p>
                          <a:pPr algn="ctr" fontAlgn="b"/>
                          <a:r>
                            <a:rPr lang="en-US" sz="1800" b="0" i="0" u="none" strike="noStrike" dirty="0">
                              <a:solidFill>
                                <a:srgbClr val="000000"/>
                              </a:solidFill>
                              <a:effectLst/>
                              <a:latin typeface="+mn-lt"/>
                            </a:rPr>
                            <a:t>15</a:t>
                          </a:r>
                        </a:p>
                      </a:txBody>
                      <a:tcPr marL="9525" marR="9525" marT="9525" marB="0" anchor="ctr"/>
                    </a:tc>
                    <a:tc>
                      <a:txBody>
                        <a:bodyPr/>
                        <a:lstStyle/>
                        <a:p>
                          <a:pPr marL="457200" indent="-457200" algn="ctr" fontAlgn="b">
                            <a:buAutoNum type="arabicPlain" startAt="15"/>
                          </a:pPr>
                          <a:r>
                            <a:rPr lang="en-US" sz="1800" b="0" i="0" u="none" strike="noStrike" dirty="0">
                              <a:solidFill>
                                <a:srgbClr val="000000"/>
                              </a:solidFill>
                              <a:effectLst/>
                              <a:latin typeface="+mn-lt"/>
                            </a:rPr>
                            <a:t>    0</a:t>
                          </a:r>
                        </a:p>
                      </a:txBody>
                      <a:tcPr marL="9525" marR="9525" marT="9525" marB="0" anchor="ctr"/>
                    </a:tc>
                    <a:tc>
                      <a:txBody>
                        <a:bodyPr/>
                        <a:lstStyle/>
                        <a:p>
                          <a:pPr marL="457200" indent="-457200" algn="ctr" fontAlgn="b">
                            <a:buAutoNum type="arabicPlain" startAt="12"/>
                          </a:pPr>
                          <a:r>
                            <a:rPr lang="en-US" sz="1800" b="0" i="0" u="none" strike="noStrike" dirty="0">
                              <a:solidFill>
                                <a:srgbClr val="000000"/>
                              </a:solidFill>
                              <a:effectLst/>
                              <a:latin typeface="+mn-lt"/>
                            </a:rPr>
                            <a:t>     4</a:t>
                          </a:r>
                        </a:p>
                      </a:txBody>
                      <a:tcPr marL="9525" marR="9525" marT="9525" marB="0" anchor="ctr"/>
                    </a:tc>
                    <a:tc>
                      <a:txBody>
                        <a:bodyPr/>
                        <a:lstStyle/>
                        <a:p>
                          <a:pPr algn="ctr" fontAlgn="b"/>
                          <a:r>
                            <a:rPr lang="en-US" sz="1800" b="0" i="0" u="none" strike="noStrike" dirty="0">
                              <a:solidFill>
                                <a:srgbClr val="000000"/>
                              </a:solidFill>
                              <a:effectLst/>
                              <a:latin typeface="+mn-lt"/>
                            </a:rPr>
                            <a:t>9       6</a:t>
                          </a:r>
                        </a:p>
                      </a:txBody>
                      <a:tcPr marL="9525" marR="9525" marT="9525" marB="0" anchor="ctr"/>
                    </a:tc>
                    <a:tc>
                      <a:txBody>
                        <a:bodyPr/>
                        <a:lstStyle/>
                        <a:p>
                          <a:pPr algn="ctr" fontAlgn="b"/>
                          <a:r>
                            <a:rPr lang="en-US" sz="1800" b="0" i="0" u="none" strike="noStrike" dirty="0">
                              <a:solidFill>
                                <a:srgbClr val="000000"/>
                              </a:solidFill>
                              <a:effectLst/>
                              <a:latin typeface="+mn-lt"/>
                            </a:rPr>
                            <a:t>7       7</a:t>
                          </a:r>
                        </a:p>
                      </a:txBody>
                      <a:tcPr marL="9525" marR="9525" marT="9525" marB="0" anchor="ctr">
                        <a:solidFill>
                          <a:schemeClr val="accent4">
                            <a:lumMod val="60000"/>
                            <a:lumOff val="40000"/>
                          </a:schemeClr>
                        </a:solidFill>
                      </a:tcPr>
                    </a:tc>
                    <a:extLst>
                      <a:ext uri="{0D108BD9-81ED-4DB2-BD59-A6C34878D82A}">
                        <a16:rowId xmlns:a16="http://schemas.microsoft.com/office/drawing/2014/main" val="2315090410"/>
                      </a:ext>
                    </a:extLst>
                  </a:tr>
                </a:tbl>
              </a:graphicData>
            </a:graphic>
          </p:graphicFrame>
        </mc:Choice>
        <mc:Fallback xmlns="">
          <p:graphicFrame>
            <p:nvGraphicFramePr>
              <p:cNvPr id="7" name="Table 4">
                <a:extLst>
                  <a:ext uri="{FF2B5EF4-FFF2-40B4-BE49-F238E27FC236}">
                    <a16:creationId xmlns:a16="http://schemas.microsoft.com/office/drawing/2014/main" id="{AD405BE2-44D9-4854-9EBF-0EE6ACAC6C57}"/>
                  </a:ext>
                </a:extLst>
              </p:cNvPr>
              <p:cNvGraphicFramePr>
                <a:graphicFrameLocks/>
              </p:cNvGraphicFramePr>
              <p:nvPr>
                <p:extLst>
                  <p:ext uri="{D42A27DB-BD31-4B8C-83A1-F6EECF244321}">
                    <p14:modId xmlns:p14="http://schemas.microsoft.com/office/powerpoint/2010/main" val="949475115"/>
                  </p:ext>
                </p:extLst>
              </p:nvPr>
            </p:nvGraphicFramePr>
            <p:xfrm>
              <a:off x="609600" y="1611630"/>
              <a:ext cx="10972800" cy="2387600"/>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626521503"/>
                        </a:ext>
                      </a:extLst>
                    </a:gridCol>
                    <a:gridCol w="1828800">
                      <a:extLst>
                        <a:ext uri="{9D8B030D-6E8A-4147-A177-3AD203B41FA5}">
                          <a16:colId xmlns:a16="http://schemas.microsoft.com/office/drawing/2014/main" val="1146905908"/>
                        </a:ext>
                      </a:extLst>
                    </a:gridCol>
                    <a:gridCol w="1828800">
                      <a:extLst>
                        <a:ext uri="{9D8B030D-6E8A-4147-A177-3AD203B41FA5}">
                          <a16:colId xmlns:a16="http://schemas.microsoft.com/office/drawing/2014/main" val="2982905742"/>
                        </a:ext>
                      </a:extLst>
                    </a:gridCol>
                    <a:gridCol w="1828800">
                      <a:extLst>
                        <a:ext uri="{9D8B030D-6E8A-4147-A177-3AD203B41FA5}">
                          <a16:colId xmlns:a16="http://schemas.microsoft.com/office/drawing/2014/main" val="4164328546"/>
                        </a:ext>
                      </a:extLst>
                    </a:gridCol>
                    <a:gridCol w="1828800">
                      <a:extLst>
                        <a:ext uri="{9D8B030D-6E8A-4147-A177-3AD203B41FA5}">
                          <a16:colId xmlns:a16="http://schemas.microsoft.com/office/drawing/2014/main" val="3625676917"/>
                        </a:ext>
                      </a:extLst>
                    </a:gridCol>
                    <a:gridCol w="1828800">
                      <a:extLst>
                        <a:ext uri="{9D8B030D-6E8A-4147-A177-3AD203B41FA5}">
                          <a16:colId xmlns:a16="http://schemas.microsoft.com/office/drawing/2014/main" val="3788718920"/>
                        </a:ext>
                      </a:extLst>
                    </a:gridCol>
                  </a:tblGrid>
                  <a:tr h="533400">
                    <a:tc>
                      <a:txBody>
                        <a:bodyPr/>
                        <a:lstStyle/>
                        <a:p>
                          <a:pPr algn="ctr"/>
                          <a:r>
                            <a:rPr lang="en-US" sz="1800" dirty="0">
                              <a:latin typeface="+mn-lt"/>
                            </a:rPr>
                            <a:t>Payoffs</a:t>
                          </a:r>
                        </a:p>
                      </a:txBody>
                      <a:tcPr anchor="ctr"/>
                    </a:tc>
                    <a:tc rowSpan="2">
                      <a:txBody>
                        <a:bodyPr/>
                        <a:lstStyle/>
                        <a:p>
                          <a:pPr algn="ctr"/>
                          <a:r>
                            <a:rPr lang="en-US" sz="1800" dirty="0">
                              <a:solidFill>
                                <a:schemeClr val="tx1"/>
                              </a:solidFill>
                              <a:latin typeface="+mn-lt"/>
                            </a:rPr>
                            <a:t>Tragedy of the </a:t>
                          </a:r>
                          <a:r>
                            <a:rPr lang="en-US" sz="1800" dirty="0" smtClean="0">
                              <a:solidFill>
                                <a:schemeClr val="tx1"/>
                              </a:solidFill>
                              <a:latin typeface="+mn-lt"/>
                            </a:rPr>
                            <a:t>commons</a:t>
                          </a:r>
                          <a:endParaRPr lang="en-US" sz="1800" dirty="0">
                            <a:solidFill>
                              <a:schemeClr val="tx1"/>
                            </a:solidFill>
                            <a:latin typeface="+mn-lt"/>
                          </a:endParaRPr>
                        </a:p>
                      </a:txBody>
                      <a:tcPr anchor="ctr">
                        <a:noFill/>
                      </a:tcPr>
                    </a:tc>
                    <a:tc gridSpan="4">
                      <a:txBody>
                        <a:bodyPr/>
                        <a:lstStyle/>
                        <a:p>
                          <a:pPr algn="ctr"/>
                          <a:r>
                            <a:rPr lang="en-US" sz="1800" dirty="0">
                              <a:latin typeface="+mn-lt"/>
                            </a:rPr>
                            <a:t>Herder 1 </a:t>
                          </a:r>
                          <a:r>
                            <a:rPr lang="en-US" sz="1800" dirty="0" smtClean="0">
                              <a:latin typeface="+mn-lt"/>
                            </a:rPr>
                            <a:t>herd size</a:t>
                          </a:r>
                          <a:endParaRPr lang="en-US" sz="1800" dirty="0">
                            <a:latin typeface="+mn-lt"/>
                          </a:endParaRPr>
                        </a:p>
                      </a:txBody>
                      <a:tcPr anchor="ct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2103774872"/>
                      </a:ext>
                    </a:extLst>
                  </a:tr>
                  <a:tr h="370840">
                    <a:tc>
                      <a:txBody>
                        <a:bodyPr/>
                        <a:lstStyle/>
                        <a:p>
                          <a:endParaRPr lang="en-US"/>
                        </a:p>
                      </a:txBody>
                      <a:tcPr anchor="ctr">
                        <a:blipFill>
                          <a:blip r:embed="rId3"/>
                          <a:stretch>
                            <a:fillRect l="-667" t="-145902" r="-501667" b="-424590"/>
                          </a:stretch>
                        </a:blipFill>
                      </a:tcPr>
                    </a:tc>
                    <a:tc vMerge="1">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b="0" i="0" u="none" strike="noStrike" dirty="0">
                              <a:solidFill>
                                <a:srgbClr val="000000"/>
                              </a:solidFill>
                              <a:effectLst/>
                              <a:latin typeface="+mn-lt"/>
                            </a:rPr>
                            <a:t>0</a:t>
                          </a:r>
                        </a:p>
                      </a:txBody>
                      <a:tcPr marL="9525" marR="9525" marT="9525" marB="0" anchor="ctr"/>
                    </a:tc>
                    <a:tc>
                      <a:txBody>
                        <a:bodyPr/>
                        <a:lstStyle/>
                        <a:p>
                          <a:pPr algn="ctr" fontAlgn="b"/>
                          <a:r>
                            <a:rPr lang="en-US" sz="1800" b="0" i="0" u="none" strike="noStrike" dirty="0">
                              <a:solidFill>
                                <a:srgbClr val="000000"/>
                              </a:solidFill>
                              <a:effectLst/>
                              <a:latin typeface="+mn-lt"/>
                            </a:rPr>
                            <a:t>5</a:t>
                          </a:r>
                        </a:p>
                      </a:txBody>
                      <a:tcPr marL="9525" marR="9525" marT="9525" marB="0" anchor="ctr"/>
                    </a:tc>
                    <a:tc>
                      <a:txBody>
                        <a:bodyPr/>
                        <a:lstStyle/>
                        <a:p>
                          <a:pPr algn="ctr" fontAlgn="b"/>
                          <a:r>
                            <a:rPr lang="en-US" sz="1800" b="0" i="0" u="none" strike="noStrike" dirty="0">
                              <a:solidFill>
                                <a:srgbClr val="000000"/>
                              </a:solidFill>
                              <a:effectLst/>
                              <a:latin typeface="+mn-lt"/>
                            </a:rPr>
                            <a:t>10</a:t>
                          </a:r>
                        </a:p>
                      </a:txBody>
                      <a:tcPr marL="9525" marR="9525" marT="9525" marB="0" anchor="ctr"/>
                    </a:tc>
                    <a:tc>
                      <a:txBody>
                        <a:bodyPr/>
                        <a:lstStyle/>
                        <a:p>
                          <a:pPr algn="ctr" fontAlgn="b"/>
                          <a:r>
                            <a:rPr lang="en-US" sz="1800" b="0" i="0" u="none" strike="noStrike" dirty="0">
                              <a:solidFill>
                                <a:srgbClr val="000000"/>
                              </a:solidFill>
                              <a:effectLst/>
                              <a:latin typeface="+mn-lt"/>
                            </a:rPr>
                            <a:t>15</a:t>
                          </a:r>
                        </a:p>
                      </a:txBody>
                      <a:tcPr marL="9525" marR="9525" marT="9525" marB="0" anchor="ctr"/>
                    </a:tc>
                    <a:extLst>
                      <a:ext uri="{0D108BD9-81ED-4DB2-BD59-A6C34878D82A}">
                        <a16:rowId xmlns:a16="http://schemas.microsoft.com/office/drawing/2014/main" val="1576609437"/>
                      </a:ext>
                    </a:extLst>
                  </a:tr>
                  <a:tr h="370840">
                    <a:tc rowSpan="4">
                      <a:txBody>
                        <a:bodyPr/>
                        <a:lstStyle/>
                        <a:p>
                          <a:pPr algn="l"/>
                          <a:r>
                            <a:rPr lang="en-US" sz="1800" dirty="0" smtClean="0">
                              <a:latin typeface="+mn-lt"/>
                            </a:rPr>
                            <a:t>Herder 2</a:t>
                          </a:r>
                          <a:br>
                            <a:rPr lang="en-US" sz="1800" dirty="0" smtClean="0">
                              <a:latin typeface="+mn-lt"/>
                            </a:rPr>
                          </a:br>
                          <a:r>
                            <a:rPr lang="en-US" sz="1800" dirty="0" smtClean="0">
                              <a:latin typeface="+mn-lt"/>
                            </a:rPr>
                            <a:t>herd size</a:t>
                          </a:r>
                          <a:endParaRPr lang="en-US" sz="1800" dirty="0">
                            <a:latin typeface="+mn-lt"/>
                          </a:endParaRPr>
                        </a:p>
                      </a:txBody>
                      <a:tcPr anchor="ctr"/>
                    </a:tc>
                    <a:tc>
                      <a:txBody>
                        <a:bodyPr/>
                        <a:lstStyle/>
                        <a:p>
                          <a:pPr algn="ctr" fontAlgn="b"/>
                          <a:r>
                            <a:rPr lang="en-US" sz="1800" b="0" i="0" u="none" strike="noStrike" dirty="0">
                              <a:solidFill>
                                <a:srgbClr val="000000"/>
                              </a:solidFill>
                              <a:effectLst/>
                              <a:latin typeface="+mn-lt"/>
                            </a:rPr>
                            <a:t>0</a:t>
                          </a:r>
                        </a:p>
                      </a:txBody>
                      <a:tcPr marL="9525" marR="9525" marT="9525" marB="0" anchor="ctr"/>
                    </a:tc>
                    <a:tc>
                      <a:txBody>
                        <a:bodyPr/>
                        <a:lstStyle/>
                        <a:p>
                          <a:pPr algn="ctr" fontAlgn="b"/>
                          <a:r>
                            <a:rPr lang="en-US" sz="1800" b="0" i="0" u="none" strike="noStrike" dirty="0">
                              <a:solidFill>
                                <a:srgbClr val="000000"/>
                              </a:solidFill>
                              <a:effectLst/>
                              <a:latin typeface="+mn-lt"/>
                            </a:rPr>
                            <a:t>0       0</a:t>
                          </a:r>
                        </a:p>
                      </a:txBody>
                      <a:tcPr marL="9525" marR="9525" marT="9525" marB="0" anchor="ctr"/>
                    </a:tc>
                    <a:tc>
                      <a:txBody>
                        <a:bodyPr/>
                        <a:lstStyle/>
                        <a:p>
                          <a:pPr algn="ctr" fontAlgn="b"/>
                          <a:r>
                            <a:rPr lang="en-US" sz="1800" b="0" i="0" u="none" strike="noStrike" dirty="0">
                              <a:solidFill>
                                <a:srgbClr val="000000"/>
                              </a:solidFill>
                              <a:effectLst/>
                              <a:latin typeface="+mn-lt"/>
                            </a:rPr>
                            <a:t>0        5</a:t>
                          </a:r>
                        </a:p>
                      </a:txBody>
                      <a:tcPr marL="9525" marR="9525" marT="9525" marB="0" anchor="ctr"/>
                    </a:tc>
                    <a:tc>
                      <a:txBody>
                        <a:bodyPr/>
                        <a:lstStyle/>
                        <a:p>
                          <a:pPr algn="ctr" fontAlgn="b"/>
                          <a:r>
                            <a:rPr lang="en-US" sz="1800" b="0" i="0" u="none" strike="noStrike" dirty="0">
                              <a:solidFill>
                                <a:srgbClr val="000000"/>
                              </a:solidFill>
                              <a:effectLst/>
                              <a:latin typeface="+mn-lt"/>
                            </a:rPr>
                            <a:t>0       10</a:t>
                          </a:r>
                        </a:p>
                      </a:txBody>
                      <a:tcPr marL="9525" marR="9525" marT="9525" marB="0" anchor="ctr"/>
                    </a:tc>
                    <a:tc>
                      <a:txBody>
                        <a:bodyPr/>
                        <a:lstStyle/>
                        <a:p>
                          <a:pPr algn="ctr" fontAlgn="b"/>
                          <a:r>
                            <a:rPr lang="en-US" sz="1800" b="0" i="0" u="none" strike="noStrike" dirty="0">
                              <a:solidFill>
                                <a:srgbClr val="000000"/>
                              </a:solidFill>
                              <a:effectLst/>
                              <a:latin typeface="+mn-lt"/>
                            </a:rPr>
                            <a:t>0        15</a:t>
                          </a:r>
                        </a:p>
                      </a:txBody>
                      <a:tcPr marL="9525" marR="9525" marT="9525" marB="0" anchor="ctr"/>
                    </a:tc>
                    <a:extLst>
                      <a:ext uri="{0D108BD9-81ED-4DB2-BD59-A6C34878D82A}">
                        <a16:rowId xmlns:a16="http://schemas.microsoft.com/office/drawing/2014/main" val="1586685925"/>
                      </a:ext>
                    </a:extLst>
                  </a:tr>
                  <a:tr h="370840">
                    <a:tc vMerge="1">
                      <a:txBody>
                        <a:bodyPr/>
                        <a:lstStyle/>
                        <a:p>
                          <a:endParaRPr lang="en-US" dirty="0"/>
                        </a:p>
                      </a:txBody>
                      <a:tcPr/>
                    </a:tc>
                    <a:tc>
                      <a:txBody>
                        <a:bodyPr/>
                        <a:lstStyle/>
                        <a:p>
                          <a:pPr algn="ctr" fontAlgn="b"/>
                          <a:r>
                            <a:rPr lang="en-US" sz="1800" b="0" i="0" u="none" strike="noStrike" dirty="0">
                              <a:solidFill>
                                <a:srgbClr val="000000"/>
                              </a:solidFill>
                              <a:effectLst/>
                              <a:latin typeface="+mn-lt"/>
                            </a:rPr>
                            <a:t>5</a:t>
                          </a:r>
                        </a:p>
                      </a:txBody>
                      <a:tcPr marL="9525" marR="9525" marT="9525" marB="0" anchor="ctr"/>
                    </a:tc>
                    <a:tc>
                      <a:txBody>
                        <a:bodyPr/>
                        <a:lstStyle/>
                        <a:p>
                          <a:pPr marL="457200" indent="-457200" algn="ctr" fontAlgn="b">
                            <a:buAutoNum type="arabicPlain" startAt="5"/>
                          </a:pPr>
                          <a:r>
                            <a:rPr lang="en-US" sz="1800" b="0" i="0" u="none" strike="noStrike" dirty="0">
                              <a:solidFill>
                                <a:srgbClr val="000000"/>
                              </a:solidFill>
                              <a:effectLst/>
                              <a:latin typeface="+mn-lt"/>
                            </a:rPr>
                            <a:t>   0</a:t>
                          </a:r>
                        </a:p>
                      </a:txBody>
                      <a:tcPr marL="9525" marR="9525" marT="9525" marB="0" anchor="ctr"/>
                    </a:tc>
                    <a:tc>
                      <a:txBody>
                        <a:bodyPr/>
                        <a:lstStyle/>
                        <a:p>
                          <a:pPr algn="ctr" fontAlgn="b"/>
                          <a:r>
                            <a:rPr lang="en-US" sz="1800" b="0" i="0" u="none" strike="noStrike" dirty="0" smtClean="0">
                              <a:solidFill>
                                <a:srgbClr val="000000"/>
                              </a:solidFill>
                              <a:effectLst/>
                              <a:latin typeface="+mn-lt"/>
                            </a:rPr>
                            <a:t>5        5</a:t>
                          </a:r>
                          <a:endParaRPr lang="en-US" sz="1800" b="0" i="0" u="none" strike="noStrike" dirty="0">
                            <a:solidFill>
                              <a:srgbClr val="000000"/>
                            </a:solidFill>
                            <a:effectLst/>
                            <a:latin typeface="+mn-lt"/>
                          </a:endParaRPr>
                        </a:p>
                      </a:txBody>
                      <a:tcPr marL="9525" marR="9525" marT="9525" marB="0" anchor="ctr"/>
                    </a:tc>
                    <a:tc>
                      <a:txBody>
                        <a:bodyPr/>
                        <a:lstStyle/>
                        <a:p>
                          <a:pPr algn="ctr" fontAlgn="b"/>
                          <a:r>
                            <a:rPr lang="en-US" sz="1800" b="0" i="0" u="none" strike="noStrike" dirty="0">
                              <a:solidFill>
                                <a:srgbClr val="000000"/>
                              </a:solidFill>
                              <a:effectLst/>
                              <a:latin typeface="+mn-lt"/>
                            </a:rPr>
                            <a:t>5       10</a:t>
                          </a:r>
                        </a:p>
                      </a:txBody>
                      <a:tcPr marL="9525" marR="9525" marT="9525" marB="0" anchor="ctr"/>
                    </a:tc>
                    <a:tc>
                      <a:txBody>
                        <a:bodyPr/>
                        <a:lstStyle/>
                        <a:p>
                          <a:pPr algn="ctr" fontAlgn="b"/>
                          <a:r>
                            <a:rPr lang="en-US" sz="1800" b="0" i="0" u="none" strike="noStrike" dirty="0">
                              <a:solidFill>
                                <a:srgbClr val="000000"/>
                              </a:solidFill>
                              <a:effectLst/>
                              <a:latin typeface="+mn-lt"/>
                            </a:rPr>
                            <a:t>4       12</a:t>
                          </a:r>
                        </a:p>
                      </a:txBody>
                      <a:tcPr marL="9525" marR="9525" marT="9525" marB="0" anchor="ctr"/>
                    </a:tc>
                    <a:extLst>
                      <a:ext uri="{0D108BD9-81ED-4DB2-BD59-A6C34878D82A}">
                        <a16:rowId xmlns:a16="http://schemas.microsoft.com/office/drawing/2014/main" val="3814871021"/>
                      </a:ext>
                    </a:extLst>
                  </a:tr>
                  <a:tr h="370840">
                    <a:tc vMerge="1">
                      <a:txBody>
                        <a:bodyPr/>
                        <a:lstStyle/>
                        <a:p>
                          <a:endParaRPr lang="en-US" dirty="0"/>
                        </a:p>
                      </a:txBody>
                      <a:tcPr/>
                    </a:tc>
                    <a:tc>
                      <a:txBody>
                        <a:bodyPr/>
                        <a:lstStyle/>
                        <a:p>
                          <a:pPr algn="ctr" fontAlgn="b"/>
                          <a:r>
                            <a:rPr lang="en-US" sz="1800" b="0" i="0" u="none" strike="noStrike" dirty="0">
                              <a:solidFill>
                                <a:srgbClr val="000000"/>
                              </a:solidFill>
                              <a:effectLst/>
                              <a:latin typeface="+mn-lt"/>
                            </a:rPr>
                            <a:t>10</a:t>
                          </a:r>
                        </a:p>
                      </a:txBody>
                      <a:tcPr marL="9525" marR="9525" marT="9525" marB="0" anchor="ctr"/>
                    </a:tc>
                    <a:tc>
                      <a:txBody>
                        <a:bodyPr/>
                        <a:lstStyle/>
                        <a:p>
                          <a:pPr marL="457200" indent="-457200" algn="ctr" fontAlgn="b">
                            <a:buAutoNum type="arabicPlain" startAt="10"/>
                          </a:pPr>
                          <a:r>
                            <a:rPr lang="en-US" sz="1800" b="0" i="0" u="none" strike="noStrike" dirty="0">
                              <a:solidFill>
                                <a:srgbClr val="000000"/>
                              </a:solidFill>
                              <a:effectLst/>
                              <a:latin typeface="+mn-lt"/>
                            </a:rPr>
                            <a:t>    0</a:t>
                          </a:r>
                        </a:p>
                      </a:txBody>
                      <a:tcPr marL="9525" marR="9525" marT="9525" marB="0" anchor="ctr"/>
                    </a:tc>
                    <a:tc>
                      <a:txBody>
                        <a:bodyPr/>
                        <a:lstStyle/>
                        <a:p>
                          <a:pPr marL="457200" indent="-457200" algn="ctr" fontAlgn="b">
                            <a:buAutoNum type="arabicPlain" startAt="10"/>
                          </a:pPr>
                          <a:r>
                            <a:rPr lang="en-US" sz="1800" b="0" i="0" u="none" strike="noStrike" dirty="0">
                              <a:solidFill>
                                <a:srgbClr val="000000"/>
                              </a:solidFill>
                              <a:effectLst/>
                              <a:latin typeface="+mn-lt"/>
                            </a:rPr>
                            <a:t>     5</a:t>
                          </a:r>
                        </a:p>
                      </a:txBody>
                      <a:tcPr marL="9525" marR="9525" marT="9525" marB="0" anchor="ctr"/>
                    </a:tc>
                    <a:tc>
                      <a:txBody>
                        <a:bodyPr/>
                        <a:lstStyle/>
                        <a:p>
                          <a:pPr algn="ctr" fontAlgn="b"/>
                          <a:r>
                            <a:rPr lang="en-US" sz="1800" b="0" i="0" u="none" strike="noStrike" dirty="0">
                              <a:solidFill>
                                <a:srgbClr val="000000"/>
                              </a:solidFill>
                              <a:effectLst/>
                              <a:latin typeface="+mn-lt"/>
                            </a:rPr>
                            <a:t>8       8</a:t>
                          </a:r>
                        </a:p>
                      </a:txBody>
                      <a:tcPr marL="9525" marR="9525" marT="9525" marB="0" anchor="ctr"/>
                    </a:tc>
                    <a:tc>
                      <a:txBody>
                        <a:bodyPr/>
                        <a:lstStyle/>
                        <a:p>
                          <a:pPr algn="ctr" fontAlgn="b"/>
                          <a:r>
                            <a:rPr lang="en-US" sz="1800" b="0" i="0" u="none" strike="noStrike" dirty="0">
                              <a:solidFill>
                                <a:srgbClr val="000000"/>
                              </a:solidFill>
                              <a:effectLst/>
                              <a:latin typeface="+mn-lt"/>
                            </a:rPr>
                            <a:t>6        9</a:t>
                          </a:r>
                        </a:p>
                      </a:txBody>
                      <a:tcPr marL="9525" marR="9525" marT="9525" marB="0" anchor="ctr"/>
                    </a:tc>
                    <a:extLst>
                      <a:ext uri="{0D108BD9-81ED-4DB2-BD59-A6C34878D82A}">
                        <a16:rowId xmlns:a16="http://schemas.microsoft.com/office/drawing/2014/main" val="3596452157"/>
                      </a:ext>
                    </a:extLst>
                  </a:tr>
                  <a:tr h="370840">
                    <a:tc vMerge="1">
                      <a:txBody>
                        <a:bodyPr/>
                        <a:lstStyle/>
                        <a:p>
                          <a:endParaRPr lang="en-US" dirty="0"/>
                        </a:p>
                      </a:txBody>
                      <a:tcPr/>
                    </a:tc>
                    <a:tc>
                      <a:txBody>
                        <a:bodyPr/>
                        <a:lstStyle/>
                        <a:p>
                          <a:pPr algn="ctr" fontAlgn="b"/>
                          <a:r>
                            <a:rPr lang="en-US" sz="1800" b="0" i="0" u="none" strike="noStrike" dirty="0">
                              <a:solidFill>
                                <a:srgbClr val="000000"/>
                              </a:solidFill>
                              <a:effectLst/>
                              <a:latin typeface="+mn-lt"/>
                            </a:rPr>
                            <a:t>15</a:t>
                          </a:r>
                        </a:p>
                      </a:txBody>
                      <a:tcPr marL="9525" marR="9525" marT="9525" marB="0" anchor="ctr"/>
                    </a:tc>
                    <a:tc>
                      <a:txBody>
                        <a:bodyPr/>
                        <a:lstStyle/>
                        <a:p>
                          <a:pPr marL="457200" indent="-457200" algn="ctr" fontAlgn="b">
                            <a:buAutoNum type="arabicPlain" startAt="15"/>
                          </a:pPr>
                          <a:r>
                            <a:rPr lang="en-US" sz="1800" b="0" i="0" u="none" strike="noStrike" dirty="0">
                              <a:solidFill>
                                <a:srgbClr val="000000"/>
                              </a:solidFill>
                              <a:effectLst/>
                              <a:latin typeface="+mn-lt"/>
                            </a:rPr>
                            <a:t>    0</a:t>
                          </a:r>
                        </a:p>
                      </a:txBody>
                      <a:tcPr marL="9525" marR="9525" marT="9525" marB="0" anchor="ctr"/>
                    </a:tc>
                    <a:tc>
                      <a:txBody>
                        <a:bodyPr/>
                        <a:lstStyle/>
                        <a:p>
                          <a:pPr marL="457200" indent="-457200" algn="ctr" fontAlgn="b">
                            <a:buAutoNum type="arabicPlain" startAt="12"/>
                          </a:pPr>
                          <a:r>
                            <a:rPr lang="en-US" sz="1800" b="0" i="0" u="none" strike="noStrike" dirty="0">
                              <a:solidFill>
                                <a:srgbClr val="000000"/>
                              </a:solidFill>
                              <a:effectLst/>
                              <a:latin typeface="+mn-lt"/>
                            </a:rPr>
                            <a:t>     4</a:t>
                          </a:r>
                        </a:p>
                      </a:txBody>
                      <a:tcPr marL="9525" marR="9525" marT="9525" marB="0" anchor="ctr"/>
                    </a:tc>
                    <a:tc>
                      <a:txBody>
                        <a:bodyPr/>
                        <a:lstStyle/>
                        <a:p>
                          <a:pPr algn="ctr" fontAlgn="b"/>
                          <a:r>
                            <a:rPr lang="en-US" sz="1800" b="0" i="0" u="none" strike="noStrike" dirty="0">
                              <a:solidFill>
                                <a:srgbClr val="000000"/>
                              </a:solidFill>
                              <a:effectLst/>
                              <a:latin typeface="+mn-lt"/>
                            </a:rPr>
                            <a:t>9       6</a:t>
                          </a:r>
                        </a:p>
                      </a:txBody>
                      <a:tcPr marL="9525" marR="9525" marT="9525" marB="0" anchor="ctr"/>
                    </a:tc>
                    <a:tc>
                      <a:txBody>
                        <a:bodyPr/>
                        <a:lstStyle/>
                        <a:p>
                          <a:pPr algn="ctr" fontAlgn="b"/>
                          <a:r>
                            <a:rPr lang="en-US" sz="1800" b="0" i="0" u="none" strike="noStrike" dirty="0">
                              <a:solidFill>
                                <a:srgbClr val="000000"/>
                              </a:solidFill>
                              <a:effectLst/>
                              <a:latin typeface="+mn-lt"/>
                            </a:rPr>
                            <a:t>7       7</a:t>
                          </a:r>
                        </a:p>
                      </a:txBody>
                      <a:tcPr marL="9525" marR="9525" marT="9525" marB="0" anchor="ctr">
                        <a:solidFill>
                          <a:schemeClr val="accent4">
                            <a:lumMod val="60000"/>
                            <a:lumOff val="40000"/>
                          </a:schemeClr>
                        </a:solidFill>
                      </a:tcPr>
                    </a:tc>
                    <a:extLst>
                      <a:ext uri="{0D108BD9-81ED-4DB2-BD59-A6C34878D82A}">
                        <a16:rowId xmlns:a16="http://schemas.microsoft.com/office/drawing/2014/main" val="2315090410"/>
                      </a:ext>
                    </a:extLst>
                  </a:tr>
                </a:tbl>
              </a:graphicData>
            </a:graphic>
          </p:graphicFrame>
        </mc:Fallback>
      </mc:AlternateContent>
    </p:spTree>
    <p:extLst>
      <p:ext uri="{BB962C8B-B14F-4D97-AF65-F5344CB8AC3E}">
        <p14:creationId xmlns:p14="http://schemas.microsoft.com/office/powerpoint/2010/main" val="16278421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562B0-8C35-43B8-A526-92DE637DB429}"/>
              </a:ext>
            </a:extLst>
          </p:cNvPr>
          <p:cNvSpPr>
            <a:spLocks noGrp="1"/>
          </p:cNvSpPr>
          <p:nvPr>
            <p:ph type="title"/>
          </p:nvPr>
        </p:nvSpPr>
        <p:spPr/>
        <p:txBody>
          <a:bodyPr/>
          <a:lstStyle/>
          <a:p>
            <a:r>
              <a:rPr lang="en-US" dirty="0"/>
              <a:t>Tragedy of the Commons: Limit Use</a:t>
            </a:r>
          </a:p>
        </p:txBody>
      </p:sp>
      <mc:AlternateContent xmlns:mc="http://schemas.openxmlformats.org/markup-compatibility/2006" xmlns:a14="http://schemas.microsoft.com/office/drawing/2010/main">
        <mc:Choice Requires="a14">
          <p:graphicFrame>
            <p:nvGraphicFramePr>
              <p:cNvPr id="8" name="Table 4">
                <a:extLst>
                  <a:ext uri="{FF2B5EF4-FFF2-40B4-BE49-F238E27FC236}">
                    <a16:creationId xmlns:a16="http://schemas.microsoft.com/office/drawing/2014/main" id="{AD405BE2-44D9-4854-9EBF-0EE6ACAC6C57}"/>
                  </a:ext>
                </a:extLst>
              </p:cNvPr>
              <p:cNvGraphicFramePr>
                <a:graphicFrameLocks/>
              </p:cNvGraphicFramePr>
              <p:nvPr/>
            </p:nvGraphicFramePr>
            <p:xfrm>
              <a:off x="609600" y="1611630"/>
              <a:ext cx="10972800" cy="2387600"/>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626521503"/>
                        </a:ext>
                      </a:extLst>
                    </a:gridCol>
                    <a:gridCol w="1828800">
                      <a:extLst>
                        <a:ext uri="{9D8B030D-6E8A-4147-A177-3AD203B41FA5}">
                          <a16:colId xmlns:a16="http://schemas.microsoft.com/office/drawing/2014/main" val="1146905908"/>
                        </a:ext>
                      </a:extLst>
                    </a:gridCol>
                    <a:gridCol w="1828800">
                      <a:extLst>
                        <a:ext uri="{9D8B030D-6E8A-4147-A177-3AD203B41FA5}">
                          <a16:colId xmlns:a16="http://schemas.microsoft.com/office/drawing/2014/main" val="2982905742"/>
                        </a:ext>
                      </a:extLst>
                    </a:gridCol>
                    <a:gridCol w="1828800">
                      <a:extLst>
                        <a:ext uri="{9D8B030D-6E8A-4147-A177-3AD203B41FA5}">
                          <a16:colId xmlns:a16="http://schemas.microsoft.com/office/drawing/2014/main" val="4164328546"/>
                        </a:ext>
                      </a:extLst>
                    </a:gridCol>
                    <a:gridCol w="1828800">
                      <a:extLst>
                        <a:ext uri="{9D8B030D-6E8A-4147-A177-3AD203B41FA5}">
                          <a16:colId xmlns:a16="http://schemas.microsoft.com/office/drawing/2014/main" val="3625676917"/>
                        </a:ext>
                      </a:extLst>
                    </a:gridCol>
                    <a:gridCol w="1828800">
                      <a:extLst>
                        <a:ext uri="{9D8B030D-6E8A-4147-A177-3AD203B41FA5}">
                          <a16:colId xmlns:a16="http://schemas.microsoft.com/office/drawing/2014/main" val="3788718920"/>
                        </a:ext>
                      </a:extLst>
                    </a:gridCol>
                  </a:tblGrid>
                  <a:tr h="533400">
                    <a:tc>
                      <a:txBody>
                        <a:bodyPr/>
                        <a:lstStyle/>
                        <a:p>
                          <a:pPr algn="ctr"/>
                          <a:r>
                            <a:rPr lang="en-US" sz="1800" dirty="0">
                              <a:latin typeface="+mn-lt"/>
                            </a:rPr>
                            <a:t>Payoffs</a:t>
                          </a:r>
                        </a:p>
                      </a:txBody>
                      <a:tcPr anchor="ctr"/>
                    </a:tc>
                    <a:tc rowSpan="2">
                      <a:txBody>
                        <a:bodyPr/>
                        <a:lstStyle/>
                        <a:p>
                          <a:pPr algn="ctr"/>
                          <a:r>
                            <a:rPr lang="en-US" sz="1800" dirty="0">
                              <a:solidFill>
                                <a:schemeClr val="tx1"/>
                              </a:solidFill>
                              <a:latin typeface="+mn-lt"/>
                            </a:rPr>
                            <a:t>Tragedy of the commons</a:t>
                          </a:r>
                        </a:p>
                      </a:txBody>
                      <a:tcPr anchor="ctr">
                        <a:noFill/>
                      </a:tcPr>
                    </a:tc>
                    <a:tc gridSpan="4">
                      <a:txBody>
                        <a:bodyPr/>
                        <a:lstStyle/>
                        <a:p>
                          <a:pPr algn="ctr"/>
                          <a:r>
                            <a:rPr lang="en-US" sz="1800" dirty="0">
                              <a:latin typeface="+mn-lt"/>
                            </a:rPr>
                            <a:t>Herder 1 herd size</a:t>
                          </a:r>
                        </a:p>
                      </a:txBody>
                      <a:tcPr anchor="ct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2103774872"/>
                      </a:ext>
                    </a:extLst>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i="1" smtClean="0">
                                        <a:latin typeface="Cambria Math" panose="02040503050406030204" pitchFamily="18" charset="0"/>
                                      </a:rPr>
                                    </m:ctrlPr>
                                  </m:sSubPr>
                                  <m:e>
                                    <m:r>
                                      <a:rPr lang="en-US" sz="1800" i="1" smtClean="0">
                                        <a:latin typeface="Cambria Math" panose="02040503050406030204" pitchFamily="18" charset="0"/>
                                        <a:ea typeface="Cambria Math" panose="02040503050406030204" pitchFamily="18" charset="0"/>
                                      </a:rPr>
                                      <m:t>𝜋</m:t>
                                    </m:r>
                                  </m:e>
                                  <m:sub>
                                    <m:r>
                                      <a:rPr lang="en-US" sz="1800" b="0" i="1" smtClean="0">
                                        <a:latin typeface="Cambria Math" panose="02040503050406030204" pitchFamily="18" charset="0"/>
                                      </a:rPr>
                                      <m:t>2</m:t>
                                    </m:r>
                                  </m:sub>
                                </m:sSub>
                                <m:r>
                                  <a:rPr lang="en-US" sz="1800" b="0" i="1" smtClean="0">
                                    <a:latin typeface="Cambria Math" panose="02040503050406030204" pitchFamily="18" charset="0"/>
                                  </a:rPr>
                                  <m:t>      </m:t>
                                </m:r>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ea typeface="Cambria Math" panose="02040503050406030204" pitchFamily="18" charset="0"/>
                                      </a:rPr>
                                      <m:t>𝜋</m:t>
                                    </m:r>
                                  </m:e>
                                  <m:sub>
                                    <m:r>
                                      <a:rPr lang="en-US" sz="1800" b="0" i="1" smtClean="0">
                                        <a:latin typeface="Cambria Math" panose="02040503050406030204" pitchFamily="18" charset="0"/>
                                      </a:rPr>
                                      <m:t>1</m:t>
                                    </m:r>
                                  </m:sub>
                                </m:sSub>
                              </m:oMath>
                            </m:oMathPara>
                          </a14:m>
                          <a:endParaRPr lang="en-US" sz="1800" dirty="0">
                            <a:latin typeface="+mn-lt"/>
                          </a:endParaRPr>
                        </a:p>
                      </a:txBody>
                      <a:tcPr anchor="ctr"/>
                    </a:tc>
                    <a:tc vMerge="1">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b="0" i="0" u="none" strike="noStrike" dirty="0">
                              <a:solidFill>
                                <a:srgbClr val="000000"/>
                              </a:solidFill>
                              <a:effectLst/>
                              <a:latin typeface="+mn-lt"/>
                            </a:rPr>
                            <a:t>0</a:t>
                          </a:r>
                        </a:p>
                      </a:txBody>
                      <a:tcPr marL="9525" marR="9525" marT="9525" marB="0" anchor="ctr"/>
                    </a:tc>
                    <a:tc>
                      <a:txBody>
                        <a:bodyPr/>
                        <a:lstStyle/>
                        <a:p>
                          <a:pPr algn="ctr" fontAlgn="b"/>
                          <a:r>
                            <a:rPr lang="en-US" sz="1800" b="0" i="0" u="none" strike="noStrike" dirty="0">
                              <a:solidFill>
                                <a:srgbClr val="000000"/>
                              </a:solidFill>
                              <a:effectLst/>
                              <a:latin typeface="+mn-lt"/>
                            </a:rPr>
                            <a:t>5</a:t>
                          </a:r>
                        </a:p>
                      </a:txBody>
                      <a:tcPr marL="9525" marR="9525" marT="9525" marB="0" anchor="ctr"/>
                    </a:tc>
                    <a:tc>
                      <a:txBody>
                        <a:bodyPr/>
                        <a:lstStyle/>
                        <a:p>
                          <a:pPr algn="ctr" fontAlgn="b"/>
                          <a:r>
                            <a:rPr lang="en-US" sz="1800" b="0" i="0" u="none" strike="noStrike" dirty="0">
                              <a:solidFill>
                                <a:srgbClr val="000000"/>
                              </a:solidFill>
                              <a:effectLst/>
                              <a:latin typeface="+mn-lt"/>
                            </a:rPr>
                            <a:t>10</a:t>
                          </a:r>
                        </a:p>
                      </a:txBody>
                      <a:tcPr marL="9525" marR="9525" marT="9525" marB="0" anchor="ctr"/>
                    </a:tc>
                    <a:tc>
                      <a:txBody>
                        <a:bodyPr/>
                        <a:lstStyle/>
                        <a:p>
                          <a:pPr algn="ctr" fontAlgn="b"/>
                          <a:r>
                            <a:rPr lang="en-US" sz="1800" b="0" i="0" u="none" strike="noStrike" dirty="0">
                              <a:solidFill>
                                <a:schemeClr val="bg1">
                                  <a:lumMod val="75000"/>
                                </a:schemeClr>
                              </a:solidFill>
                              <a:effectLst/>
                              <a:latin typeface="+mn-lt"/>
                            </a:rPr>
                            <a:t>15</a:t>
                          </a:r>
                        </a:p>
                      </a:txBody>
                      <a:tcPr marL="9525" marR="9525" marT="9525" marB="0" anchor="ctr">
                        <a:noFill/>
                      </a:tcPr>
                    </a:tc>
                    <a:extLst>
                      <a:ext uri="{0D108BD9-81ED-4DB2-BD59-A6C34878D82A}">
                        <a16:rowId xmlns:a16="http://schemas.microsoft.com/office/drawing/2014/main" val="1576609437"/>
                      </a:ext>
                    </a:extLst>
                  </a:tr>
                  <a:tr h="370840">
                    <a:tc rowSpan="4">
                      <a:txBody>
                        <a:bodyPr/>
                        <a:lstStyle/>
                        <a:p>
                          <a:pPr algn="l"/>
                          <a:r>
                            <a:rPr lang="en-US" sz="1800" dirty="0">
                              <a:latin typeface="+mn-lt"/>
                            </a:rPr>
                            <a:t>Herder 2</a:t>
                          </a:r>
                          <a:br>
                            <a:rPr lang="en-US" sz="1800" dirty="0">
                              <a:latin typeface="+mn-lt"/>
                            </a:rPr>
                          </a:br>
                          <a:r>
                            <a:rPr lang="en-US" sz="1800" dirty="0">
                              <a:latin typeface="+mn-lt"/>
                            </a:rPr>
                            <a:t>herd size</a:t>
                          </a:r>
                        </a:p>
                      </a:txBody>
                      <a:tcPr anchor="ctr"/>
                    </a:tc>
                    <a:tc>
                      <a:txBody>
                        <a:bodyPr/>
                        <a:lstStyle/>
                        <a:p>
                          <a:pPr algn="ctr" fontAlgn="b"/>
                          <a:r>
                            <a:rPr lang="en-US" sz="1800" b="0" i="0" u="none" strike="noStrike" dirty="0">
                              <a:solidFill>
                                <a:srgbClr val="000000"/>
                              </a:solidFill>
                              <a:effectLst/>
                              <a:latin typeface="+mn-lt"/>
                            </a:rPr>
                            <a:t>0</a:t>
                          </a:r>
                        </a:p>
                      </a:txBody>
                      <a:tcPr marL="9525" marR="9525" marT="9525" marB="0" anchor="ctr"/>
                    </a:tc>
                    <a:tc>
                      <a:txBody>
                        <a:bodyPr/>
                        <a:lstStyle/>
                        <a:p>
                          <a:pPr algn="ctr" fontAlgn="b"/>
                          <a:r>
                            <a:rPr lang="en-US" sz="1800" b="0" i="0" u="none" strike="noStrike" dirty="0">
                              <a:solidFill>
                                <a:srgbClr val="000000"/>
                              </a:solidFill>
                              <a:effectLst/>
                              <a:latin typeface="+mn-lt"/>
                            </a:rPr>
                            <a:t>0       0</a:t>
                          </a:r>
                        </a:p>
                      </a:txBody>
                      <a:tcPr marL="9525" marR="9525" marT="9525" marB="0" anchor="ctr"/>
                    </a:tc>
                    <a:tc>
                      <a:txBody>
                        <a:bodyPr/>
                        <a:lstStyle/>
                        <a:p>
                          <a:pPr algn="ctr" fontAlgn="b"/>
                          <a:r>
                            <a:rPr lang="en-US" sz="1800" b="0" i="0" u="none" strike="noStrike" dirty="0">
                              <a:solidFill>
                                <a:srgbClr val="000000"/>
                              </a:solidFill>
                              <a:effectLst/>
                              <a:latin typeface="+mn-lt"/>
                            </a:rPr>
                            <a:t>0        5</a:t>
                          </a:r>
                        </a:p>
                      </a:txBody>
                      <a:tcPr marL="9525" marR="9525" marT="9525" marB="0" anchor="ctr"/>
                    </a:tc>
                    <a:tc>
                      <a:txBody>
                        <a:bodyPr/>
                        <a:lstStyle/>
                        <a:p>
                          <a:pPr algn="ctr" fontAlgn="b"/>
                          <a:r>
                            <a:rPr lang="en-US" sz="1800" b="0" i="0" u="none" strike="noStrike" dirty="0">
                              <a:solidFill>
                                <a:srgbClr val="000000"/>
                              </a:solidFill>
                              <a:effectLst/>
                              <a:latin typeface="+mn-lt"/>
                            </a:rPr>
                            <a:t>0       10</a:t>
                          </a:r>
                        </a:p>
                      </a:txBody>
                      <a:tcPr marL="9525" marR="9525" marT="9525" marB="0" anchor="ctr"/>
                    </a:tc>
                    <a:tc>
                      <a:txBody>
                        <a:bodyPr/>
                        <a:lstStyle/>
                        <a:p>
                          <a:pPr algn="ctr" fontAlgn="b"/>
                          <a:r>
                            <a:rPr lang="en-US" sz="1800" b="0" i="0" u="none" strike="noStrike" dirty="0">
                              <a:solidFill>
                                <a:schemeClr val="bg1">
                                  <a:lumMod val="75000"/>
                                </a:schemeClr>
                              </a:solidFill>
                              <a:effectLst/>
                              <a:latin typeface="+mn-lt"/>
                            </a:rPr>
                            <a:t>0        15</a:t>
                          </a:r>
                        </a:p>
                      </a:txBody>
                      <a:tcPr marL="9525" marR="9525" marT="9525" marB="0" anchor="ctr">
                        <a:noFill/>
                      </a:tcPr>
                    </a:tc>
                    <a:extLst>
                      <a:ext uri="{0D108BD9-81ED-4DB2-BD59-A6C34878D82A}">
                        <a16:rowId xmlns:a16="http://schemas.microsoft.com/office/drawing/2014/main" val="1586685925"/>
                      </a:ext>
                    </a:extLst>
                  </a:tr>
                  <a:tr h="370840">
                    <a:tc vMerge="1">
                      <a:txBody>
                        <a:bodyPr/>
                        <a:lstStyle/>
                        <a:p>
                          <a:endParaRPr lang="en-US" dirty="0"/>
                        </a:p>
                      </a:txBody>
                      <a:tcPr/>
                    </a:tc>
                    <a:tc>
                      <a:txBody>
                        <a:bodyPr/>
                        <a:lstStyle/>
                        <a:p>
                          <a:pPr algn="ctr" fontAlgn="b"/>
                          <a:r>
                            <a:rPr lang="en-US" sz="1800" b="0" i="0" u="none" strike="noStrike" dirty="0">
                              <a:solidFill>
                                <a:srgbClr val="000000"/>
                              </a:solidFill>
                              <a:effectLst/>
                              <a:latin typeface="+mn-lt"/>
                            </a:rPr>
                            <a:t>5</a:t>
                          </a:r>
                        </a:p>
                      </a:txBody>
                      <a:tcPr marL="9525" marR="9525" marT="9525" marB="0" anchor="ctr"/>
                    </a:tc>
                    <a:tc>
                      <a:txBody>
                        <a:bodyPr/>
                        <a:lstStyle/>
                        <a:p>
                          <a:pPr marL="457200" indent="-457200" algn="ctr" fontAlgn="b">
                            <a:buAutoNum type="arabicPlain" startAt="5"/>
                          </a:pPr>
                          <a:r>
                            <a:rPr lang="en-US" sz="1800" b="0" i="0" u="none" strike="noStrike" dirty="0">
                              <a:solidFill>
                                <a:srgbClr val="000000"/>
                              </a:solidFill>
                              <a:effectLst/>
                              <a:latin typeface="+mn-lt"/>
                            </a:rPr>
                            <a:t>   0</a:t>
                          </a:r>
                        </a:p>
                      </a:txBody>
                      <a:tcPr marL="9525" marR="9525" marT="9525" marB="0" anchor="ctr"/>
                    </a:tc>
                    <a:tc>
                      <a:txBody>
                        <a:bodyPr/>
                        <a:lstStyle/>
                        <a:p>
                          <a:pPr algn="ctr" fontAlgn="b"/>
                          <a:r>
                            <a:rPr lang="en-US" sz="1800" b="0" i="0" u="none" strike="noStrike" dirty="0">
                              <a:solidFill>
                                <a:srgbClr val="000000"/>
                              </a:solidFill>
                              <a:effectLst/>
                              <a:latin typeface="+mn-lt"/>
                            </a:rPr>
                            <a:t>5        5</a:t>
                          </a:r>
                        </a:p>
                      </a:txBody>
                      <a:tcPr marL="9525" marR="9525" marT="9525" marB="0" anchor="ctr"/>
                    </a:tc>
                    <a:tc>
                      <a:txBody>
                        <a:bodyPr/>
                        <a:lstStyle/>
                        <a:p>
                          <a:pPr algn="ctr" fontAlgn="b"/>
                          <a:r>
                            <a:rPr lang="en-US" sz="1800" b="0" i="0" u="none" strike="noStrike" dirty="0">
                              <a:solidFill>
                                <a:srgbClr val="000000"/>
                              </a:solidFill>
                              <a:effectLst/>
                              <a:latin typeface="+mn-lt"/>
                            </a:rPr>
                            <a:t>5       10</a:t>
                          </a:r>
                        </a:p>
                      </a:txBody>
                      <a:tcPr marL="9525" marR="9525" marT="9525" marB="0" anchor="ctr"/>
                    </a:tc>
                    <a:tc>
                      <a:txBody>
                        <a:bodyPr/>
                        <a:lstStyle/>
                        <a:p>
                          <a:pPr algn="ctr" fontAlgn="b"/>
                          <a:r>
                            <a:rPr lang="en-US" sz="1800" b="0" i="0" u="none" strike="noStrike" dirty="0">
                              <a:solidFill>
                                <a:schemeClr val="bg1">
                                  <a:lumMod val="75000"/>
                                </a:schemeClr>
                              </a:solidFill>
                              <a:effectLst/>
                              <a:latin typeface="+mn-lt"/>
                            </a:rPr>
                            <a:t>4       12</a:t>
                          </a:r>
                        </a:p>
                      </a:txBody>
                      <a:tcPr marL="9525" marR="9525" marT="9525" marB="0" anchor="ctr">
                        <a:noFill/>
                      </a:tcPr>
                    </a:tc>
                    <a:extLst>
                      <a:ext uri="{0D108BD9-81ED-4DB2-BD59-A6C34878D82A}">
                        <a16:rowId xmlns:a16="http://schemas.microsoft.com/office/drawing/2014/main" val="3814871021"/>
                      </a:ext>
                    </a:extLst>
                  </a:tr>
                  <a:tr h="370840">
                    <a:tc vMerge="1">
                      <a:txBody>
                        <a:bodyPr/>
                        <a:lstStyle/>
                        <a:p>
                          <a:endParaRPr lang="en-US" dirty="0"/>
                        </a:p>
                      </a:txBody>
                      <a:tcPr/>
                    </a:tc>
                    <a:tc>
                      <a:txBody>
                        <a:bodyPr/>
                        <a:lstStyle/>
                        <a:p>
                          <a:pPr algn="ctr" fontAlgn="b"/>
                          <a:r>
                            <a:rPr lang="en-US" sz="1800" b="0" i="0" u="none" strike="noStrike" dirty="0">
                              <a:solidFill>
                                <a:srgbClr val="000000"/>
                              </a:solidFill>
                              <a:effectLst/>
                              <a:latin typeface="+mn-lt"/>
                            </a:rPr>
                            <a:t>10</a:t>
                          </a:r>
                        </a:p>
                      </a:txBody>
                      <a:tcPr marL="9525" marR="9525" marT="9525" marB="0" anchor="ctr"/>
                    </a:tc>
                    <a:tc>
                      <a:txBody>
                        <a:bodyPr/>
                        <a:lstStyle/>
                        <a:p>
                          <a:pPr marL="457200" indent="-457200" algn="ctr" fontAlgn="b">
                            <a:buAutoNum type="arabicPlain" startAt="10"/>
                          </a:pPr>
                          <a:r>
                            <a:rPr lang="en-US" sz="1800" b="0" i="0" u="none" strike="noStrike" dirty="0">
                              <a:solidFill>
                                <a:srgbClr val="000000"/>
                              </a:solidFill>
                              <a:effectLst/>
                              <a:latin typeface="+mn-lt"/>
                            </a:rPr>
                            <a:t>    0</a:t>
                          </a:r>
                        </a:p>
                      </a:txBody>
                      <a:tcPr marL="9525" marR="9525" marT="9525" marB="0" anchor="ctr"/>
                    </a:tc>
                    <a:tc>
                      <a:txBody>
                        <a:bodyPr/>
                        <a:lstStyle/>
                        <a:p>
                          <a:pPr algn="ctr" fontAlgn="b"/>
                          <a:r>
                            <a:rPr lang="en-US" sz="1800" b="0" i="0" u="none" strike="noStrike" dirty="0">
                              <a:solidFill>
                                <a:srgbClr val="000000"/>
                              </a:solidFill>
                              <a:effectLst/>
                              <a:latin typeface="+mn-lt"/>
                            </a:rPr>
                            <a:t>12       4</a:t>
                          </a:r>
                        </a:p>
                      </a:txBody>
                      <a:tcPr marL="9525" marR="9525" marT="9525" marB="0" anchor="ctr"/>
                    </a:tc>
                    <a:tc>
                      <a:txBody>
                        <a:bodyPr/>
                        <a:lstStyle/>
                        <a:p>
                          <a:pPr algn="ctr" fontAlgn="b">
                            <a:tabLst>
                              <a:tab pos="625475" algn="l"/>
                            </a:tabLst>
                          </a:pPr>
                          <a:r>
                            <a:rPr lang="en-US" sz="1800" b="0" i="0" u="none" strike="noStrike" dirty="0">
                              <a:solidFill>
                                <a:srgbClr val="000000"/>
                              </a:solidFill>
                              <a:effectLst/>
                              <a:latin typeface="+mn-lt"/>
                            </a:rPr>
                            <a:t>8       8</a:t>
                          </a:r>
                        </a:p>
                      </a:txBody>
                      <a:tcPr marL="9525" marR="9525" marT="9525" marB="0" anchor="ctr">
                        <a:solidFill>
                          <a:schemeClr val="accent4">
                            <a:lumMod val="60000"/>
                            <a:lumOff val="40000"/>
                          </a:schemeClr>
                        </a:solidFill>
                      </a:tcPr>
                    </a:tc>
                    <a:tc>
                      <a:txBody>
                        <a:bodyPr/>
                        <a:lstStyle/>
                        <a:p>
                          <a:pPr algn="ctr" fontAlgn="b"/>
                          <a:r>
                            <a:rPr lang="en-US" sz="1800" b="0" i="0" u="none" strike="noStrike" dirty="0">
                              <a:solidFill>
                                <a:schemeClr val="bg1">
                                  <a:lumMod val="75000"/>
                                </a:schemeClr>
                              </a:solidFill>
                              <a:effectLst/>
                              <a:latin typeface="+mn-lt"/>
                            </a:rPr>
                            <a:t>6        9</a:t>
                          </a:r>
                        </a:p>
                      </a:txBody>
                      <a:tcPr marL="9525" marR="9525" marT="9525" marB="0" anchor="ctr">
                        <a:noFill/>
                      </a:tcPr>
                    </a:tc>
                    <a:extLst>
                      <a:ext uri="{0D108BD9-81ED-4DB2-BD59-A6C34878D82A}">
                        <a16:rowId xmlns:a16="http://schemas.microsoft.com/office/drawing/2014/main" val="3596452157"/>
                      </a:ext>
                    </a:extLst>
                  </a:tr>
                  <a:tr h="370840">
                    <a:tc vMerge="1">
                      <a:txBody>
                        <a:bodyPr/>
                        <a:lstStyle/>
                        <a:p>
                          <a:endParaRPr lang="en-US" dirty="0"/>
                        </a:p>
                      </a:txBody>
                      <a:tcPr/>
                    </a:tc>
                    <a:tc>
                      <a:txBody>
                        <a:bodyPr/>
                        <a:lstStyle/>
                        <a:p>
                          <a:pPr algn="ctr" fontAlgn="b"/>
                          <a:r>
                            <a:rPr lang="en-US" sz="1800" b="0" i="0" u="none" strike="noStrike" dirty="0">
                              <a:solidFill>
                                <a:schemeClr val="bg1">
                                  <a:lumMod val="75000"/>
                                </a:schemeClr>
                              </a:solidFill>
                              <a:effectLst/>
                              <a:latin typeface="+mn-lt"/>
                            </a:rPr>
                            <a:t>15</a:t>
                          </a:r>
                        </a:p>
                      </a:txBody>
                      <a:tcPr marL="9525" marR="9525" marT="9525" marB="0" anchor="ctr">
                        <a:noFill/>
                      </a:tcPr>
                    </a:tc>
                    <a:tc>
                      <a:txBody>
                        <a:bodyPr/>
                        <a:lstStyle/>
                        <a:p>
                          <a:pPr marL="457200" indent="-457200" algn="ctr" fontAlgn="b">
                            <a:buAutoNum type="arabicPlain" startAt="15"/>
                          </a:pPr>
                          <a:r>
                            <a:rPr lang="en-US" sz="1800" b="0" i="0" u="none" strike="noStrike" dirty="0">
                              <a:solidFill>
                                <a:schemeClr val="bg1">
                                  <a:lumMod val="75000"/>
                                </a:schemeClr>
                              </a:solidFill>
                              <a:effectLst/>
                              <a:latin typeface="+mn-lt"/>
                            </a:rPr>
                            <a:t>    0</a:t>
                          </a:r>
                        </a:p>
                      </a:txBody>
                      <a:tcPr marL="9525" marR="9525" marT="9525" marB="0" anchor="ctr">
                        <a:noFill/>
                      </a:tcPr>
                    </a:tc>
                    <a:tc>
                      <a:txBody>
                        <a:bodyPr/>
                        <a:lstStyle/>
                        <a:p>
                          <a:pPr algn="ctr" fontAlgn="b"/>
                          <a:r>
                            <a:rPr lang="en-US" sz="1800" b="0" i="0" u="none" strike="noStrike" dirty="0">
                              <a:solidFill>
                                <a:schemeClr val="bg1">
                                  <a:lumMod val="75000"/>
                                </a:schemeClr>
                              </a:solidFill>
                              <a:effectLst/>
                              <a:latin typeface="+mn-lt"/>
                            </a:rPr>
                            <a:t>9         6</a:t>
                          </a:r>
                        </a:p>
                      </a:txBody>
                      <a:tcPr marL="9525" marR="9525" marT="9525" marB="0" anchor="ctr">
                        <a:noFill/>
                      </a:tcPr>
                    </a:tc>
                    <a:tc>
                      <a:txBody>
                        <a:bodyPr/>
                        <a:lstStyle/>
                        <a:p>
                          <a:pPr algn="ctr" fontAlgn="b"/>
                          <a:r>
                            <a:rPr lang="en-US" sz="1800" b="0" i="0" u="none" strike="noStrike" dirty="0">
                              <a:solidFill>
                                <a:schemeClr val="bg1">
                                  <a:lumMod val="75000"/>
                                </a:schemeClr>
                              </a:solidFill>
                              <a:effectLst/>
                              <a:latin typeface="+mn-lt"/>
                            </a:rPr>
                            <a:t>9       6</a:t>
                          </a:r>
                        </a:p>
                      </a:txBody>
                      <a:tcPr marL="9525" marR="9525" marT="9525" marB="0" anchor="ctr">
                        <a:noFill/>
                      </a:tcPr>
                    </a:tc>
                    <a:tc>
                      <a:txBody>
                        <a:bodyPr/>
                        <a:lstStyle/>
                        <a:p>
                          <a:pPr algn="ctr" fontAlgn="b"/>
                          <a:r>
                            <a:rPr lang="en-US" sz="1800" b="0" i="0" u="none" strike="noStrike" dirty="0">
                              <a:solidFill>
                                <a:schemeClr val="bg1">
                                  <a:lumMod val="75000"/>
                                </a:schemeClr>
                              </a:solidFill>
                              <a:effectLst/>
                              <a:latin typeface="+mn-lt"/>
                            </a:rPr>
                            <a:t>7       7</a:t>
                          </a:r>
                        </a:p>
                      </a:txBody>
                      <a:tcPr marL="9525" marR="9525" marT="9525" marB="0" anchor="ctr">
                        <a:noFill/>
                      </a:tcPr>
                    </a:tc>
                    <a:extLst>
                      <a:ext uri="{0D108BD9-81ED-4DB2-BD59-A6C34878D82A}">
                        <a16:rowId xmlns:a16="http://schemas.microsoft.com/office/drawing/2014/main" val="2315090410"/>
                      </a:ext>
                    </a:extLst>
                  </a:tr>
                </a:tbl>
              </a:graphicData>
            </a:graphic>
          </p:graphicFrame>
        </mc:Choice>
        <mc:Fallback xmlns="">
          <p:graphicFrame>
            <p:nvGraphicFramePr>
              <p:cNvPr id="8" name="Table 4">
                <a:extLst>
                  <a:ext uri="{FF2B5EF4-FFF2-40B4-BE49-F238E27FC236}">
                    <a16:creationId xmlns:a16="http://schemas.microsoft.com/office/drawing/2014/main" id="{AD405BE2-44D9-4854-9EBF-0EE6ACAC6C57}"/>
                  </a:ext>
                </a:extLst>
              </p:cNvPr>
              <p:cNvGraphicFramePr>
                <a:graphicFrameLocks/>
              </p:cNvGraphicFramePr>
              <p:nvPr>
                <p:extLst>
                  <p:ext uri="{D42A27DB-BD31-4B8C-83A1-F6EECF244321}">
                    <p14:modId xmlns:p14="http://schemas.microsoft.com/office/powerpoint/2010/main" val="2946266238"/>
                  </p:ext>
                </p:extLst>
              </p:nvPr>
            </p:nvGraphicFramePr>
            <p:xfrm>
              <a:off x="609600" y="1611630"/>
              <a:ext cx="10972800" cy="2387600"/>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626521503"/>
                        </a:ext>
                      </a:extLst>
                    </a:gridCol>
                    <a:gridCol w="1828800">
                      <a:extLst>
                        <a:ext uri="{9D8B030D-6E8A-4147-A177-3AD203B41FA5}">
                          <a16:colId xmlns:a16="http://schemas.microsoft.com/office/drawing/2014/main" val="1146905908"/>
                        </a:ext>
                      </a:extLst>
                    </a:gridCol>
                    <a:gridCol w="1828800">
                      <a:extLst>
                        <a:ext uri="{9D8B030D-6E8A-4147-A177-3AD203B41FA5}">
                          <a16:colId xmlns:a16="http://schemas.microsoft.com/office/drawing/2014/main" val="2982905742"/>
                        </a:ext>
                      </a:extLst>
                    </a:gridCol>
                    <a:gridCol w="1828800">
                      <a:extLst>
                        <a:ext uri="{9D8B030D-6E8A-4147-A177-3AD203B41FA5}">
                          <a16:colId xmlns:a16="http://schemas.microsoft.com/office/drawing/2014/main" val="4164328546"/>
                        </a:ext>
                      </a:extLst>
                    </a:gridCol>
                    <a:gridCol w="1828800">
                      <a:extLst>
                        <a:ext uri="{9D8B030D-6E8A-4147-A177-3AD203B41FA5}">
                          <a16:colId xmlns:a16="http://schemas.microsoft.com/office/drawing/2014/main" val="3625676917"/>
                        </a:ext>
                      </a:extLst>
                    </a:gridCol>
                    <a:gridCol w="1828800">
                      <a:extLst>
                        <a:ext uri="{9D8B030D-6E8A-4147-A177-3AD203B41FA5}">
                          <a16:colId xmlns:a16="http://schemas.microsoft.com/office/drawing/2014/main" val="3788718920"/>
                        </a:ext>
                      </a:extLst>
                    </a:gridCol>
                  </a:tblGrid>
                  <a:tr h="533400">
                    <a:tc>
                      <a:txBody>
                        <a:bodyPr/>
                        <a:lstStyle/>
                        <a:p>
                          <a:pPr algn="ctr"/>
                          <a:r>
                            <a:rPr lang="en-US" sz="1800" dirty="0">
                              <a:latin typeface="+mn-lt"/>
                            </a:rPr>
                            <a:t>Payoffs</a:t>
                          </a:r>
                        </a:p>
                      </a:txBody>
                      <a:tcPr anchor="ctr"/>
                    </a:tc>
                    <a:tc rowSpan="2">
                      <a:txBody>
                        <a:bodyPr/>
                        <a:lstStyle/>
                        <a:p>
                          <a:pPr algn="ctr"/>
                          <a:r>
                            <a:rPr lang="en-US" sz="1800" dirty="0">
                              <a:solidFill>
                                <a:schemeClr val="tx1"/>
                              </a:solidFill>
                              <a:latin typeface="+mn-lt"/>
                            </a:rPr>
                            <a:t>Tragedy of the </a:t>
                          </a:r>
                          <a:r>
                            <a:rPr lang="en-US" sz="1800" dirty="0" smtClean="0">
                              <a:solidFill>
                                <a:schemeClr val="tx1"/>
                              </a:solidFill>
                              <a:latin typeface="+mn-lt"/>
                            </a:rPr>
                            <a:t>commons</a:t>
                          </a:r>
                          <a:endParaRPr lang="en-US" sz="1800" dirty="0">
                            <a:solidFill>
                              <a:schemeClr val="tx1"/>
                            </a:solidFill>
                            <a:latin typeface="+mn-lt"/>
                          </a:endParaRPr>
                        </a:p>
                      </a:txBody>
                      <a:tcPr anchor="ctr">
                        <a:noFill/>
                      </a:tcPr>
                    </a:tc>
                    <a:tc gridSpan="4">
                      <a:txBody>
                        <a:bodyPr/>
                        <a:lstStyle/>
                        <a:p>
                          <a:pPr algn="ctr"/>
                          <a:r>
                            <a:rPr lang="en-US" sz="1800" dirty="0">
                              <a:latin typeface="+mn-lt"/>
                            </a:rPr>
                            <a:t>Herder 1 </a:t>
                          </a:r>
                          <a:r>
                            <a:rPr lang="en-US" sz="1800" dirty="0" smtClean="0">
                              <a:latin typeface="+mn-lt"/>
                            </a:rPr>
                            <a:t>herd size</a:t>
                          </a:r>
                          <a:endParaRPr lang="en-US" sz="1800" dirty="0">
                            <a:latin typeface="+mn-lt"/>
                          </a:endParaRPr>
                        </a:p>
                      </a:txBody>
                      <a:tcPr anchor="ct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2103774872"/>
                      </a:ext>
                    </a:extLst>
                  </a:tr>
                  <a:tr h="370840">
                    <a:tc>
                      <a:txBody>
                        <a:bodyPr/>
                        <a:lstStyle/>
                        <a:p>
                          <a:endParaRPr lang="en-US"/>
                        </a:p>
                      </a:txBody>
                      <a:tcPr anchor="ctr">
                        <a:blipFill>
                          <a:blip r:embed="rId2"/>
                          <a:stretch>
                            <a:fillRect l="-667" t="-145902" r="-501667" b="-424590"/>
                          </a:stretch>
                        </a:blipFill>
                      </a:tcPr>
                    </a:tc>
                    <a:tc vMerge="1">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b="0" i="0" u="none" strike="noStrike" dirty="0">
                              <a:solidFill>
                                <a:srgbClr val="000000"/>
                              </a:solidFill>
                              <a:effectLst/>
                              <a:latin typeface="+mn-lt"/>
                            </a:rPr>
                            <a:t>0</a:t>
                          </a:r>
                        </a:p>
                      </a:txBody>
                      <a:tcPr marL="9525" marR="9525" marT="9525" marB="0" anchor="ctr"/>
                    </a:tc>
                    <a:tc>
                      <a:txBody>
                        <a:bodyPr/>
                        <a:lstStyle/>
                        <a:p>
                          <a:pPr algn="ctr" fontAlgn="b"/>
                          <a:r>
                            <a:rPr lang="en-US" sz="1800" b="0" i="0" u="none" strike="noStrike" dirty="0">
                              <a:solidFill>
                                <a:srgbClr val="000000"/>
                              </a:solidFill>
                              <a:effectLst/>
                              <a:latin typeface="+mn-lt"/>
                            </a:rPr>
                            <a:t>5</a:t>
                          </a:r>
                        </a:p>
                      </a:txBody>
                      <a:tcPr marL="9525" marR="9525" marT="9525" marB="0" anchor="ctr"/>
                    </a:tc>
                    <a:tc>
                      <a:txBody>
                        <a:bodyPr/>
                        <a:lstStyle/>
                        <a:p>
                          <a:pPr algn="ctr" fontAlgn="b"/>
                          <a:r>
                            <a:rPr lang="en-US" sz="1800" b="0" i="0" u="none" strike="noStrike" dirty="0">
                              <a:solidFill>
                                <a:srgbClr val="000000"/>
                              </a:solidFill>
                              <a:effectLst/>
                              <a:latin typeface="+mn-lt"/>
                            </a:rPr>
                            <a:t>10</a:t>
                          </a:r>
                        </a:p>
                      </a:txBody>
                      <a:tcPr marL="9525" marR="9525" marT="9525" marB="0" anchor="ctr"/>
                    </a:tc>
                    <a:tc>
                      <a:txBody>
                        <a:bodyPr/>
                        <a:lstStyle/>
                        <a:p>
                          <a:pPr algn="ctr" fontAlgn="b"/>
                          <a:r>
                            <a:rPr lang="en-US" sz="1800" b="0" i="0" u="none" strike="noStrike" dirty="0">
                              <a:solidFill>
                                <a:schemeClr val="bg1">
                                  <a:lumMod val="75000"/>
                                </a:schemeClr>
                              </a:solidFill>
                              <a:effectLst/>
                              <a:latin typeface="+mn-lt"/>
                            </a:rPr>
                            <a:t>15</a:t>
                          </a:r>
                        </a:p>
                      </a:txBody>
                      <a:tcPr marL="9525" marR="9525" marT="9525" marB="0" anchor="ctr">
                        <a:noFill/>
                      </a:tcPr>
                    </a:tc>
                    <a:extLst>
                      <a:ext uri="{0D108BD9-81ED-4DB2-BD59-A6C34878D82A}">
                        <a16:rowId xmlns:a16="http://schemas.microsoft.com/office/drawing/2014/main" val="1576609437"/>
                      </a:ext>
                    </a:extLst>
                  </a:tr>
                  <a:tr h="370840">
                    <a:tc rowSpan="4">
                      <a:txBody>
                        <a:bodyPr/>
                        <a:lstStyle/>
                        <a:p>
                          <a:pPr algn="l"/>
                          <a:r>
                            <a:rPr lang="en-US" sz="1800" dirty="0" smtClean="0">
                              <a:latin typeface="+mn-lt"/>
                            </a:rPr>
                            <a:t>Herder 2</a:t>
                          </a:r>
                          <a:br>
                            <a:rPr lang="en-US" sz="1800" dirty="0" smtClean="0">
                              <a:latin typeface="+mn-lt"/>
                            </a:rPr>
                          </a:br>
                          <a:r>
                            <a:rPr lang="en-US" sz="1800" dirty="0" smtClean="0">
                              <a:latin typeface="+mn-lt"/>
                            </a:rPr>
                            <a:t>herd size</a:t>
                          </a:r>
                          <a:endParaRPr lang="en-US" sz="1800" dirty="0">
                            <a:latin typeface="+mn-lt"/>
                          </a:endParaRPr>
                        </a:p>
                      </a:txBody>
                      <a:tcPr anchor="ctr"/>
                    </a:tc>
                    <a:tc>
                      <a:txBody>
                        <a:bodyPr/>
                        <a:lstStyle/>
                        <a:p>
                          <a:pPr algn="ctr" fontAlgn="b"/>
                          <a:r>
                            <a:rPr lang="en-US" sz="1800" b="0" i="0" u="none" strike="noStrike" dirty="0">
                              <a:solidFill>
                                <a:srgbClr val="000000"/>
                              </a:solidFill>
                              <a:effectLst/>
                              <a:latin typeface="+mn-lt"/>
                            </a:rPr>
                            <a:t>0</a:t>
                          </a:r>
                        </a:p>
                      </a:txBody>
                      <a:tcPr marL="9525" marR="9525" marT="9525" marB="0" anchor="ctr"/>
                    </a:tc>
                    <a:tc>
                      <a:txBody>
                        <a:bodyPr/>
                        <a:lstStyle/>
                        <a:p>
                          <a:pPr algn="ctr" fontAlgn="b"/>
                          <a:r>
                            <a:rPr lang="en-US" sz="1800" b="0" i="0" u="none" strike="noStrike" dirty="0">
                              <a:solidFill>
                                <a:srgbClr val="000000"/>
                              </a:solidFill>
                              <a:effectLst/>
                              <a:latin typeface="+mn-lt"/>
                            </a:rPr>
                            <a:t>0       0</a:t>
                          </a:r>
                        </a:p>
                      </a:txBody>
                      <a:tcPr marL="9525" marR="9525" marT="9525" marB="0" anchor="ctr"/>
                    </a:tc>
                    <a:tc>
                      <a:txBody>
                        <a:bodyPr/>
                        <a:lstStyle/>
                        <a:p>
                          <a:pPr algn="ctr" fontAlgn="b"/>
                          <a:r>
                            <a:rPr lang="en-US" sz="1800" b="0" i="0" u="none" strike="noStrike" dirty="0">
                              <a:solidFill>
                                <a:srgbClr val="000000"/>
                              </a:solidFill>
                              <a:effectLst/>
                              <a:latin typeface="+mn-lt"/>
                            </a:rPr>
                            <a:t>0        5</a:t>
                          </a:r>
                        </a:p>
                      </a:txBody>
                      <a:tcPr marL="9525" marR="9525" marT="9525" marB="0" anchor="ctr"/>
                    </a:tc>
                    <a:tc>
                      <a:txBody>
                        <a:bodyPr/>
                        <a:lstStyle/>
                        <a:p>
                          <a:pPr algn="ctr" fontAlgn="b"/>
                          <a:r>
                            <a:rPr lang="en-US" sz="1800" b="0" i="0" u="none" strike="noStrike" dirty="0">
                              <a:solidFill>
                                <a:srgbClr val="000000"/>
                              </a:solidFill>
                              <a:effectLst/>
                              <a:latin typeface="+mn-lt"/>
                            </a:rPr>
                            <a:t>0       10</a:t>
                          </a:r>
                        </a:p>
                      </a:txBody>
                      <a:tcPr marL="9525" marR="9525" marT="9525" marB="0" anchor="ctr"/>
                    </a:tc>
                    <a:tc>
                      <a:txBody>
                        <a:bodyPr/>
                        <a:lstStyle/>
                        <a:p>
                          <a:pPr algn="ctr" fontAlgn="b"/>
                          <a:r>
                            <a:rPr lang="en-US" sz="1800" b="0" i="0" u="none" strike="noStrike" dirty="0">
                              <a:solidFill>
                                <a:schemeClr val="bg1">
                                  <a:lumMod val="75000"/>
                                </a:schemeClr>
                              </a:solidFill>
                              <a:effectLst/>
                              <a:latin typeface="+mn-lt"/>
                            </a:rPr>
                            <a:t>0        15</a:t>
                          </a:r>
                        </a:p>
                      </a:txBody>
                      <a:tcPr marL="9525" marR="9525" marT="9525" marB="0" anchor="ctr">
                        <a:noFill/>
                      </a:tcPr>
                    </a:tc>
                    <a:extLst>
                      <a:ext uri="{0D108BD9-81ED-4DB2-BD59-A6C34878D82A}">
                        <a16:rowId xmlns:a16="http://schemas.microsoft.com/office/drawing/2014/main" val="1586685925"/>
                      </a:ext>
                    </a:extLst>
                  </a:tr>
                  <a:tr h="370840">
                    <a:tc vMerge="1">
                      <a:txBody>
                        <a:bodyPr/>
                        <a:lstStyle/>
                        <a:p>
                          <a:endParaRPr lang="en-US" dirty="0"/>
                        </a:p>
                      </a:txBody>
                      <a:tcPr/>
                    </a:tc>
                    <a:tc>
                      <a:txBody>
                        <a:bodyPr/>
                        <a:lstStyle/>
                        <a:p>
                          <a:pPr algn="ctr" fontAlgn="b"/>
                          <a:r>
                            <a:rPr lang="en-US" sz="1800" b="0" i="0" u="none" strike="noStrike" dirty="0">
                              <a:solidFill>
                                <a:srgbClr val="000000"/>
                              </a:solidFill>
                              <a:effectLst/>
                              <a:latin typeface="+mn-lt"/>
                            </a:rPr>
                            <a:t>5</a:t>
                          </a:r>
                        </a:p>
                      </a:txBody>
                      <a:tcPr marL="9525" marR="9525" marT="9525" marB="0" anchor="ctr"/>
                    </a:tc>
                    <a:tc>
                      <a:txBody>
                        <a:bodyPr/>
                        <a:lstStyle/>
                        <a:p>
                          <a:pPr marL="457200" indent="-457200" algn="ctr" fontAlgn="b">
                            <a:buAutoNum type="arabicPlain" startAt="5"/>
                          </a:pPr>
                          <a:r>
                            <a:rPr lang="en-US" sz="1800" b="0" i="0" u="none" strike="noStrike" dirty="0">
                              <a:solidFill>
                                <a:srgbClr val="000000"/>
                              </a:solidFill>
                              <a:effectLst/>
                              <a:latin typeface="+mn-lt"/>
                            </a:rPr>
                            <a:t>   0</a:t>
                          </a:r>
                        </a:p>
                      </a:txBody>
                      <a:tcPr marL="9525" marR="9525" marT="9525" marB="0" anchor="ctr"/>
                    </a:tc>
                    <a:tc>
                      <a:txBody>
                        <a:bodyPr/>
                        <a:lstStyle/>
                        <a:p>
                          <a:pPr algn="ctr" fontAlgn="b"/>
                          <a:r>
                            <a:rPr lang="en-US" sz="1800" b="0" i="0" u="none" strike="noStrike" dirty="0">
                              <a:solidFill>
                                <a:srgbClr val="000000"/>
                              </a:solidFill>
                              <a:effectLst/>
                              <a:latin typeface="+mn-lt"/>
                            </a:rPr>
                            <a:t>5        5</a:t>
                          </a:r>
                        </a:p>
                      </a:txBody>
                      <a:tcPr marL="9525" marR="9525" marT="9525" marB="0" anchor="ctr"/>
                    </a:tc>
                    <a:tc>
                      <a:txBody>
                        <a:bodyPr/>
                        <a:lstStyle/>
                        <a:p>
                          <a:pPr algn="ctr" fontAlgn="b"/>
                          <a:r>
                            <a:rPr lang="en-US" sz="1800" b="0" i="0" u="none" strike="noStrike" dirty="0">
                              <a:solidFill>
                                <a:srgbClr val="000000"/>
                              </a:solidFill>
                              <a:effectLst/>
                              <a:latin typeface="+mn-lt"/>
                            </a:rPr>
                            <a:t>5       10</a:t>
                          </a:r>
                        </a:p>
                      </a:txBody>
                      <a:tcPr marL="9525" marR="9525" marT="9525" marB="0" anchor="ctr"/>
                    </a:tc>
                    <a:tc>
                      <a:txBody>
                        <a:bodyPr/>
                        <a:lstStyle/>
                        <a:p>
                          <a:pPr algn="ctr" fontAlgn="b"/>
                          <a:r>
                            <a:rPr lang="en-US" sz="1800" b="0" i="0" u="none" strike="noStrike" dirty="0">
                              <a:solidFill>
                                <a:schemeClr val="bg1">
                                  <a:lumMod val="75000"/>
                                </a:schemeClr>
                              </a:solidFill>
                              <a:effectLst/>
                              <a:latin typeface="+mn-lt"/>
                            </a:rPr>
                            <a:t>4       12</a:t>
                          </a:r>
                        </a:p>
                      </a:txBody>
                      <a:tcPr marL="9525" marR="9525" marT="9525" marB="0" anchor="ctr">
                        <a:noFill/>
                      </a:tcPr>
                    </a:tc>
                    <a:extLst>
                      <a:ext uri="{0D108BD9-81ED-4DB2-BD59-A6C34878D82A}">
                        <a16:rowId xmlns:a16="http://schemas.microsoft.com/office/drawing/2014/main" val="3814871021"/>
                      </a:ext>
                    </a:extLst>
                  </a:tr>
                  <a:tr h="370840">
                    <a:tc vMerge="1">
                      <a:txBody>
                        <a:bodyPr/>
                        <a:lstStyle/>
                        <a:p>
                          <a:endParaRPr lang="en-US" dirty="0"/>
                        </a:p>
                      </a:txBody>
                      <a:tcPr/>
                    </a:tc>
                    <a:tc>
                      <a:txBody>
                        <a:bodyPr/>
                        <a:lstStyle/>
                        <a:p>
                          <a:pPr algn="ctr" fontAlgn="b"/>
                          <a:r>
                            <a:rPr lang="en-US" sz="1800" b="0" i="0" u="none" strike="noStrike" dirty="0">
                              <a:solidFill>
                                <a:srgbClr val="000000"/>
                              </a:solidFill>
                              <a:effectLst/>
                              <a:latin typeface="+mn-lt"/>
                            </a:rPr>
                            <a:t>10</a:t>
                          </a:r>
                        </a:p>
                      </a:txBody>
                      <a:tcPr marL="9525" marR="9525" marT="9525" marB="0" anchor="ctr"/>
                    </a:tc>
                    <a:tc>
                      <a:txBody>
                        <a:bodyPr/>
                        <a:lstStyle/>
                        <a:p>
                          <a:pPr marL="457200" indent="-457200" algn="ctr" fontAlgn="b">
                            <a:buAutoNum type="arabicPlain" startAt="10"/>
                          </a:pPr>
                          <a:r>
                            <a:rPr lang="en-US" sz="1800" b="0" i="0" u="none" strike="noStrike" dirty="0">
                              <a:solidFill>
                                <a:srgbClr val="000000"/>
                              </a:solidFill>
                              <a:effectLst/>
                              <a:latin typeface="+mn-lt"/>
                            </a:rPr>
                            <a:t>    0</a:t>
                          </a:r>
                        </a:p>
                      </a:txBody>
                      <a:tcPr marL="9525" marR="9525" marT="9525" marB="0" anchor="ctr"/>
                    </a:tc>
                    <a:tc>
                      <a:txBody>
                        <a:bodyPr/>
                        <a:lstStyle/>
                        <a:p>
                          <a:pPr algn="ctr" fontAlgn="b"/>
                          <a:r>
                            <a:rPr lang="en-US" sz="1800" b="0" i="0" u="none" strike="noStrike" dirty="0">
                              <a:solidFill>
                                <a:srgbClr val="000000"/>
                              </a:solidFill>
                              <a:effectLst/>
                              <a:latin typeface="+mn-lt"/>
                            </a:rPr>
                            <a:t>12       4</a:t>
                          </a:r>
                        </a:p>
                      </a:txBody>
                      <a:tcPr marL="9525" marR="9525" marT="9525" marB="0" anchor="ctr"/>
                    </a:tc>
                    <a:tc>
                      <a:txBody>
                        <a:bodyPr/>
                        <a:lstStyle/>
                        <a:p>
                          <a:pPr algn="ctr" fontAlgn="b">
                            <a:tabLst>
                              <a:tab pos="625475" algn="l"/>
                            </a:tabLst>
                          </a:pPr>
                          <a:r>
                            <a:rPr lang="en-US" sz="1800" b="0" i="0" u="none" strike="noStrike" dirty="0">
                              <a:solidFill>
                                <a:srgbClr val="000000"/>
                              </a:solidFill>
                              <a:effectLst/>
                              <a:latin typeface="+mn-lt"/>
                            </a:rPr>
                            <a:t>8       8</a:t>
                          </a:r>
                        </a:p>
                      </a:txBody>
                      <a:tcPr marL="9525" marR="9525" marT="9525" marB="0" anchor="ctr">
                        <a:solidFill>
                          <a:schemeClr val="accent4">
                            <a:lumMod val="60000"/>
                            <a:lumOff val="40000"/>
                          </a:schemeClr>
                        </a:solidFill>
                      </a:tcPr>
                    </a:tc>
                    <a:tc>
                      <a:txBody>
                        <a:bodyPr/>
                        <a:lstStyle/>
                        <a:p>
                          <a:pPr algn="ctr" fontAlgn="b"/>
                          <a:r>
                            <a:rPr lang="en-US" sz="1800" b="0" i="0" u="none" strike="noStrike" dirty="0">
                              <a:solidFill>
                                <a:schemeClr val="bg1">
                                  <a:lumMod val="75000"/>
                                </a:schemeClr>
                              </a:solidFill>
                              <a:effectLst/>
                              <a:latin typeface="+mn-lt"/>
                            </a:rPr>
                            <a:t>6        9</a:t>
                          </a:r>
                        </a:p>
                      </a:txBody>
                      <a:tcPr marL="9525" marR="9525" marT="9525" marB="0" anchor="ctr">
                        <a:noFill/>
                      </a:tcPr>
                    </a:tc>
                    <a:extLst>
                      <a:ext uri="{0D108BD9-81ED-4DB2-BD59-A6C34878D82A}">
                        <a16:rowId xmlns:a16="http://schemas.microsoft.com/office/drawing/2014/main" val="3596452157"/>
                      </a:ext>
                    </a:extLst>
                  </a:tr>
                  <a:tr h="370840">
                    <a:tc vMerge="1">
                      <a:txBody>
                        <a:bodyPr/>
                        <a:lstStyle/>
                        <a:p>
                          <a:endParaRPr lang="en-US" dirty="0"/>
                        </a:p>
                      </a:txBody>
                      <a:tcPr/>
                    </a:tc>
                    <a:tc>
                      <a:txBody>
                        <a:bodyPr/>
                        <a:lstStyle/>
                        <a:p>
                          <a:pPr algn="ctr" fontAlgn="b"/>
                          <a:r>
                            <a:rPr lang="en-US" sz="1800" b="0" i="0" u="none" strike="noStrike" dirty="0">
                              <a:solidFill>
                                <a:schemeClr val="bg1">
                                  <a:lumMod val="75000"/>
                                </a:schemeClr>
                              </a:solidFill>
                              <a:effectLst/>
                              <a:latin typeface="+mn-lt"/>
                            </a:rPr>
                            <a:t>15</a:t>
                          </a:r>
                        </a:p>
                      </a:txBody>
                      <a:tcPr marL="9525" marR="9525" marT="9525" marB="0" anchor="ctr">
                        <a:noFill/>
                      </a:tcPr>
                    </a:tc>
                    <a:tc>
                      <a:txBody>
                        <a:bodyPr/>
                        <a:lstStyle/>
                        <a:p>
                          <a:pPr marL="457200" indent="-457200" algn="ctr" fontAlgn="b">
                            <a:buAutoNum type="arabicPlain" startAt="15"/>
                          </a:pPr>
                          <a:r>
                            <a:rPr lang="en-US" sz="1800" b="0" i="0" u="none" strike="noStrike" dirty="0">
                              <a:solidFill>
                                <a:schemeClr val="bg1">
                                  <a:lumMod val="75000"/>
                                </a:schemeClr>
                              </a:solidFill>
                              <a:effectLst/>
                              <a:latin typeface="+mn-lt"/>
                            </a:rPr>
                            <a:t>    0</a:t>
                          </a:r>
                        </a:p>
                      </a:txBody>
                      <a:tcPr marL="9525" marR="9525" marT="9525" marB="0" anchor="ctr">
                        <a:noFill/>
                      </a:tcPr>
                    </a:tc>
                    <a:tc>
                      <a:txBody>
                        <a:bodyPr/>
                        <a:lstStyle/>
                        <a:p>
                          <a:pPr algn="ctr" fontAlgn="b"/>
                          <a:r>
                            <a:rPr lang="en-US" sz="1800" b="0" i="0" u="none" strike="noStrike" dirty="0">
                              <a:solidFill>
                                <a:schemeClr val="bg1">
                                  <a:lumMod val="75000"/>
                                </a:schemeClr>
                              </a:solidFill>
                              <a:effectLst/>
                              <a:latin typeface="+mn-lt"/>
                            </a:rPr>
                            <a:t>9         6</a:t>
                          </a:r>
                        </a:p>
                      </a:txBody>
                      <a:tcPr marL="9525" marR="9525" marT="9525" marB="0" anchor="ctr">
                        <a:noFill/>
                      </a:tcPr>
                    </a:tc>
                    <a:tc>
                      <a:txBody>
                        <a:bodyPr/>
                        <a:lstStyle/>
                        <a:p>
                          <a:pPr algn="ctr" fontAlgn="b"/>
                          <a:r>
                            <a:rPr lang="en-US" sz="1800" b="0" i="0" u="none" strike="noStrike" dirty="0">
                              <a:solidFill>
                                <a:schemeClr val="bg1">
                                  <a:lumMod val="75000"/>
                                </a:schemeClr>
                              </a:solidFill>
                              <a:effectLst/>
                              <a:latin typeface="+mn-lt"/>
                            </a:rPr>
                            <a:t>9       6</a:t>
                          </a:r>
                        </a:p>
                      </a:txBody>
                      <a:tcPr marL="9525" marR="9525" marT="9525" marB="0" anchor="ctr">
                        <a:noFill/>
                      </a:tcPr>
                    </a:tc>
                    <a:tc>
                      <a:txBody>
                        <a:bodyPr/>
                        <a:lstStyle/>
                        <a:p>
                          <a:pPr algn="ctr" fontAlgn="b"/>
                          <a:r>
                            <a:rPr lang="en-US" sz="1800" b="0" i="0" u="none" strike="noStrike" dirty="0">
                              <a:solidFill>
                                <a:schemeClr val="bg1">
                                  <a:lumMod val="75000"/>
                                </a:schemeClr>
                              </a:solidFill>
                              <a:effectLst/>
                              <a:latin typeface="+mn-lt"/>
                            </a:rPr>
                            <a:t>7       7</a:t>
                          </a:r>
                        </a:p>
                      </a:txBody>
                      <a:tcPr marL="9525" marR="9525" marT="9525" marB="0" anchor="ctr">
                        <a:noFill/>
                      </a:tcPr>
                    </a:tc>
                    <a:extLst>
                      <a:ext uri="{0D108BD9-81ED-4DB2-BD59-A6C34878D82A}">
                        <a16:rowId xmlns:a16="http://schemas.microsoft.com/office/drawing/2014/main" val="2315090410"/>
                      </a:ext>
                    </a:extLst>
                  </a:tr>
                </a:tbl>
              </a:graphicData>
            </a:graphic>
          </p:graphicFrame>
        </mc:Fallback>
      </mc:AlternateContent>
      <p:sp>
        <p:nvSpPr>
          <p:cNvPr id="11" name="TextBox 10">
            <a:extLst>
              <a:ext uri="{FF2B5EF4-FFF2-40B4-BE49-F238E27FC236}">
                <a16:creationId xmlns:a16="http://schemas.microsoft.com/office/drawing/2014/main" id="{80DEACD4-A64B-496E-97F9-C8F18B161802}"/>
              </a:ext>
            </a:extLst>
          </p:cNvPr>
          <p:cNvSpPr txBox="1"/>
          <p:nvPr/>
        </p:nvSpPr>
        <p:spPr>
          <a:xfrm>
            <a:off x="609600" y="4343400"/>
            <a:ext cx="10972800" cy="1477328"/>
          </a:xfrm>
          <a:prstGeom prst="rect">
            <a:avLst/>
          </a:prstGeom>
          <a:noFill/>
        </p:spPr>
        <p:txBody>
          <a:bodyPr wrap="square" rtlCol="0">
            <a:noAutofit/>
          </a:bodyPr>
          <a:lstStyle/>
          <a:p>
            <a:r>
              <a:rPr lang="en-US" dirty="0"/>
              <a:t>Best response                                                                                            Nash equilibrium</a:t>
            </a:r>
          </a:p>
          <a:p>
            <a:r>
              <a:rPr lang="en-US" dirty="0"/>
              <a:t>H1 plays   0, H2 plays 10       H2 plays   0, H1 plays 10       H1 plays 10 gets $8, H2 plays 10 gets $8</a:t>
            </a:r>
          </a:p>
          <a:p>
            <a:r>
              <a:rPr lang="en-US" dirty="0"/>
              <a:t>H1 plays   5, H2 plays 10       H2 plays   5, H1 plays 10       </a:t>
            </a:r>
            <a:r>
              <a:rPr lang="en-US" b="1" dirty="0"/>
              <a:t>Nash equilibrium is Pareto optimal</a:t>
            </a:r>
            <a:endParaRPr lang="en-US" dirty="0"/>
          </a:p>
          <a:p>
            <a:r>
              <a:rPr lang="en-US" dirty="0"/>
              <a:t>H1 plays 10, H2 plays 10       H2 plays 10, H1 plays 10       </a:t>
            </a:r>
            <a:r>
              <a:rPr lang="en-US" b="1" dirty="0"/>
              <a:t>Nash equilibrium is Pareto improving</a:t>
            </a:r>
          </a:p>
          <a:p>
            <a:r>
              <a:rPr lang="en-US" dirty="0">
                <a:solidFill>
                  <a:schemeClr val="bg1">
                    <a:lumMod val="75000"/>
                  </a:schemeClr>
                </a:solidFill>
              </a:rPr>
              <a:t>H1 plays 15, H2 plays 15       H2 plays 15, H1 plays 15</a:t>
            </a:r>
          </a:p>
        </p:txBody>
      </p:sp>
    </p:spTree>
    <p:extLst>
      <p:ext uri="{BB962C8B-B14F-4D97-AF65-F5344CB8AC3E}">
        <p14:creationId xmlns:p14="http://schemas.microsoft.com/office/powerpoint/2010/main" val="16289495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562B0-8C35-43B8-A526-92DE637DB429}"/>
              </a:ext>
            </a:extLst>
          </p:cNvPr>
          <p:cNvSpPr>
            <a:spLocks noGrp="1"/>
          </p:cNvSpPr>
          <p:nvPr>
            <p:ph type="title"/>
          </p:nvPr>
        </p:nvSpPr>
        <p:spPr/>
        <p:txBody>
          <a:bodyPr/>
          <a:lstStyle/>
          <a:p>
            <a:r>
              <a:rPr lang="en-US" dirty="0"/>
              <a:t>Tragedy of the Commons: User Fee</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207A8E06-C139-4806-AC2A-39048B44B115}"/>
                  </a:ext>
                </a:extLst>
              </p:cNvPr>
              <p:cNvSpPr txBox="1"/>
              <p:nvPr/>
            </p:nvSpPr>
            <p:spPr>
              <a:xfrm>
                <a:off x="609600" y="1586368"/>
                <a:ext cx="10004322" cy="1614032"/>
              </a:xfrm>
              <a:prstGeom prst="rect">
                <a:avLst/>
              </a:prstGeom>
              <a:noFill/>
            </p:spPr>
            <p:txBody>
              <a:bodyPr wrap="square" rtlCol="0">
                <a:noAutofit/>
              </a:bodyPr>
              <a:lstStyle/>
              <a:p>
                <a:r>
                  <a:rPr lang="en-US" dirty="0"/>
                  <a:t>Charge user fee of $0.50 per animal put on the commons, collected by the state</a:t>
                </a:r>
              </a:p>
              <a:p>
                <a:pPr lvl="1"/>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ea typeface="Cambria Math" panose="02040503050406030204" pitchFamily="18" charset="0"/>
                            </a:rPr>
                            <m:t>𝜋</m:t>
                          </m:r>
                        </m:e>
                        <m:sub>
                          <m:r>
                            <a:rPr lang="en-US" i="1">
                              <a:latin typeface="Cambria Math" panose="02040503050406030204" pitchFamily="18" charset="0"/>
                            </a:rPr>
                            <m:t>1</m:t>
                          </m:r>
                        </m:sub>
                      </m:sSub>
                      <m:r>
                        <a:rPr lang="en-US" i="1">
                          <a:latin typeface="Cambria Math" panose="02040503050406030204" pitchFamily="18" charset="0"/>
                        </a:rPr>
                        <m:t>=$1∗</m:t>
                      </m:r>
                      <m:d>
                        <m:dPr>
                          <m:ctrlPr>
                            <a:rPr lang="en-US" i="1">
                              <a:latin typeface="Cambria Math" panose="02040503050406030204" pitchFamily="18" charset="0"/>
                            </a:rPr>
                          </m:ctrlPr>
                        </m:dPr>
                        <m:e>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h</m:t>
                                  </m:r>
                                </m:e>
                                <m:sub>
                                  <m:r>
                                    <a:rPr lang="en-US" i="1">
                                      <a:latin typeface="Cambria Math" panose="02040503050406030204" pitchFamily="18" charset="0"/>
                                    </a:rPr>
                                    <m:t>1</m:t>
                                  </m:r>
                                </m:sub>
                              </m:sSub>
                            </m:num>
                            <m:den>
                              <m:sSub>
                                <m:sSubPr>
                                  <m:ctrlPr>
                                    <a:rPr lang="en-US" i="1">
                                      <a:latin typeface="Cambria Math" panose="02040503050406030204" pitchFamily="18" charset="0"/>
                                    </a:rPr>
                                  </m:ctrlPr>
                                </m:sSubPr>
                                <m:e>
                                  <m:r>
                                    <a:rPr lang="en-US" i="1">
                                      <a:latin typeface="Cambria Math" panose="02040503050406030204" pitchFamily="18" charset="0"/>
                                    </a:rPr>
                                    <m:t>h</m:t>
                                  </m:r>
                                </m:e>
                                <m:sub>
                                  <m:r>
                                    <a:rPr lang="en-US" i="1">
                                      <a:latin typeface="Cambria Math" panose="02040503050406030204" pitchFamily="18" charset="0"/>
                                    </a:rPr>
                                    <m:t>1</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h</m:t>
                                  </m:r>
                                </m:e>
                                <m:sub>
                                  <m:r>
                                    <a:rPr lang="en-US" i="1">
                                      <a:latin typeface="Cambria Math" panose="02040503050406030204" pitchFamily="18" charset="0"/>
                                    </a:rPr>
                                    <m:t>2</m:t>
                                  </m:r>
                                </m:sub>
                              </m:sSub>
                            </m:den>
                          </m:f>
                        </m:e>
                      </m:d>
                      <m:r>
                        <a:rPr lang="en-US" i="1">
                          <a:latin typeface="Cambria Math" panose="02040503050406030204" pitchFamily="18" charset="0"/>
                        </a:rPr>
                        <m:t>∗</m:t>
                      </m:r>
                      <m:r>
                        <a:rPr lang="en-US" i="1">
                          <a:latin typeface="Cambria Math" panose="02040503050406030204" pitchFamily="18" charset="0"/>
                        </a:rPr>
                        <m:t>𝑓</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h</m:t>
                              </m:r>
                            </m:e>
                            <m:sub>
                              <m:r>
                                <a:rPr lang="en-US" i="1">
                                  <a:latin typeface="Cambria Math" panose="02040503050406030204" pitchFamily="18" charset="0"/>
                                </a:rPr>
                                <m:t>1</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h</m:t>
                              </m:r>
                            </m:e>
                            <m:sub>
                              <m:r>
                                <a:rPr lang="en-US" i="1">
                                  <a:latin typeface="Cambria Math" panose="02040503050406030204" pitchFamily="18" charset="0"/>
                                </a:rPr>
                                <m:t>2</m:t>
                              </m:r>
                            </m:sub>
                          </m:sSub>
                        </m:e>
                      </m:d>
                      <m:r>
                        <a:rPr lang="en-US" i="1">
                          <a:latin typeface="Cambria Math" panose="02040503050406030204" pitchFamily="18" charset="0"/>
                        </a:rPr>
                        <m:t>−$1∗</m:t>
                      </m:r>
                      <m:sSub>
                        <m:sSubPr>
                          <m:ctrlPr>
                            <a:rPr lang="en-US" i="1">
                              <a:latin typeface="Cambria Math" panose="02040503050406030204" pitchFamily="18" charset="0"/>
                            </a:rPr>
                          </m:ctrlPr>
                        </m:sSubPr>
                        <m:e>
                          <m:r>
                            <a:rPr lang="en-US" i="1">
                              <a:latin typeface="Cambria Math" panose="02040503050406030204" pitchFamily="18" charset="0"/>
                            </a:rPr>
                            <m:t>h</m:t>
                          </m:r>
                        </m:e>
                        <m:sub>
                          <m:r>
                            <a:rPr lang="en-US" i="1">
                              <a:latin typeface="Cambria Math" panose="02040503050406030204" pitchFamily="18" charset="0"/>
                            </a:rPr>
                            <m:t>1</m:t>
                          </m:r>
                        </m:sub>
                      </m:sSub>
                      <m:r>
                        <a:rPr lang="en-US" i="1">
                          <a:latin typeface="Cambria Math" panose="02040503050406030204" pitchFamily="18" charset="0"/>
                        </a:rPr>
                        <m:t>−$0.50∗</m:t>
                      </m:r>
                      <m:sSub>
                        <m:sSubPr>
                          <m:ctrlPr>
                            <a:rPr lang="en-US" i="1">
                              <a:latin typeface="Cambria Math" panose="02040503050406030204" pitchFamily="18" charset="0"/>
                            </a:rPr>
                          </m:ctrlPr>
                        </m:sSubPr>
                        <m:e>
                          <m:r>
                            <a:rPr lang="en-US" i="1">
                              <a:latin typeface="Cambria Math" panose="02040503050406030204" pitchFamily="18" charset="0"/>
                            </a:rPr>
                            <m:t>h</m:t>
                          </m:r>
                        </m:e>
                        <m:sub>
                          <m:r>
                            <a:rPr lang="en-US" i="1">
                              <a:latin typeface="Cambria Math" panose="02040503050406030204" pitchFamily="18" charset="0"/>
                            </a:rPr>
                            <m:t>1</m:t>
                          </m:r>
                        </m:sub>
                      </m:sSub>
                    </m:oMath>
                  </m:oMathPara>
                </a14:m>
                <a:endParaRPr lang="en-US" dirty="0"/>
              </a:p>
              <a:p>
                <a:pPr lvl="1"/>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ea typeface="Cambria Math" panose="02040503050406030204" pitchFamily="18" charset="0"/>
                            </a:rPr>
                            <m:t>𝜋</m:t>
                          </m:r>
                        </m:e>
                        <m:sub>
                          <m:r>
                            <a:rPr lang="en-US" i="1">
                              <a:latin typeface="Cambria Math" panose="02040503050406030204" pitchFamily="18" charset="0"/>
                              <a:ea typeface="Cambria Math" panose="02040503050406030204" pitchFamily="18" charset="0"/>
                            </a:rPr>
                            <m:t>2</m:t>
                          </m:r>
                        </m:sub>
                      </m:sSub>
                      <m:r>
                        <a:rPr lang="en-US" i="1">
                          <a:latin typeface="Cambria Math" panose="02040503050406030204" pitchFamily="18" charset="0"/>
                        </a:rPr>
                        <m:t>=$1∗</m:t>
                      </m:r>
                      <m:d>
                        <m:dPr>
                          <m:ctrlPr>
                            <a:rPr lang="en-US" i="1">
                              <a:latin typeface="Cambria Math" panose="02040503050406030204" pitchFamily="18" charset="0"/>
                            </a:rPr>
                          </m:ctrlPr>
                        </m:dPr>
                        <m:e>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h</m:t>
                                  </m:r>
                                </m:e>
                                <m:sub>
                                  <m:r>
                                    <a:rPr lang="en-US" i="1">
                                      <a:latin typeface="Cambria Math" panose="02040503050406030204" pitchFamily="18" charset="0"/>
                                    </a:rPr>
                                    <m:t>2</m:t>
                                  </m:r>
                                </m:sub>
                              </m:sSub>
                            </m:num>
                            <m:den>
                              <m:sSub>
                                <m:sSubPr>
                                  <m:ctrlPr>
                                    <a:rPr lang="en-US" i="1">
                                      <a:latin typeface="Cambria Math" panose="02040503050406030204" pitchFamily="18" charset="0"/>
                                    </a:rPr>
                                  </m:ctrlPr>
                                </m:sSubPr>
                                <m:e>
                                  <m:r>
                                    <a:rPr lang="en-US" i="1">
                                      <a:latin typeface="Cambria Math" panose="02040503050406030204" pitchFamily="18" charset="0"/>
                                    </a:rPr>
                                    <m:t>h</m:t>
                                  </m:r>
                                </m:e>
                                <m:sub>
                                  <m:r>
                                    <a:rPr lang="en-US" i="1">
                                      <a:latin typeface="Cambria Math" panose="02040503050406030204" pitchFamily="18" charset="0"/>
                                    </a:rPr>
                                    <m:t>1</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h</m:t>
                                  </m:r>
                                </m:e>
                                <m:sub>
                                  <m:r>
                                    <a:rPr lang="en-US" i="1">
                                      <a:latin typeface="Cambria Math" panose="02040503050406030204" pitchFamily="18" charset="0"/>
                                    </a:rPr>
                                    <m:t>2</m:t>
                                  </m:r>
                                </m:sub>
                              </m:sSub>
                            </m:den>
                          </m:f>
                        </m:e>
                      </m:d>
                      <m:r>
                        <a:rPr lang="en-US" i="1">
                          <a:latin typeface="Cambria Math" panose="02040503050406030204" pitchFamily="18" charset="0"/>
                        </a:rPr>
                        <m:t>∗</m:t>
                      </m:r>
                      <m:r>
                        <a:rPr lang="en-US" i="1">
                          <a:latin typeface="Cambria Math" panose="02040503050406030204" pitchFamily="18" charset="0"/>
                        </a:rPr>
                        <m:t>𝑓</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h</m:t>
                              </m:r>
                            </m:e>
                            <m:sub>
                              <m:r>
                                <a:rPr lang="en-US" i="1">
                                  <a:latin typeface="Cambria Math" panose="02040503050406030204" pitchFamily="18" charset="0"/>
                                </a:rPr>
                                <m:t>1</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h</m:t>
                              </m:r>
                            </m:e>
                            <m:sub>
                              <m:r>
                                <a:rPr lang="en-US" i="1">
                                  <a:latin typeface="Cambria Math" panose="02040503050406030204" pitchFamily="18" charset="0"/>
                                </a:rPr>
                                <m:t>2</m:t>
                              </m:r>
                            </m:sub>
                          </m:sSub>
                        </m:e>
                      </m:d>
                      <m:r>
                        <a:rPr lang="en-US" i="1">
                          <a:latin typeface="Cambria Math" panose="02040503050406030204" pitchFamily="18" charset="0"/>
                        </a:rPr>
                        <m:t>−$1∗</m:t>
                      </m:r>
                      <m:sSub>
                        <m:sSubPr>
                          <m:ctrlPr>
                            <a:rPr lang="en-US" i="1">
                              <a:latin typeface="Cambria Math" panose="02040503050406030204" pitchFamily="18" charset="0"/>
                            </a:rPr>
                          </m:ctrlPr>
                        </m:sSubPr>
                        <m:e>
                          <m:r>
                            <a:rPr lang="en-US" i="1">
                              <a:latin typeface="Cambria Math" panose="02040503050406030204" pitchFamily="18" charset="0"/>
                            </a:rPr>
                            <m:t>h</m:t>
                          </m:r>
                        </m:e>
                        <m:sub>
                          <m:r>
                            <a:rPr lang="en-US" i="1">
                              <a:latin typeface="Cambria Math" panose="02040503050406030204" pitchFamily="18" charset="0"/>
                            </a:rPr>
                            <m:t>2</m:t>
                          </m:r>
                        </m:sub>
                      </m:sSub>
                      <m:r>
                        <a:rPr lang="en-US" i="1">
                          <a:latin typeface="Cambria Math" panose="02040503050406030204" pitchFamily="18" charset="0"/>
                        </a:rPr>
                        <m:t>−$0.50∗</m:t>
                      </m:r>
                      <m:sSub>
                        <m:sSubPr>
                          <m:ctrlPr>
                            <a:rPr lang="en-US" i="1">
                              <a:latin typeface="Cambria Math" panose="02040503050406030204" pitchFamily="18" charset="0"/>
                            </a:rPr>
                          </m:ctrlPr>
                        </m:sSubPr>
                        <m:e>
                          <m:r>
                            <a:rPr lang="en-US" i="1">
                              <a:latin typeface="Cambria Math" panose="02040503050406030204" pitchFamily="18" charset="0"/>
                            </a:rPr>
                            <m:t>h</m:t>
                          </m:r>
                        </m:e>
                        <m:sub>
                          <m:r>
                            <a:rPr lang="en-US" i="1">
                              <a:latin typeface="Cambria Math" panose="02040503050406030204" pitchFamily="18" charset="0"/>
                            </a:rPr>
                            <m:t>1</m:t>
                          </m:r>
                        </m:sub>
                      </m:sSub>
                    </m:oMath>
                  </m:oMathPara>
                </a14:m>
                <a:endParaRPr lang="en-US" dirty="0"/>
              </a:p>
            </p:txBody>
          </p:sp>
        </mc:Choice>
        <mc:Fallback xmlns="">
          <p:sp>
            <p:nvSpPr>
              <p:cNvPr id="3" name="TextBox 2">
                <a:extLst>
                  <a:ext uri="{FF2B5EF4-FFF2-40B4-BE49-F238E27FC236}">
                    <a16:creationId xmlns:a16="http://schemas.microsoft.com/office/drawing/2014/main" id="{207A8E06-C139-4806-AC2A-39048B44B115}"/>
                  </a:ext>
                </a:extLst>
              </p:cNvPr>
              <p:cNvSpPr txBox="1">
                <a:spLocks noRot="1" noChangeAspect="1" noMove="1" noResize="1" noEditPoints="1" noAdjustHandles="1" noChangeArrowheads="1" noChangeShapeType="1" noTextEdit="1"/>
              </p:cNvSpPr>
              <p:nvPr/>
            </p:nvSpPr>
            <p:spPr>
              <a:xfrm>
                <a:off x="609600" y="1586368"/>
                <a:ext cx="10004322" cy="1614032"/>
              </a:xfrm>
              <a:prstGeom prst="rect">
                <a:avLst/>
              </a:prstGeom>
              <a:blipFill>
                <a:blip r:embed="rId3"/>
                <a:stretch>
                  <a:fillRect l="-488" t="-188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8" name="Table 4">
                <a:extLst>
                  <a:ext uri="{FF2B5EF4-FFF2-40B4-BE49-F238E27FC236}">
                    <a16:creationId xmlns:a16="http://schemas.microsoft.com/office/drawing/2014/main" id="{AD405BE2-44D9-4854-9EBF-0EE6ACAC6C57}"/>
                  </a:ext>
                </a:extLst>
              </p:cNvPr>
              <p:cNvGraphicFramePr>
                <a:graphicFrameLocks/>
              </p:cNvGraphicFramePr>
              <p:nvPr/>
            </p:nvGraphicFramePr>
            <p:xfrm>
              <a:off x="609600" y="3390900"/>
              <a:ext cx="10972800" cy="1866900"/>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626521503"/>
                        </a:ext>
                      </a:extLst>
                    </a:gridCol>
                    <a:gridCol w="1828800">
                      <a:extLst>
                        <a:ext uri="{9D8B030D-6E8A-4147-A177-3AD203B41FA5}">
                          <a16:colId xmlns:a16="http://schemas.microsoft.com/office/drawing/2014/main" val="1146905908"/>
                        </a:ext>
                      </a:extLst>
                    </a:gridCol>
                    <a:gridCol w="1828800">
                      <a:extLst>
                        <a:ext uri="{9D8B030D-6E8A-4147-A177-3AD203B41FA5}">
                          <a16:colId xmlns:a16="http://schemas.microsoft.com/office/drawing/2014/main" val="2982905742"/>
                        </a:ext>
                      </a:extLst>
                    </a:gridCol>
                    <a:gridCol w="1828800">
                      <a:extLst>
                        <a:ext uri="{9D8B030D-6E8A-4147-A177-3AD203B41FA5}">
                          <a16:colId xmlns:a16="http://schemas.microsoft.com/office/drawing/2014/main" val="4164328546"/>
                        </a:ext>
                      </a:extLst>
                    </a:gridCol>
                    <a:gridCol w="1828800">
                      <a:extLst>
                        <a:ext uri="{9D8B030D-6E8A-4147-A177-3AD203B41FA5}">
                          <a16:colId xmlns:a16="http://schemas.microsoft.com/office/drawing/2014/main" val="3625676917"/>
                        </a:ext>
                      </a:extLst>
                    </a:gridCol>
                    <a:gridCol w="1828800">
                      <a:extLst>
                        <a:ext uri="{9D8B030D-6E8A-4147-A177-3AD203B41FA5}">
                          <a16:colId xmlns:a16="http://schemas.microsoft.com/office/drawing/2014/main" val="3788718920"/>
                        </a:ext>
                      </a:extLst>
                    </a:gridCol>
                  </a:tblGrid>
                  <a:tr h="361263">
                    <a:tc>
                      <a:txBody>
                        <a:bodyPr/>
                        <a:lstStyle/>
                        <a:p>
                          <a:pPr algn="ctr"/>
                          <a:r>
                            <a:rPr lang="en-US" sz="1800" dirty="0">
                              <a:latin typeface="+mn-lt"/>
                            </a:rPr>
                            <a:t>Payoffs</a:t>
                          </a:r>
                        </a:p>
                      </a:txBody>
                      <a:tcPr anchor="ctr"/>
                    </a:tc>
                    <a:tc rowSpan="2">
                      <a:txBody>
                        <a:bodyPr/>
                        <a:lstStyle/>
                        <a:p>
                          <a:pPr algn="ctr"/>
                          <a:r>
                            <a:rPr lang="en-US" sz="1800" dirty="0">
                              <a:solidFill>
                                <a:schemeClr val="tx1"/>
                              </a:solidFill>
                              <a:latin typeface="+mn-lt"/>
                            </a:rPr>
                            <a:t>Tragedy of the commons</a:t>
                          </a:r>
                        </a:p>
                      </a:txBody>
                      <a:tcPr anchor="ctr">
                        <a:noFill/>
                      </a:tcPr>
                    </a:tc>
                    <a:tc gridSpan="4">
                      <a:txBody>
                        <a:bodyPr/>
                        <a:lstStyle/>
                        <a:p>
                          <a:pPr algn="ctr"/>
                          <a:r>
                            <a:rPr lang="en-US" sz="1800" dirty="0">
                              <a:latin typeface="+mn-lt"/>
                            </a:rPr>
                            <a:t>Herder 1 herd size</a:t>
                          </a:r>
                        </a:p>
                      </a:txBody>
                      <a:tcPr anchor="ct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2103774872"/>
                      </a:ext>
                    </a:extLst>
                  </a:tr>
                  <a:tr h="310480">
                    <a:tc>
                      <a:txBody>
                        <a:bodyPr/>
                        <a:lstStyle/>
                        <a:p>
                          <a:pPr/>
                          <a14:m>
                            <m:oMathPara xmlns:m="http://schemas.openxmlformats.org/officeDocument/2006/math">
                              <m:oMathParaPr>
                                <m:jc m:val="centerGroup"/>
                              </m:oMathParaPr>
                              <m:oMath xmlns:m="http://schemas.openxmlformats.org/officeDocument/2006/math">
                                <m:sSub>
                                  <m:sSubPr>
                                    <m:ctrlPr>
                                      <a:rPr lang="en-US" sz="1800" i="1" smtClean="0">
                                        <a:latin typeface="Cambria Math" panose="02040503050406030204" pitchFamily="18" charset="0"/>
                                      </a:rPr>
                                    </m:ctrlPr>
                                  </m:sSubPr>
                                  <m:e>
                                    <m:r>
                                      <a:rPr lang="en-US" sz="1800" i="1" smtClean="0">
                                        <a:latin typeface="Cambria Math" panose="02040503050406030204" pitchFamily="18" charset="0"/>
                                        <a:ea typeface="Cambria Math" panose="02040503050406030204" pitchFamily="18" charset="0"/>
                                      </a:rPr>
                                      <m:t>𝜋</m:t>
                                    </m:r>
                                  </m:e>
                                  <m:sub>
                                    <m:r>
                                      <a:rPr lang="en-US" sz="1800" b="0" i="1" smtClean="0">
                                        <a:latin typeface="Cambria Math" panose="02040503050406030204" pitchFamily="18" charset="0"/>
                                      </a:rPr>
                                      <m:t>2</m:t>
                                    </m:r>
                                  </m:sub>
                                </m:sSub>
                                <m:r>
                                  <a:rPr lang="en-US" sz="1800" b="0" i="1" smtClean="0">
                                    <a:latin typeface="Cambria Math" panose="02040503050406030204" pitchFamily="18" charset="0"/>
                                  </a:rPr>
                                  <m:t>      </m:t>
                                </m:r>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ea typeface="Cambria Math" panose="02040503050406030204" pitchFamily="18" charset="0"/>
                                      </a:rPr>
                                      <m:t>𝜋</m:t>
                                    </m:r>
                                  </m:e>
                                  <m:sub>
                                    <m:r>
                                      <a:rPr lang="en-US" sz="1800" b="0" i="1" smtClean="0">
                                        <a:latin typeface="Cambria Math" panose="02040503050406030204" pitchFamily="18" charset="0"/>
                                      </a:rPr>
                                      <m:t>1</m:t>
                                    </m:r>
                                  </m:sub>
                                </m:sSub>
                              </m:oMath>
                            </m:oMathPara>
                          </a14:m>
                          <a:endParaRPr lang="en-US" sz="1800" dirty="0">
                            <a:latin typeface="+mn-lt"/>
                          </a:endParaRPr>
                        </a:p>
                      </a:txBody>
                      <a:tcPr anchor="ctr"/>
                    </a:tc>
                    <a:tc vMerge="1">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b="0" i="0" u="none" strike="noStrike" dirty="0">
                              <a:solidFill>
                                <a:srgbClr val="000000"/>
                              </a:solidFill>
                              <a:effectLst/>
                              <a:latin typeface="+mn-lt"/>
                            </a:rPr>
                            <a:t>0</a:t>
                          </a:r>
                        </a:p>
                      </a:txBody>
                      <a:tcPr marL="9525" marR="9525" marT="9525" marB="0" anchor="ctr"/>
                    </a:tc>
                    <a:tc>
                      <a:txBody>
                        <a:bodyPr/>
                        <a:lstStyle/>
                        <a:p>
                          <a:pPr algn="ctr" fontAlgn="b"/>
                          <a:r>
                            <a:rPr lang="en-US" sz="1800" b="0" i="0" u="none" strike="noStrike" dirty="0">
                              <a:solidFill>
                                <a:srgbClr val="000000"/>
                              </a:solidFill>
                              <a:effectLst/>
                              <a:latin typeface="+mn-lt"/>
                            </a:rPr>
                            <a:t>5</a:t>
                          </a:r>
                        </a:p>
                      </a:txBody>
                      <a:tcPr marL="9525" marR="9525" marT="9525" marB="0" anchor="ctr"/>
                    </a:tc>
                    <a:tc>
                      <a:txBody>
                        <a:bodyPr/>
                        <a:lstStyle/>
                        <a:p>
                          <a:pPr algn="ctr" fontAlgn="b"/>
                          <a:r>
                            <a:rPr lang="en-US" sz="1800" b="0" i="0" u="none" strike="noStrike" dirty="0">
                              <a:solidFill>
                                <a:srgbClr val="000000"/>
                              </a:solidFill>
                              <a:effectLst/>
                              <a:latin typeface="+mn-lt"/>
                            </a:rPr>
                            <a:t>10</a:t>
                          </a:r>
                        </a:p>
                      </a:txBody>
                      <a:tcPr marL="9525" marR="9525" marT="9525" marB="0" anchor="ctr"/>
                    </a:tc>
                    <a:tc>
                      <a:txBody>
                        <a:bodyPr/>
                        <a:lstStyle/>
                        <a:p>
                          <a:pPr algn="ctr" fontAlgn="b"/>
                          <a:r>
                            <a:rPr lang="en-US" sz="1800" b="0" i="0" u="none" strike="noStrike" dirty="0">
                              <a:solidFill>
                                <a:srgbClr val="000000"/>
                              </a:solidFill>
                              <a:effectLst/>
                              <a:latin typeface="+mn-lt"/>
                            </a:rPr>
                            <a:t>15</a:t>
                          </a:r>
                        </a:p>
                      </a:txBody>
                      <a:tcPr marL="9525" marR="9525" marT="9525" marB="0" anchor="ctr"/>
                    </a:tc>
                    <a:extLst>
                      <a:ext uri="{0D108BD9-81ED-4DB2-BD59-A6C34878D82A}">
                        <a16:rowId xmlns:a16="http://schemas.microsoft.com/office/drawing/2014/main" val="1576609437"/>
                      </a:ext>
                    </a:extLst>
                  </a:tr>
                  <a:tr h="251164">
                    <a:tc rowSpan="4">
                      <a:txBody>
                        <a:bodyPr/>
                        <a:lstStyle/>
                        <a:p>
                          <a:r>
                            <a:rPr lang="en-US" sz="1800" dirty="0">
                              <a:latin typeface="+mn-lt"/>
                            </a:rPr>
                            <a:t>Herder 2 herd size</a:t>
                          </a:r>
                        </a:p>
                      </a:txBody>
                      <a:tcPr anchor="ctr"/>
                    </a:tc>
                    <a:tc>
                      <a:txBody>
                        <a:bodyPr/>
                        <a:lstStyle/>
                        <a:p>
                          <a:pPr algn="ctr" fontAlgn="b"/>
                          <a:r>
                            <a:rPr lang="en-US" sz="1800" b="0" i="0" u="none" strike="noStrike" dirty="0">
                              <a:solidFill>
                                <a:srgbClr val="000000"/>
                              </a:solidFill>
                              <a:effectLst/>
                              <a:latin typeface="+mn-lt"/>
                            </a:rPr>
                            <a:t>0</a:t>
                          </a:r>
                        </a:p>
                      </a:txBody>
                      <a:tcPr marL="9525" marR="9525" marT="9525" marB="0" anchor="ctr"/>
                    </a:tc>
                    <a:tc>
                      <a:txBody>
                        <a:bodyPr/>
                        <a:lstStyle/>
                        <a:p>
                          <a:pPr algn="ctr" fontAlgn="b"/>
                          <a:r>
                            <a:rPr lang="en-US" sz="1800" b="0" i="0" u="none" strike="noStrike" dirty="0">
                              <a:solidFill>
                                <a:srgbClr val="000000"/>
                              </a:solidFill>
                              <a:effectLst/>
                              <a:latin typeface="+mn-lt"/>
                            </a:rPr>
                            <a:t>0        0</a:t>
                          </a:r>
                        </a:p>
                      </a:txBody>
                      <a:tcPr marL="9525" marR="9525" marT="9525" marB="0" anchor="ctr"/>
                    </a:tc>
                    <a:tc>
                      <a:txBody>
                        <a:bodyPr/>
                        <a:lstStyle/>
                        <a:p>
                          <a:pPr algn="ctr" fontAlgn="b"/>
                          <a:r>
                            <a:rPr lang="en-US" sz="1800" b="0" i="0" u="none" strike="noStrike" dirty="0">
                              <a:solidFill>
                                <a:srgbClr val="000000"/>
                              </a:solidFill>
                              <a:effectLst/>
                              <a:latin typeface="+mn-lt"/>
                            </a:rPr>
                            <a:t>0        2.50</a:t>
                          </a:r>
                        </a:p>
                      </a:txBody>
                      <a:tcPr marL="9525" marR="9525" marT="9525" marB="0" anchor="ctr"/>
                    </a:tc>
                    <a:tc>
                      <a:txBody>
                        <a:bodyPr/>
                        <a:lstStyle/>
                        <a:p>
                          <a:pPr algn="ctr" fontAlgn="b"/>
                          <a:r>
                            <a:rPr lang="en-US" sz="1800" b="0" i="0" u="none" strike="noStrike" dirty="0">
                              <a:solidFill>
                                <a:srgbClr val="000000"/>
                              </a:solidFill>
                              <a:effectLst/>
                              <a:latin typeface="+mn-lt"/>
                            </a:rPr>
                            <a:t>0       5.00</a:t>
                          </a:r>
                        </a:p>
                      </a:txBody>
                      <a:tcPr marL="9525" marR="9525" marT="9525" marB="0" anchor="ctr"/>
                    </a:tc>
                    <a:tc>
                      <a:txBody>
                        <a:bodyPr/>
                        <a:lstStyle/>
                        <a:p>
                          <a:pPr algn="ctr" fontAlgn="b"/>
                          <a:r>
                            <a:rPr lang="en-US" sz="1800" b="0" i="0" u="none" strike="noStrike" dirty="0">
                              <a:solidFill>
                                <a:srgbClr val="000000"/>
                              </a:solidFill>
                              <a:effectLst/>
                              <a:latin typeface="+mn-lt"/>
                            </a:rPr>
                            <a:t>0        7.50</a:t>
                          </a:r>
                        </a:p>
                      </a:txBody>
                      <a:tcPr marL="9525" marR="9525" marT="9525" marB="0" anchor="ctr"/>
                    </a:tc>
                    <a:extLst>
                      <a:ext uri="{0D108BD9-81ED-4DB2-BD59-A6C34878D82A}">
                        <a16:rowId xmlns:a16="http://schemas.microsoft.com/office/drawing/2014/main" val="1586685925"/>
                      </a:ext>
                    </a:extLst>
                  </a:tr>
                  <a:tr h="251164">
                    <a:tc vMerge="1">
                      <a:txBody>
                        <a:bodyPr/>
                        <a:lstStyle/>
                        <a:p>
                          <a:endParaRPr lang="en-US" dirty="0"/>
                        </a:p>
                      </a:txBody>
                      <a:tcPr/>
                    </a:tc>
                    <a:tc>
                      <a:txBody>
                        <a:bodyPr/>
                        <a:lstStyle/>
                        <a:p>
                          <a:pPr algn="ctr" fontAlgn="b"/>
                          <a:r>
                            <a:rPr lang="en-US" sz="1800" b="0" i="0" u="none" strike="noStrike" dirty="0">
                              <a:solidFill>
                                <a:srgbClr val="000000"/>
                              </a:solidFill>
                              <a:effectLst/>
                              <a:latin typeface="+mn-lt"/>
                            </a:rPr>
                            <a:t>5</a:t>
                          </a:r>
                        </a:p>
                      </a:txBody>
                      <a:tcPr marL="9525" marR="9525" marT="9525" marB="0" anchor="ctr"/>
                    </a:tc>
                    <a:tc>
                      <a:txBody>
                        <a:bodyPr/>
                        <a:lstStyle/>
                        <a:p>
                          <a:pPr marL="0" indent="0" algn="ctr" fontAlgn="b">
                            <a:buNone/>
                          </a:pPr>
                          <a:r>
                            <a:rPr lang="en-US" sz="1800" b="0" i="0" u="none" strike="noStrike" dirty="0">
                              <a:solidFill>
                                <a:srgbClr val="000000"/>
                              </a:solidFill>
                              <a:effectLst/>
                              <a:latin typeface="+mn-lt"/>
                            </a:rPr>
                            <a:t>2.50   0</a:t>
                          </a:r>
                        </a:p>
                      </a:txBody>
                      <a:tcPr marL="9525" marR="9525" marT="9525" marB="0" anchor="ctr"/>
                    </a:tc>
                    <a:tc>
                      <a:txBody>
                        <a:bodyPr/>
                        <a:lstStyle/>
                        <a:p>
                          <a:pPr algn="ctr" fontAlgn="b"/>
                          <a:r>
                            <a:rPr lang="en-US" sz="1800" b="0" i="0" u="none" strike="noStrike" dirty="0">
                              <a:solidFill>
                                <a:srgbClr val="000000"/>
                              </a:solidFill>
                              <a:effectLst/>
                              <a:latin typeface="+mn-lt"/>
                            </a:rPr>
                            <a:t>2.50    2.50</a:t>
                          </a:r>
                        </a:p>
                      </a:txBody>
                      <a:tcPr marL="9525" marR="9525" marT="9525" marB="0" anchor="ctr"/>
                    </a:tc>
                    <a:tc>
                      <a:txBody>
                        <a:bodyPr/>
                        <a:lstStyle/>
                        <a:p>
                          <a:pPr algn="ctr" fontAlgn="b"/>
                          <a:r>
                            <a:rPr lang="en-US" sz="1800" b="0" i="0" u="none" strike="noStrike" dirty="0">
                              <a:solidFill>
                                <a:srgbClr val="000000"/>
                              </a:solidFill>
                              <a:effectLst/>
                              <a:latin typeface="+mn-lt"/>
                            </a:rPr>
                            <a:t>2.50    5.00</a:t>
                          </a:r>
                        </a:p>
                      </a:txBody>
                      <a:tcPr marL="9525" marR="9525" marT="9525" marB="0" anchor="ctr"/>
                    </a:tc>
                    <a:tc>
                      <a:txBody>
                        <a:bodyPr/>
                        <a:lstStyle/>
                        <a:p>
                          <a:pPr algn="ctr" fontAlgn="b"/>
                          <a:r>
                            <a:rPr lang="en-US" sz="1800" b="0" i="0" u="none" strike="noStrike" dirty="0">
                              <a:solidFill>
                                <a:srgbClr val="000000"/>
                              </a:solidFill>
                              <a:effectLst/>
                              <a:latin typeface="+mn-lt"/>
                            </a:rPr>
                            <a:t>1.50   2.50</a:t>
                          </a:r>
                        </a:p>
                      </a:txBody>
                      <a:tcPr marL="9525" marR="9525" marT="9525" marB="0" anchor="ctr"/>
                    </a:tc>
                    <a:extLst>
                      <a:ext uri="{0D108BD9-81ED-4DB2-BD59-A6C34878D82A}">
                        <a16:rowId xmlns:a16="http://schemas.microsoft.com/office/drawing/2014/main" val="3814871021"/>
                      </a:ext>
                    </a:extLst>
                  </a:tr>
                  <a:tr h="251164">
                    <a:tc vMerge="1">
                      <a:txBody>
                        <a:bodyPr/>
                        <a:lstStyle/>
                        <a:p>
                          <a:endParaRPr lang="en-US" dirty="0"/>
                        </a:p>
                      </a:txBody>
                      <a:tcPr/>
                    </a:tc>
                    <a:tc>
                      <a:txBody>
                        <a:bodyPr/>
                        <a:lstStyle/>
                        <a:p>
                          <a:pPr algn="ctr" fontAlgn="b"/>
                          <a:r>
                            <a:rPr lang="en-US" sz="1800" b="0" i="0" u="none" strike="noStrike" dirty="0">
                              <a:solidFill>
                                <a:srgbClr val="000000"/>
                              </a:solidFill>
                              <a:effectLst/>
                              <a:latin typeface="+mn-lt"/>
                            </a:rPr>
                            <a:t>10</a:t>
                          </a:r>
                        </a:p>
                      </a:txBody>
                      <a:tcPr marL="9525" marR="9525" marT="9525" marB="0" anchor="ctr"/>
                    </a:tc>
                    <a:tc>
                      <a:txBody>
                        <a:bodyPr/>
                        <a:lstStyle/>
                        <a:p>
                          <a:pPr marL="0" indent="0" algn="ctr" fontAlgn="b">
                            <a:buNone/>
                          </a:pPr>
                          <a:r>
                            <a:rPr lang="en-US" sz="1800" b="0" i="0" u="none" strike="noStrike" dirty="0">
                              <a:solidFill>
                                <a:srgbClr val="000000"/>
                              </a:solidFill>
                              <a:effectLst/>
                              <a:latin typeface="+mn-lt"/>
                            </a:rPr>
                            <a:t>5.00    0</a:t>
                          </a:r>
                        </a:p>
                      </a:txBody>
                      <a:tcPr marL="9525" marR="9525" marT="9525" marB="0" anchor="ctr"/>
                    </a:tc>
                    <a:tc>
                      <a:txBody>
                        <a:bodyPr/>
                        <a:lstStyle/>
                        <a:p>
                          <a:pPr algn="ctr" fontAlgn="b"/>
                          <a:r>
                            <a:rPr lang="en-US" sz="1800" b="0" i="0" u="none" strike="noStrike" dirty="0">
                              <a:solidFill>
                                <a:srgbClr val="000000"/>
                              </a:solidFill>
                              <a:effectLst/>
                              <a:latin typeface="+mn-lt"/>
                            </a:rPr>
                            <a:t>5.00    2.50  </a:t>
                          </a:r>
                        </a:p>
                      </a:txBody>
                      <a:tcPr marL="9525" marR="9525" marT="9525" marB="0" anchor="ctr"/>
                    </a:tc>
                    <a:tc>
                      <a:txBody>
                        <a:bodyPr/>
                        <a:lstStyle/>
                        <a:p>
                          <a:pPr algn="ctr" fontAlgn="b"/>
                          <a:r>
                            <a:rPr lang="en-US" sz="1800" b="0" i="0" u="none" strike="noStrike" dirty="0">
                              <a:solidFill>
                                <a:srgbClr val="000000"/>
                              </a:solidFill>
                              <a:effectLst/>
                              <a:latin typeface="+mn-lt"/>
                            </a:rPr>
                            <a:t>3.00    3.00</a:t>
                          </a:r>
                        </a:p>
                      </a:txBody>
                      <a:tcPr marL="9525" marR="9525" marT="9525" marB="0" anchor="ctr">
                        <a:solidFill>
                          <a:schemeClr val="accent4">
                            <a:lumMod val="60000"/>
                            <a:lumOff val="40000"/>
                          </a:schemeClr>
                        </a:solidFill>
                      </a:tcPr>
                    </a:tc>
                    <a:tc>
                      <a:txBody>
                        <a:bodyPr/>
                        <a:lstStyle/>
                        <a:p>
                          <a:pPr algn="ctr" fontAlgn="b"/>
                          <a:r>
                            <a:rPr lang="en-US" sz="1800" b="0" i="0" u="none" strike="noStrike" dirty="0">
                              <a:solidFill>
                                <a:srgbClr val="000000"/>
                              </a:solidFill>
                              <a:effectLst/>
                              <a:latin typeface="+mn-lt"/>
                            </a:rPr>
                            <a:t>1.00    1.50</a:t>
                          </a:r>
                        </a:p>
                      </a:txBody>
                      <a:tcPr marL="9525" marR="9525" marT="9525" marB="0" anchor="ctr"/>
                    </a:tc>
                    <a:extLst>
                      <a:ext uri="{0D108BD9-81ED-4DB2-BD59-A6C34878D82A}">
                        <a16:rowId xmlns:a16="http://schemas.microsoft.com/office/drawing/2014/main" val="3596452157"/>
                      </a:ext>
                    </a:extLst>
                  </a:tr>
                  <a:tr h="251164">
                    <a:tc vMerge="1">
                      <a:txBody>
                        <a:bodyPr/>
                        <a:lstStyle/>
                        <a:p>
                          <a:endParaRPr lang="en-US" dirty="0"/>
                        </a:p>
                      </a:txBody>
                      <a:tcPr/>
                    </a:tc>
                    <a:tc>
                      <a:txBody>
                        <a:bodyPr/>
                        <a:lstStyle/>
                        <a:p>
                          <a:pPr algn="ctr" fontAlgn="b"/>
                          <a:r>
                            <a:rPr lang="en-US" sz="1800" b="0" i="0" u="none" strike="noStrike" dirty="0">
                              <a:solidFill>
                                <a:srgbClr val="000000"/>
                              </a:solidFill>
                              <a:effectLst/>
                              <a:latin typeface="+mn-lt"/>
                            </a:rPr>
                            <a:t>15</a:t>
                          </a:r>
                        </a:p>
                      </a:txBody>
                      <a:tcPr marL="9525" marR="9525" marT="9525" marB="0" anchor="ctr"/>
                    </a:tc>
                    <a:tc>
                      <a:txBody>
                        <a:bodyPr/>
                        <a:lstStyle/>
                        <a:p>
                          <a:pPr marL="0" indent="0" algn="ctr" fontAlgn="b">
                            <a:buNone/>
                          </a:pPr>
                          <a:r>
                            <a:rPr lang="en-US" sz="1800" b="0" i="0" u="none" strike="noStrike" dirty="0">
                              <a:solidFill>
                                <a:srgbClr val="000000"/>
                              </a:solidFill>
                              <a:effectLst/>
                              <a:latin typeface="+mn-lt"/>
                            </a:rPr>
                            <a:t>7.50    0</a:t>
                          </a:r>
                        </a:p>
                      </a:txBody>
                      <a:tcPr marL="9525" marR="9525" marT="9525" marB="0" anchor="ctr"/>
                    </a:tc>
                    <a:tc>
                      <a:txBody>
                        <a:bodyPr/>
                        <a:lstStyle/>
                        <a:p>
                          <a:pPr algn="ctr" fontAlgn="b"/>
                          <a:r>
                            <a:rPr lang="en-US" sz="1800" b="0" i="0" u="none" strike="noStrike" dirty="0">
                              <a:solidFill>
                                <a:srgbClr val="000000"/>
                              </a:solidFill>
                              <a:effectLst/>
                              <a:latin typeface="+mn-lt"/>
                            </a:rPr>
                            <a:t>4.50   1.50      </a:t>
                          </a:r>
                        </a:p>
                      </a:txBody>
                      <a:tcPr marL="9525" marR="9525" marT="9525" marB="0" anchor="ctr"/>
                    </a:tc>
                    <a:tc>
                      <a:txBody>
                        <a:bodyPr/>
                        <a:lstStyle/>
                        <a:p>
                          <a:pPr algn="ctr" fontAlgn="b"/>
                          <a:r>
                            <a:rPr lang="en-US" sz="1800" b="0" i="0" u="none" strike="noStrike" dirty="0">
                              <a:solidFill>
                                <a:srgbClr val="000000"/>
                              </a:solidFill>
                              <a:effectLst/>
                              <a:latin typeface="+mn-lt"/>
                            </a:rPr>
                            <a:t>1.50   1.00</a:t>
                          </a:r>
                        </a:p>
                      </a:txBody>
                      <a:tcPr marL="9525" marR="9525" marT="9525" marB="0" anchor="ctr"/>
                    </a:tc>
                    <a:tc>
                      <a:txBody>
                        <a:bodyPr/>
                        <a:lstStyle/>
                        <a:p>
                          <a:pPr algn="ctr" fontAlgn="b"/>
                          <a:r>
                            <a:rPr lang="en-US" sz="1800" b="0" i="0" u="none" strike="noStrike" dirty="0">
                              <a:solidFill>
                                <a:srgbClr val="000000"/>
                              </a:solidFill>
                              <a:effectLst/>
                              <a:latin typeface="+mn-lt"/>
                            </a:rPr>
                            <a:t>−0.50 −0.50</a:t>
                          </a:r>
                        </a:p>
                      </a:txBody>
                      <a:tcPr marL="9525" marR="9525" marT="9525" marB="0" anchor="ctr"/>
                    </a:tc>
                    <a:extLst>
                      <a:ext uri="{0D108BD9-81ED-4DB2-BD59-A6C34878D82A}">
                        <a16:rowId xmlns:a16="http://schemas.microsoft.com/office/drawing/2014/main" val="2315090410"/>
                      </a:ext>
                    </a:extLst>
                  </a:tr>
                </a:tbl>
              </a:graphicData>
            </a:graphic>
          </p:graphicFrame>
        </mc:Choice>
        <mc:Fallback xmlns="">
          <p:graphicFrame>
            <p:nvGraphicFramePr>
              <p:cNvPr id="8" name="Table 4">
                <a:extLst>
                  <a:ext uri="{FF2B5EF4-FFF2-40B4-BE49-F238E27FC236}">
                    <a16:creationId xmlns:a16="http://schemas.microsoft.com/office/drawing/2014/main" id="{AD405BE2-44D9-4854-9EBF-0EE6ACAC6C57}"/>
                  </a:ext>
                </a:extLst>
              </p:cNvPr>
              <p:cNvGraphicFramePr>
                <a:graphicFrameLocks/>
              </p:cNvGraphicFramePr>
              <p:nvPr>
                <p:extLst>
                  <p:ext uri="{D42A27DB-BD31-4B8C-83A1-F6EECF244321}">
                    <p14:modId xmlns:p14="http://schemas.microsoft.com/office/powerpoint/2010/main" val="1355760265"/>
                  </p:ext>
                </p:extLst>
              </p:nvPr>
            </p:nvGraphicFramePr>
            <p:xfrm>
              <a:off x="609600" y="3390900"/>
              <a:ext cx="10972800" cy="1866900"/>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626521503"/>
                        </a:ext>
                      </a:extLst>
                    </a:gridCol>
                    <a:gridCol w="1828800">
                      <a:extLst>
                        <a:ext uri="{9D8B030D-6E8A-4147-A177-3AD203B41FA5}">
                          <a16:colId xmlns:a16="http://schemas.microsoft.com/office/drawing/2014/main" val="1146905908"/>
                        </a:ext>
                      </a:extLst>
                    </a:gridCol>
                    <a:gridCol w="1828800">
                      <a:extLst>
                        <a:ext uri="{9D8B030D-6E8A-4147-A177-3AD203B41FA5}">
                          <a16:colId xmlns:a16="http://schemas.microsoft.com/office/drawing/2014/main" val="2982905742"/>
                        </a:ext>
                      </a:extLst>
                    </a:gridCol>
                    <a:gridCol w="1828800">
                      <a:extLst>
                        <a:ext uri="{9D8B030D-6E8A-4147-A177-3AD203B41FA5}">
                          <a16:colId xmlns:a16="http://schemas.microsoft.com/office/drawing/2014/main" val="4164328546"/>
                        </a:ext>
                      </a:extLst>
                    </a:gridCol>
                    <a:gridCol w="1828800">
                      <a:extLst>
                        <a:ext uri="{9D8B030D-6E8A-4147-A177-3AD203B41FA5}">
                          <a16:colId xmlns:a16="http://schemas.microsoft.com/office/drawing/2014/main" val="3625676917"/>
                        </a:ext>
                      </a:extLst>
                    </a:gridCol>
                    <a:gridCol w="1828800">
                      <a:extLst>
                        <a:ext uri="{9D8B030D-6E8A-4147-A177-3AD203B41FA5}">
                          <a16:colId xmlns:a16="http://schemas.microsoft.com/office/drawing/2014/main" val="3788718920"/>
                        </a:ext>
                      </a:extLst>
                    </a:gridCol>
                  </a:tblGrid>
                  <a:tr h="365760">
                    <a:tc>
                      <a:txBody>
                        <a:bodyPr/>
                        <a:lstStyle/>
                        <a:p>
                          <a:pPr algn="ctr"/>
                          <a:r>
                            <a:rPr lang="en-US" sz="1800" dirty="0">
                              <a:latin typeface="+mn-lt"/>
                            </a:rPr>
                            <a:t>Payoffs</a:t>
                          </a:r>
                        </a:p>
                      </a:txBody>
                      <a:tcPr anchor="ctr"/>
                    </a:tc>
                    <a:tc rowSpan="2">
                      <a:txBody>
                        <a:bodyPr/>
                        <a:lstStyle/>
                        <a:p>
                          <a:pPr algn="ctr"/>
                          <a:r>
                            <a:rPr lang="en-US" sz="1800" dirty="0">
                              <a:solidFill>
                                <a:schemeClr val="tx1"/>
                              </a:solidFill>
                              <a:latin typeface="+mn-lt"/>
                            </a:rPr>
                            <a:t>Tragedy of the </a:t>
                          </a:r>
                          <a:r>
                            <a:rPr lang="en-US" sz="1800" dirty="0" smtClean="0">
                              <a:solidFill>
                                <a:schemeClr val="tx1"/>
                              </a:solidFill>
                              <a:latin typeface="+mn-lt"/>
                            </a:rPr>
                            <a:t>commons</a:t>
                          </a:r>
                          <a:endParaRPr lang="en-US" sz="1800" dirty="0">
                            <a:solidFill>
                              <a:schemeClr val="tx1"/>
                            </a:solidFill>
                            <a:latin typeface="+mn-lt"/>
                          </a:endParaRPr>
                        </a:p>
                      </a:txBody>
                      <a:tcPr anchor="ctr">
                        <a:noFill/>
                      </a:tcPr>
                    </a:tc>
                    <a:tc gridSpan="4">
                      <a:txBody>
                        <a:bodyPr/>
                        <a:lstStyle/>
                        <a:p>
                          <a:pPr algn="ctr"/>
                          <a:r>
                            <a:rPr lang="en-US" sz="1800" dirty="0">
                              <a:latin typeface="+mn-lt"/>
                            </a:rPr>
                            <a:t>Herder 1 </a:t>
                          </a:r>
                          <a:r>
                            <a:rPr lang="en-US" sz="1800" dirty="0" smtClean="0">
                              <a:latin typeface="+mn-lt"/>
                            </a:rPr>
                            <a:t>herd size</a:t>
                          </a:r>
                          <a:endParaRPr lang="en-US" sz="1800" dirty="0">
                            <a:latin typeface="+mn-lt"/>
                          </a:endParaRPr>
                        </a:p>
                      </a:txBody>
                      <a:tcPr anchor="ct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2103774872"/>
                      </a:ext>
                    </a:extLst>
                  </a:tr>
                  <a:tr h="365760">
                    <a:tc>
                      <a:txBody>
                        <a:bodyPr/>
                        <a:lstStyle/>
                        <a:p>
                          <a:endParaRPr lang="en-US"/>
                        </a:p>
                      </a:txBody>
                      <a:tcPr anchor="ctr">
                        <a:blipFill>
                          <a:blip r:embed="rId4"/>
                          <a:stretch>
                            <a:fillRect l="-667" t="-108333" r="-501667" b="-350000"/>
                          </a:stretch>
                        </a:blipFill>
                      </a:tcPr>
                    </a:tc>
                    <a:tc vMerge="1">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b="0" i="0" u="none" strike="noStrike" dirty="0">
                              <a:solidFill>
                                <a:srgbClr val="000000"/>
                              </a:solidFill>
                              <a:effectLst/>
                              <a:latin typeface="+mn-lt"/>
                            </a:rPr>
                            <a:t>0</a:t>
                          </a:r>
                        </a:p>
                      </a:txBody>
                      <a:tcPr marL="9525" marR="9525" marT="9525" marB="0" anchor="ctr"/>
                    </a:tc>
                    <a:tc>
                      <a:txBody>
                        <a:bodyPr/>
                        <a:lstStyle/>
                        <a:p>
                          <a:pPr algn="ctr" fontAlgn="b"/>
                          <a:r>
                            <a:rPr lang="en-US" sz="1800" b="0" i="0" u="none" strike="noStrike" dirty="0">
                              <a:solidFill>
                                <a:srgbClr val="000000"/>
                              </a:solidFill>
                              <a:effectLst/>
                              <a:latin typeface="+mn-lt"/>
                            </a:rPr>
                            <a:t>5</a:t>
                          </a:r>
                        </a:p>
                      </a:txBody>
                      <a:tcPr marL="9525" marR="9525" marT="9525" marB="0" anchor="ctr"/>
                    </a:tc>
                    <a:tc>
                      <a:txBody>
                        <a:bodyPr/>
                        <a:lstStyle/>
                        <a:p>
                          <a:pPr algn="ctr" fontAlgn="b"/>
                          <a:r>
                            <a:rPr lang="en-US" sz="1800" b="0" i="0" u="none" strike="noStrike" dirty="0">
                              <a:solidFill>
                                <a:srgbClr val="000000"/>
                              </a:solidFill>
                              <a:effectLst/>
                              <a:latin typeface="+mn-lt"/>
                            </a:rPr>
                            <a:t>10</a:t>
                          </a:r>
                        </a:p>
                      </a:txBody>
                      <a:tcPr marL="9525" marR="9525" marT="9525" marB="0" anchor="ctr"/>
                    </a:tc>
                    <a:tc>
                      <a:txBody>
                        <a:bodyPr/>
                        <a:lstStyle/>
                        <a:p>
                          <a:pPr algn="ctr" fontAlgn="b"/>
                          <a:r>
                            <a:rPr lang="en-US" sz="1800" b="0" i="0" u="none" strike="noStrike" dirty="0">
                              <a:solidFill>
                                <a:srgbClr val="000000"/>
                              </a:solidFill>
                              <a:effectLst/>
                              <a:latin typeface="+mn-lt"/>
                            </a:rPr>
                            <a:t>15</a:t>
                          </a:r>
                        </a:p>
                      </a:txBody>
                      <a:tcPr marL="9525" marR="9525" marT="9525" marB="0" anchor="ctr"/>
                    </a:tc>
                    <a:extLst>
                      <a:ext uri="{0D108BD9-81ED-4DB2-BD59-A6C34878D82A}">
                        <a16:rowId xmlns:a16="http://schemas.microsoft.com/office/drawing/2014/main" val="1576609437"/>
                      </a:ext>
                    </a:extLst>
                  </a:tr>
                  <a:tr h="283845">
                    <a:tc rowSpan="4">
                      <a:txBody>
                        <a:bodyPr/>
                        <a:lstStyle/>
                        <a:p>
                          <a:r>
                            <a:rPr lang="en-US" sz="1800" dirty="0" smtClean="0">
                              <a:latin typeface="+mn-lt"/>
                            </a:rPr>
                            <a:t>Herder </a:t>
                          </a:r>
                          <a:r>
                            <a:rPr lang="en-US" sz="1800" dirty="0">
                              <a:latin typeface="+mn-lt"/>
                            </a:rPr>
                            <a:t>2 </a:t>
                          </a:r>
                          <a:r>
                            <a:rPr lang="en-US" sz="1800" dirty="0" smtClean="0">
                              <a:latin typeface="+mn-lt"/>
                            </a:rPr>
                            <a:t>herd size</a:t>
                          </a:r>
                          <a:endParaRPr lang="en-US" sz="1800" dirty="0">
                            <a:latin typeface="+mn-lt"/>
                          </a:endParaRPr>
                        </a:p>
                      </a:txBody>
                      <a:tcPr anchor="ctr"/>
                    </a:tc>
                    <a:tc>
                      <a:txBody>
                        <a:bodyPr/>
                        <a:lstStyle/>
                        <a:p>
                          <a:pPr algn="ctr" fontAlgn="b"/>
                          <a:r>
                            <a:rPr lang="en-US" sz="1800" b="0" i="0" u="none" strike="noStrike" dirty="0">
                              <a:solidFill>
                                <a:srgbClr val="000000"/>
                              </a:solidFill>
                              <a:effectLst/>
                              <a:latin typeface="+mn-lt"/>
                            </a:rPr>
                            <a:t>0</a:t>
                          </a:r>
                        </a:p>
                      </a:txBody>
                      <a:tcPr marL="9525" marR="9525" marT="9525" marB="0" anchor="ctr"/>
                    </a:tc>
                    <a:tc>
                      <a:txBody>
                        <a:bodyPr/>
                        <a:lstStyle/>
                        <a:p>
                          <a:pPr algn="ctr" fontAlgn="b"/>
                          <a:r>
                            <a:rPr lang="en-US" sz="1800" b="0" i="0" u="none" strike="noStrike" dirty="0">
                              <a:solidFill>
                                <a:srgbClr val="000000"/>
                              </a:solidFill>
                              <a:effectLst/>
                              <a:latin typeface="+mn-lt"/>
                            </a:rPr>
                            <a:t>0        0</a:t>
                          </a:r>
                        </a:p>
                      </a:txBody>
                      <a:tcPr marL="9525" marR="9525" marT="9525" marB="0" anchor="ctr"/>
                    </a:tc>
                    <a:tc>
                      <a:txBody>
                        <a:bodyPr/>
                        <a:lstStyle/>
                        <a:p>
                          <a:pPr algn="ctr" fontAlgn="b"/>
                          <a:r>
                            <a:rPr lang="en-US" sz="1800" b="0" i="0" u="none" strike="noStrike" dirty="0">
                              <a:solidFill>
                                <a:srgbClr val="000000"/>
                              </a:solidFill>
                              <a:effectLst/>
                              <a:latin typeface="+mn-lt"/>
                            </a:rPr>
                            <a:t>0        2.50</a:t>
                          </a:r>
                        </a:p>
                      </a:txBody>
                      <a:tcPr marL="9525" marR="9525" marT="9525" marB="0" anchor="ctr"/>
                    </a:tc>
                    <a:tc>
                      <a:txBody>
                        <a:bodyPr/>
                        <a:lstStyle/>
                        <a:p>
                          <a:pPr algn="ctr" fontAlgn="b"/>
                          <a:r>
                            <a:rPr lang="en-US" sz="1800" b="0" i="0" u="none" strike="noStrike" dirty="0">
                              <a:solidFill>
                                <a:srgbClr val="000000"/>
                              </a:solidFill>
                              <a:effectLst/>
                              <a:latin typeface="+mn-lt"/>
                            </a:rPr>
                            <a:t>0       5.00</a:t>
                          </a:r>
                        </a:p>
                      </a:txBody>
                      <a:tcPr marL="9525" marR="9525" marT="9525" marB="0" anchor="ctr"/>
                    </a:tc>
                    <a:tc>
                      <a:txBody>
                        <a:bodyPr/>
                        <a:lstStyle/>
                        <a:p>
                          <a:pPr algn="ctr" fontAlgn="b"/>
                          <a:r>
                            <a:rPr lang="en-US" sz="1800" b="0" i="0" u="none" strike="noStrike" dirty="0">
                              <a:solidFill>
                                <a:srgbClr val="000000"/>
                              </a:solidFill>
                              <a:effectLst/>
                              <a:latin typeface="+mn-lt"/>
                            </a:rPr>
                            <a:t>0        7.50</a:t>
                          </a:r>
                        </a:p>
                      </a:txBody>
                      <a:tcPr marL="9525" marR="9525" marT="9525" marB="0" anchor="ctr"/>
                    </a:tc>
                    <a:extLst>
                      <a:ext uri="{0D108BD9-81ED-4DB2-BD59-A6C34878D82A}">
                        <a16:rowId xmlns:a16="http://schemas.microsoft.com/office/drawing/2014/main" val="1586685925"/>
                      </a:ext>
                    </a:extLst>
                  </a:tr>
                  <a:tr h="283845">
                    <a:tc vMerge="1">
                      <a:txBody>
                        <a:bodyPr/>
                        <a:lstStyle/>
                        <a:p>
                          <a:endParaRPr lang="en-US" dirty="0"/>
                        </a:p>
                      </a:txBody>
                      <a:tcPr/>
                    </a:tc>
                    <a:tc>
                      <a:txBody>
                        <a:bodyPr/>
                        <a:lstStyle/>
                        <a:p>
                          <a:pPr algn="ctr" fontAlgn="b"/>
                          <a:r>
                            <a:rPr lang="en-US" sz="1800" b="0" i="0" u="none" strike="noStrike" dirty="0">
                              <a:solidFill>
                                <a:srgbClr val="000000"/>
                              </a:solidFill>
                              <a:effectLst/>
                              <a:latin typeface="+mn-lt"/>
                            </a:rPr>
                            <a:t>5</a:t>
                          </a:r>
                        </a:p>
                      </a:txBody>
                      <a:tcPr marL="9525" marR="9525" marT="9525" marB="0" anchor="ctr"/>
                    </a:tc>
                    <a:tc>
                      <a:txBody>
                        <a:bodyPr/>
                        <a:lstStyle/>
                        <a:p>
                          <a:pPr marL="0" indent="0" algn="ctr" fontAlgn="b">
                            <a:buNone/>
                          </a:pPr>
                          <a:r>
                            <a:rPr lang="en-US" sz="1800" b="0" i="0" u="none" strike="noStrike" dirty="0">
                              <a:solidFill>
                                <a:srgbClr val="000000"/>
                              </a:solidFill>
                              <a:effectLst/>
                              <a:latin typeface="+mn-lt"/>
                            </a:rPr>
                            <a:t>2.50   0</a:t>
                          </a:r>
                        </a:p>
                      </a:txBody>
                      <a:tcPr marL="9525" marR="9525" marT="9525" marB="0" anchor="ctr"/>
                    </a:tc>
                    <a:tc>
                      <a:txBody>
                        <a:bodyPr/>
                        <a:lstStyle/>
                        <a:p>
                          <a:pPr algn="ctr" fontAlgn="b"/>
                          <a:r>
                            <a:rPr lang="en-US" sz="1800" b="0" i="0" u="none" strike="noStrike" dirty="0">
                              <a:solidFill>
                                <a:srgbClr val="000000"/>
                              </a:solidFill>
                              <a:effectLst/>
                              <a:latin typeface="+mn-lt"/>
                            </a:rPr>
                            <a:t>2.50    2.50</a:t>
                          </a:r>
                        </a:p>
                      </a:txBody>
                      <a:tcPr marL="9525" marR="9525" marT="9525" marB="0" anchor="ctr"/>
                    </a:tc>
                    <a:tc>
                      <a:txBody>
                        <a:bodyPr/>
                        <a:lstStyle/>
                        <a:p>
                          <a:pPr algn="ctr" fontAlgn="b"/>
                          <a:r>
                            <a:rPr lang="en-US" sz="1800" b="0" i="0" u="none" strike="noStrike" dirty="0">
                              <a:solidFill>
                                <a:srgbClr val="000000"/>
                              </a:solidFill>
                              <a:effectLst/>
                              <a:latin typeface="+mn-lt"/>
                            </a:rPr>
                            <a:t>2.50    5.00</a:t>
                          </a:r>
                        </a:p>
                      </a:txBody>
                      <a:tcPr marL="9525" marR="9525" marT="9525" marB="0" anchor="ctr"/>
                    </a:tc>
                    <a:tc>
                      <a:txBody>
                        <a:bodyPr/>
                        <a:lstStyle/>
                        <a:p>
                          <a:pPr algn="ctr" fontAlgn="b"/>
                          <a:r>
                            <a:rPr lang="en-US" sz="1800" b="0" i="0" u="none" strike="noStrike" dirty="0">
                              <a:solidFill>
                                <a:srgbClr val="000000"/>
                              </a:solidFill>
                              <a:effectLst/>
                              <a:latin typeface="+mn-lt"/>
                            </a:rPr>
                            <a:t>1.50   2.50</a:t>
                          </a:r>
                        </a:p>
                      </a:txBody>
                      <a:tcPr marL="9525" marR="9525" marT="9525" marB="0" anchor="ctr"/>
                    </a:tc>
                    <a:extLst>
                      <a:ext uri="{0D108BD9-81ED-4DB2-BD59-A6C34878D82A}">
                        <a16:rowId xmlns:a16="http://schemas.microsoft.com/office/drawing/2014/main" val="3814871021"/>
                      </a:ext>
                    </a:extLst>
                  </a:tr>
                  <a:tr h="283845">
                    <a:tc vMerge="1">
                      <a:txBody>
                        <a:bodyPr/>
                        <a:lstStyle/>
                        <a:p>
                          <a:endParaRPr lang="en-US" dirty="0"/>
                        </a:p>
                      </a:txBody>
                      <a:tcPr/>
                    </a:tc>
                    <a:tc>
                      <a:txBody>
                        <a:bodyPr/>
                        <a:lstStyle/>
                        <a:p>
                          <a:pPr algn="ctr" fontAlgn="b"/>
                          <a:r>
                            <a:rPr lang="en-US" sz="1800" b="0" i="0" u="none" strike="noStrike" dirty="0">
                              <a:solidFill>
                                <a:srgbClr val="000000"/>
                              </a:solidFill>
                              <a:effectLst/>
                              <a:latin typeface="+mn-lt"/>
                            </a:rPr>
                            <a:t>10</a:t>
                          </a:r>
                        </a:p>
                      </a:txBody>
                      <a:tcPr marL="9525" marR="9525" marT="9525" marB="0" anchor="ctr"/>
                    </a:tc>
                    <a:tc>
                      <a:txBody>
                        <a:bodyPr/>
                        <a:lstStyle/>
                        <a:p>
                          <a:pPr marL="0" indent="0" algn="ctr" fontAlgn="b">
                            <a:buNone/>
                          </a:pPr>
                          <a:r>
                            <a:rPr lang="en-US" sz="1800" b="0" i="0" u="none" strike="noStrike" dirty="0">
                              <a:solidFill>
                                <a:srgbClr val="000000"/>
                              </a:solidFill>
                              <a:effectLst/>
                              <a:latin typeface="+mn-lt"/>
                            </a:rPr>
                            <a:t>5.00    0</a:t>
                          </a:r>
                        </a:p>
                      </a:txBody>
                      <a:tcPr marL="9525" marR="9525" marT="9525" marB="0" anchor="ctr"/>
                    </a:tc>
                    <a:tc>
                      <a:txBody>
                        <a:bodyPr/>
                        <a:lstStyle/>
                        <a:p>
                          <a:pPr algn="ctr" fontAlgn="b"/>
                          <a:r>
                            <a:rPr lang="en-US" sz="1800" b="0" i="0" u="none" strike="noStrike" dirty="0">
                              <a:solidFill>
                                <a:srgbClr val="000000"/>
                              </a:solidFill>
                              <a:effectLst/>
                              <a:latin typeface="+mn-lt"/>
                            </a:rPr>
                            <a:t>5.00    2.50  </a:t>
                          </a:r>
                        </a:p>
                      </a:txBody>
                      <a:tcPr marL="9525" marR="9525" marT="9525" marB="0" anchor="ctr"/>
                    </a:tc>
                    <a:tc>
                      <a:txBody>
                        <a:bodyPr/>
                        <a:lstStyle/>
                        <a:p>
                          <a:pPr algn="ctr" fontAlgn="b"/>
                          <a:r>
                            <a:rPr lang="en-US" sz="1800" b="0" i="0" u="none" strike="noStrike" dirty="0">
                              <a:solidFill>
                                <a:srgbClr val="000000"/>
                              </a:solidFill>
                              <a:effectLst/>
                              <a:latin typeface="+mn-lt"/>
                            </a:rPr>
                            <a:t>3.00    3.00</a:t>
                          </a:r>
                        </a:p>
                      </a:txBody>
                      <a:tcPr marL="9525" marR="9525" marT="9525" marB="0" anchor="ctr">
                        <a:solidFill>
                          <a:schemeClr val="accent4">
                            <a:lumMod val="60000"/>
                            <a:lumOff val="40000"/>
                          </a:schemeClr>
                        </a:solidFill>
                      </a:tcPr>
                    </a:tc>
                    <a:tc>
                      <a:txBody>
                        <a:bodyPr/>
                        <a:lstStyle/>
                        <a:p>
                          <a:pPr algn="ctr" fontAlgn="b"/>
                          <a:r>
                            <a:rPr lang="en-US" sz="1800" b="0" i="0" u="none" strike="noStrike" dirty="0">
                              <a:solidFill>
                                <a:srgbClr val="000000"/>
                              </a:solidFill>
                              <a:effectLst/>
                              <a:latin typeface="+mn-lt"/>
                            </a:rPr>
                            <a:t>1.00    1.50</a:t>
                          </a:r>
                        </a:p>
                      </a:txBody>
                      <a:tcPr marL="9525" marR="9525" marT="9525" marB="0" anchor="ctr"/>
                    </a:tc>
                    <a:extLst>
                      <a:ext uri="{0D108BD9-81ED-4DB2-BD59-A6C34878D82A}">
                        <a16:rowId xmlns:a16="http://schemas.microsoft.com/office/drawing/2014/main" val="3596452157"/>
                      </a:ext>
                    </a:extLst>
                  </a:tr>
                  <a:tr h="283845">
                    <a:tc vMerge="1">
                      <a:txBody>
                        <a:bodyPr/>
                        <a:lstStyle/>
                        <a:p>
                          <a:endParaRPr lang="en-US" dirty="0"/>
                        </a:p>
                      </a:txBody>
                      <a:tcPr/>
                    </a:tc>
                    <a:tc>
                      <a:txBody>
                        <a:bodyPr/>
                        <a:lstStyle/>
                        <a:p>
                          <a:pPr algn="ctr" fontAlgn="b"/>
                          <a:r>
                            <a:rPr lang="en-US" sz="1800" b="0" i="0" u="none" strike="noStrike" dirty="0">
                              <a:solidFill>
                                <a:srgbClr val="000000"/>
                              </a:solidFill>
                              <a:effectLst/>
                              <a:latin typeface="+mn-lt"/>
                            </a:rPr>
                            <a:t>15</a:t>
                          </a:r>
                        </a:p>
                      </a:txBody>
                      <a:tcPr marL="9525" marR="9525" marT="9525" marB="0" anchor="ctr"/>
                    </a:tc>
                    <a:tc>
                      <a:txBody>
                        <a:bodyPr/>
                        <a:lstStyle/>
                        <a:p>
                          <a:pPr marL="0" indent="0" algn="ctr" fontAlgn="b">
                            <a:buNone/>
                          </a:pPr>
                          <a:r>
                            <a:rPr lang="en-US" sz="1800" b="0" i="0" u="none" strike="noStrike" dirty="0">
                              <a:solidFill>
                                <a:srgbClr val="000000"/>
                              </a:solidFill>
                              <a:effectLst/>
                              <a:latin typeface="+mn-lt"/>
                            </a:rPr>
                            <a:t>7.50    0</a:t>
                          </a:r>
                        </a:p>
                      </a:txBody>
                      <a:tcPr marL="9525" marR="9525" marT="9525" marB="0" anchor="ctr"/>
                    </a:tc>
                    <a:tc>
                      <a:txBody>
                        <a:bodyPr/>
                        <a:lstStyle/>
                        <a:p>
                          <a:pPr algn="ctr" fontAlgn="b"/>
                          <a:r>
                            <a:rPr lang="en-US" sz="1800" b="0" i="0" u="none" strike="noStrike" dirty="0">
                              <a:solidFill>
                                <a:srgbClr val="000000"/>
                              </a:solidFill>
                              <a:effectLst/>
                              <a:latin typeface="+mn-lt"/>
                            </a:rPr>
                            <a:t>4.50   1.50      </a:t>
                          </a:r>
                        </a:p>
                      </a:txBody>
                      <a:tcPr marL="9525" marR="9525" marT="9525" marB="0" anchor="ctr"/>
                    </a:tc>
                    <a:tc>
                      <a:txBody>
                        <a:bodyPr/>
                        <a:lstStyle/>
                        <a:p>
                          <a:pPr algn="ctr" fontAlgn="b"/>
                          <a:r>
                            <a:rPr lang="en-US" sz="1800" b="0" i="0" u="none" strike="noStrike" dirty="0">
                              <a:solidFill>
                                <a:srgbClr val="000000"/>
                              </a:solidFill>
                              <a:effectLst/>
                              <a:latin typeface="+mn-lt"/>
                            </a:rPr>
                            <a:t>1.50   1.00</a:t>
                          </a:r>
                        </a:p>
                      </a:txBody>
                      <a:tcPr marL="9525" marR="9525" marT="9525" marB="0" anchor="ctr"/>
                    </a:tc>
                    <a:tc>
                      <a:txBody>
                        <a:bodyPr/>
                        <a:lstStyle/>
                        <a:p>
                          <a:pPr algn="ctr" fontAlgn="b"/>
                          <a:r>
                            <a:rPr lang="en-US" sz="1800" b="0" i="0" u="none" strike="noStrike" dirty="0" smtClean="0">
                              <a:solidFill>
                                <a:srgbClr val="000000"/>
                              </a:solidFill>
                              <a:effectLst/>
                              <a:latin typeface="+mn-lt"/>
                            </a:rPr>
                            <a:t>−0.50 −0.50</a:t>
                          </a:r>
                          <a:endParaRPr lang="en-US" sz="18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315090410"/>
                      </a:ext>
                    </a:extLst>
                  </a:tr>
                </a:tbl>
              </a:graphicData>
            </a:graphic>
          </p:graphicFrame>
        </mc:Fallback>
      </mc:AlternateContent>
      <p:sp>
        <p:nvSpPr>
          <p:cNvPr id="10" name="TextBox 9">
            <a:extLst>
              <a:ext uri="{FF2B5EF4-FFF2-40B4-BE49-F238E27FC236}">
                <a16:creationId xmlns:a16="http://schemas.microsoft.com/office/drawing/2014/main" id="{80DEACD4-A64B-496E-97F9-C8F18B161802}"/>
              </a:ext>
            </a:extLst>
          </p:cNvPr>
          <p:cNvSpPr txBox="1"/>
          <p:nvPr/>
        </p:nvSpPr>
        <p:spPr>
          <a:xfrm>
            <a:off x="609600" y="5459849"/>
            <a:ext cx="10972800" cy="1169551"/>
          </a:xfrm>
          <a:prstGeom prst="rect">
            <a:avLst/>
          </a:prstGeom>
          <a:noFill/>
        </p:spPr>
        <p:txBody>
          <a:bodyPr wrap="square" rtlCol="0">
            <a:noAutofit/>
          </a:bodyPr>
          <a:lstStyle/>
          <a:p>
            <a:r>
              <a:rPr lang="en-US" sz="1400" dirty="0"/>
              <a:t>Best response                                                                                            Nash equilibrium</a:t>
            </a:r>
          </a:p>
          <a:p>
            <a:r>
              <a:rPr lang="en-US" sz="1400" dirty="0"/>
              <a:t>H1 plays   0, H2 plays 15       H2 plays   0, H1 plays 15       H1 plays 10 gets $3, H2 plays 10 gets $3, tax is $10</a:t>
            </a:r>
          </a:p>
          <a:p>
            <a:r>
              <a:rPr lang="en-US" sz="1400" dirty="0"/>
              <a:t>H1 plays   5, H2 plays 10       H2 plays   5, H1 plays 10       </a:t>
            </a:r>
            <a:r>
              <a:rPr lang="en-US" sz="1400" b="1" dirty="0"/>
              <a:t>Nash equilibrium is Pareto optimal</a:t>
            </a:r>
            <a:endParaRPr lang="en-US" sz="1400" dirty="0"/>
          </a:p>
          <a:p>
            <a:r>
              <a:rPr lang="en-US" sz="1400" dirty="0"/>
              <a:t>H1 plays 10, H2 plays 10       H2 plays 10, H1 plays 10              State gets ($0.50 * 10 + $0.50 * 10) = $10, herders $6, total $16</a:t>
            </a:r>
          </a:p>
          <a:p>
            <a:r>
              <a:rPr lang="en-US" sz="1400" dirty="0"/>
              <a:t>H1 plays 15, H2 plays   5       H2 plays 15, H1 plays   5       </a:t>
            </a:r>
            <a:r>
              <a:rPr lang="en-US" sz="1400" b="1" dirty="0"/>
              <a:t>Nash equilibrium is not Pareto improving </a:t>
            </a:r>
          </a:p>
        </p:txBody>
      </p:sp>
    </p:spTree>
    <p:extLst>
      <p:ext uri="{BB962C8B-B14F-4D97-AF65-F5344CB8AC3E}">
        <p14:creationId xmlns:p14="http://schemas.microsoft.com/office/powerpoint/2010/main" val="13252399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25B82-3B81-4CD7-B623-ED9197C1D722}"/>
              </a:ext>
            </a:extLst>
          </p:cNvPr>
          <p:cNvSpPr>
            <a:spLocks noGrp="1"/>
          </p:cNvSpPr>
          <p:nvPr>
            <p:ph type="title"/>
          </p:nvPr>
        </p:nvSpPr>
        <p:spPr/>
        <p:txBody>
          <a:bodyPr/>
          <a:lstStyle/>
          <a:p>
            <a:r>
              <a:rPr lang="en-US" dirty="0"/>
              <a:t>Tragedy of the Commons: Privatize</a:t>
            </a:r>
          </a:p>
        </p:txBody>
      </p:sp>
      <mc:AlternateContent xmlns:mc="http://schemas.openxmlformats.org/markup-compatibility/2006" xmlns:a14="http://schemas.microsoft.com/office/drawing/2010/main">
        <mc:Choice Requires="a14">
          <p:graphicFrame>
            <p:nvGraphicFramePr>
              <p:cNvPr id="7" name="Table 4">
                <a:extLst>
                  <a:ext uri="{FF2B5EF4-FFF2-40B4-BE49-F238E27FC236}">
                    <a16:creationId xmlns:a16="http://schemas.microsoft.com/office/drawing/2014/main" id="{EB3050E1-8454-4F10-A5CA-098595624CAC}"/>
                  </a:ext>
                </a:extLst>
              </p:cNvPr>
              <p:cNvGraphicFramePr>
                <a:graphicFrameLocks/>
              </p:cNvGraphicFramePr>
              <p:nvPr>
                <p:extLst>
                  <p:ext uri="{D42A27DB-BD31-4B8C-83A1-F6EECF244321}">
                    <p14:modId xmlns:p14="http://schemas.microsoft.com/office/powerpoint/2010/main" val="3827378253"/>
                  </p:ext>
                </p:extLst>
              </p:nvPr>
            </p:nvGraphicFramePr>
            <p:xfrm>
              <a:off x="609600" y="1897380"/>
              <a:ext cx="10972800" cy="4122420"/>
            </p:xfrm>
            <a:graphic>
              <a:graphicData uri="http://schemas.openxmlformats.org/drawingml/2006/table">
                <a:tbl>
                  <a:tblPr firstRow="1" bandRow="1">
                    <a:tableStyleId>{5C22544A-7EE6-4342-B048-85BDC9FD1C3A}</a:tableStyleId>
                  </a:tblPr>
                  <a:tblGrid>
                    <a:gridCol w="5675585">
                      <a:extLst>
                        <a:ext uri="{9D8B030D-6E8A-4147-A177-3AD203B41FA5}">
                          <a16:colId xmlns:a16="http://schemas.microsoft.com/office/drawing/2014/main" val="1370711798"/>
                        </a:ext>
                      </a:extLst>
                    </a:gridCol>
                    <a:gridCol w="2235837">
                      <a:extLst>
                        <a:ext uri="{9D8B030D-6E8A-4147-A177-3AD203B41FA5}">
                          <a16:colId xmlns:a16="http://schemas.microsoft.com/office/drawing/2014/main" val="3612115278"/>
                        </a:ext>
                      </a:extLst>
                    </a:gridCol>
                    <a:gridCol w="3061378">
                      <a:extLst>
                        <a:ext uri="{9D8B030D-6E8A-4147-A177-3AD203B41FA5}">
                          <a16:colId xmlns:a16="http://schemas.microsoft.com/office/drawing/2014/main" val="1142001215"/>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Set herder 1 herd size to zero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t>Herder 2</a:t>
                          </a:r>
                          <a:br>
                            <a:rPr lang="en-US" sz="2400" dirty="0"/>
                          </a:br>
                          <a:r>
                            <a:rPr lang="en-US" sz="2400" dirty="0"/>
                            <a:t>herd size</a:t>
                          </a:r>
                        </a:p>
                      </a:txBody>
                      <a:tcPr anchor="ctr"/>
                    </a:tc>
                    <a:tc>
                      <a:txBody>
                        <a:bodyPr/>
                        <a:lstStyle/>
                        <a:p>
                          <a:pPr/>
                          <a14:m>
                            <m:oMathPara xmlns:m="http://schemas.openxmlformats.org/officeDocument/2006/math">
                              <m:oMathParaPr>
                                <m:jc m:val="centerGroup"/>
                              </m:oMathParaPr>
                              <m:oMath xmlns:m="http://schemas.openxmlformats.org/officeDocument/2006/math">
                                <m:sSub>
                                  <m:sSubPr>
                                    <m:ctrlPr>
                                      <a:rPr lang="en-US" sz="2400" i="1" smtClean="0">
                                        <a:latin typeface="Cambria Math" panose="02040503050406030204" pitchFamily="18" charset="0"/>
                                      </a:rPr>
                                    </m:ctrlPr>
                                  </m:sSubPr>
                                  <m:e>
                                    <m:r>
                                      <a:rPr lang="en-US" sz="2400" i="1" smtClean="0">
                                        <a:latin typeface="Cambria Math" panose="02040503050406030204" pitchFamily="18" charset="0"/>
                                        <a:ea typeface="Cambria Math" panose="02040503050406030204" pitchFamily="18" charset="0"/>
                                      </a:rPr>
                                      <m:t>𝝅</m:t>
                                    </m:r>
                                  </m:e>
                                  <m:sub>
                                    <m:r>
                                      <a:rPr lang="en-US" sz="2400" b="1" i="1" smtClean="0">
                                        <a:latin typeface="Cambria Math" panose="02040503050406030204" pitchFamily="18" charset="0"/>
                                      </a:rPr>
                                      <m:t>𝟐</m:t>
                                    </m:r>
                                  </m:sub>
                                </m:sSub>
                                <m:r>
                                  <a:rPr lang="en-US" sz="2400" b="1" i="1" smtClean="0">
                                    <a:latin typeface="Cambria Math" panose="02040503050406030204" pitchFamily="18" charset="0"/>
                                  </a:rPr>
                                  <m:t>          </m:t>
                                </m:r>
                                <m:sSub>
                                  <m:sSubPr>
                                    <m:ctrlPr>
                                      <a:rPr lang="en-US" sz="2400" b="1" i="1" smtClean="0">
                                        <a:latin typeface="Cambria Math" panose="02040503050406030204" pitchFamily="18" charset="0"/>
                                      </a:rPr>
                                    </m:ctrlPr>
                                  </m:sSubPr>
                                  <m:e>
                                    <m:r>
                                      <a:rPr lang="en-US" sz="2400" b="1" i="1" smtClean="0">
                                        <a:latin typeface="Cambria Math" panose="02040503050406030204" pitchFamily="18" charset="0"/>
                                        <a:ea typeface="Cambria Math" panose="02040503050406030204" pitchFamily="18" charset="0"/>
                                      </a:rPr>
                                      <m:t>𝝅</m:t>
                                    </m:r>
                                  </m:e>
                                  <m:sub>
                                    <m:r>
                                      <a:rPr lang="en-US" sz="2400" b="1" i="1" smtClean="0">
                                        <a:latin typeface="Cambria Math" panose="02040503050406030204" pitchFamily="18" charset="0"/>
                                      </a:rPr>
                                      <m:t>𝟏</m:t>
                                    </m:r>
                                  </m:sub>
                                </m:sSub>
                              </m:oMath>
                            </m:oMathPara>
                          </a14:m>
                          <a:endParaRPr lang="en-US" sz="2400" dirty="0"/>
                        </a:p>
                      </a:txBody>
                      <a:tcPr anchor="ctr"/>
                    </a:tc>
                    <a:extLst>
                      <a:ext uri="{0D108BD9-81ED-4DB2-BD59-A6C34878D82A}">
                        <a16:rowId xmlns:a16="http://schemas.microsoft.com/office/drawing/2014/main" val="2860070497"/>
                      </a:ext>
                    </a:extLst>
                  </a:tr>
                  <a:tr h="0">
                    <a:tc rowSpan="7">
                      <a:txBody>
                        <a:bodyPr/>
                        <a:lstStyle/>
                        <a:p>
                          <a:pPr algn="l"/>
                          <a:r>
                            <a:rPr lang="en-US" sz="2400" dirty="0"/>
                            <a:t>Efficient but not particularly fair!</a:t>
                          </a:r>
                        </a:p>
                        <a:p>
                          <a:pPr algn="l"/>
                          <a:r>
                            <a:rPr lang="en-US" sz="2400" dirty="0"/>
                            <a:t>Note h = 20 = 10 + 10</a:t>
                          </a:r>
                        </a:p>
                        <a:p>
                          <a:pPr algn="l"/>
                          <a:r>
                            <a:rPr lang="en-US" sz="2400" dirty="0"/>
                            <a:t>Note </a:t>
                          </a:r>
                          <a14:m>
                            <m:oMath xmlns:m="http://schemas.openxmlformats.org/officeDocument/2006/math">
                              <m:r>
                                <a:rPr lang="en-US" sz="2400" i="1">
                                  <a:latin typeface="Cambria Math" panose="02040503050406030204" pitchFamily="18" charset="0"/>
                                  <a:ea typeface="Cambria Math" panose="02040503050406030204" pitchFamily="18" charset="0"/>
                                </a:rPr>
                                <m:t>𝜋</m:t>
                              </m:r>
                            </m:oMath>
                          </a14:m>
                          <a:r>
                            <a:rPr lang="en-US" sz="2400" dirty="0"/>
                            <a:t> = 16 = 8 + 8</a:t>
                          </a:r>
                        </a:p>
                      </a:txBody>
                      <a:tcPr marL="108000" marT="360000" anchor="ctr"/>
                    </a:tc>
                    <a:tc>
                      <a:txBody>
                        <a:bodyPr/>
                        <a:lstStyle/>
                        <a:p>
                          <a:pPr algn="ctr" fontAlgn="b"/>
                          <a:r>
                            <a:rPr lang="en-US" sz="2800" b="0" i="0" u="none" strike="noStrike" dirty="0">
                              <a:solidFill>
                                <a:srgbClr val="000000"/>
                              </a:solidFill>
                              <a:effectLst/>
                              <a:latin typeface="Cambria Math" panose="02040503050406030204" pitchFamily="18" charset="0"/>
                              <a:ea typeface="Cambria Math" panose="02040503050406030204" pitchFamily="18" charset="0"/>
                            </a:rPr>
                            <a:t>0</a:t>
                          </a:r>
                        </a:p>
                      </a:txBody>
                      <a:tcPr marL="9525" marR="9525" marT="9525" marB="0" anchor="b"/>
                    </a:tc>
                    <a:tc>
                      <a:txBody>
                        <a:bodyPr/>
                        <a:lstStyle/>
                        <a:p>
                          <a:pPr algn="ctr" fontAlgn="b"/>
                          <a:r>
                            <a:rPr lang="en-US" sz="2800" b="0" i="0" u="none" strike="noStrike" dirty="0">
                              <a:solidFill>
                                <a:srgbClr val="000000"/>
                              </a:solidFill>
                              <a:effectLst/>
                              <a:latin typeface="Cambria Math" panose="02040503050406030204" pitchFamily="18" charset="0"/>
                              <a:ea typeface="Cambria Math" panose="02040503050406030204" pitchFamily="18" charset="0"/>
                            </a:rPr>
                            <a:t>0</a:t>
                          </a:r>
                          <a:r>
                            <a:rPr lang="en-US" sz="2800" b="0" i="0" u="none" strike="noStrike" baseline="0" dirty="0">
                              <a:solidFill>
                                <a:srgbClr val="000000"/>
                              </a:solidFill>
                              <a:effectLst/>
                              <a:latin typeface="Cambria Math" panose="02040503050406030204" pitchFamily="18" charset="0"/>
                              <a:ea typeface="Cambria Math" panose="02040503050406030204" pitchFamily="18" charset="0"/>
                            </a:rPr>
                            <a:t>       </a:t>
                          </a:r>
                          <a:r>
                            <a:rPr lang="en-US" sz="2800" b="0" i="0" u="none" strike="noStrike" dirty="0">
                              <a:solidFill>
                                <a:srgbClr val="000000"/>
                              </a:solidFill>
                              <a:effectLst/>
                              <a:latin typeface="Cambria Math" panose="02040503050406030204" pitchFamily="18" charset="0"/>
                              <a:ea typeface="Cambria Math" panose="02040503050406030204" pitchFamily="18" charset="0"/>
                            </a:rPr>
                            <a:t>0</a:t>
                          </a:r>
                        </a:p>
                      </a:txBody>
                      <a:tcPr marL="9525" marR="9525" marT="9525" marB="0" anchor="b"/>
                    </a:tc>
                    <a:extLst>
                      <a:ext uri="{0D108BD9-81ED-4DB2-BD59-A6C34878D82A}">
                        <a16:rowId xmlns:a16="http://schemas.microsoft.com/office/drawing/2014/main" val="2019469584"/>
                      </a:ext>
                    </a:extLst>
                  </a:tr>
                  <a:tr h="370840">
                    <a:tc vMerge="1">
                      <a:txBody>
                        <a:bodyPr/>
                        <a:lstStyle/>
                        <a:p>
                          <a:endParaRPr lang="en-US" dirty="0"/>
                        </a:p>
                      </a:txBody>
                      <a:tcPr/>
                    </a:tc>
                    <a:tc>
                      <a:txBody>
                        <a:bodyPr/>
                        <a:lstStyle/>
                        <a:p>
                          <a:pPr algn="ctr" fontAlgn="b"/>
                          <a:r>
                            <a:rPr lang="en-US" sz="2800" b="0" i="0" u="none" strike="noStrike" dirty="0">
                              <a:solidFill>
                                <a:srgbClr val="000000"/>
                              </a:solidFill>
                              <a:effectLst/>
                              <a:latin typeface="Cambria Math" panose="02040503050406030204" pitchFamily="18" charset="0"/>
                              <a:ea typeface="Cambria Math" panose="02040503050406030204" pitchFamily="18" charset="0"/>
                            </a:rPr>
                            <a:t>5</a:t>
                          </a:r>
                        </a:p>
                      </a:txBody>
                      <a:tcPr marL="9525" marR="9525" marT="9525" marB="0" anchor="b"/>
                    </a:tc>
                    <a:tc>
                      <a:txBody>
                        <a:bodyPr/>
                        <a:lstStyle/>
                        <a:p>
                          <a:pPr marL="457200" indent="-457200" algn="ctr" fontAlgn="b">
                            <a:buAutoNum type="arabicPlain" startAt="5"/>
                          </a:pPr>
                          <a:r>
                            <a:rPr lang="en-US" sz="2800" b="0" i="0" u="none" strike="noStrike" dirty="0">
                              <a:solidFill>
                                <a:srgbClr val="000000"/>
                              </a:solidFill>
                              <a:effectLst/>
                              <a:latin typeface="Cambria Math" panose="02040503050406030204" pitchFamily="18" charset="0"/>
                              <a:ea typeface="Cambria Math" panose="02040503050406030204" pitchFamily="18" charset="0"/>
                            </a:rPr>
                            <a:t>    0</a:t>
                          </a:r>
                        </a:p>
                      </a:txBody>
                      <a:tcPr marL="9525" marR="9525" marT="9525" marB="0" anchor="b"/>
                    </a:tc>
                    <a:extLst>
                      <a:ext uri="{0D108BD9-81ED-4DB2-BD59-A6C34878D82A}">
                        <a16:rowId xmlns:a16="http://schemas.microsoft.com/office/drawing/2014/main" val="2975999950"/>
                      </a:ext>
                    </a:extLst>
                  </a:tr>
                  <a:tr h="370840">
                    <a:tc vMerge="1">
                      <a:txBody>
                        <a:bodyPr/>
                        <a:lstStyle/>
                        <a:p>
                          <a:endParaRPr lang="en-US" dirty="0"/>
                        </a:p>
                      </a:txBody>
                      <a:tcPr/>
                    </a:tc>
                    <a:tc>
                      <a:txBody>
                        <a:bodyPr/>
                        <a:lstStyle/>
                        <a:p>
                          <a:pPr algn="ctr" fontAlgn="b"/>
                          <a:r>
                            <a:rPr lang="en-US" sz="2800" b="0" i="0" u="none" strike="noStrike" dirty="0">
                              <a:solidFill>
                                <a:srgbClr val="000000"/>
                              </a:solidFill>
                              <a:effectLst/>
                              <a:latin typeface="Cambria Math" panose="02040503050406030204" pitchFamily="18" charset="0"/>
                              <a:ea typeface="Cambria Math" panose="02040503050406030204" pitchFamily="18" charset="0"/>
                            </a:rPr>
                            <a:t>10</a:t>
                          </a:r>
                        </a:p>
                      </a:txBody>
                      <a:tcPr marL="9525" marR="9525" marT="9525" marB="0" anchor="b"/>
                    </a:tc>
                    <a:tc>
                      <a:txBody>
                        <a:bodyPr/>
                        <a:lstStyle/>
                        <a:p>
                          <a:pPr marL="457200" indent="-457200" algn="ctr" fontAlgn="b">
                            <a:buAutoNum type="arabicPlain" startAt="10"/>
                          </a:pPr>
                          <a:r>
                            <a:rPr lang="en-US" sz="2800" b="0" i="0" u="none" strike="noStrike" dirty="0">
                              <a:solidFill>
                                <a:srgbClr val="000000"/>
                              </a:solidFill>
                              <a:effectLst/>
                              <a:latin typeface="Cambria Math" panose="02040503050406030204" pitchFamily="18" charset="0"/>
                              <a:ea typeface="Cambria Math" panose="02040503050406030204" pitchFamily="18" charset="0"/>
                            </a:rPr>
                            <a:t>     0</a:t>
                          </a:r>
                        </a:p>
                      </a:txBody>
                      <a:tcPr marL="9525" marR="9525" marT="9525" marB="0" anchor="b"/>
                    </a:tc>
                    <a:extLst>
                      <a:ext uri="{0D108BD9-81ED-4DB2-BD59-A6C34878D82A}">
                        <a16:rowId xmlns:a16="http://schemas.microsoft.com/office/drawing/2014/main" val="2948054954"/>
                      </a:ext>
                    </a:extLst>
                  </a:tr>
                  <a:tr h="370840">
                    <a:tc vMerge="1">
                      <a:txBody>
                        <a:bodyPr/>
                        <a:lstStyle/>
                        <a:p>
                          <a:endParaRPr lang="en-US" dirty="0"/>
                        </a:p>
                      </a:txBody>
                      <a:tcPr/>
                    </a:tc>
                    <a:tc>
                      <a:txBody>
                        <a:bodyPr/>
                        <a:lstStyle/>
                        <a:p>
                          <a:pPr algn="ctr" fontAlgn="b"/>
                          <a:r>
                            <a:rPr lang="en-US" sz="2800" b="0" i="0" u="none" strike="noStrike" dirty="0">
                              <a:solidFill>
                                <a:srgbClr val="000000"/>
                              </a:solidFill>
                              <a:effectLst/>
                              <a:latin typeface="Cambria Math" panose="02040503050406030204" pitchFamily="18" charset="0"/>
                              <a:ea typeface="Cambria Math" panose="02040503050406030204" pitchFamily="18" charset="0"/>
                            </a:rPr>
                            <a:t>15</a:t>
                          </a:r>
                        </a:p>
                      </a:txBody>
                      <a:tcPr marL="9525" marR="9525" marT="9525" marB="0" anchor="b"/>
                    </a:tc>
                    <a:tc>
                      <a:txBody>
                        <a:bodyPr/>
                        <a:lstStyle/>
                        <a:p>
                          <a:pPr marL="457200" indent="-457200" algn="ctr" fontAlgn="b">
                            <a:buAutoNum type="arabicPlain" startAt="15"/>
                          </a:pPr>
                          <a:r>
                            <a:rPr lang="en-US" sz="2800" b="0" i="0" u="none" strike="noStrike" dirty="0">
                              <a:solidFill>
                                <a:srgbClr val="000000"/>
                              </a:solidFill>
                              <a:effectLst/>
                              <a:latin typeface="Cambria Math" panose="02040503050406030204" pitchFamily="18" charset="0"/>
                              <a:ea typeface="Cambria Math" panose="02040503050406030204" pitchFamily="18" charset="0"/>
                            </a:rPr>
                            <a:t>     0</a:t>
                          </a:r>
                        </a:p>
                      </a:txBody>
                      <a:tcPr marL="9525" marR="9525" marT="9525" marB="0" anchor="b"/>
                    </a:tc>
                    <a:extLst>
                      <a:ext uri="{0D108BD9-81ED-4DB2-BD59-A6C34878D82A}">
                        <a16:rowId xmlns:a16="http://schemas.microsoft.com/office/drawing/2014/main" val="2887546458"/>
                      </a:ext>
                    </a:extLst>
                  </a:tr>
                  <a:tr h="370840">
                    <a:tc vMerge="1">
                      <a:txBody>
                        <a:bodyPr/>
                        <a:lstStyle/>
                        <a:p>
                          <a:endParaRPr lang="en-US" dirty="0"/>
                        </a:p>
                      </a:txBody>
                      <a:tcPr/>
                    </a:tc>
                    <a:tc>
                      <a:txBody>
                        <a:bodyPr/>
                        <a:lstStyle/>
                        <a:p>
                          <a:pPr algn="ctr"/>
                          <a:r>
                            <a:rPr lang="en-US" sz="2800" dirty="0">
                              <a:latin typeface="Cambria Math" panose="02040503050406030204" pitchFamily="18" charset="0"/>
                              <a:ea typeface="Cambria Math" panose="02040503050406030204" pitchFamily="18" charset="0"/>
                            </a:rPr>
                            <a:t>20</a:t>
                          </a:r>
                        </a:p>
                      </a:txBody>
                      <a:tcPr/>
                    </a:tc>
                    <a:tc>
                      <a:txBody>
                        <a:bodyPr/>
                        <a:lstStyle/>
                        <a:p>
                          <a:pPr marL="342900" indent="-342900" algn="ctr">
                            <a:buAutoNum type="arabicPlain" startAt="16"/>
                          </a:pPr>
                          <a:r>
                            <a:rPr lang="en-US" sz="2800" dirty="0">
                              <a:latin typeface="Cambria Math" panose="02040503050406030204" pitchFamily="18" charset="0"/>
                              <a:ea typeface="Cambria Math" panose="02040503050406030204" pitchFamily="18" charset="0"/>
                            </a:rPr>
                            <a:t>      0</a:t>
                          </a:r>
                        </a:p>
                      </a:txBody>
                      <a:tcPr>
                        <a:solidFill>
                          <a:schemeClr val="accent4">
                            <a:lumMod val="60000"/>
                            <a:lumOff val="40000"/>
                          </a:schemeClr>
                        </a:solidFill>
                      </a:tcPr>
                    </a:tc>
                    <a:extLst>
                      <a:ext uri="{0D108BD9-81ED-4DB2-BD59-A6C34878D82A}">
                        <a16:rowId xmlns:a16="http://schemas.microsoft.com/office/drawing/2014/main" val="1484202374"/>
                      </a:ext>
                    </a:extLst>
                  </a:tr>
                  <a:tr h="370840">
                    <a:tc vMerge="1">
                      <a:txBody>
                        <a:bodyPr/>
                        <a:lstStyle/>
                        <a:p>
                          <a:endParaRPr lang="en-US" dirty="0"/>
                        </a:p>
                      </a:txBody>
                      <a:tcPr/>
                    </a:tc>
                    <a:tc>
                      <a:txBody>
                        <a:bodyPr/>
                        <a:lstStyle/>
                        <a:p>
                          <a:pPr algn="ctr"/>
                          <a:r>
                            <a:rPr lang="en-US" sz="2800" dirty="0">
                              <a:latin typeface="Cambria Math" panose="02040503050406030204" pitchFamily="18" charset="0"/>
                              <a:ea typeface="Cambria Math" panose="02040503050406030204" pitchFamily="18" charset="0"/>
                            </a:rPr>
                            <a:t>25</a:t>
                          </a:r>
                        </a:p>
                      </a:txBody>
                      <a:tcPr/>
                    </a:tc>
                    <a:tc>
                      <a:txBody>
                        <a:bodyPr/>
                        <a:lstStyle/>
                        <a:p>
                          <a:pPr marL="342900" indent="-342900" algn="ctr">
                            <a:buAutoNum type="arabicPlain" startAt="15"/>
                          </a:pPr>
                          <a:r>
                            <a:rPr lang="en-US" sz="2800" dirty="0">
                              <a:latin typeface="Cambria Math" panose="02040503050406030204" pitchFamily="18" charset="0"/>
                              <a:ea typeface="Cambria Math" panose="02040503050406030204" pitchFamily="18" charset="0"/>
                            </a:rPr>
                            <a:t>      0</a:t>
                          </a:r>
                        </a:p>
                      </a:txBody>
                      <a:tcPr/>
                    </a:tc>
                    <a:extLst>
                      <a:ext uri="{0D108BD9-81ED-4DB2-BD59-A6C34878D82A}">
                        <a16:rowId xmlns:a16="http://schemas.microsoft.com/office/drawing/2014/main" val="297611465"/>
                      </a:ext>
                    </a:extLst>
                  </a:tr>
                  <a:tr h="370840">
                    <a:tc vMerge="1">
                      <a:txBody>
                        <a:bodyPr/>
                        <a:lstStyle/>
                        <a:p>
                          <a:endParaRPr lang="en-US" dirty="0"/>
                        </a:p>
                      </a:txBody>
                      <a:tcPr/>
                    </a:tc>
                    <a:tc>
                      <a:txBody>
                        <a:bodyPr/>
                        <a:lstStyle/>
                        <a:p>
                          <a:pPr algn="ctr"/>
                          <a:r>
                            <a:rPr lang="en-US" sz="2800" dirty="0">
                              <a:latin typeface="Cambria Math" panose="02040503050406030204" pitchFamily="18" charset="0"/>
                              <a:ea typeface="Cambria Math" panose="02040503050406030204" pitchFamily="18" charset="0"/>
                            </a:rPr>
                            <a:t>30</a:t>
                          </a:r>
                        </a:p>
                      </a:txBody>
                      <a:tcPr/>
                    </a:tc>
                    <a:tc>
                      <a:txBody>
                        <a:bodyPr/>
                        <a:lstStyle/>
                        <a:p>
                          <a:pPr algn="ctr"/>
                          <a:r>
                            <a:rPr lang="en-US" sz="2800" dirty="0">
                              <a:latin typeface="Cambria Math" panose="02040503050406030204" pitchFamily="18" charset="0"/>
                              <a:ea typeface="Cambria Math" panose="02040503050406030204" pitchFamily="18" charset="0"/>
                            </a:rPr>
                            <a:t>14      0</a:t>
                          </a:r>
                        </a:p>
                      </a:txBody>
                      <a:tcPr/>
                    </a:tc>
                    <a:extLst>
                      <a:ext uri="{0D108BD9-81ED-4DB2-BD59-A6C34878D82A}">
                        <a16:rowId xmlns:a16="http://schemas.microsoft.com/office/drawing/2014/main" val="2477622692"/>
                      </a:ext>
                    </a:extLst>
                  </a:tr>
                </a:tbl>
              </a:graphicData>
            </a:graphic>
          </p:graphicFrame>
        </mc:Choice>
        <mc:Fallback xmlns="">
          <p:graphicFrame>
            <p:nvGraphicFramePr>
              <p:cNvPr id="7" name="Table 4">
                <a:extLst>
                  <a:ext uri="{FF2B5EF4-FFF2-40B4-BE49-F238E27FC236}">
                    <a16:creationId xmlns:a16="http://schemas.microsoft.com/office/drawing/2014/main" id="{EB3050E1-8454-4F10-A5CA-098595624CAC}"/>
                  </a:ext>
                </a:extLst>
              </p:cNvPr>
              <p:cNvGraphicFramePr>
                <a:graphicFrameLocks/>
              </p:cNvGraphicFramePr>
              <p:nvPr>
                <p:extLst>
                  <p:ext uri="{D42A27DB-BD31-4B8C-83A1-F6EECF244321}">
                    <p14:modId xmlns:p14="http://schemas.microsoft.com/office/powerpoint/2010/main" val="3827378253"/>
                  </p:ext>
                </p:extLst>
              </p:nvPr>
            </p:nvGraphicFramePr>
            <p:xfrm>
              <a:off x="609600" y="1897380"/>
              <a:ext cx="10972800" cy="4122420"/>
            </p:xfrm>
            <a:graphic>
              <a:graphicData uri="http://schemas.openxmlformats.org/drawingml/2006/table">
                <a:tbl>
                  <a:tblPr firstRow="1" bandRow="1">
                    <a:tableStyleId>{5C22544A-7EE6-4342-B048-85BDC9FD1C3A}</a:tableStyleId>
                  </a:tblPr>
                  <a:tblGrid>
                    <a:gridCol w="5675585">
                      <a:extLst>
                        <a:ext uri="{9D8B030D-6E8A-4147-A177-3AD203B41FA5}">
                          <a16:colId xmlns:a16="http://schemas.microsoft.com/office/drawing/2014/main" val="1370711798"/>
                        </a:ext>
                      </a:extLst>
                    </a:gridCol>
                    <a:gridCol w="2235837">
                      <a:extLst>
                        <a:ext uri="{9D8B030D-6E8A-4147-A177-3AD203B41FA5}">
                          <a16:colId xmlns:a16="http://schemas.microsoft.com/office/drawing/2014/main" val="3612115278"/>
                        </a:ext>
                      </a:extLst>
                    </a:gridCol>
                    <a:gridCol w="3061378">
                      <a:extLst>
                        <a:ext uri="{9D8B030D-6E8A-4147-A177-3AD203B41FA5}">
                          <a16:colId xmlns:a16="http://schemas.microsoft.com/office/drawing/2014/main" val="1142001215"/>
                        </a:ext>
                      </a:extLst>
                    </a:gridCol>
                  </a:tblGrid>
                  <a:tr h="8229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Set herder 1 herd size to </a:t>
                          </a:r>
                          <a:r>
                            <a:rPr lang="en-US" sz="2400" dirty="0" smtClean="0"/>
                            <a:t>zero</a:t>
                          </a:r>
                          <a:endParaRPr lang="en-US" sz="2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t>Herder </a:t>
                          </a:r>
                          <a:r>
                            <a:rPr lang="en-US" sz="2400" dirty="0" smtClean="0"/>
                            <a:t>2</a:t>
                          </a:r>
                          <a:br>
                            <a:rPr lang="en-US" sz="2400" dirty="0" smtClean="0"/>
                          </a:br>
                          <a:r>
                            <a:rPr lang="en-US" sz="2400" dirty="0" smtClean="0"/>
                            <a:t>herd size</a:t>
                          </a:r>
                          <a:endParaRPr lang="en-US" sz="2400" dirty="0"/>
                        </a:p>
                      </a:txBody>
                      <a:tcPr anchor="ctr"/>
                    </a:tc>
                    <a:tc>
                      <a:txBody>
                        <a:bodyPr/>
                        <a:lstStyle/>
                        <a:p>
                          <a:endParaRPr lang="en-US"/>
                        </a:p>
                      </a:txBody>
                      <a:tcPr anchor="ctr">
                        <a:blipFill>
                          <a:blip r:embed="rId2"/>
                          <a:stretch>
                            <a:fillRect l="-258964" t="-5185" r="-996" b="-421481"/>
                          </a:stretch>
                        </a:blipFill>
                      </a:tcPr>
                    </a:tc>
                    <a:extLst>
                      <a:ext uri="{0D108BD9-81ED-4DB2-BD59-A6C34878D82A}">
                        <a16:rowId xmlns:a16="http://schemas.microsoft.com/office/drawing/2014/main" val="2860070497"/>
                      </a:ext>
                    </a:extLst>
                  </a:tr>
                  <a:tr h="436245">
                    <a:tc rowSpan="7">
                      <a:txBody>
                        <a:bodyPr/>
                        <a:lstStyle/>
                        <a:p>
                          <a:endParaRPr lang="en-US"/>
                        </a:p>
                      </a:txBody>
                      <a:tcPr marL="108000" marT="360000" anchor="ctr">
                        <a:blipFill>
                          <a:blip r:embed="rId2"/>
                          <a:stretch>
                            <a:fillRect l="-215" t="-26199" r="-93878" b="-4982"/>
                          </a:stretch>
                        </a:blipFill>
                      </a:tcPr>
                    </a:tc>
                    <a:tc>
                      <a:txBody>
                        <a:bodyPr/>
                        <a:lstStyle/>
                        <a:p>
                          <a:pPr algn="ctr" fontAlgn="b"/>
                          <a:r>
                            <a:rPr lang="en-US" sz="2800" b="0" i="0" u="none" strike="noStrike" dirty="0">
                              <a:solidFill>
                                <a:srgbClr val="000000"/>
                              </a:solidFill>
                              <a:effectLst/>
                              <a:latin typeface="Cambria Math" panose="02040503050406030204" pitchFamily="18" charset="0"/>
                              <a:ea typeface="Cambria Math" panose="02040503050406030204" pitchFamily="18" charset="0"/>
                            </a:rPr>
                            <a:t>0</a:t>
                          </a:r>
                        </a:p>
                      </a:txBody>
                      <a:tcPr marL="9525" marR="9525" marT="9525" marB="0" anchor="b"/>
                    </a:tc>
                    <a:tc>
                      <a:txBody>
                        <a:bodyPr/>
                        <a:lstStyle/>
                        <a:p>
                          <a:pPr algn="ctr" fontAlgn="b"/>
                          <a:r>
                            <a:rPr lang="en-US" sz="2800" b="0" i="0" u="none" strike="noStrike" dirty="0" smtClean="0">
                              <a:solidFill>
                                <a:srgbClr val="000000"/>
                              </a:solidFill>
                              <a:effectLst/>
                              <a:latin typeface="Cambria Math" panose="02040503050406030204" pitchFamily="18" charset="0"/>
                              <a:ea typeface="Cambria Math" panose="02040503050406030204" pitchFamily="18" charset="0"/>
                            </a:rPr>
                            <a:t>0</a:t>
                          </a:r>
                          <a:r>
                            <a:rPr lang="en-US" sz="2800" b="0" i="0" u="none" strike="noStrike" baseline="0" dirty="0" smtClean="0">
                              <a:solidFill>
                                <a:srgbClr val="000000"/>
                              </a:solidFill>
                              <a:effectLst/>
                              <a:latin typeface="Cambria Math" panose="02040503050406030204" pitchFamily="18" charset="0"/>
                              <a:ea typeface="Cambria Math" panose="02040503050406030204" pitchFamily="18" charset="0"/>
                            </a:rPr>
                            <a:t>       </a:t>
                          </a:r>
                          <a:r>
                            <a:rPr lang="en-US" sz="2800" b="0" i="0" u="none" strike="noStrike" dirty="0" smtClean="0">
                              <a:solidFill>
                                <a:srgbClr val="000000"/>
                              </a:solidFill>
                              <a:effectLst/>
                              <a:latin typeface="Cambria Math" panose="02040503050406030204" pitchFamily="18" charset="0"/>
                              <a:ea typeface="Cambria Math" panose="02040503050406030204" pitchFamily="18" charset="0"/>
                            </a:rPr>
                            <a:t>0</a:t>
                          </a:r>
                          <a:endParaRPr lang="en-US" sz="2800" b="0" i="0" u="none" strike="noStrike" dirty="0">
                            <a:solidFill>
                              <a:srgbClr val="000000"/>
                            </a:solidFill>
                            <a:effectLst/>
                            <a:latin typeface="Cambria Math" panose="02040503050406030204" pitchFamily="18" charset="0"/>
                            <a:ea typeface="Cambria Math" panose="02040503050406030204" pitchFamily="18" charset="0"/>
                          </a:endParaRPr>
                        </a:p>
                      </a:txBody>
                      <a:tcPr marL="9525" marR="9525" marT="9525" marB="0" anchor="b"/>
                    </a:tc>
                    <a:extLst>
                      <a:ext uri="{0D108BD9-81ED-4DB2-BD59-A6C34878D82A}">
                        <a16:rowId xmlns:a16="http://schemas.microsoft.com/office/drawing/2014/main" val="2019469584"/>
                      </a:ext>
                    </a:extLst>
                  </a:tr>
                  <a:tr h="436245">
                    <a:tc vMerge="1">
                      <a:txBody>
                        <a:bodyPr/>
                        <a:lstStyle/>
                        <a:p>
                          <a:endParaRPr lang="en-US" dirty="0"/>
                        </a:p>
                      </a:txBody>
                      <a:tcPr/>
                    </a:tc>
                    <a:tc>
                      <a:txBody>
                        <a:bodyPr/>
                        <a:lstStyle/>
                        <a:p>
                          <a:pPr algn="ctr" fontAlgn="b"/>
                          <a:r>
                            <a:rPr lang="en-US" sz="2800" b="0" i="0" u="none" strike="noStrike" dirty="0">
                              <a:solidFill>
                                <a:srgbClr val="000000"/>
                              </a:solidFill>
                              <a:effectLst/>
                              <a:latin typeface="Cambria Math" panose="02040503050406030204" pitchFamily="18" charset="0"/>
                              <a:ea typeface="Cambria Math" panose="02040503050406030204" pitchFamily="18" charset="0"/>
                            </a:rPr>
                            <a:t>5</a:t>
                          </a:r>
                        </a:p>
                      </a:txBody>
                      <a:tcPr marL="9525" marR="9525" marT="9525" marB="0" anchor="b"/>
                    </a:tc>
                    <a:tc>
                      <a:txBody>
                        <a:bodyPr/>
                        <a:lstStyle/>
                        <a:p>
                          <a:pPr marL="457200" indent="-457200" algn="ctr" fontAlgn="b">
                            <a:buAutoNum type="arabicPlain" startAt="5"/>
                          </a:pPr>
                          <a:r>
                            <a:rPr lang="en-US" sz="2800" b="0" i="0" u="none" strike="noStrike" dirty="0">
                              <a:solidFill>
                                <a:srgbClr val="000000"/>
                              </a:solidFill>
                              <a:effectLst/>
                              <a:latin typeface="Cambria Math" panose="02040503050406030204" pitchFamily="18" charset="0"/>
                              <a:ea typeface="Cambria Math" panose="02040503050406030204" pitchFamily="18" charset="0"/>
                            </a:rPr>
                            <a:t>    0</a:t>
                          </a:r>
                        </a:p>
                      </a:txBody>
                      <a:tcPr marL="9525" marR="9525" marT="9525" marB="0" anchor="b"/>
                    </a:tc>
                    <a:extLst>
                      <a:ext uri="{0D108BD9-81ED-4DB2-BD59-A6C34878D82A}">
                        <a16:rowId xmlns:a16="http://schemas.microsoft.com/office/drawing/2014/main" val="2975999950"/>
                      </a:ext>
                    </a:extLst>
                  </a:tr>
                  <a:tr h="436245">
                    <a:tc vMerge="1">
                      <a:txBody>
                        <a:bodyPr/>
                        <a:lstStyle/>
                        <a:p>
                          <a:endParaRPr lang="en-US" dirty="0"/>
                        </a:p>
                      </a:txBody>
                      <a:tcPr/>
                    </a:tc>
                    <a:tc>
                      <a:txBody>
                        <a:bodyPr/>
                        <a:lstStyle/>
                        <a:p>
                          <a:pPr algn="ctr" fontAlgn="b"/>
                          <a:r>
                            <a:rPr lang="en-US" sz="2800" b="0" i="0" u="none" strike="noStrike" dirty="0">
                              <a:solidFill>
                                <a:srgbClr val="000000"/>
                              </a:solidFill>
                              <a:effectLst/>
                              <a:latin typeface="Cambria Math" panose="02040503050406030204" pitchFamily="18" charset="0"/>
                              <a:ea typeface="Cambria Math" panose="02040503050406030204" pitchFamily="18" charset="0"/>
                            </a:rPr>
                            <a:t>10</a:t>
                          </a:r>
                        </a:p>
                      </a:txBody>
                      <a:tcPr marL="9525" marR="9525" marT="9525" marB="0" anchor="b"/>
                    </a:tc>
                    <a:tc>
                      <a:txBody>
                        <a:bodyPr/>
                        <a:lstStyle/>
                        <a:p>
                          <a:pPr marL="457200" indent="-457200" algn="ctr" fontAlgn="b">
                            <a:buAutoNum type="arabicPlain" startAt="10"/>
                          </a:pPr>
                          <a:r>
                            <a:rPr lang="en-US" sz="2800" b="0" i="0" u="none" strike="noStrike" dirty="0">
                              <a:solidFill>
                                <a:srgbClr val="000000"/>
                              </a:solidFill>
                              <a:effectLst/>
                              <a:latin typeface="Cambria Math" panose="02040503050406030204" pitchFamily="18" charset="0"/>
                              <a:ea typeface="Cambria Math" panose="02040503050406030204" pitchFamily="18" charset="0"/>
                            </a:rPr>
                            <a:t>     0</a:t>
                          </a:r>
                        </a:p>
                      </a:txBody>
                      <a:tcPr marL="9525" marR="9525" marT="9525" marB="0" anchor="b"/>
                    </a:tc>
                    <a:extLst>
                      <a:ext uri="{0D108BD9-81ED-4DB2-BD59-A6C34878D82A}">
                        <a16:rowId xmlns:a16="http://schemas.microsoft.com/office/drawing/2014/main" val="2948054954"/>
                      </a:ext>
                    </a:extLst>
                  </a:tr>
                  <a:tr h="436245">
                    <a:tc vMerge="1">
                      <a:txBody>
                        <a:bodyPr/>
                        <a:lstStyle/>
                        <a:p>
                          <a:endParaRPr lang="en-US" dirty="0"/>
                        </a:p>
                      </a:txBody>
                      <a:tcPr/>
                    </a:tc>
                    <a:tc>
                      <a:txBody>
                        <a:bodyPr/>
                        <a:lstStyle/>
                        <a:p>
                          <a:pPr algn="ctr" fontAlgn="b"/>
                          <a:r>
                            <a:rPr lang="en-US" sz="2800" b="0" i="0" u="none" strike="noStrike" dirty="0">
                              <a:solidFill>
                                <a:srgbClr val="000000"/>
                              </a:solidFill>
                              <a:effectLst/>
                              <a:latin typeface="Cambria Math" panose="02040503050406030204" pitchFamily="18" charset="0"/>
                              <a:ea typeface="Cambria Math" panose="02040503050406030204" pitchFamily="18" charset="0"/>
                            </a:rPr>
                            <a:t>15</a:t>
                          </a:r>
                        </a:p>
                      </a:txBody>
                      <a:tcPr marL="9525" marR="9525" marT="9525" marB="0" anchor="b"/>
                    </a:tc>
                    <a:tc>
                      <a:txBody>
                        <a:bodyPr/>
                        <a:lstStyle/>
                        <a:p>
                          <a:pPr marL="457200" indent="-457200" algn="ctr" fontAlgn="b">
                            <a:buAutoNum type="arabicPlain" startAt="15"/>
                          </a:pPr>
                          <a:r>
                            <a:rPr lang="en-US" sz="2800" b="0" i="0" u="none" strike="noStrike" dirty="0">
                              <a:solidFill>
                                <a:srgbClr val="000000"/>
                              </a:solidFill>
                              <a:effectLst/>
                              <a:latin typeface="Cambria Math" panose="02040503050406030204" pitchFamily="18" charset="0"/>
                              <a:ea typeface="Cambria Math" panose="02040503050406030204" pitchFamily="18" charset="0"/>
                            </a:rPr>
                            <a:t>     0</a:t>
                          </a:r>
                        </a:p>
                      </a:txBody>
                      <a:tcPr marL="9525" marR="9525" marT="9525" marB="0" anchor="b"/>
                    </a:tc>
                    <a:extLst>
                      <a:ext uri="{0D108BD9-81ED-4DB2-BD59-A6C34878D82A}">
                        <a16:rowId xmlns:a16="http://schemas.microsoft.com/office/drawing/2014/main" val="2887546458"/>
                      </a:ext>
                    </a:extLst>
                  </a:tr>
                  <a:tr h="518160">
                    <a:tc vMerge="1">
                      <a:txBody>
                        <a:bodyPr/>
                        <a:lstStyle/>
                        <a:p>
                          <a:endParaRPr lang="en-US" dirty="0"/>
                        </a:p>
                      </a:txBody>
                      <a:tcPr/>
                    </a:tc>
                    <a:tc>
                      <a:txBody>
                        <a:bodyPr/>
                        <a:lstStyle/>
                        <a:p>
                          <a:pPr algn="ctr"/>
                          <a:r>
                            <a:rPr lang="en-US" sz="2800" dirty="0">
                              <a:latin typeface="Cambria Math" panose="02040503050406030204" pitchFamily="18" charset="0"/>
                              <a:ea typeface="Cambria Math" panose="02040503050406030204" pitchFamily="18" charset="0"/>
                            </a:rPr>
                            <a:t>20</a:t>
                          </a:r>
                        </a:p>
                      </a:txBody>
                      <a:tcPr/>
                    </a:tc>
                    <a:tc>
                      <a:txBody>
                        <a:bodyPr/>
                        <a:lstStyle/>
                        <a:p>
                          <a:pPr marL="342900" indent="-342900" algn="ctr">
                            <a:buAutoNum type="arabicPlain" startAt="16"/>
                          </a:pPr>
                          <a:r>
                            <a:rPr lang="en-US" sz="2800" dirty="0">
                              <a:latin typeface="Cambria Math" panose="02040503050406030204" pitchFamily="18" charset="0"/>
                              <a:ea typeface="Cambria Math" panose="02040503050406030204" pitchFamily="18" charset="0"/>
                            </a:rPr>
                            <a:t>      </a:t>
                          </a:r>
                          <a:r>
                            <a:rPr lang="en-US" sz="2800" dirty="0" smtClean="0">
                              <a:latin typeface="Cambria Math" panose="02040503050406030204" pitchFamily="18" charset="0"/>
                              <a:ea typeface="Cambria Math" panose="02040503050406030204" pitchFamily="18" charset="0"/>
                            </a:rPr>
                            <a:t>0</a:t>
                          </a:r>
                          <a:endParaRPr lang="en-US" sz="2800" dirty="0">
                            <a:latin typeface="Cambria Math" panose="02040503050406030204" pitchFamily="18" charset="0"/>
                            <a:ea typeface="Cambria Math" panose="02040503050406030204" pitchFamily="18" charset="0"/>
                          </a:endParaRPr>
                        </a:p>
                      </a:txBody>
                      <a:tcPr>
                        <a:solidFill>
                          <a:schemeClr val="accent4">
                            <a:lumMod val="60000"/>
                            <a:lumOff val="40000"/>
                          </a:schemeClr>
                        </a:solidFill>
                      </a:tcPr>
                    </a:tc>
                    <a:extLst>
                      <a:ext uri="{0D108BD9-81ED-4DB2-BD59-A6C34878D82A}">
                        <a16:rowId xmlns:a16="http://schemas.microsoft.com/office/drawing/2014/main" val="1484202374"/>
                      </a:ext>
                    </a:extLst>
                  </a:tr>
                  <a:tr h="518160">
                    <a:tc vMerge="1">
                      <a:txBody>
                        <a:bodyPr/>
                        <a:lstStyle/>
                        <a:p>
                          <a:endParaRPr lang="en-US" dirty="0"/>
                        </a:p>
                      </a:txBody>
                      <a:tcPr/>
                    </a:tc>
                    <a:tc>
                      <a:txBody>
                        <a:bodyPr/>
                        <a:lstStyle/>
                        <a:p>
                          <a:pPr algn="ctr"/>
                          <a:r>
                            <a:rPr lang="en-US" sz="2800" dirty="0">
                              <a:latin typeface="Cambria Math" panose="02040503050406030204" pitchFamily="18" charset="0"/>
                              <a:ea typeface="Cambria Math" panose="02040503050406030204" pitchFamily="18" charset="0"/>
                            </a:rPr>
                            <a:t>25</a:t>
                          </a:r>
                        </a:p>
                      </a:txBody>
                      <a:tcPr/>
                    </a:tc>
                    <a:tc>
                      <a:txBody>
                        <a:bodyPr/>
                        <a:lstStyle/>
                        <a:p>
                          <a:pPr marL="342900" indent="-342900" algn="ctr">
                            <a:buAutoNum type="arabicPlain" startAt="15"/>
                          </a:pPr>
                          <a:r>
                            <a:rPr lang="en-US" sz="2800" dirty="0">
                              <a:latin typeface="Cambria Math" panose="02040503050406030204" pitchFamily="18" charset="0"/>
                              <a:ea typeface="Cambria Math" panose="02040503050406030204" pitchFamily="18" charset="0"/>
                            </a:rPr>
                            <a:t>      </a:t>
                          </a:r>
                          <a:r>
                            <a:rPr lang="en-US" sz="2800" dirty="0" smtClean="0">
                              <a:latin typeface="Cambria Math" panose="02040503050406030204" pitchFamily="18" charset="0"/>
                              <a:ea typeface="Cambria Math" panose="02040503050406030204" pitchFamily="18" charset="0"/>
                            </a:rPr>
                            <a:t>0</a:t>
                          </a:r>
                          <a:endParaRPr lang="en-US" sz="2800" dirty="0">
                            <a:latin typeface="Cambria Math" panose="02040503050406030204" pitchFamily="18" charset="0"/>
                            <a:ea typeface="Cambria Math" panose="02040503050406030204" pitchFamily="18" charset="0"/>
                          </a:endParaRPr>
                        </a:p>
                      </a:txBody>
                      <a:tcPr/>
                    </a:tc>
                    <a:extLst>
                      <a:ext uri="{0D108BD9-81ED-4DB2-BD59-A6C34878D82A}">
                        <a16:rowId xmlns:a16="http://schemas.microsoft.com/office/drawing/2014/main" val="297611465"/>
                      </a:ext>
                    </a:extLst>
                  </a:tr>
                  <a:tr h="518160">
                    <a:tc vMerge="1">
                      <a:txBody>
                        <a:bodyPr/>
                        <a:lstStyle/>
                        <a:p>
                          <a:endParaRPr lang="en-US" dirty="0"/>
                        </a:p>
                      </a:txBody>
                      <a:tcPr/>
                    </a:tc>
                    <a:tc>
                      <a:txBody>
                        <a:bodyPr/>
                        <a:lstStyle/>
                        <a:p>
                          <a:pPr algn="ctr"/>
                          <a:r>
                            <a:rPr lang="en-US" sz="2800" dirty="0">
                              <a:latin typeface="Cambria Math" panose="02040503050406030204" pitchFamily="18" charset="0"/>
                              <a:ea typeface="Cambria Math" panose="02040503050406030204" pitchFamily="18" charset="0"/>
                            </a:rPr>
                            <a:t>30</a:t>
                          </a:r>
                        </a:p>
                      </a:txBody>
                      <a:tcPr/>
                    </a:tc>
                    <a:tc>
                      <a:txBody>
                        <a:bodyPr/>
                        <a:lstStyle/>
                        <a:p>
                          <a:pPr algn="ctr"/>
                          <a:r>
                            <a:rPr lang="en-US" sz="2800" dirty="0">
                              <a:latin typeface="Cambria Math" panose="02040503050406030204" pitchFamily="18" charset="0"/>
                              <a:ea typeface="Cambria Math" panose="02040503050406030204" pitchFamily="18" charset="0"/>
                            </a:rPr>
                            <a:t>14      </a:t>
                          </a:r>
                          <a:r>
                            <a:rPr lang="en-US" sz="2800" dirty="0" smtClean="0">
                              <a:latin typeface="Cambria Math" panose="02040503050406030204" pitchFamily="18" charset="0"/>
                              <a:ea typeface="Cambria Math" panose="02040503050406030204" pitchFamily="18" charset="0"/>
                            </a:rPr>
                            <a:t>0</a:t>
                          </a:r>
                          <a:endParaRPr lang="en-US" sz="2800" dirty="0">
                            <a:latin typeface="Cambria Math" panose="02040503050406030204" pitchFamily="18" charset="0"/>
                            <a:ea typeface="Cambria Math" panose="02040503050406030204" pitchFamily="18" charset="0"/>
                          </a:endParaRPr>
                        </a:p>
                      </a:txBody>
                      <a:tcPr/>
                    </a:tc>
                    <a:extLst>
                      <a:ext uri="{0D108BD9-81ED-4DB2-BD59-A6C34878D82A}">
                        <a16:rowId xmlns:a16="http://schemas.microsoft.com/office/drawing/2014/main" val="2477622692"/>
                      </a:ext>
                    </a:extLst>
                  </a:tr>
                </a:tbl>
              </a:graphicData>
            </a:graphic>
          </p:graphicFrame>
        </mc:Fallback>
      </mc:AlternateContent>
    </p:spTree>
    <p:extLst>
      <p:ext uri="{BB962C8B-B14F-4D97-AF65-F5344CB8AC3E}">
        <p14:creationId xmlns:p14="http://schemas.microsoft.com/office/powerpoint/2010/main" val="9139923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43D4CA-D135-4031-8D6C-0C3D76205861}"/>
              </a:ext>
            </a:extLst>
          </p:cNvPr>
          <p:cNvSpPr>
            <a:spLocks noGrp="1"/>
          </p:cNvSpPr>
          <p:nvPr>
            <p:ph idx="1"/>
          </p:nvPr>
        </p:nvSpPr>
        <p:spPr/>
        <p:txBody>
          <a:bodyPr/>
          <a:lstStyle/>
          <a:p>
            <a:r>
              <a:rPr lang="en-US" dirty="0"/>
              <a:t>Policy options</a:t>
            </a:r>
          </a:p>
          <a:p>
            <a:pPr lvl="1"/>
            <a:r>
              <a:rPr lang="en-US" dirty="0"/>
              <a:t>Limit use</a:t>
            </a:r>
          </a:p>
          <a:p>
            <a:pPr lvl="1"/>
            <a:r>
              <a:rPr lang="en-US" dirty="0"/>
              <a:t>User fees</a:t>
            </a:r>
          </a:p>
          <a:p>
            <a:pPr lvl="1"/>
            <a:r>
              <a:rPr lang="en-US" dirty="0"/>
              <a:t>Property rights</a:t>
            </a:r>
          </a:p>
          <a:p>
            <a:r>
              <a:rPr lang="en-US" dirty="0"/>
              <a:t>Next, we turn to the topic of club goods</a:t>
            </a:r>
          </a:p>
        </p:txBody>
      </p:sp>
      <p:sp>
        <p:nvSpPr>
          <p:cNvPr id="2" name="Title 1">
            <a:extLst>
              <a:ext uri="{FF2B5EF4-FFF2-40B4-BE49-F238E27FC236}">
                <a16:creationId xmlns:a16="http://schemas.microsoft.com/office/drawing/2014/main" id="{467FB71F-86F8-4C35-A560-E16B9FDD81C1}"/>
              </a:ext>
            </a:extLst>
          </p:cNvPr>
          <p:cNvSpPr>
            <a:spLocks noGrp="1"/>
          </p:cNvSpPr>
          <p:nvPr>
            <p:ph type="title"/>
          </p:nvPr>
        </p:nvSpPr>
        <p:spPr/>
        <p:txBody>
          <a:bodyPr/>
          <a:lstStyle/>
          <a:p>
            <a:r>
              <a:rPr lang="en-US" dirty="0"/>
              <a:t>Tragedy of the Commons</a:t>
            </a:r>
          </a:p>
        </p:txBody>
      </p:sp>
    </p:spTree>
    <p:extLst>
      <p:ext uri="{BB962C8B-B14F-4D97-AF65-F5344CB8AC3E}">
        <p14:creationId xmlns:p14="http://schemas.microsoft.com/office/powerpoint/2010/main" val="2215676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1AF5F-9C5B-441E-AD3F-A8D62F375D2A}"/>
              </a:ext>
            </a:extLst>
          </p:cNvPr>
          <p:cNvSpPr>
            <a:spLocks noGrp="1"/>
          </p:cNvSpPr>
          <p:nvPr>
            <p:ph type="title"/>
          </p:nvPr>
        </p:nvSpPr>
        <p:spPr/>
        <p:txBody>
          <a:bodyPr/>
          <a:lstStyle/>
          <a:p>
            <a:r>
              <a:rPr lang="en-US" dirty="0"/>
              <a:t>The Four Types of Goods</a:t>
            </a:r>
          </a:p>
        </p:txBody>
      </p:sp>
      <p:graphicFrame>
        <p:nvGraphicFramePr>
          <p:cNvPr id="8" name="Table 4">
            <a:extLst>
              <a:ext uri="{FF2B5EF4-FFF2-40B4-BE49-F238E27FC236}">
                <a16:creationId xmlns:a16="http://schemas.microsoft.com/office/drawing/2014/main" id="{577037DB-1236-41C9-A9F5-70422957A0FB}"/>
              </a:ext>
            </a:extLst>
          </p:cNvPr>
          <p:cNvGraphicFramePr>
            <a:graphicFrameLocks/>
          </p:cNvGraphicFramePr>
          <p:nvPr>
            <p:extLst>
              <p:ext uri="{D42A27DB-BD31-4B8C-83A1-F6EECF244321}">
                <p14:modId xmlns:p14="http://schemas.microsoft.com/office/powerpoint/2010/main" val="3803123347"/>
              </p:ext>
            </p:extLst>
          </p:nvPr>
        </p:nvGraphicFramePr>
        <p:xfrm>
          <a:off x="1581150" y="1828800"/>
          <a:ext cx="9029700" cy="1776618"/>
        </p:xfrm>
        <a:graphic>
          <a:graphicData uri="http://schemas.openxmlformats.org/drawingml/2006/table">
            <a:tbl>
              <a:tblPr firstRow="1" bandRow="1">
                <a:tableStyleId>{5C22544A-7EE6-4342-B048-85BDC9FD1C3A}</a:tableStyleId>
              </a:tblPr>
              <a:tblGrid>
                <a:gridCol w="2667000">
                  <a:extLst>
                    <a:ext uri="{9D8B030D-6E8A-4147-A177-3AD203B41FA5}">
                      <a16:colId xmlns:a16="http://schemas.microsoft.com/office/drawing/2014/main" val="2226005660"/>
                    </a:ext>
                  </a:extLst>
                </a:gridCol>
                <a:gridCol w="3124200">
                  <a:extLst>
                    <a:ext uri="{9D8B030D-6E8A-4147-A177-3AD203B41FA5}">
                      <a16:colId xmlns:a16="http://schemas.microsoft.com/office/drawing/2014/main" val="263269059"/>
                    </a:ext>
                  </a:extLst>
                </a:gridCol>
                <a:gridCol w="3238500">
                  <a:extLst>
                    <a:ext uri="{9D8B030D-6E8A-4147-A177-3AD203B41FA5}">
                      <a16:colId xmlns:a16="http://schemas.microsoft.com/office/drawing/2014/main" val="1912924217"/>
                    </a:ext>
                  </a:extLst>
                </a:gridCol>
              </a:tblGrid>
              <a:tr h="465978">
                <a:tc>
                  <a:txBody>
                    <a:bodyPr/>
                    <a:lstStyle/>
                    <a:p>
                      <a:r>
                        <a:rPr lang="en-US" sz="2000" dirty="0">
                          <a:solidFill>
                            <a:schemeClr val="tx1"/>
                          </a:solidFill>
                        </a:rPr>
                        <a:t>Types of goods</a:t>
                      </a:r>
                    </a:p>
                  </a:txBody>
                  <a:tcPr>
                    <a:noFill/>
                  </a:tcPr>
                </a:tc>
                <a:tc>
                  <a:txBody>
                    <a:bodyPr/>
                    <a:lstStyle/>
                    <a:p>
                      <a:r>
                        <a:rPr lang="en-US" sz="2000" dirty="0"/>
                        <a:t>Rival</a:t>
                      </a:r>
                    </a:p>
                  </a:txBody>
                  <a:tcPr/>
                </a:tc>
                <a:tc>
                  <a:txBody>
                    <a:bodyPr/>
                    <a:lstStyle/>
                    <a:p>
                      <a:r>
                        <a:rPr lang="en-US" sz="2000" dirty="0"/>
                        <a:t>Non-rival</a:t>
                      </a:r>
                    </a:p>
                  </a:txBody>
                  <a:tcPr/>
                </a:tc>
                <a:extLst>
                  <a:ext uri="{0D108BD9-81ED-4DB2-BD59-A6C34878D82A}">
                    <a16:rowId xmlns:a16="http://schemas.microsoft.com/office/drawing/2014/main" val="2265029485"/>
                  </a:ext>
                </a:extLst>
              </a:tr>
              <a:tr h="465978">
                <a:tc>
                  <a:txBody>
                    <a:bodyPr/>
                    <a:lstStyle/>
                    <a:p>
                      <a:r>
                        <a:rPr lang="en-US" sz="2000" dirty="0"/>
                        <a:t>Excludable</a:t>
                      </a:r>
                    </a:p>
                  </a:txBody>
                  <a:tcPr/>
                </a:tc>
                <a:tc>
                  <a:txBody>
                    <a:bodyPr/>
                    <a:lstStyle/>
                    <a:p>
                      <a:r>
                        <a:rPr lang="en-US" sz="2000" dirty="0"/>
                        <a:t>Private</a:t>
                      </a:r>
                    </a:p>
                  </a:txBody>
                  <a:tcPr/>
                </a:tc>
                <a:tc>
                  <a:txBody>
                    <a:bodyPr/>
                    <a:lstStyle/>
                    <a:p>
                      <a:r>
                        <a:rPr lang="en-US" sz="2000" dirty="0"/>
                        <a:t>Club</a:t>
                      </a:r>
                    </a:p>
                    <a:p>
                      <a:endParaRPr lang="en-US" sz="2000" dirty="0"/>
                    </a:p>
                  </a:txBody>
                  <a:tcPr/>
                </a:tc>
                <a:extLst>
                  <a:ext uri="{0D108BD9-81ED-4DB2-BD59-A6C34878D82A}">
                    <a16:rowId xmlns:a16="http://schemas.microsoft.com/office/drawing/2014/main" val="3778425713"/>
                  </a:ext>
                </a:extLst>
              </a:tr>
              <a:tr h="515843">
                <a:tc>
                  <a:txBody>
                    <a:bodyPr/>
                    <a:lstStyle/>
                    <a:p>
                      <a:r>
                        <a:rPr lang="en-US" sz="2000" dirty="0"/>
                        <a:t>Non-excludable</a:t>
                      </a:r>
                    </a:p>
                  </a:txBody>
                  <a:tcPr/>
                </a:tc>
                <a:tc>
                  <a:txBody>
                    <a:bodyPr/>
                    <a:lstStyle/>
                    <a:p>
                      <a:r>
                        <a:rPr lang="en-US" sz="1400" dirty="0"/>
                        <a:t>(common property)</a:t>
                      </a:r>
                    </a:p>
                    <a:p>
                      <a:r>
                        <a:rPr lang="en-US" sz="2000" dirty="0"/>
                        <a:t>Open access</a:t>
                      </a:r>
                    </a:p>
                  </a:txBody>
                  <a:tcPr/>
                </a:tc>
                <a:tc>
                  <a:txBody>
                    <a:bodyPr/>
                    <a:lstStyle/>
                    <a:p>
                      <a:r>
                        <a:rPr lang="en-US" sz="2000" dirty="0"/>
                        <a:t>Public</a:t>
                      </a:r>
                    </a:p>
                  </a:txBody>
                  <a:tcPr/>
                </a:tc>
                <a:extLst>
                  <a:ext uri="{0D108BD9-81ED-4DB2-BD59-A6C34878D82A}">
                    <a16:rowId xmlns:a16="http://schemas.microsoft.com/office/drawing/2014/main" val="4292253580"/>
                  </a:ext>
                </a:extLst>
              </a:tr>
            </a:tbl>
          </a:graphicData>
        </a:graphic>
      </p:graphicFrame>
      <p:graphicFrame>
        <p:nvGraphicFramePr>
          <p:cNvPr id="9" name="Table 4">
            <a:extLst>
              <a:ext uri="{FF2B5EF4-FFF2-40B4-BE49-F238E27FC236}">
                <a16:creationId xmlns:a16="http://schemas.microsoft.com/office/drawing/2014/main" id="{3330FB19-407D-4381-BBEC-5AC869473E8C}"/>
              </a:ext>
            </a:extLst>
          </p:cNvPr>
          <p:cNvGraphicFramePr>
            <a:graphicFrameLocks/>
          </p:cNvGraphicFramePr>
          <p:nvPr>
            <p:extLst>
              <p:ext uri="{D42A27DB-BD31-4B8C-83A1-F6EECF244321}">
                <p14:modId xmlns:p14="http://schemas.microsoft.com/office/powerpoint/2010/main" val="2278747175"/>
              </p:ext>
            </p:extLst>
          </p:nvPr>
        </p:nvGraphicFramePr>
        <p:xfrm>
          <a:off x="1581150" y="4038600"/>
          <a:ext cx="9029700" cy="1936675"/>
        </p:xfrm>
        <a:graphic>
          <a:graphicData uri="http://schemas.openxmlformats.org/drawingml/2006/table">
            <a:tbl>
              <a:tblPr firstRow="1" bandRow="1">
                <a:tableStyleId>{5C22544A-7EE6-4342-B048-85BDC9FD1C3A}</a:tableStyleId>
              </a:tblPr>
              <a:tblGrid>
                <a:gridCol w="2667000">
                  <a:extLst>
                    <a:ext uri="{9D8B030D-6E8A-4147-A177-3AD203B41FA5}">
                      <a16:colId xmlns:a16="http://schemas.microsoft.com/office/drawing/2014/main" val="2226005660"/>
                    </a:ext>
                  </a:extLst>
                </a:gridCol>
                <a:gridCol w="3124200">
                  <a:extLst>
                    <a:ext uri="{9D8B030D-6E8A-4147-A177-3AD203B41FA5}">
                      <a16:colId xmlns:a16="http://schemas.microsoft.com/office/drawing/2014/main" val="263269059"/>
                    </a:ext>
                  </a:extLst>
                </a:gridCol>
                <a:gridCol w="3238500">
                  <a:extLst>
                    <a:ext uri="{9D8B030D-6E8A-4147-A177-3AD203B41FA5}">
                      <a16:colId xmlns:a16="http://schemas.microsoft.com/office/drawing/2014/main" val="1912924217"/>
                    </a:ext>
                  </a:extLst>
                </a:gridCol>
              </a:tblGrid>
              <a:tr h="500743">
                <a:tc>
                  <a:txBody>
                    <a:bodyPr/>
                    <a:lstStyle/>
                    <a:p>
                      <a:r>
                        <a:rPr lang="en-US" sz="2000" dirty="0">
                          <a:solidFill>
                            <a:schemeClr val="tx1"/>
                          </a:solidFill>
                        </a:rPr>
                        <a:t>Examples of</a:t>
                      </a:r>
                      <a:r>
                        <a:rPr lang="en-US" sz="2000" baseline="0" dirty="0">
                          <a:solidFill>
                            <a:schemeClr val="tx1"/>
                          </a:solidFill>
                        </a:rPr>
                        <a:t> </a:t>
                      </a:r>
                      <a:r>
                        <a:rPr lang="en-US" sz="2000" dirty="0">
                          <a:solidFill>
                            <a:schemeClr val="tx1"/>
                          </a:solidFill>
                        </a:rPr>
                        <a:t>goods</a:t>
                      </a:r>
                    </a:p>
                  </a:txBody>
                  <a:tcPr>
                    <a:noFill/>
                  </a:tcPr>
                </a:tc>
                <a:tc>
                  <a:txBody>
                    <a:bodyPr/>
                    <a:lstStyle/>
                    <a:p>
                      <a:r>
                        <a:rPr lang="en-US" sz="2000" dirty="0"/>
                        <a:t>Rival</a:t>
                      </a:r>
                    </a:p>
                  </a:txBody>
                  <a:tcPr/>
                </a:tc>
                <a:tc>
                  <a:txBody>
                    <a:bodyPr/>
                    <a:lstStyle/>
                    <a:p>
                      <a:r>
                        <a:rPr lang="en-US" sz="2000" dirty="0"/>
                        <a:t>Non-rival</a:t>
                      </a:r>
                    </a:p>
                  </a:txBody>
                  <a:tcPr/>
                </a:tc>
                <a:extLst>
                  <a:ext uri="{0D108BD9-81ED-4DB2-BD59-A6C34878D82A}">
                    <a16:rowId xmlns:a16="http://schemas.microsoft.com/office/drawing/2014/main" val="2265029485"/>
                  </a:ext>
                </a:extLst>
              </a:tr>
              <a:tr h="521532">
                <a:tc>
                  <a:txBody>
                    <a:bodyPr/>
                    <a:lstStyle/>
                    <a:p>
                      <a:r>
                        <a:rPr lang="en-US" sz="2000" dirty="0"/>
                        <a:t>Excludable</a:t>
                      </a:r>
                    </a:p>
                  </a:txBody>
                  <a:tcPr/>
                </a:tc>
                <a:tc>
                  <a:txBody>
                    <a:bodyPr/>
                    <a:lstStyle/>
                    <a:p>
                      <a:r>
                        <a:rPr lang="en-US" sz="2000" dirty="0"/>
                        <a:t>Candy bar</a:t>
                      </a:r>
                    </a:p>
                  </a:txBody>
                  <a:tcPr/>
                </a:tc>
                <a:tc>
                  <a:txBody>
                    <a:bodyPr/>
                    <a:lstStyle/>
                    <a:p>
                      <a:r>
                        <a:rPr lang="en-US" sz="2000" dirty="0"/>
                        <a:t>Concert that is not sold out</a:t>
                      </a:r>
                    </a:p>
                  </a:txBody>
                  <a:tcPr/>
                </a:tc>
                <a:extLst>
                  <a:ext uri="{0D108BD9-81ED-4DB2-BD59-A6C34878D82A}">
                    <a16:rowId xmlns:a16="http://schemas.microsoft.com/office/drawing/2014/main" val="3778425713"/>
                  </a:ext>
                </a:extLst>
              </a:tr>
              <a:tr h="670541">
                <a:tc>
                  <a:txBody>
                    <a:bodyPr/>
                    <a:lstStyle/>
                    <a:p>
                      <a:r>
                        <a:rPr lang="en-US" sz="2000" dirty="0"/>
                        <a:t>Non-excludable</a:t>
                      </a:r>
                    </a:p>
                  </a:txBody>
                  <a:tcPr/>
                </a:tc>
                <a:tc>
                  <a:txBody>
                    <a:bodyPr/>
                    <a:lstStyle/>
                    <a:p>
                      <a:r>
                        <a:rPr lang="en-US" sz="1400" dirty="0"/>
                        <a:t>(rangeland for an ethnic group’s use)</a:t>
                      </a:r>
                    </a:p>
                    <a:p>
                      <a:r>
                        <a:rPr lang="en-US" sz="2000" dirty="0"/>
                        <a:t>Fish in international waters</a:t>
                      </a:r>
                    </a:p>
                  </a:txBody>
                  <a:tcPr/>
                </a:tc>
                <a:tc>
                  <a:txBody>
                    <a:bodyPr/>
                    <a:lstStyle/>
                    <a:p>
                      <a:r>
                        <a:rPr lang="en-US" sz="2000" dirty="0"/>
                        <a:t>Clean air</a:t>
                      </a:r>
                    </a:p>
                  </a:txBody>
                  <a:tcPr/>
                </a:tc>
                <a:extLst>
                  <a:ext uri="{0D108BD9-81ED-4DB2-BD59-A6C34878D82A}">
                    <a16:rowId xmlns:a16="http://schemas.microsoft.com/office/drawing/2014/main" val="4292253580"/>
                  </a:ext>
                </a:extLst>
              </a:tr>
            </a:tbl>
          </a:graphicData>
        </a:graphic>
      </p:graphicFrame>
    </p:spTree>
    <p:extLst>
      <p:ext uri="{BB962C8B-B14F-4D97-AF65-F5344CB8AC3E}">
        <p14:creationId xmlns:p14="http://schemas.microsoft.com/office/powerpoint/2010/main" val="14958896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Club Goods</a:t>
            </a:r>
          </a:p>
        </p:txBody>
      </p:sp>
      <p:sp>
        <p:nvSpPr>
          <p:cNvPr id="5" name="Subtitle 1"/>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5667604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43D4CA-D135-4031-8D6C-0C3D76205861}"/>
              </a:ext>
            </a:extLst>
          </p:cNvPr>
          <p:cNvSpPr>
            <a:spLocks noGrp="1"/>
          </p:cNvSpPr>
          <p:nvPr>
            <p:ph idx="1"/>
          </p:nvPr>
        </p:nvSpPr>
        <p:spPr>
          <a:xfrm>
            <a:off x="609600" y="1600201"/>
            <a:ext cx="7924800" cy="4525963"/>
          </a:xfrm>
        </p:spPr>
        <p:txBody>
          <a:bodyPr/>
          <a:lstStyle/>
          <a:p>
            <a:r>
              <a:rPr lang="en-US" dirty="0"/>
              <a:t>Exclusion is possible.</a:t>
            </a:r>
          </a:p>
          <a:p>
            <a:r>
              <a:rPr lang="en-US" dirty="0"/>
              <a:t>Consumption of the good is non-rival.</a:t>
            </a:r>
          </a:p>
          <a:p>
            <a:pPr lvl="1"/>
            <a:r>
              <a:rPr lang="en-US" dirty="0"/>
              <a:t>Movie</a:t>
            </a:r>
          </a:p>
          <a:p>
            <a:pPr lvl="1"/>
            <a:r>
              <a:rPr lang="en-US" dirty="0"/>
              <a:t>Concert</a:t>
            </a:r>
          </a:p>
          <a:p>
            <a:pPr lvl="1"/>
            <a:r>
              <a:rPr lang="en-US" dirty="0"/>
              <a:t>Country club</a:t>
            </a:r>
          </a:p>
          <a:p>
            <a:pPr lvl="1"/>
            <a:r>
              <a:rPr lang="en-US" dirty="0"/>
              <a:t>Toll road</a:t>
            </a:r>
          </a:p>
          <a:p>
            <a:r>
              <a:rPr lang="en-US" dirty="0"/>
              <a:t>If we don’t restrict access, we may suffer from congestion when rivalry sets in.</a:t>
            </a:r>
          </a:p>
        </p:txBody>
      </p:sp>
      <p:sp>
        <p:nvSpPr>
          <p:cNvPr id="2" name="Title 1">
            <a:extLst>
              <a:ext uri="{FF2B5EF4-FFF2-40B4-BE49-F238E27FC236}">
                <a16:creationId xmlns:a16="http://schemas.microsoft.com/office/drawing/2014/main" id="{467FB71F-86F8-4C35-A560-E16B9FDD81C1}"/>
              </a:ext>
            </a:extLst>
          </p:cNvPr>
          <p:cNvSpPr>
            <a:spLocks noGrp="1"/>
          </p:cNvSpPr>
          <p:nvPr>
            <p:ph type="title"/>
          </p:nvPr>
        </p:nvSpPr>
        <p:spPr/>
        <p:txBody>
          <a:bodyPr/>
          <a:lstStyle/>
          <a:p>
            <a:r>
              <a:rPr lang="en-US" dirty="0"/>
              <a:t>Club Goods</a:t>
            </a:r>
          </a:p>
        </p:txBody>
      </p:sp>
      <p:pic>
        <p:nvPicPr>
          <p:cNvPr id="5" name="Picture 4" descr="A close up of a sign&#10;&#10;Description automatically generated">
            <a:extLst>
              <a:ext uri="{FF2B5EF4-FFF2-40B4-BE49-F238E27FC236}">
                <a16:creationId xmlns:a16="http://schemas.microsoft.com/office/drawing/2014/main" id="{7330B7B2-085E-443D-A8D5-CACC6F7841A4}"/>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839200" y="1600201"/>
            <a:ext cx="2743200" cy="2743200"/>
          </a:xfrm>
          <a:prstGeom prst="rect">
            <a:avLst/>
          </a:prstGeom>
        </p:spPr>
      </p:pic>
      <p:pic>
        <p:nvPicPr>
          <p:cNvPr id="8" name="Picture 7" descr="A picture containing food&#10;&#10;Description automatically generated">
            <a:extLst>
              <a:ext uri="{FF2B5EF4-FFF2-40B4-BE49-F238E27FC236}">
                <a16:creationId xmlns:a16="http://schemas.microsoft.com/office/drawing/2014/main" id="{F6E10E3F-091C-4410-92A6-D585FDEA9DBC}"/>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8839200" y="4572000"/>
            <a:ext cx="2743200" cy="1365504"/>
          </a:xfrm>
          <a:prstGeom prst="rect">
            <a:avLst/>
          </a:prstGeom>
        </p:spPr>
      </p:pic>
    </p:spTree>
    <p:extLst>
      <p:ext uri="{BB962C8B-B14F-4D97-AF65-F5344CB8AC3E}">
        <p14:creationId xmlns:p14="http://schemas.microsoft.com/office/powerpoint/2010/main" val="27120671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5AECB8-BCCC-49F2-84AA-019B52B72CC6}"/>
              </a:ext>
            </a:extLst>
          </p:cNvPr>
          <p:cNvSpPr>
            <a:spLocks noGrp="1"/>
          </p:cNvSpPr>
          <p:nvPr>
            <p:ph idx="1"/>
          </p:nvPr>
        </p:nvSpPr>
        <p:spPr/>
        <p:txBody>
          <a:bodyPr/>
          <a:lstStyle/>
          <a:p>
            <a:r>
              <a:rPr lang="en-US" sz="2800" dirty="0"/>
              <a:t>We can start with the idea of a public good again.</a:t>
            </a:r>
          </a:p>
          <a:p>
            <a:pPr lvl="1"/>
            <a:r>
              <a:rPr lang="en-US" sz="2400" dirty="0"/>
              <a:t>Non-rival</a:t>
            </a:r>
          </a:p>
          <a:p>
            <a:pPr lvl="1"/>
            <a:r>
              <a:rPr lang="en-US" sz="2400" dirty="0"/>
              <a:t>Non-excludable</a:t>
            </a:r>
          </a:p>
          <a:p>
            <a:r>
              <a:rPr lang="en-US" sz="2800" dirty="0"/>
              <a:t>If we all want to cross the bridge or use the road at the same time, we begin to impose a negative externality on others.</a:t>
            </a:r>
            <a:endParaRPr lang="en-US" sz="2400" dirty="0"/>
          </a:p>
          <a:p>
            <a:r>
              <a:rPr lang="en-US" sz="2800" dirty="0"/>
              <a:t>Like the commons example, with free access and fixed capacity, we can end up with a suboptimal outcome.</a:t>
            </a:r>
          </a:p>
          <a:p>
            <a:r>
              <a:rPr lang="en-US" sz="2800" dirty="0"/>
              <a:t>We have time periods with high demand (peak) and time periods with low demand (off peak).  </a:t>
            </a:r>
          </a:p>
        </p:txBody>
      </p:sp>
      <p:sp>
        <p:nvSpPr>
          <p:cNvPr id="2" name="Title 1">
            <a:extLst>
              <a:ext uri="{FF2B5EF4-FFF2-40B4-BE49-F238E27FC236}">
                <a16:creationId xmlns:a16="http://schemas.microsoft.com/office/drawing/2014/main" id="{EE0C5E95-D513-4F64-ADA8-EF85E25799AB}"/>
              </a:ext>
            </a:extLst>
          </p:cNvPr>
          <p:cNvSpPr>
            <a:spLocks noGrp="1"/>
          </p:cNvSpPr>
          <p:nvPr>
            <p:ph type="title"/>
          </p:nvPr>
        </p:nvSpPr>
        <p:spPr/>
        <p:txBody>
          <a:bodyPr/>
          <a:lstStyle/>
          <a:p>
            <a:r>
              <a:rPr lang="en-US" dirty="0"/>
              <a:t>Example of a Road or Bridge</a:t>
            </a:r>
          </a:p>
        </p:txBody>
      </p:sp>
    </p:spTree>
    <p:extLst>
      <p:ext uri="{BB962C8B-B14F-4D97-AF65-F5344CB8AC3E}">
        <p14:creationId xmlns:p14="http://schemas.microsoft.com/office/powerpoint/2010/main" val="15984148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15454-8C76-40BC-82A2-53C2A10B26AC}"/>
              </a:ext>
            </a:extLst>
          </p:cNvPr>
          <p:cNvSpPr>
            <a:spLocks noGrp="1"/>
          </p:cNvSpPr>
          <p:nvPr>
            <p:ph type="title"/>
          </p:nvPr>
        </p:nvSpPr>
        <p:spPr/>
        <p:txBody>
          <a:bodyPr/>
          <a:lstStyle/>
          <a:p>
            <a:r>
              <a:rPr lang="en-US" dirty="0"/>
              <a:t>Congestion Pricing</a:t>
            </a:r>
          </a:p>
        </p:txBody>
      </p:sp>
      <p:grpSp>
        <p:nvGrpSpPr>
          <p:cNvPr id="8" name="Group 7"/>
          <p:cNvGrpSpPr/>
          <p:nvPr/>
        </p:nvGrpSpPr>
        <p:grpSpPr>
          <a:xfrm>
            <a:off x="619648" y="2057400"/>
            <a:ext cx="7228944" cy="4078457"/>
            <a:chOff x="2448449" y="2286000"/>
            <a:chExt cx="7228944" cy="4078457"/>
          </a:xfrm>
        </p:grpSpPr>
        <p:cxnSp>
          <p:nvCxnSpPr>
            <p:cNvPr id="5" name="Straight Connector 4">
              <a:extLst>
                <a:ext uri="{FF2B5EF4-FFF2-40B4-BE49-F238E27FC236}">
                  <a16:creationId xmlns:a16="http://schemas.microsoft.com/office/drawing/2014/main" id="{897E8C86-8E4C-4EFE-82CF-D01E0DDD2B79}"/>
                </a:ext>
              </a:extLst>
            </p:cNvPr>
            <p:cNvCxnSpPr/>
            <p:nvPr/>
          </p:nvCxnSpPr>
          <p:spPr>
            <a:xfrm>
              <a:off x="3136724" y="2286000"/>
              <a:ext cx="0" cy="3429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967C7D72-13EE-414E-82A1-F67649544BB9}"/>
                </a:ext>
              </a:extLst>
            </p:cNvPr>
            <p:cNvCxnSpPr/>
            <p:nvPr/>
          </p:nvCxnSpPr>
          <p:spPr>
            <a:xfrm>
              <a:off x="3136724" y="5715000"/>
              <a:ext cx="486427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Freeform: Shape 8">
              <a:extLst>
                <a:ext uri="{FF2B5EF4-FFF2-40B4-BE49-F238E27FC236}">
                  <a16:creationId xmlns:a16="http://schemas.microsoft.com/office/drawing/2014/main" id="{A6E987F8-9A70-4778-A2B9-7F3B7CB9BE46}"/>
                </a:ext>
              </a:extLst>
            </p:cNvPr>
            <p:cNvSpPr/>
            <p:nvPr/>
          </p:nvSpPr>
          <p:spPr>
            <a:xfrm>
              <a:off x="3139857" y="2578274"/>
              <a:ext cx="5055847" cy="3134284"/>
            </a:xfrm>
            <a:custGeom>
              <a:avLst/>
              <a:gdLst>
                <a:gd name="connsiteX0" fmla="*/ 0 w 4797468"/>
                <a:gd name="connsiteY0" fmla="*/ 1590805 h 1601269"/>
                <a:gd name="connsiteX1" fmla="*/ 3281819 w 4797468"/>
                <a:gd name="connsiteY1" fmla="*/ 1365337 h 1601269"/>
                <a:gd name="connsiteX2" fmla="*/ 4797468 w 4797468"/>
                <a:gd name="connsiteY2" fmla="*/ 0 h 1601269"/>
              </a:gdLst>
              <a:ahLst/>
              <a:cxnLst>
                <a:cxn ang="0">
                  <a:pos x="connsiteX0" y="connsiteY0"/>
                </a:cxn>
                <a:cxn ang="0">
                  <a:pos x="connsiteX1" y="connsiteY1"/>
                </a:cxn>
                <a:cxn ang="0">
                  <a:pos x="connsiteX2" y="connsiteY2"/>
                </a:cxn>
              </a:cxnLst>
              <a:rect l="l" t="t" r="r" b="b"/>
              <a:pathLst>
                <a:path w="4797468" h="1601269">
                  <a:moveTo>
                    <a:pt x="0" y="1590805"/>
                  </a:moveTo>
                  <a:cubicBezTo>
                    <a:pt x="1241120" y="1610638"/>
                    <a:pt x="2482241" y="1630471"/>
                    <a:pt x="3281819" y="1365337"/>
                  </a:cubicBezTo>
                  <a:cubicBezTo>
                    <a:pt x="4081397" y="1100203"/>
                    <a:pt x="4439432" y="550101"/>
                    <a:pt x="4797468"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D6D9D8C2-A0BC-4F32-8A26-3C67EB4ADEDB}"/>
                    </a:ext>
                  </a:extLst>
                </p:cNvPr>
                <p:cNvSpPr txBox="1"/>
                <p:nvPr/>
              </p:nvSpPr>
              <p:spPr>
                <a:xfrm>
                  <a:off x="8127906" y="2394305"/>
                  <a:ext cx="1205266" cy="390748"/>
                </a:xfrm>
                <a:prstGeom prst="rect">
                  <a:avLst/>
                </a:prstGeom>
                <a:noFill/>
              </p:spPr>
              <p:txBody>
                <a:bodyPr wrap="none" rtlCol="0">
                  <a:no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𝑀𝐶</m:t>
                            </m:r>
                          </m:e>
                          <m:sub>
                            <m:r>
                              <a:rPr lang="en-US" b="0" i="1" smtClean="0">
                                <a:latin typeface="Cambria Math" panose="02040503050406030204" pitchFamily="18" charset="0"/>
                              </a:rPr>
                              <m:t>𝑠𝑜𝑐𝑖𝑒𝑡𝑦</m:t>
                            </m:r>
                          </m:sub>
                        </m:sSub>
                      </m:oMath>
                    </m:oMathPara>
                  </a14:m>
                  <a:endParaRPr lang="en-US" dirty="0"/>
                </a:p>
              </p:txBody>
            </p:sp>
          </mc:Choice>
          <mc:Fallback xmlns="">
            <p:sp>
              <p:nvSpPr>
                <p:cNvPr id="11" name="TextBox 10">
                  <a:extLst>
                    <a:ext uri="{FF2B5EF4-FFF2-40B4-BE49-F238E27FC236}">
                      <a16:creationId xmlns:a16="http://schemas.microsoft.com/office/drawing/2014/main" id="{D6D9D8C2-A0BC-4F32-8A26-3C67EB4ADEDB}"/>
                    </a:ext>
                  </a:extLst>
                </p:cNvPr>
                <p:cNvSpPr txBox="1">
                  <a:spLocks noRot="1" noChangeAspect="1" noMove="1" noResize="1" noEditPoints="1" noAdjustHandles="1" noChangeArrowheads="1" noChangeShapeType="1" noTextEdit="1"/>
                </p:cNvSpPr>
                <p:nvPr/>
              </p:nvSpPr>
              <p:spPr>
                <a:xfrm>
                  <a:off x="8127906" y="2394305"/>
                  <a:ext cx="1205266" cy="390748"/>
                </a:xfrm>
                <a:prstGeom prst="rect">
                  <a:avLst/>
                </a:prstGeom>
                <a:blipFill>
                  <a:blip r:embed="rId2"/>
                  <a:stretch>
                    <a:fillRect b="-9375"/>
                  </a:stretch>
                </a:blipFill>
              </p:spPr>
              <p:txBody>
                <a:bodyPr/>
                <a:lstStyle/>
                <a:p>
                  <a:r>
                    <a:rPr lang="en-US">
                      <a:noFill/>
                    </a:rPr>
                    <a:t> </a:t>
                  </a:r>
                </a:p>
              </p:txBody>
            </p:sp>
          </mc:Fallback>
        </mc:AlternateContent>
        <p:cxnSp>
          <p:nvCxnSpPr>
            <p:cNvPr id="14" name="Straight Connector 13">
              <a:extLst>
                <a:ext uri="{FF2B5EF4-FFF2-40B4-BE49-F238E27FC236}">
                  <a16:creationId xmlns:a16="http://schemas.microsoft.com/office/drawing/2014/main" id="{DD47348B-2652-4D7D-AE33-03921B6A5259}"/>
                </a:ext>
              </a:extLst>
            </p:cNvPr>
            <p:cNvCxnSpPr/>
            <p:nvPr/>
          </p:nvCxnSpPr>
          <p:spPr>
            <a:xfrm>
              <a:off x="3733800" y="2743200"/>
              <a:ext cx="4038600" cy="279330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EDD87F28-8B65-4E87-A080-A3336F2FFC4C}"/>
                    </a:ext>
                  </a:extLst>
                </p:cNvPr>
                <p:cNvSpPr txBox="1"/>
                <p:nvPr/>
              </p:nvSpPr>
              <p:spPr>
                <a:xfrm>
                  <a:off x="7592856" y="5116877"/>
                  <a:ext cx="990600" cy="369332"/>
                </a:xfrm>
                <a:prstGeom prst="rect">
                  <a:avLst/>
                </a:prstGeom>
                <a:noFill/>
              </p:spPr>
              <p:txBody>
                <a:bodyPr wrap="square" rtlCol="0">
                  <a:no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𝐷</m:t>
                            </m:r>
                          </m:e>
                          <m:sub>
                            <m:r>
                              <a:rPr lang="en-US" b="0" i="1" smtClean="0">
                                <a:latin typeface="Cambria Math" panose="02040503050406030204" pitchFamily="18" charset="0"/>
                              </a:rPr>
                              <m:t>h𝑖𝑔h</m:t>
                            </m:r>
                          </m:sub>
                        </m:sSub>
                      </m:oMath>
                    </m:oMathPara>
                  </a14:m>
                  <a:endParaRPr lang="en-US" dirty="0"/>
                </a:p>
              </p:txBody>
            </p:sp>
          </mc:Choice>
          <mc:Fallback xmlns="">
            <p:sp>
              <p:nvSpPr>
                <p:cNvPr id="15" name="TextBox 14">
                  <a:extLst>
                    <a:ext uri="{FF2B5EF4-FFF2-40B4-BE49-F238E27FC236}">
                      <a16:creationId xmlns:a16="http://schemas.microsoft.com/office/drawing/2014/main" id="{EDD87F28-8B65-4E87-A080-A3336F2FFC4C}"/>
                    </a:ext>
                  </a:extLst>
                </p:cNvPr>
                <p:cNvSpPr txBox="1">
                  <a:spLocks noRot="1" noChangeAspect="1" noMove="1" noResize="1" noEditPoints="1" noAdjustHandles="1" noChangeArrowheads="1" noChangeShapeType="1" noTextEdit="1"/>
                </p:cNvSpPr>
                <p:nvPr/>
              </p:nvSpPr>
              <p:spPr>
                <a:xfrm>
                  <a:off x="7592856" y="5116877"/>
                  <a:ext cx="990600" cy="369332"/>
                </a:xfrm>
                <a:prstGeom prst="rect">
                  <a:avLst/>
                </a:prstGeom>
                <a:blipFill>
                  <a:blip r:embed="rId3"/>
                  <a:stretch>
                    <a:fillRect b="-18333"/>
                  </a:stretch>
                </a:blipFill>
              </p:spPr>
              <p:txBody>
                <a:bodyPr/>
                <a:lstStyle/>
                <a:p>
                  <a:r>
                    <a:rPr lang="en-US">
                      <a:noFill/>
                    </a:rPr>
                    <a:t> </a:t>
                  </a:r>
                </a:p>
              </p:txBody>
            </p:sp>
          </mc:Fallback>
        </mc:AlternateContent>
        <p:cxnSp>
          <p:nvCxnSpPr>
            <p:cNvPr id="19" name="Straight Connector 18">
              <a:extLst>
                <a:ext uri="{FF2B5EF4-FFF2-40B4-BE49-F238E27FC236}">
                  <a16:creationId xmlns:a16="http://schemas.microsoft.com/office/drawing/2014/main" id="{27DC98E5-53B0-4181-AADA-6D06930A1C38}"/>
                </a:ext>
              </a:extLst>
            </p:cNvPr>
            <p:cNvCxnSpPr>
              <a:cxnSpLocks/>
            </p:cNvCxnSpPr>
            <p:nvPr/>
          </p:nvCxnSpPr>
          <p:spPr>
            <a:xfrm>
              <a:off x="6960993" y="4978081"/>
              <a:ext cx="0" cy="73691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517C0206-72DE-4B0B-8A30-875F36400ADC}"/>
                </a:ext>
              </a:extLst>
            </p:cNvPr>
            <p:cNvCxnSpPr>
              <a:cxnSpLocks/>
            </p:cNvCxnSpPr>
            <p:nvPr/>
          </p:nvCxnSpPr>
          <p:spPr>
            <a:xfrm flipV="1">
              <a:off x="3136724" y="4965555"/>
              <a:ext cx="3824269" cy="1252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DAE11932-6E8B-4EFF-A47E-6B4B8382EBDB}"/>
                </a:ext>
              </a:extLst>
            </p:cNvPr>
            <p:cNvSpPr txBox="1"/>
            <p:nvPr/>
          </p:nvSpPr>
          <p:spPr>
            <a:xfrm>
              <a:off x="7718116" y="5718126"/>
              <a:ext cx="1959277" cy="646331"/>
            </a:xfrm>
            <a:prstGeom prst="rect">
              <a:avLst/>
            </a:prstGeom>
            <a:noFill/>
          </p:spPr>
          <p:txBody>
            <a:bodyPr wrap="square" rtlCol="0">
              <a:noAutofit/>
            </a:bodyPr>
            <a:lstStyle/>
            <a:p>
              <a:r>
                <a:rPr lang="en-US" dirty="0"/>
                <a:t>Bridge crossings per hour</a:t>
              </a:r>
            </a:p>
          </p:txBody>
        </p: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A66D8E7D-04DE-49D8-A99E-DBB7F2CBA84F}"/>
                    </a:ext>
                  </a:extLst>
                </p:cNvPr>
                <p:cNvSpPr txBox="1"/>
                <p:nvPr/>
              </p:nvSpPr>
              <p:spPr>
                <a:xfrm>
                  <a:off x="6749238" y="5747219"/>
                  <a:ext cx="430679" cy="405321"/>
                </a:xfrm>
                <a:prstGeom prst="rect">
                  <a:avLst/>
                </a:prstGeom>
                <a:noFill/>
              </p:spPr>
              <p:txBody>
                <a:bodyPr wrap="none" rtlCol="0">
                  <a:noAutofit/>
                </a:bodyPr>
                <a:lstStyle/>
                <a:p>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𝑏𝑐</m:t>
                            </m:r>
                          </m:e>
                          <m:sub>
                            <m:r>
                              <a:rPr lang="en-US" i="1">
                                <a:latin typeface="Cambria Math" panose="02040503050406030204" pitchFamily="18" charset="0"/>
                              </a:rPr>
                              <m:t>𝑆</m:t>
                            </m:r>
                          </m:sub>
                        </m:sSub>
                      </m:oMath>
                    </m:oMathPara>
                  </a14:m>
                  <a:endParaRPr lang="en-US" dirty="0"/>
                </a:p>
              </p:txBody>
            </p:sp>
          </mc:Choice>
          <mc:Fallback xmlns="">
            <p:sp>
              <p:nvSpPr>
                <p:cNvPr id="23" name="TextBox 22">
                  <a:extLst>
                    <a:ext uri="{FF2B5EF4-FFF2-40B4-BE49-F238E27FC236}">
                      <a16:creationId xmlns:a16="http://schemas.microsoft.com/office/drawing/2014/main" id="{A66D8E7D-04DE-49D8-A99E-DBB7F2CBA84F}"/>
                    </a:ext>
                  </a:extLst>
                </p:cNvPr>
                <p:cNvSpPr txBox="1">
                  <a:spLocks noRot="1" noChangeAspect="1" noMove="1" noResize="1" noEditPoints="1" noAdjustHandles="1" noChangeArrowheads="1" noChangeShapeType="1" noTextEdit="1"/>
                </p:cNvSpPr>
                <p:nvPr/>
              </p:nvSpPr>
              <p:spPr>
                <a:xfrm>
                  <a:off x="6749238" y="5747219"/>
                  <a:ext cx="430679" cy="405321"/>
                </a:xfrm>
                <a:prstGeom prst="rect">
                  <a:avLst/>
                </a:prstGeom>
                <a:blipFill>
                  <a:blip r:embed="rId4"/>
                  <a:stretch>
                    <a:fillRect r="-563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4827EDB7-E504-4FA9-8252-C830F6622FA7}"/>
                    </a:ext>
                  </a:extLst>
                </p:cNvPr>
                <p:cNvSpPr txBox="1"/>
                <p:nvPr/>
              </p:nvSpPr>
              <p:spPr>
                <a:xfrm>
                  <a:off x="2448449" y="4772575"/>
                  <a:ext cx="707117" cy="369332"/>
                </a:xfrm>
                <a:prstGeom prst="rect">
                  <a:avLst/>
                </a:prstGeom>
                <a:noFill/>
              </p:spPr>
              <p:txBody>
                <a:bodyPr wrap="none" rtlCol="0">
                  <a:noAutofit/>
                </a:bodyPr>
                <a:lstStyle/>
                <a:p>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𝑡𝑜𝑙𝑙</m:t>
                            </m:r>
                          </m:e>
                          <m:sub>
                            <m:r>
                              <a:rPr lang="en-US" i="1">
                                <a:latin typeface="Cambria Math" panose="02040503050406030204" pitchFamily="18" charset="0"/>
                              </a:rPr>
                              <m:t>𝑆</m:t>
                            </m:r>
                          </m:sub>
                        </m:sSub>
                      </m:oMath>
                    </m:oMathPara>
                  </a14:m>
                  <a:endParaRPr lang="en-US" dirty="0"/>
                </a:p>
              </p:txBody>
            </p:sp>
          </mc:Choice>
          <mc:Fallback xmlns="">
            <p:sp>
              <p:nvSpPr>
                <p:cNvPr id="25" name="TextBox 24">
                  <a:extLst>
                    <a:ext uri="{FF2B5EF4-FFF2-40B4-BE49-F238E27FC236}">
                      <a16:creationId xmlns:a16="http://schemas.microsoft.com/office/drawing/2014/main" id="{4827EDB7-E504-4FA9-8252-C830F6622FA7}"/>
                    </a:ext>
                  </a:extLst>
                </p:cNvPr>
                <p:cNvSpPr txBox="1">
                  <a:spLocks noRot="1" noChangeAspect="1" noMove="1" noResize="1" noEditPoints="1" noAdjustHandles="1" noChangeArrowheads="1" noChangeShapeType="1" noTextEdit="1"/>
                </p:cNvSpPr>
                <p:nvPr/>
              </p:nvSpPr>
              <p:spPr>
                <a:xfrm>
                  <a:off x="2448449" y="4772575"/>
                  <a:ext cx="707117" cy="369332"/>
                </a:xfrm>
                <a:prstGeom prst="rect">
                  <a:avLst/>
                </a:prstGeom>
                <a:blipFill>
                  <a:blip r:embed="rId5"/>
                  <a:stretch>
                    <a:fillRect/>
                  </a:stretch>
                </a:blipFill>
              </p:spPr>
              <p:txBody>
                <a:bodyPr/>
                <a:lstStyle/>
                <a:p>
                  <a:r>
                    <a:rPr lang="en-US">
                      <a:noFill/>
                    </a:rPr>
                    <a:t> </a:t>
                  </a:r>
                </a:p>
              </p:txBody>
            </p:sp>
          </mc:Fallback>
        </mc:AlternateContent>
      </p:grpSp>
      <p:pic>
        <p:nvPicPr>
          <p:cNvPr id="27" name="Picture 26" descr="A car driving down a street next to tall buildings&#10;&#10;Description automatically generated">
            <a:extLst>
              <a:ext uri="{FF2B5EF4-FFF2-40B4-BE49-F238E27FC236}">
                <a16:creationId xmlns:a16="http://schemas.microsoft.com/office/drawing/2014/main" id="{FB822816-ADC9-4E02-B572-0F8FFAB6FF52}"/>
              </a:ext>
            </a:extLst>
          </p:cNvPr>
          <p:cNvPicPr>
            <a:picLocks noChangeAspect="1"/>
          </p:cNvPicPr>
          <p:nvPr/>
        </p:nvPicPr>
        <p:blipFill>
          <a:blip r:embed="rId6" cstate="print">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8518157" y="4752963"/>
            <a:ext cx="2960841" cy="1972622"/>
          </a:xfrm>
          <a:prstGeom prst="rect">
            <a:avLst/>
          </a:prstGeom>
        </p:spPr>
      </p:pic>
      <p:cxnSp>
        <p:nvCxnSpPr>
          <p:cNvPr id="26" name="Straight Connector 25">
            <a:extLst>
              <a:ext uri="{FF2B5EF4-FFF2-40B4-BE49-F238E27FC236}">
                <a16:creationId xmlns:a16="http://schemas.microsoft.com/office/drawing/2014/main" id="{B72E797C-15B8-46BC-8229-F61C6F3A4AF6}"/>
              </a:ext>
            </a:extLst>
          </p:cNvPr>
          <p:cNvCxnSpPr>
            <a:cxnSpLocks/>
          </p:cNvCxnSpPr>
          <p:nvPr/>
        </p:nvCxnSpPr>
        <p:spPr>
          <a:xfrm>
            <a:off x="1353691" y="3771900"/>
            <a:ext cx="1786172" cy="174671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Right Triangle 17">
            <a:extLst>
              <a:ext uri="{FF2B5EF4-FFF2-40B4-BE49-F238E27FC236}">
                <a16:creationId xmlns:a16="http://schemas.microsoft.com/office/drawing/2014/main" id="{2FAC5F80-BF33-4372-A76C-4238B059C07D}"/>
              </a:ext>
            </a:extLst>
          </p:cNvPr>
          <p:cNvSpPr/>
          <p:nvPr/>
        </p:nvSpPr>
        <p:spPr>
          <a:xfrm>
            <a:off x="2362200" y="4774532"/>
            <a:ext cx="713202" cy="692732"/>
          </a:xfrm>
          <a:prstGeom prst="rtTriangle">
            <a:avLst/>
          </a:prstGeom>
          <a:solidFill>
            <a:srgbClr val="01333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dirty="0"/>
              <a:t>DWL</a:t>
            </a:r>
          </a:p>
        </p:txBody>
      </p:sp>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476EBD72-781B-439B-891E-91AA166BFA60}"/>
                  </a:ext>
                </a:extLst>
              </p:cNvPr>
              <p:cNvSpPr txBox="1"/>
              <p:nvPr/>
            </p:nvSpPr>
            <p:spPr>
              <a:xfrm>
                <a:off x="2057400" y="4267200"/>
                <a:ext cx="70596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𝐷</m:t>
                          </m:r>
                        </m:e>
                        <m:sub>
                          <m:r>
                            <a:rPr lang="en-US" b="0" i="1" smtClean="0">
                              <a:latin typeface="Cambria Math" panose="02040503050406030204" pitchFamily="18" charset="0"/>
                            </a:rPr>
                            <m:t>𝑙𝑜𝑤</m:t>
                          </m:r>
                        </m:sub>
                      </m:sSub>
                    </m:oMath>
                  </m:oMathPara>
                </a14:m>
                <a:endParaRPr lang="en-US" dirty="0"/>
              </a:p>
            </p:txBody>
          </p:sp>
        </mc:Choice>
        <mc:Fallback xmlns="">
          <p:sp>
            <p:nvSpPr>
              <p:cNvPr id="28" name="TextBox 27">
                <a:extLst>
                  <a:ext uri="{FF2B5EF4-FFF2-40B4-BE49-F238E27FC236}">
                    <a16:creationId xmlns:a16="http://schemas.microsoft.com/office/drawing/2014/main" id="{476EBD72-781B-439B-891E-91AA166BFA60}"/>
                  </a:ext>
                </a:extLst>
              </p:cNvPr>
              <p:cNvSpPr txBox="1">
                <a:spLocks noRot="1" noChangeAspect="1" noMove="1" noResize="1" noEditPoints="1" noAdjustHandles="1" noChangeArrowheads="1" noChangeShapeType="1" noTextEdit="1"/>
              </p:cNvSpPr>
              <p:nvPr/>
            </p:nvSpPr>
            <p:spPr>
              <a:xfrm>
                <a:off x="2057400" y="4267200"/>
                <a:ext cx="705962" cy="369332"/>
              </a:xfrm>
              <a:prstGeom prst="rect">
                <a:avLst/>
              </a:prstGeom>
              <a:blipFill>
                <a:blip r:embed="rId8"/>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576976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4A576A-6A3D-4799-982E-2F61EB5B6A2A}"/>
              </a:ext>
            </a:extLst>
          </p:cNvPr>
          <p:cNvSpPr>
            <a:spLocks noGrp="1"/>
          </p:cNvSpPr>
          <p:nvPr>
            <p:ph idx="1"/>
          </p:nvPr>
        </p:nvSpPr>
        <p:spPr>
          <a:xfrm>
            <a:off x="609600" y="1371601"/>
            <a:ext cx="10972800" cy="4754564"/>
          </a:xfrm>
        </p:spPr>
        <p:txBody>
          <a:bodyPr/>
          <a:lstStyle/>
          <a:p>
            <a:r>
              <a:rPr lang="en-US" sz="2000" b="1" dirty="0"/>
              <a:t>Bronx-Whitestone, </a:t>
            </a:r>
            <a:r>
              <a:rPr lang="en-US" sz="2000" b="1" dirty="0" err="1"/>
              <a:t>Throgs</a:t>
            </a:r>
            <a:r>
              <a:rPr lang="en-US" sz="2000" b="1" dirty="0"/>
              <a:t> Neck, and Robert F. Kennedy Bridges; Hugh L. Carey and Queens Midtown Tunnels</a:t>
            </a:r>
          </a:p>
          <a:p>
            <a:pPr lvl="1"/>
            <a:r>
              <a:rPr lang="en-US" sz="1800" dirty="0"/>
              <a:t>E-</a:t>
            </a:r>
            <a:r>
              <a:rPr lang="en-US" sz="1800" dirty="0" err="1"/>
              <a:t>ZPass</a:t>
            </a:r>
            <a:r>
              <a:rPr lang="en-US" sz="1800" baseline="30000" dirty="0"/>
              <a:t>®</a:t>
            </a:r>
            <a:r>
              <a:rPr lang="en-US" sz="1800" dirty="0"/>
              <a:t>: $6.12</a:t>
            </a:r>
          </a:p>
          <a:p>
            <a:pPr lvl="1"/>
            <a:r>
              <a:rPr lang="en-US" sz="1800" dirty="0"/>
              <a:t>Tolls by mail: $9.50</a:t>
            </a:r>
          </a:p>
          <a:p>
            <a:r>
              <a:rPr lang="en-US" sz="2000" b="1" dirty="0"/>
              <a:t>Verrazzano-Narrows Bridge</a:t>
            </a:r>
            <a:endParaRPr lang="en-US" sz="1600" dirty="0"/>
          </a:p>
          <a:p>
            <a:pPr lvl="1"/>
            <a:r>
              <a:rPr lang="en-US" sz="1800" dirty="0"/>
              <a:t>E-</a:t>
            </a:r>
            <a:r>
              <a:rPr lang="en-US" sz="1800" dirty="0" err="1"/>
              <a:t>ZPass</a:t>
            </a:r>
            <a:r>
              <a:rPr lang="en-US" sz="1800" baseline="30000" dirty="0"/>
              <a:t>®</a:t>
            </a:r>
            <a:r>
              <a:rPr lang="en-US" sz="1800" dirty="0"/>
              <a:t>: $12.24</a:t>
            </a:r>
          </a:p>
          <a:p>
            <a:pPr lvl="1"/>
            <a:r>
              <a:rPr lang="en-US" sz="1800" dirty="0"/>
              <a:t>Tolls by mail: $19.00</a:t>
            </a:r>
          </a:p>
          <a:p>
            <a:r>
              <a:rPr lang="en-US" sz="2200" b="1" dirty="0"/>
              <a:t>Metro North Rail Fares</a:t>
            </a:r>
          </a:p>
          <a:p>
            <a:pPr lvl="1"/>
            <a:endParaRPr lang="en-US" sz="1800" dirty="0"/>
          </a:p>
        </p:txBody>
      </p:sp>
      <p:sp>
        <p:nvSpPr>
          <p:cNvPr id="2" name="Title 1">
            <a:extLst>
              <a:ext uri="{FF2B5EF4-FFF2-40B4-BE49-F238E27FC236}">
                <a16:creationId xmlns:a16="http://schemas.microsoft.com/office/drawing/2014/main" id="{ECD453C1-108F-4DAB-9359-3881F91DDD48}"/>
              </a:ext>
            </a:extLst>
          </p:cNvPr>
          <p:cNvSpPr>
            <a:spLocks noGrp="1"/>
          </p:cNvSpPr>
          <p:nvPr>
            <p:ph type="title"/>
          </p:nvPr>
        </p:nvSpPr>
        <p:spPr>
          <a:xfrm>
            <a:off x="0" y="228600"/>
            <a:ext cx="12115800" cy="1143000"/>
          </a:xfrm>
        </p:spPr>
        <p:txBody>
          <a:bodyPr/>
          <a:lstStyle/>
          <a:p>
            <a:r>
              <a:rPr lang="en-US" sz="3600" dirty="0"/>
              <a:t>New York City Transport Creates a Means of Exclusion</a:t>
            </a:r>
          </a:p>
        </p:txBody>
      </p:sp>
      <p:pic>
        <p:nvPicPr>
          <p:cNvPr id="5" name="Picture 4">
            <a:extLst>
              <a:ext uri="{FF2B5EF4-FFF2-40B4-BE49-F238E27FC236}">
                <a16:creationId xmlns:a16="http://schemas.microsoft.com/office/drawing/2014/main" id="{B525A83E-B15A-BB8C-D7F4-6D70792F2615}"/>
              </a:ext>
            </a:extLst>
          </p:cNvPr>
          <p:cNvPicPr>
            <a:picLocks noChangeAspect="1"/>
          </p:cNvPicPr>
          <p:nvPr/>
        </p:nvPicPr>
        <p:blipFill>
          <a:blip r:embed="rId2"/>
          <a:stretch>
            <a:fillRect/>
          </a:stretch>
        </p:blipFill>
        <p:spPr>
          <a:xfrm>
            <a:off x="0" y="4332981"/>
            <a:ext cx="12192000" cy="2525019"/>
          </a:xfrm>
          <a:prstGeom prst="rect">
            <a:avLst/>
          </a:prstGeom>
        </p:spPr>
      </p:pic>
    </p:spTree>
    <p:extLst>
      <p:ext uri="{BB962C8B-B14F-4D97-AF65-F5344CB8AC3E}">
        <p14:creationId xmlns:p14="http://schemas.microsoft.com/office/powerpoint/2010/main" val="33979082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0DD5E-5CFF-4A66-A4DD-FE3B9870EF4C}"/>
              </a:ext>
            </a:extLst>
          </p:cNvPr>
          <p:cNvSpPr>
            <a:spLocks noGrp="1"/>
          </p:cNvSpPr>
          <p:nvPr>
            <p:ph type="title"/>
          </p:nvPr>
        </p:nvSpPr>
        <p:spPr/>
        <p:txBody>
          <a:bodyPr/>
          <a:lstStyle/>
          <a:p>
            <a:r>
              <a:rPr lang="en-US" dirty="0"/>
              <a:t>London Congestion and Emission Pricing</a:t>
            </a:r>
          </a:p>
        </p:txBody>
      </p:sp>
      <p:pic>
        <p:nvPicPr>
          <p:cNvPr id="5" name="Content Placeholder 4" descr="A picture containing text, map&#10;&#10;Description automatically generated">
            <a:extLst>
              <a:ext uri="{FF2B5EF4-FFF2-40B4-BE49-F238E27FC236}">
                <a16:creationId xmlns:a16="http://schemas.microsoft.com/office/drawing/2014/main" id="{8EE0FC72-029A-4CA6-A769-EF15B15D7FE9}"/>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281" y="1149378"/>
            <a:ext cx="6181601" cy="5480022"/>
          </a:xfrm>
        </p:spPr>
      </p:pic>
      <p:sp>
        <p:nvSpPr>
          <p:cNvPr id="6" name="TextBox 5">
            <a:extLst>
              <a:ext uri="{FF2B5EF4-FFF2-40B4-BE49-F238E27FC236}">
                <a16:creationId xmlns:a16="http://schemas.microsoft.com/office/drawing/2014/main" id="{68C9F33C-B382-4CAE-95BC-3EDB3708697F}"/>
              </a:ext>
            </a:extLst>
          </p:cNvPr>
          <p:cNvSpPr txBox="1"/>
          <p:nvPr/>
        </p:nvSpPr>
        <p:spPr>
          <a:xfrm>
            <a:off x="6034008" y="1371600"/>
            <a:ext cx="2133600" cy="4247317"/>
          </a:xfrm>
          <a:prstGeom prst="rect">
            <a:avLst/>
          </a:prstGeom>
          <a:noFill/>
          <a:ln>
            <a:solidFill>
              <a:schemeClr val="tx1"/>
            </a:solidFill>
          </a:ln>
        </p:spPr>
        <p:txBody>
          <a:bodyPr wrap="square" rtlCol="0">
            <a:spAutoFit/>
          </a:bodyPr>
          <a:lstStyle/>
          <a:p>
            <a:r>
              <a:rPr lang="en-US" dirty="0"/>
              <a:t>You need to pay a £15 daily charge if you drive within the Congestion Charge zone 07:00-22:00, every day, except Christmas Day (25 December). If your vehicle does not meet the Ultra Low Emission Zone (ULEZ) standards, you must also pay the ULEZ charge.</a:t>
            </a:r>
          </a:p>
        </p:txBody>
      </p:sp>
      <p:sp>
        <p:nvSpPr>
          <p:cNvPr id="7" name="TextBox 6">
            <a:extLst>
              <a:ext uri="{FF2B5EF4-FFF2-40B4-BE49-F238E27FC236}">
                <a16:creationId xmlns:a16="http://schemas.microsoft.com/office/drawing/2014/main" id="{1F7DB3D4-05FD-4ED0-AABC-3312644A79DC}"/>
              </a:ext>
            </a:extLst>
          </p:cNvPr>
          <p:cNvSpPr txBox="1"/>
          <p:nvPr/>
        </p:nvSpPr>
        <p:spPr>
          <a:xfrm>
            <a:off x="8229600" y="1297449"/>
            <a:ext cx="3857784" cy="5632311"/>
          </a:xfrm>
          <a:prstGeom prst="rect">
            <a:avLst/>
          </a:prstGeom>
          <a:noFill/>
          <a:ln>
            <a:solidFill>
              <a:schemeClr val="tx1"/>
            </a:solidFill>
          </a:ln>
        </p:spPr>
        <p:txBody>
          <a:bodyPr wrap="square" rtlCol="0">
            <a:spAutoFit/>
          </a:bodyPr>
          <a:lstStyle/>
          <a:p>
            <a:pPr fontAlgn="b"/>
            <a:r>
              <a:rPr lang="en-US" dirty="0"/>
              <a:t>To help improve air quality, an Ultra Low Emission Zone (ULEZ) </a:t>
            </a:r>
            <a:r>
              <a:rPr lang="en-US" b="1" dirty="0"/>
              <a:t>operates 24 hours a day, 7 days a week, every day of the year</a:t>
            </a:r>
            <a:r>
              <a:rPr lang="en-US" dirty="0"/>
              <a:t>, except Christmas Day, within the same area of central London as the Congestion Charge. Most vehicles, including cars and vans, need to meet the ULEZ emissions standards or their drivers must pay a daily charge to drive within the zone: </a:t>
            </a:r>
          </a:p>
          <a:p>
            <a:pPr fontAlgn="b"/>
            <a:r>
              <a:rPr lang="en-US" dirty="0"/>
              <a:t>£12.50 for most vehicle types, including cars, motorcycles and vans (up to and including 3.5 </a:t>
            </a:r>
            <a:r>
              <a:rPr lang="en-US" dirty="0" err="1"/>
              <a:t>tonnes</a:t>
            </a:r>
            <a:r>
              <a:rPr lang="en-US" dirty="0"/>
              <a:t>)</a:t>
            </a:r>
          </a:p>
          <a:p>
            <a:pPr fontAlgn="b"/>
            <a:r>
              <a:rPr lang="en-US" dirty="0"/>
              <a:t>£100 for heavier vehicles, including lorries (over 3.5 </a:t>
            </a:r>
            <a:r>
              <a:rPr lang="en-US" dirty="0" err="1"/>
              <a:t>tonnes</a:t>
            </a:r>
            <a:r>
              <a:rPr lang="en-US" dirty="0"/>
              <a:t>) and buses/coaches (over 5 </a:t>
            </a:r>
            <a:r>
              <a:rPr lang="en-US" dirty="0" err="1"/>
              <a:t>tonnes</a:t>
            </a:r>
            <a:r>
              <a:rPr lang="en-US" dirty="0"/>
              <a:t>)</a:t>
            </a:r>
          </a:p>
          <a:p>
            <a:endParaRPr lang="en-US" dirty="0"/>
          </a:p>
        </p:txBody>
      </p:sp>
    </p:spTree>
    <p:extLst>
      <p:ext uri="{BB962C8B-B14F-4D97-AF65-F5344CB8AC3E}">
        <p14:creationId xmlns:p14="http://schemas.microsoft.com/office/powerpoint/2010/main" val="22775673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AB097-1F05-377F-2B80-6055065A9861}"/>
              </a:ext>
            </a:extLst>
          </p:cNvPr>
          <p:cNvSpPr>
            <a:spLocks noGrp="1"/>
          </p:cNvSpPr>
          <p:nvPr>
            <p:ph type="title"/>
          </p:nvPr>
        </p:nvSpPr>
        <p:spPr/>
        <p:txBody>
          <a:bodyPr/>
          <a:lstStyle/>
          <a:p>
            <a:r>
              <a:rPr lang="en-US" dirty="0"/>
              <a:t>A Few Other Concepts </a:t>
            </a:r>
          </a:p>
        </p:txBody>
      </p:sp>
      <p:sp>
        <p:nvSpPr>
          <p:cNvPr id="3" name="Content Placeholder 2">
            <a:extLst>
              <a:ext uri="{FF2B5EF4-FFF2-40B4-BE49-F238E27FC236}">
                <a16:creationId xmlns:a16="http://schemas.microsoft.com/office/drawing/2014/main" id="{7A065736-D079-F050-E63B-88515E076E76}"/>
              </a:ext>
            </a:extLst>
          </p:cNvPr>
          <p:cNvSpPr>
            <a:spLocks noGrp="1"/>
          </p:cNvSpPr>
          <p:nvPr>
            <p:ph idx="1"/>
          </p:nvPr>
        </p:nvSpPr>
        <p:spPr/>
        <p:txBody>
          <a:bodyPr/>
          <a:lstStyle/>
          <a:p>
            <a:r>
              <a:rPr lang="en-US" dirty="0"/>
              <a:t>Monopoly, Natural Monopoly</a:t>
            </a:r>
          </a:p>
          <a:p>
            <a:r>
              <a:rPr lang="en-US" dirty="0"/>
              <a:t>Benefit-Cost</a:t>
            </a:r>
          </a:p>
          <a:p>
            <a:r>
              <a:rPr lang="en-US" dirty="0"/>
              <a:t>Positive Externalities</a:t>
            </a:r>
          </a:p>
        </p:txBody>
      </p:sp>
    </p:spTree>
    <p:extLst>
      <p:ext uri="{BB962C8B-B14F-4D97-AF65-F5344CB8AC3E}">
        <p14:creationId xmlns:p14="http://schemas.microsoft.com/office/powerpoint/2010/main" val="29349618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sz="2800" dirty="0"/>
              <a:t>A monopoly exists when there is a single provider of a good for which there is no close substitute.</a:t>
            </a:r>
          </a:p>
          <a:p>
            <a:r>
              <a:rPr lang="en-US" sz="2800" dirty="0"/>
              <a:t>It can happen due to the nature of production.</a:t>
            </a:r>
          </a:p>
          <a:p>
            <a:pPr lvl="1"/>
            <a:r>
              <a:rPr lang="en-US" sz="2400" dirty="0"/>
              <a:t>Technology of production has increasing returns to scale</a:t>
            </a:r>
          </a:p>
          <a:p>
            <a:r>
              <a:rPr lang="en-US" sz="2800" dirty="0"/>
              <a:t>It can happen due to legal reasons.</a:t>
            </a:r>
          </a:p>
          <a:p>
            <a:pPr lvl="1"/>
            <a:r>
              <a:rPr lang="en-US" sz="2400" dirty="0"/>
              <a:t>Patents to allow rewards for R&amp;D</a:t>
            </a:r>
          </a:p>
          <a:p>
            <a:r>
              <a:rPr lang="en-US" sz="2800" dirty="0"/>
              <a:t>It can happen due to non-competitive behavior by the firm.</a:t>
            </a:r>
          </a:p>
          <a:p>
            <a:pPr lvl="1"/>
            <a:r>
              <a:rPr lang="en-US" sz="2400" dirty="0"/>
              <a:t>That is the kind we try to prevent</a:t>
            </a:r>
          </a:p>
          <a:p>
            <a:r>
              <a:rPr lang="en-US" sz="2800" dirty="0"/>
              <a:t>It can happen by policy due to the thing being produced.</a:t>
            </a:r>
          </a:p>
          <a:p>
            <a:pPr lvl="1"/>
            <a:r>
              <a:rPr lang="en-US" sz="2400" dirty="0"/>
              <a:t>Military</a:t>
            </a:r>
          </a:p>
        </p:txBody>
      </p:sp>
      <p:sp>
        <p:nvSpPr>
          <p:cNvPr id="2" name="Title 1"/>
          <p:cNvSpPr>
            <a:spLocks noGrp="1"/>
          </p:cNvSpPr>
          <p:nvPr>
            <p:ph type="title"/>
          </p:nvPr>
        </p:nvSpPr>
        <p:spPr/>
        <p:txBody>
          <a:bodyPr/>
          <a:lstStyle/>
          <a:p>
            <a:r>
              <a:rPr lang="en-US" dirty="0"/>
              <a:t>Monopoly</a:t>
            </a:r>
          </a:p>
        </p:txBody>
      </p:sp>
    </p:spTree>
    <p:extLst>
      <p:ext uri="{BB962C8B-B14F-4D97-AF65-F5344CB8AC3E}">
        <p14:creationId xmlns:p14="http://schemas.microsoft.com/office/powerpoint/2010/main" val="39423397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Decision Facing a Monopolist</a:t>
            </a:r>
          </a:p>
        </p:txBody>
      </p:sp>
      <p:grpSp>
        <p:nvGrpSpPr>
          <p:cNvPr id="3" name="Group 2"/>
          <p:cNvGrpSpPr/>
          <p:nvPr/>
        </p:nvGrpSpPr>
        <p:grpSpPr>
          <a:xfrm>
            <a:off x="1907137" y="1464987"/>
            <a:ext cx="8377727" cy="5106353"/>
            <a:chOff x="2119300" y="1464987"/>
            <a:chExt cx="8377727" cy="5106353"/>
          </a:xfrm>
        </p:grpSpPr>
        <p:cxnSp>
          <p:nvCxnSpPr>
            <p:cNvPr id="5" name="Straight Connector 4">
              <a:extLst>
                <a:ext uri="{FF2B5EF4-FFF2-40B4-BE49-F238E27FC236}">
                  <a16:creationId xmlns:a16="http://schemas.microsoft.com/office/drawing/2014/main" id="{C3508C64-9B50-48BF-9194-1EE56F37B4E8}"/>
                </a:ext>
              </a:extLst>
            </p:cNvPr>
            <p:cNvCxnSpPr/>
            <p:nvPr/>
          </p:nvCxnSpPr>
          <p:spPr>
            <a:xfrm>
              <a:off x="2590800" y="1752600"/>
              <a:ext cx="0" cy="4343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DE12D9E2-0672-401D-A448-C80B743EDBA2}"/>
                </a:ext>
              </a:extLst>
            </p:cNvPr>
            <p:cNvCxnSpPr/>
            <p:nvPr/>
          </p:nvCxnSpPr>
          <p:spPr>
            <a:xfrm>
              <a:off x="2590800" y="6096000"/>
              <a:ext cx="4876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58189972-E731-4C9E-886A-E121CEEF1537}"/>
                </a:ext>
              </a:extLst>
            </p:cNvPr>
            <p:cNvSpPr txBox="1"/>
            <p:nvPr/>
          </p:nvSpPr>
          <p:spPr>
            <a:xfrm>
              <a:off x="2119300" y="1887789"/>
              <a:ext cx="312906" cy="369332"/>
            </a:xfrm>
            <a:prstGeom prst="rect">
              <a:avLst/>
            </a:prstGeom>
            <a:noFill/>
          </p:spPr>
          <p:txBody>
            <a:bodyPr wrap="none" rtlCol="0">
              <a:noAutofit/>
            </a:bodyPr>
            <a:lstStyle/>
            <a:p>
              <a:pPr algn="ctr"/>
              <a:r>
                <a:rPr lang="en-US" dirty="0"/>
                <a:t>p</a:t>
              </a:r>
            </a:p>
          </p:txBody>
        </p:sp>
        <p:sp>
          <p:nvSpPr>
            <p:cNvPr id="9" name="TextBox 8">
              <a:extLst>
                <a:ext uri="{FF2B5EF4-FFF2-40B4-BE49-F238E27FC236}">
                  <a16:creationId xmlns:a16="http://schemas.microsoft.com/office/drawing/2014/main" id="{F2B43812-E1C6-487B-95AD-F1E1239C86F6}"/>
                </a:ext>
              </a:extLst>
            </p:cNvPr>
            <p:cNvSpPr txBox="1"/>
            <p:nvPr/>
          </p:nvSpPr>
          <p:spPr>
            <a:xfrm>
              <a:off x="7352940" y="6202008"/>
              <a:ext cx="312906" cy="369332"/>
            </a:xfrm>
            <a:prstGeom prst="rect">
              <a:avLst/>
            </a:prstGeom>
            <a:noFill/>
          </p:spPr>
          <p:txBody>
            <a:bodyPr wrap="none" rtlCol="0">
              <a:noAutofit/>
            </a:bodyPr>
            <a:lstStyle/>
            <a:p>
              <a:pPr algn="ctr"/>
              <a:r>
                <a:rPr lang="en-US" dirty="0"/>
                <a:t>q</a:t>
              </a:r>
            </a:p>
          </p:txBody>
        </p:sp>
        <p:cxnSp>
          <p:nvCxnSpPr>
            <p:cNvPr id="11" name="Straight Connector 10">
              <a:extLst>
                <a:ext uri="{FF2B5EF4-FFF2-40B4-BE49-F238E27FC236}">
                  <a16:creationId xmlns:a16="http://schemas.microsoft.com/office/drawing/2014/main" id="{7784AF24-2EB8-4654-BA2E-AA8F3D007CC3}"/>
                </a:ext>
              </a:extLst>
            </p:cNvPr>
            <p:cNvCxnSpPr/>
            <p:nvPr/>
          </p:nvCxnSpPr>
          <p:spPr>
            <a:xfrm>
              <a:off x="2590800" y="2133600"/>
              <a:ext cx="4572000" cy="3886200"/>
            </a:xfrm>
            <a:prstGeom prst="line">
              <a:avLst/>
            </a:prstGeom>
            <a:ln w="28575">
              <a:solidFill>
                <a:srgbClr val="2181C5"/>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738C9BA7-67BD-436A-ABA0-95141F224DEB}"/>
                </a:ext>
              </a:extLst>
            </p:cNvPr>
            <p:cNvSpPr txBox="1"/>
            <p:nvPr/>
          </p:nvSpPr>
          <p:spPr>
            <a:xfrm>
              <a:off x="7010400" y="5410200"/>
              <a:ext cx="351378" cy="369332"/>
            </a:xfrm>
            <a:prstGeom prst="rect">
              <a:avLst/>
            </a:prstGeom>
            <a:solidFill>
              <a:schemeClr val="bg1"/>
            </a:solidFill>
          </p:spPr>
          <p:txBody>
            <a:bodyPr wrap="none" rtlCol="0">
              <a:noAutofit/>
            </a:bodyPr>
            <a:lstStyle/>
            <a:p>
              <a:pPr algn="ctr"/>
              <a:r>
                <a:rPr lang="en-US" dirty="0">
                  <a:solidFill>
                    <a:srgbClr val="2181C5"/>
                  </a:solidFill>
                </a:rPr>
                <a:t>D</a:t>
              </a:r>
            </a:p>
          </p:txBody>
        </p:sp>
        <p:cxnSp>
          <p:nvCxnSpPr>
            <p:cNvPr id="14" name="Straight Connector 13">
              <a:extLst>
                <a:ext uri="{FF2B5EF4-FFF2-40B4-BE49-F238E27FC236}">
                  <a16:creationId xmlns:a16="http://schemas.microsoft.com/office/drawing/2014/main" id="{E701960E-DF13-459B-9363-771D3DB72152}"/>
                </a:ext>
              </a:extLst>
            </p:cNvPr>
            <p:cNvCxnSpPr/>
            <p:nvPr/>
          </p:nvCxnSpPr>
          <p:spPr>
            <a:xfrm>
              <a:off x="2590800" y="3962400"/>
              <a:ext cx="21336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9467855-1434-40BF-96E5-174E0AA440A7}"/>
                </a:ext>
              </a:extLst>
            </p:cNvPr>
            <p:cNvCxnSpPr/>
            <p:nvPr/>
          </p:nvCxnSpPr>
          <p:spPr>
            <a:xfrm flipV="1">
              <a:off x="4724400" y="3962400"/>
              <a:ext cx="0" cy="21336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386C1425-9C70-4581-86FA-80F09C3ACC1A}"/>
                    </a:ext>
                  </a:extLst>
                </p:cNvPr>
                <p:cNvSpPr txBox="1"/>
                <p:nvPr/>
              </p:nvSpPr>
              <p:spPr>
                <a:xfrm>
                  <a:off x="2164788" y="3777734"/>
                  <a:ext cx="471732" cy="369332"/>
                </a:xfrm>
                <a:prstGeom prst="rect">
                  <a:avLst/>
                </a:prstGeom>
                <a:noFill/>
              </p:spPr>
              <p:txBody>
                <a:bodyPr wrap="none" rtlCol="0">
                  <a:noAutofit/>
                </a:bodyPr>
                <a:lstStyle/>
                <a:p>
                  <a:pPr algn="ct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𝑝</m:t>
                            </m:r>
                          </m:e>
                          <m:sub>
                            <m:r>
                              <a:rPr lang="en-US" i="1">
                                <a:latin typeface="Cambria Math" panose="02040503050406030204" pitchFamily="18" charset="0"/>
                              </a:rPr>
                              <m:t>1</m:t>
                            </m:r>
                          </m:sub>
                        </m:sSub>
                      </m:oMath>
                    </m:oMathPara>
                  </a14:m>
                  <a:endParaRPr lang="en-US" dirty="0"/>
                </a:p>
              </p:txBody>
            </p:sp>
          </mc:Choice>
          <mc:Fallback xmlns="">
            <p:sp>
              <p:nvSpPr>
                <p:cNvPr id="17" name="TextBox 16">
                  <a:extLst>
                    <a:ext uri="{FF2B5EF4-FFF2-40B4-BE49-F238E27FC236}">
                      <a16:creationId xmlns:a16="http://schemas.microsoft.com/office/drawing/2014/main" id="{386C1425-9C70-4581-86FA-80F09C3ACC1A}"/>
                    </a:ext>
                  </a:extLst>
                </p:cNvPr>
                <p:cNvSpPr txBox="1">
                  <a:spLocks noRot="1" noChangeAspect="1" noMove="1" noResize="1" noEditPoints="1" noAdjustHandles="1" noChangeArrowheads="1" noChangeShapeType="1" noTextEdit="1"/>
                </p:cNvSpPr>
                <p:nvPr/>
              </p:nvSpPr>
              <p:spPr>
                <a:xfrm>
                  <a:off x="2164788" y="3777734"/>
                  <a:ext cx="471732" cy="369332"/>
                </a:xfrm>
                <a:prstGeom prst="rect">
                  <a:avLst/>
                </a:prstGeom>
                <a:blipFill>
                  <a:blip r:embed="rId3"/>
                  <a:stretch>
                    <a:fillRect b="-8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C250EE69-F963-4B48-8201-43ABD49F0B1A}"/>
                    </a:ext>
                  </a:extLst>
                </p:cNvPr>
                <p:cNvSpPr txBox="1"/>
                <p:nvPr/>
              </p:nvSpPr>
              <p:spPr>
                <a:xfrm>
                  <a:off x="4545452" y="6019800"/>
                  <a:ext cx="471347" cy="369332"/>
                </a:xfrm>
                <a:prstGeom prst="rect">
                  <a:avLst/>
                </a:prstGeom>
                <a:noFill/>
              </p:spPr>
              <p:txBody>
                <a:bodyPr wrap="none" rtlCol="0">
                  <a:noAutofit/>
                </a:bodyPr>
                <a:lstStyle/>
                <a:p>
                  <a:pPr algn="ct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𝑞</m:t>
                            </m:r>
                          </m:e>
                          <m:sub>
                            <m:r>
                              <a:rPr lang="en-US" i="1">
                                <a:latin typeface="Cambria Math" panose="02040503050406030204" pitchFamily="18" charset="0"/>
                              </a:rPr>
                              <m:t>1</m:t>
                            </m:r>
                          </m:sub>
                        </m:sSub>
                      </m:oMath>
                    </m:oMathPara>
                  </a14:m>
                  <a:endParaRPr lang="en-US" dirty="0"/>
                </a:p>
              </p:txBody>
            </p:sp>
          </mc:Choice>
          <mc:Fallback xmlns="">
            <p:sp>
              <p:nvSpPr>
                <p:cNvPr id="18" name="TextBox 17">
                  <a:extLst>
                    <a:ext uri="{FF2B5EF4-FFF2-40B4-BE49-F238E27FC236}">
                      <a16:creationId xmlns:a16="http://schemas.microsoft.com/office/drawing/2014/main" id="{C250EE69-F963-4B48-8201-43ABD49F0B1A}"/>
                    </a:ext>
                  </a:extLst>
                </p:cNvPr>
                <p:cNvSpPr txBox="1">
                  <a:spLocks noRot="1" noChangeAspect="1" noMove="1" noResize="1" noEditPoints="1" noAdjustHandles="1" noChangeArrowheads="1" noChangeShapeType="1" noTextEdit="1"/>
                </p:cNvSpPr>
                <p:nvPr/>
              </p:nvSpPr>
              <p:spPr>
                <a:xfrm>
                  <a:off x="4545452" y="6019800"/>
                  <a:ext cx="471347" cy="369332"/>
                </a:xfrm>
                <a:prstGeom prst="rect">
                  <a:avLst/>
                </a:prstGeom>
                <a:blipFill>
                  <a:blip r:embed="rId4"/>
                  <a:stretch>
                    <a:fillRect b="-8333"/>
                  </a:stretch>
                </a:blipFill>
              </p:spPr>
              <p:txBody>
                <a:bodyPr/>
                <a:lstStyle/>
                <a:p>
                  <a:r>
                    <a:rPr lang="en-US">
                      <a:noFill/>
                    </a:rPr>
                    <a:t> </a:t>
                  </a:r>
                </a:p>
              </p:txBody>
            </p:sp>
          </mc:Fallback>
        </mc:AlternateContent>
        <p:sp>
          <p:nvSpPr>
            <p:cNvPr id="19" name="Oval 18">
              <a:extLst>
                <a:ext uri="{FF2B5EF4-FFF2-40B4-BE49-F238E27FC236}">
                  <a16:creationId xmlns:a16="http://schemas.microsoft.com/office/drawing/2014/main" id="{0703C42E-68D9-4A59-8C75-6CB7DC8DAECD}"/>
                </a:ext>
              </a:extLst>
            </p:cNvPr>
            <p:cNvSpPr/>
            <p:nvPr/>
          </p:nvSpPr>
          <p:spPr>
            <a:xfrm>
              <a:off x="4661769" y="3762927"/>
              <a:ext cx="156568" cy="369332"/>
            </a:xfrm>
            <a:prstGeom prst="ellipse">
              <a:avLst/>
            </a:prstGeom>
            <a:solidFill>
              <a:schemeClr val="accent1"/>
            </a:solidFill>
            <a:ln w="12700">
              <a:solidFill>
                <a:srgbClr val="195F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a:t>
              </a:r>
            </a:p>
          </p:txBody>
        </p:sp>
        <p:cxnSp>
          <p:nvCxnSpPr>
            <p:cNvPr id="21" name="Straight Connector 20">
              <a:extLst>
                <a:ext uri="{FF2B5EF4-FFF2-40B4-BE49-F238E27FC236}">
                  <a16:creationId xmlns:a16="http://schemas.microsoft.com/office/drawing/2014/main" id="{AE01AED6-6EFA-4F45-B2D2-524D69491BE0}"/>
                </a:ext>
              </a:extLst>
            </p:cNvPr>
            <p:cNvCxnSpPr/>
            <p:nvPr/>
          </p:nvCxnSpPr>
          <p:spPr>
            <a:xfrm>
              <a:off x="2590800" y="4267200"/>
              <a:ext cx="2438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47CA3AC-027F-4A47-BB69-C7F18446D8C8}"/>
                </a:ext>
              </a:extLst>
            </p:cNvPr>
            <p:cNvCxnSpPr/>
            <p:nvPr/>
          </p:nvCxnSpPr>
          <p:spPr>
            <a:xfrm>
              <a:off x="5029200" y="4267200"/>
              <a:ext cx="0" cy="18288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Oval 23">
              <a:extLst>
                <a:ext uri="{FF2B5EF4-FFF2-40B4-BE49-F238E27FC236}">
                  <a16:creationId xmlns:a16="http://schemas.microsoft.com/office/drawing/2014/main" id="{E051355E-C2A5-4EBD-973A-5EA997ACF9EA}"/>
                </a:ext>
              </a:extLst>
            </p:cNvPr>
            <p:cNvSpPr/>
            <p:nvPr/>
          </p:nvSpPr>
          <p:spPr>
            <a:xfrm>
              <a:off x="4965330" y="4143258"/>
              <a:ext cx="221670" cy="228996"/>
            </a:xfrm>
            <a:prstGeom prst="ellipse">
              <a:avLst/>
            </a:prstGeom>
            <a:solidFill>
              <a:schemeClr val="accent1"/>
            </a:solidFill>
            <a:ln w="12700">
              <a:solidFill>
                <a:srgbClr val="195F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078A2D39-4C03-4AF2-8EF3-91CCD640D27A}"/>
                    </a:ext>
                  </a:extLst>
                </p:cNvPr>
                <p:cNvSpPr txBox="1"/>
                <p:nvPr/>
              </p:nvSpPr>
              <p:spPr>
                <a:xfrm>
                  <a:off x="2159466" y="4028255"/>
                  <a:ext cx="477054" cy="369332"/>
                </a:xfrm>
                <a:prstGeom prst="rect">
                  <a:avLst/>
                </a:prstGeom>
                <a:noFill/>
              </p:spPr>
              <p:txBody>
                <a:bodyPr wrap="none" rtlCol="0">
                  <a:noAutofit/>
                </a:bodyPr>
                <a:lstStyle/>
                <a:p>
                  <a:pPr algn="ct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𝑝</m:t>
                            </m:r>
                          </m:e>
                          <m:sub>
                            <m:r>
                              <a:rPr lang="en-US" i="1">
                                <a:latin typeface="Cambria Math" panose="02040503050406030204" pitchFamily="18" charset="0"/>
                              </a:rPr>
                              <m:t>2</m:t>
                            </m:r>
                          </m:sub>
                        </m:sSub>
                      </m:oMath>
                    </m:oMathPara>
                  </a14:m>
                  <a:endParaRPr lang="en-US" dirty="0"/>
                </a:p>
              </p:txBody>
            </p:sp>
          </mc:Choice>
          <mc:Fallback xmlns="">
            <p:sp>
              <p:nvSpPr>
                <p:cNvPr id="25" name="TextBox 24">
                  <a:extLst>
                    <a:ext uri="{FF2B5EF4-FFF2-40B4-BE49-F238E27FC236}">
                      <a16:creationId xmlns:a16="http://schemas.microsoft.com/office/drawing/2014/main" id="{078A2D39-4C03-4AF2-8EF3-91CCD640D27A}"/>
                    </a:ext>
                  </a:extLst>
                </p:cNvPr>
                <p:cNvSpPr txBox="1">
                  <a:spLocks noRot="1" noChangeAspect="1" noMove="1" noResize="1" noEditPoints="1" noAdjustHandles="1" noChangeArrowheads="1" noChangeShapeType="1" noTextEdit="1"/>
                </p:cNvSpPr>
                <p:nvPr/>
              </p:nvSpPr>
              <p:spPr>
                <a:xfrm>
                  <a:off x="2159466" y="4028255"/>
                  <a:ext cx="477054" cy="369332"/>
                </a:xfrm>
                <a:prstGeom prst="rect">
                  <a:avLst/>
                </a:prstGeom>
                <a:blipFill>
                  <a:blip r:embed="rId5"/>
                  <a:stretch>
                    <a:fillRect b="-8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E81D8A43-69CD-4AB8-B317-361C59A07C1E}"/>
                    </a:ext>
                  </a:extLst>
                </p:cNvPr>
                <p:cNvSpPr txBox="1"/>
                <p:nvPr/>
              </p:nvSpPr>
              <p:spPr>
                <a:xfrm>
                  <a:off x="4857331" y="6019800"/>
                  <a:ext cx="476669" cy="369332"/>
                </a:xfrm>
                <a:prstGeom prst="rect">
                  <a:avLst/>
                </a:prstGeom>
                <a:noFill/>
              </p:spPr>
              <p:txBody>
                <a:bodyPr wrap="none" rtlCol="0">
                  <a:noAutofit/>
                </a:bodyPr>
                <a:lstStyle/>
                <a:p>
                  <a:pPr algn="ct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𝑞</m:t>
                            </m:r>
                          </m:e>
                          <m:sub>
                            <m:r>
                              <a:rPr lang="en-US" i="1">
                                <a:latin typeface="Cambria Math" panose="02040503050406030204" pitchFamily="18" charset="0"/>
                              </a:rPr>
                              <m:t>2</m:t>
                            </m:r>
                          </m:sub>
                        </m:sSub>
                      </m:oMath>
                    </m:oMathPara>
                  </a14:m>
                  <a:endParaRPr lang="en-US" dirty="0"/>
                </a:p>
              </p:txBody>
            </p:sp>
          </mc:Choice>
          <mc:Fallback xmlns="">
            <p:sp>
              <p:nvSpPr>
                <p:cNvPr id="26" name="TextBox 25">
                  <a:extLst>
                    <a:ext uri="{FF2B5EF4-FFF2-40B4-BE49-F238E27FC236}">
                      <a16:creationId xmlns:a16="http://schemas.microsoft.com/office/drawing/2014/main" id="{E81D8A43-69CD-4AB8-B317-361C59A07C1E}"/>
                    </a:ext>
                  </a:extLst>
                </p:cNvPr>
                <p:cNvSpPr txBox="1">
                  <a:spLocks noRot="1" noChangeAspect="1" noMove="1" noResize="1" noEditPoints="1" noAdjustHandles="1" noChangeArrowheads="1" noChangeShapeType="1" noTextEdit="1"/>
                </p:cNvSpPr>
                <p:nvPr/>
              </p:nvSpPr>
              <p:spPr>
                <a:xfrm>
                  <a:off x="4857331" y="6019800"/>
                  <a:ext cx="476669" cy="369332"/>
                </a:xfrm>
                <a:prstGeom prst="rect">
                  <a:avLst/>
                </a:prstGeom>
                <a:blipFill>
                  <a:blip r:embed="rId6"/>
                  <a:stretch>
                    <a:fillRect b="-8333"/>
                  </a:stretch>
                </a:blipFill>
              </p:spPr>
              <p:txBody>
                <a:bodyPr/>
                <a:lstStyle/>
                <a:p>
                  <a:r>
                    <a:rPr lang="en-US">
                      <a:noFill/>
                    </a:rPr>
                    <a:t> </a:t>
                  </a:r>
                </a:p>
              </p:txBody>
            </p:sp>
          </mc:Fallback>
        </mc:AlternateContent>
        <p:sp>
          <p:nvSpPr>
            <p:cNvPr id="27" name="Rectangle 26">
              <a:extLst>
                <a:ext uri="{FF2B5EF4-FFF2-40B4-BE49-F238E27FC236}">
                  <a16:creationId xmlns:a16="http://schemas.microsoft.com/office/drawing/2014/main" id="{E12E37E3-F2B5-44E2-8876-45FB2EF0722E}"/>
                </a:ext>
              </a:extLst>
            </p:cNvPr>
            <p:cNvSpPr/>
            <p:nvPr/>
          </p:nvSpPr>
          <p:spPr>
            <a:xfrm>
              <a:off x="2611073" y="3962400"/>
              <a:ext cx="2098812" cy="316468"/>
            </a:xfrm>
            <a:prstGeom prst="rect">
              <a:avLst/>
            </a:prstGeom>
            <a:solidFill>
              <a:srgbClr val="FFC300">
                <a:alpha val="49804"/>
              </a:srgbClr>
            </a:solidFill>
            <a:ln w="12700">
              <a:solidFill>
                <a:srgbClr val="195F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Loss</a:t>
              </a:r>
            </a:p>
          </p:txBody>
        </p:sp>
        <p:sp>
          <p:nvSpPr>
            <p:cNvPr id="28" name="Rectangle 27">
              <a:extLst>
                <a:ext uri="{FF2B5EF4-FFF2-40B4-BE49-F238E27FC236}">
                  <a16:creationId xmlns:a16="http://schemas.microsoft.com/office/drawing/2014/main" id="{F9DB2416-6572-43CE-886E-2A9D5E6DEC0A}"/>
                </a:ext>
              </a:extLst>
            </p:cNvPr>
            <p:cNvSpPr/>
            <p:nvPr/>
          </p:nvSpPr>
          <p:spPr>
            <a:xfrm>
              <a:off x="4724399" y="4297758"/>
              <a:ext cx="304798" cy="1798243"/>
            </a:xfrm>
            <a:prstGeom prst="rect">
              <a:avLst/>
            </a:prstGeom>
            <a:solidFill>
              <a:srgbClr val="00B050">
                <a:alpha val="48235"/>
              </a:srgbClr>
            </a:solidFill>
            <a:ln w="12700">
              <a:solidFill>
                <a:srgbClr val="195F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Gain</a:t>
              </a:r>
            </a:p>
          </p:txBody>
        </p:sp>
        <mc:AlternateContent xmlns:mc="http://schemas.openxmlformats.org/markup-compatibility/2006" xmlns:a14="http://schemas.microsoft.com/office/drawing/2010/main">
          <mc:Choice Requires="a14">
            <p:sp>
              <p:nvSpPr>
                <p:cNvPr id="29" name="TextBox 28">
                  <a:extLst>
                    <a:ext uri="{FF2B5EF4-FFF2-40B4-BE49-F238E27FC236}">
                      <a16:creationId xmlns:a16="http://schemas.microsoft.com/office/drawing/2014/main" id="{BD10EC21-39DE-4B58-B090-B3E369D92BD3}"/>
                    </a:ext>
                  </a:extLst>
                </p:cNvPr>
                <p:cNvSpPr txBox="1"/>
                <p:nvPr/>
              </p:nvSpPr>
              <p:spPr>
                <a:xfrm>
                  <a:off x="5791200" y="2439860"/>
                  <a:ext cx="1455976" cy="369332"/>
                </a:xfrm>
                <a:prstGeom prst="rect">
                  <a:avLst/>
                </a:prstGeom>
                <a:solidFill>
                  <a:schemeClr val="accent2">
                    <a:lumMod val="20000"/>
                    <a:lumOff val="80000"/>
                  </a:schemeClr>
                </a:solidFill>
                <a:ln>
                  <a:noFill/>
                </a:ln>
              </p:spPr>
              <p:txBody>
                <a:bodyPr wrap="none" rtlCol="0" anchor="ctr">
                  <a:noAutofit/>
                </a:bodyPr>
                <a:lstStyle/>
                <a:p>
                  <a:pPr/>
                  <a14:m>
                    <m:oMathPara xmlns:m="http://schemas.openxmlformats.org/officeDocument/2006/math">
                      <m:oMathParaPr>
                        <m:jc m:val="center"/>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1</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𝑝</m:t>
                            </m:r>
                          </m:e>
                          <m:sub>
                            <m:r>
                              <a:rPr lang="en-US" i="1">
                                <a:latin typeface="Cambria Math" panose="02040503050406030204" pitchFamily="18" charset="0"/>
                              </a:rPr>
                              <m:t>1</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𝑞</m:t>
                            </m:r>
                          </m:e>
                          <m:sub>
                            <m:r>
                              <a:rPr lang="en-US" i="1">
                                <a:latin typeface="Cambria Math" panose="02040503050406030204" pitchFamily="18" charset="0"/>
                              </a:rPr>
                              <m:t>1</m:t>
                            </m:r>
                          </m:sub>
                        </m:sSub>
                      </m:oMath>
                    </m:oMathPara>
                  </a14:m>
                  <a:endParaRPr lang="en-US" dirty="0"/>
                </a:p>
              </p:txBody>
            </p:sp>
          </mc:Choice>
          <mc:Fallback xmlns="">
            <p:sp>
              <p:nvSpPr>
                <p:cNvPr id="29" name="TextBox 28">
                  <a:extLst>
                    <a:ext uri="{FF2B5EF4-FFF2-40B4-BE49-F238E27FC236}">
                      <a16:creationId xmlns:a16="http://schemas.microsoft.com/office/drawing/2014/main" id="{BD10EC21-39DE-4B58-B090-B3E369D92BD3}"/>
                    </a:ext>
                  </a:extLst>
                </p:cNvPr>
                <p:cNvSpPr txBox="1">
                  <a:spLocks noRot="1" noChangeAspect="1" noMove="1" noResize="1" noEditPoints="1" noAdjustHandles="1" noChangeArrowheads="1" noChangeShapeType="1" noTextEdit="1"/>
                </p:cNvSpPr>
                <p:nvPr/>
              </p:nvSpPr>
              <p:spPr>
                <a:xfrm>
                  <a:off x="5791200" y="2439860"/>
                  <a:ext cx="1455976" cy="369332"/>
                </a:xfrm>
                <a:prstGeom prst="rect">
                  <a:avLst/>
                </a:prstGeom>
                <a:blipFill>
                  <a:blip r:embed="rId7"/>
                  <a:stretch>
                    <a:fillRect b="-8197"/>
                  </a:stretch>
                </a:blipFill>
                <a:ln>
                  <a:noFill/>
                </a:ln>
              </p:spPr>
              <p:txBody>
                <a:bodyPr/>
                <a:lstStyle/>
                <a:p>
                  <a:r>
                    <a:rPr lang="en-US">
                      <a:noFill/>
                    </a:rPr>
                    <a:t> </a:t>
                  </a:r>
                </a:p>
              </p:txBody>
            </p:sp>
          </mc:Fallback>
        </mc:AlternateContent>
        <p:cxnSp>
          <p:nvCxnSpPr>
            <p:cNvPr id="31" name="Straight Connector 30">
              <a:extLst>
                <a:ext uri="{FF2B5EF4-FFF2-40B4-BE49-F238E27FC236}">
                  <a16:creationId xmlns:a16="http://schemas.microsoft.com/office/drawing/2014/main" id="{A80D1E40-3E28-4540-9142-B9AB80769ECF}"/>
                </a:ext>
              </a:extLst>
            </p:cNvPr>
            <p:cNvCxnSpPr>
              <a:stCxn id="29" idx="1"/>
              <a:endCxn id="19" idx="0"/>
            </p:cNvCxnSpPr>
            <p:nvPr/>
          </p:nvCxnSpPr>
          <p:spPr>
            <a:xfrm flipH="1">
              <a:off x="4740053" y="2624526"/>
              <a:ext cx="1051147" cy="11384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id="{EE30C5EE-D680-4B48-AA3A-0ADA5A6A1F43}"/>
                    </a:ext>
                  </a:extLst>
                </p:cNvPr>
                <p:cNvSpPr txBox="1"/>
                <p:nvPr/>
              </p:nvSpPr>
              <p:spPr>
                <a:xfrm>
                  <a:off x="5791201" y="4065508"/>
                  <a:ext cx="1471941" cy="369332"/>
                </a:xfrm>
                <a:prstGeom prst="rect">
                  <a:avLst/>
                </a:prstGeom>
                <a:solidFill>
                  <a:schemeClr val="accent2">
                    <a:lumMod val="20000"/>
                    <a:lumOff val="80000"/>
                  </a:schemeClr>
                </a:solidFill>
                <a:ln>
                  <a:noFill/>
                </a:ln>
              </p:spPr>
              <p:txBody>
                <a:bodyPr wrap="none" rtlCol="0" anchor="ctr">
                  <a:noAutofit/>
                </a:bodyPr>
                <a:lstStyle/>
                <a:p>
                  <a:pPr/>
                  <a14:m>
                    <m:oMathPara xmlns:m="http://schemas.openxmlformats.org/officeDocument/2006/math">
                      <m:oMathParaPr>
                        <m:jc m:val="center"/>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2</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𝑝</m:t>
                            </m:r>
                          </m:e>
                          <m:sub>
                            <m:r>
                              <a:rPr lang="en-US" i="1">
                                <a:latin typeface="Cambria Math" panose="02040503050406030204" pitchFamily="18" charset="0"/>
                              </a:rPr>
                              <m:t>2</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𝑞</m:t>
                            </m:r>
                          </m:e>
                          <m:sub>
                            <m:r>
                              <a:rPr lang="en-US" i="1">
                                <a:latin typeface="Cambria Math" panose="02040503050406030204" pitchFamily="18" charset="0"/>
                              </a:rPr>
                              <m:t>2</m:t>
                            </m:r>
                          </m:sub>
                        </m:sSub>
                      </m:oMath>
                    </m:oMathPara>
                  </a14:m>
                  <a:endParaRPr lang="en-US" dirty="0"/>
                </a:p>
              </p:txBody>
            </p:sp>
          </mc:Choice>
          <mc:Fallback xmlns="">
            <p:sp>
              <p:nvSpPr>
                <p:cNvPr id="32" name="TextBox 31">
                  <a:extLst>
                    <a:ext uri="{FF2B5EF4-FFF2-40B4-BE49-F238E27FC236}">
                      <a16:creationId xmlns:a16="http://schemas.microsoft.com/office/drawing/2014/main" id="{EE30C5EE-D680-4B48-AA3A-0ADA5A6A1F43}"/>
                    </a:ext>
                  </a:extLst>
                </p:cNvPr>
                <p:cNvSpPr txBox="1">
                  <a:spLocks noRot="1" noChangeAspect="1" noMove="1" noResize="1" noEditPoints="1" noAdjustHandles="1" noChangeArrowheads="1" noChangeShapeType="1" noTextEdit="1"/>
                </p:cNvSpPr>
                <p:nvPr/>
              </p:nvSpPr>
              <p:spPr>
                <a:xfrm>
                  <a:off x="5791201" y="4065508"/>
                  <a:ext cx="1471941" cy="369332"/>
                </a:xfrm>
                <a:prstGeom prst="rect">
                  <a:avLst/>
                </a:prstGeom>
                <a:blipFill>
                  <a:blip r:embed="rId8"/>
                  <a:stretch>
                    <a:fillRect b="-8197"/>
                  </a:stretch>
                </a:blipFill>
                <a:ln>
                  <a:noFill/>
                </a:ln>
              </p:spPr>
              <p:txBody>
                <a:bodyPr/>
                <a:lstStyle/>
                <a:p>
                  <a:r>
                    <a:rPr lang="en-US">
                      <a:noFill/>
                    </a:rPr>
                    <a:t> </a:t>
                  </a:r>
                </a:p>
              </p:txBody>
            </p:sp>
          </mc:Fallback>
        </mc:AlternateContent>
        <p:cxnSp>
          <p:nvCxnSpPr>
            <p:cNvPr id="34" name="Straight Connector 33">
              <a:extLst>
                <a:ext uri="{FF2B5EF4-FFF2-40B4-BE49-F238E27FC236}">
                  <a16:creationId xmlns:a16="http://schemas.microsoft.com/office/drawing/2014/main" id="{C788002D-BD0E-4595-BE1F-1A31250C8C93}"/>
                </a:ext>
              </a:extLst>
            </p:cNvPr>
            <p:cNvCxnSpPr>
              <a:endCxn id="24" idx="6"/>
            </p:cNvCxnSpPr>
            <p:nvPr/>
          </p:nvCxnSpPr>
          <p:spPr>
            <a:xfrm flipH="1" flipV="1">
              <a:off x="5187000" y="4257756"/>
              <a:ext cx="604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5" name="TextBox 34">
                  <a:extLst>
                    <a:ext uri="{FF2B5EF4-FFF2-40B4-BE49-F238E27FC236}">
                      <a16:creationId xmlns:a16="http://schemas.microsoft.com/office/drawing/2014/main" id="{5E35ACF6-1B1E-44BE-85B4-BB240ADCA9B7}"/>
                    </a:ext>
                  </a:extLst>
                </p:cNvPr>
                <p:cNvSpPr txBox="1"/>
                <p:nvPr/>
              </p:nvSpPr>
              <p:spPr>
                <a:xfrm>
                  <a:off x="5705729" y="2895600"/>
                  <a:ext cx="3965829" cy="1230914"/>
                </a:xfrm>
                <a:prstGeom prst="rect">
                  <a:avLst/>
                </a:prstGeom>
                <a:noFill/>
              </p:spPr>
              <p:txBody>
                <a:bodyPr wrap="none" rtlCol="0">
                  <a:noAutofit/>
                </a:bodyPr>
                <a:lstStyle/>
                <a:p>
                  <a:pPr>
                    <a:spcBef>
                      <a:spcPts val="600"/>
                    </a:spcBef>
                  </a:pPr>
                  <a:r>
                    <a:rPr lang="en-US" dirty="0"/>
                    <a:t>Marginal revenue</a:t>
                  </a:r>
                </a:p>
                <a:p>
                  <a:pPr>
                    <a:spcBef>
                      <a:spcPts val="600"/>
                    </a:spcBef>
                  </a:pPr>
                  <a:r>
                    <a:rPr lang="en-US" dirty="0"/>
                    <a:t>The change in revenue from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1</m:t>
                          </m:r>
                        </m:sub>
                      </m:sSub>
                      <m:r>
                        <a:rPr lang="en-US" i="1">
                          <a:latin typeface="Cambria Math" panose="02040503050406030204" pitchFamily="18" charset="0"/>
                        </a:rPr>
                        <m:t>𝑡𝑜</m:t>
                      </m:r>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2</m:t>
                          </m:r>
                        </m:sub>
                      </m:sSub>
                    </m:oMath>
                  </a14:m>
                  <a:endParaRPr lang="en-US" dirty="0"/>
                </a:p>
                <a:p>
                  <a:pPr>
                    <a:spcBef>
                      <a:spcPts val="600"/>
                    </a:spcBef>
                  </a:pPr>
                  <a:r>
                    <a:rPr lang="en-US" dirty="0"/>
                    <a:t>∆R. MR. MR(q). </a:t>
                  </a:r>
                  <a14:m>
                    <m:oMath xmlns:m="http://schemas.openxmlformats.org/officeDocument/2006/math">
                      <m:r>
                        <a:rPr lang="en-US" i="1">
                          <a:latin typeface="Cambria Math" panose="02040503050406030204" pitchFamily="18" charset="0"/>
                        </a:rPr>
                        <m:t>𝑀𝑅</m:t>
                      </m:r>
                      <m:d>
                        <m:dPr>
                          <m:ctrlPr>
                            <a:rPr lang="en-US" i="1">
                              <a:latin typeface="Cambria Math" panose="02040503050406030204" pitchFamily="18" charset="0"/>
                            </a:rPr>
                          </m:ctrlPr>
                        </m:dPr>
                        <m:e>
                          <m:r>
                            <a:rPr lang="en-US" i="1">
                              <a:latin typeface="Cambria Math" panose="02040503050406030204" pitchFamily="18" charset="0"/>
                            </a:rPr>
                            <m:t>𝑞</m:t>
                          </m:r>
                        </m:e>
                      </m:d>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𝑅</m:t>
                          </m:r>
                        </m:num>
                        <m:den>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𝑞</m:t>
                          </m:r>
                        </m:den>
                      </m:f>
                    </m:oMath>
                  </a14:m>
                  <a:endParaRPr lang="en-US" dirty="0"/>
                </a:p>
              </p:txBody>
            </p:sp>
          </mc:Choice>
          <mc:Fallback xmlns="">
            <p:sp>
              <p:nvSpPr>
                <p:cNvPr id="35" name="TextBox 34">
                  <a:extLst>
                    <a:ext uri="{FF2B5EF4-FFF2-40B4-BE49-F238E27FC236}">
                      <a16:creationId xmlns:a16="http://schemas.microsoft.com/office/drawing/2014/main" id="{5E35ACF6-1B1E-44BE-85B4-BB240ADCA9B7}"/>
                    </a:ext>
                  </a:extLst>
                </p:cNvPr>
                <p:cNvSpPr txBox="1">
                  <a:spLocks noRot="1" noChangeAspect="1" noMove="1" noResize="1" noEditPoints="1" noAdjustHandles="1" noChangeArrowheads="1" noChangeShapeType="1" noTextEdit="1"/>
                </p:cNvSpPr>
                <p:nvPr/>
              </p:nvSpPr>
              <p:spPr>
                <a:xfrm>
                  <a:off x="5705729" y="2895600"/>
                  <a:ext cx="3965829" cy="1230914"/>
                </a:xfrm>
                <a:prstGeom prst="rect">
                  <a:avLst/>
                </a:prstGeom>
                <a:blipFill>
                  <a:blip r:embed="rId9"/>
                  <a:stretch>
                    <a:fillRect l="-1229" t="-2475"/>
                  </a:stretch>
                </a:blipFill>
              </p:spPr>
              <p:txBody>
                <a:bodyPr/>
                <a:lstStyle/>
                <a:p>
                  <a:r>
                    <a:rPr lang="en-US">
                      <a:noFill/>
                    </a:rPr>
                    <a:t> </a:t>
                  </a:r>
                </a:p>
              </p:txBody>
            </p:sp>
          </mc:Fallback>
        </mc:AlternateContent>
        <p:sp>
          <p:nvSpPr>
            <p:cNvPr id="36" name="TextBox 35">
              <a:extLst>
                <a:ext uri="{FF2B5EF4-FFF2-40B4-BE49-F238E27FC236}">
                  <a16:creationId xmlns:a16="http://schemas.microsoft.com/office/drawing/2014/main" id="{D941EE2F-9ECF-4110-AA70-7F8BEEAE4E93}"/>
                </a:ext>
              </a:extLst>
            </p:cNvPr>
            <p:cNvSpPr txBox="1"/>
            <p:nvPr/>
          </p:nvSpPr>
          <p:spPr>
            <a:xfrm>
              <a:off x="3246606" y="1464987"/>
              <a:ext cx="7250413" cy="646331"/>
            </a:xfrm>
            <a:prstGeom prst="rect">
              <a:avLst/>
            </a:prstGeom>
            <a:solidFill>
              <a:schemeClr val="accent2">
                <a:lumMod val="20000"/>
                <a:lumOff val="80000"/>
              </a:schemeClr>
            </a:solidFill>
            <a:ln>
              <a:noFill/>
            </a:ln>
          </p:spPr>
          <p:txBody>
            <a:bodyPr wrap="square" rtlCol="0" anchor="ctr">
              <a:noAutofit/>
            </a:bodyPr>
            <a:lstStyle/>
            <a:p>
              <a:r>
                <a:rPr lang="en-US" dirty="0"/>
                <a:t>In perfect competition, the profit maximizing firm chose q in response to the market signal of p.</a:t>
              </a:r>
            </a:p>
          </p:txBody>
        </p:sp>
        <p:sp>
          <p:nvSpPr>
            <p:cNvPr id="37" name="TextBox 36">
              <a:extLst>
                <a:ext uri="{FF2B5EF4-FFF2-40B4-BE49-F238E27FC236}">
                  <a16:creationId xmlns:a16="http://schemas.microsoft.com/office/drawing/2014/main" id="{B5005726-55B2-48DC-AB48-2D1A11416FD3}"/>
                </a:ext>
              </a:extLst>
            </p:cNvPr>
            <p:cNvSpPr txBox="1"/>
            <p:nvPr/>
          </p:nvSpPr>
          <p:spPr>
            <a:xfrm>
              <a:off x="7601426" y="4212922"/>
              <a:ext cx="2895601" cy="1985159"/>
            </a:xfrm>
            <a:prstGeom prst="rect">
              <a:avLst/>
            </a:prstGeom>
            <a:solidFill>
              <a:schemeClr val="accent2">
                <a:lumMod val="20000"/>
                <a:lumOff val="80000"/>
              </a:schemeClr>
            </a:solidFill>
            <a:ln>
              <a:noFill/>
            </a:ln>
          </p:spPr>
          <p:txBody>
            <a:bodyPr wrap="square" rtlCol="0" anchor="ctr">
              <a:noAutofit/>
            </a:bodyPr>
            <a:lstStyle/>
            <a:p>
              <a:pPr>
                <a:spcBef>
                  <a:spcPts val="1800"/>
                </a:spcBef>
              </a:pPr>
              <a:r>
                <a:rPr lang="en-US" dirty="0"/>
                <a:t>In contrast, the monopolist chooses the (p, q) pair from the demand curve.</a:t>
              </a:r>
            </a:p>
            <a:p>
              <a:pPr>
                <a:spcBef>
                  <a:spcPts val="1800"/>
                </a:spcBef>
              </a:pPr>
              <a:r>
                <a:rPr lang="en-US" dirty="0"/>
                <a:t>They are the only firm that supplies the good for which there is demand.</a:t>
              </a:r>
            </a:p>
          </p:txBody>
        </p:sp>
      </p:grpSp>
    </p:spTree>
    <p:extLst>
      <p:ext uri="{BB962C8B-B14F-4D97-AF65-F5344CB8AC3E}">
        <p14:creationId xmlns:p14="http://schemas.microsoft.com/office/powerpoint/2010/main" val="13748800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47CFB-64E9-493F-B530-95A9A6538677}"/>
              </a:ext>
            </a:extLst>
          </p:cNvPr>
          <p:cNvSpPr>
            <a:spLocks noGrp="1"/>
          </p:cNvSpPr>
          <p:nvPr>
            <p:ph type="title"/>
          </p:nvPr>
        </p:nvSpPr>
        <p:spPr/>
        <p:txBody>
          <a:bodyPr/>
          <a:lstStyle/>
          <a:p>
            <a:r>
              <a:rPr lang="en-US" dirty="0"/>
              <a:t>TSW Implications</a:t>
            </a:r>
          </a:p>
        </p:txBody>
      </p:sp>
      <p:sp>
        <p:nvSpPr>
          <p:cNvPr id="18" name="TextBox 17">
            <a:extLst>
              <a:ext uri="{FF2B5EF4-FFF2-40B4-BE49-F238E27FC236}">
                <a16:creationId xmlns:a16="http://schemas.microsoft.com/office/drawing/2014/main" id="{1187D3F9-5AB0-45F6-A709-9BE2FD40A1B0}"/>
              </a:ext>
            </a:extLst>
          </p:cNvPr>
          <p:cNvSpPr txBox="1"/>
          <p:nvPr/>
        </p:nvSpPr>
        <p:spPr>
          <a:xfrm>
            <a:off x="7856951" y="1676400"/>
            <a:ext cx="2787943" cy="3354765"/>
          </a:xfrm>
          <a:prstGeom prst="rect">
            <a:avLst/>
          </a:prstGeom>
          <a:solidFill>
            <a:schemeClr val="accent2">
              <a:lumMod val="20000"/>
              <a:lumOff val="80000"/>
            </a:schemeClr>
          </a:solidFill>
          <a:ln>
            <a:noFill/>
          </a:ln>
        </p:spPr>
        <p:txBody>
          <a:bodyPr wrap="none" rtlCol="0">
            <a:noAutofit/>
          </a:bodyPr>
          <a:lstStyle/>
          <a:p>
            <a:pPr>
              <a:spcBef>
                <a:spcPts val="600"/>
              </a:spcBef>
            </a:pPr>
            <a:r>
              <a:rPr lang="en-US" dirty="0"/>
              <a:t>TSW perfect competition</a:t>
            </a:r>
          </a:p>
          <a:p>
            <a:pPr>
              <a:spcBef>
                <a:spcPts val="600"/>
              </a:spcBef>
            </a:pPr>
            <a:r>
              <a:rPr lang="en-US" dirty="0"/>
              <a:t>CS = 1 + 2 + 3</a:t>
            </a:r>
          </a:p>
          <a:p>
            <a:pPr>
              <a:spcBef>
                <a:spcPts val="600"/>
              </a:spcBef>
            </a:pPr>
            <a:r>
              <a:rPr lang="en-US" dirty="0"/>
              <a:t>PS = 4 + 5</a:t>
            </a:r>
          </a:p>
          <a:p>
            <a:pPr>
              <a:spcBef>
                <a:spcPts val="600"/>
              </a:spcBef>
            </a:pPr>
            <a:r>
              <a:rPr lang="en-US" dirty="0"/>
              <a:t>TSW = 1 + 2 + 3 + 4 + 5</a:t>
            </a:r>
          </a:p>
          <a:p>
            <a:pPr>
              <a:spcBef>
                <a:spcPts val="1800"/>
              </a:spcBef>
            </a:pPr>
            <a:r>
              <a:rPr lang="en-US" dirty="0"/>
              <a:t>TSW monopoly</a:t>
            </a:r>
          </a:p>
          <a:p>
            <a:pPr>
              <a:spcBef>
                <a:spcPts val="600"/>
              </a:spcBef>
            </a:pPr>
            <a:r>
              <a:rPr lang="en-US" dirty="0"/>
              <a:t>CS = 1</a:t>
            </a:r>
          </a:p>
          <a:p>
            <a:pPr>
              <a:spcBef>
                <a:spcPts val="600"/>
              </a:spcBef>
            </a:pPr>
            <a:r>
              <a:rPr lang="en-US" dirty="0"/>
              <a:t>PS = 2 + 4</a:t>
            </a:r>
          </a:p>
          <a:p>
            <a:pPr>
              <a:spcBef>
                <a:spcPts val="600"/>
              </a:spcBef>
            </a:pPr>
            <a:r>
              <a:rPr lang="en-US" dirty="0"/>
              <a:t>TSW = 1 + 2 + 4 </a:t>
            </a:r>
          </a:p>
          <a:p>
            <a:pPr>
              <a:spcBef>
                <a:spcPts val="600"/>
              </a:spcBef>
            </a:pPr>
            <a:r>
              <a:rPr lang="en-US" dirty="0"/>
              <a:t>DWL = 3 + 5</a:t>
            </a:r>
          </a:p>
        </p:txBody>
      </p:sp>
      <p:sp>
        <p:nvSpPr>
          <p:cNvPr id="20" name="TextBox 19">
            <a:extLst>
              <a:ext uri="{FF2B5EF4-FFF2-40B4-BE49-F238E27FC236}">
                <a16:creationId xmlns:a16="http://schemas.microsoft.com/office/drawing/2014/main" id="{A500AC6F-23BB-4ADE-AFD9-82397D203D84}"/>
              </a:ext>
            </a:extLst>
          </p:cNvPr>
          <p:cNvSpPr txBox="1"/>
          <p:nvPr/>
        </p:nvSpPr>
        <p:spPr>
          <a:xfrm>
            <a:off x="7856951" y="5128136"/>
            <a:ext cx="2787943" cy="1077218"/>
          </a:xfrm>
          <a:prstGeom prst="rect">
            <a:avLst/>
          </a:prstGeom>
          <a:noFill/>
        </p:spPr>
        <p:txBody>
          <a:bodyPr wrap="square" rtlCol="0">
            <a:noAutofit/>
          </a:bodyPr>
          <a:lstStyle/>
          <a:p>
            <a:pPr>
              <a:spcBef>
                <a:spcPts val="1200"/>
              </a:spcBef>
            </a:pPr>
            <a:r>
              <a:rPr lang="en-US" dirty="0"/>
              <a:t>This is the economic objection to monopoly.</a:t>
            </a:r>
          </a:p>
          <a:p>
            <a:pPr>
              <a:spcBef>
                <a:spcPts val="1200"/>
              </a:spcBef>
            </a:pPr>
            <a:r>
              <a:rPr lang="en-US" dirty="0"/>
              <a:t>It is inefficient.</a:t>
            </a:r>
          </a:p>
        </p:txBody>
      </p:sp>
      <p:sp>
        <p:nvSpPr>
          <p:cNvPr id="4" name="Right Triangle 3">
            <a:extLst>
              <a:ext uri="{FF2B5EF4-FFF2-40B4-BE49-F238E27FC236}">
                <a16:creationId xmlns:a16="http://schemas.microsoft.com/office/drawing/2014/main" id="{DCB7ABFB-F764-4989-BCDB-BAD8AC490325}"/>
              </a:ext>
            </a:extLst>
          </p:cNvPr>
          <p:cNvSpPr/>
          <p:nvPr/>
        </p:nvSpPr>
        <p:spPr>
          <a:xfrm>
            <a:off x="1317895" y="2192776"/>
            <a:ext cx="1128643" cy="891858"/>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en-US" dirty="0"/>
              <a:t>1</a:t>
            </a:r>
          </a:p>
        </p:txBody>
      </p:sp>
      <p:sp>
        <p:nvSpPr>
          <p:cNvPr id="26" name="Right Triangle 25">
            <a:extLst>
              <a:ext uri="{FF2B5EF4-FFF2-40B4-BE49-F238E27FC236}">
                <a16:creationId xmlns:a16="http://schemas.microsoft.com/office/drawing/2014/main" id="{A32E0028-0EC4-4BD6-8877-2CCC102C8793}"/>
              </a:ext>
            </a:extLst>
          </p:cNvPr>
          <p:cNvSpPr/>
          <p:nvPr/>
        </p:nvSpPr>
        <p:spPr>
          <a:xfrm>
            <a:off x="2453369" y="3134057"/>
            <a:ext cx="1154410" cy="834020"/>
          </a:xfrm>
          <a:prstGeom prst="rtTriangle">
            <a:avLst/>
          </a:prstGeom>
          <a:solidFill>
            <a:schemeClr val="accent1">
              <a:lumMod val="20000"/>
              <a:lumOff val="80000"/>
              <a:alpha val="5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3</a:t>
            </a:r>
          </a:p>
        </p:txBody>
      </p:sp>
      <p:sp>
        <p:nvSpPr>
          <p:cNvPr id="6" name="Rectangle 5">
            <a:extLst>
              <a:ext uri="{FF2B5EF4-FFF2-40B4-BE49-F238E27FC236}">
                <a16:creationId xmlns:a16="http://schemas.microsoft.com/office/drawing/2014/main" id="{9EF0DB0E-F29B-4D17-A380-212F607579A3}"/>
              </a:ext>
            </a:extLst>
          </p:cNvPr>
          <p:cNvSpPr/>
          <p:nvPr/>
        </p:nvSpPr>
        <p:spPr>
          <a:xfrm>
            <a:off x="1299872" y="3072416"/>
            <a:ext cx="1193852" cy="891854"/>
          </a:xfrm>
          <a:prstGeom prst="rect">
            <a:avLst/>
          </a:prstGeom>
          <a:solidFill>
            <a:schemeClr val="tx2">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2</a:t>
            </a:r>
          </a:p>
        </p:txBody>
      </p:sp>
      <p:grpSp>
        <p:nvGrpSpPr>
          <p:cNvPr id="36" name="Group 35"/>
          <p:cNvGrpSpPr/>
          <p:nvPr/>
        </p:nvGrpSpPr>
        <p:grpSpPr>
          <a:xfrm>
            <a:off x="609600" y="1781296"/>
            <a:ext cx="6770047" cy="4619504"/>
            <a:chOff x="1828801" y="1828800"/>
            <a:chExt cx="6770047" cy="4619504"/>
          </a:xfrm>
        </p:grpSpPr>
        <p:cxnSp>
          <p:nvCxnSpPr>
            <p:cNvPr id="40" name="Straight Connector 39">
              <a:extLst>
                <a:ext uri="{FF2B5EF4-FFF2-40B4-BE49-F238E27FC236}">
                  <a16:creationId xmlns:a16="http://schemas.microsoft.com/office/drawing/2014/main" id="{BFEE6415-A5C3-460E-8BAF-F327FFD943F2}"/>
                </a:ext>
              </a:extLst>
            </p:cNvPr>
            <p:cNvCxnSpPr/>
            <p:nvPr/>
          </p:nvCxnSpPr>
          <p:spPr>
            <a:xfrm>
              <a:off x="2514600" y="1828800"/>
              <a:ext cx="0" cy="3962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278BF27C-B68B-4D35-A802-95FAF0F2CEB0}"/>
                </a:ext>
              </a:extLst>
            </p:cNvPr>
            <p:cNvCxnSpPr/>
            <p:nvPr/>
          </p:nvCxnSpPr>
          <p:spPr>
            <a:xfrm>
              <a:off x="2514600" y="5791200"/>
              <a:ext cx="5029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11CD2FD-E647-49D9-845F-DB6888FA7328}"/>
                </a:ext>
              </a:extLst>
            </p:cNvPr>
            <p:cNvCxnSpPr/>
            <p:nvPr/>
          </p:nvCxnSpPr>
          <p:spPr>
            <a:xfrm>
              <a:off x="2514600" y="2209800"/>
              <a:ext cx="4572000" cy="358140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E27497A4-D9FC-4D55-994B-95CB004B52FC}"/>
                </a:ext>
              </a:extLst>
            </p:cNvPr>
            <p:cNvSpPr txBox="1"/>
            <p:nvPr/>
          </p:nvSpPr>
          <p:spPr>
            <a:xfrm>
              <a:off x="2414393" y="5860832"/>
              <a:ext cx="4838691" cy="369332"/>
            </a:xfrm>
            <a:prstGeom prst="rect">
              <a:avLst/>
            </a:prstGeom>
            <a:noFill/>
          </p:spPr>
          <p:txBody>
            <a:bodyPr wrap="square" rtlCol="0">
              <a:noAutofit/>
            </a:bodyPr>
            <a:lstStyle/>
            <a:p>
              <a:r>
                <a:rPr lang="en-US" dirty="0"/>
                <a:t>0    1    2    3    4    5    6    7    8     9    10    11</a:t>
              </a:r>
            </a:p>
          </p:txBody>
        </p:sp>
        <p:sp>
          <p:nvSpPr>
            <p:cNvPr id="47" name="TextBox 46">
              <a:extLst>
                <a:ext uri="{FF2B5EF4-FFF2-40B4-BE49-F238E27FC236}">
                  <a16:creationId xmlns:a16="http://schemas.microsoft.com/office/drawing/2014/main" id="{74C2DBDA-C24E-4A36-B8B0-7A7D9072EF92}"/>
                </a:ext>
              </a:extLst>
            </p:cNvPr>
            <p:cNvSpPr txBox="1"/>
            <p:nvPr/>
          </p:nvSpPr>
          <p:spPr>
            <a:xfrm>
              <a:off x="6858000" y="5334000"/>
              <a:ext cx="351378" cy="369332"/>
            </a:xfrm>
            <a:prstGeom prst="rect">
              <a:avLst/>
            </a:prstGeom>
            <a:noFill/>
          </p:spPr>
          <p:txBody>
            <a:bodyPr wrap="none" rtlCol="0">
              <a:noAutofit/>
            </a:bodyPr>
            <a:lstStyle/>
            <a:p>
              <a:pPr algn="ctr"/>
              <a:r>
                <a:rPr lang="en-US" dirty="0">
                  <a:solidFill>
                    <a:schemeClr val="accent1"/>
                  </a:solidFill>
                </a:rPr>
                <a:t>D</a:t>
              </a:r>
            </a:p>
          </p:txBody>
        </p:sp>
        <p:cxnSp>
          <p:nvCxnSpPr>
            <p:cNvPr id="49" name="Straight Connector 48">
              <a:extLst>
                <a:ext uri="{FF2B5EF4-FFF2-40B4-BE49-F238E27FC236}">
                  <a16:creationId xmlns:a16="http://schemas.microsoft.com/office/drawing/2014/main" id="{B8E6117F-34A9-4AB5-87A3-57D9F2080673}"/>
                </a:ext>
              </a:extLst>
            </p:cNvPr>
            <p:cNvCxnSpPr>
              <a:cxnSpLocks/>
            </p:cNvCxnSpPr>
            <p:nvPr/>
          </p:nvCxnSpPr>
          <p:spPr>
            <a:xfrm flipV="1">
              <a:off x="2540607" y="3364879"/>
              <a:ext cx="5635394" cy="1059777"/>
            </a:xfrm>
            <a:prstGeom prst="line">
              <a:avLst/>
            </a:prstGeom>
            <a:ln w="254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463EEA5A-92D1-4A7C-B848-CBAF829C030B}"/>
                </a:ext>
              </a:extLst>
            </p:cNvPr>
            <p:cNvSpPr txBox="1"/>
            <p:nvPr/>
          </p:nvSpPr>
          <p:spPr>
            <a:xfrm>
              <a:off x="8260294" y="2983439"/>
              <a:ext cx="338554" cy="369332"/>
            </a:xfrm>
            <a:prstGeom prst="rect">
              <a:avLst/>
            </a:prstGeom>
            <a:noFill/>
            <a:ln>
              <a:noFill/>
            </a:ln>
          </p:spPr>
          <p:txBody>
            <a:bodyPr wrap="none" rtlCol="0">
              <a:noAutofit/>
            </a:bodyPr>
            <a:lstStyle/>
            <a:p>
              <a:pPr algn="ctr"/>
              <a:r>
                <a:rPr lang="en-US" dirty="0">
                  <a:solidFill>
                    <a:schemeClr val="bg2">
                      <a:lumMod val="50000"/>
                    </a:schemeClr>
                  </a:solidFill>
                </a:rPr>
                <a:t>S</a:t>
              </a:r>
            </a:p>
          </p:txBody>
        </p:sp>
        <p:cxnSp>
          <p:nvCxnSpPr>
            <p:cNvPr id="51" name="Straight Connector 50">
              <a:extLst>
                <a:ext uri="{FF2B5EF4-FFF2-40B4-BE49-F238E27FC236}">
                  <a16:creationId xmlns:a16="http://schemas.microsoft.com/office/drawing/2014/main" id="{FA80EEB9-F0A3-4E89-80E4-46AB050296F4}"/>
                </a:ext>
              </a:extLst>
            </p:cNvPr>
            <p:cNvCxnSpPr>
              <a:cxnSpLocks/>
            </p:cNvCxnSpPr>
            <p:nvPr/>
          </p:nvCxnSpPr>
          <p:spPr>
            <a:xfrm flipH="1">
              <a:off x="2514601" y="4012504"/>
              <a:ext cx="23473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A57707CC-F5E0-4CC8-98F5-FF557B452639}"/>
                </a:ext>
              </a:extLst>
            </p:cNvPr>
            <p:cNvCxnSpPr/>
            <p:nvPr/>
          </p:nvCxnSpPr>
          <p:spPr>
            <a:xfrm>
              <a:off x="4846263" y="3975448"/>
              <a:ext cx="0" cy="17907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3" name="TextBox 52">
                  <a:extLst>
                    <a:ext uri="{FF2B5EF4-FFF2-40B4-BE49-F238E27FC236}">
                      <a16:creationId xmlns:a16="http://schemas.microsoft.com/office/drawing/2014/main" id="{FEB31FA6-3D5B-4BF5-B5A8-65A3B8880546}"/>
                    </a:ext>
                  </a:extLst>
                </p:cNvPr>
                <p:cNvSpPr txBox="1"/>
                <p:nvPr/>
              </p:nvSpPr>
              <p:spPr>
                <a:xfrm>
                  <a:off x="1828801" y="3975448"/>
                  <a:ext cx="573619" cy="390748"/>
                </a:xfrm>
                <a:prstGeom prst="rect">
                  <a:avLst/>
                </a:prstGeom>
                <a:noFill/>
              </p:spPr>
              <p:txBody>
                <a:bodyPr wrap="none" rtlCol="0">
                  <a:noAutofit/>
                </a:bodyPr>
                <a:lstStyle/>
                <a:p>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𝑝</m:t>
                            </m:r>
                          </m:e>
                          <m:sub>
                            <m:r>
                              <a:rPr lang="en-US" i="1">
                                <a:latin typeface="Cambria Math" panose="02040503050406030204" pitchFamily="18" charset="0"/>
                              </a:rPr>
                              <m:t>𝑝𝑐</m:t>
                            </m:r>
                          </m:sub>
                        </m:sSub>
                      </m:oMath>
                    </m:oMathPara>
                  </a14:m>
                  <a:endParaRPr lang="en-US" dirty="0"/>
                </a:p>
              </p:txBody>
            </p:sp>
          </mc:Choice>
          <mc:Fallback xmlns="">
            <p:sp>
              <p:nvSpPr>
                <p:cNvPr id="53" name="TextBox 52">
                  <a:extLst>
                    <a:ext uri="{FF2B5EF4-FFF2-40B4-BE49-F238E27FC236}">
                      <a16:creationId xmlns:a16="http://schemas.microsoft.com/office/drawing/2014/main" id="{FEB31FA6-3D5B-4BF5-B5A8-65A3B8880546}"/>
                    </a:ext>
                  </a:extLst>
                </p:cNvPr>
                <p:cNvSpPr txBox="1">
                  <a:spLocks noRot="1" noChangeAspect="1" noMove="1" noResize="1" noEditPoints="1" noAdjustHandles="1" noChangeArrowheads="1" noChangeShapeType="1" noTextEdit="1"/>
                </p:cNvSpPr>
                <p:nvPr/>
              </p:nvSpPr>
              <p:spPr>
                <a:xfrm>
                  <a:off x="1828801" y="3975448"/>
                  <a:ext cx="573619" cy="390748"/>
                </a:xfrm>
                <a:prstGeom prst="rect">
                  <a:avLst/>
                </a:prstGeom>
                <a:blipFill>
                  <a:blip r:embed="rId3"/>
                  <a:stretch>
                    <a:fillRect b="-468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4" name="TextBox 53">
                  <a:extLst>
                    <a:ext uri="{FF2B5EF4-FFF2-40B4-BE49-F238E27FC236}">
                      <a16:creationId xmlns:a16="http://schemas.microsoft.com/office/drawing/2014/main" id="{51035DFF-A7FA-47DF-9812-A4D99BDC86A9}"/>
                    </a:ext>
                  </a:extLst>
                </p:cNvPr>
                <p:cNvSpPr txBox="1"/>
                <p:nvPr/>
              </p:nvSpPr>
              <p:spPr>
                <a:xfrm>
                  <a:off x="4600184" y="6057556"/>
                  <a:ext cx="574966" cy="390748"/>
                </a:xfrm>
                <a:prstGeom prst="rect">
                  <a:avLst/>
                </a:prstGeom>
                <a:noFill/>
              </p:spPr>
              <p:txBody>
                <a:bodyPr wrap="none" rtlCol="0">
                  <a:noAutofit/>
                </a:bodyPr>
                <a:lstStyle/>
                <a:p>
                  <a:pPr algn="ct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𝑞</m:t>
                            </m:r>
                          </m:e>
                          <m:sub>
                            <m:r>
                              <a:rPr lang="en-US" i="1">
                                <a:latin typeface="Cambria Math" panose="02040503050406030204" pitchFamily="18" charset="0"/>
                              </a:rPr>
                              <m:t>𝑝𝑐</m:t>
                            </m:r>
                          </m:sub>
                        </m:sSub>
                      </m:oMath>
                    </m:oMathPara>
                  </a14:m>
                  <a:endParaRPr lang="en-US" dirty="0"/>
                </a:p>
              </p:txBody>
            </p:sp>
          </mc:Choice>
          <mc:Fallback xmlns="">
            <p:sp>
              <p:nvSpPr>
                <p:cNvPr id="54" name="TextBox 53">
                  <a:extLst>
                    <a:ext uri="{FF2B5EF4-FFF2-40B4-BE49-F238E27FC236}">
                      <a16:creationId xmlns:a16="http://schemas.microsoft.com/office/drawing/2014/main" id="{51035DFF-A7FA-47DF-9812-A4D99BDC86A9}"/>
                    </a:ext>
                  </a:extLst>
                </p:cNvPr>
                <p:cNvSpPr txBox="1">
                  <a:spLocks noRot="1" noChangeAspect="1" noMove="1" noResize="1" noEditPoints="1" noAdjustHandles="1" noChangeArrowheads="1" noChangeShapeType="1" noTextEdit="1"/>
                </p:cNvSpPr>
                <p:nvPr/>
              </p:nvSpPr>
              <p:spPr>
                <a:xfrm>
                  <a:off x="4600184" y="6057556"/>
                  <a:ext cx="574966" cy="390748"/>
                </a:xfrm>
                <a:prstGeom prst="rect">
                  <a:avLst/>
                </a:prstGeom>
                <a:blipFill>
                  <a:blip r:embed="rId4"/>
                  <a:stretch>
                    <a:fillRect b="-3125"/>
                  </a:stretch>
                </a:blipFill>
              </p:spPr>
              <p:txBody>
                <a:bodyPr/>
                <a:lstStyle/>
                <a:p>
                  <a:r>
                    <a:rPr lang="en-US">
                      <a:noFill/>
                    </a:rPr>
                    <a:t> </a:t>
                  </a:r>
                </a:p>
              </p:txBody>
            </p:sp>
          </mc:Fallback>
        </mc:AlternateContent>
        <p:cxnSp>
          <p:nvCxnSpPr>
            <p:cNvPr id="55" name="Straight Connector 54">
              <a:extLst>
                <a:ext uri="{FF2B5EF4-FFF2-40B4-BE49-F238E27FC236}">
                  <a16:creationId xmlns:a16="http://schemas.microsoft.com/office/drawing/2014/main" id="{46A7AD10-0460-4828-97A4-9E3E41420D9F}"/>
                </a:ext>
              </a:extLst>
            </p:cNvPr>
            <p:cNvCxnSpPr>
              <a:cxnSpLocks/>
            </p:cNvCxnSpPr>
            <p:nvPr/>
          </p:nvCxnSpPr>
          <p:spPr>
            <a:xfrm flipV="1">
              <a:off x="3688295" y="3124200"/>
              <a:ext cx="0" cy="26670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1A605E40-4CAD-4E23-9AF4-468B25A22EF4}"/>
                </a:ext>
              </a:extLst>
            </p:cNvPr>
            <p:cNvCxnSpPr/>
            <p:nvPr/>
          </p:nvCxnSpPr>
          <p:spPr>
            <a:xfrm flipH="1">
              <a:off x="2514600" y="3124200"/>
              <a:ext cx="1198324"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7" name="TextBox 56">
                  <a:extLst>
                    <a:ext uri="{FF2B5EF4-FFF2-40B4-BE49-F238E27FC236}">
                      <a16:creationId xmlns:a16="http://schemas.microsoft.com/office/drawing/2014/main" id="{D66D2267-C408-403D-9958-26D7A3C17605}"/>
                    </a:ext>
                  </a:extLst>
                </p:cNvPr>
                <p:cNvSpPr txBox="1"/>
                <p:nvPr/>
              </p:nvSpPr>
              <p:spPr>
                <a:xfrm>
                  <a:off x="1860349" y="2898732"/>
                  <a:ext cx="542071" cy="369332"/>
                </a:xfrm>
                <a:prstGeom prst="rect">
                  <a:avLst/>
                </a:prstGeom>
                <a:noFill/>
              </p:spPr>
              <p:txBody>
                <a:bodyPr wrap="none" rtlCol="0">
                  <a:noAutofit/>
                </a:bodyPr>
                <a:lstStyle/>
                <a:p>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𝑝</m:t>
                            </m:r>
                          </m:e>
                          <m:sub>
                            <m:r>
                              <a:rPr lang="en-US" i="1">
                                <a:latin typeface="Cambria Math" panose="02040503050406030204" pitchFamily="18" charset="0"/>
                              </a:rPr>
                              <m:t>𝑚</m:t>
                            </m:r>
                          </m:sub>
                        </m:sSub>
                      </m:oMath>
                    </m:oMathPara>
                  </a14:m>
                  <a:endParaRPr lang="en-US" dirty="0"/>
                </a:p>
              </p:txBody>
            </p:sp>
          </mc:Choice>
          <mc:Fallback xmlns="">
            <p:sp>
              <p:nvSpPr>
                <p:cNvPr id="57" name="TextBox 56">
                  <a:extLst>
                    <a:ext uri="{FF2B5EF4-FFF2-40B4-BE49-F238E27FC236}">
                      <a16:creationId xmlns:a16="http://schemas.microsoft.com/office/drawing/2014/main" id="{D66D2267-C408-403D-9958-26D7A3C17605}"/>
                    </a:ext>
                  </a:extLst>
                </p:cNvPr>
                <p:cNvSpPr txBox="1">
                  <a:spLocks noRot="1" noChangeAspect="1" noMove="1" noResize="1" noEditPoints="1" noAdjustHandles="1" noChangeArrowheads="1" noChangeShapeType="1" noTextEdit="1"/>
                </p:cNvSpPr>
                <p:nvPr/>
              </p:nvSpPr>
              <p:spPr>
                <a:xfrm>
                  <a:off x="1860349" y="2898732"/>
                  <a:ext cx="542071" cy="369332"/>
                </a:xfrm>
                <a:prstGeom prst="rect">
                  <a:avLst/>
                </a:prstGeom>
                <a:blipFill>
                  <a:blip r:embed="rId5"/>
                  <a:stretch>
                    <a:fillRect b="-8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8" name="TextBox 57">
                  <a:extLst>
                    <a:ext uri="{FF2B5EF4-FFF2-40B4-BE49-F238E27FC236}">
                      <a16:creationId xmlns:a16="http://schemas.microsoft.com/office/drawing/2014/main" id="{A4B3E08C-F544-4828-ADFB-566745F8E82F}"/>
                    </a:ext>
                  </a:extLst>
                </p:cNvPr>
                <p:cNvSpPr txBox="1"/>
                <p:nvPr/>
              </p:nvSpPr>
              <p:spPr>
                <a:xfrm>
                  <a:off x="3418563" y="6057556"/>
                  <a:ext cx="538865" cy="369332"/>
                </a:xfrm>
                <a:prstGeom prst="rect">
                  <a:avLst/>
                </a:prstGeom>
                <a:noFill/>
              </p:spPr>
              <p:txBody>
                <a:bodyPr wrap="none" rtlCol="0">
                  <a:noAutofit/>
                </a:bodyPr>
                <a:lstStyle/>
                <a:p>
                  <a:pPr algn="ctr"/>
                  <a14:m>
                    <m:oMathPara xmlns:m="http://schemas.openxmlformats.org/officeDocument/2006/math">
                      <m:oMathParaPr>
                        <m:jc m:val="center"/>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𝑞</m:t>
                            </m:r>
                          </m:e>
                          <m:sub>
                            <m:r>
                              <a:rPr lang="en-US" i="1">
                                <a:latin typeface="Cambria Math" panose="02040503050406030204" pitchFamily="18" charset="0"/>
                              </a:rPr>
                              <m:t>𝑚</m:t>
                            </m:r>
                          </m:sub>
                        </m:sSub>
                      </m:oMath>
                    </m:oMathPara>
                  </a14:m>
                  <a:endParaRPr lang="en-US" dirty="0"/>
                </a:p>
              </p:txBody>
            </p:sp>
          </mc:Choice>
          <mc:Fallback xmlns="">
            <p:sp>
              <p:nvSpPr>
                <p:cNvPr id="58" name="TextBox 57">
                  <a:extLst>
                    <a:ext uri="{FF2B5EF4-FFF2-40B4-BE49-F238E27FC236}">
                      <a16:creationId xmlns:a16="http://schemas.microsoft.com/office/drawing/2014/main" id="{A4B3E08C-F544-4828-ADFB-566745F8E82F}"/>
                    </a:ext>
                  </a:extLst>
                </p:cNvPr>
                <p:cNvSpPr txBox="1">
                  <a:spLocks noRot="1" noChangeAspect="1" noMove="1" noResize="1" noEditPoints="1" noAdjustHandles="1" noChangeArrowheads="1" noChangeShapeType="1" noTextEdit="1"/>
                </p:cNvSpPr>
                <p:nvPr/>
              </p:nvSpPr>
              <p:spPr>
                <a:xfrm>
                  <a:off x="3418563" y="6057556"/>
                  <a:ext cx="538865" cy="369332"/>
                </a:xfrm>
                <a:prstGeom prst="rect">
                  <a:avLst/>
                </a:prstGeom>
                <a:blipFill>
                  <a:blip r:embed="rId6"/>
                  <a:stretch>
                    <a:fillRect b="-8333"/>
                  </a:stretch>
                </a:blipFill>
              </p:spPr>
              <p:txBody>
                <a:bodyPr/>
                <a:lstStyle/>
                <a:p>
                  <a:r>
                    <a:rPr lang="en-US">
                      <a:noFill/>
                    </a:rPr>
                    <a:t> </a:t>
                  </a:r>
                </a:p>
              </p:txBody>
            </p:sp>
          </mc:Fallback>
        </mc:AlternateContent>
        <p:sp>
          <p:nvSpPr>
            <p:cNvPr id="61" name="TextBox 60">
              <a:extLst>
                <a:ext uri="{FF2B5EF4-FFF2-40B4-BE49-F238E27FC236}">
                  <a16:creationId xmlns:a16="http://schemas.microsoft.com/office/drawing/2014/main" id="{287C5D19-8C53-4505-928F-338233A94B2C}"/>
                </a:ext>
              </a:extLst>
            </p:cNvPr>
            <p:cNvSpPr txBox="1"/>
            <p:nvPr/>
          </p:nvSpPr>
          <p:spPr>
            <a:xfrm>
              <a:off x="1905000" y="1981200"/>
              <a:ext cx="312906" cy="369332"/>
            </a:xfrm>
            <a:prstGeom prst="rect">
              <a:avLst/>
            </a:prstGeom>
            <a:noFill/>
          </p:spPr>
          <p:txBody>
            <a:bodyPr wrap="none" rtlCol="0">
              <a:noAutofit/>
            </a:bodyPr>
            <a:lstStyle/>
            <a:p>
              <a:r>
                <a:rPr lang="en-US" dirty="0"/>
                <a:t>p</a:t>
              </a:r>
            </a:p>
          </p:txBody>
        </p:sp>
        <p:sp>
          <p:nvSpPr>
            <p:cNvPr id="62" name="TextBox 61">
              <a:extLst>
                <a:ext uri="{FF2B5EF4-FFF2-40B4-BE49-F238E27FC236}">
                  <a16:creationId xmlns:a16="http://schemas.microsoft.com/office/drawing/2014/main" id="{B655ECD6-2AE5-4FDD-9B4F-95219537FAA6}"/>
                </a:ext>
              </a:extLst>
            </p:cNvPr>
            <p:cNvSpPr txBox="1"/>
            <p:nvPr/>
          </p:nvSpPr>
          <p:spPr>
            <a:xfrm>
              <a:off x="7620000" y="6031468"/>
              <a:ext cx="312906" cy="369332"/>
            </a:xfrm>
            <a:prstGeom prst="rect">
              <a:avLst/>
            </a:prstGeom>
            <a:noFill/>
          </p:spPr>
          <p:txBody>
            <a:bodyPr wrap="none" rtlCol="0">
              <a:noAutofit/>
            </a:bodyPr>
            <a:lstStyle/>
            <a:p>
              <a:pPr algn="ctr"/>
              <a:r>
                <a:rPr lang="en-US" dirty="0"/>
                <a:t>q</a:t>
              </a:r>
            </a:p>
          </p:txBody>
        </p:sp>
      </p:grpSp>
      <p:sp>
        <p:nvSpPr>
          <p:cNvPr id="63" name="TextBox 62">
            <a:extLst>
              <a:ext uri="{FF2B5EF4-FFF2-40B4-BE49-F238E27FC236}">
                <a16:creationId xmlns:a16="http://schemas.microsoft.com/office/drawing/2014/main" id="{A9A5D1A0-C8A1-423C-9426-7720A0C61402}"/>
              </a:ext>
            </a:extLst>
          </p:cNvPr>
          <p:cNvSpPr txBox="1"/>
          <p:nvPr/>
        </p:nvSpPr>
        <p:spPr>
          <a:xfrm>
            <a:off x="1756063" y="3933946"/>
            <a:ext cx="312906" cy="369332"/>
          </a:xfrm>
          <a:prstGeom prst="rect">
            <a:avLst/>
          </a:prstGeom>
          <a:noFill/>
        </p:spPr>
        <p:txBody>
          <a:bodyPr wrap="none" rtlCol="0">
            <a:noAutofit/>
          </a:bodyPr>
          <a:lstStyle/>
          <a:p>
            <a:pPr algn="ctr"/>
            <a:r>
              <a:rPr lang="en-US" dirty="0"/>
              <a:t>4</a:t>
            </a:r>
          </a:p>
        </p:txBody>
      </p:sp>
      <p:sp>
        <p:nvSpPr>
          <p:cNvPr id="65" name="TextBox 64">
            <a:extLst>
              <a:ext uri="{FF2B5EF4-FFF2-40B4-BE49-F238E27FC236}">
                <a16:creationId xmlns:a16="http://schemas.microsoft.com/office/drawing/2014/main" id="{F27983A0-140D-4C10-8534-319313DB8B29}"/>
              </a:ext>
            </a:extLst>
          </p:cNvPr>
          <p:cNvSpPr txBox="1"/>
          <p:nvPr/>
        </p:nvSpPr>
        <p:spPr>
          <a:xfrm>
            <a:off x="2391747" y="3887235"/>
            <a:ext cx="312906" cy="369332"/>
          </a:xfrm>
          <a:prstGeom prst="rect">
            <a:avLst/>
          </a:prstGeom>
          <a:noFill/>
        </p:spPr>
        <p:txBody>
          <a:bodyPr wrap="none" rtlCol="0">
            <a:noAutofit/>
          </a:bodyPr>
          <a:lstStyle/>
          <a:p>
            <a:pPr algn="ctr"/>
            <a:r>
              <a:rPr lang="en-US" dirty="0"/>
              <a:t>5</a:t>
            </a:r>
          </a:p>
        </p:txBody>
      </p:sp>
      <p:sp>
        <p:nvSpPr>
          <p:cNvPr id="66" name="Oval 65">
            <a:extLst>
              <a:ext uri="{FF2B5EF4-FFF2-40B4-BE49-F238E27FC236}">
                <a16:creationId xmlns:a16="http://schemas.microsoft.com/office/drawing/2014/main" id="{C0BE3B41-75AA-4BDF-A82D-6F942ECCF2AA}"/>
              </a:ext>
            </a:extLst>
          </p:cNvPr>
          <p:cNvSpPr/>
          <p:nvPr/>
        </p:nvSpPr>
        <p:spPr>
          <a:xfrm>
            <a:off x="2318782" y="2982412"/>
            <a:ext cx="328384" cy="189272"/>
          </a:xfrm>
          <a:prstGeom prst="ellipse">
            <a:avLst/>
          </a:prstGeom>
          <a:solidFill>
            <a:srgbClr val="2683C6"/>
          </a:solidFill>
          <a:ln w="19050">
            <a:solidFill>
              <a:srgbClr val="195F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M</a:t>
            </a:r>
          </a:p>
        </p:txBody>
      </p:sp>
      <p:sp>
        <p:nvSpPr>
          <p:cNvPr id="67" name="Oval 66">
            <a:extLst>
              <a:ext uri="{FF2B5EF4-FFF2-40B4-BE49-F238E27FC236}">
                <a16:creationId xmlns:a16="http://schemas.microsoft.com/office/drawing/2014/main" id="{A221B4E1-692D-4E2D-95F7-8A21896B9BFB}"/>
              </a:ext>
            </a:extLst>
          </p:cNvPr>
          <p:cNvSpPr/>
          <p:nvPr/>
        </p:nvSpPr>
        <p:spPr>
          <a:xfrm>
            <a:off x="3367324" y="3850795"/>
            <a:ext cx="583583" cy="326308"/>
          </a:xfrm>
          <a:prstGeom prst="ellipse">
            <a:avLst/>
          </a:prstGeom>
          <a:solidFill>
            <a:srgbClr val="2683C6"/>
          </a:solidFill>
          <a:ln w="19050">
            <a:solidFill>
              <a:srgbClr val="195F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PC</a:t>
            </a:r>
          </a:p>
        </p:txBody>
      </p:sp>
      <p:cxnSp>
        <p:nvCxnSpPr>
          <p:cNvPr id="68" name="Straight Connector 67">
            <a:extLst>
              <a:ext uri="{FF2B5EF4-FFF2-40B4-BE49-F238E27FC236}">
                <a16:creationId xmlns:a16="http://schemas.microsoft.com/office/drawing/2014/main" id="{77A2526B-E1D8-4EA1-A28D-B2B0E16C1C2F}"/>
              </a:ext>
            </a:extLst>
          </p:cNvPr>
          <p:cNvCxnSpPr/>
          <p:nvPr/>
        </p:nvCxnSpPr>
        <p:spPr>
          <a:xfrm>
            <a:off x="1295399" y="2162296"/>
            <a:ext cx="2133600" cy="35814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69" name="TextBox 68">
            <a:extLst>
              <a:ext uri="{FF2B5EF4-FFF2-40B4-BE49-F238E27FC236}">
                <a16:creationId xmlns:a16="http://schemas.microsoft.com/office/drawing/2014/main" id="{FEC54E99-DE8D-467D-AED6-6813EEB52226}"/>
              </a:ext>
            </a:extLst>
          </p:cNvPr>
          <p:cNvSpPr txBox="1"/>
          <p:nvPr/>
        </p:nvSpPr>
        <p:spPr>
          <a:xfrm>
            <a:off x="2927960" y="4724914"/>
            <a:ext cx="543739" cy="369332"/>
          </a:xfrm>
          <a:prstGeom prst="rect">
            <a:avLst/>
          </a:prstGeom>
          <a:noFill/>
        </p:spPr>
        <p:txBody>
          <a:bodyPr wrap="none" rtlCol="0">
            <a:noAutofit/>
          </a:bodyPr>
          <a:lstStyle/>
          <a:p>
            <a:pPr algn="ctr"/>
            <a:r>
              <a:rPr lang="en-US" dirty="0">
                <a:solidFill>
                  <a:srgbClr val="FF0000"/>
                </a:solidFill>
              </a:rPr>
              <a:t>MR</a:t>
            </a:r>
          </a:p>
        </p:txBody>
      </p:sp>
    </p:spTree>
    <p:extLst>
      <p:ext uri="{BB962C8B-B14F-4D97-AF65-F5344CB8AC3E}">
        <p14:creationId xmlns:p14="http://schemas.microsoft.com/office/powerpoint/2010/main" val="1811096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1" name="Straight Connector 50">
            <a:extLst>
              <a:ext uri="{FF2B5EF4-FFF2-40B4-BE49-F238E27FC236}">
                <a16:creationId xmlns:a16="http://schemas.microsoft.com/office/drawing/2014/main" id="{36B121E0-4078-472F-A658-2A1F06011F88}"/>
              </a:ext>
            </a:extLst>
          </p:cNvPr>
          <p:cNvCxnSpPr>
            <a:cxnSpLocks/>
          </p:cNvCxnSpPr>
          <p:nvPr/>
        </p:nvCxnSpPr>
        <p:spPr>
          <a:xfrm>
            <a:off x="3039118" y="3888000"/>
            <a:ext cx="0" cy="614150"/>
          </a:xfrm>
          <a:prstGeom prst="line">
            <a:avLst/>
          </a:prstGeom>
          <a:ln w="254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60551016-C1B7-4E00-8ADA-BD9D39E3BBD2}"/>
              </a:ext>
            </a:extLst>
          </p:cNvPr>
          <p:cNvCxnSpPr/>
          <p:nvPr/>
        </p:nvCxnSpPr>
        <p:spPr>
          <a:xfrm>
            <a:off x="10294170" y="3791573"/>
            <a:ext cx="0" cy="720000"/>
          </a:xfrm>
          <a:prstGeom prst="line">
            <a:avLst/>
          </a:prstGeom>
          <a:ln w="254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61743DA-00C6-4087-9A81-6678FF9B3F06}"/>
              </a:ext>
            </a:extLst>
          </p:cNvPr>
          <p:cNvSpPr>
            <a:spLocks noGrp="1"/>
          </p:cNvSpPr>
          <p:nvPr>
            <p:ph idx="1"/>
          </p:nvPr>
        </p:nvSpPr>
        <p:spPr>
          <a:xfrm>
            <a:off x="609600" y="1600201"/>
            <a:ext cx="10972800" cy="623641"/>
          </a:xfrm>
        </p:spPr>
        <p:txBody>
          <a:bodyPr/>
          <a:lstStyle/>
          <a:p>
            <a:r>
              <a:rPr lang="en-US" dirty="0"/>
              <a:t>Private good, demand person </a:t>
            </a:r>
            <a:r>
              <a:rPr lang="en-US" dirty="0" err="1"/>
              <a:t>i</a:t>
            </a:r>
            <a:r>
              <a:rPr lang="en-US" dirty="0"/>
              <a:t> and person j</a:t>
            </a:r>
          </a:p>
        </p:txBody>
      </p:sp>
      <p:sp>
        <p:nvSpPr>
          <p:cNvPr id="2" name="Title 1">
            <a:extLst>
              <a:ext uri="{FF2B5EF4-FFF2-40B4-BE49-F238E27FC236}">
                <a16:creationId xmlns:a16="http://schemas.microsoft.com/office/drawing/2014/main" id="{557B8E3B-3365-4B32-9345-49709A1B204F}"/>
              </a:ext>
            </a:extLst>
          </p:cNvPr>
          <p:cNvSpPr>
            <a:spLocks noGrp="1"/>
          </p:cNvSpPr>
          <p:nvPr>
            <p:ph type="title"/>
          </p:nvPr>
        </p:nvSpPr>
        <p:spPr/>
        <p:txBody>
          <a:bodyPr/>
          <a:lstStyle/>
          <a:p>
            <a:r>
              <a:rPr lang="en-US" sz="3800" dirty="0"/>
              <a:t>Aggregate Demand for a Private Good</a:t>
            </a:r>
          </a:p>
        </p:txBody>
      </p:sp>
      <p:sp>
        <p:nvSpPr>
          <p:cNvPr id="8" name="TextBox 7">
            <a:extLst>
              <a:ext uri="{FF2B5EF4-FFF2-40B4-BE49-F238E27FC236}">
                <a16:creationId xmlns:a16="http://schemas.microsoft.com/office/drawing/2014/main" id="{64580C8A-5065-41DA-9ED2-51FDA733321E}"/>
              </a:ext>
            </a:extLst>
          </p:cNvPr>
          <p:cNvSpPr txBox="1"/>
          <p:nvPr/>
        </p:nvSpPr>
        <p:spPr>
          <a:xfrm>
            <a:off x="3911037" y="3495723"/>
            <a:ext cx="355585" cy="411279"/>
          </a:xfrm>
          <a:prstGeom prst="rect">
            <a:avLst/>
          </a:prstGeom>
          <a:noFill/>
        </p:spPr>
        <p:txBody>
          <a:bodyPr wrap="none" rtlCol="0">
            <a:noAutofit/>
          </a:bodyPr>
          <a:lstStyle/>
          <a:p>
            <a:r>
              <a:rPr lang="en-US" dirty="0"/>
              <a:t>+</a:t>
            </a:r>
          </a:p>
        </p:txBody>
      </p:sp>
      <p:cxnSp>
        <p:nvCxnSpPr>
          <p:cNvPr id="10" name="Straight Connector 9">
            <a:extLst>
              <a:ext uri="{FF2B5EF4-FFF2-40B4-BE49-F238E27FC236}">
                <a16:creationId xmlns:a16="http://schemas.microsoft.com/office/drawing/2014/main" id="{553AEA05-7F46-417D-B68C-B0D814D2EC3F}"/>
              </a:ext>
            </a:extLst>
          </p:cNvPr>
          <p:cNvCxnSpPr/>
          <p:nvPr/>
        </p:nvCxnSpPr>
        <p:spPr>
          <a:xfrm>
            <a:off x="4759153" y="2307761"/>
            <a:ext cx="0" cy="2196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DAD33C64-B7AB-4296-9C95-75BA0FAD7E42}"/>
              </a:ext>
            </a:extLst>
          </p:cNvPr>
          <p:cNvSpPr txBox="1"/>
          <p:nvPr/>
        </p:nvSpPr>
        <p:spPr>
          <a:xfrm>
            <a:off x="7167530" y="3483566"/>
            <a:ext cx="355585" cy="411279"/>
          </a:xfrm>
          <a:prstGeom prst="rect">
            <a:avLst/>
          </a:prstGeom>
          <a:noFill/>
        </p:spPr>
        <p:txBody>
          <a:bodyPr wrap="none" rtlCol="0">
            <a:noAutofit/>
          </a:bodyPr>
          <a:lstStyle/>
          <a:p>
            <a:r>
              <a:rPr lang="en-US" dirty="0"/>
              <a:t>=</a:t>
            </a:r>
          </a:p>
        </p:txBody>
      </p:sp>
      <p:cxnSp>
        <p:nvCxnSpPr>
          <p:cNvPr id="15" name="Straight Connector 14">
            <a:extLst>
              <a:ext uri="{FF2B5EF4-FFF2-40B4-BE49-F238E27FC236}">
                <a16:creationId xmlns:a16="http://schemas.microsoft.com/office/drawing/2014/main" id="{41E366A8-DC1C-4E44-B9AA-104F3B351AA1}"/>
              </a:ext>
            </a:extLst>
          </p:cNvPr>
          <p:cNvCxnSpPr/>
          <p:nvPr/>
        </p:nvCxnSpPr>
        <p:spPr>
          <a:xfrm>
            <a:off x="7918247" y="2307761"/>
            <a:ext cx="0" cy="2196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C6A0D2E-4EC9-4EE7-8D0F-F0BAE61E0EDA}"/>
              </a:ext>
            </a:extLst>
          </p:cNvPr>
          <p:cNvCxnSpPr/>
          <p:nvPr/>
        </p:nvCxnSpPr>
        <p:spPr>
          <a:xfrm>
            <a:off x="1978438" y="2562325"/>
            <a:ext cx="1357671" cy="1671455"/>
          </a:xfrm>
          <a:prstGeom prst="line">
            <a:avLst/>
          </a:prstGeom>
          <a:ln w="25400"/>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806481ED-81FF-4B7F-9366-19C5825E23BE}"/>
                  </a:ext>
                </a:extLst>
              </p:cNvPr>
              <p:cNvSpPr txBox="1"/>
              <p:nvPr/>
            </p:nvSpPr>
            <p:spPr>
              <a:xfrm>
                <a:off x="2216976" y="2666461"/>
                <a:ext cx="523595" cy="411279"/>
              </a:xfrm>
              <a:prstGeom prst="rect">
                <a:avLst/>
              </a:prstGeom>
              <a:noFill/>
            </p:spPr>
            <p:txBody>
              <a:bodyPr wrap="none" rtlCol="0">
                <a:noAutofit/>
              </a:bodyPr>
              <a:lstStyle/>
              <a:p>
                <a:pPr/>
                <a14:m>
                  <m:oMathPara xmlns:m="http://schemas.openxmlformats.org/officeDocument/2006/math">
                    <m:oMathParaPr>
                      <m:jc m:val="centerGroup"/>
                    </m:oMathParaPr>
                    <m:oMath xmlns:m="http://schemas.openxmlformats.org/officeDocument/2006/math">
                      <m:sSub>
                        <m:sSubPr>
                          <m:ctrlPr>
                            <a:rPr lang="en-US" i="1">
                              <a:solidFill>
                                <a:srgbClr val="0070C0"/>
                              </a:solidFill>
                              <a:latin typeface="Cambria Math" panose="02040503050406030204" pitchFamily="18" charset="0"/>
                            </a:rPr>
                          </m:ctrlPr>
                        </m:sSubPr>
                        <m:e>
                          <m:r>
                            <a:rPr lang="en-US" i="1">
                              <a:solidFill>
                                <a:srgbClr val="0070C0"/>
                              </a:solidFill>
                              <a:latin typeface="Cambria Math" panose="02040503050406030204" pitchFamily="18" charset="0"/>
                            </a:rPr>
                            <m:t>𝐷</m:t>
                          </m:r>
                        </m:e>
                        <m:sub>
                          <m:r>
                            <a:rPr lang="en-US" i="1">
                              <a:solidFill>
                                <a:srgbClr val="0070C0"/>
                              </a:solidFill>
                              <a:latin typeface="Cambria Math" panose="02040503050406030204" pitchFamily="18" charset="0"/>
                            </a:rPr>
                            <m:t>𝑖</m:t>
                          </m:r>
                        </m:sub>
                      </m:sSub>
                    </m:oMath>
                  </m:oMathPara>
                </a14:m>
                <a:endParaRPr lang="en-US" dirty="0"/>
              </a:p>
            </p:txBody>
          </p:sp>
        </mc:Choice>
        <mc:Fallback xmlns="">
          <p:sp>
            <p:nvSpPr>
              <p:cNvPr id="20" name="TextBox 19">
                <a:extLst>
                  <a:ext uri="{FF2B5EF4-FFF2-40B4-BE49-F238E27FC236}">
                    <a16:creationId xmlns:a16="http://schemas.microsoft.com/office/drawing/2014/main" id="{806481ED-81FF-4B7F-9366-19C5825E23BE}"/>
                  </a:ext>
                </a:extLst>
              </p:cNvPr>
              <p:cNvSpPr txBox="1">
                <a:spLocks noRot="1" noChangeAspect="1" noMove="1" noResize="1" noEditPoints="1" noAdjustHandles="1" noChangeArrowheads="1" noChangeShapeType="1" noTextEdit="1"/>
              </p:cNvSpPr>
              <p:nvPr/>
            </p:nvSpPr>
            <p:spPr>
              <a:xfrm>
                <a:off x="2216976" y="2666461"/>
                <a:ext cx="523595" cy="411279"/>
              </a:xfrm>
              <a:prstGeom prst="rect">
                <a:avLst/>
              </a:prstGeom>
              <a:blipFill>
                <a:blip r:embed="rId3"/>
                <a:stretch>
                  <a:fillRect/>
                </a:stretch>
              </a:blipFill>
            </p:spPr>
            <p:txBody>
              <a:bodyPr/>
              <a:lstStyle/>
              <a:p>
                <a:r>
                  <a:rPr lang="en-US">
                    <a:noFill/>
                  </a:rPr>
                  <a:t> </a:t>
                </a:r>
              </a:p>
            </p:txBody>
          </p:sp>
        </mc:Fallback>
      </mc:AlternateContent>
      <p:cxnSp>
        <p:nvCxnSpPr>
          <p:cNvPr id="22" name="Straight Connector 21">
            <a:extLst>
              <a:ext uri="{FF2B5EF4-FFF2-40B4-BE49-F238E27FC236}">
                <a16:creationId xmlns:a16="http://schemas.microsoft.com/office/drawing/2014/main" id="{F5E02B7D-9F2A-4CCC-BA05-9268B0F4C14C}"/>
              </a:ext>
            </a:extLst>
          </p:cNvPr>
          <p:cNvCxnSpPr/>
          <p:nvPr/>
        </p:nvCxnSpPr>
        <p:spPr>
          <a:xfrm>
            <a:off x="4844008" y="2816887"/>
            <a:ext cx="2036506" cy="1126045"/>
          </a:xfrm>
          <a:prstGeom prst="line">
            <a:avLst/>
          </a:prstGeom>
          <a:ln w="25400"/>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B3976C09-D228-4C77-AF5D-3005A0A9D0A2}"/>
                  </a:ext>
                </a:extLst>
              </p:cNvPr>
              <p:cNvSpPr txBox="1"/>
              <p:nvPr/>
            </p:nvSpPr>
            <p:spPr>
              <a:xfrm>
                <a:off x="4997551" y="2625172"/>
                <a:ext cx="522168" cy="436127"/>
              </a:xfrm>
              <a:prstGeom prst="rect">
                <a:avLst/>
              </a:prstGeom>
              <a:noFill/>
            </p:spPr>
            <p:txBody>
              <a:bodyPr wrap="none" rtlCol="0">
                <a:noAutofit/>
              </a:bodyPr>
              <a:lstStyle/>
              <a:p>
                <a:pPr/>
                <a14:m>
                  <m:oMathPara xmlns:m="http://schemas.openxmlformats.org/officeDocument/2006/math">
                    <m:oMathParaPr>
                      <m:jc m:val="centerGroup"/>
                    </m:oMathParaPr>
                    <m:oMath xmlns:m="http://schemas.openxmlformats.org/officeDocument/2006/math">
                      <m:sSub>
                        <m:sSubPr>
                          <m:ctrlPr>
                            <a:rPr lang="en-US" i="1">
                              <a:solidFill>
                                <a:srgbClr val="0070C0"/>
                              </a:solidFill>
                              <a:latin typeface="Cambria Math" panose="02040503050406030204" pitchFamily="18" charset="0"/>
                            </a:rPr>
                          </m:ctrlPr>
                        </m:sSubPr>
                        <m:e>
                          <m:r>
                            <a:rPr lang="en-US" i="1">
                              <a:solidFill>
                                <a:srgbClr val="0070C0"/>
                              </a:solidFill>
                              <a:latin typeface="Cambria Math" panose="02040503050406030204" pitchFamily="18" charset="0"/>
                            </a:rPr>
                            <m:t>𝐷</m:t>
                          </m:r>
                        </m:e>
                        <m:sub>
                          <m:r>
                            <a:rPr lang="en-US" i="1">
                              <a:solidFill>
                                <a:srgbClr val="0070C0"/>
                              </a:solidFill>
                              <a:latin typeface="Cambria Math" panose="02040503050406030204" pitchFamily="18" charset="0"/>
                            </a:rPr>
                            <m:t>𝑗</m:t>
                          </m:r>
                        </m:sub>
                      </m:sSub>
                    </m:oMath>
                  </m:oMathPara>
                </a14:m>
                <a:endParaRPr lang="en-US" dirty="0"/>
              </a:p>
            </p:txBody>
          </p:sp>
        </mc:Choice>
        <mc:Fallback xmlns="">
          <p:sp>
            <p:nvSpPr>
              <p:cNvPr id="23" name="TextBox 22">
                <a:extLst>
                  <a:ext uri="{FF2B5EF4-FFF2-40B4-BE49-F238E27FC236}">
                    <a16:creationId xmlns:a16="http://schemas.microsoft.com/office/drawing/2014/main" id="{B3976C09-D228-4C77-AF5D-3005A0A9D0A2}"/>
                  </a:ext>
                </a:extLst>
              </p:cNvPr>
              <p:cNvSpPr txBox="1">
                <a:spLocks noRot="1" noChangeAspect="1" noMove="1" noResize="1" noEditPoints="1" noAdjustHandles="1" noChangeArrowheads="1" noChangeShapeType="1" noTextEdit="1"/>
              </p:cNvSpPr>
              <p:nvPr/>
            </p:nvSpPr>
            <p:spPr>
              <a:xfrm>
                <a:off x="4997551" y="2625172"/>
                <a:ext cx="522168" cy="436127"/>
              </a:xfrm>
              <a:prstGeom prst="rect">
                <a:avLst/>
              </a:prstGeom>
              <a:blipFill>
                <a:blip r:embed="rId4"/>
                <a:stretch>
                  <a:fillRect/>
                </a:stretch>
              </a:blipFill>
            </p:spPr>
            <p:txBody>
              <a:bodyPr/>
              <a:lstStyle/>
              <a:p>
                <a:r>
                  <a:rPr lang="en-IN">
                    <a:noFill/>
                  </a:rPr>
                  <a:t> </a:t>
                </a:r>
              </a:p>
            </p:txBody>
          </p:sp>
        </mc:Fallback>
      </mc:AlternateContent>
      <p:cxnSp>
        <p:nvCxnSpPr>
          <p:cNvPr id="25" name="Straight Connector 24">
            <a:extLst>
              <a:ext uri="{FF2B5EF4-FFF2-40B4-BE49-F238E27FC236}">
                <a16:creationId xmlns:a16="http://schemas.microsoft.com/office/drawing/2014/main" id="{58A47D68-4641-46B0-ACE0-6F86C66EFBA3}"/>
              </a:ext>
            </a:extLst>
          </p:cNvPr>
          <p:cNvCxnSpPr/>
          <p:nvPr/>
        </p:nvCxnSpPr>
        <p:spPr>
          <a:xfrm>
            <a:off x="1723875" y="3156305"/>
            <a:ext cx="8146023"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B48997CE-1091-4BA0-A7EA-F57764CFE1BB}"/>
              </a:ext>
            </a:extLst>
          </p:cNvPr>
          <p:cNvSpPr txBox="1"/>
          <p:nvPr/>
        </p:nvSpPr>
        <p:spPr>
          <a:xfrm>
            <a:off x="1306042" y="2819400"/>
            <a:ext cx="499615" cy="411279"/>
          </a:xfrm>
          <a:prstGeom prst="rect">
            <a:avLst/>
          </a:prstGeom>
          <a:noFill/>
        </p:spPr>
        <p:txBody>
          <a:bodyPr wrap="square" rtlCol="0">
            <a:noAutofit/>
          </a:bodyPr>
          <a:lstStyle/>
          <a:p>
            <a:r>
              <a:rPr lang="en-US" dirty="0">
                <a:solidFill>
                  <a:srgbClr val="FF0000"/>
                </a:solidFill>
              </a:rPr>
              <a:t>10</a:t>
            </a:r>
          </a:p>
        </p:txBody>
      </p:sp>
      <p:cxnSp>
        <p:nvCxnSpPr>
          <p:cNvPr id="28" name="Straight Connector 27">
            <a:extLst>
              <a:ext uri="{FF2B5EF4-FFF2-40B4-BE49-F238E27FC236}">
                <a16:creationId xmlns:a16="http://schemas.microsoft.com/office/drawing/2014/main" id="{16FD844A-EDEB-4D21-8AC2-C1DF906676BC}"/>
              </a:ext>
            </a:extLst>
          </p:cNvPr>
          <p:cNvCxnSpPr/>
          <p:nvPr/>
        </p:nvCxnSpPr>
        <p:spPr>
          <a:xfrm>
            <a:off x="2411650" y="3156305"/>
            <a:ext cx="0" cy="1358545"/>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23C89908-8568-4BD9-B325-68AB5C33E340}"/>
              </a:ext>
            </a:extLst>
          </p:cNvPr>
          <p:cNvCxnSpPr/>
          <p:nvPr/>
        </p:nvCxnSpPr>
        <p:spPr>
          <a:xfrm>
            <a:off x="5460870" y="3158630"/>
            <a:ext cx="0" cy="134352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2BF48F13-50CE-48A6-84FA-5F908510B0EE}"/>
              </a:ext>
            </a:extLst>
          </p:cNvPr>
          <p:cNvCxnSpPr>
            <a:cxnSpLocks/>
          </p:cNvCxnSpPr>
          <p:nvPr/>
        </p:nvCxnSpPr>
        <p:spPr>
          <a:xfrm>
            <a:off x="7918248" y="2948384"/>
            <a:ext cx="2731507" cy="102053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472E306-17ED-4A77-9759-66E609DD4D38}"/>
              </a:ext>
            </a:extLst>
          </p:cNvPr>
          <p:cNvCxnSpPr/>
          <p:nvPr/>
        </p:nvCxnSpPr>
        <p:spPr>
          <a:xfrm>
            <a:off x="8481748" y="3147674"/>
            <a:ext cx="0" cy="13680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6" name="TextBox 35">
                <a:extLst>
                  <a:ext uri="{FF2B5EF4-FFF2-40B4-BE49-F238E27FC236}">
                    <a16:creationId xmlns:a16="http://schemas.microsoft.com/office/drawing/2014/main" id="{31D81B97-9505-43EC-91E2-8054825F4017}"/>
                  </a:ext>
                </a:extLst>
              </p:cNvPr>
              <p:cNvSpPr txBox="1"/>
              <p:nvPr/>
            </p:nvSpPr>
            <p:spPr>
              <a:xfrm>
                <a:off x="8048436" y="2705298"/>
                <a:ext cx="1657566" cy="448682"/>
              </a:xfrm>
              <a:prstGeom prst="rect">
                <a:avLst/>
              </a:prstGeom>
              <a:noFill/>
            </p:spPr>
            <p:txBody>
              <a:bodyPr wrap="square" rtlCol="0">
                <a:noAutofit/>
              </a:bodyPr>
              <a:lstStyle/>
              <a:p>
                <a:pPr/>
                <a14:m>
                  <m:oMathPara xmlns:m="http://schemas.openxmlformats.org/officeDocument/2006/math">
                    <m:oMathParaPr>
                      <m:jc m:val="centerGroup"/>
                    </m:oMathParaPr>
                    <m:oMath xmlns:m="http://schemas.openxmlformats.org/officeDocument/2006/math">
                      <m:sSub>
                        <m:sSubPr>
                          <m:ctrlPr>
                            <a:rPr lang="en-US" i="1">
                              <a:solidFill>
                                <a:srgbClr val="0070C0"/>
                              </a:solidFill>
                              <a:latin typeface="Cambria Math" panose="02040503050406030204" pitchFamily="18" charset="0"/>
                            </a:rPr>
                          </m:ctrlPr>
                        </m:sSubPr>
                        <m:e>
                          <m:r>
                            <a:rPr lang="en-US" i="1">
                              <a:solidFill>
                                <a:srgbClr val="0070C0"/>
                              </a:solidFill>
                              <a:latin typeface="Cambria Math" panose="02040503050406030204" pitchFamily="18" charset="0"/>
                            </a:rPr>
                            <m:t>𝐷</m:t>
                          </m:r>
                        </m:e>
                        <m:sub>
                          <m:r>
                            <a:rPr lang="en-US" i="1">
                              <a:solidFill>
                                <a:srgbClr val="0070C0"/>
                              </a:solidFill>
                              <a:latin typeface="Cambria Math" panose="02040503050406030204" pitchFamily="18" charset="0"/>
                            </a:rPr>
                            <m:t>𝑆</m:t>
                          </m:r>
                        </m:sub>
                      </m:sSub>
                      <m:r>
                        <a:rPr lang="en-US" i="1">
                          <a:solidFill>
                            <a:srgbClr val="0070C0"/>
                          </a:solidFill>
                          <a:latin typeface="Cambria Math" panose="02040503050406030204" pitchFamily="18" charset="0"/>
                        </a:rPr>
                        <m:t>=</m:t>
                      </m:r>
                      <m:sSub>
                        <m:sSubPr>
                          <m:ctrlPr>
                            <a:rPr lang="en-US" i="1">
                              <a:solidFill>
                                <a:srgbClr val="0070C0"/>
                              </a:solidFill>
                              <a:latin typeface="Cambria Math" panose="02040503050406030204" pitchFamily="18" charset="0"/>
                            </a:rPr>
                          </m:ctrlPr>
                        </m:sSubPr>
                        <m:e>
                          <m:r>
                            <a:rPr lang="en-US" i="1">
                              <a:solidFill>
                                <a:srgbClr val="0070C0"/>
                              </a:solidFill>
                              <a:latin typeface="Cambria Math" panose="02040503050406030204" pitchFamily="18" charset="0"/>
                            </a:rPr>
                            <m:t>𝐷</m:t>
                          </m:r>
                        </m:e>
                        <m:sub>
                          <m:r>
                            <a:rPr lang="en-US" i="1">
                              <a:solidFill>
                                <a:srgbClr val="0070C0"/>
                              </a:solidFill>
                              <a:latin typeface="Cambria Math" panose="02040503050406030204" pitchFamily="18" charset="0"/>
                            </a:rPr>
                            <m:t>𝑖</m:t>
                          </m:r>
                        </m:sub>
                      </m:sSub>
                      <m:r>
                        <a:rPr lang="en-US" i="1">
                          <a:solidFill>
                            <a:srgbClr val="0070C0"/>
                          </a:solidFill>
                          <a:latin typeface="Cambria Math" panose="02040503050406030204" pitchFamily="18" charset="0"/>
                        </a:rPr>
                        <m:t>+</m:t>
                      </m:r>
                      <m:sSub>
                        <m:sSubPr>
                          <m:ctrlPr>
                            <a:rPr lang="en-US" i="1">
                              <a:solidFill>
                                <a:srgbClr val="0070C0"/>
                              </a:solidFill>
                              <a:latin typeface="Cambria Math" panose="02040503050406030204" pitchFamily="18" charset="0"/>
                            </a:rPr>
                          </m:ctrlPr>
                        </m:sSubPr>
                        <m:e>
                          <m:r>
                            <a:rPr lang="en-US" i="1">
                              <a:solidFill>
                                <a:srgbClr val="0070C0"/>
                              </a:solidFill>
                              <a:latin typeface="Cambria Math" panose="02040503050406030204" pitchFamily="18" charset="0"/>
                            </a:rPr>
                            <m:t>𝐷</m:t>
                          </m:r>
                        </m:e>
                        <m:sub>
                          <m:r>
                            <a:rPr lang="en-US" i="1">
                              <a:solidFill>
                                <a:srgbClr val="0070C0"/>
                              </a:solidFill>
                              <a:latin typeface="Cambria Math" panose="02040503050406030204" pitchFamily="18" charset="0"/>
                            </a:rPr>
                            <m:t>𝑗</m:t>
                          </m:r>
                        </m:sub>
                      </m:sSub>
                    </m:oMath>
                  </m:oMathPara>
                </a14:m>
                <a:endParaRPr lang="en-US" dirty="0"/>
              </a:p>
            </p:txBody>
          </p:sp>
        </mc:Choice>
        <mc:Fallback xmlns="">
          <p:sp>
            <p:nvSpPr>
              <p:cNvPr id="36" name="TextBox 35">
                <a:extLst>
                  <a:ext uri="{FF2B5EF4-FFF2-40B4-BE49-F238E27FC236}">
                    <a16:creationId xmlns:a16="http://schemas.microsoft.com/office/drawing/2014/main" id="{31D81B97-9505-43EC-91E2-8054825F4017}"/>
                  </a:ext>
                </a:extLst>
              </p:cNvPr>
              <p:cNvSpPr txBox="1">
                <a:spLocks noRot="1" noChangeAspect="1" noMove="1" noResize="1" noEditPoints="1" noAdjustHandles="1" noChangeArrowheads="1" noChangeShapeType="1" noTextEdit="1"/>
              </p:cNvSpPr>
              <p:nvPr/>
            </p:nvSpPr>
            <p:spPr>
              <a:xfrm>
                <a:off x="8048436" y="2705298"/>
                <a:ext cx="1657566" cy="448682"/>
              </a:xfrm>
              <a:prstGeom prst="rect">
                <a:avLst/>
              </a:prstGeom>
              <a:blipFill>
                <a:blip r:embed="rId5"/>
                <a:stretch>
                  <a:fillRect/>
                </a:stretch>
              </a:blipFill>
            </p:spPr>
            <p:txBody>
              <a:bodyPr/>
              <a:lstStyle/>
              <a:p>
                <a:r>
                  <a:rPr lang="en-US">
                    <a:noFill/>
                  </a:rPr>
                  <a:t> </a:t>
                </a:r>
              </a:p>
            </p:txBody>
          </p:sp>
        </mc:Fallback>
      </mc:AlternateContent>
      <p:cxnSp>
        <p:nvCxnSpPr>
          <p:cNvPr id="38" name="Straight Connector 37">
            <a:extLst>
              <a:ext uri="{FF2B5EF4-FFF2-40B4-BE49-F238E27FC236}">
                <a16:creationId xmlns:a16="http://schemas.microsoft.com/office/drawing/2014/main" id="{DA29BE4E-DF70-43AC-8684-2199A4E58496}"/>
              </a:ext>
            </a:extLst>
          </p:cNvPr>
          <p:cNvCxnSpPr/>
          <p:nvPr/>
        </p:nvCxnSpPr>
        <p:spPr>
          <a:xfrm flipV="1">
            <a:off x="1723875" y="3452999"/>
            <a:ext cx="8740004" cy="78358"/>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5D5ED8E0-781F-445F-A833-45FD548B468A}"/>
              </a:ext>
            </a:extLst>
          </p:cNvPr>
          <p:cNvCxnSpPr/>
          <p:nvPr/>
        </p:nvCxnSpPr>
        <p:spPr>
          <a:xfrm>
            <a:off x="2784555" y="3529369"/>
            <a:ext cx="0" cy="97200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CD4CFF9-7F03-40CC-B9B1-E0AE392B385C}"/>
              </a:ext>
            </a:extLst>
          </p:cNvPr>
          <p:cNvCxnSpPr/>
          <p:nvPr/>
        </p:nvCxnSpPr>
        <p:spPr>
          <a:xfrm>
            <a:off x="6031970" y="3492474"/>
            <a:ext cx="0" cy="100800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6A780356-0D51-4D5C-A21C-5DE9804217B6}"/>
              </a:ext>
            </a:extLst>
          </p:cNvPr>
          <p:cNvCxnSpPr/>
          <p:nvPr/>
        </p:nvCxnSpPr>
        <p:spPr>
          <a:xfrm>
            <a:off x="9275917" y="3453295"/>
            <a:ext cx="0" cy="104400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EB212D0A-F7A1-4B41-8A2B-43739ADC15BA}"/>
              </a:ext>
            </a:extLst>
          </p:cNvPr>
          <p:cNvSpPr txBox="1"/>
          <p:nvPr/>
        </p:nvSpPr>
        <p:spPr>
          <a:xfrm>
            <a:off x="1384129" y="3169681"/>
            <a:ext cx="348444" cy="411279"/>
          </a:xfrm>
          <a:prstGeom prst="rect">
            <a:avLst/>
          </a:prstGeom>
          <a:noFill/>
        </p:spPr>
        <p:txBody>
          <a:bodyPr wrap="none" rtlCol="0">
            <a:noAutofit/>
          </a:bodyPr>
          <a:lstStyle/>
          <a:p>
            <a:r>
              <a:rPr lang="en-US" dirty="0">
                <a:solidFill>
                  <a:srgbClr val="00B050"/>
                </a:solidFill>
              </a:rPr>
              <a:t>8</a:t>
            </a:r>
          </a:p>
        </p:txBody>
      </p:sp>
      <p:cxnSp>
        <p:nvCxnSpPr>
          <p:cNvPr id="48" name="Straight Connector 47">
            <a:extLst>
              <a:ext uri="{FF2B5EF4-FFF2-40B4-BE49-F238E27FC236}">
                <a16:creationId xmlns:a16="http://schemas.microsoft.com/office/drawing/2014/main" id="{12AB970C-552B-4ACA-BE72-825171C940CC}"/>
              </a:ext>
            </a:extLst>
          </p:cNvPr>
          <p:cNvCxnSpPr/>
          <p:nvPr/>
        </p:nvCxnSpPr>
        <p:spPr>
          <a:xfrm flipV="1">
            <a:off x="1723876" y="3811439"/>
            <a:ext cx="8925879" cy="36489"/>
          </a:xfrm>
          <a:prstGeom prst="line">
            <a:avLst/>
          </a:prstGeom>
          <a:ln w="254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9C5F924F-D444-43CB-B182-F11CB06738D1}"/>
              </a:ext>
            </a:extLst>
          </p:cNvPr>
          <p:cNvSpPr txBox="1"/>
          <p:nvPr/>
        </p:nvSpPr>
        <p:spPr>
          <a:xfrm>
            <a:off x="1385809" y="3551121"/>
            <a:ext cx="348444" cy="411279"/>
          </a:xfrm>
          <a:prstGeom prst="rect">
            <a:avLst/>
          </a:prstGeom>
          <a:noFill/>
        </p:spPr>
        <p:txBody>
          <a:bodyPr wrap="none" rtlCol="0">
            <a:noAutofit/>
          </a:bodyPr>
          <a:lstStyle/>
          <a:p>
            <a:r>
              <a:rPr lang="en-US" dirty="0">
                <a:solidFill>
                  <a:schemeClr val="accent4">
                    <a:lumMod val="60000"/>
                    <a:lumOff val="40000"/>
                  </a:schemeClr>
                </a:solidFill>
              </a:rPr>
              <a:t>5</a:t>
            </a:r>
          </a:p>
        </p:txBody>
      </p:sp>
      <p:cxnSp>
        <p:nvCxnSpPr>
          <p:cNvPr id="54" name="Straight Connector 53">
            <a:extLst>
              <a:ext uri="{FF2B5EF4-FFF2-40B4-BE49-F238E27FC236}">
                <a16:creationId xmlns:a16="http://schemas.microsoft.com/office/drawing/2014/main" id="{44F9C415-3C59-4DE2-838F-09A5529D8CD7}"/>
              </a:ext>
            </a:extLst>
          </p:cNvPr>
          <p:cNvCxnSpPr/>
          <p:nvPr/>
        </p:nvCxnSpPr>
        <p:spPr>
          <a:xfrm>
            <a:off x="6625950" y="3807035"/>
            <a:ext cx="0" cy="684000"/>
          </a:xfrm>
          <a:prstGeom prst="line">
            <a:avLst/>
          </a:prstGeom>
          <a:ln w="254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884804C9-6B10-4622-ADA3-94D9D5EF416A}"/>
              </a:ext>
            </a:extLst>
          </p:cNvPr>
          <p:cNvSpPr txBox="1"/>
          <p:nvPr/>
        </p:nvSpPr>
        <p:spPr>
          <a:xfrm>
            <a:off x="2237428" y="4465521"/>
            <a:ext cx="348444" cy="411279"/>
          </a:xfrm>
          <a:prstGeom prst="rect">
            <a:avLst/>
          </a:prstGeom>
          <a:noFill/>
        </p:spPr>
        <p:txBody>
          <a:bodyPr wrap="none" rtlCol="0">
            <a:noAutofit/>
          </a:bodyPr>
          <a:lstStyle/>
          <a:p>
            <a:r>
              <a:rPr lang="en-US" dirty="0">
                <a:solidFill>
                  <a:srgbClr val="FF0000"/>
                </a:solidFill>
              </a:rPr>
              <a:t>5</a:t>
            </a:r>
          </a:p>
        </p:txBody>
      </p:sp>
      <p:sp>
        <p:nvSpPr>
          <p:cNvPr id="58" name="TextBox 57">
            <a:extLst>
              <a:ext uri="{FF2B5EF4-FFF2-40B4-BE49-F238E27FC236}">
                <a16:creationId xmlns:a16="http://schemas.microsoft.com/office/drawing/2014/main" id="{9A01625E-2BE2-4B05-B1F4-4A9CFDEA267C}"/>
              </a:ext>
            </a:extLst>
          </p:cNvPr>
          <p:cNvSpPr txBox="1"/>
          <p:nvPr/>
        </p:nvSpPr>
        <p:spPr>
          <a:xfrm>
            <a:off x="5286648" y="4465521"/>
            <a:ext cx="348444" cy="411279"/>
          </a:xfrm>
          <a:prstGeom prst="rect">
            <a:avLst/>
          </a:prstGeom>
          <a:noFill/>
        </p:spPr>
        <p:txBody>
          <a:bodyPr wrap="none" rtlCol="0">
            <a:noAutofit/>
          </a:bodyPr>
          <a:lstStyle/>
          <a:p>
            <a:r>
              <a:rPr lang="en-US" dirty="0">
                <a:solidFill>
                  <a:srgbClr val="FF0000"/>
                </a:solidFill>
              </a:rPr>
              <a:t>4</a:t>
            </a:r>
          </a:p>
        </p:txBody>
      </p:sp>
      <p:sp>
        <p:nvSpPr>
          <p:cNvPr id="59" name="TextBox 58">
            <a:extLst>
              <a:ext uri="{FF2B5EF4-FFF2-40B4-BE49-F238E27FC236}">
                <a16:creationId xmlns:a16="http://schemas.microsoft.com/office/drawing/2014/main" id="{F5A382CA-C117-442F-A8A8-9D0DC9B77293}"/>
              </a:ext>
            </a:extLst>
          </p:cNvPr>
          <p:cNvSpPr txBox="1"/>
          <p:nvPr/>
        </p:nvSpPr>
        <p:spPr>
          <a:xfrm>
            <a:off x="8343956" y="4465521"/>
            <a:ext cx="348444" cy="411279"/>
          </a:xfrm>
          <a:prstGeom prst="rect">
            <a:avLst/>
          </a:prstGeom>
          <a:noFill/>
        </p:spPr>
        <p:txBody>
          <a:bodyPr wrap="none" rtlCol="0">
            <a:noAutofit/>
          </a:bodyPr>
          <a:lstStyle/>
          <a:p>
            <a:r>
              <a:rPr lang="en-US" dirty="0">
                <a:solidFill>
                  <a:srgbClr val="FF0000"/>
                </a:solidFill>
              </a:rPr>
              <a:t>9</a:t>
            </a:r>
          </a:p>
        </p:txBody>
      </p:sp>
      <p:sp>
        <p:nvSpPr>
          <p:cNvPr id="60" name="TextBox 59">
            <a:extLst>
              <a:ext uri="{FF2B5EF4-FFF2-40B4-BE49-F238E27FC236}">
                <a16:creationId xmlns:a16="http://schemas.microsoft.com/office/drawing/2014/main" id="{BC63A0D4-09C2-4181-B039-89BDB636597F}"/>
              </a:ext>
            </a:extLst>
          </p:cNvPr>
          <p:cNvSpPr txBox="1"/>
          <p:nvPr/>
        </p:nvSpPr>
        <p:spPr>
          <a:xfrm>
            <a:off x="2612521" y="4465521"/>
            <a:ext cx="348444" cy="411279"/>
          </a:xfrm>
          <a:prstGeom prst="rect">
            <a:avLst/>
          </a:prstGeom>
          <a:noFill/>
        </p:spPr>
        <p:txBody>
          <a:bodyPr wrap="none" rtlCol="0">
            <a:noAutofit/>
          </a:bodyPr>
          <a:lstStyle/>
          <a:p>
            <a:r>
              <a:rPr lang="en-US" dirty="0">
                <a:solidFill>
                  <a:srgbClr val="00B050"/>
                </a:solidFill>
              </a:rPr>
              <a:t>8</a:t>
            </a:r>
          </a:p>
        </p:txBody>
      </p:sp>
      <p:sp>
        <p:nvSpPr>
          <p:cNvPr id="61" name="TextBox 60">
            <a:extLst>
              <a:ext uri="{FF2B5EF4-FFF2-40B4-BE49-F238E27FC236}">
                <a16:creationId xmlns:a16="http://schemas.microsoft.com/office/drawing/2014/main" id="{2CCBE580-135F-4989-9CEF-681901A7012D}"/>
              </a:ext>
            </a:extLst>
          </p:cNvPr>
          <p:cNvSpPr txBox="1"/>
          <p:nvPr/>
        </p:nvSpPr>
        <p:spPr>
          <a:xfrm>
            <a:off x="5857023" y="4465521"/>
            <a:ext cx="353955" cy="411279"/>
          </a:xfrm>
          <a:prstGeom prst="rect">
            <a:avLst/>
          </a:prstGeom>
          <a:noFill/>
        </p:spPr>
        <p:txBody>
          <a:bodyPr wrap="square" rtlCol="0">
            <a:noAutofit/>
          </a:bodyPr>
          <a:lstStyle/>
          <a:p>
            <a:r>
              <a:rPr lang="en-US" dirty="0">
                <a:solidFill>
                  <a:srgbClr val="00B050"/>
                </a:solidFill>
              </a:rPr>
              <a:t>7</a:t>
            </a:r>
          </a:p>
        </p:txBody>
      </p:sp>
      <p:sp>
        <p:nvSpPr>
          <p:cNvPr id="63" name="TextBox 62">
            <a:extLst>
              <a:ext uri="{FF2B5EF4-FFF2-40B4-BE49-F238E27FC236}">
                <a16:creationId xmlns:a16="http://schemas.microsoft.com/office/drawing/2014/main" id="{EA805FF5-EA85-4A5A-8428-08833884AEBF}"/>
              </a:ext>
            </a:extLst>
          </p:cNvPr>
          <p:cNvSpPr txBox="1"/>
          <p:nvPr/>
        </p:nvSpPr>
        <p:spPr>
          <a:xfrm>
            <a:off x="9031817" y="4465521"/>
            <a:ext cx="524904" cy="411279"/>
          </a:xfrm>
          <a:prstGeom prst="rect">
            <a:avLst/>
          </a:prstGeom>
          <a:noFill/>
        </p:spPr>
        <p:txBody>
          <a:bodyPr wrap="square" rtlCol="0">
            <a:noAutofit/>
          </a:bodyPr>
          <a:lstStyle/>
          <a:p>
            <a:r>
              <a:rPr lang="en-US" dirty="0">
                <a:solidFill>
                  <a:srgbClr val="00B050"/>
                </a:solidFill>
              </a:rPr>
              <a:t>15</a:t>
            </a:r>
          </a:p>
        </p:txBody>
      </p:sp>
      <p:sp>
        <p:nvSpPr>
          <p:cNvPr id="64" name="TextBox 63">
            <a:extLst>
              <a:ext uri="{FF2B5EF4-FFF2-40B4-BE49-F238E27FC236}">
                <a16:creationId xmlns:a16="http://schemas.microsoft.com/office/drawing/2014/main" id="{DFFE5DB1-19CD-480F-85B8-FB3FF9AF9CCB}"/>
              </a:ext>
            </a:extLst>
          </p:cNvPr>
          <p:cNvSpPr txBox="1"/>
          <p:nvPr/>
        </p:nvSpPr>
        <p:spPr>
          <a:xfrm>
            <a:off x="2870032" y="4465521"/>
            <a:ext cx="348444" cy="411279"/>
          </a:xfrm>
          <a:prstGeom prst="rect">
            <a:avLst/>
          </a:prstGeom>
          <a:noFill/>
          <a:ln>
            <a:noFill/>
          </a:ln>
        </p:spPr>
        <p:txBody>
          <a:bodyPr wrap="none" rtlCol="0">
            <a:noAutofit/>
          </a:bodyPr>
          <a:lstStyle/>
          <a:p>
            <a:r>
              <a:rPr lang="en-US" dirty="0">
                <a:solidFill>
                  <a:schemeClr val="accent4">
                    <a:lumMod val="60000"/>
                    <a:lumOff val="40000"/>
                  </a:schemeClr>
                </a:solidFill>
              </a:rPr>
              <a:t>9</a:t>
            </a:r>
          </a:p>
        </p:txBody>
      </p:sp>
      <p:sp>
        <p:nvSpPr>
          <p:cNvPr id="65" name="TextBox 64">
            <a:extLst>
              <a:ext uri="{FF2B5EF4-FFF2-40B4-BE49-F238E27FC236}">
                <a16:creationId xmlns:a16="http://schemas.microsoft.com/office/drawing/2014/main" id="{BFE1BA13-7024-403B-A307-0FEAF1779AEB}"/>
              </a:ext>
            </a:extLst>
          </p:cNvPr>
          <p:cNvSpPr txBox="1"/>
          <p:nvPr/>
        </p:nvSpPr>
        <p:spPr>
          <a:xfrm>
            <a:off x="6393506" y="4465521"/>
            <a:ext cx="491249" cy="411279"/>
          </a:xfrm>
          <a:prstGeom prst="rect">
            <a:avLst/>
          </a:prstGeom>
          <a:noFill/>
          <a:ln>
            <a:noFill/>
          </a:ln>
        </p:spPr>
        <p:txBody>
          <a:bodyPr wrap="none" rtlCol="0">
            <a:noAutofit/>
          </a:bodyPr>
          <a:lstStyle/>
          <a:p>
            <a:r>
              <a:rPr lang="en-US" dirty="0">
                <a:solidFill>
                  <a:schemeClr val="accent4">
                    <a:lumMod val="60000"/>
                    <a:lumOff val="40000"/>
                  </a:schemeClr>
                </a:solidFill>
              </a:rPr>
              <a:t>10</a:t>
            </a:r>
          </a:p>
        </p:txBody>
      </p:sp>
      <p:sp>
        <p:nvSpPr>
          <p:cNvPr id="67" name="TextBox 66">
            <a:extLst>
              <a:ext uri="{FF2B5EF4-FFF2-40B4-BE49-F238E27FC236}">
                <a16:creationId xmlns:a16="http://schemas.microsoft.com/office/drawing/2014/main" id="{A05C6B86-74B2-4C0A-96AE-132DD981961E}"/>
              </a:ext>
            </a:extLst>
          </p:cNvPr>
          <p:cNvSpPr txBox="1"/>
          <p:nvPr/>
        </p:nvSpPr>
        <p:spPr>
          <a:xfrm>
            <a:off x="10030334" y="4465521"/>
            <a:ext cx="491249" cy="411279"/>
          </a:xfrm>
          <a:prstGeom prst="rect">
            <a:avLst/>
          </a:prstGeom>
          <a:noFill/>
          <a:ln>
            <a:noFill/>
          </a:ln>
        </p:spPr>
        <p:txBody>
          <a:bodyPr wrap="none" rtlCol="0">
            <a:noAutofit/>
          </a:bodyPr>
          <a:lstStyle/>
          <a:p>
            <a:r>
              <a:rPr lang="en-US" dirty="0">
                <a:solidFill>
                  <a:schemeClr val="accent4">
                    <a:lumMod val="60000"/>
                    <a:lumOff val="40000"/>
                  </a:schemeClr>
                </a:solidFill>
              </a:rPr>
              <a:t>19</a:t>
            </a:r>
          </a:p>
        </p:txBody>
      </p:sp>
      <p:sp>
        <p:nvSpPr>
          <p:cNvPr id="68" name="TextBox 67">
            <a:extLst>
              <a:ext uri="{FF2B5EF4-FFF2-40B4-BE49-F238E27FC236}">
                <a16:creationId xmlns:a16="http://schemas.microsoft.com/office/drawing/2014/main" id="{F9F6CFDB-168A-42D8-8E82-D47522E3C0BE}"/>
              </a:ext>
            </a:extLst>
          </p:cNvPr>
          <p:cNvSpPr txBox="1"/>
          <p:nvPr/>
        </p:nvSpPr>
        <p:spPr>
          <a:xfrm>
            <a:off x="1323155" y="2421676"/>
            <a:ext cx="333596" cy="411279"/>
          </a:xfrm>
          <a:prstGeom prst="rect">
            <a:avLst/>
          </a:prstGeom>
          <a:noFill/>
        </p:spPr>
        <p:txBody>
          <a:bodyPr wrap="square" rtlCol="0">
            <a:noAutofit/>
          </a:bodyPr>
          <a:lstStyle/>
          <a:p>
            <a:r>
              <a:rPr lang="en-US" dirty="0"/>
              <a:t>p</a:t>
            </a:r>
          </a:p>
        </p:txBody>
      </p:sp>
      <p:sp>
        <p:nvSpPr>
          <p:cNvPr id="69" name="TextBox 68">
            <a:extLst>
              <a:ext uri="{FF2B5EF4-FFF2-40B4-BE49-F238E27FC236}">
                <a16:creationId xmlns:a16="http://schemas.microsoft.com/office/drawing/2014/main" id="{45A0D307-F432-47DF-9D7B-C8D107D97774}"/>
              </a:ext>
            </a:extLst>
          </p:cNvPr>
          <p:cNvSpPr txBox="1"/>
          <p:nvPr/>
        </p:nvSpPr>
        <p:spPr>
          <a:xfrm>
            <a:off x="4415639" y="2367086"/>
            <a:ext cx="333596" cy="411279"/>
          </a:xfrm>
          <a:prstGeom prst="rect">
            <a:avLst/>
          </a:prstGeom>
          <a:noFill/>
        </p:spPr>
        <p:txBody>
          <a:bodyPr wrap="square" rtlCol="0">
            <a:noAutofit/>
          </a:bodyPr>
          <a:lstStyle/>
          <a:p>
            <a:r>
              <a:rPr lang="en-US" dirty="0"/>
              <a:t>p</a:t>
            </a:r>
          </a:p>
        </p:txBody>
      </p:sp>
      <p:sp>
        <p:nvSpPr>
          <p:cNvPr id="70" name="TextBox 69">
            <a:extLst>
              <a:ext uri="{FF2B5EF4-FFF2-40B4-BE49-F238E27FC236}">
                <a16:creationId xmlns:a16="http://schemas.microsoft.com/office/drawing/2014/main" id="{0D687A5F-335F-45CB-9FA9-163B8C839ED9}"/>
              </a:ext>
            </a:extLst>
          </p:cNvPr>
          <p:cNvSpPr txBox="1"/>
          <p:nvPr/>
        </p:nvSpPr>
        <p:spPr>
          <a:xfrm>
            <a:off x="7575917" y="2356685"/>
            <a:ext cx="333596" cy="411279"/>
          </a:xfrm>
          <a:prstGeom prst="rect">
            <a:avLst/>
          </a:prstGeom>
          <a:noFill/>
        </p:spPr>
        <p:txBody>
          <a:bodyPr wrap="square" rtlCol="0">
            <a:noAutofit/>
          </a:bodyPr>
          <a:lstStyle/>
          <a:p>
            <a:r>
              <a:rPr lang="en-US" dirty="0"/>
              <a:t>p</a:t>
            </a:r>
          </a:p>
        </p:txBody>
      </p:sp>
      <p:sp>
        <p:nvSpPr>
          <p:cNvPr id="71" name="TextBox 70">
            <a:extLst>
              <a:ext uri="{FF2B5EF4-FFF2-40B4-BE49-F238E27FC236}">
                <a16:creationId xmlns:a16="http://schemas.microsoft.com/office/drawing/2014/main" id="{E2FDF641-2EDA-491F-A522-E61409B5053C}"/>
              </a:ext>
            </a:extLst>
          </p:cNvPr>
          <p:cNvSpPr txBox="1"/>
          <p:nvPr/>
        </p:nvSpPr>
        <p:spPr>
          <a:xfrm>
            <a:off x="3604621" y="4430280"/>
            <a:ext cx="325470" cy="411279"/>
          </a:xfrm>
          <a:prstGeom prst="rect">
            <a:avLst/>
          </a:prstGeom>
          <a:noFill/>
        </p:spPr>
        <p:txBody>
          <a:bodyPr wrap="square" rtlCol="0">
            <a:noAutofit/>
          </a:bodyPr>
          <a:lstStyle/>
          <a:p>
            <a:r>
              <a:rPr lang="en-US" dirty="0"/>
              <a:t>q</a:t>
            </a:r>
          </a:p>
        </p:txBody>
      </p:sp>
      <p:sp>
        <p:nvSpPr>
          <p:cNvPr id="72" name="TextBox 71">
            <a:extLst>
              <a:ext uri="{FF2B5EF4-FFF2-40B4-BE49-F238E27FC236}">
                <a16:creationId xmlns:a16="http://schemas.microsoft.com/office/drawing/2014/main" id="{0B6659E2-65A6-47FC-A37E-93E2AF27EAE7}"/>
              </a:ext>
            </a:extLst>
          </p:cNvPr>
          <p:cNvSpPr txBox="1"/>
          <p:nvPr/>
        </p:nvSpPr>
        <p:spPr>
          <a:xfrm>
            <a:off x="6845062" y="4430280"/>
            <a:ext cx="325470" cy="411279"/>
          </a:xfrm>
          <a:prstGeom prst="rect">
            <a:avLst/>
          </a:prstGeom>
          <a:noFill/>
        </p:spPr>
        <p:txBody>
          <a:bodyPr wrap="square" rtlCol="0">
            <a:noAutofit/>
          </a:bodyPr>
          <a:lstStyle/>
          <a:p>
            <a:r>
              <a:rPr lang="en-US" dirty="0"/>
              <a:t>q</a:t>
            </a:r>
          </a:p>
        </p:txBody>
      </p:sp>
      <p:sp>
        <p:nvSpPr>
          <p:cNvPr id="73" name="TextBox 72">
            <a:extLst>
              <a:ext uri="{FF2B5EF4-FFF2-40B4-BE49-F238E27FC236}">
                <a16:creationId xmlns:a16="http://schemas.microsoft.com/office/drawing/2014/main" id="{CA55D4A4-172C-486B-9615-F4969196C001}"/>
              </a:ext>
            </a:extLst>
          </p:cNvPr>
          <p:cNvSpPr txBox="1"/>
          <p:nvPr/>
        </p:nvSpPr>
        <p:spPr>
          <a:xfrm>
            <a:off x="10716801" y="4448119"/>
            <a:ext cx="325470" cy="411279"/>
          </a:xfrm>
          <a:prstGeom prst="rect">
            <a:avLst/>
          </a:prstGeom>
          <a:noFill/>
        </p:spPr>
        <p:txBody>
          <a:bodyPr wrap="square" rtlCol="0">
            <a:noAutofit/>
          </a:bodyPr>
          <a:lstStyle/>
          <a:p>
            <a:r>
              <a:rPr lang="en-US" dirty="0"/>
              <a:t>q</a:t>
            </a:r>
          </a:p>
        </p:txBody>
      </p:sp>
      <p:sp>
        <p:nvSpPr>
          <p:cNvPr id="76" name="TextBox 75">
            <a:extLst>
              <a:ext uri="{FF2B5EF4-FFF2-40B4-BE49-F238E27FC236}">
                <a16:creationId xmlns:a16="http://schemas.microsoft.com/office/drawing/2014/main" id="{A5DDAD7E-6A55-4414-8362-6C7969C7689A}"/>
              </a:ext>
            </a:extLst>
          </p:cNvPr>
          <p:cNvSpPr txBox="1"/>
          <p:nvPr/>
        </p:nvSpPr>
        <p:spPr>
          <a:xfrm>
            <a:off x="4333146" y="2821903"/>
            <a:ext cx="491249" cy="411279"/>
          </a:xfrm>
          <a:prstGeom prst="rect">
            <a:avLst/>
          </a:prstGeom>
          <a:noFill/>
        </p:spPr>
        <p:txBody>
          <a:bodyPr wrap="none" rtlCol="0">
            <a:noAutofit/>
          </a:bodyPr>
          <a:lstStyle/>
          <a:p>
            <a:r>
              <a:rPr lang="en-US" dirty="0">
                <a:solidFill>
                  <a:srgbClr val="FF0000"/>
                </a:solidFill>
              </a:rPr>
              <a:t>10</a:t>
            </a:r>
          </a:p>
        </p:txBody>
      </p:sp>
      <p:sp>
        <p:nvSpPr>
          <p:cNvPr id="77" name="TextBox 76">
            <a:extLst>
              <a:ext uri="{FF2B5EF4-FFF2-40B4-BE49-F238E27FC236}">
                <a16:creationId xmlns:a16="http://schemas.microsoft.com/office/drawing/2014/main" id="{4F000A02-643A-4614-A6ED-DAB1527EC1B7}"/>
              </a:ext>
            </a:extLst>
          </p:cNvPr>
          <p:cNvSpPr txBox="1"/>
          <p:nvPr/>
        </p:nvSpPr>
        <p:spPr>
          <a:xfrm>
            <a:off x="7495314" y="2819400"/>
            <a:ext cx="491249" cy="411279"/>
          </a:xfrm>
          <a:prstGeom prst="rect">
            <a:avLst/>
          </a:prstGeom>
          <a:noFill/>
        </p:spPr>
        <p:txBody>
          <a:bodyPr wrap="none" rtlCol="0">
            <a:noAutofit/>
          </a:bodyPr>
          <a:lstStyle/>
          <a:p>
            <a:r>
              <a:rPr lang="en-US" dirty="0">
                <a:solidFill>
                  <a:srgbClr val="FF0000"/>
                </a:solidFill>
              </a:rPr>
              <a:t>10</a:t>
            </a:r>
          </a:p>
        </p:txBody>
      </p:sp>
      <p:sp>
        <p:nvSpPr>
          <p:cNvPr id="78" name="TextBox 77">
            <a:extLst>
              <a:ext uri="{FF2B5EF4-FFF2-40B4-BE49-F238E27FC236}">
                <a16:creationId xmlns:a16="http://schemas.microsoft.com/office/drawing/2014/main" id="{77ACF0EB-E4D9-4DF2-9B30-753C11CC0EBF}"/>
              </a:ext>
            </a:extLst>
          </p:cNvPr>
          <p:cNvSpPr txBox="1"/>
          <p:nvPr/>
        </p:nvSpPr>
        <p:spPr>
          <a:xfrm>
            <a:off x="4487623" y="3124200"/>
            <a:ext cx="348444" cy="411279"/>
          </a:xfrm>
          <a:prstGeom prst="rect">
            <a:avLst/>
          </a:prstGeom>
          <a:noFill/>
        </p:spPr>
        <p:txBody>
          <a:bodyPr wrap="none" rtlCol="0">
            <a:noAutofit/>
          </a:bodyPr>
          <a:lstStyle/>
          <a:p>
            <a:r>
              <a:rPr lang="en-US" dirty="0">
                <a:solidFill>
                  <a:srgbClr val="00B050"/>
                </a:solidFill>
              </a:rPr>
              <a:t>8</a:t>
            </a:r>
          </a:p>
        </p:txBody>
      </p:sp>
      <p:sp>
        <p:nvSpPr>
          <p:cNvPr id="79" name="TextBox 78">
            <a:extLst>
              <a:ext uri="{FF2B5EF4-FFF2-40B4-BE49-F238E27FC236}">
                <a16:creationId xmlns:a16="http://schemas.microsoft.com/office/drawing/2014/main" id="{3EEA350D-2328-493D-BD3D-C15F5EEF2856}"/>
              </a:ext>
            </a:extLst>
          </p:cNvPr>
          <p:cNvSpPr txBox="1"/>
          <p:nvPr/>
        </p:nvSpPr>
        <p:spPr>
          <a:xfrm>
            <a:off x="7622739" y="3124200"/>
            <a:ext cx="348444" cy="411279"/>
          </a:xfrm>
          <a:prstGeom prst="rect">
            <a:avLst/>
          </a:prstGeom>
          <a:noFill/>
        </p:spPr>
        <p:txBody>
          <a:bodyPr wrap="none" rtlCol="0">
            <a:noAutofit/>
          </a:bodyPr>
          <a:lstStyle/>
          <a:p>
            <a:r>
              <a:rPr lang="en-US" dirty="0">
                <a:solidFill>
                  <a:srgbClr val="00B050"/>
                </a:solidFill>
              </a:rPr>
              <a:t>8</a:t>
            </a:r>
          </a:p>
        </p:txBody>
      </p:sp>
      <p:sp>
        <p:nvSpPr>
          <p:cNvPr id="80" name="TextBox 79">
            <a:extLst>
              <a:ext uri="{FF2B5EF4-FFF2-40B4-BE49-F238E27FC236}">
                <a16:creationId xmlns:a16="http://schemas.microsoft.com/office/drawing/2014/main" id="{E982DB31-BA69-4F1E-96DD-761882DF9154}"/>
              </a:ext>
            </a:extLst>
          </p:cNvPr>
          <p:cNvSpPr txBox="1"/>
          <p:nvPr/>
        </p:nvSpPr>
        <p:spPr>
          <a:xfrm>
            <a:off x="4461064" y="3524088"/>
            <a:ext cx="348444" cy="411279"/>
          </a:xfrm>
          <a:prstGeom prst="rect">
            <a:avLst/>
          </a:prstGeom>
          <a:noFill/>
        </p:spPr>
        <p:txBody>
          <a:bodyPr wrap="none" rtlCol="0">
            <a:noAutofit/>
          </a:bodyPr>
          <a:lstStyle/>
          <a:p>
            <a:r>
              <a:rPr lang="en-US" dirty="0">
                <a:solidFill>
                  <a:schemeClr val="accent4">
                    <a:lumMod val="60000"/>
                    <a:lumOff val="40000"/>
                  </a:schemeClr>
                </a:solidFill>
              </a:rPr>
              <a:t>5</a:t>
            </a:r>
          </a:p>
        </p:txBody>
      </p:sp>
      <p:sp>
        <p:nvSpPr>
          <p:cNvPr id="81" name="TextBox 80">
            <a:extLst>
              <a:ext uri="{FF2B5EF4-FFF2-40B4-BE49-F238E27FC236}">
                <a16:creationId xmlns:a16="http://schemas.microsoft.com/office/drawing/2014/main" id="{308F693C-65BD-48D9-88F5-D1E9FC219DDF}"/>
              </a:ext>
            </a:extLst>
          </p:cNvPr>
          <p:cNvSpPr txBox="1"/>
          <p:nvPr/>
        </p:nvSpPr>
        <p:spPr>
          <a:xfrm>
            <a:off x="7636730" y="3484780"/>
            <a:ext cx="348444" cy="411279"/>
          </a:xfrm>
          <a:prstGeom prst="rect">
            <a:avLst/>
          </a:prstGeom>
          <a:noFill/>
        </p:spPr>
        <p:txBody>
          <a:bodyPr wrap="none" rtlCol="0">
            <a:noAutofit/>
          </a:bodyPr>
          <a:lstStyle/>
          <a:p>
            <a:r>
              <a:rPr lang="en-US" dirty="0">
                <a:solidFill>
                  <a:schemeClr val="accent4">
                    <a:lumMod val="60000"/>
                    <a:lumOff val="40000"/>
                  </a:schemeClr>
                </a:solidFill>
              </a:rPr>
              <a:t>5</a:t>
            </a:r>
          </a:p>
        </p:txBody>
      </p:sp>
      <p:sp>
        <p:nvSpPr>
          <p:cNvPr id="14" name="Rectangle 13"/>
          <p:cNvSpPr/>
          <p:nvPr/>
        </p:nvSpPr>
        <p:spPr>
          <a:xfrm>
            <a:off x="609600" y="4983540"/>
            <a:ext cx="10972800" cy="1569660"/>
          </a:xfrm>
          <a:prstGeom prst="rect">
            <a:avLst/>
          </a:prstGeom>
        </p:spPr>
        <p:txBody>
          <a:bodyPr wrap="square">
            <a:noAutofit/>
          </a:bodyPr>
          <a:lstStyle/>
          <a:p>
            <a:pPr marL="342900" indent="-342900">
              <a:buFont typeface="Arial" panose="020B0604020202020204" pitchFamily="34" charset="0"/>
              <a:buChar char="•"/>
            </a:pPr>
            <a:r>
              <a:rPr lang="en-US" sz="3200" dirty="0"/>
              <a:t>Horizontal summation of q for a given p since the good is rival</a:t>
            </a:r>
          </a:p>
          <a:p>
            <a:pPr marL="342900" indent="-342900">
              <a:buFont typeface="Arial" panose="020B0604020202020204" pitchFamily="34" charset="0"/>
              <a:buChar char="•"/>
            </a:pPr>
            <a:r>
              <a:rPr lang="en-US" sz="3200" dirty="0"/>
              <a:t>The means of “exclusion” is the price p</a:t>
            </a:r>
          </a:p>
        </p:txBody>
      </p:sp>
      <p:cxnSp>
        <p:nvCxnSpPr>
          <p:cNvPr id="7" name="Straight Connector 6">
            <a:extLst>
              <a:ext uri="{FF2B5EF4-FFF2-40B4-BE49-F238E27FC236}">
                <a16:creationId xmlns:a16="http://schemas.microsoft.com/office/drawing/2014/main" id="{1766BD0E-9508-4057-B985-A886324B6296}"/>
              </a:ext>
            </a:extLst>
          </p:cNvPr>
          <p:cNvCxnSpPr/>
          <p:nvPr/>
        </p:nvCxnSpPr>
        <p:spPr>
          <a:xfrm>
            <a:off x="1723875" y="4509587"/>
            <a:ext cx="212136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540E95CE-EC8E-4A08-B974-605CD5D06EC2}"/>
              </a:ext>
            </a:extLst>
          </p:cNvPr>
          <p:cNvCxnSpPr/>
          <p:nvPr/>
        </p:nvCxnSpPr>
        <p:spPr>
          <a:xfrm>
            <a:off x="1723875" y="2307761"/>
            <a:ext cx="0" cy="2196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6DD909A7-1400-4762-BE1D-9EE0CB55A04F}"/>
              </a:ext>
            </a:extLst>
          </p:cNvPr>
          <p:cNvCxnSpPr>
            <a:cxnSpLocks/>
          </p:cNvCxnSpPr>
          <p:nvPr/>
        </p:nvCxnSpPr>
        <p:spPr>
          <a:xfrm>
            <a:off x="4759153" y="4509587"/>
            <a:ext cx="241137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6862F97-7272-4422-BD64-81ECB6D3AFF5}"/>
              </a:ext>
            </a:extLst>
          </p:cNvPr>
          <p:cNvCxnSpPr>
            <a:cxnSpLocks/>
          </p:cNvCxnSpPr>
          <p:nvPr/>
        </p:nvCxnSpPr>
        <p:spPr>
          <a:xfrm>
            <a:off x="7918247" y="4509587"/>
            <a:ext cx="3013661"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23994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47CFB-64E9-493F-B530-95A9A6538677}"/>
              </a:ext>
            </a:extLst>
          </p:cNvPr>
          <p:cNvSpPr>
            <a:spLocks noGrp="1"/>
          </p:cNvSpPr>
          <p:nvPr>
            <p:ph type="title"/>
          </p:nvPr>
        </p:nvSpPr>
        <p:spPr/>
        <p:txBody>
          <a:bodyPr/>
          <a:lstStyle/>
          <a:p>
            <a:r>
              <a:rPr lang="en-US" dirty="0"/>
              <a:t>Price Ceiling to Regulate</a:t>
            </a:r>
          </a:p>
        </p:txBody>
      </p:sp>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1187D3F9-5AB0-45F6-A709-9BE2FD40A1B0}"/>
                  </a:ext>
                </a:extLst>
              </p:cNvPr>
              <p:cNvSpPr txBox="1"/>
              <p:nvPr/>
            </p:nvSpPr>
            <p:spPr>
              <a:xfrm>
                <a:off x="5225951" y="1340584"/>
                <a:ext cx="6356449" cy="1631216"/>
              </a:xfrm>
              <a:prstGeom prst="rect">
                <a:avLst/>
              </a:prstGeom>
              <a:solidFill>
                <a:schemeClr val="accent2">
                  <a:lumMod val="20000"/>
                  <a:lumOff val="80000"/>
                </a:schemeClr>
              </a:solidFill>
              <a:ln>
                <a:noFill/>
              </a:ln>
            </p:spPr>
            <p:txBody>
              <a:bodyPr wrap="square" rtlCol="0">
                <a:noAutofit/>
              </a:bodyPr>
              <a:lstStyle/>
              <a:p>
                <a:pPr>
                  <a:spcBef>
                    <a:spcPts val="1200"/>
                  </a:spcBef>
                </a:pPr>
                <a:r>
                  <a:rPr lang="en-US" dirty="0"/>
                  <a:t>If we set the price ceiling at the perfectly competitive price, we can regulate our way to the perfectly competitive outcome.</a:t>
                </a:r>
              </a:p>
              <a:p>
                <a:pPr>
                  <a:spcBef>
                    <a:spcPts val="1200"/>
                  </a:spcBef>
                </a:pPr>
                <a:r>
                  <a:rPr lang="en-US" dirty="0"/>
                  <a:t>We “lop off” the top part of the MR curve by making it so that D is set at</a:t>
                </a:r>
                <a:r>
                  <a:rPr lang="en-US" dirty="0">
                    <a:solidFill>
                      <a:schemeClr val="accent4"/>
                    </a:solidFill>
                  </a:rPr>
                  <a:t> </a:t>
                </a:r>
                <a14:m>
                  <m:oMath xmlns:m="http://schemas.openxmlformats.org/officeDocument/2006/math">
                    <m:bar>
                      <m:barPr>
                        <m:pos m:val="top"/>
                        <m:ctrlPr>
                          <a:rPr lang="en-US" i="1" smtClean="0">
                            <a:solidFill>
                              <a:srgbClr val="FF0000"/>
                            </a:solidFill>
                            <a:latin typeface="Cambria Math" panose="02040503050406030204" pitchFamily="18" charset="0"/>
                          </a:rPr>
                        </m:ctrlPr>
                      </m:barPr>
                      <m:e>
                        <m:r>
                          <a:rPr lang="en-US" i="1" smtClean="0">
                            <a:solidFill>
                              <a:srgbClr val="FF0000"/>
                            </a:solidFill>
                            <a:latin typeface="Cambria Math" panose="02040503050406030204" pitchFamily="18" charset="0"/>
                          </a:rPr>
                          <m:t>𝑝</m:t>
                        </m:r>
                      </m:e>
                    </m:bar>
                  </m:oMath>
                </a14:m>
                <a:r>
                  <a:rPr lang="en-US" dirty="0"/>
                  <a:t> from 0 to 6.</a:t>
                </a:r>
              </a:p>
            </p:txBody>
          </p:sp>
        </mc:Choice>
        <mc:Fallback xmlns="">
          <p:sp>
            <p:nvSpPr>
              <p:cNvPr id="18" name="TextBox 17">
                <a:extLst>
                  <a:ext uri="{FF2B5EF4-FFF2-40B4-BE49-F238E27FC236}">
                    <a16:creationId xmlns:a16="http://schemas.microsoft.com/office/drawing/2014/main" id="{1187D3F9-5AB0-45F6-A709-9BE2FD40A1B0}"/>
                  </a:ext>
                </a:extLst>
              </p:cNvPr>
              <p:cNvSpPr txBox="1">
                <a:spLocks noRot="1" noChangeAspect="1" noMove="1" noResize="1" noEditPoints="1" noAdjustHandles="1" noChangeArrowheads="1" noChangeShapeType="1" noTextEdit="1"/>
              </p:cNvSpPr>
              <p:nvPr/>
            </p:nvSpPr>
            <p:spPr>
              <a:xfrm>
                <a:off x="5225951" y="1340584"/>
                <a:ext cx="6356449" cy="1631216"/>
              </a:xfrm>
              <a:prstGeom prst="rect">
                <a:avLst/>
              </a:prstGeom>
              <a:blipFill>
                <a:blip r:embed="rId2"/>
                <a:stretch>
                  <a:fillRect l="-767" t="-2239" r="-671" b="-4851"/>
                </a:stretch>
              </a:blipFill>
              <a:ln>
                <a:noFill/>
              </a:ln>
            </p:spPr>
            <p:txBody>
              <a:bodyPr/>
              <a:lstStyle/>
              <a:p>
                <a:r>
                  <a:rPr lang="en-US">
                    <a:noFill/>
                  </a:rPr>
                  <a:t> </a:t>
                </a:r>
              </a:p>
            </p:txBody>
          </p:sp>
        </mc:Fallback>
      </mc:AlternateContent>
      <p:sp>
        <p:nvSpPr>
          <p:cNvPr id="35" name="TextBox 34">
            <a:extLst>
              <a:ext uri="{FF2B5EF4-FFF2-40B4-BE49-F238E27FC236}">
                <a16:creationId xmlns:a16="http://schemas.microsoft.com/office/drawing/2014/main" id="{D154FB75-9A9B-4815-8A43-D4D086FCE832}"/>
              </a:ext>
            </a:extLst>
          </p:cNvPr>
          <p:cNvSpPr txBox="1"/>
          <p:nvPr/>
        </p:nvSpPr>
        <p:spPr>
          <a:xfrm>
            <a:off x="6358685" y="3897381"/>
            <a:ext cx="3123612" cy="1077218"/>
          </a:xfrm>
          <a:prstGeom prst="rect">
            <a:avLst/>
          </a:prstGeom>
          <a:noFill/>
        </p:spPr>
        <p:txBody>
          <a:bodyPr wrap="none" rtlCol="0">
            <a:noAutofit/>
          </a:bodyPr>
          <a:lstStyle/>
          <a:p>
            <a:r>
              <a:rPr lang="en-US" dirty="0"/>
              <a:t>CS = 1 + 2 + 3</a:t>
            </a:r>
          </a:p>
          <a:p>
            <a:r>
              <a:rPr lang="en-US" dirty="0"/>
              <a:t>PS = 4 + 5 </a:t>
            </a:r>
          </a:p>
          <a:p>
            <a:pPr>
              <a:spcBef>
                <a:spcPts val="1200"/>
              </a:spcBef>
            </a:pPr>
            <a:r>
              <a:rPr lang="en-US" dirty="0"/>
              <a:t>Regulated TSW = 1 + 2 + 3 + 4 + 5</a:t>
            </a:r>
          </a:p>
        </p:txBody>
      </p:sp>
      <p:sp>
        <p:nvSpPr>
          <p:cNvPr id="62" name="Right Triangle 61">
            <a:extLst>
              <a:ext uri="{FF2B5EF4-FFF2-40B4-BE49-F238E27FC236}">
                <a16:creationId xmlns:a16="http://schemas.microsoft.com/office/drawing/2014/main" id="{DCB7ABFB-F764-4989-BCDB-BAD8AC490325}"/>
              </a:ext>
            </a:extLst>
          </p:cNvPr>
          <p:cNvSpPr/>
          <p:nvPr/>
        </p:nvSpPr>
        <p:spPr>
          <a:xfrm>
            <a:off x="1317895" y="2192776"/>
            <a:ext cx="1128643" cy="891858"/>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en-US" dirty="0"/>
              <a:t>1</a:t>
            </a:r>
          </a:p>
        </p:txBody>
      </p:sp>
      <p:sp>
        <p:nvSpPr>
          <p:cNvPr id="63" name="Right Triangle 62">
            <a:extLst>
              <a:ext uri="{FF2B5EF4-FFF2-40B4-BE49-F238E27FC236}">
                <a16:creationId xmlns:a16="http://schemas.microsoft.com/office/drawing/2014/main" id="{A32E0028-0EC4-4BD6-8877-2CCC102C8793}"/>
              </a:ext>
            </a:extLst>
          </p:cNvPr>
          <p:cNvSpPr/>
          <p:nvPr/>
        </p:nvSpPr>
        <p:spPr>
          <a:xfrm>
            <a:off x="2464623" y="3134057"/>
            <a:ext cx="1143156" cy="834020"/>
          </a:xfrm>
          <a:prstGeom prst="rtTriangle">
            <a:avLst/>
          </a:prstGeom>
          <a:solidFill>
            <a:schemeClr val="accent1">
              <a:lumMod val="20000"/>
              <a:lumOff val="80000"/>
              <a:alpha val="5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3</a:t>
            </a:r>
          </a:p>
        </p:txBody>
      </p:sp>
      <p:sp>
        <p:nvSpPr>
          <p:cNvPr id="64" name="Rectangle 63">
            <a:extLst>
              <a:ext uri="{FF2B5EF4-FFF2-40B4-BE49-F238E27FC236}">
                <a16:creationId xmlns:a16="http://schemas.microsoft.com/office/drawing/2014/main" id="{9EF0DB0E-F29B-4D17-A380-212F607579A3}"/>
              </a:ext>
            </a:extLst>
          </p:cNvPr>
          <p:cNvSpPr/>
          <p:nvPr/>
        </p:nvSpPr>
        <p:spPr>
          <a:xfrm>
            <a:off x="1299872" y="3072416"/>
            <a:ext cx="1143216" cy="891854"/>
          </a:xfrm>
          <a:prstGeom prst="rect">
            <a:avLst/>
          </a:prstGeom>
          <a:solidFill>
            <a:schemeClr val="tx2">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2</a:t>
            </a:r>
          </a:p>
        </p:txBody>
      </p:sp>
      <p:grpSp>
        <p:nvGrpSpPr>
          <p:cNvPr id="65" name="Group 64"/>
          <p:cNvGrpSpPr/>
          <p:nvPr/>
        </p:nvGrpSpPr>
        <p:grpSpPr>
          <a:xfrm>
            <a:off x="641148" y="1781296"/>
            <a:ext cx="6738499" cy="4619504"/>
            <a:chOff x="1860349" y="1828800"/>
            <a:chExt cx="6738499" cy="4619504"/>
          </a:xfrm>
        </p:grpSpPr>
        <p:cxnSp>
          <p:nvCxnSpPr>
            <p:cNvPr id="73" name="Straight Connector 72">
              <a:extLst>
                <a:ext uri="{FF2B5EF4-FFF2-40B4-BE49-F238E27FC236}">
                  <a16:creationId xmlns:a16="http://schemas.microsoft.com/office/drawing/2014/main" id="{B8E6117F-34A9-4AB5-87A3-57D9F2080673}"/>
                </a:ext>
              </a:extLst>
            </p:cNvPr>
            <p:cNvCxnSpPr>
              <a:cxnSpLocks/>
            </p:cNvCxnSpPr>
            <p:nvPr/>
          </p:nvCxnSpPr>
          <p:spPr>
            <a:xfrm flipV="1">
              <a:off x="2540607" y="3364879"/>
              <a:ext cx="5635394" cy="1059777"/>
            </a:xfrm>
            <a:prstGeom prst="line">
              <a:avLst/>
            </a:prstGeom>
            <a:ln w="254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BFEE6415-A5C3-460E-8BAF-F327FFD943F2}"/>
                </a:ext>
              </a:extLst>
            </p:cNvPr>
            <p:cNvCxnSpPr/>
            <p:nvPr/>
          </p:nvCxnSpPr>
          <p:spPr>
            <a:xfrm>
              <a:off x="2514600" y="1828800"/>
              <a:ext cx="0" cy="3962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278BF27C-B68B-4D35-A802-95FAF0F2CEB0}"/>
                </a:ext>
              </a:extLst>
            </p:cNvPr>
            <p:cNvCxnSpPr/>
            <p:nvPr/>
          </p:nvCxnSpPr>
          <p:spPr>
            <a:xfrm>
              <a:off x="2514600" y="5791200"/>
              <a:ext cx="5029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F11CD2FD-E647-49D9-845F-DB6888FA7328}"/>
                </a:ext>
              </a:extLst>
            </p:cNvPr>
            <p:cNvCxnSpPr/>
            <p:nvPr/>
          </p:nvCxnSpPr>
          <p:spPr>
            <a:xfrm>
              <a:off x="2514600" y="2209800"/>
              <a:ext cx="4572000" cy="358140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9" name="TextBox 68">
              <a:extLst>
                <a:ext uri="{FF2B5EF4-FFF2-40B4-BE49-F238E27FC236}">
                  <a16:creationId xmlns:a16="http://schemas.microsoft.com/office/drawing/2014/main" id="{E27497A4-D9FC-4D55-994B-95CB004B52FC}"/>
                </a:ext>
              </a:extLst>
            </p:cNvPr>
            <p:cNvSpPr txBox="1"/>
            <p:nvPr/>
          </p:nvSpPr>
          <p:spPr>
            <a:xfrm>
              <a:off x="2414393" y="5860832"/>
              <a:ext cx="4838691" cy="369332"/>
            </a:xfrm>
            <a:prstGeom prst="rect">
              <a:avLst/>
            </a:prstGeom>
            <a:noFill/>
          </p:spPr>
          <p:txBody>
            <a:bodyPr wrap="square" rtlCol="0">
              <a:noAutofit/>
            </a:bodyPr>
            <a:lstStyle/>
            <a:p>
              <a:r>
                <a:rPr lang="en-US" dirty="0"/>
                <a:t>0    1    2    3    4    5    6    7    8     9    10    11</a:t>
              </a:r>
            </a:p>
          </p:txBody>
        </p:sp>
        <p:sp>
          <p:nvSpPr>
            <p:cNvPr id="71" name="TextBox 70">
              <a:extLst>
                <a:ext uri="{FF2B5EF4-FFF2-40B4-BE49-F238E27FC236}">
                  <a16:creationId xmlns:a16="http://schemas.microsoft.com/office/drawing/2014/main" id="{74C2DBDA-C24E-4A36-B8B0-7A7D9072EF92}"/>
                </a:ext>
              </a:extLst>
            </p:cNvPr>
            <p:cNvSpPr txBox="1"/>
            <p:nvPr/>
          </p:nvSpPr>
          <p:spPr>
            <a:xfrm>
              <a:off x="6858000" y="5334000"/>
              <a:ext cx="351378" cy="369332"/>
            </a:xfrm>
            <a:prstGeom prst="rect">
              <a:avLst/>
            </a:prstGeom>
            <a:noFill/>
          </p:spPr>
          <p:txBody>
            <a:bodyPr wrap="none" rtlCol="0">
              <a:noAutofit/>
            </a:bodyPr>
            <a:lstStyle/>
            <a:p>
              <a:pPr algn="ctr"/>
              <a:r>
                <a:rPr lang="en-US" dirty="0">
                  <a:solidFill>
                    <a:schemeClr val="accent1"/>
                  </a:solidFill>
                </a:rPr>
                <a:t>D</a:t>
              </a:r>
            </a:p>
          </p:txBody>
        </p:sp>
        <p:sp>
          <p:nvSpPr>
            <p:cNvPr id="74" name="TextBox 73">
              <a:extLst>
                <a:ext uri="{FF2B5EF4-FFF2-40B4-BE49-F238E27FC236}">
                  <a16:creationId xmlns:a16="http://schemas.microsoft.com/office/drawing/2014/main" id="{463EEA5A-92D1-4A7C-B848-CBAF829C030B}"/>
                </a:ext>
              </a:extLst>
            </p:cNvPr>
            <p:cNvSpPr txBox="1"/>
            <p:nvPr/>
          </p:nvSpPr>
          <p:spPr>
            <a:xfrm>
              <a:off x="8260294" y="2983439"/>
              <a:ext cx="338554" cy="369332"/>
            </a:xfrm>
            <a:prstGeom prst="rect">
              <a:avLst/>
            </a:prstGeom>
            <a:noFill/>
            <a:ln>
              <a:noFill/>
            </a:ln>
          </p:spPr>
          <p:txBody>
            <a:bodyPr wrap="none" rtlCol="0">
              <a:noAutofit/>
            </a:bodyPr>
            <a:lstStyle/>
            <a:p>
              <a:pPr algn="ctr"/>
              <a:r>
                <a:rPr lang="en-US" dirty="0">
                  <a:solidFill>
                    <a:schemeClr val="bg2">
                      <a:lumMod val="50000"/>
                    </a:schemeClr>
                  </a:solidFill>
                </a:rPr>
                <a:t>S</a:t>
              </a:r>
            </a:p>
          </p:txBody>
        </p:sp>
        <p:cxnSp>
          <p:nvCxnSpPr>
            <p:cNvPr id="75" name="Straight Connector 74">
              <a:extLst>
                <a:ext uri="{FF2B5EF4-FFF2-40B4-BE49-F238E27FC236}">
                  <a16:creationId xmlns:a16="http://schemas.microsoft.com/office/drawing/2014/main" id="{FA80EEB9-F0A3-4E89-80E4-46AB050296F4}"/>
                </a:ext>
              </a:extLst>
            </p:cNvPr>
            <p:cNvCxnSpPr>
              <a:cxnSpLocks/>
            </p:cNvCxnSpPr>
            <p:nvPr/>
          </p:nvCxnSpPr>
          <p:spPr>
            <a:xfrm flipH="1">
              <a:off x="2514601" y="4012504"/>
              <a:ext cx="23473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A57707CC-F5E0-4CC8-98F5-FF557B452639}"/>
                </a:ext>
              </a:extLst>
            </p:cNvPr>
            <p:cNvCxnSpPr/>
            <p:nvPr/>
          </p:nvCxnSpPr>
          <p:spPr>
            <a:xfrm>
              <a:off x="4846263" y="3975448"/>
              <a:ext cx="0" cy="17907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8" name="TextBox 77">
                  <a:extLst>
                    <a:ext uri="{FF2B5EF4-FFF2-40B4-BE49-F238E27FC236}">
                      <a16:creationId xmlns:a16="http://schemas.microsoft.com/office/drawing/2014/main" id="{51035DFF-A7FA-47DF-9812-A4D99BDC86A9}"/>
                    </a:ext>
                  </a:extLst>
                </p:cNvPr>
                <p:cNvSpPr txBox="1"/>
                <p:nvPr/>
              </p:nvSpPr>
              <p:spPr>
                <a:xfrm>
                  <a:off x="4600184" y="6057556"/>
                  <a:ext cx="574966" cy="390748"/>
                </a:xfrm>
                <a:prstGeom prst="rect">
                  <a:avLst/>
                </a:prstGeom>
                <a:noFill/>
              </p:spPr>
              <p:txBody>
                <a:bodyPr wrap="none" rtlCol="0">
                  <a:noAutofit/>
                </a:bodyPr>
                <a:lstStyle/>
                <a:p>
                  <a:pPr algn="ct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𝑞</m:t>
                            </m:r>
                          </m:e>
                          <m:sub>
                            <m:r>
                              <a:rPr lang="en-US" i="1">
                                <a:latin typeface="Cambria Math" panose="02040503050406030204" pitchFamily="18" charset="0"/>
                              </a:rPr>
                              <m:t>𝑝𝑐</m:t>
                            </m:r>
                          </m:sub>
                        </m:sSub>
                      </m:oMath>
                    </m:oMathPara>
                  </a14:m>
                  <a:endParaRPr lang="en-US" dirty="0"/>
                </a:p>
              </p:txBody>
            </p:sp>
          </mc:Choice>
          <mc:Fallback xmlns="">
            <p:sp>
              <p:nvSpPr>
                <p:cNvPr id="78" name="TextBox 77">
                  <a:extLst>
                    <a:ext uri="{FF2B5EF4-FFF2-40B4-BE49-F238E27FC236}">
                      <a16:creationId xmlns:a16="http://schemas.microsoft.com/office/drawing/2014/main" id="{51035DFF-A7FA-47DF-9812-A4D99BDC86A9}"/>
                    </a:ext>
                  </a:extLst>
                </p:cNvPr>
                <p:cNvSpPr txBox="1">
                  <a:spLocks noRot="1" noChangeAspect="1" noMove="1" noResize="1" noEditPoints="1" noAdjustHandles="1" noChangeArrowheads="1" noChangeShapeType="1" noTextEdit="1"/>
                </p:cNvSpPr>
                <p:nvPr/>
              </p:nvSpPr>
              <p:spPr>
                <a:xfrm>
                  <a:off x="4600184" y="6057556"/>
                  <a:ext cx="574966" cy="390748"/>
                </a:xfrm>
                <a:prstGeom prst="rect">
                  <a:avLst/>
                </a:prstGeom>
                <a:blipFill>
                  <a:blip r:embed="rId3"/>
                  <a:stretch>
                    <a:fillRect b="-3125"/>
                  </a:stretch>
                </a:blipFill>
              </p:spPr>
              <p:txBody>
                <a:bodyPr/>
                <a:lstStyle/>
                <a:p>
                  <a:r>
                    <a:rPr lang="en-US">
                      <a:noFill/>
                    </a:rPr>
                    <a:t> </a:t>
                  </a:r>
                </a:p>
              </p:txBody>
            </p:sp>
          </mc:Fallback>
        </mc:AlternateContent>
        <p:cxnSp>
          <p:nvCxnSpPr>
            <p:cNvPr id="79" name="Straight Connector 78">
              <a:extLst>
                <a:ext uri="{FF2B5EF4-FFF2-40B4-BE49-F238E27FC236}">
                  <a16:creationId xmlns:a16="http://schemas.microsoft.com/office/drawing/2014/main" id="{46A7AD10-0460-4828-97A4-9E3E41420D9F}"/>
                </a:ext>
              </a:extLst>
            </p:cNvPr>
            <p:cNvCxnSpPr>
              <a:cxnSpLocks/>
            </p:cNvCxnSpPr>
            <p:nvPr/>
          </p:nvCxnSpPr>
          <p:spPr>
            <a:xfrm flipV="1">
              <a:off x="3688295" y="3124200"/>
              <a:ext cx="0" cy="26670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1A605E40-4CAD-4E23-9AF4-468B25A22EF4}"/>
                </a:ext>
              </a:extLst>
            </p:cNvPr>
            <p:cNvCxnSpPr/>
            <p:nvPr/>
          </p:nvCxnSpPr>
          <p:spPr>
            <a:xfrm flipH="1">
              <a:off x="2514600" y="3124200"/>
              <a:ext cx="1198324"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1" name="TextBox 80">
                  <a:extLst>
                    <a:ext uri="{FF2B5EF4-FFF2-40B4-BE49-F238E27FC236}">
                      <a16:creationId xmlns:a16="http://schemas.microsoft.com/office/drawing/2014/main" id="{D66D2267-C408-403D-9958-26D7A3C17605}"/>
                    </a:ext>
                  </a:extLst>
                </p:cNvPr>
                <p:cNvSpPr txBox="1"/>
                <p:nvPr/>
              </p:nvSpPr>
              <p:spPr>
                <a:xfrm>
                  <a:off x="1860349" y="2898732"/>
                  <a:ext cx="542071" cy="369332"/>
                </a:xfrm>
                <a:prstGeom prst="rect">
                  <a:avLst/>
                </a:prstGeom>
                <a:noFill/>
              </p:spPr>
              <p:txBody>
                <a:bodyPr wrap="none" rtlCol="0">
                  <a:noAutofit/>
                </a:bodyPr>
                <a:lstStyle/>
                <a:p>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𝑝</m:t>
                            </m:r>
                          </m:e>
                          <m:sub>
                            <m:r>
                              <a:rPr lang="en-US" i="1">
                                <a:latin typeface="Cambria Math" panose="02040503050406030204" pitchFamily="18" charset="0"/>
                              </a:rPr>
                              <m:t>𝑚</m:t>
                            </m:r>
                          </m:sub>
                        </m:sSub>
                      </m:oMath>
                    </m:oMathPara>
                  </a14:m>
                  <a:endParaRPr lang="en-US" dirty="0"/>
                </a:p>
              </p:txBody>
            </p:sp>
          </mc:Choice>
          <mc:Fallback xmlns="">
            <p:sp>
              <p:nvSpPr>
                <p:cNvPr id="81" name="TextBox 80">
                  <a:extLst>
                    <a:ext uri="{FF2B5EF4-FFF2-40B4-BE49-F238E27FC236}">
                      <a16:creationId xmlns:a16="http://schemas.microsoft.com/office/drawing/2014/main" id="{D66D2267-C408-403D-9958-26D7A3C17605}"/>
                    </a:ext>
                  </a:extLst>
                </p:cNvPr>
                <p:cNvSpPr txBox="1">
                  <a:spLocks noRot="1" noChangeAspect="1" noMove="1" noResize="1" noEditPoints="1" noAdjustHandles="1" noChangeArrowheads="1" noChangeShapeType="1" noTextEdit="1"/>
                </p:cNvSpPr>
                <p:nvPr/>
              </p:nvSpPr>
              <p:spPr>
                <a:xfrm>
                  <a:off x="1860349" y="2898732"/>
                  <a:ext cx="542071" cy="369332"/>
                </a:xfrm>
                <a:prstGeom prst="rect">
                  <a:avLst/>
                </a:prstGeom>
                <a:blipFill>
                  <a:blip r:embed="rId4"/>
                  <a:stretch>
                    <a:fillRect b="-8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2" name="TextBox 81">
                  <a:extLst>
                    <a:ext uri="{FF2B5EF4-FFF2-40B4-BE49-F238E27FC236}">
                      <a16:creationId xmlns:a16="http://schemas.microsoft.com/office/drawing/2014/main" id="{A4B3E08C-F544-4828-ADFB-566745F8E82F}"/>
                    </a:ext>
                  </a:extLst>
                </p:cNvPr>
                <p:cNvSpPr txBox="1"/>
                <p:nvPr/>
              </p:nvSpPr>
              <p:spPr>
                <a:xfrm>
                  <a:off x="3418563" y="6057556"/>
                  <a:ext cx="538865" cy="369332"/>
                </a:xfrm>
                <a:prstGeom prst="rect">
                  <a:avLst/>
                </a:prstGeom>
                <a:noFill/>
              </p:spPr>
              <p:txBody>
                <a:bodyPr wrap="none" rtlCol="0">
                  <a:noAutofit/>
                </a:bodyPr>
                <a:lstStyle/>
                <a:p>
                  <a:pPr algn="ctr"/>
                  <a14:m>
                    <m:oMathPara xmlns:m="http://schemas.openxmlformats.org/officeDocument/2006/math">
                      <m:oMathParaPr>
                        <m:jc m:val="center"/>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𝑞</m:t>
                            </m:r>
                          </m:e>
                          <m:sub>
                            <m:r>
                              <a:rPr lang="en-US" i="1">
                                <a:latin typeface="Cambria Math" panose="02040503050406030204" pitchFamily="18" charset="0"/>
                              </a:rPr>
                              <m:t>𝑚</m:t>
                            </m:r>
                          </m:sub>
                        </m:sSub>
                      </m:oMath>
                    </m:oMathPara>
                  </a14:m>
                  <a:endParaRPr lang="en-US" dirty="0"/>
                </a:p>
              </p:txBody>
            </p:sp>
          </mc:Choice>
          <mc:Fallback xmlns="">
            <p:sp>
              <p:nvSpPr>
                <p:cNvPr id="82" name="TextBox 81">
                  <a:extLst>
                    <a:ext uri="{FF2B5EF4-FFF2-40B4-BE49-F238E27FC236}">
                      <a16:creationId xmlns:a16="http://schemas.microsoft.com/office/drawing/2014/main" id="{A4B3E08C-F544-4828-ADFB-566745F8E82F}"/>
                    </a:ext>
                  </a:extLst>
                </p:cNvPr>
                <p:cNvSpPr txBox="1">
                  <a:spLocks noRot="1" noChangeAspect="1" noMove="1" noResize="1" noEditPoints="1" noAdjustHandles="1" noChangeArrowheads="1" noChangeShapeType="1" noTextEdit="1"/>
                </p:cNvSpPr>
                <p:nvPr/>
              </p:nvSpPr>
              <p:spPr>
                <a:xfrm>
                  <a:off x="3418563" y="6057556"/>
                  <a:ext cx="538865" cy="369332"/>
                </a:xfrm>
                <a:prstGeom prst="rect">
                  <a:avLst/>
                </a:prstGeom>
                <a:blipFill>
                  <a:blip r:embed="rId5"/>
                  <a:stretch>
                    <a:fillRect b="-8333"/>
                  </a:stretch>
                </a:blipFill>
              </p:spPr>
              <p:txBody>
                <a:bodyPr/>
                <a:lstStyle/>
                <a:p>
                  <a:r>
                    <a:rPr lang="en-US">
                      <a:noFill/>
                    </a:rPr>
                    <a:t> </a:t>
                  </a:r>
                </a:p>
              </p:txBody>
            </p:sp>
          </mc:Fallback>
        </mc:AlternateContent>
        <p:sp>
          <p:nvSpPr>
            <p:cNvPr id="83" name="Oval 82">
              <a:extLst>
                <a:ext uri="{FF2B5EF4-FFF2-40B4-BE49-F238E27FC236}">
                  <a16:creationId xmlns:a16="http://schemas.microsoft.com/office/drawing/2014/main" id="{C0BE3B41-75AA-4BDF-A82D-6F942ECCF2AA}"/>
                </a:ext>
              </a:extLst>
            </p:cNvPr>
            <p:cNvSpPr/>
            <p:nvPr/>
          </p:nvSpPr>
          <p:spPr>
            <a:xfrm>
              <a:off x="3537983" y="3029916"/>
              <a:ext cx="328384" cy="189272"/>
            </a:xfrm>
            <a:prstGeom prst="ellipse">
              <a:avLst/>
            </a:prstGeom>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M</a:t>
              </a:r>
            </a:p>
          </p:txBody>
        </p:sp>
        <p:sp>
          <p:nvSpPr>
            <p:cNvPr id="84" name="Oval 83">
              <a:extLst>
                <a:ext uri="{FF2B5EF4-FFF2-40B4-BE49-F238E27FC236}">
                  <a16:creationId xmlns:a16="http://schemas.microsoft.com/office/drawing/2014/main" id="{A221B4E1-692D-4E2D-95F7-8A21896B9BFB}"/>
                </a:ext>
              </a:extLst>
            </p:cNvPr>
            <p:cNvSpPr/>
            <p:nvPr/>
          </p:nvSpPr>
          <p:spPr>
            <a:xfrm>
              <a:off x="4586525" y="3898299"/>
              <a:ext cx="583583" cy="326308"/>
            </a:xfrm>
            <a:prstGeom prst="ellipse">
              <a:avLst/>
            </a:prstGeom>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PC</a:t>
              </a:r>
            </a:p>
          </p:txBody>
        </p:sp>
      </p:grpSp>
      <p:sp>
        <p:nvSpPr>
          <p:cNvPr id="87" name="TextBox 86">
            <a:extLst>
              <a:ext uri="{FF2B5EF4-FFF2-40B4-BE49-F238E27FC236}">
                <a16:creationId xmlns:a16="http://schemas.microsoft.com/office/drawing/2014/main" id="{A9A5D1A0-C8A1-423C-9426-7720A0C61402}"/>
              </a:ext>
            </a:extLst>
          </p:cNvPr>
          <p:cNvSpPr txBox="1"/>
          <p:nvPr/>
        </p:nvSpPr>
        <p:spPr>
          <a:xfrm>
            <a:off x="1756063" y="3933946"/>
            <a:ext cx="312906" cy="369332"/>
          </a:xfrm>
          <a:prstGeom prst="rect">
            <a:avLst/>
          </a:prstGeom>
          <a:noFill/>
        </p:spPr>
        <p:txBody>
          <a:bodyPr wrap="none" rtlCol="0">
            <a:noAutofit/>
          </a:bodyPr>
          <a:lstStyle/>
          <a:p>
            <a:pPr algn="ctr"/>
            <a:r>
              <a:rPr lang="en-US" dirty="0"/>
              <a:t>4</a:t>
            </a:r>
          </a:p>
        </p:txBody>
      </p:sp>
      <p:sp>
        <p:nvSpPr>
          <p:cNvPr id="88" name="TextBox 87">
            <a:extLst>
              <a:ext uri="{FF2B5EF4-FFF2-40B4-BE49-F238E27FC236}">
                <a16:creationId xmlns:a16="http://schemas.microsoft.com/office/drawing/2014/main" id="{F27983A0-140D-4C10-8534-319313DB8B29}"/>
              </a:ext>
            </a:extLst>
          </p:cNvPr>
          <p:cNvSpPr txBox="1"/>
          <p:nvPr/>
        </p:nvSpPr>
        <p:spPr>
          <a:xfrm>
            <a:off x="2413013" y="3887235"/>
            <a:ext cx="312906" cy="369332"/>
          </a:xfrm>
          <a:prstGeom prst="rect">
            <a:avLst/>
          </a:prstGeom>
          <a:noFill/>
        </p:spPr>
        <p:txBody>
          <a:bodyPr wrap="none" rtlCol="0">
            <a:noAutofit/>
          </a:bodyPr>
          <a:lstStyle/>
          <a:p>
            <a:pPr algn="ctr"/>
            <a:r>
              <a:rPr lang="en-US" dirty="0"/>
              <a:t>5</a:t>
            </a:r>
          </a:p>
        </p:txBody>
      </p:sp>
      <mc:AlternateContent xmlns:mc="http://schemas.openxmlformats.org/markup-compatibility/2006" xmlns:a14="http://schemas.microsoft.com/office/drawing/2010/main">
        <mc:Choice Requires="a14">
          <p:sp>
            <p:nvSpPr>
              <p:cNvPr id="89" name="TextBox 88">
                <a:extLst>
                  <a:ext uri="{FF2B5EF4-FFF2-40B4-BE49-F238E27FC236}">
                    <a16:creationId xmlns:a16="http://schemas.microsoft.com/office/drawing/2014/main" id="{FEB31FA6-3D5B-4BF5-B5A8-65A3B8880546}"/>
                  </a:ext>
                </a:extLst>
              </p:cNvPr>
              <p:cNvSpPr txBox="1"/>
              <p:nvPr/>
            </p:nvSpPr>
            <p:spPr>
              <a:xfrm>
                <a:off x="267366" y="3800252"/>
                <a:ext cx="1158128" cy="390748"/>
              </a:xfrm>
              <a:prstGeom prst="rect">
                <a:avLst/>
              </a:prstGeom>
              <a:noFill/>
            </p:spPr>
            <p:txBody>
              <a:bodyPr wrap="square" rtlCol="0">
                <a:no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𝑝</m:t>
                          </m:r>
                        </m:e>
                        <m:sub>
                          <m:r>
                            <a:rPr lang="en-US" b="0" i="1" smtClean="0">
                              <a:latin typeface="Cambria Math" panose="02040503050406030204" pitchFamily="18" charset="0"/>
                            </a:rPr>
                            <m:t>𝑝𝑐</m:t>
                          </m:r>
                        </m:sub>
                      </m:sSub>
                      <m:r>
                        <a:rPr lang="en-US" b="0" i="1" smtClean="0">
                          <a:latin typeface="Cambria Math" panose="02040503050406030204" pitchFamily="18" charset="0"/>
                        </a:rPr>
                        <m:t>=</m:t>
                      </m:r>
                      <m:bar>
                        <m:barPr>
                          <m:pos m:val="top"/>
                          <m:ctrlPr>
                            <a:rPr lang="en-US" b="0" i="1" smtClean="0">
                              <a:solidFill>
                                <a:srgbClr val="FF0000"/>
                              </a:solidFill>
                              <a:latin typeface="Cambria Math" panose="02040503050406030204" pitchFamily="18" charset="0"/>
                            </a:rPr>
                          </m:ctrlPr>
                        </m:barPr>
                        <m:e>
                          <m:r>
                            <a:rPr lang="en-US" b="0" i="1" smtClean="0">
                              <a:solidFill>
                                <a:srgbClr val="FF0000"/>
                              </a:solidFill>
                              <a:latin typeface="Cambria Math" panose="02040503050406030204" pitchFamily="18" charset="0"/>
                            </a:rPr>
                            <m:t>𝑝</m:t>
                          </m:r>
                        </m:e>
                      </m:bar>
                    </m:oMath>
                  </m:oMathPara>
                </a14:m>
                <a:endParaRPr lang="en-US" dirty="0"/>
              </a:p>
            </p:txBody>
          </p:sp>
        </mc:Choice>
        <mc:Fallback xmlns="">
          <p:sp>
            <p:nvSpPr>
              <p:cNvPr id="89" name="TextBox 88">
                <a:extLst>
                  <a:ext uri="{FF2B5EF4-FFF2-40B4-BE49-F238E27FC236}">
                    <a16:creationId xmlns:a16="http://schemas.microsoft.com/office/drawing/2014/main" id="{FEB31FA6-3D5B-4BF5-B5A8-65A3B8880546}"/>
                  </a:ext>
                </a:extLst>
              </p:cNvPr>
              <p:cNvSpPr txBox="1">
                <a:spLocks noRot="1" noChangeAspect="1" noMove="1" noResize="1" noEditPoints="1" noAdjustHandles="1" noChangeArrowheads="1" noChangeShapeType="1" noTextEdit="1"/>
              </p:cNvSpPr>
              <p:nvPr/>
            </p:nvSpPr>
            <p:spPr>
              <a:xfrm>
                <a:off x="267366" y="3800252"/>
                <a:ext cx="1158128" cy="390748"/>
              </a:xfrm>
              <a:prstGeom prst="rect">
                <a:avLst/>
              </a:prstGeom>
              <a:blipFill>
                <a:blip r:embed="rId6"/>
                <a:stretch>
                  <a:fillRect b="-3077"/>
                </a:stretch>
              </a:blipFill>
            </p:spPr>
            <p:txBody>
              <a:bodyPr/>
              <a:lstStyle/>
              <a:p>
                <a:r>
                  <a:rPr lang="en-US">
                    <a:noFill/>
                  </a:rPr>
                  <a:t> </a:t>
                </a:r>
              </a:p>
            </p:txBody>
          </p:sp>
        </mc:Fallback>
      </mc:AlternateContent>
      <p:sp>
        <p:nvSpPr>
          <p:cNvPr id="90" name="TextBox 89">
            <a:extLst>
              <a:ext uri="{FF2B5EF4-FFF2-40B4-BE49-F238E27FC236}">
                <a16:creationId xmlns:a16="http://schemas.microsoft.com/office/drawing/2014/main" id="{952DEC62-FBDD-4E4E-AF6C-A03D1CFAE84A}"/>
              </a:ext>
            </a:extLst>
          </p:cNvPr>
          <p:cNvSpPr txBox="1"/>
          <p:nvPr/>
        </p:nvSpPr>
        <p:spPr>
          <a:xfrm>
            <a:off x="1234877" y="3933945"/>
            <a:ext cx="667244" cy="276999"/>
          </a:xfrm>
          <a:prstGeom prst="rect">
            <a:avLst/>
          </a:prstGeom>
          <a:noFill/>
        </p:spPr>
        <p:txBody>
          <a:bodyPr wrap="square" rtlCol="0">
            <a:noAutofit/>
          </a:bodyPr>
          <a:lstStyle/>
          <a:p>
            <a:pPr algn="ctr"/>
            <a:r>
              <a:rPr lang="en-US" sz="1200" dirty="0">
                <a:solidFill>
                  <a:srgbClr val="FF0000"/>
                </a:solidFill>
              </a:rPr>
              <a:t>MR=D</a:t>
            </a:r>
          </a:p>
        </p:txBody>
      </p:sp>
    </p:spTree>
    <p:extLst>
      <p:ext uri="{BB962C8B-B14F-4D97-AF65-F5344CB8AC3E}">
        <p14:creationId xmlns:p14="http://schemas.microsoft.com/office/powerpoint/2010/main" val="31043136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91007E-A3CB-4CA2-B2ED-A5DACF2FAC4B}"/>
              </a:ext>
            </a:extLst>
          </p:cNvPr>
          <p:cNvSpPr>
            <a:spLocks noGrp="1"/>
          </p:cNvSpPr>
          <p:nvPr>
            <p:ph idx="1"/>
          </p:nvPr>
        </p:nvSpPr>
        <p:spPr/>
        <p:txBody>
          <a:bodyPr/>
          <a:lstStyle/>
          <a:p>
            <a:r>
              <a:rPr lang="en-US" dirty="0"/>
              <a:t>A natural monopoly arises when the average cost of production is declining over the feasible range of demand</a:t>
            </a:r>
          </a:p>
          <a:p>
            <a:pPr lvl="1"/>
            <a:r>
              <a:rPr lang="en-US" dirty="0"/>
              <a:t>(MC is below AC over this range)</a:t>
            </a:r>
          </a:p>
          <a:p>
            <a:r>
              <a:rPr lang="en-US" dirty="0"/>
              <a:t>Why could this happen?</a:t>
            </a:r>
          </a:p>
          <a:p>
            <a:pPr lvl="1"/>
            <a:r>
              <a:rPr lang="en-US" dirty="0"/>
              <a:t>Large infrastructure cost to deliver service</a:t>
            </a:r>
          </a:p>
          <a:p>
            <a:pPr lvl="1"/>
            <a:r>
              <a:rPr lang="en-US" dirty="0"/>
              <a:t>But the marginal cost of connecting to this infrastructure is relatively small</a:t>
            </a:r>
          </a:p>
          <a:p>
            <a:r>
              <a:rPr lang="en-US" dirty="0"/>
              <a:t>Economies of scale</a:t>
            </a:r>
          </a:p>
          <a:p>
            <a:pPr lvl="1"/>
            <a:r>
              <a:rPr lang="en-US" dirty="0"/>
              <a:t>It means one large firm can produce at a lower average cost than multiple smaller firms producing the same total amount</a:t>
            </a:r>
          </a:p>
        </p:txBody>
      </p:sp>
      <p:sp>
        <p:nvSpPr>
          <p:cNvPr id="2" name="Title 1">
            <a:extLst>
              <a:ext uri="{FF2B5EF4-FFF2-40B4-BE49-F238E27FC236}">
                <a16:creationId xmlns:a16="http://schemas.microsoft.com/office/drawing/2014/main" id="{31FCDEA3-4D6E-4DFF-8EDD-7A129AE23677}"/>
              </a:ext>
            </a:extLst>
          </p:cNvPr>
          <p:cNvSpPr>
            <a:spLocks noGrp="1"/>
          </p:cNvSpPr>
          <p:nvPr>
            <p:ph type="title"/>
          </p:nvPr>
        </p:nvSpPr>
        <p:spPr/>
        <p:txBody>
          <a:bodyPr/>
          <a:lstStyle/>
          <a:p>
            <a:r>
              <a:rPr lang="en-US" dirty="0"/>
              <a:t>The Case of a Natural Monopoly</a:t>
            </a:r>
          </a:p>
        </p:txBody>
      </p:sp>
    </p:spTree>
    <p:extLst>
      <p:ext uri="{BB962C8B-B14F-4D97-AF65-F5344CB8AC3E}">
        <p14:creationId xmlns:p14="http://schemas.microsoft.com/office/powerpoint/2010/main" val="5701402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B1825-F177-44B6-A659-CE39426B4C05}"/>
              </a:ext>
            </a:extLst>
          </p:cNvPr>
          <p:cNvSpPr>
            <a:spLocks noGrp="1"/>
          </p:cNvSpPr>
          <p:nvPr>
            <p:ph type="title"/>
          </p:nvPr>
        </p:nvSpPr>
        <p:spPr/>
        <p:txBody>
          <a:bodyPr/>
          <a:lstStyle/>
          <a:p>
            <a:r>
              <a:rPr lang="en-US" dirty="0"/>
              <a:t>Regulating a Natural Monopoly</a:t>
            </a:r>
          </a:p>
        </p:txBody>
      </p:sp>
      <p:sp>
        <p:nvSpPr>
          <p:cNvPr id="40" name="TextBox 39">
            <a:extLst>
              <a:ext uri="{FF2B5EF4-FFF2-40B4-BE49-F238E27FC236}">
                <a16:creationId xmlns:a16="http://schemas.microsoft.com/office/drawing/2014/main" id="{91986B74-692C-4782-9AC3-4E93F79B0479}"/>
              </a:ext>
            </a:extLst>
          </p:cNvPr>
          <p:cNvSpPr txBox="1"/>
          <p:nvPr/>
        </p:nvSpPr>
        <p:spPr>
          <a:xfrm>
            <a:off x="6753517" y="5237332"/>
            <a:ext cx="2967479" cy="646331"/>
          </a:xfrm>
          <a:prstGeom prst="rect">
            <a:avLst/>
          </a:prstGeom>
          <a:solidFill>
            <a:schemeClr val="accent2">
              <a:lumMod val="20000"/>
              <a:lumOff val="80000"/>
            </a:schemeClr>
          </a:solidFill>
          <a:ln>
            <a:noFill/>
          </a:ln>
        </p:spPr>
        <p:txBody>
          <a:bodyPr wrap="none" rtlCol="0">
            <a:noAutofit/>
          </a:bodyPr>
          <a:lstStyle/>
          <a:p>
            <a:r>
              <a:rPr lang="en-US" dirty="0"/>
              <a:t>PC outcome with a subsidy</a:t>
            </a:r>
          </a:p>
          <a:p>
            <a:r>
              <a:rPr lang="en-US" dirty="0"/>
              <a:t>Π = 0 without subsidy Π &lt; 0</a:t>
            </a:r>
          </a:p>
        </p:txBody>
      </p:sp>
      <p:sp>
        <p:nvSpPr>
          <p:cNvPr id="45" name="TextBox 44">
            <a:extLst>
              <a:ext uri="{FF2B5EF4-FFF2-40B4-BE49-F238E27FC236}">
                <a16:creationId xmlns:a16="http://schemas.microsoft.com/office/drawing/2014/main" id="{4660F34D-2BC5-4CC3-B980-1F30DC2F88F5}"/>
              </a:ext>
            </a:extLst>
          </p:cNvPr>
          <p:cNvSpPr txBox="1"/>
          <p:nvPr/>
        </p:nvSpPr>
        <p:spPr>
          <a:xfrm>
            <a:off x="3383003" y="2935754"/>
            <a:ext cx="2971868" cy="359579"/>
          </a:xfrm>
          <a:prstGeom prst="rect">
            <a:avLst/>
          </a:prstGeom>
          <a:solidFill>
            <a:schemeClr val="accent2">
              <a:lumMod val="20000"/>
              <a:lumOff val="80000"/>
            </a:schemeClr>
          </a:solidFill>
          <a:ln>
            <a:noFill/>
          </a:ln>
        </p:spPr>
        <p:txBody>
          <a:bodyPr wrap="square" rtlCol="0">
            <a:noAutofit/>
          </a:bodyPr>
          <a:lstStyle/>
          <a:p>
            <a:r>
              <a:rPr lang="en-US" dirty="0"/>
              <a:t>Average cost pricing Π = 0</a:t>
            </a:r>
          </a:p>
        </p:txBody>
      </p:sp>
      <p:sp>
        <p:nvSpPr>
          <p:cNvPr id="52" name="TextBox 51">
            <a:extLst>
              <a:ext uri="{FF2B5EF4-FFF2-40B4-BE49-F238E27FC236}">
                <a16:creationId xmlns:a16="http://schemas.microsoft.com/office/drawing/2014/main" id="{81C982C9-92F3-459A-9474-FB7AD856DFB4}"/>
              </a:ext>
            </a:extLst>
          </p:cNvPr>
          <p:cNvSpPr txBox="1"/>
          <p:nvPr/>
        </p:nvSpPr>
        <p:spPr>
          <a:xfrm>
            <a:off x="7848046" y="1777421"/>
            <a:ext cx="3734354" cy="1908215"/>
          </a:xfrm>
          <a:prstGeom prst="rect">
            <a:avLst/>
          </a:prstGeom>
          <a:noFill/>
        </p:spPr>
        <p:txBody>
          <a:bodyPr wrap="square" rtlCol="0">
            <a:noAutofit/>
          </a:bodyPr>
          <a:lstStyle/>
          <a:p>
            <a:pPr marL="285750" indent="-285750">
              <a:spcBef>
                <a:spcPts val="600"/>
              </a:spcBef>
              <a:buFont typeface="Arial" panose="020B0604020202020204" pitchFamily="34" charset="0"/>
              <a:buChar char="•"/>
            </a:pPr>
            <a:r>
              <a:rPr lang="en-US" dirty="0"/>
              <a:t>Note when MC is below AC then MC is decreasing.</a:t>
            </a:r>
          </a:p>
          <a:p>
            <a:pPr marL="285750" indent="-285750">
              <a:spcBef>
                <a:spcPts val="600"/>
              </a:spcBef>
              <a:buFont typeface="Arial" panose="020B0604020202020204" pitchFamily="34" charset="0"/>
              <a:buChar char="•"/>
            </a:pPr>
            <a:r>
              <a:rPr lang="en-US" dirty="0"/>
              <a:t>MC crosses AC from below at the minimum of AC.</a:t>
            </a:r>
          </a:p>
          <a:p>
            <a:pPr marL="285750" indent="-285750">
              <a:spcBef>
                <a:spcPts val="600"/>
              </a:spcBef>
              <a:buFont typeface="Arial" panose="020B0604020202020204" pitchFamily="34" charset="0"/>
              <a:buChar char="•"/>
            </a:pPr>
            <a:r>
              <a:rPr lang="en-US" dirty="0"/>
              <a:t>AC is increasing when MC is above AC.</a:t>
            </a:r>
          </a:p>
        </p:txBody>
      </p:sp>
      <p:sp>
        <p:nvSpPr>
          <p:cNvPr id="53" name="TextBox 52">
            <a:extLst>
              <a:ext uri="{FF2B5EF4-FFF2-40B4-BE49-F238E27FC236}">
                <a16:creationId xmlns:a16="http://schemas.microsoft.com/office/drawing/2014/main" id="{908CD32D-2FF6-4525-B6FD-C1A4C4251E27}"/>
              </a:ext>
            </a:extLst>
          </p:cNvPr>
          <p:cNvSpPr txBox="1"/>
          <p:nvPr/>
        </p:nvSpPr>
        <p:spPr>
          <a:xfrm>
            <a:off x="1123535" y="1840467"/>
            <a:ext cx="2627642" cy="369332"/>
          </a:xfrm>
          <a:prstGeom prst="rect">
            <a:avLst/>
          </a:prstGeom>
          <a:solidFill>
            <a:schemeClr val="accent2">
              <a:lumMod val="20000"/>
              <a:lumOff val="80000"/>
            </a:schemeClr>
          </a:solidFill>
          <a:ln>
            <a:noFill/>
          </a:ln>
        </p:spPr>
        <p:txBody>
          <a:bodyPr wrap="none" rtlCol="0">
            <a:noAutofit/>
          </a:bodyPr>
          <a:lstStyle/>
          <a:p>
            <a:r>
              <a:rPr lang="en-US" dirty="0"/>
              <a:t>Monopoly outcome Π &gt; 0</a:t>
            </a:r>
          </a:p>
        </p:txBody>
      </p:sp>
      <p:cxnSp>
        <p:nvCxnSpPr>
          <p:cNvPr id="43" name="Straight Connector 42">
            <a:extLst>
              <a:ext uri="{FF2B5EF4-FFF2-40B4-BE49-F238E27FC236}">
                <a16:creationId xmlns:a16="http://schemas.microsoft.com/office/drawing/2014/main" id="{8481A0FE-CFD1-4207-BE90-AC522274D6D5}"/>
              </a:ext>
            </a:extLst>
          </p:cNvPr>
          <p:cNvCxnSpPr>
            <a:cxnSpLocks/>
          </p:cNvCxnSpPr>
          <p:nvPr/>
        </p:nvCxnSpPr>
        <p:spPr>
          <a:xfrm>
            <a:off x="990600" y="1828800"/>
            <a:ext cx="0" cy="3962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EC1AC55-0F68-4227-94CC-87A19F6ED6CA}"/>
              </a:ext>
            </a:extLst>
          </p:cNvPr>
          <p:cNvCxnSpPr/>
          <p:nvPr/>
        </p:nvCxnSpPr>
        <p:spPr>
          <a:xfrm>
            <a:off x="990600" y="5791200"/>
            <a:ext cx="5105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EEEC7093-7C08-4AB8-BCB9-63B415ACE1D9}"/>
              </a:ext>
            </a:extLst>
          </p:cNvPr>
          <p:cNvCxnSpPr/>
          <p:nvPr/>
        </p:nvCxnSpPr>
        <p:spPr>
          <a:xfrm>
            <a:off x="990600" y="2209800"/>
            <a:ext cx="4343400" cy="358140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
        <p:nvSpPr>
          <p:cNvPr id="49" name="Freeform: Shape 12">
            <a:extLst>
              <a:ext uri="{FF2B5EF4-FFF2-40B4-BE49-F238E27FC236}">
                <a16:creationId xmlns:a16="http://schemas.microsoft.com/office/drawing/2014/main" id="{0400B572-24A9-46A0-A507-EDB0E1EAED0F}"/>
              </a:ext>
            </a:extLst>
          </p:cNvPr>
          <p:cNvSpPr/>
          <p:nvPr/>
        </p:nvSpPr>
        <p:spPr>
          <a:xfrm>
            <a:off x="1189973" y="2893512"/>
            <a:ext cx="6576164" cy="2397601"/>
          </a:xfrm>
          <a:custGeom>
            <a:avLst/>
            <a:gdLst>
              <a:gd name="connsiteX0" fmla="*/ 0 w 6576164"/>
              <a:gd name="connsiteY0" fmla="*/ 0 h 2397601"/>
              <a:gd name="connsiteX1" fmla="*/ 2367419 w 6576164"/>
              <a:gd name="connsiteY1" fmla="*/ 2179529 h 2397601"/>
              <a:gd name="connsiteX2" fmla="*/ 6576164 w 6576164"/>
              <a:gd name="connsiteY2" fmla="*/ 2204581 h 2397601"/>
            </a:gdLst>
            <a:ahLst/>
            <a:cxnLst>
              <a:cxn ang="0">
                <a:pos x="connsiteX0" y="connsiteY0"/>
              </a:cxn>
              <a:cxn ang="0">
                <a:pos x="connsiteX1" y="connsiteY1"/>
              </a:cxn>
              <a:cxn ang="0">
                <a:pos x="connsiteX2" y="connsiteY2"/>
              </a:cxn>
            </a:cxnLst>
            <a:rect l="l" t="t" r="r" b="b"/>
            <a:pathLst>
              <a:path w="6576164" h="2397601">
                <a:moveTo>
                  <a:pt x="0" y="0"/>
                </a:moveTo>
                <a:cubicBezTo>
                  <a:pt x="635696" y="906049"/>
                  <a:pt x="1271392" y="1812099"/>
                  <a:pt x="2367419" y="2179529"/>
                </a:cubicBezTo>
                <a:cubicBezTo>
                  <a:pt x="3463446" y="2546959"/>
                  <a:pt x="5019805" y="2375770"/>
                  <a:pt x="6576164" y="2204581"/>
                </a:cubicBez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50"/>
              </a:solidFill>
            </a:endParaRPr>
          </a:p>
        </p:txBody>
      </p:sp>
      <p:sp>
        <p:nvSpPr>
          <p:cNvPr id="54" name="Freeform: Shape 13">
            <a:extLst>
              <a:ext uri="{FF2B5EF4-FFF2-40B4-BE49-F238E27FC236}">
                <a16:creationId xmlns:a16="http://schemas.microsoft.com/office/drawing/2014/main" id="{85A2F42C-4C6F-4E4E-B37B-D2C36A0DCE09}"/>
              </a:ext>
            </a:extLst>
          </p:cNvPr>
          <p:cNvSpPr/>
          <p:nvPr/>
        </p:nvSpPr>
        <p:spPr>
          <a:xfrm>
            <a:off x="1265129" y="3920647"/>
            <a:ext cx="4509370" cy="1666062"/>
          </a:xfrm>
          <a:custGeom>
            <a:avLst/>
            <a:gdLst>
              <a:gd name="connsiteX0" fmla="*/ 0 w 4509370"/>
              <a:gd name="connsiteY0" fmla="*/ 62630 h 1666062"/>
              <a:gd name="connsiteX1" fmla="*/ 3457183 w 4509370"/>
              <a:gd name="connsiteY1" fmla="*/ 1665962 h 1666062"/>
              <a:gd name="connsiteX2" fmla="*/ 4509370 w 4509370"/>
              <a:gd name="connsiteY2" fmla="*/ 0 h 1666062"/>
              <a:gd name="connsiteX3" fmla="*/ 4509370 w 4509370"/>
              <a:gd name="connsiteY3" fmla="*/ 0 h 1666062"/>
            </a:gdLst>
            <a:ahLst/>
            <a:cxnLst>
              <a:cxn ang="0">
                <a:pos x="connsiteX0" y="connsiteY0"/>
              </a:cxn>
              <a:cxn ang="0">
                <a:pos x="connsiteX1" y="connsiteY1"/>
              </a:cxn>
              <a:cxn ang="0">
                <a:pos x="connsiteX2" y="connsiteY2"/>
              </a:cxn>
              <a:cxn ang="0">
                <a:pos x="connsiteX3" y="connsiteY3"/>
              </a:cxn>
            </a:cxnLst>
            <a:rect l="l" t="t" r="r" b="b"/>
            <a:pathLst>
              <a:path w="4509370" h="1666062">
                <a:moveTo>
                  <a:pt x="0" y="62630"/>
                </a:moveTo>
                <a:cubicBezTo>
                  <a:pt x="1352810" y="869515"/>
                  <a:pt x="2705621" y="1676400"/>
                  <a:pt x="3457183" y="1665962"/>
                </a:cubicBezTo>
                <a:cubicBezTo>
                  <a:pt x="4208745" y="1655524"/>
                  <a:pt x="4509370" y="0"/>
                  <a:pt x="4509370" y="0"/>
                </a:cubicBezTo>
                <a:lnTo>
                  <a:pt x="4509370" y="0"/>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extBox 55">
            <a:extLst>
              <a:ext uri="{FF2B5EF4-FFF2-40B4-BE49-F238E27FC236}">
                <a16:creationId xmlns:a16="http://schemas.microsoft.com/office/drawing/2014/main" id="{9287DBF4-2226-4691-A1BE-5B7A58214A73}"/>
              </a:ext>
            </a:extLst>
          </p:cNvPr>
          <p:cNvSpPr txBox="1"/>
          <p:nvPr/>
        </p:nvSpPr>
        <p:spPr>
          <a:xfrm>
            <a:off x="5867400" y="3920647"/>
            <a:ext cx="543739" cy="369332"/>
          </a:xfrm>
          <a:prstGeom prst="rect">
            <a:avLst/>
          </a:prstGeom>
          <a:noFill/>
        </p:spPr>
        <p:txBody>
          <a:bodyPr wrap="none" rtlCol="0">
            <a:noAutofit/>
          </a:bodyPr>
          <a:lstStyle/>
          <a:p>
            <a:r>
              <a:rPr lang="en-US" dirty="0"/>
              <a:t>MC</a:t>
            </a:r>
          </a:p>
        </p:txBody>
      </p:sp>
      <p:sp>
        <p:nvSpPr>
          <p:cNvPr id="57" name="TextBox 56">
            <a:extLst>
              <a:ext uri="{FF2B5EF4-FFF2-40B4-BE49-F238E27FC236}">
                <a16:creationId xmlns:a16="http://schemas.microsoft.com/office/drawing/2014/main" id="{7F7AC9D5-28CD-4F63-A219-E2ADA5EA758B}"/>
              </a:ext>
            </a:extLst>
          </p:cNvPr>
          <p:cNvSpPr txBox="1"/>
          <p:nvPr/>
        </p:nvSpPr>
        <p:spPr>
          <a:xfrm>
            <a:off x="7734814" y="4891409"/>
            <a:ext cx="914400" cy="369332"/>
          </a:xfrm>
          <a:prstGeom prst="rect">
            <a:avLst/>
          </a:prstGeom>
          <a:noFill/>
        </p:spPr>
        <p:txBody>
          <a:bodyPr wrap="square" rtlCol="0">
            <a:noAutofit/>
          </a:bodyPr>
          <a:lstStyle/>
          <a:p>
            <a:r>
              <a:rPr lang="en-US" dirty="0">
                <a:solidFill>
                  <a:srgbClr val="00B050"/>
                </a:solidFill>
              </a:rPr>
              <a:t>AC</a:t>
            </a:r>
          </a:p>
        </p:txBody>
      </p:sp>
      <p:sp>
        <p:nvSpPr>
          <p:cNvPr id="58" name="TextBox 57">
            <a:extLst>
              <a:ext uri="{FF2B5EF4-FFF2-40B4-BE49-F238E27FC236}">
                <a16:creationId xmlns:a16="http://schemas.microsoft.com/office/drawing/2014/main" id="{D1413C6C-FBAA-4595-82EB-C4C14175ACF8}"/>
              </a:ext>
            </a:extLst>
          </p:cNvPr>
          <p:cNvSpPr txBox="1"/>
          <p:nvPr/>
        </p:nvSpPr>
        <p:spPr>
          <a:xfrm>
            <a:off x="1709154" y="2566423"/>
            <a:ext cx="351378" cy="369332"/>
          </a:xfrm>
          <a:prstGeom prst="rect">
            <a:avLst/>
          </a:prstGeom>
          <a:noFill/>
        </p:spPr>
        <p:txBody>
          <a:bodyPr wrap="none" rtlCol="0">
            <a:noAutofit/>
          </a:bodyPr>
          <a:lstStyle/>
          <a:p>
            <a:r>
              <a:rPr lang="en-US" dirty="0">
                <a:solidFill>
                  <a:srgbClr val="0070C0"/>
                </a:solidFill>
              </a:rPr>
              <a:t>D</a:t>
            </a:r>
          </a:p>
        </p:txBody>
      </p:sp>
      <p:cxnSp>
        <p:nvCxnSpPr>
          <p:cNvPr id="59" name="Straight Connector 58">
            <a:extLst>
              <a:ext uri="{FF2B5EF4-FFF2-40B4-BE49-F238E27FC236}">
                <a16:creationId xmlns:a16="http://schemas.microsoft.com/office/drawing/2014/main" id="{C4BBF67D-1D7E-4E71-AFE4-1A18099A54E1}"/>
              </a:ext>
            </a:extLst>
          </p:cNvPr>
          <p:cNvCxnSpPr/>
          <p:nvPr/>
        </p:nvCxnSpPr>
        <p:spPr>
          <a:xfrm>
            <a:off x="990600" y="2209800"/>
            <a:ext cx="2057400" cy="35814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EADF6CCF-EF77-403C-88F4-59FF2541A055}"/>
              </a:ext>
            </a:extLst>
          </p:cNvPr>
          <p:cNvSpPr txBox="1"/>
          <p:nvPr/>
        </p:nvSpPr>
        <p:spPr>
          <a:xfrm>
            <a:off x="3048000" y="5471160"/>
            <a:ext cx="503664" cy="338554"/>
          </a:xfrm>
          <a:prstGeom prst="rect">
            <a:avLst/>
          </a:prstGeom>
          <a:noFill/>
        </p:spPr>
        <p:txBody>
          <a:bodyPr wrap="none" rtlCol="0">
            <a:noAutofit/>
          </a:bodyPr>
          <a:lstStyle/>
          <a:p>
            <a:r>
              <a:rPr lang="en-US" sz="1600" dirty="0"/>
              <a:t>MR</a:t>
            </a:r>
          </a:p>
        </p:txBody>
      </p:sp>
      <p:cxnSp>
        <p:nvCxnSpPr>
          <p:cNvPr id="61" name="Straight Connector 60">
            <a:extLst>
              <a:ext uri="{FF2B5EF4-FFF2-40B4-BE49-F238E27FC236}">
                <a16:creationId xmlns:a16="http://schemas.microsoft.com/office/drawing/2014/main" id="{5E0694FF-3941-484C-B83B-933396FC7B33}"/>
              </a:ext>
            </a:extLst>
          </p:cNvPr>
          <p:cNvCxnSpPr/>
          <p:nvPr/>
        </p:nvCxnSpPr>
        <p:spPr>
          <a:xfrm flipH="1" flipV="1">
            <a:off x="2361156" y="3416474"/>
            <a:ext cx="76200" cy="236220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F26AF7FC-E105-4EDE-B254-8496860E228F}"/>
              </a:ext>
            </a:extLst>
          </p:cNvPr>
          <p:cNvCxnSpPr>
            <a:cxnSpLocks/>
          </p:cNvCxnSpPr>
          <p:nvPr/>
        </p:nvCxnSpPr>
        <p:spPr>
          <a:xfrm flipH="1">
            <a:off x="1015652" y="3338000"/>
            <a:ext cx="1318689"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3" name="Oval 62">
            <a:extLst>
              <a:ext uri="{FF2B5EF4-FFF2-40B4-BE49-F238E27FC236}">
                <a16:creationId xmlns:a16="http://schemas.microsoft.com/office/drawing/2014/main" id="{1A39744D-35B0-419E-8244-6EAB22193D24}"/>
              </a:ext>
            </a:extLst>
          </p:cNvPr>
          <p:cNvSpPr/>
          <p:nvPr/>
        </p:nvSpPr>
        <p:spPr>
          <a:xfrm>
            <a:off x="2210844" y="3262844"/>
            <a:ext cx="351378" cy="24768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M</a:t>
            </a:r>
          </a:p>
        </p:txBody>
      </p:sp>
      <mc:AlternateContent xmlns:mc="http://schemas.openxmlformats.org/markup-compatibility/2006" xmlns:a14="http://schemas.microsoft.com/office/drawing/2010/main">
        <mc:Choice Requires="a14">
          <p:sp>
            <p:nvSpPr>
              <p:cNvPr id="64" name="TextBox 63">
                <a:extLst>
                  <a:ext uri="{FF2B5EF4-FFF2-40B4-BE49-F238E27FC236}">
                    <a16:creationId xmlns:a16="http://schemas.microsoft.com/office/drawing/2014/main" id="{DD578444-BDAF-44ED-BE1E-C726BA30774C}"/>
                  </a:ext>
                </a:extLst>
              </p:cNvPr>
              <p:cNvSpPr txBox="1"/>
              <p:nvPr/>
            </p:nvSpPr>
            <p:spPr>
              <a:xfrm>
                <a:off x="361167" y="3124213"/>
                <a:ext cx="745619" cy="369332"/>
              </a:xfrm>
              <a:prstGeom prst="rect">
                <a:avLst/>
              </a:prstGeom>
              <a:noFill/>
            </p:spPr>
            <p:txBody>
              <a:bodyPr wrap="square" rtlCol="0">
                <a:no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𝑝</m:t>
                          </m:r>
                        </m:e>
                        <m:sub>
                          <m:r>
                            <a:rPr lang="en-US" b="0" i="1" smtClean="0">
                              <a:latin typeface="Cambria Math" panose="02040503050406030204" pitchFamily="18" charset="0"/>
                            </a:rPr>
                            <m:t>𝑚</m:t>
                          </m:r>
                        </m:sub>
                      </m:sSub>
                    </m:oMath>
                  </m:oMathPara>
                </a14:m>
                <a:endParaRPr lang="en-US" dirty="0"/>
              </a:p>
            </p:txBody>
          </p:sp>
        </mc:Choice>
        <mc:Fallback xmlns="">
          <p:sp>
            <p:nvSpPr>
              <p:cNvPr id="64" name="TextBox 63">
                <a:extLst>
                  <a:ext uri="{FF2B5EF4-FFF2-40B4-BE49-F238E27FC236}">
                    <a16:creationId xmlns:a16="http://schemas.microsoft.com/office/drawing/2014/main" id="{DD578444-BDAF-44ED-BE1E-C726BA30774C}"/>
                  </a:ext>
                </a:extLst>
              </p:cNvPr>
              <p:cNvSpPr txBox="1">
                <a:spLocks noRot="1" noChangeAspect="1" noMove="1" noResize="1" noEditPoints="1" noAdjustHandles="1" noChangeArrowheads="1" noChangeShapeType="1" noTextEdit="1"/>
              </p:cNvSpPr>
              <p:nvPr/>
            </p:nvSpPr>
            <p:spPr>
              <a:xfrm>
                <a:off x="361167" y="3124213"/>
                <a:ext cx="745619" cy="369332"/>
              </a:xfrm>
              <a:prstGeom prst="rect">
                <a:avLst/>
              </a:prstGeom>
              <a:blipFill>
                <a:blip r:embed="rId2"/>
                <a:stretch>
                  <a:fillRect b="-8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5" name="TextBox 64">
                <a:extLst>
                  <a:ext uri="{FF2B5EF4-FFF2-40B4-BE49-F238E27FC236}">
                    <a16:creationId xmlns:a16="http://schemas.microsoft.com/office/drawing/2014/main" id="{71D92469-DFFA-4320-AEBE-0A95DB5C7B21}"/>
                  </a:ext>
                </a:extLst>
              </p:cNvPr>
              <p:cNvSpPr txBox="1"/>
              <p:nvPr/>
            </p:nvSpPr>
            <p:spPr>
              <a:xfrm>
                <a:off x="2334341" y="5791200"/>
                <a:ext cx="538865" cy="369332"/>
              </a:xfrm>
              <a:prstGeom prst="rect">
                <a:avLst/>
              </a:prstGeom>
              <a:noFill/>
            </p:spPr>
            <p:txBody>
              <a:bodyPr wrap="none" rtlCol="0">
                <a:noAutofit/>
              </a:bodyPr>
              <a:lstStyle/>
              <a:p>
                <a:pPr algn="ctr"/>
                <a14:m>
                  <m:oMathPara xmlns:m="http://schemas.openxmlformats.org/officeDocument/2006/math">
                    <m:oMathParaPr>
                      <m:jc m:val="center"/>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𝑞</m:t>
                          </m:r>
                        </m:e>
                        <m:sub>
                          <m:r>
                            <a:rPr lang="en-US" b="0" i="1" smtClean="0">
                              <a:latin typeface="Cambria Math" panose="02040503050406030204" pitchFamily="18" charset="0"/>
                            </a:rPr>
                            <m:t>𝑚</m:t>
                          </m:r>
                        </m:sub>
                      </m:sSub>
                    </m:oMath>
                  </m:oMathPara>
                </a14:m>
                <a:endParaRPr lang="en-US" dirty="0"/>
              </a:p>
            </p:txBody>
          </p:sp>
        </mc:Choice>
        <mc:Fallback xmlns="">
          <p:sp>
            <p:nvSpPr>
              <p:cNvPr id="65" name="TextBox 64">
                <a:extLst>
                  <a:ext uri="{FF2B5EF4-FFF2-40B4-BE49-F238E27FC236}">
                    <a16:creationId xmlns:a16="http://schemas.microsoft.com/office/drawing/2014/main" id="{71D92469-DFFA-4320-AEBE-0A95DB5C7B21}"/>
                  </a:ext>
                </a:extLst>
              </p:cNvPr>
              <p:cNvSpPr txBox="1">
                <a:spLocks noRot="1" noChangeAspect="1" noMove="1" noResize="1" noEditPoints="1" noAdjustHandles="1" noChangeArrowheads="1" noChangeShapeType="1" noTextEdit="1"/>
              </p:cNvSpPr>
              <p:nvPr/>
            </p:nvSpPr>
            <p:spPr>
              <a:xfrm>
                <a:off x="2334341" y="5791200"/>
                <a:ext cx="538865" cy="369332"/>
              </a:xfrm>
              <a:prstGeom prst="rect">
                <a:avLst/>
              </a:prstGeom>
              <a:blipFill>
                <a:blip r:embed="rId3"/>
                <a:stretch>
                  <a:fillRect b="-6557"/>
                </a:stretch>
              </a:blipFill>
            </p:spPr>
            <p:txBody>
              <a:bodyPr/>
              <a:lstStyle/>
              <a:p>
                <a:r>
                  <a:rPr lang="en-US">
                    <a:noFill/>
                  </a:rPr>
                  <a:t> </a:t>
                </a:r>
              </a:p>
            </p:txBody>
          </p:sp>
        </mc:Fallback>
      </mc:AlternateContent>
      <p:sp>
        <p:nvSpPr>
          <p:cNvPr id="66" name="Oval 65">
            <a:extLst>
              <a:ext uri="{FF2B5EF4-FFF2-40B4-BE49-F238E27FC236}">
                <a16:creationId xmlns:a16="http://schemas.microsoft.com/office/drawing/2014/main" id="{2F8A8E3D-ECE1-486F-96CA-F64EDD04C880}"/>
              </a:ext>
            </a:extLst>
          </p:cNvPr>
          <p:cNvSpPr/>
          <p:nvPr/>
        </p:nvSpPr>
        <p:spPr>
          <a:xfrm>
            <a:off x="4808959" y="5398819"/>
            <a:ext cx="499985" cy="287050"/>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pc</a:t>
            </a:r>
          </a:p>
        </p:txBody>
      </p:sp>
      <p:cxnSp>
        <p:nvCxnSpPr>
          <p:cNvPr id="67" name="Straight Connector 66">
            <a:extLst>
              <a:ext uri="{FF2B5EF4-FFF2-40B4-BE49-F238E27FC236}">
                <a16:creationId xmlns:a16="http://schemas.microsoft.com/office/drawing/2014/main" id="{AA75DD0C-CFFD-4290-9251-38FC1900833F}"/>
              </a:ext>
            </a:extLst>
          </p:cNvPr>
          <p:cNvCxnSpPr>
            <a:cxnSpLocks/>
          </p:cNvCxnSpPr>
          <p:nvPr/>
        </p:nvCxnSpPr>
        <p:spPr>
          <a:xfrm flipV="1">
            <a:off x="1026350" y="5490960"/>
            <a:ext cx="3855830" cy="33220"/>
          </a:xfrm>
          <a:prstGeom prst="line">
            <a:avLst/>
          </a:prstGeom>
          <a:ln w="2540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BBEBAA52-DD46-41A8-A8D1-3F64E3B78864}"/>
              </a:ext>
            </a:extLst>
          </p:cNvPr>
          <p:cNvCxnSpPr/>
          <p:nvPr/>
        </p:nvCxnSpPr>
        <p:spPr>
          <a:xfrm flipV="1">
            <a:off x="5029200" y="5560499"/>
            <a:ext cx="0" cy="242369"/>
          </a:xfrm>
          <a:prstGeom prst="line">
            <a:avLst/>
          </a:prstGeom>
          <a:ln w="25400">
            <a:solidFill>
              <a:schemeClr val="tx1"/>
            </a:solidFill>
            <a:prstDash val="lg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9" name="TextBox 68">
                <a:extLst>
                  <a:ext uri="{FF2B5EF4-FFF2-40B4-BE49-F238E27FC236}">
                    <a16:creationId xmlns:a16="http://schemas.microsoft.com/office/drawing/2014/main" id="{7A1DDAE0-8458-4D71-82F3-F55ADDCE4F9C}"/>
                  </a:ext>
                </a:extLst>
              </p:cNvPr>
              <p:cNvSpPr txBox="1"/>
              <p:nvPr/>
            </p:nvSpPr>
            <p:spPr>
              <a:xfrm>
                <a:off x="354899" y="5223554"/>
                <a:ext cx="605431" cy="390748"/>
              </a:xfrm>
              <a:prstGeom prst="rect">
                <a:avLst/>
              </a:prstGeom>
              <a:noFill/>
            </p:spPr>
            <p:txBody>
              <a:bodyPr wrap="square" rtlCol="0">
                <a:noAutofit/>
              </a:bodyPr>
              <a:lstStyle/>
              <a:p>
                <a:pPr algn="ctr"/>
                <a14:m>
                  <m:oMathPara xmlns:m="http://schemas.openxmlformats.org/officeDocument/2006/math">
                    <m:oMathParaPr>
                      <m:jc m:val="righ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𝑝</m:t>
                          </m:r>
                        </m:e>
                        <m:sub>
                          <m:r>
                            <a:rPr lang="en-US" b="0" i="1" smtClean="0">
                              <a:latin typeface="Cambria Math" panose="02040503050406030204" pitchFamily="18" charset="0"/>
                            </a:rPr>
                            <m:t>𝑝𝑐</m:t>
                          </m:r>
                        </m:sub>
                      </m:sSub>
                    </m:oMath>
                  </m:oMathPara>
                </a14:m>
                <a:endParaRPr lang="en-US" dirty="0"/>
              </a:p>
            </p:txBody>
          </p:sp>
        </mc:Choice>
        <mc:Fallback xmlns="">
          <p:sp>
            <p:nvSpPr>
              <p:cNvPr id="69" name="TextBox 68">
                <a:extLst>
                  <a:ext uri="{FF2B5EF4-FFF2-40B4-BE49-F238E27FC236}">
                    <a16:creationId xmlns:a16="http://schemas.microsoft.com/office/drawing/2014/main" id="{7A1DDAE0-8458-4D71-82F3-F55ADDCE4F9C}"/>
                  </a:ext>
                </a:extLst>
              </p:cNvPr>
              <p:cNvSpPr txBox="1">
                <a:spLocks noRot="1" noChangeAspect="1" noMove="1" noResize="1" noEditPoints="1" noAdjustHandles="1" noChangeArrowheads="1" noChangeShapeType="1" noTextEdit="1"/>
              </p:cNvSpPr>
              <p:nvPr/>
            </p:nvSpPr>
            <p:spPr>
              <a:xfrm>
                <a:off x="354899" y="5223554"/>
                <a:ext cx="605431" cy="390748"/>
              </a:xfrm>
              <a:prstGeom prst="rect">
                <a:avLst/>
              </a:prstGeom>
              <a:blipFill>
                <a:blip r:embed="rId4"/>
                <a:stretch>
                  <a:fillRect b="-312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0" name="TextBox 69">
                <a:extLst>
                  <a:ext uri="{FF2B5EF4-FFF2-40B4-BE49-F238E27FC236}">
                    <a16:creationId xmlns:a16="http://schemas.microsoft.com/office/drawing/2014/main" id="{77D7653C-8B8E-45AA-B026-44B323300030}"/>
                  </a:ext>
                </a:extLst>
              </p:cNvPr>
              <p:cNvSpPr txBox="1"/>
              <p:nvPr/>
            </p:nvSpPr>
            <p:spPr>
              <a:xfrm>
                <a:off x="4835234" y="5791200"/>
                <a:ext cx="574966" cy="390748"/>
              </a:xfrm>
              <a:prstGeom prst="rect">
                <a:avLst/>
              </a:prstGeom>
              <a:noFill/>
            </p:spPr>
            <p:txBody>
              <a:bodyPr wrap="none" rtlCol="0">
                <a:noAutofit/>
              </a:bodyPr>
              <a:lstStyle/>
              <a:p>
                <a:pPr algn="ct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𝑞</m:t>
                          </m:r>
                        </m:e>
                        <m:sub>
                          <m:r>
                            <a:rPr lang="en-US" b="0" i="1" smtClean="0">
                              <a:latin typeface="Cambria Math" panose="02040503050406030204" pitchFamily="18" charset="0"/>
                            </a:rPr>
                            <m:t>𝑝𝑐</m:t>
                          </m:r>
                        </m:sub>
                      </m:sSub>
                    </m:oMath>
                  </m:oMathPara>
                </a14:m>
                <a:endParaRPr lang="en-US" dirty="0"/>
              </a:p>
            </p:txBody>
          </p:sp>
        </mc:Choice>
        <mc:Fallback xmlns="">
          <p:sp>
            <p:nvSpPr>
              <p:cNvPr id="70" name="TextBox 69">
                <a:extLst>
                  <a:ext uri="{FF2B5EF4-FFF2-40B4-BE49-F238E27FC236}">
                    <a16:creationId xmlns:a16="http://schemas.microsoft.com/office/drawing/2014/main" id="{77D7653C-8B8E-45AA-B026-44B323300030}"/>
                  </a:ext>
                </a:extLst>
              </p:cNvPr>
              <p:cNvSpPr txBox="1">
                <a:spLocks noRot="1" noChangeAspect="1" noMove="1" noResize="1" noEditPoints="1" noAdjustHandles="1" noChangeArrowheads="1" noChangeShapeType="1" noTextEdit="1"/>
              </p:cNvSpPr>
              <p:nvPr/>
            </p:nvSpPr>
            <p:spPr>
              <a:xfrm>
                <a:off x="4835234" y="5791200"/>
                <a:ext cx="574966" cy="390748"/>
              </a:xfrm>
              <a:prstGeom prst="rect">
                <a:avLst/>
              </a:prstGeom>
              <a:blipFill>
                <a:blip r:embed="rId5"/>
                <a:stretch>
                  <a:fillRect b="-3125"/>
                </a:stretch>
              </a:blipFill>
            </p:spPr>
            <p:txBody>
              <a:bodyPr/>
              <a:lstStyle/>
              <a:p>
                <a:r>
                  <a:rPr lang="en-US">
                    <a:noFill/>
                  </a:rPr>
                  <a:t> </a:t>
                </a:r>
              </a:p>
            </p:txBody>
          </p:sp>
        </mc:Fallback>
      </mc:AlternateContent>
      <p:sp>
        <p:nvSpPr>
          <p:cNvPr id="71" name="Rectangle 70">
            <a:extLst>
              <a:ext uri="{FF2B5EF4-FFF2-40B4-BE49-F238E27FC236}">
                <a16:creationId xmlns:a16="http://schemas.microsoft.com/office/drawing/2014/main" id="{81885E08-8B9E-4550-B241-CD4B030EAFEA}"/>
              </a:ext>
            </a:extLst>
          </p:cNvPr>
          <p:cNvSpPr/>
          <p:nvPr/>
        </p:nvSpPr>
        <p:spPr>
          <a:xfrm>
            <a:off x="965544" y="5302781"/>
            <a:ext cx="4024706" cy="212924"/>
          </a:xfrm>
          <a:prstGeom prst="rect">
            <a:avLst/>
          </a:prstGeom>
          <a:solidFill>
            <a:srgbClr val="92D05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Subsidy</a:t>
            </a:r>
          </a:p>
        </p:txBody>
      </p:sp>
      <p:sp>
        <p:nvSpPr>
          <p:cNvPr id="72" name="Oval 71">
            <a:extLst>
              <a:ext uri="{FF2B5EF4-FFF2-40B4-BE49-F238E27FC236}">
                <a16:creationId xmlns:a16="http://schemas.microsoft.com/office/drawing/2014/main" id="{A81C964E-9A52-4C5F-A497-A1A015BDC197}"/>
              </a:ext>
            </a:extLst>
          </p:cNvPr>
          <p:cNvSpPr/>
          <p:nvPr/>
        </p:nvSpPr>
        <p:spPr>
          <a:xfrm>
            <a:off x="4520000" y="5138237"/>
            <a:ext cx="545406" cy="280692"/>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AC</a:t>
            </a:r>
          </a:p>
        </p:txBody>
      </p:sp>
      <p:cxnSp>
        <p:nvCxnSpPr>
          <p:cNvPr id="73" name="Straight Arrow Connector 72">
            <a:extLst>
              <a:ext uri="{FF2B5EF4-FFF2-40B4-BE49-F238E27FC236}">
                <a16:creationId xmlns:a16="http://schemas.microsoft.com/office/drawing/2014/main" id="{D8CECC33-65FD-4BBC-B4FF-D2FFA385DF9A}"/>
              </a:ext>
            </a:extLst>
          </p:cNvPr>
          <p:cNvCxnSpPr>
            <a:cxnSpLocks/>
            <a:stCxn id="40" idx="1"/>
          </p:cNvCxnSpPr>
          <p:nvPr/>
        </p:nvCxnSpPr>
        <p:spPr>
          <a:xfrm flipH="1">
            <a:off x="5308945" y="5560498"/>
            <a:ext cx="144457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4F5A8637-BD82-40A0-AD98-4442B11C3456}"/>
              </a:ext>
            </a:extLst>
          </p:cNvPr>
          <p:cNvCxnSpPr>
            <a:stCxn id="45" idx="2"/>
          </p:cNvCxnSpPr>
          <p:nvPr/>
        </p:nvCxnSpPr>
        <p:spPr>
          <a:xfrm flipH="1">
            <a:off x="4792703" y="3295333"/>
            <a:ext cx="76234" cy="18429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6" name="TextBox 75">
                <a:extLst>
                  <a:ext uri="{FF2B5EF4-FFF2-40B4-BE49-F238E27FC236}">
                    <a16:creationId xmlns:a16="http://schemas.microsoft.com/office/drawing/2014/main" id="{E43BDB7F-A2AE-469F-9DBF-4739FC4AA628}"/>
                  </a:ext>
                </a:extLst>
              </p:cNvPr>
              <p:cNvSpPr txBox="1"/>
              <p:nvPr/>
            </p:nvSpPr>
            <p:spPr>
              <a:xfrm>
                <a:off x="386712" y="5000451"/>
                <a:ext cx="573619" cy="369332"/>
              </a:xfrm>
              <a:prstGeom prst="rect">
                <a:avLst/>
              </a:prstGeom>
              <a:noFill/>
            </p:spPr>
            <p:txBody>
              <a:bodyPr wrap="none" rtlCol="0">
                <a:noAutofit/>
              </a:bodyPr>
              <a:lstStyle/>
              <a:p>
                <a:pPr algn="ctr"/>
                <a14:m>
                  <m:oMathPara xmlns:m="http://schemas.openxmlformats.org/officeDocument/2006/math">
                    <m:oMathParaPr>
                      <m:jc m:val="righ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𝑝</m:t>
                          </m:r>
                        </m:e>
                        <m:sub>
                          <m:r>
                            <a:rPr lang="en-US" b="0" i="1" smtClean="0">
                              <a:latin typeface="Cambria Math" panose="02040503050406030204" pitchFamily="18" charset="0"/>
                            </a:rPr>
                            <m:t>𝑎𝑐</m:t>
                          </m:r>
                        </m:sub>
                      </m:sSub>
                    </m:oMath>
                  </m:oMathPara>
                </a14:m>
                <a:endParaRPr lang="en-US" dirty="0"/>
              </a:p>
            </p:txBody>
          </p:sp>
        </mc:Choice>
        <mc:Fallback xmlns="">
          <p:sp>
            <p:nvSpPr>
              <p:cNvPr id="76" name="TextBox 75">
                <a:extLst>
                  <a:ext uri="{FF2B5EF4-FFF2-40B4-BE49-F238E27FC236}">
                    <a16:creationId xmlns:a16="http://schemas.microsoft.com/office/drawing/2014/main" id="{E43BDB7F-A2AE-469F-9DBF-4739FC4AA628}"/>
                  </a:ext>
                </a:extLst>
              </p:cNvPr>
              <p:cNvSpPr txBox="1">
                <a:spLocks noRot="1" noChangeAspect="1" noMove="1" noResize="1" noEditPoints="1" noAdjustHandles="1" noChangeArrowheads="1" noChangeShapeType="1" noTextEdit="1"/>
              </p:cNvSpPr>
              <p:nvPr/>
            </p:nvSpPr>
            <p:spPr>
              <a:xfrm>
                <a:off x="386712" y="5000451"/>
                <a:ext cx="573619" cy="369332"/>
              </a:xfrm>
              <a:prstGeom prst="rect">
                <a:avLst/>
              </a:prstGeom>
              <a:blipFill>
                <a:blip r:embed="rId6"/>
                <a:stretch>
                  <a:fillRect b="-8197"/>
                </a:stretch>
              </a:blipFill>
            </p:spPr>
            <p:txBody>
              <a:bodyPr/>
              <a:lstStyle/>
              <a:p>
                <a:r>
                  <a:rPr lang="en-US">
                    <a:noFill/>
                  </a:rPr>
                  <a:t> </a:t>
                </a:r>
              </a:p>
            </p:txBody>
          </p:sp>
        </mc:Fallback>
      </mc:AlternateContent>
      <p:cxnSp>
        <p:nvCxnSpPr>
          <p:cNvPr id="77" name="Straight Connector 76">
            <a:extLst>
              <a:ext uri="{FF2B5EF4-FFF2-40B4-BE49-F238E27FC236}">
                <a16:creationId xmlns:a16="http://schemas.microsoft.com/office/drawing/2014/main" id="{33D7C6CC-D7E1-4617-8279-32035483D6D4}"/>
              </a:ext>
            </a:extLst>
          </p:cNvPr>
          <p:cNvCxnSpPr>
            <a:endCxn id="72" idx="4"/>
          </p:cNvCxnSpPr>
          <p:nvPr/>
        </p:nvCxnSpPr>
        <p:spPr>
          <a:xfrm flipV="1">
            <a:off x="4792702" y="5418929"/>
            <a:ext cx="1" cy="33790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8" name="TextBox 77">
                <a:extLst>
                  <a:ext uri="{FF2B5EF4-FFF2-40B4-BE49-F238E27FC236}">
                    <a16:creationId xmlns:a16="http://schemas.microsoft.com/office/drawing/2014/main" id="{3F551D06-9B47-448D-8CA0-F5AB27E7890F}"/>
                  </a:ext>
                </a:extLst>
              </p:cNvPr>
              <p:cNvSpPr txBox="1"/>
              <p:nvPr/>
            </p:nvSpPr>
            <p:spPr>
              <a:xfrm>
                <a:off x="4490768" y="5791200"/>
                <a:ext cx="574966" cy="369332"/>
              </a:xfrm>
              <a:prstGeom prst="rect">
                <a:avLst/>
              </a:prstGeom>
              <a:noFill/>
            </p:spPr>
            <p:txBody>
              <a:bodyPr wrap="none" rtlCol="0">
                <a:noAutofit/>
              </a:bodyPr>
              <a:lstStyle/>
              <a:p>
                <a:pPr algn="ct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𝑞</m:t>
                          </m:r>
                        </m:e>
                        <m:sub>
                          <m:r>
                            <a:rPr lang="en-US" b="0" i="1" smtClean="0">
                              <a:latin typeface="Cambria Math" panose="02040503050406030204" pitchFamily="18" charset="0"/>
                            </a:rPr>
                            <m:t>𝑎𝑐</m:t>
                          </m:r>
                        </m:sub>
                      </m:sSub>
                    </m:oMath>
                  </m:oMathPara>
                </a14:m>
                <a:endParaRPr lang="en-US" dirty="0"/>
              </a:p>
            </p:txBody>
          </p:sp>
        </mc:Choice>
        <mc:Fallback xmlns="">
          <p:sp>
            <p:nvSpPr>
              <p:cNvPr id="78" name="TextBox 77">
                <a:extLst>
                  <a:ext uri="{FF2B5EF4-FFF2-40B4-BE49-F238E27FC236}">
                    <a16:creationId xmlns:a16="http://schemas.microsoft.com/office/drawing/2014/main" id="{3F551D06-9B47-448D-8CA0-F5AB27E7890F}"/>
                  </a:ext>
                </a:extLst>
              </p:cNvPr>
              <p:cNvSpPr txBox="1">
                <a:spLocks noRot="1" noChangeAspect="1" noMove="1" noResize="1" noEditPoints="1" noAdjustHandles="1" noChangeArrowheads="1" noChangeShapeType="1" noTextEdit="1"/>
              </p:cNvSpPr>
              <p:nvPr/>
            </p:nvSpPr>
            <p:spPr>
              <a:xfrm>
                <a:off x="4490768" y="5791200"/>
                <a:ext cx="574966" cy="369332"/>
              </a:xfrm>
              <a:prstGeom prst="rect">
                <a:avLst/>
              </a:prstGeom>
              <a:blipFill>
                <a:blip r:embed="rId7"/>
                <a:stretch>
                  <a:fillRect b="-6557"/>
                </a:stretch>
              </a:blipFill>
            </p:spPr>
            <p:txBody>
              <a:bodyPr/>
              <a:lstStyle/>
              <a:p>
                <a:r>
                  <a:rPr lang="en-US">
                    <a:noFill/>
                  </a:rPr>
                  <a:t> </a:t>
                </a:r>
              </a:p>
            </p:txBody>
          </p:sp>
        </mc:Fallback>
      </mc:AlternateContent>
      <p:cxnSp>
        <p:nvCxnSpPr>
          <p:cNvPr id="79" name="Straight Arrow Connector 78">
            <a:extLst>
              <a:ext uri="{FF2B5EF4-FFF2-40B4-BE49-F238E27FC236}">
                <a16:creationId xmlns:a16="http://schemas.microsoft.com/office/drawing/2014/main" id="{2C93641D-BBEE-488E-B331-5CA201C179C8}"/>
              </a:ext>
            </a:extLst>
          </p:cNvPr>
          <p:cNvCxnSpPr>
            <a:cxnSpLocks/>
            <a:stCxn id="53" idx="2"/>
            <a:endCxn id="63" idx="0"/>
          </p:cNvCxnSpPr>
          <p:nvPr/>
        </p:nvCxnSpPr>
        <p:spPr>
          <a:xfrm flipH="1">
            <a:off x="2386532" y="2209799"/>
            <a:ext cx="0" cy="10530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33684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E4695-5861-437E-8A2F-4B0EE4978972}"/>
              </a:ext>
            </a:extLst>
          </p:cNvPr>
          <p:cNvSpPr>
            <a:spLocks noGrp="1"/>
          </p:cNvSpPr>
          <p:nvPr>
            <p:ph type="title"/>
          </p:nvPr>
        </p:nvSpPr>
        <p:spPr>
          <a:xfrm>
            <a:off x="609600" y="283268"/>
            <a:ext cx="10972800" cy="1143000"/>
          </a:xfrm>
        </p:spPr>
        <p:txBody>
          <a:bodyPr>
            <a:noAutofit/>
          </a:bodyPr>
          <a:lstStyle/>
          <a:p>
            <a:r>
              <a:rPr lang="en-US" dirty="0"/>
              <a:t>Public Decisions With Impacts Over Time</a:t>
            </a:r>
          </a:p>
        </p:txBody>
      </p:sp>
      <p:sp>
        <p:nvSpPr>
          <p:cNvPr id="45" name="TextBox 44">
            <a:extLst>
              <a:ext uri="{FF2B5EF4-FFF2-40B4-BE49-F238E27FC236}">
                <a16:creationId xmlns:a16="http://schemas.microsoft.com/office/drawing/2014/main" id="{5BC1D05D-8CC6-4481-AD02-AAFF9C33DDF6}"/>
              </a:ext>
            </a:extLst>
          </p:cNvPr>
          <p:cNvSpPr txBox="1"/>
          <p:nvPr/>
        </p:nvSpPr>
        <p:spPr>
          <a:xfrm>
            <a:off x="4393511" y="6183868"/>
            <a:ext cx="3596555" cy="369332"/>
          </a:xfrm>
          <a:prstGeom prst="rect">
            <a:avLst/>
          </a:prstGeom>
          <a:noFill/>
        </p:spPr>
        <p:txBody>
          <a:bodyPr wrap="none" rtlCol="0">
            <a:noAutofit/>
          </a:bodyPr>
          <a:lstStyle/>
          <a:p>
            <a:r>
              <a:rPr lang="en-US" dirty="0"/>
              <a:t>Many other patterns are possible</a:t>
            </a:r>
          </a:p>
        </p:txBody>
      </p:sp>
      <p:sp>
        <p:nvSpPr>
          <p:cNvPr id="46" name="TextBox 45">
            <a:extLst>
              <a:ext uri="{FF2B5EF4-FFF2-40B4-BE49-F238E27FC236}">
                <a16:creationId xmlns:a16="http://schemas.microsoft.com/office/drawing/2014/main" id="{05686E35-327D-4B94-A920-83586AC8E10C}"/>
              </a:ext>
            </a:extLst>
          </p:cNvPr>
          <p:cNvSpPr txBox="1"/>
          <p:nvPr/>
        </p:nvSpPr>
        <p:spPr>
          <a:xfrm>
            <a:off x="1304225" y="4881875"/>
            <a:ext cx="4953000" cy="350525"/>
          </a:xfrm>
          <a:prstGeom prst="rect">
            <a:avLst/>
          </a:prstGeom>
          <a:noFill/>
        </p:spPr>
        <p:txBody>
          <a:bodyPr wrap="square" rtlCol="0">
            <a:noAutofit/>
          </a:bodyPr>
          <a:lstStyle/>
          <a:p>
            <a:r>
              <a:rPr lang="en-US" dirty="0"/>
              <a:t>Temptation to overclaim down to </a:t>
            </a:r>
            <a:r>
              <a:rPr lang="en-US" dirty="0">
                <a:solidFill>
                  <a:srgbClr val="00B050"/>
                </a:solidFill>
              </a:rPr>
              <a:t>status at t = 0</a:t>
            </a:r>
          </a:p>
        </p:txBody>
      </p:sp>
      <p:sp>
        <p:nvSpPr>
          <p:cNvPr id="47" name="TextBox 46">
            <a:extLst>
              <a:ext uri="{FF2B5EF4-FFF2-40B4-BE49-F238E27FC236}">
                <a16:creationId xmlns:a16="http://schemas.microsoft.com/office/drawing/2014/main" id="{713EA933-D0A7-4CD1-993D-43625529B863}"/>
              </a:ext>
            </a:extLst>
          </p:cNvPr>
          <p:cNvSpPr txBox="1"/>
          <p:nvPr/>
        </p:nvSpPr>
        <p:spPr>
          <a:xfrm>
            <a:off x="1304225" y="5554293"/>
            <a:ext cx="4364648" cy="363907"/>
          </a:xfrm>
          <a:prstGeom prst="rect">
            <a:avLst/>
          </a:prstGeom>
          <a:noFill/>
        </p:spPr>
        <p:txBody>
          <a:bodyPr wrap="square" rtlCol="0">
            <a:noAutofit/>
          </a:bodyPr>
          <a:lstStyle/>
          <a:p>
            <a:r>
              <a:rPr lang="en-US" dirty="0"/>
              <a:t>Can claim area between </a:t>
            </a:r>
            <a:r>
              <a:rPr lang="en-US" dirty="0">
                <a:solidFill>
                  <a:srgbClr val="FF0000"/>
                </a:solidFill>
              </a:rPr>
              <a:t>with</a:t>
            </a:r>
            <a:r>
              <a:rPr lang="en-US" dirty="0"/>
              <a:t> and </a:t>
            </a:r>
            <a:r>
              <a:rPr lang="en-US" dirty="0">
                <a:solidFill>
                  <a:srgbClr val="0070C0"/>
                </a:solidFill>
              </a:rPr>
              <a:t>without</a:t>
            </a:r>
          </a:p>
        </p:txBody>
      </p:sp>
      <p:sp>
        <p:nvSpPr>
          <p:cNvPr id="48" name="TextBox 47">
            <a:extLst>
              <a:ext uri="{FF2B5EF4-FFF2-40B4-BE49-F238E27FC236}">
                <a16:creationId xmlns:a16="http://schemas.microsoft.com/office/drawing/2014/main" id="{EA2027E5-A0A8-40F3-938A-F87A9E6B21FF}"/>
              </a:ext>
            </a:extLst>
          </p:cNvPr>
          <p:cNvSpPr txBox="1"/>
          <p:nvPr/>
        </p:nvSpPr>
        <p:spPr>
          <a:xfrm>
            <a:off x="6644495" y="4856546"/>
            <a:ext cx="4260929" cy="642553"/>
          </a:xfrm>
          <a:prstGeom prst="rect">
            <a:avLst/>
          </a:prstGeom>
          <a:noFill/>
        </p:spPr>
        <p:txBody>
          <a:bodyPr wrap="square" rtlCol="0">
            <a:noAutofit/>
          </a:bodyPr>
          <a:lstStyle/>
          <a:p>
            <a:r>
              <a:rPr lang="en-US" dirty="0"/>
              <a:t>Temptation to say nothing happened since </a:t>
            </a:r>
            <a:r>
              <a:rPr lang="en-US" dirty="0">
                <a:solidFill>
                  <a:srgbClr val="00B050"/>
                </a:solidFill>
              </a:rPr>
              <a:t>status at t = 0 </a:t>
            </a:r>
            <a:r>
              <a:rPr lang="en-US" dirty="0"/>
              <a:t>is the same as </a:t>
            </a:r>
            <a:r>
              <a:rPr lang="en-US" dirty="0">
                <a:solidFill>
                  <a:srgbClr val="FF0000"/>
                </a:solidFill>
              </a:rPr>
              <a:t>with</a:t>
            </a:r>
            <a:endParaRPr lang="en-US" dirty="0">
              <a:solidFill>
                <a:srgbClr val="00B050"/>
              </a:solidFill>
            </a:endParaRPr>
          </a:p>
        </p:txBody>
      </p:sp>
      <p:sp>
        <p:nvSpPr>
          <p:cNvPr id="49" name="TextBox 48">
            <a:extLst>
              <a:ext uri="{FF2B5EF4-FFF2-40B4-BE49-F238E27FC236}">
                <a16:creationId xmlns:a16="http://schemas.microsoft.com/office/drawing/2014/main" id="{6E05FB3E-0132-4502-9768-B3D39D056D05}"/>
              </a:ext>
            </a:extLst>
          </p:cNvPr>
          <p:cNvSpPr txBox="1"/>
          <p:nvPr/>
        </p:nvSpPr>
        <p:spPr>
          <a:xfrm>
            <a:off x="6644495" y="5544779"/>
            <a:ext cx="4341005" cy="373421"/>
          </a:xfrm>
          <a:prstGeom prst="rect">
            <a:avLst/>
          </a:prstGeom>
          <a:noFill/>
        </p:spPr>
        <p:txBody>
          <a:bodyPr wrap="none" rtlCol="0">
            <a:noAutofit/>
          </a:bodyPr>
          <a:lstStyle/>
          <a:p>
            <a:r>
              <a:rPr lang="en-US" dirty="0"/>
              <a:t>Can claim area between </a:t>
            </a:r>
            <a:r>
              <a:rPr lang="en-US" dirty="0">
                <a:solidFill>
                  <a:srgbClr val="FF0000"/>
                </a:solidFill>
              </a:rPr>
              <a:t>with</a:t>
            </a:r>
            <a:r>
              <a:rPr lang="en-US" dirty="0"/>
              <a:t> and </a:t>
            </a:r>
            <a:r>
              <a:rPr lang="en-US" dirty="0">
                <a:solidFill>
                  <a:srgbClr val="0070C0"/>
                </a:solidFill>
              </a:rPr>
              <a:t>without</a:t>
            </a:r>
          </a:p>
        </p:txBody>
      </p:sp>
      <p:cxnSp>
        <p:nvCxnSpPr>
          <p:cNvPr id="5" name="Straight Connector 4">
            <a:extLst>
              <a:ext uri="{FF2B5EF4-FFF2-40B4-BE49-F238E27FC236}">
                <a16:creationId xmlns:a16="http://schemas.microsoft.com/office/drawing/2014/main" id="{223BF5F3-9928-4BA9-98AF-F595A58CA44F}"/>
              </a:ext>
            </a:extLst>
          </p:cNvPr>
          <p:cNvCxnSpPr>
            <a:cxnSpLocks/>
          </p:cNvCxnSpPr>
          <p:nvPr/>
        </p:nvCxnSpPr>
        <p:spPr>
          <a:xfrm>
            <a:off x="1461105" y="1584960"/>
            <a:ext cx="0" cy="27432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F965415-1531-4381-900B-50CECABF6215}"/>
              </a:ext>
            </a:extLst>
          </p:cNvPr>
          <p:cNvCxnSpPr/>
          <p:nvPr/>
        </p:nvCxnSpPr>
        <p:spPr>
          <a:xfrm>
            <a:off x="1461105" y="4328160"/>
            <a:ext cx="2819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CA78094-D556-43CA-9877-38678D7CFA0A}"/>
              </a:ext>
            </a:extLst>
          </p:cNvPr>
          <p:cNvCxnSpPr/>
          <p:nvPr/>
        </p:nvCxnSpPr>
        <p:spPr>
          <a:xfrm flipV="1">
            <a:off x="1461105" y="2466975"/>
            <a:ext cx="2481827" cy="102298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18575F9-D74F-4E39-8ADF-2864148CEE1A}"/>
              </a:ext>
            </a:extLst>
          </p:cNvPr>
          <p:cNvCxnSpPr/>
          <p:nvPr/>
        </p:nvCxnSpPr>
        <p:spPr>
          <a:xfrm flipV="1">
            <a:off x="2832705" y="1584960"/>
            <a:ext cx="0" cy="274320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FE7DA67-750F-48EC-B1E7-44EA42B4F170}"/>
              </a:ext>
            </a:extLst>
          </p:cNvPr>
          <p:cNvCxnSpPr>
            <a:cxnSpLocks/>
          </p:cNvCxnSpPr>
          <p:nvPr/>
        </p:nvCxnSpPr>
        <p:spPr>
          <a:xfrm flipH="1">
            <a:off x="2818923" y="1573120"/>
            <a:ext cx="1320450" cy="137160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A9978DB-785E-47E3-94E8-EB4058A5CB56}"/>
              </a:ext>
            </a:extLst>
          </p:cNvPr>
          <p:cNvCxnSpPr/>
          <p:nvPr/>
        </p:nvCxnSpPr>
        <p:spPr>
          <a:xfrm flipV="1">
            <a:off x="2832705" y="2936678"/>
            <a:ext cx="1447800" cy="0"/>
          </a:xfrm>
          <a:prstGeom prst="line">
            <a:avLst/>
          </a:prstGeom>
          <a:ln>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11A2F23-CA45-49E9-9541-5A65438DF264}"/>
              </a:ext>
            </a:extLst>
          </p:cNvPr>
          <p:cNvCxnSpPr/>
          <p:nvPr/>
        </p:nvCxnSpPr>
        <p:spPr>
          <a:xfrm>
            <a:off x="6879493" y="1925154"/>
            <a:ext cx="2385873" cy="2100076"/>
          </a:xfrm>
          <a:prstGeom prst="line">
            <a:avLst/>
          </a:prstGeom>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3E9F70F4-2B16-4633-9EFD-F1426EACB061}"/>
              </a:ext>
            </a:extLst>
          </p:cNvPr>
          <p:cNvSpPr txBox="1"/>
          <p:nvPr/>
        </p:nvSpPr>
        <p:spPr>
          <a:xfrm>
            <a:off x="4137097" y="4362989"/>
            <a:ext cx="691660" cy="323311"/>
          </a:xfrm>
          <a:prstGeom prst="rect">
            <a:avLst/>
          </a:prstGeom>
          <a:noFill/>
        </p:spPr>
        <p:txBody>
          <a:bodyPr wrap="square" rtlCol="0">
            <a:noAutofit/>
          </a:bodyPr>
          <a:lstStyle/>
          <a:p>
            <a:r>
              <a:rPr lang="en-US" dirty="0"/>
              <a:t>Time</a:t>
            </a:r>
          </a:p>
        </p:txBody>
      </p:sp>
      <p:cxnSp>
        <p:nvCxnSpPr>
          <p:cNvPr id="38" name="Straight Connector 37">
            <a:extLst>
              <a:ext uri="{FF2B5EF4-FFF2-40B4-BE49-F238E27FC236}">
                <a16:creationId xmlns:a16="http://schemas.microsoft.com/office/drawing/2014/main" id="{1FF43A2E-A228-41DA-91E4-617396943354}"/>
              </a:ext>
            </a:extLst>
          </p:cNvPr>
          <p:cNvCxnSpPr/>
          <p:nvPr/>
        </p:nvCxnSpPr>
        <p:spPr>
          <a:xfrm>
            <a:off x="8058913" y="2916282"/>
            <a:ext cx="1226239"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805D8EF7-EC9C-49EB-86CB-B49A7AE00A61}"/>
              </a:ext>
            </a:extLst>
          </p:cNvPr>
          <p:cNvSpPr txBox="1"/>
          <p:nvPr/>
        </p:nvSpPr>
        <p:spPr>
          <a:xfrm>
            <a:off x="8735747" y="2555374"/>
            <a:ext cx="557150" cy="297478"/>
          </a:xfrm>
          <a:prstGeom prst="rect">
            <a:avLst/>
          </a:prstGeom>
          <a:noFill/>
        </p:spPr>
        <p:txBody>
          <a:bodyPr wrap="none" rtlCol="0" anchor="ctr">
            <a:noAutofit/>
          </a:bodyPr>
          <a:lstStyle/>
          <a:p>
            <a:r>
              <a:rPr lang="en-US" dirty="0">
                <a:solidFill>
                  <a:srgbClr val="FF0000"/>
                </a:solidFill>
              </a:rPr>
              <a:t>With</a:t>
            </a:r>
          </a:p>
        </p:txBody>
      </p:sp>
      <p:cxnSp>
        <p:nvCxnSpPr>
          <p:cNvPr id="41" name="Straight Connector 40">
            <a:extLst>
              <a:ext uri="{FF2B5EF4-FFF2-40B4-BE49-F238E27FC236}">
                <a16:creationId xmlns:a16="http://schemas.microsoft.com/office/drawing/2014/main" id="{7DE050C6-D324-4A4E-91CF-2DFBB0E9F5E6}"/>
              </a:ext>
            </a:extLst>
          </p:cNvPr>
          <p:cNvCxnSpPr>
            <a:cxnSpLocks/>
          </p:cNvCxnSpPr>
          <p:nvPr/>
        </p:nvCxnSpPr>
        <p:spPr>
          <a:xfrm>
            <a:off x="8075691" y="2964384"/>
            <a:ext cx="1217206" cy="0"/>
          </a:xfrm>
          <a:prstGeom prst="line">
            <a:avLst/>
          </a:prstGeom>
          <a:ln w="25400">
            <a:solidFill>
              <a:srgbClr val="00B050"/>
            </a:solidFill>
            <a:prstDash val="sysDash"/>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AC6880C4-807A-41E1-AD02-0945D8FFC445}"/>
              </a:ext>
            </a:extLst>
          </p:cNvPr>
          <p:cNvSpPr txBox="1"/>
          <p:nvPr/>
        </p:nvSpPr>
        <p:spPr>
          <a:xfrm>
            <a:off x="8567948" y="3004626"/>
            <a:ext cx="1565952" cy="329552"/>
          </a:xfrm>
          <a:prstGeom prst="rect">
            <a:avLst/>
          </a:prstGeom>
          <a:noFill/>
        </p:spPr>
        <p:txBody>
          <a:bodyPr wrap="none" rtlCol="0" anchor="ctr">
            <a:noAutofit/>
          </a:bodyPr>
          <a:lstStyle/>
          <a:p>
            <a:r>
              <a:rPr lang="en-US" dirty="0">
                <a:solidFill>
                  <a:srgbClr val="00B050"/>
                </a:solidFill>
              </a:rPr>
              <a:t>Status at t = 0</a:t>
            </a:r>
          </a:p>
        </p:txBody>
      </p:sp>
      <p:sp>
        <p:nvSpPr>
          <p:cNvPr id="44" name="TextBox 43">
            <a:extLst>
              <a:ext uri="{FF2B5EF4-FFF2-40B4-BE49-F238E27FC236}">
                <a16:creationId xmlns:a16="http://schemas.microsoft.com/office/drawing/2014/main" id="{B2486E7E-162D-42AD-8CB6-89C8E3A76DC4}"/>
              </a:ext>
            </a:extLst>
          </p:cNvPr>
          <p:cNvSpPr txBox="1"/>
          <p:nvPr/>
        </p:nvSpPr>
        <p:spPr>
          <a:xfrm>
            <a:off x="9095625" y="3599460"/>
            <a:ext cx="943025" cy="310829"/>
          </a:xfrm>
          <a:prstGeom prst="rect">
            <a:avLst/>
          </a:prstGeom>
          <a:noFill/>
        </p:spPr>
        <p:txBody>
          <a:bodyPr wrap="none" rtlCol="0" anchor="ctr">
            <a:noAutofit/>
          </a:bodyPr>
          <a:lstStyle/>
          <a:p>
            <a:r>
              <a:rPr lang="en-US" dirty="0">
                <a:solidFill>
                  <a:srgbClr val="0070C0"/>
                </a:solidFill>
              </a:rPr>
              <a:t>Without</a:t>
            </a:r>
          </a:p>
        </p:txBody>
      </p:sp>
      <p:sp>
        <p:nvSpPr>
          <p:cNvPr id="7" name="Rectangle 6"/>
          <p:cNvSpPr/>
          <p:nvPr/>
        </p:nvSpPr>
        <p:spPr>
          <a:xfrm>
            <a:off x="1088325" y="1608111"/>
            <a:ext cx="312906" cy="369332"/>
          </a:xfrm>
          <a:prstGeom prst="rect">
            <a:avLst/>
          </a:prstGeom>
        </p:spPr>
        <p:txBody>
          <a:bodyPr wrap="none">
            <a:noAutofit/>
          </a:bodyPr>
          <a:lstStyle/>
          <a:p>
            <a:r>
              <a:rPr lang="en-US" dirty="0"/>
              <a:t>$</a:t>
            </a:r>
          </a:p>
        </p:txBody>
      </p:sp>
      <p:sp>
        <p:nvSpPr>
          <p:cNvPr id="37" name="Rectangle 36"/>
          <p:cNvSpPr/>
          <p:nvPr/>
        </p:nvSpPr>
        <p:spPr>
          <a:xfrm>
            <a:off x="6370435" y="1608111"/>
            <a:ext cx="312906" cy="369332"/>
          </a:xfrm>
          <a:prstGeom prst="rect">
            <a:avLst/>
          </a:prstGeom>
        </p:spPr>
        <p:txBody>
          <a:bodyPr wrap="none">
            <a:noAutofit/>
          </a:bodyPr>
          <a:lstStyle/>
          <a:p>
            <a:r>
              <a:rPr lang="en-US" dirty="0"/>
              <a:t>$</a:t>
            </a:r>
          </a:p>
        </p:txBody>
      </p:sp>
      <p:cxnSp>
        <p:nvCxnSpPr>
          <p:cNvPr id="43" name="Straight Connector 42">
            <a:extLst>
              <a:ext uri="{FF2B5EF4-FFF2-40B4-BE49-F238E27FC236}">
                <a16:creationId xmlns:a16="http://schemas.microsoft.com/office/drawing/2014/main" id="{0F965415-1531-4381-900B-50CECABF6215}"/>
              </a:ext>
            </a:extLst>
          </p:cNvPr>
          <p:cNvCxnSpPr/>
          <p:nvPr/>
        </p:nvCxnSpPr>
        <p:spPr>
          <a:xfrm>
            <a:off x="6775773" y="4328160"/>
            <a:ext cx="2819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223BF5F3-9928-4BA9-98AF-F595A58CA44F}"/>
              </a:ext>
            </a:extLst>
          </p:cNvPr>
          <p:cNvCxnSpPr>
            <a:cxnSpLocks/>
          </p:cNvCxnSpPr>
          <p:nvPr/>
        </p:nvCxnSpPr>
        <p:spPr>
          <a:xfrm>
            <a:off x="6775773" y="1596365"/>
            <a:ext cx="0" cy="27432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D18575F9-D74F-4E39-8ADF-2864148CEE1A}"/>
              </a:ext>
            </a:extLst>
          </p:cNvPr>
          <p:cNvCxnSpPr/>
          <p:nvPr/>
        </p:nvCxnSpPr>
        <p:spPr>
          <a:xfrm flipV="1">
            <a:off x="8071173" y="1584960"/>
            <a:ext cx="0" cy="274320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805D8EF7-EC9C-49EB-86CB-B49A7AE00A61}"/>
              </a:ext>
            </a:extLst>
          </p:cNvPr>
          <p:cNvSpPr txBox="1"/>
          <p:nvPr/>
        </p:nvSpPr>
        <p:spPr>
          <a:xfrm>
            <a:off x="3278029" y="1569551"/>
            <a:ext cx="598227" cy="297478"/>
          </a:xfrm>
          <a:prstGeom prst="rect">
            <a:avLst/>
          </a:prstGeom>
          <a:noFill/>
        </p:spPr>
        <p:txBody>
          <a:bodyPr wrap="none" rtlCol="0" anchor="ctr">
            <a:noAutofit/>
          </a:bodyPr>
          <a:lstStyle/>
          <a:p>
            <a:r>
              <a:rPr lang="en-US" dirty="0">
                <a:solidFill>
                  <a:srgbClr val="FF0000"/>
                </a:solidFill>
              </a:rPr>
              <a:t>With</a:t>
            </a:r>
          </a:p>
        </p:txBody>
      </p:sp>
      <p:sp>
        <p:nvSpPr>
          <p:cNvPr id="64" name="TextBox 63">
            <a:extLst>
              <a:ext uri="{FF2B5EF4-FFF2-40B4-BE49-F238E27FC236}">
                <a16:creationId xmlns:a16="http://schemas.microsoft.com/office/drawing/2014/main" id="{B2486E7E-162D-42AD-8CB6-89C8E3A76DC4}"/>
              </a:ext>
            </a:extLst>
          </p:cNvPr>
          <p:cNvSpPr txBox="1"/>
          <p:nvPr/>
        </p:nvSpPr>
        <p:spPr>
          <a:xfrm>
            <a:off x="3797080" y="2117792"/>
            <a:ext cx="945952" cy="307908"/>
          </a:xfrm>
          <a:prstGeom prst="rect">
            <a:avLst/>
          </a:prstGeom>
          <a:noFill/>
        </p:spPr>
        <p:txBody>
          <a:bodyPr wrap="none" rtlCol="0" anchor="ctr">
            <a:noAutofit/>
          </a:bodyPr>
          <a:lstStyle/>
          <a:p>
            <a:r>
              <a:rPr lang="en-US" dirty="0">
                <a:solidFill>
                  <a:srgbClr val="0070C0"/>
                </a:solidFill>
              </a:rPr>
              <a:t>Without</a:t>
            </a:r>
          </a:p>
        </p:txBody>
      </p:sp>
      <p:sp>
        <p:nvSpPr>
          <p:cNvPr id="65" name="TextBox 64">
            <a:extLst>
              <a:ext uri="{FF2B5EF4-FFF2-40B4-BE49-F238E27FC236}">
                <a16:creationId xmlns:a16="http://schemas.microsoft.com/office/drawing/2014/main" id="{AC6880C4-807A-41E1-AD02-0945D8FFC445}"/>
              </a:ext>
            </a:extLst>
          </p:cNvPr>
          <p:cNvSpPr txBox="1"/>
          <p:nvPr/>
        </p:nvSpPr>
        <p:spPr>
          <a:xfrm>
            <a:off x="2894761" y="3004626"/>
            <a:ext cx="1591096" cy="332934"/>
          </a:xfrm>
          <a:prstGeom prst="rect">
            <a:avLst/>
          </a:prstGeom>
          <a:noFill/>
        </p:spPr>
        <p:txBody>
          <a:bodyPr wrap="none" rtlCol="0" anchor="ctr">
            <a:noAutofit/>
          </a:bodyPr>
          <a:lstStyle/>
          <a:p>
            <a:r>
              <a:rPr lang="en-US" dirty="0">
                <a:solidFill>
                  <a:srgbClr val="00B050"/>
                </a:solidFill>
              </a:rPr>
              <a:t>Status at t = 0</a:t>
            </a:r>
          </a:p>
        </p:txBody>
      </p:sp>
      <p:sp>
        <p:nvSpPr>
          <p:cNvPr id="66" name="Rectangle 65"/>
          <p:cNvSpPr/>
          <p:nvPr/>
        </p:nvSpPr>
        <p:spPr>
          <a:xfrm>
            <a:off x="1649553" y="4382022"/>
            <a:ext cx="864339" cy="369332"/>
          </a:xfrm>
          <a:prstGeom prst="rect">
            <a:avLst/>
          </a:prstGeom>
        </p:spPr>
        <p:txBody>
          <a:bodyPr wrap="none">
            <a:noAutofit/>
          </a:bodyPr>
          <a:lstStyle/>
          <a:p>
            <a:r>
              <a:rPr lang="en-US" dirty="0"/>
              <a:t>Before</a:t>
            </a:r>
          </a:p>
        </p:txBody>
      </p:sp>
      <p:sp>
        <p:nvSpPr>
          <p:cNvPr id="67" name="Rectangle 66"/>
          <p:cNvSpPr/>
          <p:nvPr/>
        </p:nvSpPr>
        <p:spPr>
          <a:xfrm>
            <a:off x="2554877" y="4368541"/>
            <a:ext cx="652480" cy="369332"/>
          </a:xfrm>
          <a:prstGeom prst="rect">
            <a:avLst/>
          </a:prstGeom>
        </p:spPr>
        <p:txBody>
          <a:bodyPr wrap="square">
            <a:noAutofit/>
          </a:bodyPr>
          <a:lstStyle/>
          <a:p>
            <a:r>
              <a:rPr lang="en-US" dirty="0"/>
              <a:t>t = 0</a:t>
            </a:r>
          </a:p>
        </p:txBody>
      </p:sp>
      <p:sp>
        <p:nvSpPr>
          <p:cNvPr id="68" name="Rectangle 67"/>
          <p:cNvSpPr/>
          <p:nvPr/>
        </p:nvSpPr>
        <p:spPr>
          <a:xfrm>
            <a:off x="3283305" y="4382022"/>
            <a:ext cx="671979" cy="369332"/>
          </a:xfrm>
          <a:prstGeom prst="rect">
            <a:avLst/>
          </a:prstGeom>
        </p:spPr>
        <p:txBody>
          <a:bodyPr wrap="none">
            <a:noAutofit/>
          </a:bodyPr>
          <a:lstStyle/>
          <a:p>
            <a:r>
              <a:rPr lang="en-US" dirty="0"/>
              <a:t>After</a:t>
            </a:r>
          </a:p>
        </p:txBody>
      </p:sp>
      <p:sp>
        <p:nvSpPr>
          <p:cNvPr id="69" name="Rectangle 68"/>
          <p:cNvSpPr/>
          <p:nvPr/>
        </p:nvSpPr>
        <p:spPr>
          <a:xfrm>
            <a:off x="6851973" y="4369896"/>
            <a:ext cx="864339" cy="369332"/>
          </a:xfrm>
          <a:prstGeom prst="rect">
            <a:avLst/>
          </a:prstGeom>
        </p:spPr>
        <p:txBody>
          <a:bodyPr wrap="none">
            <a:noAutofit/>
          </a:bodyPr>
          <a:lstStyle/>
          <a:p>
            <a:r>
              <a:rPr lang="en-US" dirty="0"/>
              <a:t>Before</a:t>
            </a:r>
          </a:p>
        </p:txBody>
      </p:sp>
      <p:sp>
        <p:nvSpPr>
          <p:cNvPr id="70" name="Rectangle 69"/>
          <p:cNvSpPr/>
          <p:nvPr/>
        </p:nvSpPr>
        <p:spPr>
          <a:xfrm>
            <a:off x="7826418" y="4368541"/>
            <a:ext cx="716807" cy="369332"/>
          </a:xfrm>
          <a:prstGeom prst="rect">
            <a:avLst/>
          </a:prstGeom>
        </p:spPr>
        <p:txBody>
          <a:bodyPr wrap="square">
            <a:noAutofit/>
          </a:bodyPr>
          <a:lstStyle/>
          <a:p>
            <a:r>
              <a:rPr lang="en-US" dirty="0"/>
              <a:t>t = 0</a:t>
            </a:r>
          </a:p>
        </p:txBody>
      </p:sp>
      <p:sp>
        <p:nvSpPr>
          <p:cNvPr id="71" name="Rectangle 70"/>
          <p:cNvSpPr/>
          <p:nvPr/>
        </p:nvSpPr>
        <p:spPr>
          <a:xfrm>
            <a:off x="8520692" y="4368541"/>
            <a:ext cx="671979" cy="369332"/>
          </a:xfrm>
          <a:prstGeom prst="rect">
            <a:avLst/>
          </a:prstGeom>
        </p:spPr>
        <p:txBody>
          <a:bodyPr wrap="none">
            <a:noAutofit/>
          </a:bodyPr>
          <a:lstStyle/>
          <a:p>
            <a:r>
              <a:rPr lang="en-US" dirty="0"/>
              <a:t>After</a:t>
            </a:r>
          </a:p>
        </p:txBody>
      </p:sp>
      <p:sp>
        <p:nvSpPr>
          <p:cNvPr id="72" name="TextBox 71">
            <a:extLst>
              <a:ext uri="{FF2B5EF4-FFF2-40B4-BE49-F238E27FC236}">
                <a16:creationId xmlns:a16="http://schemas.microsoft.com/office/drawing/2014/main" id="{3E9F70F4-2B16-4633-9EFD-F1426EACB061}"/>
              </a:ext>
            </a:extLst>
          </p:cNvPr>
          <p:cNvSpPr txBox="1"/>
          <p:nvPr/>
        </p:nvSpPr>
        <p:spPr>
          <a:xfrm>
            <a:off x="9482632" y="4359030"/>
            <a:ext cx="702768" cy="403470"/>
          </a:xfrm>
          <a:prstGeom prst="rect">
            <a:avLst/>
          </a:prstGeom>
          <a:noFill/>
        </p:spPr>
        <p:txBody>
          <a:bodyPr wrap="square" rtlCol="0">
            <a:noAutofit/>
          </a:bodyPr>
          <a:lstStyle/>
          <a:p>
            <a:r>
              <a:rPr lang="en-US" dirty="0"/>
              <a:t>Time</a:t>
            </a:r>
          </a:p>
        </p:txBody>
      </p:sp>
    </p:spTree>
    <p:extLst>
      <p:ext uri="{BB962C8B-B14F-4D97-AF65-F5344CB8AC3E}">
        <p14:creationId xmlns:p14="http://schemas.microsoft.com/office/powerpoint/2010/main" val="4580776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EE0032-3EEB-4DD2-AD81-57B8FA3FDC88}"/>
              </a:ext>
            </a:extLst>
          </p:cNvPr>
          <p:cNvSpPr>
            <a:spLocks noGrp="1"/>
          </p:cNvSpPr>
          <p:nvPr>
            <p:ph idx="1"/>
          </p:nvPr>
        </p:nvSpPr>
        <p:spPr>
          <a:xfrm>
            <a:off x="609600" y="1600201"/>
            <a:ext cx="10972800" cy="896607"/>
          </a:xfrm>
        </p:spPr>
        <p:txBody>
          <a:bodyPr/>
          <a:lstStyle/>
          <a:p>
            <a:pPr marL="0" indent="0">
              <a:buNone/>
            </a:pPr>
            <a:r>
              <a:rPr lang="en-US" dirty="0"/>
              <a:t>A kind of benefit-cost tradeoff to go from the wage if not trained labor market to the wage if trained market</a:t>
            </a:r>
          </a:p>
        </p:txBody>
      </p:sp>
      <p:sp>
        <p:nvSpPr>
          <p:cNvPr id="2" name="Title 1">
            <a:extLst>
              <a:ext uri="{FF2B5EF4-FFF2-40B4-BE49-F238E27FC236}">
                <a16:creationId xmlns:a16="http://schemas.microsoft.com/office/drawing/2014/main" id="{7E760A1B-F832-41D0-8F7A-0913DE816A31}"/>
              </a:ext>
            </a:extLst>
          </p:cNvPr>
          <p:cNvSpPr>
            <a:spLocks noGrp="1"/>
          </p:cNvSpPr>
          <p:nvPr>
            <p:ph type="title"/>
          </p:nvPr>
        </p:nvSpPr>
        <p:spPr/>
        <p:txBody>
          <a:bodyPr/>
          <a:lstStyle/>
          <a:p>
            <a:r>
              <a:rPr lang="en-US" dirty="0"/>
              <a:t>Education/Skills Demand</a:t>
            </a:r>
          </a:p>
        </p:txBody>
      </p:sp>
      <p:grpSp>
        <p:nvGrpSpPr>
          <p:cNvPr id="14" name="Group 13"/>
          <p:cNvGrpSpPr/>
          <p:nvPr/>
        </p:nvGrpSpPr>
        <p:grpSpPr>
          <a:xfrm>
            <a:off x="1632962" y="2799522"/>
            <a:ext cx="5583649" cy="3829950"/>
            <a:chOff x="2114204" y="2507120"/>
            <a:chExt cx="6308654" cy="4327248"/>
          </a:xfrm>
        </p:grpSpPr>
        <p:cxnSp>
          <p:nvCxnSpPr>
            <p:cNvPr id="8" name="Straight Connector 7">
              <a:extLst>
                <a:ext uri="{FF2B5EF4-FFF2-40B4-BE49-F238E27FC236}">
                  <a16:creationId xmlns:a16="http://schemas.microsoft.com/office/drawing/2014/main" id="{FBE2EF62-7759-4009-966E-D24D63411F8C}"/>
                </a:ext>
              </a:extLst>
            </p:cNvPr>
            <p:cNvCxnSpPr>
              <a:cxnSpLocks/>
            </p:cNvCxnSpPr>
            <p:nvPr/>
          </p:nvCxnSpPr>
          <p:spPr>
            <a:xfrm>
              <a:off x="2514601" y="5766148"/>
              <a:ext cx="533089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 name="Group 12"/>
            <p:cNvGrpSpPr/>
            <p:nvPr/>
          </p:nvGrpSpPr>
          <p:grpSpPr>
            <a:xfrm>
              <a:off x="2114204" y="2507120"/>
              <a:ext cx="6308654" cy="4327248"/>
              <a:chOff x="2114204" y="2507120"/>
              <a:chExt cx="6308654" cy="4327248"/>
            </a:xfrm>
          </p:grpSpPr>
          <p:cxnSp>
            <p:nvCxnSpPr>
              <p:cNvPr id="5" name="Straight Connector 4">
                <a:extLst>
                  <a:ext uri="{FF2B5EF4-FFF2-40B4-BE49-F238E27FC236}">
                    <a16:creationId xmlns:a16="http://schemas.microsoft.com/office/drawing/2014/main" id="{5B1A7838-2C54-44D4-8302-1CBC1FCEA55C}"/>
                  </a:ext>
                </a:extLst>
              </p:cNvPr>
              <p:cNvCxnSpPr>
                <a:cxnSpLocks/>
              </p:cNvCxnSpPr>
              <p:nvPr/>
            </p:nvCxnSpPr>
            <p:spPr>
              <a:xfrm>
                <a:off x="2514600" y="2865273"/>
                <a:ext cx="0" cy="28956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8D5D747C-5AE8-421A-941A-F2F691218DCB}"/>
                  </a:ext>
                </a:extLst>
              </p:cNvPr>
              <p:cNvSpPr txBox="1"/>
              <p:nvPr/>
            </p:nvSpPr>
            <p:spPr>
              <a:xfrm>
                <a:off x="7156742" y="5785676"/>
                <a:ext cx="1266116" cy="369331"/>
              </a:xfrm>
              <a:prstGeom prst="rect">
                <a:avLst/>
              </a:prstGeom>
              <a:noFill/>
            </p:spPr>
            <p:txBody>
              <a:bodyPr wrap="none" rtlCol="0">
                <a:noAutofit/>
              </a:bodyPr>
              <a:lstStyle/>
              <a:p>
                <a:r>
                  <a:rPr lang="en-US" dirty="0"/>
                  <a:t>Time/age</a:t>
                </a:r>
              </a:p>
            </p:txBody>
          </p:sp>
          <p:cxnSp>
            <p:nvCxnSpPr>
              <p:cNvPr id="11" name="Straight Connector 10">
                <a:extLst>
                  <a:ext uri="{FF2B5EF4-FFF2-40B4-BE49-F238E27FC236}">
                    <a16:creationId xmlns:a16="http://schemas.microsoft.com/office/drawing/2014/main" id="{84D4F808-4B1C-46BD-99CF-D19CD1B5AB07}"/>
                  </a:ext>
                </a:extLst>
              </p:cNvPr>
              <p:cNvCxnSpPr>
                <a:cxnSpLocks/>
              </p:cNvCxnSpPr>
              <p:nvPr/>
            </p:nvCxnSpPr>
            <p:spPr>
              <a:xfrm flipV="1">
                <a:off x="3352801" y="4537528"/>
                <a:ext cx="12527" cy="1177473"/>
              </a:xfrm>
              <a:prstGeom prst="line">
                <a:avLst/>
              </a:prstGeom>
            </p:spPr>
            <p:style>
              <a:lnRef idx="1">
                <a:schemeClr val="accent1"/>
              </a:lnRef>
              <a:fillRef idx="0">
                <a:schemeClr val="accent1"/>
              </a:fillRef>
              <a:effectRef idx="0">
                <a:schemeClr val="accent1"/>
              </a:effectRef>
              <a:fontRef idx="minor">
                <a:schemeClr val="tx1"/>
              </a:fontRef>
            </p:style>
          </p:cxnSp>
          <p:sp>
            <p:nvSpPr>
              <p:cNvPr id="12" name="Freeform: Shape 11">
                <a:extLst>
                  <a:ext uri="{FF2B5EF4-FFF2-40B4-BE49-F238E27FC236}">
                    <a16:creationId xmlns:a16="http://schemas.microsoft.com/office/drawing/2014/main" id="{47DC6776-5B33-44C8-BF6E-BEC002187D19}"/>
                  </a:ext>
                </a:extLst>
              </p:cNvPr>
              <p:cNvSpPr/>
              <p:nvPr/>
            </p:nvSpPr>
            <p:spPr>
              <a:xfrm>
                <a:off x="3505202" y="3352815"/>
                <a:ext cx="2743197" cy="1184713"/>
              </a:xfrm>
              <a:custGeom>
                <a:avLst/>
                <a:gdLst>
                  <a:gd name="connsiteX0" fmla="*/ 0 w 901874"/>
                  <a:gd name="connsiteY0" fmla="*/ 425885 h 425885"/>
                  <a:gd name="connsiteX1" fmla="*/ 901874 w 901874"/>
                  <a:gd name="connsiteY1" fmla="*/ 0 h 425885"/>
                </a:gdLst>
                <a:ahLst/>
                <a:cxnLst>
                  <a:cxn ang="0">
                    <a:pos x="connsiteX0" y="connsiteY0"/>
                  </a:cxn>
                  <a:cxn ang="0">
                    <a:pos x="connsiteX1" y="connsiteY1"/>
                  </a:cxn>
                </a:cxnLst>
                <a:rect l="l" t="t" r="r" b="b"/>
                <a:pathLst>
                  <a:path w="901874" h="425885">
                    <a:moveTo>
                      <a:pt x="0" y="425885"/>
                    </a:moveTo>
                    <a:cubicBezTo>
                      <a:pt x="215030" y="293318"/>
                      <a:pt x="430060" y="160751"/>
                      <a:pt x="90187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Connector 15">
                <a:extLst>
                  <a:ext uri="{FF2B5EF4-FFF2-40B4-BE49-F238E27FC236}">
                    <a16:creationId xmlns:a16="http://schemas.microsoft.com/office/drawing/2014/main" id="{2F0FE403-86F9-477D-9A49-2D0B7E679FBC}"/>
                  </a:ext>
                </a:extLst>
              </p:cNvPr>
              <p:cNvCxnSpPr>
                <a:cxnSpLocks/>
              </p:cNvCxnSpPr>
              <p:nvPr/>
            </p:nvCxnSpPr>
            <p:spPr>
              <a:xfrm>
                <a:off x="3352800" y="5766148"/>
                <a:ext cx="0" cy="36933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39D3E84-B46F-44EB-8961-7ECC9B7E5E4D}"/>
                  </a:ext>
                </a:extLst>
              </p:cNvPr>
              <p:cNvCxnSpPr>
                <a:cxnSpLocks/>
              </p:cNvCxnSpPr>
              <p:nvPr/>
            </p:nvCxnSpPr>
            <p:spPr>
              <a:xfrm flipV="1">
                <a:off x="3810000" y="5740052"/>
                <a:ext cx="0" cy="42048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61B912E-CCC0-4EE6-87B8-0829DF4F1133}"/>
                  </a:ext>
                </a:extLst>
              </p:cNvPr>
              <p:cNvCxnSpPr/>
              <p:nvPr/>
            </p:nvCxnSpPr>
            <p:spPr>
              <a:xfrm>
                <a:off x="3340274" y="6160532"/>
                <a:ext cx="46972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94FDD3E-6946-46E6-8DFF-F64F9C42CCC2}"/>
                  </a:ext>
                </a:extLst>
              </p:cNvPr>
              <p:cNvCxnSpPr>
                <a:cxnSpLocks/>
              </p:cNvCxnSpPr>
              <p:nvPr/>
            </p:nvCxnSpPr>
            <p:spPr>
              <a:xfrm>
                <a:off x="3810000" y="3429000"/>
                <a:ext cx="0" cy="233714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Freeform: Shape 27">
                <a:extLst>
                  <a:ext uri="{FF2B5EF4-FFF2-40B4-BE49-F238E27FC236}">
                    <a16:creationId xmlns:a16="http://schemas.microsoft.com/office/drawing/2014/main" id="{FD179042-659E-40D5-A18B-28EEE278E92F}"/>
                  </a:ext>
                </a:extLst>
              </p:cNvPr>
              <p:cNvSpPr/>
              <p:nvPr/>
            </p:nvSpPr>
            <p:spPr>
              <a:xfrm>
                <a:off x="3778685" y="2655348"/>
                <a:ext cx="2455096" cy="751732"/>
              </a:xfrm>
              <a:custGeom>
                <a:avLst/>
                <a:gdLst>
                  <a:gd name="connsiteX0" fmla="*/ 0 w 2430049"/>
                  <a:gd name="connsiteY0" fmla="*/ 676405 h 676405"/>
                  <a:gd name="connsiteX1" fmla="*/ 1164920 w 2430049"/>
                  <a:gd name="connsiteY1" fmla="*/ 175364 h 676405"/>
                  <a:gd name="connsiteX2" fmla="*/ 2430049 w 2430049"/>
                  <a:gd name="connsiteY2" fmla="*/ 0 h 676405"/>
                </a:gdLst>
                <a:ahLst/>
                <a:cxnLst>
                  <a:cxn ang="0">
                    <a:pos x="connsiteX0" y="connsiteY0"/>
                  </a:cxn>
                  <a:cxn ang="0">
                    <a:pos x="connsiteX1" y="connsiteY1"/>
                  </a:cxn>
                  <a:cxn ang="0">
                    <a:pos x="connsiteX2" y="connsiteY2"/>
                  </a:cxn>
                </a:cxnLst>
                <a:rect l="l" t="t" r="r" b="b"/>
                <a:pathLst>
                  <a:path w="2430049" h="676405">
                    <a:moveTo>
                      <a:pt x="0" y="676405"/>
                    </a:moveTo>
                    <a:cubicBezTo>
                      <a:pt x="379956" y="482251"/>
                      <a:pt x="759912" y="288098"/>
                      <a:pt x="1164920" y="175364"/>
                    </a:cubicBezTo>
                    <a:cubicBezTo>
                      <a:pt x="1569928" y="62630"/>
                      <a:pt x="1999988" y="31315"/>
                      <a:pt x="2430049" y="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0" name="Straight Connector 29">
                <a:extLst>
                  <a:ext uri="{FF2B5EF4-FFF2-40B4-BE49-F238E27FC236}">
                    <a16:creationId xmlns:a16="http://schemas.microsoft.com/office/drawing/2014/main" id="{7791D7C6-6D1C-46FD-9113-236F3107FA8A}"/>
                  </a:ext>
                </a:extLst>
              </p:cNvPr>
              <p:cNvCxnSpPr/>
              <p:nvPr/>
            </p:nvCxnSpPr>
            <p:spPr>
              <a:xfrm flipV="1">
                <a:off x="6248398" y="2625237"/>
                <a:ext cx="0" cy="312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64520E7C-EC1C-425F-9EA4-66286867998C}"/>
                  </a:ext>
                </a:extLst>
              </p:cNvPr>
              <p:cNvSpPr txBox="1"/>
              <p:nvPr/>
            </p:nvSpPr>
            <p:spPr>
              <a:xfrm>
                <a:off x="2114204" y="2546358"/>
                <a:ext cx="312906" cy="369331"/>
              </a:xfrm>
              <a:prstGeom prst="rect">
                <a:avLst/>
              </a:prstGeom>
              <a:noFill/>
            </p:spPr>
            <p:txBody>
              <a:bodyPr wrap="none" rtlCol="0">
                <a:noAutofit/>
              </a:bodyPr>
              <a:lstStyle/>
              <a:p>
                <a:r>
                  <a:rPr lang="en-US" dirty="0"/>
                  <a:t>$</a:t>
                </a:r>
              </a:p>
            </p:txBody>
          </p:sp>
          <p:sp>
            <p:nvSpPr>
              <p:cNvPr id="32" name="TextBox 31">
                <a:extLst>
                  <a:ext uri="{FF2B5EF4-FFF2-40B4-BE49-F238E27FC236}">
                    <a16:creationId xmlns:a16="http://schemas.microsoft.com/office/drawing/2014/main" id="{9CF5DACD-9535-4881-B1C6-A611FE968189}"/>
                  </a:ext>
                </a:extLst>
              </p:cNvPr>
              <p:cNvSpPr txBox="1"/>
              <p:nvPr/>
            </p:nvSpPr>
            <p:spPr>
              <a:xfrm>
                <a:off x="2981937" y="2507120"/>
                <a:ext cx="2230989" cy="382513"/>
              </a:xfrm>
              <a:prstGeom prst="rect">
                <a:avLst/>
              </a:prstGeom>
              <a:noFill/>
            </p:spPr>
            <p:txBody>
              <a:bodyPr wrap="square" rtlCol="0">
                <a:noAutofit/>
              </a:bodyPr>
              <a:lstStyle/>
              <a:p>
                <a:pPr algn="ctr"/>
                <a:r>
                  <a:rPr lang="en-US" sz="1600" dirty="0">
                    <a:solidFill>
                      <a:srgbClr val="FF0000"/>
                    </a:solidFill>
                  </a:rPr>
                  <a:t>Wage if Trained</a:t>
                </a:r>
              </a:p>
            </p:txBody>
          </p:sp>
          <p:sp>
            <p:nvSpPr>
              <p:cNvPr id="33" name="TextBox 32">
                <a:extLst>
                  <a:ext uri="{FF2B5EF4-FFF2-40B4-BE49-F238E27FC236}">
                    <a16:creationId xmlns:a16="http://schemas.microsoft.com/office/drawing/2014/main" id="{C2806F02-149E-445C-9691-9ECB40F61AF5}"/>
                  </a:ext>
                </a:extLst>
              </p:cNvPr>
              <p:cNvSpPr txBox="1"/>
              <p:nvPr/>
            </p:nvSpPr>
            <p:spPr>
              <a:xfrm>
                <a:off x="4280770" y="4035611"/>
                <a:ext cx="2412300" cy="382513"/>
              </a:xfrm>
              <a:prstGeom prst="rect">
                <a:avLst/>
              </a:prstGeom>
              <a:noFill/>
            </p:spPr>
            <p:txBody>
              <a:bodyPr wrap="square" rtlCol="0">
                <a:noAutofit/>
              </a:bodyPr>
              <a:lstStyle/>
              <a:p>
                <a:pPr algn="ctr"/>
                <a:r>
                  <a:rPr lang="en-US" sz="1600" dirty="0">
                    <a:solidFill>
                      <a:srgbClr val="0070C0"/>
                    </a:solidFill>
                  </a:rPr>
                  <a:t>Wage if Not Trained</a:t>
                </a:r>
              </a:p>
            </p:txBody>
          </p:sp>
          <p:sp>
            <p:nvSpPr>
              <p:cNvPr id="34" name="TextBox 33">
                <a:extLst>
                  <a:ext uri="{FF2B5EF4-FFF2-40B4-BE49-F238E27FC236}">
                    <a16:creationId xmlns:a16="http://schemas.microsoft.com/office/drawing/2014/main" id="{98BEA705-9089-49D6-88FD-17DF4E4A6770}"/>
                  </a:ext>
                </a:extLst>
              </p:cNvPr>
              <p:cNvSpPr txBox="1"/>
              <p:nvPr/>
            </p:nvSpPr>
            <p:spPr>
              <a:xfrm>
                <a:off x="5438547" y="5856898"/>
                <a:ext cx="1644398" cy="288636"/>
              </a:xfrm>
              <a:prstGeom prst="rect">
                <a:avLst/>
              </a:prstGeom>
              <a:noFill/>
            </p:spPr>
            <p:txBody>
              <a:bodyPr wrap="square" rtlCol="0" anchor="ctr">
                <a:noAutofit/>
              </a:bodyPr>
              <a:lstStyle/>
              <a:p>
                <a:pPr algn="ctr"/>
                <a:r>
                  <a:rPr lang="en-US" sz="1400" dirty="0"/>
                  <a:t>Retirement age</a:t>
                </a:r>
              </a:p>
            </p:txBody>
          </p:sp>
          <p:sp>
            <p:nvSpPr>
              <p:cNvPr id="35" name="TextBox 34">
                <a:extLst>
                  <a:ext uri="{FF2B5EF4-FFF2-40B4-BE49-F238E27FC236}">
                    <a16:creationId xmlns:a16="http://schemas.microsoft.com/office/drawing/2014/main" id="{52185BB8-42A7-4B5C-B1C4-6A8BC39C16D7}"/>
                  </a:ext>
                </a:extLst>
              </p:cNvPr>
              <p:cNvSpPr txBox="1"/>
              <p:nvPr/>
            </p:nvSpPr>
            <p:spPr>
              <a:xfrm>
                <a:off x="2393231" y="5774496"/>
                <a:ext cx="969989" cy="452062"/>
              </a:xfrm>
              <a:prstGeom prst="rect">
                <a:avLst/>
              </a:prstGeom>
              <a:noFill/>
              <a:ln>
                <a:solidFill>
                  <a:srgbClr val="00B050"/>
                </a:solidFill>
              </a:ln>
            </p:spPr>
            <p:txBody>
              <a:bodyPr wrap="square" rtlCol="0">
                <a:noAutofit/>
              </a:bodyPr>
              <a:lstStyle/>
              <a:p>
                <a:r>
                  <a:rPr lang="en-US" sz="1000" dirty="0">
                    <a:solidFill>
                      <a:srgbClr val="00B050"/>
                    </a:solidFill>
                  </a:rPr>
                  <a:t>Direct costs</a:t>
                </a:r>
              </a:p>
              <a:p>
                <a:r>
                  <a:rPr lang="en-US" sz="1000" dirty="0">
                    <a:solidFill>
                      <a:srgbClr val="00B050"/>
                    </a:solidFill>
                  </a:rPr>
                  <a:t> of training</a:t>
                </a:r>
              </a:p>
            </p:txBody>
          </p:sp>
          <p:sp>
            <p:nvSpPr>
              <p:cNvPr id="36" name="Rectangle 35">
                <a:extLst>
                  <a:ext uri="{FF2B5EF4-FFF2-40B4-BE49-F238E27FC236}">
                    <a16:creationId xmlns:a16="http://schemas.microsoft.com/office/drawing/2014/main" id="{736C806E-37C1-442D-9BF4-30D56EA0C6A2}"/>
                  </a:ext>
                </a:extLst>
              </p:cNvPr>
              <p:cNvSpPr/>
              <p:nvPr/>
            </p:nvSpPr>
            <p:spPr>
              <a:xfrm>
                <a:off x="3357839" y="5792245"/>
                <a:ext cx="479298" cy="369331"/>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lowchart: Manual Input 37">
                <a:extLst>
                  <a:ext uri="{FF2B5EF4-FFF2-40B4-BE49-F238E27FC236}">
                    <a16:creationId xmlns:a16="http://schemas.microsoft.com/office/drawing/2014/main" id="{664A7085-D03E-4A3A-8AF7-A8BE5C747560}"/>
                  </a:ext>
                </a:extLst>
              </p:cNvPr>
              <p:cNvSpPr/>
              <p:nvPr/>
            </p:nvSpPr>
            <p:spPr>
              <a:xfrm>
                <a:off x="3365328" y="4318349"/>
                <a:ext cx="471809" cy="1412379"/>
              </a:xfrm>
              <a:prstGeom prst="flowChartManualInpu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ight Brace 39">
                <a:extLst>
                  <a:ext uri="{FF2B5EF4-FFF2-40B4-BE49-F238E27FC236}">
                    <a16:creationId xmlns:a16="http://schemas.microsoft.com/office/drawing/2014/main" id="{083F4089-D68F-4445-BC0A-CC702246E2EF}"/>
                  </a:ext>
                </a:extLst>
              </p:cNvPr>
              <p:cNvSpPr/>
              <p:nvPr/>
            </p:nvSpPr>
            <p:spPr>
              <a:xfrm>
                <a:off x="3876800" y="4318348"/>
                <a:ext cx="393448" cy="1451294"/>
              </a:xfrm>
              <a:prstGeom prst="rightBrace">
                <a:avLst/>
              </a:prstGeom>
              <a:ln>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1" name="TextBox 40">
                <a:extLst>
                  <a:ext uri="{FF2B5EF4-FFF2-40B4-BE49-F238E27FC236}">
                    <a16:creationId xmlns:a16="http://schemas.microsoft.com/office/drawing/2014/main" id="{5C4449ED-A59C-4ED5-A2F5-0F55F5767A52}"/>
                  </a:ext>
                </a:extLst>
              </p:cNvPr>
              <p:cNvSpPr txBox="1"/>
              <p:nvPr/>
            </p:nvSpPr>
            <p:spPr>
              <a:xfrm>
                <a:off x="4241603" y="4718643"/>
                <a:ext cx="1898406" cy="660705"/>
              </a:xfrm>
              <a:prstGeom prst="rect">
                <a:avLst/>
              </a:prstGeom>
              <a:noFill/>
            </p:spPr>
            <p:txBody>
              <a:bodyPr wrap="square" rtlCol="0">
                <a:noAutofit/>
              </a:bodyPr>
              <a:lstStyle>
                <a:defPPr>
                  <a:defRPr lang="en-US"/>
                </a:defPPr>
                <a:lvl1pPr algn="ctr">
                  <a:defRPr sz="1600">
                    <a:solidFill>
                      <a:srgbClr val="0070C0"/>
                    </a:solidFill>
                  </a:defRPr>
                </a:lvl1pPr>
              </a:lstStyle>
              <a:p>
                <a:pPr algn="l"/>
                <a:r>
                  <a:rPr lang="en-US" b="1" dirty="0">
                    <a:solidFill>
                      <a:srgbClr val="7030A0"/>
                    </a:solidFill>
                  </a:rPr>
                  <a:t>Opportunity cost of training</a:t>
                </a:r>
              </a:p>
            </p:txBody>
          </p:sp>
          <p:sp>
            <p:nvSpPr>
              <p:cNvPr id="42" name="TextBox 41">
                <a:extLst>
                  <a:ext uri="{FF2B5EF4-FFF2-40B4-BE49-F238E27FC236}">
                    <a16:creationId xmlns:a16="http://schemas.microsoft.com/office/drawing/2014/main" id="{9E4359C6-02AE-478B-9444-B2415D20AA83}"/>
                  </a:ext>
                </a:extLst>
              </p:cNvPr>
              <p:cNvSpPr txBox="1"/>
              <p:nvPr/>
            </p:nvSpPr>
            <p:spPr>
              <a:xfrm>
                <a:off x="4101052" y="3099143"/>
                <a:ext cx="2012543" cy="382513"/>
              </a:xfrm>
              <a:prstGeom prst="rect">
                <a:avLst/>
              </a:prstGeom>
              <a:noFill/>
            </p:spPr>
            <p:txBody>
              <a:bodyPr wrap="none" rtlCol="0">
                <a:noAutofit/>
              </a:bodyPr>
              <a:lstStyle/>
              <a:p>
                <a:pPr algn="ctr"/>
                <a:r>
                  <a:rPr lang="en-US" sz="1600" dirty="0"/>
                  <a:t>Benefit of training</a:t>
                </a:r>
              </a:p>
            </p:txBody>
          </p:sp>
          <p:sp>
            <p:nvSpPr>
              <p:cNvPr id="44" name="Left Brace 43">
                <a:extLst>
                  <a:ext uri="{FF2B5EF4-FFF2-40B4-BE49-F238E27FC236}">
                    <a16:creationId xmlns:a16="http://schemas.microsoft.com/office/drawing/2014/main" id="{BA082C1C-54DC-496B-880E-7409FCCF36CF}"/>
                  </a:ext>
                </a:extLst>
              </p:cNvPr>
              <p:cNvSpPr/>
              <p:nvPr/>
            </p:nvSpPr>
            <p:spPr>
              <a:xfrm rot="16200000">
                <a:off x="3324952" y="6132329"/>
                <a:ext cx="533400" cy="489656"/>
              </a:xfrm>
              <a:prstGeom prst="leftBrace">
                <a:avLst/>
              </a:prstGeom>
              <a:ln>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chemeClr val="accent4">
                      <a:lumMod val="60000"/>
                      <a:lumOff val="40000"/>
                    </a:schemeClr>
                  </a:solidFill>
                </a:endParaRPr>
              </a:p>
            </p:txBody>
          </p:sp>
          <p:sp>
            <p:nvSpPr>
              <p:cNvPr id="45" name="TextBox 44">
                <a:extLst>
                  <a:ext uri="{FF2B5EF4-FFF2-40B4-BE49-F238E27FC236}">
                    <a16:creationId xmlns:a16="http://schemas.microsoft.com/office/drawing/2014/main" id="{BFB2D65E-265F-435D-95AC-33C7A089E208}"/>
                  </a:ext>
                </a:extLst>
              </p:cNvPr>
              <p:cNvSpPr txBox="1"/>
              <p:nvPr/>
            </p:nvSpPr>
            <p:spPr>
              <a:xfrm>
                <a:off x="3595924" y="6556177"/>
                <a:ext cx="1413595" cy="278191"/>
              </a:xfrm>
              <a:prstGeom prst="rect">
                <a:avLst/>
              </a:prstGeom>
              <a:noFill/>
              <a:ln>
                <a:solidFill>
                  <a:schemeClr val="accent4">
                    <a:lumMod val="60000"/>
                    <a:lumOff val="40000"/>
                  </a:schemeClr>
                </a:solidFill>
              </a:ln>
            </p:spPr>
            <p:txBody>
              <a:bodyPr wrap="square" rtlCol="0">
                <a:noAutofit/>
              </a:bodyPr>
              <a:lstStyle/>
              <a:p>
                <a:pPr algn="ctr"/>
                <a:r>
                  <a:rPr lang="en-US" sz="1000" dirty="0">
                    <a:solidFill>
                      <a:schemeClr val="accent4">
                        <a:lumMod val="60000"/>
                        <a:lumOff val="40000"/>
                      </a:schemeClr>
                    </a:solidFill>
                  </a:rPr>
                  <a:t>Length of training</a:t>
                </a:r>
              </a:p>
            </p:txBody>
          </p:sp>
        </p:grpSp>
      </p:grpSp>
      <p:sp>
        <p:nvSpPr>
          <p:cNvPr id="46" name="TextBox 45">
            <a:extLst>
              <a:ext uri="{FF2B5EF4-FFF2-40B4-BE49-F238E27FC236}">
                <a16:creationId xmlns:a16="http://schemas.microsoft.com/office/drawing/2014/main" id="{622EE62C-B097-4D3B-A937-4A2DE1B8B7C5}"/>
              </a:ext>
            </a:extLst>
          </p:cNvPr>
          <p:cNvSpPr txBox="1"/>
          <p:nvPr/>
        </p:nvSpPr>
        <p:spPr>
          <a:xfrm>
            <a:off x="7542753" y="2895600"/>
            <a:ext cx="4039647" cy="2462213"/>
          </a:xfrm>
          <a:prstGeom prst="rect">
            <a:avLst/>
          </a:prstGeom>
          <a:noFill/>
        </p:spPr>
        <p:txBody>
          <a:bodyPr wrap="square" rtlCol="0">
            <a:noAutofit/>
          </a:bodyPr>
          <a:lstStyle/>
          <a:p>
            <a:r>
              <a:rPr lang="en-US" sz="2400" dirty="0"/>
              <a:t>NPV = PVB - PVC</a:t>
            </a:r>
          </a:p>
          <a:p>
            <a:pPr>
              <a:spcBef>
                <a:spcPts val="1200"/>
              </a:spcBef>
            </a:pPr>
            <a:r>
              <a:rPr lang="en-US" sz="2400" dirty="0"/>
              <a:t>Is discounted (benefit of training) greater than the discounted sum of the (</a:t>
            </a:r>
            <a:r>
              <a:rPr lang="en-US" sz="2400" dirty="0">
                <a:solidFill>
                  <a:srgbClr val="00B050"/>
                </a:solidFill>
              </a:rPr>
              <a:t>direct</a:t>
            </a:r>
            <a:r>
              <a:rPr lang="en-US" sz="2400" dirty="0"/>
              <a:t> and </a:t>
            </a:r>
            <a:r>
              <a:rPr lang="en-US" sz="2400" dirty="0">
                <a:solidFill>
                  <a:srgbClr val="7030A0"/>
                </a:solidFill>
              </a:rPr>
              <a:t>opportunity </a:t>
            </a:r>
            <a:r>
              <a:rPr lang="en-US" sz="2400" dirty="0"/>
              <a:t>costs) of training?</a:t>
            </a:r>
          </a:p>
        </p:txBody>
      </p:sp>
      <p:sp>
        <p:nvSpPr>
          <p:cNvPr id="47" name="TextBox 46">
            <a:extLst>
              <a:ext uri="{FF2B5EF4-FFF2-40B4-BE49-F238E27FC236}">
                <a16:creationId xmlns:a16="http://schemas.microsoft.com/office/drawing/2014/main" id="{3A540265-68D4-41D9-9304-052029D2B6E5}"/>
              </a:ext>
            </a:extLst>
          </p:cNvPr>
          <p:cNvSpPr txBox="1"/>
          <p:nvPr/>
        </p:nvSpPr>
        <p:spPr>
          <a:xfrm>
            <a:off x="7542753" y="6248400"/>
            <a:ext cx="2805576" cy="400110"/>
          </a:xfrm>
          <a:prstGeom prst="rect">
            <a:avLst/>
          </a:prstGeom>
          <a:noFill/>
        </p:spPr>
        <p:txBody>
          <a:bodyPr wrap="none" rtlCol="0">
            <a:noAutofit/>
          </a:bodyPr>
          <a:lstStyle/>
          <a:p>
            <a:pPr algn="ctr"/>
            <a:r>
              <a:rPr lang="en-US" sz="2000" dirty="0"/>
              <a:t>Invest in human capital</a:t>
            </a:r>
          </a:p>
        </p:txBody>
      </p:sp>
    </p:spTree>
    <p:extLst>
      <p:ext uri="{BB962C8B-B14F-4D97-AF65-F5344CB8AC3E}">
        <p14:creationId xmlns:p14="http://schemas.microsoft.com/office/powerpoint/2010/main" val="23722305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05BF5-EC37-DC30-2971-B39B4508BA02}"/>
              </a:ext>
            </a:extLst>
          </p:cNvPr>
          <p:cNvSpPr>
            <a:spLocks noGrp="1"/>
          </p:cNvSpPr>
          <p:nvPr>
            <p:ph type="title"/>
          </p:nvPr>
        </p:nvSpPr>
        <p:spPr/>
        <p:txBody>
          <a:bodyPr/>
          <a:lstStyle/>
          <a:p>
            <a:r>
              <a:rPr lang="en-US" dirty="0"/>
              <a:t>Applicable for Many Kinds of Investment</a:t>
            </a:r>
          </a:p>
        </p:txBody>
      </p:sp>
      <p:sp>
        <p:nvSpPr>
          <p:cNvPr id="3" name="Content Placeholder 2">
            <a:extLst>
              <a:ext uri="{FF2B5EF4-FFF2-40B4-BE49-F238E27FC236}">
                <a16:creationId xmlns:a16="http://schemas.microsoft.com/office/drawing/2014/main" id="{51F2D4E1-A23E-E766-6EB6-265AE3348F04}"/>
              </a:ext>
            </a:extLst>
          </p:cNvPr>
          <p:cNvSpPr>
            <a:spLocks noGrp="1"/>
          </p:cNvSpPr>
          <p:nvPr>
            <p:ph idx="1"/>
          </p:nvPr>
        </p:nvSpPr>
        <p:spPr>
          <a:xfrm>
            <a:off x="609600" y="1371600"/>
            <a:ext cx="11353800" cy="5257799"/>
          </a:xfrm>
        </p:spPr>
        <p:txBody>
          <a:bodyPr/>
          <a:lstStyle/>
          <a:p>
            <a:r>
              <a:rPr lang="en-US" dirty="0"/>
              <a:t>Education</a:t>
            </a:r>
          </a:p>
          <a:p>
            <a:r>
              <a:rPr lang="en-US" dirty="0"/>
              <a:t>Health</a:t>
            </a:r>
          </a:p>
          <a:p>
            <a:r>
              <a:rPr lang="en-US" dirty="0"/>
              <a:t>Infrastructure</a:t>
            </a:r>
          </a:p>
          <a:p>
            <a:r>
              <a:rPr lang="en-US" dirty="0"/>
              <a:t>Environmental</a:t>
            </a:r>
          </a:p>
          <a:p>
            <a:pPr marL="0" indent="0">
              <a:buNone/>
            </a:pPr>
            <a:endParaRPr lang="en-US" dirty="0"/>
          </a:p>
          <a:p>
            <a:pPr marL="0" indent="0">
              <a:buNone/>
            </a:pPr>
            <a:r>
              <a:rPr lang="en-US" dirty="0"/>
              <a:t>What will it cost now?</a:t>
            </a:r>
          </a:p>
          <a:p>
            <a:pPr marL="0" indent="0">
              <a:buNone/>
            </a:pPr>
            <a:r>
              <a:rPr lang="en-US" dirty="0"/>
              <a:t>What will be the benefits in the future?</a:t>
            </a:r>
          </a:p>
          <a:p>
            <a:pPr marL="0" indent="0">
              <a:buNone/>
            </a:pPr>
            <a:r>
              <a:rPr lang="en-US" dirty="0"/>
              <a:t>What will be the costs if we don’t make the investment now?</a:t>
            </a:r>
          </a:p>
        </p:txBody>
      </p:sp>
    </p:spTree>
    <p:extLst>
      <p:ext uri="{BB962C8B-B14F-4D97-AF65-F5344CB8AC3E}">
        <p14:creationId xmlns:p14="http://schemas.microsoft.com/office/powerpoint/2010/main" val="36232546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BC665-BA3D-43AB-61B3-BAFEFD93055B}"/>
              </a:ext>
            </a:extLst>
          </p:cNvPr>
          <p:cNvSpPr>
            <a:spLocks noGrp="1"/>
          </p:cNvSpPr>
          <p:nvPr>
            <p:ph type="title"/>
          </p:nvPr>
        </p:nvSpPr>
        <p:spPr/>
        <p:txBody>
          <a:bodyPr/>
          <a:lstStyle/>
          <a:p>
            <a:r>
              <a:rPr lang="en-US" dirty="0"/>
              <a:t>A Final Issue is When Benefits Spillover</a:t>
            </a:r>
          </a:p>
        </p:txBody>
      </p:sp>
      <p:sp>
        <p:nvSpPr>
          <p:cNvPr id="3" name="Content Placeholder 2">
            <a:extLst>
              <a:ext uri="{FF2B5EF4-FFF2-40B4-BE49-F238E27FC236}">
                <a16:creationId xmlns:a16="http://schemas.microsoft.com/office/drawing/2014/main" id="{B14FCBF5-4FAA-7033-1BA7-B4BD7EEA18BD}"/>
              </a:ext>
            </a:extLst>
          </p:cNvPr>
          <p:cNvSpPr>
            <a:spLocks noGrp="1"/>
          </p:cNvSpPr>
          <p:nvPr>
            <p:ph idx="1"/>
          </p:nvPr>
        </p:nvSpPr>
        <p:spPr>
          <a:xfrm>
            <a:off x="152400" y="1371600"/>
            <a:ext cx="12039600" cy="5257799"/>
          </a:xfrm>
        </p:spPr>
        <p:txBody>
          <a:bodyPr/>
          <a:lstStyle/>
          <a:p>
            <a:r>
              <a:rPr lang="en-US" dirty="0"/>
              <a:t>There are private benefits that influence an individual’s decisions.</a:t>
            </a:r>
          </a:p>
          <a:p>
            <a:r>
              <a:rPr lang="en-US" dirty="0"/>
              <a:t>The private decisions may lead to benefits to other people.</a:t>
            </a:r>
          </a:p>
          <a:p>
            <a:pPr lvl="1"/>
            <a:r>
              <a:rPr lang="en-US" dirty="0"/>
              <a:t>This is called a positive externality.</a:t>
            </a:r>
          </a:p>
          <a:p>
            <a:r>
              <a:rPr lang="en-US" dirty="0"/>
              <a:t>There is a case for using policy to influence decision making.</a:t>
            </a:r>
          </a:p>
          <a:p>
            <a:pPr lvl="1"/>
            <a:r>
              <a:rPr lang="en-US" dirty="0"/>
              <a:t>Home ownership</a:t>
            </a:r>
          </a:p>
          <a:p>
            <a:pPr lvl="1"/>
            <a:r>
              <a:rPr lang="en-US" dirty="0"/>
              <a:t>Home repair</a:t>
            </a:r>
          </a:p>
          <a:p>
            <a:pPr lvl="1"/>
            <a:r>
              <a:rPr lang="en-US" dirty="0"/>
              <a:t>Lead abatement </a:t>
            </a:r>
          </a:p>
          <a:p>
            <a:pPr lvl="1"/>
            <a:r>
              <a:rPr lang="en-US" dirty="0"/>
              <a:t>Public Health</a:t>
            </a:r>
          </a:p>
          <a:p>
            <a:pPr lvl="1"/>
            <a:r>
              <a:rPr lang="en-US" dirty="0"/>
              <a:t>Education</a:t>
            </a:r>
          </a:p>
        </p:txBody>
      </p:sp>
    </p:spTree>
    <p:extLst>
      <p:ext uri="{BB962C8B-B14F-4D97-AF65-F5344CB8AC3E}">
        <p14:creationId xmlns:p14="http://schemas.microsoft.com/office/powerpoint/2010/main" val="26838092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7700B-9B46-4772-BB4E-DD1D564C9D31}"/>
              </a:ext>
            </a:extLst>
          </p:cNvPr>
          <p:cNvSpPr>
            <a:spLocks noGrp="1"/>
          </p:cNvSpPr>
          <p:nvPr>
            <p:ph type="title"/>
          </p:nvPr>
        </p:nvSpPr>
        <p:spPr/>
        <p:txBody>
          <a:bodyPr/>
          <a:lstStyle/>
          <a:p>
            <a:r>
              <a:rPr lang="en-US" dirty="0"/>
              <a:t>Positive Externality</a:t>
            </a:r>
          </a:p>
        </p:txBody>
      </p:sp>
      <p:cxnSp>
        <p:nvCxnSpPr>
          <p:cNvPr id="104" name="Straight Connector 103">
            <a:extLst>
              <a:ext uri="{FF2B5EF4-FFF2-40B4-BE49-F238E27FC236}">
                <a16:creationId xmlns:a16="http://schemas.microsoft.com/office/drawing/2014/main" id="{A6B00F98-354F-49A5-9A78-416BA24F38AD}"/>
              </a:ext>
            </a:extLst>
          </p:cNvPr>
          <p:cNvCxnSpPr/>
          <p:nvPr/>
        </p:nvCxnSpPr>
        <p:spPr>
          <a:xfrm>
            <a:off x="2553350" y="2069068"/>
            <a:ext cx="0" cy="37338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881FB9DB-A831-4C67-B9B0-1C7C9A01E273}"/>
              </a:ext>
            </a:extLst>
          </p:cNvPr>
          <p:cNvCxnSpPr/>
          <p:nvPr/>
        </p:nvCxnSpPr>
        <p:spPr>
          <a:xfrm>
            <a:off x="2553350" y="5792430"/>
            <a:ext cx="46482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0922FA6F-8207-4F0D-9E6F-275F43F89F52}"/>
              </a:ext>
            </a:extLst>
          </p:cNvPr>
          <p:cNvCxnSpPr/>
          <p:nvPr/>
        </p:nvCxnSpPr>
        <p:spPr>
          <a:xfrm>
            <a:off x="2553350" y="2450068"/>
            <a:ext cx="4419600" cy="32004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5D29A165-AD51-4F31-A98C-52318E1CB22C}"/>
              </a:ext>
            </a:extLst>
          </p:cNvPr>
          <p:cNvCxnSpPr/>
          <p:nvPr/>
        </p:nvCxnSpPr>
        <p:spPr>
          <a:xfrm flipV="1">
            <a:off x="2553350" y="2450068"/>
            <a:ext cx="4267200" cy="3342362"/>
          </a:xfrm>
          <a:prstGeom prst="line">
            <a:avLst/>
          </a:prstGeom>
          <a:ln w="254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09" name="TextBox 108">
                <a:extLst>
                  <a:ext uri="{FF2B5EF4-FFF2-40B4-BE49-F238E27FC236}">
                    <a16:creationId xmlns:a16="http://schemas.microsoft.com/office/drawing/2014/main" id="{B8C9E1AB-B040-41BE-985A-AE60C996AED1}"/>
                  </a:ext>
                </a:extLst>
              </p:cNvPr>
              <p:cNvSpPr txBox="1"/>
              <p:nvPr/>
            </p:nvSpPr>
            <p:spPr>
              <a:xfrm>
                <a:off x="6696335" y="5225351"/>
                <a:ext cx="400830" cy="390748"/>
              </a:xfrm>
              <a:prstGeom prst="rect">
                <a:avLst/>
              </a:prstGeom>
              <a:noFill/>
            </p:spPr>
            <p:txBody>
              <a:bodyPr wrap="square" rtlCol="0">
                <a:noAutofit/>
              </a:bodyPr>
              <a:lstStyle/>
              <a:p>
                <a:pPr/>
                <a14:m>
                  <m:oMathPara xmlns:m="http://schemas.openxmlformats.org/officeDocument/2006/math">
                    <m:oMathParaPr>
                      <m:jc m:val="centerGroup"/>
                    </m:oMathParaPr>
                    <m:oMath xmlns:m="http://schemas.openxmlformats.org/officeDocument/2006/math">
                      <m:sSub>
                        <m:sSubPr>
                          <m:ctrlPr>
                            <a:rPr lang="en-US" i="1" smtClean="0">
                              <a:solidFill>
                                <a:srgbClr val="00B0F0"/>
                              </a:solidFill>
                              <a:latin typeface="Cambria Math" panose="02040503050406030204" pitchFamily="18" charset="0"/>
                            </a:rPr>
                          </m:ctrlPr>
                        </m:sSubPr>
                        <m:e>
                          <m:r>
                            <a:rPr lang="en-US" b="0" i="1" smtClean="0">
                              <a:solidFill>
                                <a:srgbClr val="00B0F0"/>
                              </a:solidFill>
                              <a:latin typeface="Cambria Math" panose="02040503050406030204" pitchFamily="18" charset="0"/>
                            </a:rPr>
                            <m:t>𝑀𝐵</m:t>
                          </m:r>
                        </m:e>
                        <m:sub>
                          <m:r>
                            <a:rPr lang="en-US" b="0" i="1" smtClean="0">
                              <a:solidFill>
                                <a:srgbClr val="00B0F0"/>
                              </a:solidFill>
                              <a:latin typeface="Cambria Math" panose="02040503050406030204" pitchFamily="18" charset="0"/>
                            </a:rPr>
                            <m:t>𝑝𝑟𝑖𝑣𝑎𝑡𝑒</m:t>
                          </m:r>
                        </m:sub>
                      </m:sSub>
                    </m:oMath>
                  </m:oMathPara>
                </a14:m>
                <a:endParaRPr lang="en-US" dirty="0">
                  <a:solidFill>
                    <a:srgbClr val="00B0F0"/>
                  </a:solidFill>
                </a:endParaRPr>
              </a:p>
            </p:txBody>
          </p:sp>
        </mc:Choice>
        <mc:Fallback xmlns="">
          <p:sp>
            <p:nvSpPr>
              <p:cNvPr id="109" name="TextBox 108">
                <a:extLst>
                  <a:ext uri="{FF2B5EF4-FFF2-40B4-BE49-F238E27FC236}">
                    <a16:creationId xmlns:a16="http://schemas.microsoft.com/office/drawing/2014/main" id="{B8C9E1AB-B040-41BE-985A-AE60C996AED1}"/>
                  </a:ext>
                </a:extLst>
              </p:cNvPr>
              <p:cNvSpPr txBox="1">
                <a:spLocks noRot="1" noChangeAspect="1" noMove="1" noResize="1" noEditPoints="1" noAdjustHandles="1" noChangeArrowheads="1" noChangeShapeType="1" noTextEdit="1"/>
              </p:cNvSpPr>
              <p:nvPr/>
            </p:nvSpPr>
            <p:spPr>
              <a:xfrm>
                <a:off x="6696335" y="5225351"/>
                <a:ext cx="400830" cy="390748"/>
              </a:xfrm>
              <a:prstGeom prst="rect">
                <a:avLst/>
              </a:prstGeom>
              <a:blipFill>
                <a:blip r:embed="rId2"/>
                <a:stretch>
                  <a:fillRect r="-180303" b="-9375"/>
                </a:stretch>
              </a:blipFill>
            </p:spPr>
            <p:txBody>
              <a:bodyPr/>
              <a:lstStyle/>
              <a:p>
                <a:r>
                  <a:rPr lang="en-IN">
                    <a:noFill/>
                  </a:rPr>
                  <a:t> </a:t>
                </a:r>
              </a:p>
            </p:txBody>
          </p:sp>
        </mc:Fallback>
      </mc:AlternateContent>
      <p:cxnSp>
        <p:nvCxnSpPr>
          <p:cNvPr id="110" name="Straight Connector 109">
            <a:extLst>
              <a:ext uri="{FF2B5EF4-FFF2-40B4-BE49-F238E27FC236}">
                <a16:creationId xmlns:a16="http://schemas.microsoft.com/office/drawing/2014/main" id="{5ED8B894-461C-4B9E-A0DA-C0AD04A65EA6}"/>
              </a:ext>
            </a:extLst>
          </p:cNvPr>
          <p:cNvCxnSpPr>
            <a:cxnSpLocks/>
          </p:cNvCxnSpPr>
          <p:nvPr/>
        </p:nvCxnSpPr>
        <p:spPr>
          <a:xfrm flipV="1">
            <a:off x="2569897" y="4826269"/>
            <a:ext cx="4801956" cy="947096"/>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965A0667-5344-4B91-A7A9-38A6D964CC7C}"/>
              </a:ext>
            </a:extLst>
          </p:cNvPr>
          <p:cNvCxnSpPr>
            <a:cxnSpLocks/>
          </p:cNvCxnSpPr>
          <p:nvPr/>
        </p:nvCxnSpPr>
        <p:spPr>
          <a:xfrm>
            <a:off x="5220521" y="3719574"/>
            <a:ext cx="0" cy="208563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EC7D1193-041B-4556-B4C9-555E587C64EE}"/>
              </a:ext>
            </a:extLst>
          </p:cNvPr>
          <p:cNvCxnSpPr>
            <a:cxnSpLocks/>
          </p:cNvCxnSpPr>
          <p:nvPr/>
        </p:nvCxnSpPr>
        <p:spPr>
          <a:xfrm>
            <a:off x="2569897" y="3715429"/>
            <a:ext cx="258267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59C0F70D-CA0C-4B31-A04C-9805227D2600}"/>
              </a:ext>
            </a:extLst>
          </p:cNvPr>
          <p:cNvCxnSpPr/>
          <p:nvPr/>
        </p:nvCxnSpPr>
        <p:spPr>
          <a:xfrm>
            <a:off x="4763150" y="4050268"/>
            <a:ext cx="0" cy="175260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6B073922-AA47-4D4D-935E-C84EF3E1D321}"/>
              </a:ext>
            </a:extLst>
          </p:cNvPr>
          <p:cNvCxnSpPr/>
          <p:nvPr/>
        </p:nvCxnSpPr>
        <p:spPr>
          <a:xfrm flipH="1">
            <a:off x="2553350" y="4050268"/>
            <a:ext cx="2209800"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16" name="Oval 115">
            <a:extLst>
              <a:ext uri="{FF2B5EF4-FFF2-40B4-BE49-F238E27FC236}">
                <a16:creationId xmlns:a16="http://schemas.microsoft.com/office/drawing/2014/main" id="{203FB928-D593-4DDF-A988-49AF8D527205}"/>
              </a:ext>
            </a:extLst>
          </p:cNvPr>
          <p:cNvSpPr/>
          <p:nvPr/>
        </p:nvSpPr>
        <p:spPr>
          <a:xfrm>
            <a:off x="4530376" y="3946930"/>
            <a:ext cx="533399" cy="2160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pc</a:t>
            </a:r>
          </a:p>
        </p:txBody>
      </p:sp>
      <mc:AlternateContent xmlns:mc="http://schemas.openxmlformats.org/markup-compatibility/2006" xmlns:a14="http://schemas.microsoft.com/office/drawing/2010/main">
        <mc:Choice Requires="a14">
          <p:sp>
            <p:nvSpPr>
              <p:cNvPr id="119" name="TextBox 118">
                <a:extLst>
                  <a:ext uri="{FF2B5EF4-FFF2-40B4-BE49-F238E27FC236}">
                    <a16:creationId xmlns:a16="http://schemas.microsoft.com/office/drawing/2014/main" id="{C8B10B27-0CBF-4B82-A3FD-2DE483463B50}"/>
                  </a:ext>
                </a:extLst>
              </p:cNvPr>
              <p:cNvSpPr txBox="1"/>
              <p:nvPr/>
            </p:nvSpPr>
            <p:spPr>
              <a:xfrm>
                <a:off x="4844567" y="5854015"/>
                <a:ext cx="780789" cy="369332"/>
              </a:xfrm>
              <a:prstGeom prst="rect">
                <a:avLst/>
              </a:prstGeom>
              <a:noFill/>
            </p:spPr>
            <p:txBody>
              <a:bodyPr wrap="square" rtlCol="0">
                <a:no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𝑞</m:t>
                          </m:r>
                        </m:e>
                        <m:sub>
                          <m:r>
                            <a:rPr lang="en-US" b="0" i="1" smtClean="0">
                              <a:latin typeface="Cambria Math" panose="02040503050406030204" pitchFamily="18" charset="0"/>
                            </a:rPr>
                            <m:t>𝑠𝑜</m:t>
                          </m:r>
                        </m:sub>
                      </m:sSub>
                    </m:oMath>
                  </m:oMathPara>
                </a14:m>
                <a:endParaRPr lang="en-US" dirty="0"/>
              </a:p>
            </p:txBody>
          </p:sp>
        </mc:Choice>
        <mc:Fallback xmlns="">
          <p:sp>
            <p:nvSpPr>
              <p:cNvPr id="119" name="TextBox 118">
                <a:extLst>
                  <a:ext uri="{FF2B5EF4-FFF2-40B4-BE49-F238E27FC236}">
                    <a16:creationId xmlns:a16="http://schemas.microsoft.com/office/drawing/2014/main" id="{C8B10B27-0CBF-4B82-A3FD-2DE483463B50}"/>
                  </a:ext>
                </a:extLst>
              </p:cNvPr>
              <p:cNvSpPr txBox="1">
                <a:spLocks noRot="1" noChangeAspect="1" noMove="1" noResize="1" noEditPoints="1" noAdjustHandles="1" noChangeArrowheads="1" noChangeShapeType="1" noTextEdit="1"/>
              </p:cNvSpPr>
              <p:nvPr/>
            </p:nvSpPr>
            <p:spPr>
              <a:xfrm>
                <a:off x="4844567" y="5854015"/>
                <a:ext cx="780789" cy="369332"/>
              </a:xfrm>
              <a:prstGeom prst="rect">
                <a:avLst/>
              </a:prstGeom>
              <a:blipFill>
                <a:blip r:embed="rId3"/>
                <a:stretch>
                  <a:fillRect b="-8197"/>
                </a:stretch>
              </a:blipFill>
            </p:spPr>
            <p:txBody>
              <a:bodyPr/>
              <a:lstStyle/>
              <a:p>
                <a:r>
                  <a:rPr lang="en-IN">
                    <a:noFill/>
                  </a:rPr>
                  <a:t> </a:t>
                </a:r>
              </a:p>
            </p:txBody>
          </p:sp>
        </mc:Fallback>
      </mc:AlternateContent>
      <p:cxnSp>
        <p:nvCxnSpPr>
          <p:cNvPr id="122" name="Straight Connector 121">
            <a:extLst>
              <a:ext uri="{FF2B5EF4-FFF2-40B4-BE49-F238E27FC236}">
                <a16:creationId xmlns:a16="http://schemas.microsoft.com/office/drawing/2014/main" id="{4EBA1800-13FA-4935-854C-1635D5D4CB4B}"/>
              </a:ext>
            </a:extLst>
          </p:cNvPr>
          <p:cNvCxnSpPr>
            <a:cxnSpLocks/>
          </p:cNvCxnSpPr>
          <p:nvPr/>
        </p:nvCxnSpPr>
        <p:spPr>
          <a:xfrm>
            <a:off x="5715126" y="3965949"/>
            <a:ext cx="0" cy="785164"/>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4894F4F4-48B7-4F1D-907F-F1C256A4AB54}"/>
              </a:ext>
            </a:extLst>
          </p:cNvPr>
          <p:cNvCxnSpPr>
            <a:cxnSpLocks/>
          </p:cNvCxnSpPr>
          <p:nvPr/>
        </p:nvCxnSpPr>
        <p:spPr>
          <a:xfrm>
            <a:off x="5715126" y="5142120"/>
            <a:ext cx="0" cy="631245"/>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24" name="TextBox 123">
                <a:extLst>
                  <a:ext uri="{FF2B5EF4-FFF2-40B4-BE49-F238E27FC236}">
                    <a16:creationId xmlns:a16="http://schemas.microsoft.com/office/drawing/2014/main" id="{8607987B-9793-4479-B8CA-DF3BF7ED1748}"/>
                  </a:ext>
                </a:extLst>
              </p:cNvPr>
              <p:cNvSpPr txBox="1"/>
              <p:nvPr/>
            </p:nvSpPr>
            <p:spPr>
              <a:xfrm>
                <a:off x="5520376" y="5825312"/>
                <a:ext cx="449674" cy="369332"/>
              </a:xfrm>
              <a:prstGeom prst="rect">
                <a:avLst/>
              </a:prstGeom>
              <a:noFill/>
            </p:spPr>
            <p:txBody>
              <a:bodyPr wrap="none" rtlCol="0">
                <a:noAutofit/>
              </a:bodyPr>
              <a:lstStyle/>
              <a:p>
                <a:pPr/>
                <a14:m>
                  <m:oMathPara xmlns:m="http://schemas.openxmlformats.org/officeDocument/2006/math">
                    <m:oMathParaPr>
                      <m:jc m:val="centerGroup"/>
                    </m:oMathParaPr>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𝑞</m:t>
                          </m:r>
                        </m:e>
                        <m:sup>
                          <m:r>
                            <a:rPr lang="en-US" b="0" i="1" smtClean="0">
                              <a:latin typeface="Cambria Math" panose="02040503050406030204" pitchFamily="18" charset="0"/>
                            </a:rPr>
                            <m:t>′</m:t>
                          </m:r>
                        </m:sup>
                      </m:sSup>
                    </m:oMath>
                  </m:oMathPara>
                </a14:m>
                <a:endParaRPr lang="en-US" dirty="0"/>
              </a:p>
            </p:txBody>
          </p:sp>
        </mc:Choice>
        <mc:Fallback xmlns="">
          <p:sp>
            <p:nvSpPr>
              <p:cNvPr id="124" name="TextBox 123">
                <a:extLst>
                  <a:ext uri="{FF2B5EF4-FFF2-40B4-BE49-F238E27FC236}">
                    <a16:creationId xmlns:a16="http://schemas.microsoft.com/office/drawing/2014/main" id="{8607987B-9793-4479-B8CA-DF3BF7ED1748}"/>
                  </a:ext>
                </a:extLst>
              </p:cNvPr>
              <p:cNvSpPr txBox="1">
                <a:spLocks noRot="1" noChangeAspect="1" noMove="1" noResize="1" noEditPoints="1" noAdjustHandles="1" noChangeArrowheads="1" noChangeShapeType="1" noTextEdit="1"/>
              </p:cNvSpPr>
              <p:nvPr/>
            </p:nvSpPr>
            <p:spPr>
              <a:xfrm>
                <a:off x="5520376" y="5825312"/>
                <a:ext cx="449674" cy="369332"/>
              </a:xfrm>
              <a:prstGeom prst="rect">
                <a:avLst/>
              </a:prstGeom>
              <a:blipFill>
                <a:blip r:embed="rId4"/>
                <a:stretch>
                  <a:fillRect b="-8333"/>
                </a:stretch>
              </a:blipFill>
            </p:spPr>
            <p:txBody>
              <a:bodyPr/>
              <a:lstStyle/>
              <a:p>
                <a:r>
                  <a:rPr lang="en-IN">
                    <a:noFill/>
                  </a:rPr>
                  <a:t> </a:t>
                </a:r>
              </a:p>
            </p:txBody>
          </p:sp>
        </mc:Fallback>
      </mc:AlternateContent>
      <p:sp>
        <p:nvSpPr>
          <p:cNvPr id="125" name="TextBox 124">
            <a:extLst>
              <a:ext uri="{FF2B5EF4-FFF2-40B4-BE49-F238E27FC236}">
                <a16:creationId xmlns:a16="http://schemas.microsoft.com/office/drawing/2014/main" id="{03EC085D-C58F-4A10-AE52-F9C29FADC164}"/>
              </a:ext>
            </a:extLst>
          </p:cNvPr>
          <p:cNvSpPr txBox="1"/>
          <p:nvPr/>
        </p:nvSpPr>
        <p:spPr>
          <a:xfrm>
            <a:off x="6322644" y="3381174"/>
            <a:ext cx="4233851" cy="584775"/>
          </a:xfrm>
          <a:prstGeom prst="rect">
            <a:avLst/>
          </a:prstGeom>
          <a:noFill/>
        </p:spPr>
        <p:txBody>
          <a:bodyPr wrap="square" rtlCol="0">
            <a:noAutofit/>
          </a:bodyPr>
          <a:lstStyle/>
          <a:p>
            <a:r>
              <a:rPr lang="en-US" sz="1600" dirty="0"/>
              <a:t>The perfectly competitive price is too low</a:t>
            </a:r>
          </a:p>
          <a:p>
            <a:r>
              <a:rPr lang="en-US" sz="1600" dirty="0"/>
              <a:t>The perfectly competitive quantity is too low</a:t>
            </a:r>
          </a:p>
        </p:txBody>
      </p:sp>
      <p:cxnSp>
        <p:nvCxnSpPr>
          <p:cNvPr id="126" name="Straight Connector 125">
            <a:extLst>
              <a:ext uri="{FF2B5EF4-FFF2-40B4-BE49-F238E27FC236}">
                <a16:creationId xmlns:a16="http://schemas.microsoft.com/office/drawing/2014/main" id="{ED939EAE-74A9-4622-BEFF-C49DD2337511}"/>
              </a:ext>
            </a:extLst>
          </p:cNvPr>
          <p:cNvCxnSpPr/>
          <p:nvPr/>
        </p:nvCxnSpPr>
        <p:spPr>
          <a:xfrm>
            <a:off x="2523237" y="2455382"/>
            <a:ext cx="4504649" cy="2133599"/>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27" name="TextBox 126">
                <a:extLst>
                  <a:ext uri="{FF2B5EF4-FFF2-40B4-BE49-F238E27FC236}">
                    <a16:creationId xmlns:a16="http://schemas.microsoft.com/office/drawing/2014/main" id="{5F32B0EA-B8B7-430D-A98F-1D498EC2F245}"/>
                  </a:ext>
                </a:extLst>
              </p:cNvPr>
              <p:cNvSpPr txBox="1"/>
              <p:nvPr/>
            </p:nvSpPr>
            <p:spPr>
              <a:xfrm>
                <a:off x="6295496" y="3971885"/>
                <a:ext cx="3632918" cy="391261"/>
              </a:xfrm>
              <a:prstGeom prst="rect">
                <a:avLst/>
              </a:prstGeom>
              <a:noFill/>
            </p:spPr>
            <p:txBody>
              <a:bodyPr wrap="none" rtlCol="0">
                <a:noAutofit/>
              </a:bodyPr>
              <a:lstStyle/>
              <a:p>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𝐷</m:t>
                          </m:r>
                        </m:e>
                        <m:sub>
                          <m:r>
                            <a:rPr lang="en-US" b="0" i="1" smtClean="0">
                              <a:solidFill>
                                <a:srgbClr val="FF0000"/>
                              </a:solidFill>
                              <a:latin typeface="Cambria Math" panose="02040503050406030204" pitchFamily="18" charset="0"/>
                            </a:rPr>
                            <m:t>𝑠𝑜𝑐𝑖𝑒𝑡𝑦</m:t>
                          </m:r>
                        </m:sub>
                      </m:sSub>
                      <m:r>
                        <a:rPr lang="en-US" b="0" i="1" smtClean="0">
                          <a:solidFill>
                            <a:srgbClr val="FF0000"/>
                          </a:solidFill>
                          <a:latin typeface="Cambria Math" panose="02040503050406030204" pitchFamily="18" charset="0"/>
                        </a:rPr>
                        <m:t>=</m:t>
                      </m:r>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𝑀𝐵</m:t>
                          </m:r>
                        </m:e>
                        <m:sub>
                          <m:r>
                            <a:rPr lang="en-US" b="0" i="1" smtClean="0">
                              <a:solidFill>
                                <a:srgbClr val="FF0000"/>
                              </a:solidFill>
                              <a:latin typeface="Cambria Math" panose="02040503050406030204" pitchFamily="18" charset="0"/>
                            </a:rPr>
                            <m:t>𝑝𝑟𝑖𝑣𝑎𝑡𝑒</m:t>
                          </m:r>
                        </m:sub>
                      </m:sSub>
                      <m:r>
                        <a:rPr lang="en-US" b="0" i="1" smtClean="0">
                          <a:solidFill>
                            <a:srgbClr val="FF0000"/>
                          </a:solidFill>
                          <a:latin typeface="Cambria Math" panose="02040503050406030204" pitchFamily="18" charset="0"/>
                        </a:rPr>
                        <m:t>+</m:t>
                      </m:r>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𝑀𝐵</m:t>
                          </m:r>
                        </m:e>
                        <m:sub>
                          <m:r>
                            <a:rPr lang="en-US" b="0" i="1" smtClean="0">
                              <a:solidFill>
                                <a:srgbClr val="FF0000"/>
                              </a:solidFill>
                              <a:latin typeface="Cambria Math" panose="02040503050406030204" pitchFamily="18" charset="0"/>
                            </a:rPr>
                            <m:t>𝑒𝑥𝑡𝑒𝑟𝑛𝑎𝑙</m:t>
                          </m:r>
                        </m:sub>
                      </m:sSub>
                    </m:oMath>
                  </m:oMathPara>
                </a14:m>
                <a:endParaRPr lang="en-US" dirty="0"/>
              </a:p>
            </p:txBody>
          </p:sp>
        </mc:Choice>
        <mc:Fallback xmlns="">
          <p:sp>
            <p:nvSpPr>
              <p:cNvPr id="127" name="TextBox 126">
                <a:extLst>
                  <a:ext uri="{FF2B5EF4-FFF2-40B4-BE49-F238E27FC236}">
                    <a16:creationId xmlns:a16="http://schemas.microsoft.com/office/drawing/2014/main" id="{5F32B0EA-B8B7-430D-A98F-1D498EC2F245}"/>
                  </a:ext>
                </a:extLst>
              </p:cNvPr>
              <p:cNvSpPr txBox="1">
                <a:spLocks noRot="1" noChangeAspect="1" noMove="1" noResize="1" noEditPoints="1" noAdjustHandles="1" noChangeArrowheads="1" noChangeShapeType="1" noTextEdit="1"/>
              </p:cNvSpPr>
              <p:nvPr/>
            </p:nvSpPr>
            <p:spPr>
              <a:xfrm>
                <a:off x="6295496" y="3971885"/>
                <a:ext cx="3632918" cy="391261"/>
              </a:xfrm>
              <a:prstGeom prst="rect">
                <a:avLst/>
              </a:prstGeom>
              <a:blipFill>
                <a:blip r:embed="rId5"/>
                <a:stretch>
                  <a:fillRect b="-7813"/>
                </a:stretch>
              </a:blipFill>
            </p:spPr>
            <p:txBody>
              <a:bodyPr/>
              <a:lstStyle/>
              <a:p>
                <a:r>
                  <a:rPr lang="en-IN">
                    <a:noFill/>
                  </a:rPr>
                  <a:t> </a:t>
                </a:r>
              </a:p>
            </p:txBody>
          </p:sp>
        </mc:Fallback>
      </mc:AlternateContent>
      <p:sp>
        <p:nvSpPr>
          <p:cNvPr id="128" name="Oval 127">
            <a:extLst>
              <a:ext uri="{FF2B5EF4-FFF2-40B4-BE49-F238E27FC236}">
                <a16:creationId xmlns:a16="http://schemas.microsoft.com/office/drawing/2014/main" id="{2006B624-64CE-4939-ABBF-6C1D899C6BC6}"/>
              </a:ext>
            </a:extLst>
          </p:cNvPr>
          <p:cNvSpPr/>
          <p:nvPr/>
        </p:nvSpPr>
        <p:spPr>
          <a:xfrm>
            <a:off x="4980214" y="3605507"/>
            <a:ext cx="518959" cy="2522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so</a:t>
            </a:r>
          </a:p>
        </p:txBody>
      </p:sp>
      <mc:AlternateContent xmlns:mc="http://schemas.openxmlformats.org/markup-compatibility/2006" xmlns:a14="http://schemas.microsoft.com/office/drawing/2010/main">
        <mc:Choice Requires="a14">
          <p:sp>
            <p:nvSpPr>
              <p:cNvPr id="129" name="TextBox 128">
                <a:extLst>
                  <a:ext uri="{FF2B5EF4-FFF2-40B4-BE49-F238E27FC236}">
                    <a16:creationId xmlns:a16="http://schemas.microsoft.com/office/drawing/2014/main" id="{92092283-13D2-42A2-AB93-5D2B0CC17B8C}"/>
                  </a:ext>
                </a:extLst>
              </p:cNvPr>
              <p:cNvSpPr txBox="1"/>
              <p:nvPr/>
            </p:nvSpPr>
            <p:spPr>
              <a:xfrm>
                <a:off x="5639160" y="4360287"/>
                <a:ext cx="1523640" cy="390748"/>
              </a:xfrm>
              <a:prstGeom prst="rect">
                <a:avLst/>
              </a:prstGeom>
              <a:noFill/>
            </p:spPr>
            <p:txBody>
              <a:bodyPr wrap="square" rtlCol="0">
                <a:no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𝑀𝐵</m:t>
                          </m:r>
                        </m:e>
                        <m:sub>
                          <m:r>
                            <a:rPr lang="en-US" b="0" i="1" smtClean="0">
                              <a:latin typeface="Cambria Math" panose="02040503050406030204" pitchFamily="18" charset="0"/>
                            </a:rPr>
                            <m:t>𝑒𝑥𝑡𝑒𝑟𝑛𝑎𝑙𝑞</m:t>
                          </m:r>
                          <m:r>
                            <a:rPr lang="en-US" b="0" i="1" smtClean="0">
                              <a:latin typeface="Cambria Math" panose="02040503050406030204" pitchFamily="18" charset="0"/>
                            </a:rPr>
                            <m:t>′</m:t>
                          </m:r>
                        </m:sub>
                      </m:sSub>
                    </m:oMath>
                  </m:oMathPara>
                </a14:m>
                <a:endParaRPr lang="en-US" dirty="0"/>
              </a:p>
            </p:txBody>
          </p:sp>
        </mc:Choice>
        <mc:Fallback xmlns="">
          <p:sp>
            <p:nvSpPr>
              <p:cNvPr id="129" name="TextBox 128">
                <a:extLst>
                  <a:ext uri="{FF2B5EF4-FFF2-40B4-BE49-F238E27FC236}">
                    <a16:creationId xmlns:a16="http://schemas.microsoft.com/office/drawing/2014/main" id="{92092283-13D2-42A2-AB93-5D2B0CC17B8C}"/>
                  </a:ext>
                </a:extLst>
              </p:cNvPr>
              <p:cNvSpPr txBox="1">
                <a:spLocks noRot="1" noChangeAspect="1" noMove="1" noResize="1" noEditPoints="1" noAdjustHandles="1" noChangeArrowheads="1" noChangeShapeType="1" noTextEdit="1"/>
              </p:cNvSpPr>
              <p:nvPr/>
            </p:nvSpPr>
            <p:spPr>
              <a:xfrm>
                <a:off x="5639160" y="4360287"/>
                <a:ext cx="1523640" cy="390748"/>
              </a:xfrm>
              <a:prstGeom prst="rect">
                <a:avLst/>
              </a:prstGeom>
              <a:blipFill>
                <a:blip r:embed="rId6"/>
                <a:stretch>
                  <a:fillRect b="-7813"/>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130" name="TextBox 129">
                <a:extLst>
                  <a:ext uri="{FF2B5EF4-FFF2-40B4-BE49-F238E27FC236}">
                    <a16:creationId xmlns:a16="http://schemas.microsoft.com/office/drawing/2014/main" id="{B51AD5CF-5854-4AB9-B42E-53AF48572C3E}"/>
                  </a:ext>
                </a:extLst>
              </p:cNvPr>
              <p:cNvSpPr txBox="1"/>
              <p:nvPr/>
            </p:nvSpPr>
            <p:spPr>
              <a:xfrm>
                <a:off x="5691350" y="5423109"/>
                <a:ext cx="1461011" cy="390748"/>
              </a:xfrm>
              <a:prstGeom prst="rect">
                <a:avLst/>
              </a:prstGeom>
              <a:noFill/>
            </p:spPr>
            <p:txBody>
              <a:bodyPr wrap="square" rtlCol="0">
                <a:no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𝑀𝐵</m:t>
                          </m:r>
                        </m:e>
                        <m:sub>
                          <m:r>
                            <a:rPr lang="en-US" b="0" i="1" smtClean="0">
                              <a:latin typeface="Cambria Math" panose="02040503050406030204" pitchFamily="18" charset="0"/>
                            </a:rPr>
                            <m:t>𝑒𝑥𝑡𝑒𝑟𝑛𝑎𝑙𝑞</m:t>
                          </m:r>
                          <m:r>
                            <a:rPr lang="en-US" b="0" i="1" smtClean="0">
                              <a:latin typeface="Cambria Math" panose="02040503050406030204" pitchFamily="18" charset="0"/>
                            </a:rPr>
                            <m:t>′</m:t>
                          </m:r>
                        </m:sub>
                      </m:sSub>
                    </m:oMath>
                  </m:oMathPara>
                </a14:m>
                <a:endParaRPr lang="en-US" dirty="0"/>
              </a:p>
            </p:txBody>
          </p:sp>
        </mc:Choice>
        <mc:Fallback xmlns="">
          <p:sp>
            <p:nvSpPr>
              <p:cNvPr id="130" name="TextBox 129">
                <a:extLst>
                  <a:ext uri="{FF2B5EF4-FFF2-40B4-BE49-F238E27FC236}">
                    <a16:creationId xmlns:a16="http://schemas.microsoft.com/office/drawing/2014/main" id="{B51AD5CF-5854-4AB9-B42E-53AF48572C3E}"/>
                  </a:ext>
                </a:extLst>
              </p:cNvPr>
              <p:cNvSpPr txBox="1">
                <a:spLocks noRot="1" noChangeAspect="1" noMove="1" noResize="1" noEditPoints="1" noAdjustHandles="1" noChangeArrowheads="1" noChangeShapeType="1" noTextEdit="1"/>
              </p:cNvSpPr>
              <p:nvPr/>
            </p:nvSpPr>
            <p:spPr>
              <a:xfrm>
                <a:off x="5691350" y="5423109"/>
                <a:ext cx="1461011" cy="390748"/>
              </a:xfrm>
              <a:prstGeom prst="rect">
                <a:avLst/>
              </a:prstGeom>
              <a:blipFill>
                <a:blip r:embed="rId7"/>
                <a:stretch>
                  <a:fillRect b="-7813"/>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id="{1416124C-9FF3-4AEA-BB3C-E1803239CF7A}"/>
                  </a:ext>
                </a:extLst>
              </p:cNvPr>
              <p:cNvSpPr txBox="1"/>
              <p:nvPr/>
            </p:nvSpPr>
            <p:spPr>
              <a:xfrm>
                <a:off x="7439293" y="4662448"/>
                <a:ext cx="1544141" cy="391261"/>
              </a:xfrm>
              <a:prstGeom prst="rect">
                <a:avLst/>
              </a:prstGeom>
              <a:noFill/>
            </p:spPr>
            <p:txBody>
              <a:bodyPr wrap="none" rtlCol="0">
                <a:noAutofit/>
              </a:bodyPr>
              <a:lstStyle/>
              <a:p>
                <a:pPr/>
                <a14:m>
                  <m:oMathPara xmlns:m="http://schemas.openxmlformats.org/officeDocument/2006/math">
                    <m:oMathParaPr>
                      <m:jc m:val="left"/>
                    </m:oMathParaPr>
                    <m:oMath xmlns:m="http://schemas.openxmlformats.org/officeDocument/2006/math">
                      <m:sSub>
                        <m:sSubPr>
                          <m:ctrlPr>
                            <a:rPr lang="en-US" i="1" smtClean="0">
                              <a:solidFill>
                                <a:srgbClr val="00B050"/>
                              </a:solidFill>
                              <a:latin typeface="Cambria Math" panose="02040503050406030204" pitchFamily="18" charset="0"/>
                            </a:rPr>
                          </m:ctrlPr>
                        </m:sSubPr>
                        <m:e>
                          <m:r>
                            <a:rPr lang="en-US" i="1">
                              <a:solidFill>
                                <a:srgbClr val="00B050"/>
                              </a:solidFill>
                              <a:latin typeface="Cambria Math" panose="02040503050406030204" pitchFamily="18" charset="0"/>
                            </a:rPr>
                            <m:t>𝑀</m:t>
                          </m:r>
                          <m:r>
                            <a:rPr lang="en-US" b="0" i="1" smtClean="0">
                              <a:solidFill>
                                <a:srgbClr val="00B050"/>
                              </a:solidFill>
                              <a:latin typeface="Cambria Math" panose="02040503050406030204" pitchFamily="18" charset="0"/>
                            </a:rPr>
                            <m:t>𝐵</m:t>
                          </m:r>
                        </m:e>
                        <m:sub>
                          <m:r>
                            <a:rPr lang="en-US" i="1">
                              <a:solidFill>
                                <a:srgbClr val="00B050"/>
                              </a:solidFill>
                              <a:latin typeface="Cambria Math" panose="02040503050406030204" pitchFamily="18" charset="0"/>
                            </a:rPr>
                            <m:t>𝑒𝑥𝑡𝑒𝑟𝑛𝑎𝑙</m:t>
                          </m:r>
                        </m:sub>
                      </m:sSub>
                    </m:oMath>
                  </m:oMathPara>
                </a14:m>
                <a:endParaRPr lang="en-US" dirty="0"/>
              </a:p>
            </p:txBody>
          </p:sp>
        </mc:Choice>
        <mc:Fallback xmlns="">
          <p:sp>
            <p:nvSpPr>
              <p:cNvPr id="32" name="TextBox 31">
                <a:extLst>
                  <a:ext uri="{FF2B5EF4-FFF2-40B4-BE49-F238E27FC236}">
                    <a16:creationId xmlns:a16="http://schemas.microsoft.com/office/drawing/2014/main" id="{1416124C-9FF3-4AEA-BB3C-E1803239CF7A}"/>
                  </a:ext>
                </a:extLst>
              </p:cNvPr>
              <p:cNvSpPr txBox="1">
                <a:spLocks noRot="1" noChangeAspect="1" noMove="1" noResize="1" noEditPoints="1" noAdjustHandles="1" noChangeArrowheads="1" noChangeShapeType="1" noTextEdit="1"/>
              </p:cNvSpPr>
              <p:nvPr/>
            </p:nvSpPr>
            <p:spPr>
              <a:xfrm>
                <a:off x="7439293" y="4662448"/>
                <a:ext cx="1544141" cy="391261"/>
              </a:xfrm>
              <a:prstGeom prst="rect">
                <a:avLst/>
              </a:prstGeom>
              <a:blipFill>
                <a:blip r:embed="rId8"/>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id="{25C610BD-523E-4795-A009-90F1F3EDEA98}"/>
                  </a:ext>
                </a:extLst>
              </p:cNvPr>
              <p:cNvSpPr txBox="1"/>
              <p:nvPr/>
            </p:nvSpPr>
            <p:spPr>
              <a:xfrm>
                <a:off x="6946489" y="2193285"/>
                <a:ext cx="1664111" cy="423338"/>
              </a:xfrm>
              <a:prstGeom prst="rect">
                <a:avLst/>
              </a:prstGeom>
              <a:noFill/>
            </p:spPr>
            <p:txBody>
              <a:bodyPr wrap="square" rtlCol="0">
                <a:noAutofit/>
              </a:bodyPr>
              <a:lstStyle/>
              <a:p>
                <a:r>
                  <a:rPr lang="en-US" dirty="0"/>
                  <a:t>S =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𝑀𝐶</m:t>
                        </m:r>
                      </m:e>
                      <m:sub/>
                    </m:sSub>
                  </m:oMath>
                </a14:m>
                <a:endParaRPr lang="en-US" dirty="0"/>
              </a:p>
            </p:txBody>
          </p:sp>
        </mc:Choice>
        <mc:Fallback xmlns="">
          <p:sp>
            <p:nvSpPr>
              <p:cNvPr id="33" name="TextBox 32">
                <a:extLst>
                  <a:ext uri="{FF2B5EF4-FFF2-40B4-BE49-F238E27FC236}">
                    <a16:creationId xmlns:a16="http://schemas.microsoft.com/office/drawing/2014/main" id="{25C610BD-523E-4795-A009-90F1F3EDEA98}"/>
                  </a:ext>
                </a:extLst>
              </p:cNvPr>
              <p:cNvSpPr txBox="1">
                <a:spLocks noRot="1" noChangeAspect="1" noMove="1" noResize="1" noEditPoints="1" noAdjustHandles="1" noChangeArrowheads="1" noChangeShapeType="1" noTextEdit="1"/>
              </p:cNvSpPr>
              <p:nvPr/>
            </p:nvSpPr>
            <p:spPr>
              <a:xfrm>
                <a:off x="6946489" y="2193285"/>
                <a:ext cx="1664111" cy="423338"/>
              </a:xfrm>
              <a:prstGeom prst="rect">
                <a:avLst/>
              </a:prstGeom>
              <a:blipFill>
                <a:blip r:embed="rId9"/>
                <a:stretch>
                  <a:fillRect l="-3297" t="-8696" b="-10145"/>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34" name="TextBox 33">
                <a:extLst>
                  <a:ext uri="{FF2B5EF4-FFF2-40B4-BE49-F238E27FC236}">
                    <a16:creationId xmlns:a16="http://schemas.microsoft.com/office/drawing/2014/main" id="{0CB3D794-4706-4766-8E10-E38F195BA9AA}"/>
                  </a:ext>
                </a:extLst>
              </p:cNvPr>
              <p:cNvSpPr txBox="1"/>
              <p:nvPr/>
            </p:nvSpPr>
            <p:spPr>
              <a:xfrm>
                <a:off x="1879945" y="3468354"/>
                <a:ext cx="689747" cy="369332"/>
              </a:xfrm>
              <a:prstGeom prst="rect">
                <a:avLst/>
              </a:prstGeom>
              <a:noFill/>
            </p:spPr>
            <p:txBody>
              <a:bodyPr wrap="square" rtlCol="0">
                <a:noAutofit/>
              </a:bodyPr>
              <a:lstStyle/>
              <a:p>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𝑝</m:t>
                          </m:r>
                        </m:e>
                        <m:sub>
                          <m:r>
                            <a:rPr lang="en-US" i="1">
                              <a:latin typeface="Cambria Math" panose="02040503050406030204" pitchFamily="18" charset="0"/>
                            </a:rPr>
                            <m:t>𝑠𝑜</m:t>
                          </m:r>
                        </m:sub>
                      </m:sSub>
                    </m:oMath>
                  </m:oMathPara>
                </a14:m>
                <a:endParaRPr lang="en-US" dirty="0"/>
              </a:p>
            </p:txBody>
          </p:sp>
        </mc:Choice>
        <mc:Fallback xmlns="">
          <p:sp>
            <p:nvSpPr>
              <p:cNvPr id="34" name="TextBox 33">
                <a:extLst>
                  <a:ext uri="{FF2B5EF4-FFF2-40B4-BE49-F238E27FC236}">
                    <a16:creationId xmlns:a16="http://schemas.microsoft.com/office/drawing/2014/main" id="{0CB3D794-4706-4766-8E10-E38F195BA9AA}"/>
                  </a:ext>
                </a:extLst>
              </p:cNvPr>
              <p:cNvSpPr txBox="1">
                <a:spLocks noRot="1" noChangeAspect="1" noMove="1" noResize="1" noEditPoints="1" noAdjustHandles="1" noChangeArrowheads="1" noChangeShapeType="1" noTextEdit="1"/>
              </p:cNvSpPr>
              <p:nvPr/>
            </p:nvSpPr>
            <p:spPr>
              <a:xfrm>
                <a:off x="1879945" y="3468354"/>
                <a:ext cx="689747" cy="369332"/>
              </a:xfrm>
              <a:prstGeom prst="rect">
                <a:avLst/>
              </a:prstGeom>
              <a:blipFill>
                <a:blip r:embed="rId10"/>
                <a:stretch>
                  <a:fillRect b="-6557"/>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35" name="TextBox 34">
                <a:extLst>
                  <a:ext uri="{FF2B5EF4-FFF2-40B4-BE49-F238E27FC236}">
                    <a16:creationId xmlns:a16="http://schemas.microsoft.com/office/drawing/2014/main" id="{9C80A214-973E-4F67-8B3E-6EA8C07C853C}"/>
                  </a:ext>
                </a:extLst>
              </p:cNvPr>
              <p:cNvSpPr txBox="1"/>
              <p:nvPr/>
            </p:nvSpPr>
            <p:spPr>
              <a:xfrm>
                <a:off x="1752600" y="3837686"/>
                <a:ext cx="929565" cy="390748"/>
              </a:xfrm>
              <a:prstGeom prst="rect">
                <a:avLst/>
              </a:prstGeom>
              <a:noFill/>
            </p:spPr>
            <p:txBody>
              <a:bodyPr wrap="square" rtlCol="0">
                <a:noAutofit/>
              </a:bodyPr>
              <a:lstStyle/>
              <a:p>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𝑝</m:t>
                          </m:r>
                        </m:e>
                        <m:sub>
                          <m:r>
                            <a:rPr lang="en-US" i="1">
                              <a:latin typeface="Cambria Math" panose="02040503050406030204" pitchFamily="18" charset="0"/>
                            </a:rPr>
                            <m:t>𝑝𝑐</m:t>
                          </m:r>
                        </m:sub>
                      </m:sSub>
                    </m:oMath>
                  </m:oMathPara>
                </a14:m>
                <a:endParaRPr lang="en-US" dirty="0"/>
              </a:p>
            </p:txBody>
          </p:sp>
        </mc:Choice>
        <mc:Fallback xmlns="">
          <p:sp>
            <p:nvSpPr>
              <p:cNvPr id="35" name="TextBox 34">
                <a:extLst>
                  <a:ext uri="{FF2B5EF4-FFF2-40B4-BE49-F238E27FC236}">
                    <a16:creationId xmlns:a16="http://schemas.microsoft.com/office/drawing/2014/main" id="{9C80A214-973E-4F67-8B3E-6EA8C07C853C}"/>
                  </a:ext>
                </a:extLst>
              </p:cNvPr>
              <p:cNvSpPr txBox="1">
                <a:spLocks noRot="1" noChangeAspect="1" noMove="1" noResize="1" noEditPoints="1" noAdjustHandles="1" noChangeArrowheads="1" noChangeShapeType="1" noTextEdit="1"/>
              </p:cNvSpPr>
              <p:nvPr/>
            </p:nvSpPr>
            <p:spPr>
              <a:xfrm>
                <a:off x="1752600" y="3837686"/>
                <a:ext cx="929565" cy="390748"/>
              </a:xfrm>
              <a:prstGeom prst="rect">
                <a:avLst/>
              </a:prstGeom>
              <a:blipFill>
                <a:blip r:embed="rId11"/>
                <a:stretch>
                  <a:fillRect b="-3125"/>
                </a:stretch>
              </a:blipFill>
            </p:spPr>
            <p:txBody>
              <a:bodyPr/>
              <a:lstStyle/>
              <a:p>
                <a:r>
                  <a:rPr lang="en-IN">
                    <a:noFill/>
                  </a:rPr>
                  <a:t> </a:t>
                </a:r>
              </a:p>
            </p:txBody>
          </p:sp>
        </mc:Fallback>
      </mc:AlternateContent>
      <p:sp>
        <p:nvSpPr>
          <p:cNvPr id="36" name="TextBox 35">
            <a:extLst>
              <a:ext uri="{FF2B5EF4-FFF2-40B4-BE49-F238E27FC236}">
                <a16:creationId xmlns:a16="http://schemas.microsoft.com/office/drawing/2014/main" id="{1498E68A-B05E-426F-962E-0CC1286D3FF3}"/>
              </a:ext>
            </a:extLst>
          </p:cNvPr>
          <p:cNvSpPr txBox="1"/>
          <p:nvPr/>
        </p:nvSpPr>
        <p:spPr>
          <a:xfrm>
            <a:off x="7081901" y="5825606"/>
            <a:ext cx="312906" cy="369332"/>
          </a:xfrm>
          <a:prstGeom prst="rect">
            <a:avLst/>
          </a:prstGeom>
          <a:noFill/>
        </p:spPr>
        <p:txBody>
          <a:bodyPr wrap="none" rtlCol="0">
            <a:noAutofit/>
          </a:bodyPr>
          <a:lstStyle/>
          <a:p>
            <a:r>
              <a:rPr lang="en-US" dirty="0"/>
              <a:t>q</a:t>
            </a:r>
          </a:p>
        </p:txBody>
      </p:sp>
      <p:sp>
        <p:nvSpPr>
          <p:cNvPr id="37" name="Rectangle 36"/>
          <p:cNvSpPr/>
          <p:nvPr/>
        </p:nvSpPr>
        <p:spPr>
          <a:xfrm>
            <a:off x="2170199" y="1750035"/>
            <a:ext cx="327660" cy="646331"/>
          </a:xfrm>
          <a:prstGeom prst="rect">
            <a:avLst/>
          </a:prstGeom>
        </p:spPr>
        <p:txBody>
          <a:bodyPr wrap="square">
            <a:noAutofit/>
          </a:bodyPr>
          <a:lstStyle/>
          <a:p>
            <a:r>
              <a:rPr lang="en-US" dirty="0"/>
              <a:t>p</a:t>
            </a:r>
          </a:p>
          <a:p>
            <a:endParaRPr lang="en-US" dirty="0"/>
          </a:p>
        </p:txBody>
      </p:sp>
      <mc:AlternateContent xmlns:mc="http://schemas.openxmlformats.org/markup-compatibility/2006" xmlns:a14="http://schemas.microsoft.com/office/drawing/2010/main">
        <mc:Choice Requires="a14">
          <p:sp>
            <p:nvSpPr>
              <p:cNvPr id="38" name="TextBox 37">
                <a:extLst>
                  <a:ext uri="{FF2B5EF4-FFF2-40B4-BE49-F238E27FC236}">
                    <a16:creationId xmlns:a16="http://schemas.microsoft.com/office/drawing/2014/main" id="{98409059-7FEF-45DA-BD96-BC829ACFA9A3}"/>
                  </a:ext>
                </a:extLst>
              </p:cNvPr>
              <p:cNvSpPr txBox="1"/>
              <p:nvPr/>
            </p:nvSpPr>
            <p:spPr>
              <a:xfrm>
                <a:off x="4611428" y="5868630"/>
                <a:ext cx="574966" cy="390748"/>
              </a:xfrm>
              <a:prstGeom prst="rect">
                <a:avLst/>
              </a:prstGeom>
              <a:noFill/>
            </p:spPr>
            <p:txBody>
              <a:bodyPr wrap="none" rtlCol="0">
                <a:noAutofit/>
              </a:bodyPr>
              <a:lstStyle/>
              <a:p>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𝑞</m:t>
                          </m:r>
                        </m:e>
                        <m:sub>
                          <m:r>
                            <a:rPr lang="en-US" i="1">
                              <a:latin typeface="Cambria Math" panose="02040503050406030204" pitchFamily="18" charset="0"/>
                            </a:rPr>
                            <m:t>𝑝𝑐</m:t>
                          </m:r>
                        </m:sub>
                      </m:sSub>
                    </m:oMath>
                  </m:oMathPara>
                </a14:m>
                <a:endParaRPr lang="en-US" dirty="0"/>
              </a:p>
            </p:txBody>
          </p:sp>
        </mc:Choice>
        <mc:Fallback xmlns="">
          <p:sp>
            <p:nvSpPr>
              <p:cNvPr id="38" name="TextBox 37">
                <a:extLst>
                  <a:ext uri="{FF2B5EF4-FFF2-40B4-BE49-F238E27FC236}">
                    <a16:creationId xmlns:a16="http://schemas.microsoft.com/office/drawing/2014/main" id="{98409059-7FEF-45DA-BD96-BC829ACFA9A3}"/>
                  </a:ext>
                </a:extLst>
              </p:cNvPr>
              <p:cNvSpPr txBox="1">
                <a:spLocks noRot="1" noChangeAspect="1" noMove="1" noResize="1" noEditPoints="1" noAdjustHandles="1" noChangeArrowheads="1" noChangeShapeType="1" noTextEdit="1"/>
              </p:cNvSpPr>
              <p:nvPr/>
            </p:nvSpPr>
            <p:spPr>
              <a:xfrm>
                <a:off x="4611428" y="5868630"/>
                <a:ext cx="574966" cy="390748"/>
              </a:xfrm>
              <a:prstGeom prst="rect">
                <a:avLst/>
              </a:prstGeom>
              <a:blipFill>
                <a:blip r:embed="rId12"/>
                <a:stretch>
                  <a:fillRect b="-3125"/>
                </a:stretch>
              </a:blipFill>
            </p:spPr>
            <p:txBody>
              <a:bodyPr/>
              <a:lstStyle/>
              <a:p>
                <a:r>
                  <a:rPr lang="en-IN">
                    <a:noFill/>
                  </a:rPr>
                  <a:t> </a:t>
                </a:r>
              </a:p>
            </p:txBody>
          </p:sp>
        </mc:Fallback>
      </mc:AlternateContent>
    </p:spTree>
    <p:extLst>
      <p:ext uri="{BB962C8B-B14F-4D97-AF65-F5344CB8AC3E}">
        <p14:creationId xmlns:p14="http://schemas.microsoft.com/office/powerpoint/2010/main" val="33938903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A4615-5C1D-469F-BC44-D4CEC33B3493}"/>
              </a:ext>
            </a:extLst>
          </p:cNvPr>
          <p:cNvSpPr>
            <a:spLocks noGrp="1"/>
          </p:cNvSpPr>
          <p:nvPr>
            <p:ph type="title"/>
          </p:nvPr>
        </p:nvSpPr>
        <p:spPr/>
        <p:txBody>
          <a:bodyPr/>
          <a:lstStyle/>
          <a:p>
            <a:r>
              <a:rPr lang="en-US" sz="4000" dirty="0"/>
              <a:t>Subsidy to Get to Socially Optimal Outcome</a:t>
            </a:r>
          </a:p>
        </p:txBody>
      </p:sp>
      <mc:AlternateContent xmlns:mc="http://schemas.openxmlformats.org/markup-compatibility/2006" xmlns:a14="http://schemas.microsoft.com/office/drawing/2010/main">
        <mc:Choice Requires="a14">
          <p:sp>
            <p:nvSpPr>
              <p:cNvPr id="86" name="TextBox 85">
                <a:extLst>
                  <a:ext uri="{FF2B5EF4-FFF2-40B4-BE49-F238E27FC236}">
                    <a16:creationId xmlns:a16="http://schemas.microsoft.com/office/drawing/2014/main" id="{6506F5B3-45ED-4397-88E2-87C45D33F851}"/>
                  </a:ext>
                </a:extLst>
              </p:cNvPr>
              <p:cNvSpPr txBox="1"/>
              <p:nvPr/>
            </p:nvSpPr>
            <p:spPr>
              <a:xfrm>
                <a:off x="4540703" y="6260068"/>
                <a:ext cx="3110595" cy="369332"/>
              </a:xfrm>
              <a:prstGeom prst="rect">
                <a:avLst/>
              </a:prstGeom>
              <a:noFill/>
            </p:spPr>
            <p:txBody>
              <a:bodyPr wrap="none" rtlCol="0">
                <a:noAutofit/>
              </a:bodyPr>
              <a:lstStyle/>
              <a:p>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𝑝</m:t>
                          </m:r>
                        </m:e>
                        <m:sub>
                          <m:r>
                            <a:rPr lang="en-US" i="1">
                              <a:latin typeface="Cambria Math" panose="02040503050406030204" pitchFamily="18" charset="0"/>
                            </a:rPr>
                            <m:t>𝑠</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𝑝</m:t>
                          </m:r>
                        </m:e>
                        <m:sub>
                          <m:r>
                            <a:rPr lang="en-US" i="1">
                              <a:latin typeface="Cambria Math" panose="02040503050406030204" pitchFamily="18" charset="0"/>
                            </a:rPr>
                            <m:t>𝑐</m:t>
                          </m:r>
                        </m:sub>
                      </m:sSub>
                      <m:r>
                        <a:rPr lang="en-US" i="1">
                          <a:latin typeface="Cambria Math" panose="02040503050406030204" pitchFamily="18" charset="0"/>
                        </a:rPr>
                        <m:t>+</m:t>
                      </m:r>
                      <m:r>
                        <a:rPr lang="en-US" i="1">
                          <a:latin typeface="Cambria Math" panose="02040503050406030204" pitchFamily="18" charset="0"/>
                          <a:ea typeface="Cambria Math" panose="02040503050406030204" pitchFamily="18" charset="0"/>
                        </a:rPr>
                        <m:t>𝜎</m:t>
                      </m:r>
                      <m:r>
                        <a:rPr lang="en-US" i="1">
                          <a:latin typeface="Cambria Math" panose="02040503050406030204" pitchFamily="18" charset="0"/>
                          <a:ea typeface="Cambria Math" panose="02040503050406030204" pitchFamily="18" charset="0"/>
                        </a:rPr>
                        <m:t>,   </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𝑝</m:t>
                          </m:r>
                        </m:e>
                        <m:sub>
                          <m:r>
                            <a:rPr lang="en-US" i="1">
                              <a:latin typeface="Cambria Math" panose="02040503050406030204" pitchFamily="18" charset="0"/>
                              <a:ea typeface="Cambria Math" panose="02040503050406030204" pitchFamily="18" charset="0"/>
                            </a:rPr>
                            <m:t>𝑠</m:t>
                          </m:r>
                        </m:sub>
                      </m:sSub>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𝜎</m:t>
                      </m:r>
                      <m:r>
                        <a:rPr lang="en-US" i="1">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𝑝</m:t>
                          </m:r>
                        </m:e>
                        <m:sub>
                          <m:r>
                            <a:rPr lang="en-US" i="1">
                              <a:latin typeface="Cambria Math" panose="02040503050406030204" pitchFamily="18" charset="0"/>
                              <a:ea typeface="Cambria Math" panose="02040503050406030204" pitchFamily="18" charset="0"/>
                            </a:rPr>
                            <m:t>𝑐</m:t>
                          </m:r>
                        </m:sub>
                      </m:sSub>
                    </m:oMath>
                  </m:oMathPara>
                </a14:m>
                <a:endParaRPr lang="en-US" dirty="0"/>
              </a:p>
            </p:txBody>
          </p:sp>
        </mc:Choice>
        <mc:Fallback xmlns="">
          <p:sp>
            <p:nvSpPr>
              <p:cNvPr id="86" name="TextBox 85">
                <a:extLst>
                  <a:ext uri="{FF2B5EF4-FFF2-40B4-BE49-F238E27FC236}">
                    <a16:creationId xmlns:a16="http://schemas.microsoft.com/office/drawing/2014/main" id="{6506F5B3-45ED-4397-88E2-87C45D33F851}"/>
                  </a:ext>
                </a:extLst>
              </p:cNvPr>
              <p:cNvSpPr txBox="1">
                <a:spLocks noRot="1" noChangeAspect="1" noMove="1" noResize="1" noEditPoints="1" noAdjustHandles="1" noChangeArrowheads="1" noChangeShapeType="1" noTextEdit="1"/>
              </p:cNvSpPr>
              <p:nvPr/>
            </p:nvSpPr>
            <p:spPr>
              <a:xfrm>
                <a:off x="4540703" y="6260068"/>
                <a:ext cx="3110595" cy="369332"/>
              </a:xfrm>
              <a:prstGeom prst="rect">
                <a:avLst/>
              </a:prstGeom>
              <a:blipFill>
                <a:blip r:embed="rId15"/>
                <a:stretch>
                  <a:fillRect b="-6557"/>
                </a:stretch>
              </a:blipFill>
            </p:spPr>
            <p:txBody>
              <a:bodyPr/>
              <a:lstStyle/>
              <a:p>
                <a:r>
                  <a:rPr lang="en-US">
                    <a:noFill/>
                  </a:rPr>
                  <a:t> </a:t>
                </a:r>
              </a:p>
            </p:txBody>
          </p:sp>
        </mc:Fallback>
      </mc:AlternateContent>
      <p:cxnSp>
        <p:nvCxnSpPr>
          <p:cNvPr id="5" name="Straight Connector 4">
            <a:extLst>
              <a:ext uri="{FF2B5EF4-FFF2-40B4-BE49-F238E27FC236}">
                <a16:creationId xmlns:a16="http://schemas.microsoft.com/office/drawing/2014/main" id="{3D6D22C5-22BB-4A0F-BE45-22F004AF83AC}"/>
              </a:ext>
            </a:extLst>
          </p:cNvPr>
          <p:cNvCxnSpPr>
            <a:cxnSpLocks/>
          </p:cNvCxnSpPr>
          <p:nvPr/>
        </p:nvCxnSpPr>
        <p:spPr>
          <a:xfrm>
            <a:off x="1827218" y="1988692"/>
            <a:ext cx="0" cy="3810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3051CE49-FADF-4498-9172-20F512F6953B}"/>
              </a:ext>
            </a:extLst>
          </p:cNvPr>
          <p:cNvCxnSpPr/>
          <p:nvPr/>
        </p:nvCxnSpPr>
        <p:spPr>
          <a:xfrm>
            <a:off x="1827218" y="5798692"/>
            <a:ext cx="3352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736CC9F-6021-41E9-9C6A-5C59D5C4431B}"/>
              </a:ext>
            </a:extLst>
          </p:cNvPr>
          <p:cNvCxnSpPr/>
          <p:nvPr/>
        </p:nvCxnSpPr>
        <p:spPr>
          <a:xfrm>
            <a:off x="2180034" y="2293492"/>
            <a:ext cx="2895600" cy="32766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436F3BF-836E-4D20-AD79-71B065BFAEE2}"/>
              </a:ext>
            </a:extLst>
          </p:cNvPr>
          <p:cNvCxnSpPr/>
          <p:nvPr/>
        </p:nvCxnSpPr>
        <p:spPr>
          <a:xfrm flipV="1">
            <a:off x="1979618" y="2206854"/>
            <a:ext cx="2819400" cy="3200400"/>
          </a:xfrm>
          <a:prstGeom prst="line">
            <a:avLst/>
          </a:prstGeom>
          <a:ln w="254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C6A87D0-8B5D-4514-B6EA-D71679C0FD0B}"/>
              </a:ext>
            </a:extLst>
          </p:cNvPr>
          <p:cNvCxnSpPr/>
          <p:nvPr/>
        </p:nvCxnSpPr>
        <p:spPr>
          <a:xfrm>
            <a:off x="2513018" y="1990780"/>
            <a:ext cx="2819400" cy="3048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E11521C2-70CE-46AA-8EFE-1F1E393E7251}"/>
              </a:ext>
            </a:extLst>
          </p:cNvPr>
          <p:cNvCxnSpPr/>
          <p:nvPr/>
        </p:nvCxnSpPr>
        <p:spPr>
          <a:xfrm>
            <a:off x="6856418" y="1988692"/>
            <a:ext cx="0" cy="3810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A288440-31C0-46C1-9A67-C40A715AD6F6}"/>
              </a:ext>
            </a:extLst>
          </p:cNvPr>
          <p:cNvCxnSpPr/>
          <p:nvPr/>
        </p:nvCxnSpPr>
        <p:spPr>
          <a:xfrm>
            <a:off x="6856418" y="5798692"/>
            <a:ext cx="3733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28A3EAB-4119-4FA0-8D1C-29DB31C4E1F0}"/>
              </a:ext>
            </a:extLst>
          </p:cNvPr>
          <p:cNvCxnSpPr/>
          <p:nvPr/>
        </p:nvCxnSpPr>
        <p:spPr>
          <a:xfrm>
            <a:off x="7085018" y="2141092"/>
            <a:ext cx="3276600" cy="34290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69107A7-211F-4D08-B135-BEF0D2D07DAF}"/>
              </a:ext>
            </a:extLst>
          </p:cNvPr>
          <p:cNvCxnSpPr/>
          <p:nvPr/>
        </p:nvCxnSpPr>
        <p:spPr>
          <a:xfrm flipV="1">
            <a:off x="7085018" y="1988692"/>
            <a:ext cx="2971800" cy="3429000"/>
          </a:xfrm>
          <a:prstGeom prst="line">
            <a:avLst/>
          </a:prstGeom>
          <a:ln w="254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F65662F7-2FFA-48DF-913E-3430F5870333}"/>
              </a:ext>
            </a:extLst>
          </p:cNvPr>
          <p:cNvCxnSpPr/>
          <p:nvPr/>
        </p:nvCxnSpPr>
        <p:spPr>
          <a:xfrm flipV="1">
            <a:off x="7618418" y="2293492"/>
            <a:ext cx="2819400" cy="32766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8AC34199-E92C-4FCB-BC15-9766E4560119}"/>
              </a:ext>
            </a:extLst>
          </p:cNvPr>
          <p:cNvCxnSpPr/>
          <p:nvPr/>
        </p:nvCxnSpPr>
        <p:spPr>
          <a:xfrm flipH="1">
            <a:off x="6856418" y="3677618"/>
            <a:ext cx="1676400"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BFB8449E-DF0B-4191-A849-D4B8AE925B9F}"/>
              </a:ext>
            </a:extLst>
          </p:cNvPr>
          <p:cNvCxnSpPr/>
          <p:nvPr/>
        </p:nvCxnSpPr>
        <p:spPr>
          <a:xfrm flipH="1">
            <a:off x="1817181" y="3729810"/>
            <a:ext cx="1676400"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CAFA0E13-6FB7-459E-B41A-438D5280AE17}"/>
              </a:ext>
            </a:extLst>
          </p:cNvPr>
          <p:cNvCxnSpPr/>
          <p:nvPr/>
        </p:nvCxnSpPr>
        <p:spPr>
          <a:xfrm>
            <a:off x="3465006" y="3729810"/>
            <a:ext cx="0" cy="2068882"/>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8F0ED931-F114-446E-A421-14331E23B24B}"/>
              </a:ext>
            </a:extLst>
          </p:cNvPr>
          <p:cNvCxnSpPr/>
          <p:nvPr/>
        </p:nvCxnSpPr>
        <p:spPr>
          <a:xfrm>
            <a:off x="8532818" y="3677618"/>
            <a:ext cx="0" cy="2121074"/>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15D393C5-8C9F-416E-A259-FE64380A9F3F}"/>
              </a:ext>
            </a:extLst>
          </p:cNvPr>
          <p:cNvCxnSpPr/>
          <p:nvPr/>
        </p:nvCxnSpPr>
        <p:spPr>
          <a:xfrm flipH="1">
            <a:off x="1807656" y="3372818"/>
            <a:ext cx="194361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EB7F4CFB-6AD0-4B1A-A2F5-FEB2EEC40953}"/>
              </a:ext>
            </a:extLst>
          </p:cNvPr>
          <p:cNvCxnSpPr>
            <a:cxnSpLocks/>
          </p:cNvCxnSpPr>
          <p:nvPr/>
        </p:nvCxnSpPr>
        <p:spPr>
          <a:xfrm flipH="1">
            <a:off x="6856418" y="3284092"/>
            <a:ext cx="206888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8C2739FC-40C4-4E84-AFE0-70F81890BEA7}"/>
              </a:ext>
            </a:extLst>
          </p:cNvPr>
          <p:cNvCxnSpPr/>
          <p:nvPr/>
        </p:nvCxnSpPr>
        <p:spPr>
          <a:xfrm>
            <a:off x="8945133" y="3284092"/>
            <a:ext cx="0" cy="25146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44BB1AF6-ECDC-45C6-9ECB-26F46F566AD0}"/>
              </a:ext>
            </a:extLst>
          </p:cNvPr>
          <p:cNvCxnSpPr>
            <a:cxnSpLocks/>
          </p:cNvCxnSpPr>
          <p:nvPr/>
        </p:nvCxnSpPr>
        <p:spPr>
          <a:xfrm flipH="1">
            <a:off x="3782333" y="3373862"/>
            <a:ext cx="0" cy="242483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7D6EBA30-BF63-45B6-AFA3-C183660EF8D7}"/>
              </a:ext>
            </a:extLst>
          </p:cNvPr>
          <p:cNvCxnSpPr/>
          <p:nvPr/>
        </p:nvCxnSpPr>
        <p:spPr>
          <a:xfrm flipH="1">
            <a:off x="6856418" y="4046092"/>
            <a:ext cx="206888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6D04082-F5DA-469B-BAE2-FB47DF8F352A}"/>
              </a:ext>
            </a:extLst>
          </p:cNvPr>
          <p:cNvCxnSpPr>
            <a:cxnSpLocks/>
          </p:cNvCxnSpPr>
          <p:nvPr/>
        </p:nvCxnSpPr>
        <p:spPr>
          <a:xfrm flipH="1">
            <a:off x="1827218" y="4123336"/>
            <a:ext cx="195511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7" name="TextBox 46">
                <a:extLst>
                  <a:ext uri="{FF2B5EF4-FFF2-40B4-BE49-F238E27FC236}">
                    <a16:creationId xmlns:a16="http://schemas.microsoft.com/office/drawing/2014/main" id="{7A3AE114-7938-4B7E-94E5-C9554BC75C7B}"/>
                  </a:ext>
                </a:extLst>
              </p:cNvPr>
              <p:cNvSpPr txBox="1"/>
              <p:nvPr/>
            </p:nvSpPr>
            <p:spPr>
              <a:xfrm>
                <a:off x="1265988" y="3436492"/>
                <a:ext cx="462755" cy="390748"/>
              </a:xfrm>
              <a:prstGeom prst="rect">
                <a:avLst/>
              </a:prstGeom>
              <a:noFill/>
            </p:spPr>
            <p:txBody>
              <a:bodyPr wrap="square" rtlCol="0">
                <a:noAutofit/>
              </a:bodyPr>
              <a:lstStyle/>
              <a:p>
                <a:pPr algn="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𝑝</m:t>
                          </m:r>
                        </m:e>
                        <m:sub>
                          <m:r>
                            <a:rPr lang="en-US" i="1">
                              <a:latin typeface="Cambria Math" panose="02040503050406030204" pitchFamily="18" charset="0"/>
                            </a:rPr>
                            <m:t>𝑝𝑐</m:t>
                          </m:r>
                        </m:sub>
                      </m:sSub>
                    </m:oMath>
                  </m:oMathPara>
                </a14:m>
                <a:endParaRPr lang="en-US" dirty="0"/>
              </a:p>
            </p:txBody>
          </p:sp>
        </mc:Choice>
        <mc:Fallback xmlns="">
          <p:sp>
            <p:nvSpPr>
              <p:cNvPr id="47" name="TextBox 46">
                <a:extLst>
                  <a:ext uri="{FF2B5EF4-FFF2-40B4-BE49-F238E27FC236}">
                    <a16:creationId xmlns:a16="http://schemas.microsoft.com/office/drawing/2014/main" id="{7A3AE114-7938-4B7E-94E5-C9554BC75C7B}"/>
                  </a:ext>
                </a:extLst>
              </p:cNvPr>
              <p:cNvSpPr txBox="1">
                <a:spLocks noRot="1" noChangeAspect="1" noMove="1" noResize="1" noEditPoints="1" noAdjustHandles="1" noChangeArrowheads="1" noChangeShapeType="1" noTextEdit="1"/>
              </p:cNvSpPr>
              <p:nvPr/>
            </p:nvSpPr>
            <p:spPr>
              <a:xfrm>
                <a:off x="1265988" y="3436492"/>
                <a:ext cx="462755" cy="390748"/>
              </a:xfrm>
              <a:prstGeom prst="rect">
                <a:avLst/>
              </a:prstGeom>
              <a:blipFill>
                <a:blip r:embed="rId16"/>
                <a:stretch>
                  <a:fillRect b="-312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8" name="TextBox 47">
                <a:extLst>
                  <a:ext uri="{FF2B5EF4-FFF2-40B4-BE49-F238E27FC236}">
                    <a16:creationId xmlns:a16="http://schemas.microsoft.com/office/drawing/2014/main" id="{5B48246E-D656-4DC5-B04A-BA9059A62988}"/>
                  </a:ext>
                </a:extLst>
              </p:cNvPr>
              <p:cNvSpPr txBox="1"/>
              <p:nvPr/>
            </p:nvSpPr>
            <p:spPr>
              <a:xfrm>
                <a:off x="1268260" y="3901895"/>
                <a:ext cx="467820" cy="369332"/>
              </a:xfrm>
              <a:prstGeom prst="rect">
                <a:avLst/>
              </a:prstGeom>
              <a:noFill/>
            </p:spPr>
            <p:txBody>
              <a:bodyPr wrap="none" rtlCol="0">
                <a:noAutofit/>
              </a:bodyPr>
              <a:lstStyle/>
              <a:p>
                <a:pPr algn="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𝑝</m:t>
                          </m:r>
                        </m:e>
                        <m:sub>
                          <m:r>
                            <a:rPr lang="en-US" i="1">
                              <a:latin typeface="Cambria Math" panose="02040503050406030204" pitchFamily="18" charset="0"/>
                            </a:rPr>
                            <m:t>𝑐</m:t>
                          </m:r>
                        </m:sub>
                      </m:sSub>
                    </m:oMath>
                  </m:oMathPara>
                </a14:m>
                <a:endParaRPr lang="en-US" dirty="0"/>
              </a:p>
            </p:txBody>
          </p:sp>
        </mc:Choice>
        <mc:Fallback xmlns="">
          <p:sp>
            <p:nvSpPr>
              <p:cNvPr id="48" name="TextBox 47">
                <a:extLst>
                  <a:ext uri="{FF2B5EF4-FFF2-40B4-BE49-F238E27FC236}">
                    <a16:creationId xmlns:a16="http://schemas.microsoft.com/office/drawing/2014/main" id="{5B48246E-D656-4DC5-B04A-BA9059A62988}"/>
                  </a:ext>
                </a:extLst>
              </p:cNvPr>
              <p:cNvSpPr txBox="1">
                <a:spLocks noRot="1" noChangeAspect="1" noMove="1" noResize="1" noEditPoints="1" noAdjustHandles="1" noChangeArrowheads="1" noChangeShapeType="1" noTextEdit="1"/>
              </p:cNvSpPr>
              <p:nvPr/>
            </p:nvSpPr>
            <p:spPr>
              <a:xfrm>
                <a:off x="1268260" y="3901895"/>
                <a:ext cx="467820" cy="369332"/>
              </a:xfrm>
              <a:prstGeom prst="rect">
                <a:avLst/>
              </a:prstGeom>
              <a:blipFill>
                <a:blip r:embed="rId17"/>
                <a:stretch>
                  <a:fillRect b="-8197"/>
                </a:stretch>
              </a:blipFill>
            </p:spPr>
            <p:txBody>
              <a:bodyPr/>
              <a:lstStyle/>
              <a:p>
                <a:r>
                  <a:rPr lang="en-US">
                    <a:noFill/>
                  </a:rPr>
                  <a:t> </a:t>
                </a:r>
              </a:p>
            </p:txBody>
          </p:sp>
        </mc:Fallback>
      </mc:AlternateContent>
      <p:cxnSp>
        <p:nvCxnSpPr>
          <p:cNvPr id="51" name="Straight Connector 50">
            <a:extLst>
              <a:ext uri="{FF2B5EF4-FFF2-40B4-BE49-F238E27FC236}">
                <a16:creationId xmlns:a16="http://schemas.microsoft.com/office/drawing/2014/main" id="{1941A69A-38B0-4965-AB93-2C8AA391222D}"/>
              </a:ext>
            </a:extLst>
          </p:cNvPr>
          <p:cNvCxnSpPr>
            <a:cxnSpLocks/>
          </p:cNvCxnSpPr>
          <p:nvPr/>
        </p:nvCxnSpPr>
        <p:spPr>
          <a:xfrm>
            <a:off x="4474906" y="4124140"/>
            <a:ext cx="0" cy="716473"/>
          </a:xfrm>
          <a:prstGeom prst="line">
            <a:avLst/>
          </a:prstGeom>
          <a:ln w="254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C654A1CE-E7A2-4916-B69E-97951F917392}"/>
              </a:ext>
            </a:extLst>
          </p:cNvPr>
          <p:cNvCxnSpPr>
            <a:cxnSpLocks/>
          </p:cNvCxnSpPr>
          <p:nvPr/>
        </p:nvCxnSpPr>
        <p:spPr>
          <a:xfrm>
            <a:off x="3822789" y="3407667"/>
            <a:ext cx="0" cy="716473"/>
          </a:xfrm>
          <a:prstGeom prst="line">
            <a:avLst/>
          </a:prstGeom>
          <a:ln w="25400">
            <a:solidFill>
              <a:srgbClr val="7030A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9" name="TextBox 58">
                <a:extLst>
                  <a:ext uri="{FF2B5EF4-FFF2-40B4-BE49-F238E27FC236}">
                    <a16:creationId xmlns:a16="http://schemas.microsoft.com/office/drawing/2014/main" id="{7315962A-CB2B-4247-B339-ED23965FD0D5}"/>
                  </a:ext>
                </a:extLst>
              </p:cNvPr>
              <p:cNvSpPr txBox="1"/>
              <p:nvPr/>
            </p:nvSpPr>
            <p:spPr>
              <a:xfrm>
                <a:off x="3867148" y="3659959"/>
                <a:ext cx="204415" cy="276999"/>
              </a:xfrm>
              <a:prstGeom prst="rect">
                <a:avLst/>
              </a:prstGeom>
              <a:noFill/>
            </p:spPr>
            <p:txBody>
              <a:bodyPr wrap="none" lIns="0" tIns="0" rIns="0" bIns="0" rtlCol="0">
                <a:noAutofit/>
              </a:bodyPr>
              <a:lstStyle/>
              <a:p>
                <a:pPr/>
                <a14:m>
                  <m:oMathPara xmlns:m="http://schemas.openxmlformats.org/officeDocument/2006/math">
                    <m:oMathParaPr>
                      <m:jc m:val="centerGroup"/>
                    </m:oMathParaPr>
                    <m:oMath xmlns:m="http://schemas.openxmlformats.org/officeDocument/2006/math">
                      <m:r>
                        <a:rPr lang="en-US" i="1">
                          <a:solidFill>
                            <a:srgbClr val="7030A0"/>
                          </a:solidFill>
                          <a:latin typeface="Cambria Math" panose="02040503050406030204" pitchFamily="18" charset="0"/>
                          <a:ea typeface="Cambria Math" panose="02040503050406030204" pitchFamily="18" charset="0"/>
                        </a:rPr>
                        <m:t>𝜎</m:t>
                      </m:r>
                    </m:oMath>
                  </m:oMathPara>
                </a14:m>
                <a:endParaRPr lang="en-US" dirty="0">
                  <a:solidFill>
                    <a:srgbClr val="7030A0"/>
                  </a:solidFill>
                </a:endParaRPr>
              </a:p>
            </p:txBody>
          </p:sp>
        </mc:Choice>
        <mc:Fallback xmlns="">
          <p:sp>
            <p:nvSpPr>
              <p:cNvPr id="59" name="TextBox 58">
                <a:extLst>
                  <a:ext uri="{FF2B5EF4-FFF2-40B4-BE49-F238E27FC236}">
                    <a16:creationId xmlns:a16="http://schemas.microsoft.com/office/drawing/2014/main" id="{7315962A-CB2B-4247-B339-ED23965FD0D5}"/>
                  </a:ext>
                </a:extLst>
              </p:cNvPr>
              <p:cNvSpPr txBox="1">
                <a:spLocks noRot="1" noChangeAspect="1" noMove="1" noResize="1" noEditPoints="1" noAdjustHandles="1" noChangeArrowheads="1" noChangeShapeType="1" noTextEdit="1"/>
              </p:cNvSpPr>
              <p:nvPr/>
            </p:nvSpPr>
            <p:spPr>
              <a:xfrm>
                <a:off x="3867148" y="3659959"/>
                <a:ext cx="204415" cy="276999"/>
              </a:xfrm>
              <a:prstGeom prst="rect">
                <a:avLst/>
              </a:prstGeom>
              <a:blipFill>
                <a:blip r:embed="rId18"/>
                <a:stretch>
                  <a:fillRect l="-14706" r="-882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1" name="TextBox 60">
                <a:extLst>
                  <a:ext uri="{FF2B5EF4-FFF2-40B4-BE49-F238E27FC236}">
                    <a16:creationId xmlns:a16="http://schemas.microsoft.com/office/drawing/2014/main" id="{2E6E4C41-E258-4F9E-AAB4-669B2DA582FE}"/>
                  </a:ext>
                </a:extLst>
              </p:cNvPr>
              <p:cNvSpPr txBox="1"/>
              <p:nvPr/>
            </p:nvSpPr>
            <p:spPr>
              <a:xfrm>
                <a:off x="4495961" y="4447778"/>
                <a:ext cx="204415" cy="276999"/>
              </a:xfrm>
              <a:prstGeom prst="rect">
                <a:avLst/>
              </a:prstGeom>
              <a:noFill/>
            </p:spPr>
            <p:txBody>
              <a:bodyPr wrap="none" lIns="0" tIns="0" rIns="0" bIns="0" rtlCol="0">
                <a:noAutofit/>
              </a:bodyPr>
              <a:lstStyle/>
              <a:p>
                <a:pPr/>
                <a14:m>
                  <m:oMathPara xmlns:m="http://schemas.openxmlformats.org/officeDocument/2006/math">
                    <m:oMathParaPr>
                      <m:jc m:val="centerGroup"/>
                    </m:oMathParaPr>
                    <m:oMath xmlns:m="http://schemas.openxmlformats.org/officeDocument/2006/math">
                      <m:r>
                        <a:rPr lang="en-US" i="1">
                          <a:solidFill>
                            <a:srgbClr val="7030A0"/>
                          </a:solidFill>
                          <a:latin typeface="Cambria Math" panose="02040503050406030204" pitchFamily="18" charset="0"/>
                          <a:ea typeface="Cambria Math" panose="02040503050406030204" pitchFamily="18" charset="0"/>
                        </a:rPr>
                        <m:t>𝜎</m:t>
                      </m:r>
                    </m:oMath>
                  </m:oMathPara>
                </a14:m>
                <a:endParaRPr lang="en-US" dirty="0">
                  <a:solidFill>
                    <a:srgbClr val="7030A0"/>
                  </a:solidFill>
                </a:endParaRPr>
              </a:p>
            </p:txBody>
          </p:sp>
        </mc:Choice>
        <mc:Fallback xmlns="">
          <p:sp>
            <p:nvSpPr>
              <p:cNvPr id="61" name="TextBox 60">
                <a:extLst>
                  <a:ext uri="{FF2B5EF4-FFF2-40B4-BE49-F238E27FC236}">
                    <a16:creationId xmlns:a16="http://schemas.microsoft.com/office/drawing/2014/main" id="{2E6E4C41-E258-4F9E-AAB4-669B2DA582FE}"/>
                  </a:ext>
                </a:extLst>
              </p:cNvPr>
              <p:cNvSpPr txBox="1">
                <a:spLocks noRot="1" noChangeAspect="1" noMove="1" noResize="1" noEditPoints="1" noAdjustHandles="1" noChangeArrowheads="1" noChangeShapeType="1" noTextEdit="1"/>
              </p:cNvSpPr>
              <p:nvPr/>
            </p:nvSpPr>
            <p:spPr>
              <a:xfrm>
                <a:off x="4495961" y="4447778"/>
                <a:ext cx="204415" cy="276999"/>
              </a:xfrm>
              <a:prstGeom prst="rect">
                <a:avLst/>
              </a:prstGeom>
              <a:blipFill>
                <a:blip r:embed="rId19"/>
                <a:stretch>
                  <a:fillRect l="-15152" r="-12121" b="-2222"/>
                </a:stretch>
              </a:blipFill>
            </p:spPr>
            <p:txBody>
              <a:bodyPr/>
              <a:lstStyle/>
              <a:p>
                <a:r>
                  <a:rPr lang="en-US">
                    <a:noFill/>
                  </a:rPr>
                  <a:t> </a:t>
                </a:r>
              </a:p>
            </p:txBody>
          </p:sp>
        </mc:Fallback>
      </mc:AlternateContent>
      <p:sp>
        <p:nvSpPr>
          <p:cNvPr id="62" name="TextBox 61">
            <a:extLst>
              <a:ext uri="{FF2B5EF4-FFF2-40B4-BE49-F238E27FC236}">
                <a16:creationId xmlns:a16="http://schemas.microsoft.com/office/drawing/2014/main" id="{CE48E20B-DDDD-464C-BD2F-0A5A9DCB6714}"/>
              </a:ext>
            </a:extLst>
          </p:cNvPr>
          <p:cNvSpPr txBox="1"/>
          <p:nvPr/>
        </p:nvSpPr>
        <p:spPr>
          <a:xfrm>
            <a:off x="4995132" y="5182265"/>
            <a:ext cx="351378" cy="369332"/>
          </a:xfrm>
          <a:prstGeom prst="rect">
            <a:avLst/>
          </a:prstGeom>
          <a:noFill/>
        </p:spPr>
        <p:txBody>
          <a:bodyPr wrap="none" rtlCol="0">
            <a:noAutofit/>
          </a:bodyPr>
          <a:lstStyle/>
          <a:p>
            <a:r>
              <a:rPr lang="en-US" dirty="0">
                <a:solidFill>
                  <a:srgbClr val="00B0F0"/>
                </a:solidFill>
              </a:rPr>
              <a:t>D</a:t>
            </a:r>
          </a:p>
        </p:txBody>
      </p:sp>
      <p:sp>
        <p:nvSpPr>
          <p:cNvPr id="63" name="TextBox 62">
            <a:extLst>
              <a:ext uri="{FF2B5EF4-FFF2-40B4-BE49-F238E27FC236}">
                <a16:creationId xmlns:a16="http://schemas.microsoft.com/office/drawing/2014/main" id="{7B40B0CE-FFDB-49A1-9587-73DC430820EF}"/>
              </a:ext>
            </a:extLst>
          </p:cNvPr>
          <p:cNvSpPr txBox="1"/>
          <p:nvPr/>
        </p:nvSpPr>
        <p:spPr>
          <a:xfrm>
            <a:off x="5211332" y="4678161"/>
            <a:ext cx="628698" cy="369332"/>
          </a:xfrm>
          <a:prstGeom prst="rect">
            <a:avLst/>
          </a:prstGeom>
          <a:noFill/>
        </p:spPr>
        <p:txBody>
          <a:bodyPr wrap="none" rtlCol="0">
            <a:noAutofit/>
          </a:bodyPr>
          <a:lstStyle/>
          <a:p>
            <a:r>
              <a:rPr lang="en-US" dirty="0">
                <a:solidFill>
                  <a:srgbClr val="FF0000"/>
                </a:solidFill>
              </a:rPr>
              <a:t>D + σ</a:t>
            </a:r>
          </a:p>
        </p:txBody>
      </p:sp>
      <p:sp>
        <p:nvSpPr>
          <p:cNvPr id="64" name="TextBox 63">
            <a:extLst>
              <a:ext uri="{FF2B5EF4-FFF2-40B4-BE49-F238E27FC236}">
                <a16:creationId xmlns:a16="http://schemas.microsoft.com/office/drawing/2014/main" id="{EEB4B3B9-1DE6-423F-90B0-959A2A6B50D1}"/>
              </a:ext>
            </a:extLst>
          </p:cNvPr>
          <p:cNvSpPr txBox="1"/>
          <p:nvPr/>
        </p:nvSpPr>
        <p:spPr>
          <a:xfrm>
            <a:off x="4804408" y="1999651"/>
            <a:ext cx="338554" cy="369332"/>
          </a:xfrm>
          <a:prstGeom prst="rect">
            <a:avLst/>
          </a:prstGeom>
          <a:noFill/>
        </p:spPr>
        <p:txBody>
          <a:bodyPr wrap="none" rtlCol="0">
            <a:noAutofit/>
          </a:bodyPr>
          <a:lstStyle/>
          <a:p>
            <a:r>
              <a:rPr lang="en-US" dirty="0"/>
              <a:t>S</a:t>
            </a:r>
          </a:p>
        </p:txBody>
      </p:sp>
      <p:cxnSp>
        <p:nvCxnSpPr>
          <p:cNvPr id="65" name="Straight Connector 64">
            <a:extLst>
              <a:ext uri="{FF2B5EF4-FFF2-40B4-BE49-F238E27FC236}">
                <a16:creationId xmlns:a16="http://schemas.microsoft.com/office/drawing/2014/main" id="{C675A5DB-AE7E-45D6-921B-FC4C00B4D06F}"/>
              </a:ext>
            </a:extLst>
          </p:cNvPr>
          <p:cNvCxnSpPr>
            <a:cxnSpLocks/>
          </p:cNvCxnSpPr>
          <p:nvPr/>
        </p:nvCxnSpPr>
        <p:spPr>
          <a:xfrm>
            <a:off x="9891883" y="2172408"/>
            <a:ext cx="0" cy="723382"/>
          </a:xfrm>
          <a:prstGeom prst="line">
            <a:avLst/>
          </a:prstGeom>
          <a:ln w="254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730031EA-B631-4757-9A63-01516420F192}"/>
              </a:ext>
            </a:extLst>
          </p:cNvPr>
          <p:cNvCxnSpPr>
            <a:cxnSpLocks/>
          </p:cNvCxnSpPr>
          <p:nvPr/>
        </p:nvCxnSpPr>
        <p:spPr>
          <a:xfrm>
            <a:off x="8967047" y="3276784"/>
            <a:ext cx="0" cy="723382"/>
          </a:xfrm>
          <a:prstGeom prst="line">
            <a:avLst/>
          </a:prstGeom>
          <a:ln w="25400">
            <a:solidFill>
              <a:srgbClr val="7030A0"/>
            </a:solidFill>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4B3B3992-2A38-4868-9392-90F432CA3D88}"/>
              </a:ext>
            </a:extLst>
          </p:cNvPr>
          <p:cNvSpPr txBox="1"/>
          <p:nvPr/>
        </p:nvSpPr>
        <p:spPr>
          <a:xfrm>
            <a:off x="9892606" y="2278366"/>
            <a:ext cx="327334" cy="369332"/>
          </a:xfrm>
          <a:prstGeom prst="rect">
            <a:avLst/>
          </a:prstGeom>
          <a:noFill/>
        </p:spPr>
        <p:txBody>
          <a:bodyPr wrap="none" rtlCol="0">
            <a:noAutofit/>
          </a:bodyPr>
          <a:lstStyle/>
          <a:p>
            <a:r>
              <a:rPr lang="en-US" dirty="0">
                <a:solidFill>
                  <a:srgbClr val="7030A0"/>
                </a:solidFill>
              </a:rPr>
              <a:t>σ</a:t>
            </a:r>
          </a:p>
        </p:txBody>
      </p:sp>
      <p:sp>
        <p:nvSpPr>
          <p:cNvPr id="69" name="TextBox 68">
            <a:extLst>
              <a:ext uri="{FF2B5EF4-FFF2-40B4-BE49-F238E27FC236}">
                <a16:creationId xmlns:a16="http://schemas.microsoft.com/office/drawing/2014/main" id="{52C2B679-624E-47AC-9979-10CED4A0AF67}"/>
              </a:ext>
            </a:extLst>
          </p:cNvPr>
          <p:cNvSpPr txBox="1"/>
          <p:nvPr/>
        </p:nvSpPr>
        <p:spPr>
          <a:xfrm>
            <a:off x="8937094" y="3322739"/>
            <a:ext cx="327334" cy="369332"/>
          </a:xfrm>
          <a:prstGeom prst="rect">
            <a:avLst/>
          </a:prstGeom>
          <a:noFill/>
        </p:spPr>
        <p:txBody>
          <a:bodyPr wrap="none" rtlCol="0">
            <a:noAutofit/>
          </a:bodyPr>
          <a:lstStyle/>
          <a:p>
            <a:r>
              <a:rPr lang="en-US" dirty="0">
                <a:solidFill>
                  <a:srgbClr val="7030A0"/>
                </a:solidFill>
              </a:rPr>
              <a:t>σ</a:t>
            </a:r>
          </a:p>
        </p:txBody>
      </p:sp>
      <mc:AlternateContent xmlns:mc="http://schemas.openxmlformats.org/markup-compatibility/2006" xmlns:a14="http://schemas.microsoft.com/office/drawing/2010/main">
        <mc:Choice Requires="a14">
          <p:sp>
            <p:nvSpPr>
              <p:cNvPr id="71" name="TextBox 70">
                <a:extLst>
                  <a:ext uri="{FF2B5EF4-FFF2-40B4-BE49-F238E27FC236}">
                    <a16:creationId xmlns:a16="http://schemas.microsoft.com/office/drawing/2014/main" id="{C4EF8711-7260-4111-A99A-83057D140182}"/>
                  </a:ext>
                </a:extLst>
              </p:cNvPr>
              <p:cNvSpPr txBox="1"/>
              <p:nvPr/>
            </p:nvSpPr>
            <p:spPr>
              <a:xfrm>
                <a:off x="5965345" y="3060712"/>
                <a:ext cx="505544" cy="369332"/>
              </a:xfrm>
              <a:prstGeom prst="rect">
                <a:avLst/>
              </a:prstGeom>
              <a:noFill/>
            </p:spPr>
            <p:txBody>
              <a:bodyPr wrap="square" rtlCol="0">
                <a:noAutofit/>
              </a:bodyPr>
              <a:lstStyle/>
              <a:p>
                <a:pPr algn="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sSub>
                            <m:sSubPr>
                              <m:ctrlPr>
                                <a:rPr lang="en-US" i="1">
                                  <a:latin typeface="Cambria Math" panose="02040503050406030204" pitchFamily="18" charset="0"/>
                                </a:rPr>
                              </m:ctrlPr>
                            </m:sSubPr>
                            <m:e>
                              <m:r>
                                <a:rPr lang="en-US" i="1">
                                  <a:latin typeface="Cambria Math" panose="02040503050406030204" pitchFamily="18" charset="0"/>
                                </a:rPr>
                                <m:t>𝑝</m:t>
                              </m:r>
                            </m:e>
                            <m:sub>
                              <m:r>
                                <a:rPr lang="en-US" i="1">
                                  <a:latin typeface="Cambria Math" panose="02040503050406030204" pitchFamily="18" charset="0"/>
                                </a:rPr>
                                <m:t>𝑠𝑜</m:t>
                              </m:r>
                              <m:r>
                                <a:rPr lang="en-US" b="0" i="1" smtClean="0">
                                  <a:latin typeface="Cambria Math" panose="02040503050406030204" pitchFamily="18" charset="0"/>
                                </a:rPr>
                                <m:t> </m:t>
                              </m:r>
                              <m:r>
                                <a:rPr lang="en-US" i="1">
                                  <a:latin typeface="Cambria Math" panose="02040503050406030204" pitchFamily="18" charset="0"/>
                                </a:rPr>
                                <m:t>=</m:t>
                              </m:r>
                              <m:r>
                                <a:rPr lang="en-US" b="0" i="1" smtClean="0">
                                  <a:latin typeface="Cambria Math" panose="02040503050406030204" pitchFamily="18" charset="0"/>
                                </a:rPr>
                                <m:t> </m:t>
                              </m:r>
                            </m:sub>
                          </m:sSub>
                          <m:r>
                            <a:rPr lang="en-US" i="1">
                              <a:latin typeface="Cambria Math" panose="02040503050406030204" pitchFamily="18" charset="0"/>
                            </a:rPr>
                            <m:t>𝑝</m:t>
                          </m:r>
                        </m:e>
                        <m:sub>
                          <m:r>
                            <a:rPr lang="en-US" i="1">
                              <a:latin typeface="Cambria Math" panose="02040503050406030204" pitchFamily="18" charset="0"/>
                            </a:rPr>
                            <m:t>𝑠</m:t>
                          </m:r>
                        </m:sub>
                      </m:sSub>
                    </m:oMath>
                  </m:oMathPara>
                </a14:m>
                <a:endParaRPr lang="en-US" dirty="0"/>
              </a:p>
            </p:txBody>
          </p:sp>
        </mc:Choice>
        <mc:Fallback xmlns="">
          <p:sp>
            <p:nvSpPr>
              <p:cNvPr id="71" name="TextBox 70">
                <a:extLst>
                  <a:ext uri="{FF2B5EF4-FFF2-40B4-BE49-F238E27FC236}">
                    <a16:creationId xmlns:a16="http://schemas.microsoft.com/office/drawing/2014/main" id="{C4EF8711-7260-4111-A99A-83057D140182}"/>
                  </a:ext>
                </a:extLst>
              </p:cNvPr>
              <p:cNvSpPr txBox="1">
                <a:spLocks noRot="1" noChangeAspect="1" noMove="1" noResize="1" noEditPoints="1" noAdjustHandles="1" noChangeArrowheads="1" noChangeShapeType="1" noTextEdit="1"/>
              </p:cNvSpPr>
              <p:nvPr/>
            </p:nvSpPr>
            <p:spPr>
              <a:xfrm>
                <a:off x="5965345" y="3060712"/>
                <a:ext cx="505544" cy="369332"/>
              </a:xfrm>
              <a:prstGeom prst="rect">
                <a:avLst/>
              </a:prstGeom>
              <a:blipFill>
                <a:blip r:embed="rId20"/>
                <a:stretch>
                  <a:fillRect r="-68293" b="-819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2" name="TextBox 71">
                <a:extLst>
                  <a:ext uri="{FF2B5EF4-FFF2-40B4-BE49-F238E27FC236}">
                    <a16:creationId xmlns:a16="http://schemas.microsoft.com/office/drawing/2014/main" id="{6187BA87-B76F-4EE4-A8D8-41568E0BC754}"/>
                  </a:ext>
                </a:extLst>
              </p:cNvPr>
              <p:cNvSpPr txBox="1"/>
              <p:nvPr/>
            </p:nvSpPr>
            <p:spPr>
              <a:xfrm>
                <a:off x="6260742" y="3426054"/>
                <a:ext cx="462755" cy="390748"/>
              </a:xfrm>
              <a:prstGeom prst="rect">
                <a:avLst/>
              </a:prstGeom>
              <a:noFill/>
            </p:spPr>
            <p:txBody>
              <a:bodyPr wrap="square" rtlCol="0">
                <a:noAutofit/>
              </a:bodyPr>
              <a:lstStyle/>
              <a:p>
                <a:pPr algn="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𝑝</m:t>
                          </m:r>
                        </m:e>
                        <m:sub>
                          <m:r>
                            <a:rPr lang="en-US" i="1">
                              <a:latin typeface="Cambria Math" panose="02040503050406030204" pitchFamily="18" charset="0"/>
                            </a:rPr>
                            <m:t>𝑝𝑐</m:t>
                          </m:r>
                        </m:sub>
                      </m:sSub>
                    </m:oMath>
                  </m:oMathPara>
                </a14:m>
                <a:endParaRPr lang="en-US" dirty="0"/>
              </a:p>
            </p:txBody>
          </p:sp>
        </mc:Choice>
        <mc:Fallback xmlns="">
          <p:sp>
            <p:nvSpPr>
              <p:cNvPr id="72" name="TextBox 71">
                <a:extLst>
                  <a:ext uri="{FF2B5EF4-FFF2-40B4-BE49-F238E27FC236}">
                    <a16:creationId xmlns:a16="http://schemas.microsoft.com/office/drawing/2014/main" id="{6187BA87-B76F-4EE4-A8D8-41568E0BC754}"/>
                  </a:ext>
                </a:extLst>
              </p:cNvPr>
              <p:cNvSpPr txBox="1">
                <a:spLocks noRot="1" noChangeAspect="1" noMove="1" noResize="1" noEditPoints="1" noAdjustHandles="1" noChangeArrowheads="1" noChangeShapeType="1" noTextEdit="1"/>
              </p:cNvSpPr>
              <p:nvPr/>
            </p:nvSpPr>
            <p:spPr>
              <a:xfrm>
                <a:off x="6260742" y="3426054"/>
                <a:ext cx="462755" cy="390748"/>
              </a:xfrm>
              <a:prstGeom prst="rect">
                <a:avLst/>
              </a:prstGeom>
              <a:blipFill>
                <a:blip r:embed="rId21"/>
                <a:stretch>
                  <a:fillRect b="-468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3" name="TextBox 72">
                <a:extLst>
                  <a:ext uri="{FF2B5EF4-FFF2-40B4-BE49-F238E27FC236}">
                    <a16:creationId xmlns:a16="http://schemas.microsoft.com/office/drawing/2014/main" id="{92D2E503-E912-4FA3-BE23-CBE2B789F5FC}"/>
                  </a:ext>
                </a:extLst>
              </p:cNvPr>
              <p:cNvSpPr txBox="1"/>
              <p:nvPr/>
            </p:nvSpPr>
            <p:spPr>
              <a:xfrm>
                <a:off x="6288066" y="3778723"/>
                <a:ext cx="467820" cy="369332"/>
              </a:xfrm>
              <a:prstGeom prst="rect">
                <a:avLst/>
              </a:prstGeom>
              <a:noFill/>
            </p:spPr>
            <p:txBody>
              <a:bodyPr wrap="none" rtlCol="0">
                <a:noAutofit/>
              </a:bodyPr>
              <a:lstStyle/>
              <a:p>
                <a:pPr algn="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𝑝</m:t>
                          </m:r>
                        </m:e>
                        <m:sub>
                          <m:r>
                            <a:rPr lang="en-US" i="1">
                              <a:latin typeface="Cambria Math" panose="02040503050406030204" pitchFamily="18" charset="0"/>
                            </a:rPr>
                            <m:t>𝑐</m:t>
                          </m:r>
                        </m:sub>
                      </m:sSub>
                    </m:oMath>
                  </m:oMathPara>
                </a14:m>
                <a:endParaRPr lang="en-US" dirty="0"/>
              </a:p>
            </p:txBody>
          </p:sp>
        </mc:Choice>
        <mc:Fallback xmlns="">
          <p:sp>
            <p:nvSpPr>
              <p:cNvPr id="73" name="TextBox 72">
                <a:extLst>
                  <a:ext uri="{FF2B5EF4-FFF2-40B4-BE49-F238E27FC236}">
                    <a16:creationId xmlns:a16="http://schemas.microsoft.com/office/drawing/2014/main" id="{92D2E503-E912-4FA3-BE23-CBE2B789F5FC}"/>
                  </a:ext>
                </a:extLst>
              </p:cNvPr>
              <p:cNvSpPr txBox="1">
                <a:spLocks noRot="1" noChangeAspect="1" noMove="1" noResize="1" noEditPoints="1" noAdjustHandles="1" noChangeArrowheads="1" noChangeShapeType="1" noTextEdit="1"/>
              </p:cNvSpPr>
              <p:nvPr/>
            </p:nvSpPr>
            <p:spPr>
              <a:xfrm>
                <a:off x="6288066" y="3778723"/>
                <a:ext cx="467820" cy="369332"/>
              </a:xfrm>
              <a:prstGeom prst="rect">
                <a:avLst/>
              </a:prstGeom>
              <a:blipFill>
                <a:blip r:embed="rId22"/>
                <a:stretch>
                  <a:fillRect b="-8333"/>
                </a:stretch>
              </a:blipFill>
            </p:spPr>
            <p:txBody>
              <a:bodyPr/>
              <a:lstStyle/>
              <a:p>
                <a:r>
                  <a:rPr lang="en-US">
                    <a:noFill/>
                  </a:rPr>
                  <a:t> </a:t>
                </a:r>
              </a:p>
            </p:txBody>
          </p:sp>
        </mc:Fallback>
      </mc:AlternateContent>
      <p:sp>
        <p:nvSpPr>
          <p:cNvPr id="74" name="TextBox 73">
            <a:extLst>
              <a:ext uri="{FF2B5EF4-FFF2-40B4-BE49-F238E27FC236}">
                <a16:creationId xmlns:a16="http://schemas.microsoft.com/office/drawing/2014/main" id="{00A1E894-F28C-4F1F-8BFD-1050D5A7F4A3}"/>
              </a:ext>
            </a:extLst>
          </p:cNvPr>
          <p:cNvSpPr txBox="1"/>
          <p:nvPr/>
        </p:nvSpPr>
        <p:spPr>
          <a:xfrm>
            <a:off x="10212377" y="5187367"/>
            <a:ext cx="351378" cy="369332"/>
          </a:xfrm>
          <a:prstGeom prst="rect">
            <a:avLst/>
          </a:prstGeom>
          <a:noFill/>
        </p:spPr>
        <p:txBody>
          <a:bodyPr wrap="none" rtlCol="0">
            <a:noAutofit/>
          </a:bodyPr>
          <a:lstStyle/>
          <a:p>
            <a:r>
              <a:rPr lang="en-US" dirty="0">
                <a:solidFill>
                  <a:srgbClr val="00B0F0"/>
                </a:solidFill>
              </a:rPr>
              <a:t>D</a:t>
            </a:r>
          </a:p>
        </p:txBody>
      </p:sp>
      <mc:AlternateContent xmlns:mc="http://schemas.openxmlformats.org/markup-compatibility/2006" xmlns:a14="http://schemas.microsoft.com/office/drawing/2010/main">
        <mc:Choice Requires="a14">
          <p:sp>
            <p:nvSpPr>
              <p:cNvPr id="75" name="TextBox 74">
                <a:extLst>
                  <a:ext uri="{FF2B5EF4-FFF2-40B4-BE49-F238E27FC236}">
                    <a16:creationId xmlns:a16="http://schemas.microsoft.com/office/drawing/2014/main" id="{DC6C727C-E472-4228-8C16-80448E9D4B02}"/>
                  </a:ext>
                </a:extLst>
              </p:cNvPr>
              <p:cNvSpPr txBox="1"/>
              <p:nvPr/>
            </p:nvSpPr>
            <p:spPr>
              <a:xfrm>
                <a:off x="10064287" y="1676063"/>
                <a:ext cx="1115369" cy="390748"/>
              </a:xfrm>
              <a:prstGeom prst="rect">
                <a:avLst/>
              </a:prstGeom>
              <a:noFill/>
            </p:spPr>
            <p:txBody>
              <a:bodyPr wrap="none" rtlCol="0">
                <a:no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𝑆</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𝑀𝐶</m:t>
                          </m:r>
                        </m:e>
                        <m:sub>
                          <m:r>
                            <a:rPr lang="en-US" i="1">
                              <a:latin typeface="Cambria Math" panose="02040503050406030204" pitchFamily="18" charset="0"/>
                            </a:rPr>
                            <m:t>𝑝</m:t>
                          </m:r>
                        </m:sub>
                      </m:sSub>
                    </m:oMath>
                  </m:oMathPara>
                </a14:m>
                <a:endParaRPr lang="en-US" dirty="0"/>
              </a:p>
            </p:txBody>
          </p:sp>
        </mc:Choice>
        <mc:Fallback xmlns="">
          <p:sp>
            <p:nvSpPr>
              <p:cNvPr id="75" name="TextBox 74">
                <a:extLst>
                  <a:ext uri="{FF2B5EF4-FFF2-40B4-BE49-F238E27FC236}">
                    <a16:creationId xmlns:a16="http://schemas.microsoft.com/office/drawing/2014/main" id="{DC6C727C-E472-4228-8C16-80448E9D4B02}"/>
                  </a:ext>
                </a:extLst>
              </p:cNvPr>
              <p:cNvSpPr txBox="1">
                <a:spLocks noRot="1" noChangeAspect="1" noMove="1" noResize="1" noEditPoints="1" noAdjustHandles="1" noChangeArrowheads="1" noChangeShapeType="1" noTextEdit="1"/>
              </p:cNvSpPr>
              <p:nvPr/>
            </p:nvSpPr>
            <p:spPr>
              <a:xfrm>
                <a:off x="10064287" y="1676063"/>
                <a:ext cx="1115369" cy="390748"/>
              </a:xfrm>
              <a:prstGeom prst="rect">
                <a:avLst/>
              </a:prstGeom>
              <a:blipFill>
                <a:blip r:embed="rId23"/>
                <a:stretch>
                  <a:fillRect b="-312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6" name="TextBox 75">
                <a:extLst>
                  <a:ext uri="{FF2B5EF4-FFF2-40B4-BE49-F238E27FC236}">
                    <a16:creationId xmlns:a16="http://schemas.microsoft.com/office/drawing/2014/main" id="{592F75A1-A572-447D-B2AB-BB744856AE53}"/>
                  </a:ext>
                </a:extLst>
              </p:cNvPr>
              <p:cNvSpPr txBox="1"/>
              <p:nvPr/>
            </p:nvSpPr>
            <p:spPr>
              <a:xfrm>
                <a:off x="9676742" y="2983054"/>
                <a:ext cx="1457194" cy="374205"/>
              </a:xfrm>
              <a:prstGeom prst="rect">
                <a:avLst/>
              </a:prstGeom>
              <a:noFill/>
            </p:spPr>
            <p:txBody>
              <a:bodyPr wrap="none" rtlCol="0">
                <a:noAutofit/>
              </a:bodyPr>
              <a:lstStyle/>
              <a:p>
                <a:pPr/>
                <a14:m>
                  <m:oMathPara xmlns:m="http://schemas.openxmlformats.org/officeDocument/2006/math">
                    <m:oMathParaPr>
                      <m:jc m:val="centerGroup"/>
                    </m:oMathParaPr>
                    <m:oMath xmlns:m="http://schemas.openxmlformats.org/officeDocument/2006/math">
                      <m:r>
                        <a:rPr lang="en-US" i="1">
                          <a:solidFill>
                            <a:srgbClr val="FF0000"/>
                          </a:solidFill>
                          <a:latin typeface="Cambria Math" panose="02040503050406030204" pitchFamily="18" charset="0"/>
                        </a:rPr>
                        <m:t>𝑆</m:t>
                      </m:r>
                      <m:r>
                        <a:rPr lang="en-US" i="1">
                          <a:solidFill>
                            <a:srgbClr val="FF0000"/>
                          </a:solidFill>
                          <a:latin typeface="Cambria Math" panose="02040503050406030204" pitchFamily="18" charset="0"/>
                        </a:rPr>
                        <m:t>=</m:t>
                      </m:r>
                      <m:sSub>
                        <m:sSubPr>
                          <m:ctrlPr>
                            <a:rPr lang="en-US" i="1">
                              <a:solidFill>
                                <a:srgbClr val="FF0000"/>
                              </a:solidFill>
                              <a:latin typeface="Cambria Math" panose="02040503050406030204" pitchFamily="18" charset="0"/>
                            </a:rPr>
                          </m:ctrlPr>
                        </m:sSubPr>
                        <m:e>
                          <m:r>
                            <a:rPr lang="en-US" i="1">
                              <a:solidFill>
                                <a:srgbClr val="FF0000"/>
                              </a:solidFill>
                              <a:latin typeface="Cambria Math" panose="02040503050406030204" pitchFamily="18" charset="0"/>
                            </a:rPr>
                            <m:t>𝑀𝐶</m:t>
                          </m:r>
                        </m:e>
                        <m:sub>
                          <m:r>
                            <a:rPr lang="en-US" i="1">
                              <a:solidFill>
                                <a:srgbClr val="FF0000"/>
                              </a:solidFill>
                              <a:latin typeface="Cambria Math" panose="02040503050406030204" pitchFamily="18" charset="0"/>
                            </a:rPr>
                            <m:t>𝑝</m:t>
                          </m:r>
                        </m:sub>
                      </m:sSub>
                      <m:r>
                        <a:rPr lang="en-US" i="1">
                          <a:solidFill>
                            <a:srgbClr val="FF0000"/>
                          </a:solidFill>
                          <a:latin typeface="Cambria Math" panose="02040503050406030204" pitchFamily="18" charset="0"/>
                        </a:rPr>
                        <m:t>−</m:t>
                      </m:r>
                      <m:r>
                        <a:rPr lang="en-US" i="1">
                          <a:solidFill>
                            <a:srgbClr val="FF0000"/>
                          </a:solidFill>
                          <a:latin typeface="Cambria Math" panose="02040503050406030204" pitchFamily="18" charset="0"/>
                          <a:ea typeface="Cambria Math" panose="02040503050406030204" pitchFamily="18" charset="0"/>
                        </a:rPr>
                        <m:t>𝜎</m:t>
                      </m:r>
                    </m:oMath>
                  </m:oMathPara>
                </a14:m>
                <a:endParaRPr lang="en-US" dirty="0">
                  <a:solidFill>
                    <a:srgbClr val="FF0000"/>
                  </a:solidFill>
                </a:endParaRPr>
              </a:p>
            </p:txBody>
          </p:sp>
        </mc:Choice>
        <mc:Fallback xmlns="">
          <p:sp>
            <p:nvSpPr>
              <p:cNvPr id="76" name="TextBox 75">
                <a:extLst>
                  <a:ext uri="{FF2B5EF4-FFF2-40B4-BE49-F238E27FC236}">
                    <a16:creationId xmlns:a16="http://schemas.microsoft.com/office/drawing/2014/main" id="{592F75A1-A572-447D-B2AB-BB744856AE53}"/>
                  </a:ext>
                </a:extLst>
              </p:cNvPr>
              <p:cNvSpPr txBox="1">
                <a:spLocks noRot="1" noChangeAspect="1" noMove="1" noResize="1" noEditPoints="1" noAdjustHandles="1" noChangeArrowheads="1" noChangeShapeType="1" noTextEdit="1"/>
              </p:cNvSpPr>
              <p:nvPr/>
            </p:nvSpPr>
            <p:spPr>
              <a:xfrm>
                <a:off x="9676742" y="2983054"/>
                <a:ext cx="1457194" cy="374205"/>
              </a:xfrm>
              <a:prstGeom prst="rect">
                <a:avLst/>
              </a:prstGeom>
              <a:blipFill>
                <a:blip r:embed="rId24"/>
                <a:stretch>
                  <a:fillRect b="-806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7" name="TextBox 76">
                <a:extLst>
                  <a:ext uri="{FF2B5EF4-FFF2-40B4-BE49-F238E27FC236}">
                    <a16:creationId xmlns:a16="http://schemas.microsoft.com/office/drawing/2014/main" id="{D5BE8B7D-E9DB-4768-9857-C5965C152C3E}"/>
                  </a:ext>
                </a:extLst>
              </p:cNvPr>
              <p:cNvSpPr txBox="1"/>
              <p:nvPr/>
            </p:nvSpPr>
            <p:spPr>
              <a:xfrm>
                <a:off x="8091271" y="5826869"/>
                <a:ext cx="964509" cy="390748"/>
              </a:xfrm>
              <a:prstGeom prst="rect">
                <a:avLst/>
              </a:prstGeom>
              <a:noFill/>
            </p:spPr>
            <p:txBody>
              <a:bodyPr wrap="square" rtlCol="0">
                <a:noAutofit/>
              </a:bodyPr>
              <a:lstStyle/>
              <a:p>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𝑞</m:t>
                          </m:r>
                        </m:e>
                        <m:sub>
                          <m:r>
                            <a:rPr lang="en-US" i="1">
                              <a:latin typeface="Cambria Math" panose="02040503050406030204" pitchFamily="18" charset="0"/>
                            </a:rPr>
                            <m:t>𝑝𝑐</m:t>
                          </m:r>
                        </m:sub>
                      </m:sSub>
                    </m:oMath>
                  </m:oMathPara>
                </a14:m>
                <a:endParaRPr lang="en-US" dirty="0"/>
              </a:p>
            </p:txBody>
          </p:sp>
        </mc:Choice>
        <mc:Fallback xmlns="">
          <p:sp>
            <p:nvSpPr>
              <p:cNvPr id="77" name="TextBox 76">
                <a:extLst>
                  <a:ext uri="{FF2B5EF4-FFF2-40B4-BE49-F238E27FC236}">
                    <a16:creationId xmlns:a16="http://schemas.microsoft.com/office/drawing/2014/main" id="{D5BE8B7D-E9DB-4768-9857-C5965C152C3E}"/>
                  </a:ext>
                </a:extLst>
              </p:cNvPr>
              <p:cNvSpPr txBox="1">
                <a:spLocks noRot="1" noChangeAspect="1" noMove="1" noResize="1" noEditPoints="1" noAdjustHandles="1" noChangeArrowheads="1" noChangeShapeType="1" noTextEdit="1"/>
              </p:cNvSpPr>
              <p:nvPr/>
            </p:nvSpPr>
            <p:spPr>
              <a:xfrm>
                <a:off x="8091271" y="5826869"/>
                <a:ext cx="964509" cy="390748"/>
              </a:xfrm>
              <a:prstGeom prst="rect">
                <a:avLst/>
              </a:prstGeom>
              <a:blipFill>
                <a:blip r:embed="rId25"/>
                <a:stretch>
                  <a:fillRect b="-312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8" name="TextBox 77">
                <a:extLst>
                  <a:ext uri="{FF2B5EF4-FFF2-40B4-BE49-F238E27FC236}">
                    <a16:creationId xmlns:a16="http://schemas.microsoft.com/office/drawing/2014/main" id="{E9CA1634-93F7-4D34-82EF-050A814D9153}"/>
                  </a:ext>
                </a:extLst>
              </p:cNvPr>
              <p:cNvSpPr txBox="1"/>
              <p:nvPr/>
            </p:nvSpPr>
            <p:spPr>
              <a:xfrm>
                <a:off x="2973355" y="5841483"/>
                <a:ext cx="964509" cy="390748"/>
              </a:xfrm>
              <a:prstGeom prst="rect">
                <a:avLst/>
              </a:prstGeom>
              <a:noFill/>
            </p:spPr>
            <p:txBody>
              <a:bodyPr wrap="square" rtlCol="0">
                <a:noAutofit/>
              </a:bodyPr>
              <a:lstStyle/>
              <a:p>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𝑞</m:t>
                          </m:r>
                        </m:e>
                        <m:sub>
                          <m:r>
                            <a:rPr lang="en-US" i="1">
                              <a:latin typeface="Cambria Math" panose="02040503050406030204" pitchFamily="18" charset="0"/>
                            </a:rPr>
                            <m:t>𝑝𝑐</m:t>
                          </m:r>
                        </m:sub>
                      </m:sSub>
                    </m:oMath>
                  </m:oMathPara>
                </a14:m>
                <a:endParaRPr lang="en-US" dirty="0"/>
              </a:p>
            </p:txBody>
          </p:sp>
        </mc:Choice>
        <mc:Fallback xmlns="">
          <p:sp>
            <p:nvSpPr>
              <p:cNvPr id="78" name="TextBox 77">
                <a:extLst>
                  <a:ext uri="{FF2B5EF4-FFF2-40B4-BE49-F238E27FC236}">
                    <a16:creationId xmlns:a16="http://schemas.microsoft.com/office/drawing/2014/main" id="{E9CA1634-93F7-4D34-82EF-050A814D9153}"/>
                  </a:ext>
                </a:extLst>
              </p:cNvPr>
              <p:cNvSpPr txBox="1">
                <a:spLocks noRot="1" noChangeAspect="1" noMove="1" noResize="1" noEditPoints="1" noAdjustHandles="1" noChangeArrowheads="1" noChangeShapeType="1" noTextEdit="1"/>
              </p:cNvSpPr>
              <p:nvPr/>
            </p:nvSpPr>
            <p:spPr>
              <a:xfrm>
                <a:off x="2973355" y="5841483"/>
                <a:ext cx="964509" cy="390748"/>
              </a:xfrm>
              <a:prstGeom prst="rect">
                <a:avLst/>
              </a:prstGeom>
              <a:blipFill>
                <a:blip r:embed="rId26"/>
                <a:stretch>
                  <a:fillRect b="-468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9" name="TextBox 78">
                <a:extLst>
                  <a:ext uri="{FF2B5EF4-FFF2-40B4-BE49-F238E27FC236}">
                    <a16:creationId xmlns:a16="http://schemas.microsoft.com/office/drawing/2014/main" id="{7C998931-6D09-49EF-8BCC-77358DB094AF}"/>
                  </a:ext>
                </a:extLst>
              </p:cNvPr>
              <p:cNvSpPr txBox="1"/>
              <p:nvPr/>
            </p:nvSpPr>
            <p:spPr>
              <a:xfrm>
                <a:off x="3301119" y="5831045"/>
                <a:ext cx="964509" cy="369332"/>
              </a:xfrm>
              <a:prstGeom prst="rect">
                <a:avLst/>
              </a:prstGeom>
              <a:noFill/>
            </p:spPr>
            <p:txBody>
              <a:bodyPr wrap="square" rtlCol="0">
                <a:noAutofit/>
              </a:bodyPr>
              <a:lstStyle/>
              <a:p>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𝑞</m:t>
                          </m:r>
                        </m:e>
                        <m:sub>
                          <m:r>
                            <a:rPr lang="en-US" i="1">
                              <a:latin typeface="Cambria Math" panose="02040503050406030204" pitchFamily="18" charset="0"/>
                            </a:rPr>
                            <m:t>𝑠𝑜</m:t>
                          </m:r>
                        </m:sub>
                      </m:sSub>
                    </m:oMath>
                  </m:oMathPara>
                </a14:m>
                <a:endParaRPr lang="en-US" dirty="0"/>
              </a:p>
            </p:txBody>
          </p:sp>
        </mc:Choice>
        <mc:Fallback xmlns="">
          <p:sp>
            <p:nvSpPr>
              <p:cNvPr id="79" name="TextBox 78">
                <a:extLst>
                  <a:ext uri="{FF2B5EF4-FFF2-40B4-BE49-F238E27FC236}">
                    <a16:creationId xmlns:a16="http://schemas.microsoft.com/office/drawing/2014/main" id="{7C998931-6D09-49EF-8BCC-77358DB094AF}"/>
                  </a:ext>
                </a:extLst>
              </p:cNvPr>
              <p:cNvSpPr txBox="1">
                <a:spLocks noRot="1" noChangeAspect="1" noMove="1" noResize="1" noEditPoints="1" noAdjustHandles="1" noChangeArrowheads="1" noChangeShapeType="1" noTextEdit="1"/>
              </p:cNvSpPr>
              <p:nvPr/>
            </p:nvSpPr>
            <p:spPr>
              <a:xfrm>
                <a:off x="3301119" y="5831045"/>
                <a:ext cx="964509" cy="369332"/>
              </a:xfrm>
              <a:prstGeom prst="rect">
                <a:avLst/>
              </a:prstGeom>
              <a:blipFill>
                <a:blip r:embed="rId27"/>
                <a:stretch>
                  <a:fillRect b="-8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0" name="TextBox 79">
                <a:extLst>
                  <a:ext uri="{FF2B5EF4-FFF2-40B4-BE49-F238E27FC236}">
                    <a16:creationId xmlns:a16="http://schemas.microsoft.com/office/drawing/2014/main" id="{C759F2E7-4B32-4574-A120-AA3D5A9EE39B}"/>
                  </a:ext>
                </a:extLst>
              </p:cNvPr>
              <p:cNvSpPr txBox="1"/>
              <p:nvPr/>
            </p:nvSpPr>
            <p:spPr>
              <a:xfrm>
                <a:off x="8458701" y="5805993"/>
                <a:ext cx="964509" cy="369332"/>
              </a:xfrm>
              <a:prstGeom prst="rect">
                <a:avLst/>
              </a:prstGeom>
              <a:noFill/>
            </p:spPr>
            <p:txBody>
              <a:bodyPr wrap="square" rtlCol="0">
                <a:noAutofit/>
              </a:bodyPr>
              <a:lstStyle/>
              <a:p>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𝑞</m:t>
                          </m:r>
                        </m:e>
                        <m:sub>
                          <m:r>
                            <a:rPr lang="en-US" i="1">
                              <a:latin typeface="Cambria Math" panose="02040503050406030204" pitchFamily="18" charset="0"/>
                            </a:rPr>
                            <m:t>𝑠𝑜</m:t>
                          </m:r>
                        </m:sub>
                      </m:sSub>
                    </m:oMath>
                  </m:oMathPara>
                </a14:m>
                <a:endParaRPr lang="en-US" dirty="0"/>
              </a:p>
            </p:txBody>
          </p:sp>
        </mc:Choice>
        <mc:Fallback xmlns="">
          <p:sp>
            <p:nvSpPr>
              <p:cNvPr id="80" name="TextBox 79">
                <a:extLst>
                  <a:ext uri="{FF2B5EF4-FFF2-40B4-BE49-F238E27FC236}">
                    <a16:creationId xmlns:a16="http://schemas.microsoft.com/office/drawing/2014/main" id="{C759F2E7-4B32-4574-A120-AA3D5A9EE39B}"/>
                  </a:ext>
                </a:extLst>
              </p:cNvPr>
              <p:cNvSpPr txBox="1">
                <a:spLocks noRot="1" noChangeAspect="1" noMove="1" noResize="1" noEditPoints="1" noAdjustHandles="1" noChangeArrowheads="1" noChangeShapeType="1" noTextEdit="1"/>
              </p:cNvSpPr>
              <p:nvPr/>
            </p:nvSpPr>
            <p:spPr>
              <a:xfrm>
                <a:off x="8458701" y="5805993"/>
                <a:ext cx="964509" cy="369332"/>
              </a:xfrm>
              <a:prstGeom prst="rect">
                <a:avLst/>
              </a:prstGeom>
              <a:blipFill>
                <a:blip r:embed="rId28"/>
                <a:stretch>
                  <a:fillRect b="-8197"/>
                </a:stretch>
              </a:blipFill>
            </p:spPr>
            <p:txBody>
              <a:bodyPr/>
              <a:lstStyle/>
              <a:p>
                <a:r>
                  <a:rPr lang="en-US">
                    <a:noFill/>
                  </a:rPr>
                  <a:t> </a:t>
                </a:r>
              </a:p>
            </p:txBody>
          </p:sp>
        </mc:Fallback>
      </mc:AlternateContent>
      <p:sp>
        <p:nvSpPr>
          <p:cNvPr id="81" name="TextBox 80">
            <a:extLst>
              <a:ext uri="{FF2B5EF4-FFF2-40B4-BE49-F238E27FC236}">
                <a16:creationId xmlns:a16="http://schemas.microsoft.com/office/drawing/2014/main" id="{1782D68E-4E2F-4240-BDB1-2F618CD5E36C}"/>
              </a:ext>
            </a:extLst>
          </p:cNvPr>
          <p:cNvSpPr txBox="1"/>
          <p:nvPr/>
        </p:nvSpPr>
        <p:spPr>
          <a:xfrm>
            <a:off x="6494516" y="1999651"/>
            <a:ext cx="312906" cy="369332"/>
          </a:xfrm>
          <a:prstGeom prst="rect">
            <a:avLst/>
          </a:prstGeom>
          <a:noFill/>
        </p:spPr>
        <p:txBody>
          <a:bodyPr wrap="none" rtlCol="0">
            <a:noAutofit/>
          </a:bodyPr>
          <a:lstStyle/>
          <a:p>
            <a:r>
              <a:rPr lang="en-US" dirty="0"/>
              <a:t>p</a:t>
            </a:r>
          </a:p>
        </p:txBody>
      </p:sp>
      <p:sp>
        <p:nvSpPr>
          <p:cNvPr id="82" name="TextBox 81">
            <a:extLst>
              <a:ext uri="{FF2B5EF4-FFF2-40B4-BE49-F238E27FC236}">
                <a16:creationId xmlns:a16="http://schemas.microsoft.com/office/drawing/2014/main" id="{910461D5-8C8F-4CB6-B19A-89B119FDFA40}"/>
              </a:ext>
            </a:extLst>
          </p:cNvPr>
          <p:cNvSpPr txBox="1"/>
          <p:nvPr/>
        </p:nvSpPr>
        <p:spPr>
          <a:xfrm>
            <a:off x="1451756" y="2064369"/>
            <a:ext cx="312906" cy="369332"/>
          </a:xfrm>
          <a:prstGeom prst="rect">
            <a:avLst/>
          </a:prstGeom>
          <a:noFill/>
        </p:spPr>
        <p:txBody>
          <a:bodyPr wrap="none" rtlCol="0">
            <a:noAutofit/>
          </a:bodyPr>
          <a:lstStyle/>
          <a:p>
            <a:r>
              <a:rPr lang="en-US" dirty="0"/>
              <a:t>p</a:t>
            </a:r>
          </a:p>
        </p:txBody>
      </p:sp>
      <p:sp>
        <p:nvSpPr>
          <p:cNvPr id="83" name="TextBox 82">
            <a:extLst>
              <a:ext uri="{FF2B5EF4-FFF2-40B4-BE49-F238E27FC236}">
                <a16:creationId xmlns:a16="http://schemas.microsoft.com/office/drawing/2014/main" id="{F9910357-D6B8-4F48-B143-A3CFD7FD48E0}"/>
              </a:ext>
            </a:extLst>
          </p:cNvPr>
          <p:cNvSpPr txBox="1"/>
          <p:nvPr/>
        </p:nvSpPr>
        <p:spPr>
          <a:xfrm>
            <a:off x="4748182" y="5849309"/>
            <a:ext cx="312906" cy="369332"/>
          </a:xfrm>
          <a:prstGeom prst="rect">
            <a:avLst/>
          </a:prstGeom>
          <a:noFill/>
        </p:spPr>
        <p:txBody>
          <a:bodyPr wrap="none" rtlCol="0">
            <a:noAutofit/>
          </a:bodyPr>
          <a:lstStyle/>
          <a:p>
            <a:r>
              <a:rPr lang="en-US" dirty="0"/>
              <a:t>q</a:t>
            </a:r>
          </a:p>
        </p:txBody>
      </p:sp>
      <p:sp>
        <p:nvSpPr>
          <p:cNvPr id="84" name="TextBox 83">
            <a:extLst>
              <a:ext uri="{FF2B5EF4-FFF2-40B4-BE49-F238E27FC236}">
                <a16:creationId xmlns:a16="http://schemas.microsoft.com/office/drawing/2014/main" id="{D25ED39F-8A8C-4EBA-B8C7-D6FAE440CB92}"/>
              </a:ext>
            </a:extLst>
          </p:cNvPr>
          <p:cNvSpPr txBox="1"/>
          <p:nvPr/>
        </p:nvSpPr>
        <p:spPr>
          <a:xfrm>
            <a:off x="10083216" y="5813819"/>
            <a:ext cx="312906" cy="369332"/>
          </a:xfrm>
          <a:prstGeom prst="rect">
            <a:avLst/>
          </a:prstGeom>
          <a:noFill/>
        </p:spPr>
        <p:txBody>
          <a:bodyPr wrap="none" rtlCol="0">
            <a:noAutofit/>
          </a:bodyPr>
          <a:lstStyle/>
          <a:p>
            <a:r>
              <a:rPr lang="en-US" dirty="0"/>
              <a:t>q</a:t>
            </a:r>
          </a:p>
        </p:txBody>
      </p:sp>
      <mc:AlternateContent xmlns:mc="http://schemas.openxmlformats.org/markup-compatibility/2006" xmlns:a14="http://schemas.microsoft.com/office/drawing/2010/main">
        <mc:Choice Requires="a14">
          <p:sp>
            <p:nvSpPr>
              <p:cNvPr id="87" name="TextBox 86">
                <a:extLst>
                  <a:ext uri="{FF2B5EF4-FFF2-40B4-BE49-F238E27FC236}">
                    <a16:creationId xmlns:a16="http://schemas.microsoft.com/office/drawing/2014/main" id="{5A3F0D60-ADCB-4A18-9E6D-E61A93FFB6D6}"/>
                  </a:ext>
                </a:extLst>
              </p:cNvPr>
              <p:cNvSpPr txBox="1"/>
              <p:nvPr/>
            </p:nvSpPr>
            <p:spPr>
              <a:xfrm>
                <a:off x="1012345" y="3150482"/>
                <a:ext cx="505544" cy="338554"/>
              </a:xfrm>
              <a:prstGeom prst="rect">
                <a:avLst/>
              </a:prstGeom>
              <a:noFill/>
            </p:spPr>
            <p:txBody>
              <a:bodyPr wrap="square" rtlCol="0">
                <a:noAutofit/>
              </a:bodyPr>
              <a:lstStyle/>
              <a:p>
                <a:pPr algn="r"/>
                <a14:m>
                  <m:oMathPara xmlns:m="http://schemas.openxmlformats.org/officeDocument/2006/math">
                    <m:oMathParaPr>
                      <m:jc m:val="centerGroup"/>
                    </m:oMathParaPr>
                    <m:oMath xmlns:m="http://schemas.openxmlformats.org/officeDocument/2006/math">
                      <m:sSub>
                        <m:sSubPr>
                          <m:ctrlPr>
                            <a:rPr lang="en-US" sz="1600" i="1" smtClean="0">
                              <a:latin typeface="Cambria Math" panose="02040503050406030204" pitchFamily="18" charset="0"/>
                            </a:rPr>
                          </m:ctrlPr>
                        </m:sSubPr>
                        <m:e>
                          <m:sSub>
                            <m:sSubPr>
                              <m:ctrlPr>
                                <a:rPr lang="en-US" sz="1600" i="1">
                                  <a:latin typeface="Cambria Math" panose="02040503050406030204" pitchFamily="18" charset="0"/>
                                </a:rPr>
                              </m:ctrlPr>
                            </m:sSubPr>
                            <m:e>
                              <m:r>
                                <a:rPr lang="en-US" sz="1600" i="1">
                                  <a:latin typeface="Cambria Math" panose="02040503050406030204" pitchFamily="18" charset="0"/>
                                </a:rPr>
                                <m:t>𝑝</m:t>
                              </m:r>
                            </m:e>
                            <m:sub>
                              <m:r>
                                <a:rPr lang="en-US" sz="1600" i="1">
                                  <a:latin typeface="Cambria Math" panose="02040503050406030204" pitchFamily="18" charset="0"/>
                                </a:rPr>
                                <m:t>𝑠𝑜</m:t>
                              </m:r>
                              <m:r>
                                <a:rPr lang="en-US" sz="1600" b="0" i="1" smtClean="0">
                                  <a:latin typeface="Cambria Math" panose="02040503050406030204" pitchFamily="18" charset="0"/>
                                </a:rPr>
                                <m:t> </m:t>
                              </m:r>
                              <m:r>
                                <a:rPr lang="en-US" sz="1600" i="1">
                                  <a:latin typeface="Cambria Math" panose="02040503050406030204" pitchFamily="18" charset="0"/>
                                </a:rPr>
                                <m:t>=</m:t>
                              </m:r>
                              <m:r>
                                <a:rPr lang="en-US" sz="1600" b="0" i="1" smtClean="0">
                                  <a:latin typeface="Cambria Math" panose="02040503050406030204" pitchFamily="18" charset="0"/>
                                </a:rPr>
                                <m:t> </m:t>
                              </m:r>
                            </m:sub>
                          </m:sSub>
                          <m:r>
                            <a:rPr lang="en-US" sz="1600" i="1">
                              <a:latin typeface="Cambria Math" panose="02040503050406030204" pitchFamily="18" charset="0"/>
                            </a:rPr>
                            <m:t>𝑝</m:t>
                          </m:r>
                        </m:e>
                        <m:sub>
                          <m:r>
                            <a:rPr lang="en-US" sz="1600" i="1">
                              <a:latin typeface="Cambria Math" panose="02040503050406030204" pitchFamily="18" charset="0"/>
                            </a:rPr>
                            <m:t>𝑠</m:t>
                          </m:r>
                        </m:sub>
                      </m:sSub>
                    </m:oMath>
                  </m:oMathPara>
                </a14:m>
                <a:endParaRPr lang="en-US" sz="1600" dirty="0"/>
              </a:p>
            </p:txBody>
          </p:sp>
        </mc:Choice>
        <mc:Fallback xmlns="">
          <p:sp>
            <p:nvSpPr>
              <p:cNvPr id="87" name="TextBox 86">
                <a:extLst>
                  <a:ext uri="{FF2B5EF4-FFF2-40B4-BE49-F238E27FC236}">
                    <a16:creationId xmlns:a16="http://schemas.microsoft.com/office/drawing/2014/main" id="{5A3F0D60-ADCB-4A18-9E6D-E61A93FFB6D6}"/>
                  </a:ext>
                </a:extLst>
              </p:cNvPr>
              <p:cNvSpPr txBox="1">
                <a:spLocks noRot="1" noChangeAspect="1" noMove="1" noResize="1" noEditPoints="1" noAdjustHandles="1" noChangeArrowheads="1" noChangeShapeType="1" noTextEdit="1"/>
              </p:cNvSpPr>
              <p:nvPr/>
            </p:nvSpPr>
            <p:spPr>
              <a:xfrm>
                <a:off x="1012345" y="3150482"/>
                <a:ext cx="505544" cy="338554"/>
              </a:xfrm>
              <a:prstGeom prst="rect">
                <a:avLst/>
              </a:prstGeom>
              <a:blipFill>
                <a:blip r:embed="rId29"/>
                <a:stretch>
                  <a:fillRect r="-50602" b="-5455"/>
                </a:stretch>
              </a:blipFill>
            </p:spPr>
            <p:txBody>
              <a:bodyPr/>
              <a:lstStyle/>
              <a:p>
                <a:r>
                  <a:rPr lang="en-US">
                    <a:noFill/>
                  </a:rPr>
                  <a:t> </a:t>
                </a:r>
              </a:p>
            </p:txBody>
          </p:sp>
        </mc:Fallback>
      </mc:AlternateContent>
      <p:sp>
        <p:nvSpPr>
          <p:cNvPr id="88" name="TextBox 87">
            <a:extLst>
              <a:ext uri="{FF2B5EF4-FFF2-40B4-BE49-F238E27FC236}">
                <a16:creationId xmlns:a16="http://schemas.microsoft.com/office/drawing/2014/main" id="{189F0E29-43DB-43BC-A5A0-487D363E4ABC}"/>
              </a:ext>
            </a:extLst>
          </p:cNvPr>
          <p:cNvSpPr txBox="1"/>
          <p:nvPr/>
        </p:nvSpPr>
        <p:spPr>
          <a:xfrm>
            <a:off x="2436818" y="1455292"/>
            <a:ext cx="2313454" cy="369332"/>
          </a:xfrm>
          <a:prstGeom prst="rect">
            <a:avLst/>
          </a:prstGeom>
          <a:noFill/>
        </p:spPr>
        <p:txBody>
          <a:bodyPr wrap="none" rtlCol="0">
            <a:noAutofit/>
          </a:bodyPr>
          <a:lstStyle/>
          <a:p>
            <a:r>
              <a:rPr lang="en-US" dirty="0"/>
              <a:t>Subsidize consumer</a:t>
            </a:r>
          </a:p>
        </p:txBody>
      </p:sp>
      <p:sp>
        <p:nvSpPr>
          <p:cNvPr id="89" name="TextBox 88">
            <a:extLst>
              <a:ext uri="{FF2B5EF4-FFF2-40B4-BE49-F238E27FC236}">
                <a16:creationId xmlns:a16="http://schemas.microsoft.com/office/drawing/2014/main" id="{4B278012-DC72-4F61-A927-F32A5A364FA6}"/>
              </a:ext>
            </a:extLst>
          </p:cNvPr>
          <p:cNvSpPr txBox="1"/>
          <p:nvPr/>
        </p:nvSpPr>
        <p:spPr>
          <a:xfrm>
            <a:off x="7618418" y="1450595"/>
            <a:ext cx="2185214" cy="369332"/>
          </a:xfrm>
          <a:prstGeom prst="rect">
            <a:avLst/>
          </a:prstGeom>
          <a:noFill/>
        </p:spPr>
        <p:txBody>
          <a:bodyPr wrap="none" rtlCol="0">
            <a:noAutofit/>
          </a:bodyPr>
          <a:lstStyle/>
          <a:p>
            <a:r>
              <a:rPr lang="en-US" dirty="0"/>
              <a:t>Subsidize producer</a:t>
            </a:r>
          </a:p>
        </p:txBody>
      </p:sp>
    </p:spTree>
    <p:extLst>
      <p:ext uri="{BB962C8B-B14F-4D97-AF65-F5344CB8AC3E}">
        <p14:creationId xmlns:p14="http://schemas.microsoft.com/office/powerpoint/2010/main" val="195998960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C8259-B058-99D6-AB64-67453A4AD936}"/>
              </a:ext>
            </a:extLst>
          </p:cNvPr>
          <p:cNvSpPr>
            <a:spLocks noGrp="1"/>
          </p:cNvSpPr>
          <p:nvPr>
            <p:ph type="title"/>
          </p:nvPr>
        </p:nvSpPr>
        <p:spPr/>
        <p:txBody>
          <a:bodyPr/>
          <a:lstStyle/>
          <a:p>
            <a:r>
              <a:rPr lang="en-US" dirty="0"/>
              <a:t>Closing Thoughts</a:t>
            </a:r>
          </a:p>
        </p:txBody>
      </p:sp>
      <p:sp>
        <p:nvSpPr>
          <p:cNvPr id="3" name="Content Placeholder 2">
            <a:extLst>
              <a:ext uri="{FF2B5EF4-FFF2-40B4-BE49-F238E27FC236}">
                <a16:creationId xmlns:a16="http://schemas.microsoft.com/office/drawing/2014/main" id="{4BD14086-B0BA-A17B-D12D-E0881C4FCAE9}"/>
              </a:ext>
            </a:extLst>
          </p:cNvPr>
          <p:cNvSpPr>
            <a:spLocks noGrp="1"/>
          </p:cNvSpPr>
          <p:nvPr>
            <p:ph idx="1"/>
          </p:nvPr>
        </p:nvSpPr>
        <p:spPr/>
        <p:txBody>
          <a:bodyPr/>
          <a:lstStyle/>
          <a:p>
            <a:r>
              <a:rPr lang="en-US" dirty="0"/>
              <a:t>Where might your internship fit into these concepts?</a:t>
            </a:r>
          </a:p>
        </p:txBody>
      </p:sp>
    </p:spTree>
    <p:extLst>
      <p:ext uri="{BB962C8B-B14F-4D97-AF65-F5344CB8AC3E}">
        <p14:creationId xmlns:p14="http://schemas.microsoft.com/office/powerpoint/2010/main" val="3600332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Four key assumptions</a:t>
            </a:r>
          </a:p>
          <a:p>
            <a:pPr marL="514350" indent="-514350">
              <a:buFont typeface="+mj-lt"/>
              <a:buAutoNum type="arabicPeriod"/>
            </a:pPr>
            <a:r>
              <a:rPr lang="en-US" dirty="0"/>
              <a:t>Large number of buyers and sellers/price-taking behavior/no market power</a:t>
            </a:r>
          </a:p>
          <a:p>
            <a:pPr marL="514350" indent="-514350">
              <a:buFont typeface="+mj-lt"/>
              <a:buAutoNum type="arabicPeriod"/>
            </a:pPr>
            <a:r>
              <a:rPr lang="en-US" dirty="0"/>
              <a:t>Information is symmetric for buyers and sellers (and assumed to be “correct”)</a:t>
            </a:r>
          </a:p>
          <a:p>
            <a:pPr marL="514350" indent="-514350">
              <a:buFont typeface="+mj-lt"/>
              <a:buAutoNum type="arabicPeriod"/>
            </a:pPr>
            <a:r>
              <a:rPr lang="en-US" dirty="0"/>
              <a:t>The good is homogeneous</a:t>
            </a:r>
          </a:p>
          <a:p>
            <a:pPr marL="514350" indent="-514350">
              <a:buFont typeface="+mj-lt"/>
              <a:buAutoNum type="arabicPeriod"/>
            </a:pPr>
            <a:r>
              <a:rPr lang="en-US" dirty="0"/>
              <a:t>There are no costs beyond the selling price associated with the transaction/no transaction costs</a:t>
            </a:r>
          </a:p>
        </p:txBody>
      </p:sp>
      <p:sp>
        <p:nvSpPr>
          <p:cNvPr id="2" name="Title 1"/>
          <p:cNvSpPr>
            <a:spLocks noGrp="1"/>
          </p:cNvSpPr>
          <p:nvPr>
            <p:ph type="title"/>
          </p:nvPr>
        </p:nvSpPr>
        <p:spPr>
          <a:xfrm>
            <a:off x="76200" y="381000"/>
            <a:ext cx="12039600" cy="990600"/>
          </a:xfrm>
        </p:spPr>
        <p:txBody>
          <a:bodyPr/>
          <a:lstStyle/>
          <a:p>
            <a:r>
              <a:rPr lang="en-US" sz="3600" dirty="0"/>
              <a:t>Assumptions of a Perfectly Competitive Market for a Private Good</a:t>
            </a:r>
          </a:p>
        </p:txBody>
      </p:sp>
    </p:spTree>
    <p:extLst>
      <p:ext uri="{BB962C8B-B14F-4D97-AF65-F5344CB8AC3E}">
        <p14:creationId xmlns:p14="http://schemas.microsoft.com/office/powerpoint/2010/main" val="2711710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0E174-9D75-4B70-87FB-526A394CF513}"/>
              </a:ext>
            </a:extLst>
          </p:cNvPr>
          <p:cNvSpPr>
            <a:spLocks noGrp="1"/>
          </p:cNvSpPr>
          <p:nvPr>
            <p:ph type="title"/>
          </p:nvPr>
        </p:nvSpPr>
        <p:spPr/>
        <p:txBody>
          <a:bodyPr/>
          <a:lstStyle/>
          <a:p>
            <a:r>
              <a:rPr lang="en-US" dirty="0"/>
              <a:t>Consumer Surplus and Producer Surplus</a:t>
            </a:r>
          </a:p>
        </p:txBody>
      </p:sp>
      <p:cxnSp>
        <p:nvCxnSpPr>
          <p:cNvPr id="5" name="Straight Connector 4">
            <a:extLst>
              <a:ext uri="{FF2B5EF4-FFF2-40B4-BE49-F238E27FC236}">
                <a16:creationId xmlns:a16="http://schemas.microsoft.com/office/drawing/2014/main" id="{CC24E687-38F6-4073-B0F6-EF06D68CF821}"/>
              </a:ext>
            </a:extLst>
          </p:cNvPr>
          <p:cNvCxnSpPr/>
          <p:nvPr/>
        </p:nvCxnSpPr>
        <p:spPr>
          <a:xfrm>
            <a:off x="3200400" y="1828800"/>
            <a:ext cx="0" cy="3962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E543FCBF-B818-4C4B-A479-42B35A7BBD1D}"/>
              </a:ext>
            </a:extLst>
          </p:cNvPr>
          <p:cNvCxnSpPr/>
          <p:nvPr/>
        </p:nvCxnSpPr>
        <p:spPr>
          <a:xfrm>
            <a:off x="3200400" y="5791200"/>
            <a:ext cx="4724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EF78AA3-171E-4C04-A83F-8183E2D9CD86}"/>
              </a:ext>
            </a:extLst>
          </p:cNvPr>
          <p:cNvCxnSpPr/>
          <p:nvPr/>
        </p:nvCxnSpPr>
        <p:spPr>
          <a:xfrm>
            <a:off x="3200400" y="2057400"/>
            <a:ext cx="4724400" cy="37338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AF20FC2-8FF3-42DE-868A-F57EFDCB98B1}"/>
              </a:ext>
            </a:extLst>
          </p:cNvPr>
          <p:cNvCxnSpPr/>
          <p:nvPr/>
        </p:nvCxnSpPr>
        <p:spPr>
          <a:xfrm flipV="1">
            <a:off x="3200400" y="1828800"/>
            <a:ext cx="4724400" cy="38100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1107685-6B58-49C0-BA36-BD89B80FCF6A}"/>
              </a:ext>
            </a:extLst>
          </p:cNvPr>
          <p:cNvCxnSpPr/>
          <p:nvPr/>
        </p:nvCxnSpPr>
        <p:spPr>
          <a:xfrm flipH="1">
            <a:off x="3200400" y="3825603"/>
            <a:ext cx="2209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14F9C54-A783-430E-9B47-EC0BFF1D1827}"/>
              </a:ext>
            </a:extLst>
          </p:cNvPr>
          <p:cNvCxnSpPr/>
          <p:nvPr/>
        </p:nvCxnSpPr>
        <p:spPr>
          <a:xfrm flipV="1">
            <a:off x="5462392" y="3825604"/>
            <a:ext cx="0" cy="196559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1FC5944E-1A15-4EAF-9192-11648304EF0F}"/>
                  </a:ext>
                </a:extLst>
              </p:cNvPr>
              <p:cNvSpPr txBox="1"/>
              <p:nvPr/>
            </p:nvSpPr>
            <p:spPr>
              <a:xfrm>
                <a:off x="5222311" y="5850606"/>
                <a:ext cx="472117" cy="369332"/>
              </a:xfrm>
              <a:prstGeom prst="rect">
                <a:avLst/>
              </a:prstGeom>
              <a:noFill/>
            </p:spPr>
            <p:txBody>
              <a:bodyPr wrap="none" rtlCol="0">
                <a:noAutofit/>
              </a:bodyPr>
              <a:lstStyle/>
              <a:p>
                <a:pPr/>
                <a14:m>
                  <m:oMathPara xmlns:m="http://schemas.openxmlformats.org/officeDocument/2006/math">
                    <m:oMathParaPr>
                      <m:jc m:val="centerGroup"/>
                    </m:oMathParaPr>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𝑞</m:t>
                          </m:r>
                        </m:e>
                        <m:sup>
                          <m:r>
                            <a:rPr lang="en-US" i="1">
                              <a:latin typeface="Cambria Math" panose="02040503050406030204" pitchFamily="18" charset="0"/>
                            </a:rPr>
                            <m:t>∗</m:t>
                          </m:r>
                        </m:sup>
                      </m:sSup>
                    </m:oMath>
                  </m:oMathPara>
                </a14:m>
                <a:endParaRPr lang="en-US" dirty="0"/>
              </a:p>
            </p:txBody>
          </p:sp>
        </mc:Choice>
        <mc:Fallback xmlns="">
          <p:sp>
            <p:nvSpPr>
              <p:cNvPr id="20" name="TextBox 19">
                <a:extLst>
                  <a:ext uri="{FF2B5EF4-FFF2-40B4-BE49-F238E27FC236}">
                    <a16:creationId xmlns:a16="http://schemas.microsoft.com/office/drawing/2014/main" id="{1FC5944E-1A15-4EAF-9192-11648304EF0F}"/>
                  </a:ext>
                </a:extLst>
              </p:cNvPr>
              <p:cNvSpPr txBox="1">
                <a:spLocks noRot="1" noChangeAspect="1" noMove="1" noResize="1" noEditPoints="1" noAdjustHandles="1" noChangeArrowheads="1" noChangeShapeType="1" noTextEdit="1"/>
              </p:cNvSpPr>
              <p:nvPr/>
            </p:nvSpPr>
            <p:spPr>
              <a:xfrm>
                <a:off x="5222311" y="5850606"/>
                <a:ext cx="472117" cy="369332"/>
              </a:xfrm>
              <a:prstGeom prst="rect">
                <a:avLst/>
              </a:prstGeom>
              <a:blipFill>
                <a:blip r:embed="rId2"/>
                <a:stretch>
                  <a:fillRect b="-8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36D922C2-F30F-4FD0-89FC-DB4E56720D6B}"/>
                  </a:ext>
                </a:extLst>
              </p:cNvPr>
              <p:cNvSpPr txBox="1"/>
              <p:nvPr/>
            </p:nvSpPr>
            <p:spPr>
              <a:xfrm>
                <a:off x="2281832" y="3588705"/>
                <a:ext cx="914400" cy="369332"/>
              </a:xfrm>
              <a:prstGeom prst="rect">
                <a:avLst/>
              </a:prstGeom>
              <a:noFill/>
            </p:spPr>
            <p:txBody>
              <a:bodyPr wrap="square" rtlCol="0">
                <a:noAutofit/>
              </a:bodyPr>
              <a:lstStyle/>
              <a:p>
                <a:pPr/>
                <a14:m>
                  <m:oMathPara xmlns:m="http://schemas.openxmlformats.org/officeDocument/2006/math">
                    <m:oMathParaPr>
                      <m:jc m:val="centerGroup"/>
                    </m:oMathParaPr>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𝑝</m:t>
                          </m:r>
                        </m:e>
                        <m:sup>
                          <m:r>
                            <a:rPr lang="en-US" i="1">
                              <a:latin typeface="Cambria Math" panose="02040503050406030204" pitchFamily="18" charset="0"/>
                            </a:rPr>
                            <m:t>∗</m:t>
                          </m:r>
                        </m:sup>
                      </m:sSup>
                    </m:oMath>
                  </m:oMathPara>
                </a14:m>
                <a:endParaRPr lang="en-US" dirty="0"/>
              </a:p>
            </p:txBody>
          </p:sp>
        </mc:Choice>
        <mc:Fallback xmlns="">
          <p:sp>
            <p:nvSpPr>
              <p:cNvPr id="21" name="TextBox 20">
                <a:extLst>
                  <a:ext uri="{FF2B5EF4-FFF2-40B4-BE49-F238E27FC236}">
                    <a16:creationId xmlns:a16="http://schemas.microsoft.com/office/drawing/2014/main" id="{36D922C2-F30F-4FD0-89FC-DB4E56720D6B}"/>
                  </a:ext>
                </a:extLst>
              </p:cNvPr>
              <p:cNvSpPr txBox="1">
                <a:spLocks noRot="1" noChangeAspect="1" noMove="1" noResize="1" noEditPoints="1" noAdjustHandles="1" noChangeArrowheads="1" noChangeShapeType="1" noTextEdit="1"/>
              </p:cNvSpPr>
              <p:nvPr/>
            </p:nvSpPr>
            <p:spPr>
              <a:xfrm>
                <a:off x="2281832" y="3588705"/>
                <a:ext cx="914400" cy="369332"/>
              </a:xfrm>
              <a:prstGeom prst="rect">
                <a:avLst/>
              </a:prstGeom>
              <a:blipFill>
                <a:blip r:embed="rId3"/>
                <a:stretch>
                  <a:fillRect b="-8333"/>
                </a:stretch>
              </a:blipFill>
            </p:spPr>
            <p:txBody>
              <a:bodyPr/>
              <a:lstStyle/>
              <a:p>
                <a:r>
                  <a:rPr lang="en-US">
                    <a:noFill/>
                  </a:rPr>
                  <a:t> </a:t>
                </a:r>
              </a:p>
            </p:txBody>
          </p:sp>
        </mc:Fallback>
      </mc:AlternateContent>
      <p:sp>
        <p:nvSpPr>
          <p:cNvPr id="4" name="Right Triangle 3">
            <a:extLst>
              <a:ext uri="{FF2B5EF4-FFF2-40B4-BE49-F238E27FC236}">
                <a16:creationId xmlns:a16="http://schemas.microsoft.com/office/drawing/2014/main" id="{4D2181E9-9357-4F27-BFED-48CDC4FE182C}"/>
              </a:ext>
            </a:extLst>
          </p:cNvPr>
          <p:cNvSpPr/>
          <p:nvPr/>
        </p:nvSpPr>
        <p:spPr>
          <a:xfrm>
            <a:off x="3206909" y="2091768"/>
            <a:ext cx="2209800" cy="1733834"/>
          </a:xfrm>
          <a:prstGeom prst="rtTriangl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t>Consumer </a:t>
            </a:r>
          </a:p>
          <a:p>
            <a:pPr algn="ctr"/>
            <a:r>
              <a:rPr lang="en-US" sz="1500" dirty="0"/>
              <a:t>surplus (CS)</a:t>
            </a:r>
          </a:p>
        </p:txBody>
      </p:sp>
      <p:cxnSp>
        <p:nvCxnSpPr>
          <p:cNvPr id="16" name="Straight Connector 15">
            <a:extLst>
              <a:ext uri="{FF2B5EF4-FFF2-40B4-BE49-F238E27FC236}">
                <a16:creationId xmlns:a16="http://schemas.microsoft.com/office/drawing/2014/main" id="{219226AC-78CE-47F5-9FCD-070ABD830318}"/>
              </a:ext>
            </a:extLst>
          </p:cNvPr>
          <p:cNvCxnSpPr>
            <a:stCxn id="4" idx="4"/>
            <a:endCxn id="4" idx="2"/>
          </p:cNvCxnSpPr>
          <p:nvPr/>
        </p:nvCxnSpPr>
        <p:spPr>
          <a:xfrm flipH="1">
            <a:off x="3206909" y="3825602"/>
            <a:ext cx="22098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7BAC69CE-2E47-4130-AD51-56D810ADC626}"/>
              </a:ext>
            </a:extLst>
          </p:cNvPr>
          <p:cNvCxnSpPr>
            <a:stCxn id="4" idx="2"/>
          </p:cNvCxnSpPr>
          <p:nvPr/>
        </p:nvCxnSpPr>
        <p:spPr>
          <a:xfrm flipH="1">
            <a:off x="3196233" y="3825602"/>
            <a:ext cx="10677" cy="181319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715AAFB0-6A0C-4C88-B7CE-B0B35ABC0932}"/>
              </a:ext>
            </a:extLst>
          </p:cNvPr>
          <p:cNvSpPr txBox="1"/>
          <p:nvPr/>
        </p:nvSpPr>
        <p:spPr>
          <a:xfrm>
            <a:off x="3417519" y="3963444"/>
            <a:ext cx="966931" cy="784830"/>
          </a:xfrm>
          <a:prstGeom prst="rect">
            <a:avLst/>
          </a:prstGeom>
          <a:noFill/>
        </p:spPr>
        <p:txBody>
          <a:bodyPr wrap="none" rtlCol="0">
            <a:noAutofit/>
          </a:bodyPr>
          <a:lstStyle/>
          <a:p>
            <a:r>
              <a:rPr lang="en-US" sz="1400" dirty="0"/>
              <a:t>Producer</a:t>
            </a:r>
          </a:p>
          <a:p>
            <a:r>
              <a:rPr lang="en-US" sz="1400" dirty="0"/>
              <a:t>surplus </a:t>
            </a:r>
          </a:p>
          <a:p>
            <a:r>
              <a:rPr lang="en-US" sz="1400" dirty="0"/>
              <a:t>(PS)</a:t>
            </a:r>
          </a:p>
        </p:txBody>
      </p:sp>
      <p:sp>
        <p:nvSpPr>
          <p:cNvPr id="30" name="TextBox 29">
            <a:extLst>
              <a:ext uri="{FF2B5EF4-FFF2-40B4-BE49-F238E27FC236}">
                <a16:creationId xmlns:a16="http://schemas.microsoft.com/office/drawing/2014/main" id="{226FC57C-09F6-451B-B16D-6EC6C178DC55}"/>
              </a:ext>
            </a:extLst>
          </p:cNvPr>
          <p:cNvSpPr txBox="1"/>
          <p:nvPr/>
        </p:nvSpPr>
        <p:spPr>
          <a:xfrm>
            <a:off x="6264010" y="3234762"/>
            <a:ext cx="4851665" cy="1237226"/>
          </a:xfrm>
          <a:prstGeom prst="rect">
            <a:avLst/>
          </a:prstGeom>
          <a:noFill/>
        </p:spPr>
        <p:txBody>
          <a:bodyPr wrap="square" rtlCol="0">
            <a:noAutofit/>
          </a:bodyPr>
          <a:lstStyle/>
          <a:p>
            <a:pPr>
              <a:spcBef>
                <a:spcPts val="600"/>
              </a:spcBef>
            </a:pPr>
            <a:r>
              <a:rPr lang="en-US" sz="1600" dirty="0"/>
              <a:t>Total social welfare: TSW, also called social surplus</a:t>
            </a:r>
          </a:p>
          <a:p>
            <a:pPr>
              <a:spcBef>
                <a:spcPts val="600"/>
              </a:spcBef>
            </a:pPr>
            <a:r>
              <a:rPr lang="en-US" sz="1600" dirty="0"/>
              <a:t>Total social welfare = Consumer surplus + Producer surplus</a:t>
            </a:r>
          </a:p>
          <a:p>
            <a:pPr>
              <a:spcBef>
                <a:spcPts val="600"/>
              </a:spcBef>
            </a:pPr>
            <a:r>
              <a:rPr lang="en-US" sz="1600" dirty="0"/>
              <a:t>TSW = CS + PS</a:t>
            </a:r>
          </a:p>
        </p:txBody>
      </p:sp>
      <p:sp>
        <p:nvSpPr>
          <p:cNvPr id="6" name="Isosceles Triangle 5">
            <a:extLst>
              <a:ext uri="{FF2B5EF4-FFF2-40B4-BE49-F238E27FC236}">
                <a16:creationId xmlns:a16="http://schemas.microsoft.com/office/drawing/2014/main" id="{8AF9C20B-61F6-4FF6-A922-14EA79EAD9EA}"/>
              </a:ext>
            </a:extLst>
          </p:cNvPr>
          <p:cNvSpPr/>
          <p:nvPr/>
        </p:nvSpPr>
        <p:spPr>
          <a:xfrm rot="10800000">
            <a:off x="3195908" y="3836087"/>
            <a:ext cx="2290491" cy="1793187"/>
          </a:xfrm>
          <a:prstGeom prst="triangle">
            <a:avLst>
              <a:gd name="adj" fmla="val 100000"/>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29A34A66-9DFC-40BD-A633-8ADBE08829F5}"/>
              </a:ext>
            </a:extLst>
          </p:cNvPr>
          <p:cNvSpPr txBox="1"/>
          <p:nvPr/>
        </p:nvSpPr>
        <p:spPr>
          <a:xfrm>
            <a:off x="2796183" y="1538919"/>
            <a:ext cx="312906" cy="369332"/>
          </a:xfrm>
          <a:prstGeom prst="rect">
            <a:avLst/>
          </a:prstGeom>
          <a:noFill/>
        </p:spPr>
        <p:txBody>
          <a:bodyPr wrap="none" rtlCol="0">
            <a:noAutofit/>
          </a:bodyPr>
          <a:lstStyle/>
          <a:p>
            <a:r>
              <a:rPr lang="en-US" dirty="0"/>
              <a:t>p</a:t>
            </a:r>
          </a:p>
        </p:txBody>
      </p:sp>
      <p:sp>
        <p:nvSpPr>
          <p:cNvPr id="24" name="TextBox 23">
            <a:extLst>
              <a:ext uri="{FF2B5EF4-FFF2-40B4-BE49-F238E27FC236}">
                <a16:creationId xmlns:a16="http://schemas.microsoft.com/office/drawing/2014/main" id="{2ED09A18-2EC2-4FCE-BF65-958CFF9489AD}"/>
              </a:ext>
            </a:extLst>
          </p:cNvPr>
          <p:cNvSpPr txBox="1"/>
          <p:nvPr/>
        </p:nvSpPr>
        <p:spPr>
          <a:xfrm>
            <a:off x="7890416" y="5782198"/>
            <a:ext cx="304799" cy="428738"/>
          </a:xfrm>
          <a:prstGeom prst="rect">
            <a:avLst/>
          </a:prstGeom>
          <a:noFill/>
        </p:spPr>
        <p:txBody>
          <a:bodyPr wrap="square" rtlCol="0">
            <a:noAutofit/>
          </a:bodyPr>
          <a:lstStyle/>
          <a:p>
            <a:r>
              <a:rPr lang="en-US" dirty="0"/>
              <a:t>q</a:t>
            </a:r>
          </a:p>
        </p:txBody>
      </p:sp>
      <p:sp>
        <p:nvSpPr>
          <p:cNvPr id="26" name="TextBox 25">
            <a:extLst>
              <a:ext uri="{FF2B5EF4-FFF2-40B4-BE49-F238E27FC236}">
                <a16:creationId xmlns:a16="http://schemas.microsoft.com/office/drawing/2014/main" id="{84D91DD5-56B7-44BC-9280-E8B3D43FB354}"/>
              </a:ext>
            </a:extLst>
          </p:cNvPr>
          <p:cNvSpPr txBox="1"/>
          <p:nvPr/>
        </p:nvSpPr>
        <p:spPr>
          <a:xfrm>
            <a:off x="7185106" y="2506013"/>
            <a:ext cx="2018501" cy="369332"/>
          </a:xfrm>
          <a:prstGeom prst="rect">
            <a:avLst/>
          </a:prstGeom>
          <a:noFill/>
        </p:spPr>
        <p:txBody>
          <a:bodyPr wrap="none" rtlCol="0">
            <a:noAutofit/>
          </a:bodyPr>
          <a:lstStyle/>
          <a:p>
            <a:r>
              <a:rPr lang="en-US" dirty="0">
                <a:solidFill>
                  <a:srgbClr val="FF0000"/>
                </a:solidFill>
              </a:rPr>
              <a:t>S: consider as MC</a:t>
            </a:r>
          </a:p>
        </p:txBody>
      </p:sp>
      <p:sp>
        <p:nvSpPr>
          <p:cNvPr id="27" name="TextBox 26">
            <a:extLst>
              <a:ext uri="{FF2B5EF4-FFF2-40B4-BE49-F238E27FC236}">
                <a16:creationId xmlns:a16="http://schemas.microsoft.com/office/drawing/2014/main" id="{3B97A2E8-652B-461A-8FEE-BEEC3F90BF1D}"/>
              </a:ext>
            </a:extLst>
          </p:cNvPr>
          <p:cNvSpPr txBox="1"/>
          <p:nvPr/>
        </p:nvSpPr>
        <p:spPr>
          <a:xfrm>
            <a:off x="7038584" y="4755060"/>
            <a:ext cx="2405454" cy="369332"/>
          </a:xfrm>
          <a:prstGeom prst="rect">
            <a:avLst/>
          </a:prstGeom>
          <a:noFill/>
        </p:spPr>
        <p:txBody>
          <a:bodyPr wrap="none" rtlCol="0">
            <a:noAutofit/>
          </a:bodyPr>
          <a:lstStyle/>
          <a:p>
            <a:r>
              <a:rPr lang="en-US" dirty="0">
                <a:solidFill>
                  <a:srgbClr val="00B0F0"/>
                </a:solidFill>
              </a:rPr>
              <a:t>D: consider as MWTP</a:t>
            </a:r>
          </a:p>
        </p:txBody>
      </p:sp>
    </p:spTree>
    <p:extLst>
      <p:ext uri="{BB962C8B-B14F-4D97-AF65-F5344CB8AC3E}">
        <p14:creationId xmlns:p14="http://schemas.microsoft.com/office/powerpoint/2010/main" val="3756420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ACC3DA-209E-4D22-8CBC-170D23DC1A7C}"/>
              </a:ext>
            </a:extLst>
          </p:cNvPr>
          <p:cNvSpPr>
            <a:spLocks noGrp="1"/>
          </p:cNvSpPr>
          <p:nvPr>
            <p:ph idx="1"/>
          </p:nvPr>
        </p:nvSpPr>
        <p:spPr/>
        <p:txBody>
          <a:bodyPr/>
          <a:lstStyle/>
          <a:p>
            <a:r>
              <a:rPr lang="en-US" sz="2800" dirty="0"/>
              <a:t>A perfectly competitive market will lead to outcomes that are </a:t>
            </a:r>
            <a:r>
              <a:rPr lang="en-US" sz="2800" i="1" dirty="0"/>
              <a:t>Pareto optimal/efficient</a:t>
            </a:r>
            <a:r>
              <a:rPr lang="en-US" sz="2800" dirty="0"/>
              <a:t>.</a:t>
            </a:r>
          </a:p>
          <a:p>
            <a:pPr lvl="1"/>
            <a:r>
              <a:rPr lang="en-US" sz="2400" dirty="0"/>
              <a:t>Pareto optimality/efficiency means that there is no way to make one individual better off without making another individual worse off.</a:t>
            </a:r>
          </a:p>
          <a:p>
            <a:pPr lvl="2"/>
            <a:r>
              <a:rPr lang="en-US" sz="2000" dirty="0"/>
              <a:t>There is no slack, no waste, no inefficiency.</a:t>
            </a:r>
          </a:p>
          <a:p>
            <a:r>
              <a:rPr lang="en-US" sz="2800" dirty="0"/>
              <a:t>A benevolent social dictator can at best equal the Pareto optimal/efficient outcome of a perfectly competitive market.</a:t>
            </a:r>
          </a:p>
          <a:p>
            <a:pPr lvl="1"/>
            <a:r>
              <a:rPr lang="en-US" sz="2400" dirty="0"/>
              <a:t>History suggests that we should not count on benevolent social dictators!</a:t>
            </a:r>
          </a:p>
        </p:txBody>
      </p:sp>
      <p:sp>
        <p:nvSpPr>
          <p:cNvPr id="2" name="Title 1">
            <a:extLst>
              <a:ext uri="{FF2B5EF4-FFF2-40B4-BE49-F238E27FC236}">
                <a16:creationId xmlns:a16="http://schemas.microsoft.com/office/drawing/2014/main" id="{892B13C2-98F7-4235-A0E2-CD515FDFF69B}"/>
              </a:ext>
            </a:extLst>
          </p:cNvPr>
          <p:cNvSpPr>
            <a:spLocks noGrp="1"/>
          </p:cNvSpPr>
          <p:nvPr>
            <p:ph type="title"/>
          </p:nvPr>
        </p:nvSpPr>
        <p:spPr/>
        <p:txBody>
          <a:bodyPr/>
          <a:lstStyle/>
          <a:p>
            <a:r>
              <a:rPr lang="en-US" sz="3600" dirty="0"/>
              <a:t>Fundamental Theorem of Welfare Economics</a:t>
            </a:r>
          </a:p>
        </p:txBody>
      </p:sp>
    </p:spTree>
    <p:extLst>
      <p:ext uri="{BB962C8B-B14F-4D97-AF65-F5344CB8AC3E}">
        <p14:creationId xmlns:p14="http://schemas.microsoft.com/office/powerpoint/2010/main" val="1649935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Public Goods</a:t>
            </a:r>
          </a:p>
        </p:txBody>
      </p:sp>
      <p:sp>
        <p:nvSpPr>
          <p:cNvPr id="5" name="Subtitle 1"/>
          <p:cNvSpPr>
            <a:spLocks noGrp="1"/>
          </p:cNvSpPr>
          <p:nvPr>
            <p:ph type="subTitle" idx="1"/>
          </p:nvPr>
        </p:nvSpPr>
        <p:spPr/>
        <p:txBody>
          <a:bodyPr/>
          <a:lstStyle/>
          <a:p>
            <a:r>
              <a:rPr lang="en-US" dirty="0"/>
              <a:t>Non-rival, Exclusion not feasible</a:t>
            </a:r>
          </a:p>
        </p:txBody>
      </p:sp>
    </p:spTree>
    <p:extLst>
      <p:ext uri="{BB962C8B-B14F-4D97-AF65-F5344CB8AC3E}">
        <p14:creationId xmlns:p14="http://schemas.microsoft.com/office/powerpoint/2010/main" val="2405222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09CE7F8-7392-47B8-B105-DDCFDCFA2CE0}"/>
              </a:ext>
            </a:extLst>
          </p:cNvPr>
          <p:cNvSpPr>
            <a:spLocks noGrp="1"/>
          </p:cNvSpPr>
          <p:nvPr>
            <p:ph idx="1"/>
          </p:nvPr>
        </p:nvSpPr>
        <p:spPr/>
        <p:txBody>
          <a:bodyPr/>
          <a:lstStyle/>
          <a:p>
            <a:r>
              <a:rPr lang="en-US" dirty="0"/>
              <a:t>A public good is non-rival.</a:t>
            </a:r>
          </a:p>
          <a:p>
            <a:r>
              <a:rPr lang="en-US" dirty="0"/>
              <a:t>A public good is non-excludable.</a:t>
            </a:r>
          </a:p>
          <a:p>
            <a:pPr lvl="1"/>
            <a:r>
              <a:rPr lang="en-US" dirty="0"/>
              <a:t>There is no market for a public good.</a:t>
            </a:r>
          </a:p>
          <a:p>
            <a:r>
              <a:rPr lang="en-US" dirty="0"/>
              <a:t>A public good is a good usually provided by government that confers positive benefits to citizens.</a:t>
            </a:r>
          </a:p>
          <a:p>
            <a:pPr lvl="1"/>
            <a:r>
              <a:rPr lang="en-US" dirty="0"/>
              <a:t>Not all goods provided by government are public goods.</a:t>
            </a:r>
          </a:p>
          <a:p>
            <a:pPr lvl="2"/>
            <a:r>
              <a:rPr lang="en-US" dirty="0"/>
              <a:t>Licensing fees, permit to drill on public lands, immigration paperwork…</a:t>
            </a:r>
          </a:p>
          <a:p>
            <a:pPr lvl="1"/>
            <a:r>
              <a:rPr lang="en-US" dirty="0"/>
              <a:t>Not all public goods are provided by government.</a:t>
            </a:r>
          </a:p>
          <a:p>
            <a:pPr lvl="2"/>
            <a:r>
              <a:rPr lang="en-US" dirty="0"/>
              <a:t>Light at the end of a driveway, flowers in the front lawn…</a:t>
            </a:r>
          </a:p>
        </p:txBody>
      </p:sp>
      <p:sp>
        <p:nvSpPr>
          <p:cNvPr id="2" name="Title 1">
            <a:extLst>
              <a:ext uri="{FF2B5EF4-FFF2-40B4-BE49-F238E27FC236}">
                <a16:creationId xmlns:a16="http://schemas.microsoft.com/office/drawing/2014/main" id="{9A734EDB-875E-4F24-936C-674FE8A14463}"/>
              </a:ext>
            </a:extLst>
          </p:cNvPr>
          <p:cNvSpPr>
            <a:spLocks noGrp="1"/>
          </p:cNvSpPr>
          <p:nvPr>
            <p:ph type="title"/>
          </p:nvPr>
        </p:nvSpPr>
        <p:spPr/>
        <p:txBody>
          <a:bodyPr/>
          <a:lstStyle/>
          <a:p>
            <a:r>
              <a:rPr lang="en-US" dirty="0"/>
              <a:t>Recall the Public Good Definition</a:t>
            </a:r>
          </a:p>
        </p:txBody>
      </p:sp>
    </p:spTree>
    <p:extLst>
      <p:ext uri="{BB962C8B-B14F-4D97-AF65-F5344CB8AC3E}">
        <p14:creationId xmlns:p14="http://schemas.microsoft.com/office/powerpoint/2010/main" val="57371716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47"/>
  <p:tag name="MMPROD_UIDATA" val="&lt;database version=&quot;11.0&quot;&gt;&lt;object type=&quot;1&quot; unique_id=&quot;10001&quot;&gt;&lt;object type=&quot;2&quot; unique_id=&quot;46629&quot;&gt;&lt;object type=&quot;3&quot; unique_id=&quot;46630&quot;&gt;&lt;property id=&quot;20148&quot; value=&quot;5&quot;/&gt;&lt;property id=&quot;20300&quot; value=&quot;Slide 1 - &amp;quot;Insert Title Here&amp;quot;&quot;/&gt;&lt;property id=&quot;20307&quot; value=&quot;269&quot;/&gt;&lt;/object&gt;&lt;object type=&quot;3&quot; unique_id=&quot;46631&quot;&gt;&lt;property id=&quot;20148&quot; value=&quot;5&quot;/&gt;&lt;property id=&quot;20300&quot; value=&quot;Slide 2 - &amp;quot;Header&amp;quot;&quot;/&gt;&lt;property id=&quot;20307&quot; value=&quot;266&quot;/&gt;&lt;/object&gt;&lt;object type=&quot;3&quot; unique_id=&quot;46632&quot;&gt;&lt;property id=&quot;20148&quot; value=&quot;5&quot;/&gt;&lt;property id=&quot;20300&quot; value=&quot;Slide 7&quot;/&gt;&lt;property id=&quot;20307&quot; value=&quot;267&quot;/&gt;&lt;/object&gt;&lt;object type=&quot;3&quot; unique_id=&quot;46663&quot;&gt;&lt;property id=&quot;20148&quot; value=&quot;5&quot;/&gt;&lt;property id=&quot;20300&quot; value=&quot;Slide 3&quot;/&gt;&lt;property id=&quot;20307&quot; value=&quot;270&quot;/&gt;&lt;/object&gt;&lt;object type=&quot;3&quot; unique_id=&quot;46664&quot;&gt;&lt;property id=&quot;20148&quot; value=&quot;5&quot;/&gt;&lt;property id=&quot;20300&quot; value=&quot;Slide 4&quot;/&gt;&lt;property id=&quot;20307&quot; value=&quot;271&quot;/&gt;&lt;/object&gt;&lt;object type=&quot;3&quot; unique_id=&quot;46665&quot;&gt;&lt;property id=&quot;20148&quot; value=&quot;5&quot;/&gt;&lt;property id=&quot;20300&quot; value=&quot;Slide 5&quot;/&gt;&lt;property id=&quot;20307&quot; value=&quot;272&quot;/&gt;&lt;/object&gt;&lt;object type=&quot;3&quot; unique_id=&quot;46666&quot;&gt;&lt;property id=&quot;20148&quot; value=&quot;5&quot;/&gt;&lt;property id=&quot;20300&quot; value=&quot;Slide 6&quot;/&gt;&lt;property id=&quot;20307&quot; value=&quot;273&quot;/&gt;&lt;/object&gt;&lt;/object&gt;&lt;object type=&quot;8&quot; unique_id=&quot;46637&quot;&gt;&lt;/object&gt;&lt;/object&gt;&lt;/database&gt;"/>
  <p:tag name="SECTOMILLISECCONVERTED" val="1"/>
</p:tagLst>
</file>

<file path=ppt/theme/theme1.xml><?xml version="1.0" encoding="utf-8"?>
<a:theme xmlns:a="http://schemas.openxmlformats.org/drawingml/2006/main" name="1_Body Slides">
  <a:themeElements>
    <a:clrScheme name="Syracuse 4">
      <a:dk1>
        <a:srgbClr val="000000"/>
      </a:dk1>
      <a:lt1>
        <a:srgbClr val="FFFFFF"/>
      </a:lt1>
      <a:dk2>
        <a:srgbClr val="2B4570"/>
      </a:dk2>
      <a:lt2>
        <a:srgbClr val="9EE6EB"/>
      </a:lt2>
      <a:accent1>
        <a:srgbClr val="2683C6"/>
      </a:accent1>
      <a:accent2>
        <a:srgbClr val="ADB3B8"/>
      </a:accent2>
      <a:accent3>
        <a:srgbClr val="436583"/>
      </a:accent3>
      <a:accent4>
        <a:srgbClr val="D44500"/>
      </a:accent4>
      <a:accent5>
        <a:srgbClr val="C2D8EE"/>
      </a:accent5>
      <a:accent6>
        <a:srgbClr val="3E3D3C"/>
      </a:accent6>
      <a:hlink>
        <a:srgbClr val="0432FF"/>
      </a:hlink>
      <a:folHlink>
        <a:srgbClr val="0432F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Metadata/LabelInfo.xml><?xml version="1.0" encoding="utf-8"?>
<clbl:labelList xmlns:clbl="http://schemas.microsoft.com/office/2020/mipLabelMetadata">
  <clbl:label id="{4278a402-1a9e-4eb9-8414-ffb55a5fcf1e}" enabled="0" method="" siteId="{4278a402-1a9e-4eb9-8414-ffb55a5fcf1e}" removed="1"/>
</clbl:labelList>
</file>

<file path=docProps/app.xml><?xml version="1.0" encoding="utf-8"?>
<Properties xmlns="http://schemas.openxmlformats.org/officeDocument/2006/extended-properties" xmlns:vt="http://schemas.openxmlformats.org/officeDocument/2006/docPropsVTypes">
  <Template/>
  <TotalTime>7338</TotalTime>
  <Words>3437</Words>
  <Application>Microsoft Office PowerPoint</Application>
  <PresentationFormat>Widescreen</PresentationFormat>
  <Paragraphs>623</Paragraphs>
  <Slides>49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49</vt:i4>
      </vt:variant>
    </vt:vector>
  </HeadingPairs>
  <TitlesOfParts>
    <vt:vector size="53" baseType="lpstr">
      <vt:lpstr>Arial</vt:lpstr>
      <vt:lpstr>Calibri</vt:lpstr>
      <vt:lpstr>Cambria Math</vt:lpstr>
      <vt:lpstr>1_Body Slides</vt:lpstr>
      <vt:lpstr>PST 410 Overview of Economic Concepts and Policy Implications – Provision of Goods and Services in the Context of Rivalry and Exclusion</vt:lpstr>
      <vt:lpstr>Defining Types of Goods</vt:lpstr>
      <vt:lpstr>The Four Types of Goods</vt:lpstr>
      <vt:lpstr>Aggregate Demand for a Private Good</vt:lpstr>
      <vt:lpstr>Assumptions of a Perfectly Competitive Market for a Private Good</vt:lpstr>
      <vt:lpstr>Consumer Surplus and Producer Surplus</vt:lpstr>
      <vt:lpstr>Fundamental Theorem of Welfare Economics</vt:lpstr>
      <vt:lpstr>Public Goods</vt:lpstr>
      <vt:lpstr>Recall the Public Good Definition</vt:lpstr>
      <vt:lpstr>A Public Good Will Suffer from Under-Provision</vt:lpstr>
      <vt:lpstr>Illustrating Aggregate Demand for a Public Good</vt:lpstr>
      <vt:lpstr>An Example</vt:lpstr>
      <vt:lpstr>Free Riding and Socially Optimal Outcomes</vt:lpstr>
      <vt:lpstr>There Is No Market for a Public Good</vt:lpstr>
      <vt:lpstr>Hedonic Methods</vt:lpstr>
      <vt:lpstr>Travel Cost</vt:lpstr>
      <vt:lpstr>Averting Behavior Cost</vt:lpstr>
      <vt:lpstr>Contingent Valuation</vt:lpstr>
      <vt:lpstr>Discrete Choice Experiments</vt:lpstr>
      <vt:lpstr>Open Access / Commons </vt:lpstr>
      <vt:lpstr>Tragedy of the Commons Non Exclusion, Rival</vt:lpstr>
      <vt:lpstr>Tragedy of the Commons (cont.)</vt:lpstr>
      <vt:lpstr>The Nature of the Problem</vt:lpstr>
      <vt:lpstr>Milk Production</vt:lpstr>
      <vt:lpstr>Tragedy of the Commons</vt:lpstr>
      <vt:lpstr>Tragedy of the Commons: Limit Use</vt:lpstr>
      <vt:lpstr>Tragedy of the Commons: User Fee</vt:lpstr>
      <vt:lpstr>Tragedy of the Commons: Privatize</vt:lpstr>
      <vt:lpstr>Tragedy of the Commons</vt:lpstr>
      <vt:lpstr>Club Goods</vt:lpstr>
      <vt:lpstr>Club Goods</vt:lpstr>
      <vt:lpstr>Example of a Road or Bridge</vt:lpstr>
      <vt:lpstr>Congestion Pricing</vt:lpstr>
      <vt:lpstr>New York City Transport Creates a Means of Exclusion</vt:lpstr>
      <vt:lpstr>London Congestion and Emission Pricing</vt:lpstr>
      <vt:lpstr>A Few Other Concepts </vt:lpstr>
      <vt:lpstr>Monopoly</vt:lpstr>
      <vt:lpstr>The Decision Facing a Monopolist</vt:lpstr>
      <vt:lpstr>TSW Implications</vt:lpstr>
      <vt:lpstr>Price Ceiling to Regulate</vt:lpstr>
      <vt:lpstr>The Case of a Natural Monopoly</vt:lpstr>
      <vt:lpstr>Regulating a Natural Monopoly</vt:lpstr>
      <vt:lpstr>Public Decisions With Impacts Over Time</vt:lpstr>
      <vt:lpstr>Education/Skills Demand</vt:lpstr>
      <vt:lpstr>Applicable for Many Kinds of Investment</vt:lpstr>
      <vt:lpstr>A Final Issue is When Benefits Spillover</vt:lpstr>
      <vt:lpstr>Positive Externality</vt:lpstr>
      <vt:lpstr>Subsidy to Get to Socially Optimal Outcome</vt:lpstr>
      <vt:lpstr>Closing Thoughts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Syracuse University</dc:title>
  <dc:subject/>
  <dc:creator>Administrator</dc:creator>
  <cp:keywords/>
  <dc:description/>
  <cp:lastModifiedBy>John McPeak</cp:lastModifiedBy>
  <cp:revision>124</cp:revision>
  <dcterms:created xsi:type="dcterms:W3CDTF">2016-03-21T14:12:59Z</dcterms:created>
  <dcterms:modified xsi:type="dcterms:W3CDTF">2024-09-09T14:20:14Z</dcterms:modified>
  <cp:category/>
</cp:coreProperties>
</file>