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F240C1-EBE3-4A09-A5B1-53EDC0AAB9EB}" v="2" dt="2024-10-31T16:56:14.7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McPeak" userId="1cc2098a-507f-44ed-aa67-086a597b3dce" providerId="ADAL" clId="{35F240C1-EBE3-4A09-A5B1-53EDC0AAB9EB}"/>
    <pc:docChg chg="custSel addSld delSld modSld">
      <pc:chgData name="John McPeak" userId="1cc2098a-507f-44ed-aa67-086a597b3dce" providerId="ADAL" clId="{35F240C1-EBE3-4A09-A5B1-53EDC0AAB9EB}" dt="2024-11-12T16:30:07.766" v="1876" actId="20577"/>
      <pc:docMkLst>
        <pc:docMk/>
      </pc:docMkLst>
      <pc:sldChg chg="modSp mod">
        <pc:chgData name="John McPeak" userId="1cc2098a-507f-44ed-aa67-086a597b3dce" providerId="ADAL" clId="{35F240C1-EBE3-4A09-A5B1-53EDC0AAB9EB}" dt="2024-10-31T17:17:47.933" v="535" actId="20577"/>
        <pc:sldMkLst>
          <pc:docMk/>
          <pc:sldMk cId="4210217354" sldId="257"/>
        </pc:sldMkLst>
        <pc:spChg chg="mod">
          <ac:chgData name="John McPeak" userId="1cc2098a-507f-44ed-aa67-086a597b3dce" providerId="ADAL" clId="{35F240C1-EBE3-4A09-A5B1-53EDC0AAB9EB}" dt="2024-10-31T17:17:47.933" v="535" actId="20577"/>
          <ac:spMkLst>
            <pc:docMk/>
            <pc:sldMk cId="4210217354" sldId="257"/>
            <ac:spMk id="2" creationId="{8894D81A-0970-879E-D504-01E5B1642272}"/>
          </ac:spMkLst>
        </pc:spChg>
        <pc:spChg chg="mod">
          <ac:chgData name="John McPeak" userId="1cc2098a-507f-44ed-aa67-086a597b3dce" providerId="ADAL" clId="{35F240C1-EBE3-4A09-A5B1-53EDC0AAB9EB}" dt="2024-10-31T16:55:01.608" v="1" actId="27636"/>
          <ac:spMkLst>
            <pc:docMk/>
            <pc:sldMk cId="4210217354" sldId="257"/>
            <ac:spMk id="3" creationId="{00D45BB5-5D80-3EB8-F291-E96177598C37}"/>
          </ac:spMkLst>
        </pc:spChg>
      </pc:sldChg>
      <pc:sldChg chg="modSp mod">
        <pc:chgData name="John McPeak" userId="1cc2098a-507f-44ed-aa67-086a597b3dce" providerId="ADAL" clId="{35F240C1-EBE3-4A09-A5B1-53EDC0AAB9EB}" dt="2024-10-31T17:04:01.420" v="167" actId="255"/>
        <pc:sldMkLst>
          <pc:docMk/>
          <pc:sldMk cId="599196624" sldId="258"/>
        </pc:sldMkLst>
        <pc:spChg chg="mod">
          <ac:chgData name="John McPeak" userId="1cc2098a-507f-44ed-aa67-086a597b3dce" providerId="ADAL" clId="{35F240C1-EBE3-4A09-A5B1-53EDC0AAB9EB}" dt="2024-10-31T16:57:46.816" v="19" actId="20577"/>
          <ac:spMkLst>
            <pc:docMk/>
            <pc:sldMk cId="599196624" sldId="258"/>
            <ac:spMk id="2" creationId="{CD1F57C7-1857-3561-1C35-96B538B5BEB4}"/>
          </ac:spMkLst>
        </pc:spChg>
        <pc:spChg chg="mod">
          <ac:chgData name="John McPeak" userId="1cc2098a-507f-44ed-aa67-086a597b3dce" providerId="ADAL" clId="{35F240C1-EBE3-4A09-A5B1-53EDC0AAB9EB}" dt="2024-10-31T17:04:01.420" v="167" actId="255"/>
          <ac:spMkLst>
            <pc:docMk/>
            <pc:sldMk cId="599196624" sldId="258"/>
            <ac:spMk id="5" creationId="{B9E832E7-ED53-D11B-07A8-1EC616465724}"/>
          </ac:spMkLst>
        </pc:spChg>
      </pc:sldChg>
      <pc:sldChg chg="modSp mod">
        <pc:chgData name="John McPeak" userId="1cc2098a-507f-44ed-aa67-086a597b3dce" providerId="ADAL" clId="{35F240C1-EBE3-4A09-A5B1-53EDC0AAB9EB}" dt="2024-10-31T17:11:29.717" v="314" actId="20577"/>
        <pc:sldMkLst>
          <pc:docMk/>
          <pc:sldMk cId="3775400383" sldId="259"/>
        </pc:sldMkLst>
        <pc:spChg chg="mod">
          <ac:chgData name="John McPeak" userId="1cc2098a-507f-44ed-aa67-086a597b3dce" providerId="ADAL" clId="{35F240C1-EBE3-4A09-A5B1-53EDC0AAB9EB}" dt="2024-10-31T17:11:29.717" v="314" actId="20577"/>
          <ac:spMkLst>
            <pc:docMk/>
            <pc:sldMk cId="3775400383" sldId="259"/>
            <ac:spMk id="2" creationId="{08236D86-F351-E103-04AD-A00EA076F8B3}"/>
          </ac:spMkLst>
        </pc:spChg>
        <pc:spChg chg="mod">
          <ac:chgData name="John McPeak" userId="1cc2098a-507f-44ed-aa67-086a597b3dce" providerId="ADAL" clId="{35F240C1-EBE3-4A09-A5B1-53EDC0AAB9EB}" dt="2024-10-31T17:08:37.928" v="277" actId="255"/>
          <ac:spMkLst>
            <pc:docMk/>
            <pc:sldMk cId="3775400383" sldId="259"/>
            <ac:spMk id="3" creationId="{6F7D96F6-CD54-AA63-2AD9-631DCED77BFA}"/>
          </ac:spMkLst>
        </pc:spChg>
      </pc:sldChg>
      <pc:sldChg chg="modSp mod">
        <pc:chgData name="John McPeak" userId="1cc2098a-507f-44ed-aa67-086a597b3dce" providerId="ADAL" clId="{35F240C1-EBE3-4A09-A5B1-53EDC0AAB9EB}" dt="2024-10-31T17:11:00.280" v="293" actId="20577"/>
        <pc:sldMkLst>
          <pc:docMk/>
          <pc:sldMk cId="1229610270" sldId="260"/>
        </pc:sldMkLst>
        <pc:spChg chg="mod">
          <ac:chgData name="John McPeak" userId="1cc2098a-507f-44ed-aa67-086a597b3dce" providerId="ADAL" clId="{35F240C1-EBE3-4A09-A5B1-53EDC0AAB9EB}" dt="2024-10-31T17:07:49.335" v="273" actId="255"/>
          <ac:spMkLst>
            <pc:docMk/>
            <pc:sldMk cId="1229610270" sldId="260"/>
            <ac:spMk id="2" creationId="{D3345D22-5269-F788-EB44-58CDBC3D4639}"/>
          </ac:spMkLst>
        </pc:spChg>
        <pc:spChg chg="mod">
          <ac:chgData name="John McPeak" userId="1cc2098a-507f-44ed-aa67-086a597b3dce" providerId="ADAL" clId="{35F240C1-EBE3-4A09-A5B1-53EDC0AAB9EB}" dt="2024-10-31T17:11:00.280" v="293" actId="20577"/>
          <ac:spMkLst>
            <pc:docMk/>
            <pc:sldMk cId="1229610270" sldId="260"/>
            <ac:spMk id="3" creationId="{FEF450E3-45F6-2071-2C2F-833B241B4C87}"/>
          </ac:spMkLst>
        </pc:spChg>
      </pc:sldChg>
      <pc:sldChg chg="modSp mod">
        <pc:chgData name="John McPeak" userId="1cc2098a-507f-44ed-aa67-086a597b3dce" providerId="ADAL" clId="{35F240C1-EBE3-4A09-A5B1-53EDC0AAB9EB}" dt="2024-11-12T16:30:07.766" v="1876" actId="20577"/>
        <pc:sldMkLst>
          <pc:docMk/>
          <pc:sldMk cId="2912142765" sldId="261"/>
        </pc:sldMkLst>
        <pc:spChg chg="mod">
          <ac:chgData name="John McPeak" userId="1cc2098a-507f-44ed-aa67-086a597b3dce" providerId="ADAL" clId="{35F240C1-EBE3-4A09-A5B1-53EDC0AAB9EB}" dt="2024-10-31T17:13:10.905" v="333" actId="255"/>
          <ac:spMkLst>
            <pc:docMk/>
            <pc:sldMk cId="2912142765" sldId="261"/>
            <ac:spMk id="2" creationId="{2A088E5E-7CB1-01A4-2BBC-7BECEEE430B0}"/>
          </ac:spMkLst>
        </pc:spChg>
        <pc:spChg chg="mod">
          <ac:chgData name="John McPeak" userId="1cc2098a-507f-44ed-aa67-086a597b3dce" providerId="ADAL" clId="{35F240C1-EBE3-4A09-A5B1-53EDC0AAB9EB}" dt="2024-11-12T16:30:07.766" v="1876" actId="20577"/>
          <ac:spMkLst>
            <pc:docMk/>
            <pc:sldMk cId="2912142765" sldId="261"/>
            <ac:spMk id="3" creationId="{94AAB24E-8418-4F1A-A733-9D24679684EB}"/>
          </ac:spMkLst>
        </pc:spChg>
      </pc:sldChg>
      <pc:sldChg chg="modSp mod">
        <pc:chgData name="John McPeak" userId="1cc2098a-507f-44ed-aa67-086a597b3dce" providerId="ADAL" clId="{35F240C1-EBE3-4A09-A5B1-53EDC0AAB9EB}" dt="2024-10-31T17:16:55.953" v="516" actId="27636"/>
        <pc:sldMkLst>
          <pc:docMk/>
          <pc:sldMk cId="477699725" sldId="263"/>
        </pc:sldMkLst>
        <pc:spChg chg="mod">
          <ac:chgData name="John McPeak" userId="1cc2098a-507f-44ed-aa67-086a597b3dce" providerId="ADAL" clId="{35F240C1-EBE3-4A09-A5B1-53EDC0AAB9EB}" dt="2024-10-31T17:14:43.828" v="424" actId="255"/>
          <ac:spMkLst>
            <pc:docMk/>
            <pc:sldMk cId="477699725" sldId="263"/>
            <ac:spMk id="2" creationId="{59334DF0-E806-3477-4B1A-DAE4A2CFFB32}"/>
          </ac:spMkLst>
        </pc:spChg>
        <pc:spChg chg="mod">
          <ac:chgData name="John McPeak" userId="1cc2098a-507f-44ed-aa67-086a597b3dce" providerId="ADAL" clId="{35F240C1-EBE3-4A09-A5B1-53EDC0AAB9EB}" dt="2024-10-31T17:16:55.953" v="516" actId="27636"/>
          <ac:spMkLst>
            <pc:docMk/>
            <pc:sldMk cId="477699725" sldId="263"/>
            <ac:spMk id="3" creationId="{E9307477-5EF1-2761-F5AD-1ADD1EA727A0}"/>
          </ac:spMkLst>
        </pc:spChg>
      </pc:sldChg>
      <pc:sldChg chg="modSp mod">
        <pc:chgData name="John McPeak" userId="1cc2098a-507f-44ed-aa67-086a597b3dce" providerId="ADAL" clId="{35F240C1-EBE3-4A09-A5B1-53EDC0AAB9EB}" dt="2024-10-31T17:19:34.383" v="621" actId="12"/>
        <pc:sldMkLst>
          <pc:docMk/>
          <pc:sldMk cId="3271462599" sldId="265"/>
        </pc:sldMkLst>
        <pc:spChg chg="mod">
          <ac:chgData name="John McPeak" userId="1cc2098a-507f-44ed-aa67-086a597b3dce" providerId="ADAL" clId="{35F240C1-EBE3-4A09-A5B1-53EDC0AAB9EB}" dt="2024-10-31T17:17:33.222" v="519" actId="14100"/>
          <ac:spMkLst>
            <pc:docMk/>
            <pc:sldMk cId="3271462599" sldId="265"/>
            <ac:spMk id="2" creationId="{7FEB398C-1727-A952-013E-1D83411FD5B9}"/>
          </ac:spMkLst>
        </pc:spChg>
        <pc:spChg chg="mod">
          <ac:chgData name="John McPeak" userId="1cc2098a-507f-44ed-aa67-086a597b3dce" providerId="ADAL" clId="{35F240C1-EBE3-4A09-A5B1-53EDC0AAB9EB}" dt="2024-10-31T17:19:34.383" v="621" actId="12"/>
          <ac:spMkLst>
            <pc:docMk/>
            <pc:sldMk cId="3271462599" sldId="265"/>
            <ac:spMk id="3" creationId="{0AE29A44-E19F-2BA1-3B86-12257889611D}"/>
          </ac:spMkLst>
        </pc:spChg>
      </pc:sldChg>
      <pc:sldChg chg="modSp mod">
        <pc:chgData name="John McPeak" userId="1cc2098a-507f-44ed-aa67-086a597b3dce" providerId="ADAL" clId="{35F240C1-EBE3-4A09-A5B1-53EDC0AAB9EB}" dt="2024-10-31T17:22:47.792" v="671" actId="20577"/>
        <pc:sldMkLst>
          <pc:docMk/>
          <pc:sldMk cId="119511442" sldId="266"/>
        </pc:sldMkLst>
        <pc:spChg chg="mod">
          <ac:chgData name="John McPeak" userId="1cc2098a-507f-44ed-aa67-086a597b3dce" providerId="ADAL" clId="{35F240C1-EBE3-4A09-A5B1-53EDC0AAB9EB}" dt="2024-10-31T17:22:47.792" v="671" actId="20577"/>
          <ac:spMkLst>
            <pc:docMk/>
            <pc:sldMk cId="119511442" sldId="266"/>
            <ac:spMk id="2" creationId="{E2E82781-7684-ACB7-CAC2-9CE384551CCB}"/>
          </ac:spMkLst>
        </pc:spChg>
        <pc:spChg chg="mod">
          <ac:chgData name="John McPeak" userId="1cc2098a-507f-44ed-aa67-086a597b3dce" providerId="ADAL" clId="{35F240C1-EBE3-4A09-A5B1-53EDC0AAB9EB}" dt="2024-10-31T17:21:20.861" v="640" actId="12"/>
          <ac:spMkLst>
            <pc:docMk/>
            <pc:sldMk cId="119511442" sldId="266"/>
            <ac:spMk id="8" creationId="{9F8A7E24-660C-5DA0-3B7D-AD49C5CCAE19}"/>
          </ac:spMkLst>
        </pc:spChg>
        <pc:spChg chg="mod">
          <ac:chgData name="John McPeak" userId="1cc2098a-507f-44ed-aa67-086a597b3dce" providerId="ADAL" clId="{35F240C1-EBE3-4A09-A5B1-53EDC0AAB9EB}" dt="2024-10-31T17:21:56.714" v="643" actId="12"/>
          <ac:spMkLst>
            <pc:docMk/>
            <pc:sldMk cId="119511442" sldId="266"/>
            <ac:spMk id="9" creationId="{9D471163-0C9A-DE2D-15C3-71D6CF455216}"/>
          </ac:spMkLst>
        </pc:spChg>
      </pc:sldChg>
      <pc:sldChg chg="modSp mod">
        <pc:chgData name="John McPeak" userId="1cc2098a-507f-44ed-aa67-086a597b3dce" providerId="ADAL" clId="{35F240C1-EBE3-4A09-A5B1-53EDC0AAB9EB}" dt="2024-10-31T17:29:29.108" v="1024" actId="14100"/>
        <pc:sldMkLst>
          <pc:docMk/>
          <pc:sldMk cId="1233582349" sldId="267"/>
        </pc:sldMkLst>
        <pc:spChg chg="mod">
          <ac:chgData name="John McPeak" userId="1cc2098a-507f-44ed-aa67-086a597b3dce" providerId="ADAL" clId="{35F240C1-EBE3-4A09-A5B1-53EDC0AAB9EB}" dt="2024-10-31T17:29:29.108" v="1024" actId="14100"/>
          <ac:spMkLst>
            <pc:docMk/>
            <pc:sldMk cId="1233582349" sldId="267"/>
            <ac:spMk id="2" creationId="{F0E83D20-17DD-E8AE-3CE0-FD64A5C93B1E}"/>
          </ac:spMkLst>
        </pc:spChg>
        <pc:spChg chg="mod">
          <ac:chgData name="John McPeak" userId="1cc2098a-507f-44ed-aa67-086a597b3dce" providerId="ADAL" clId="{35F240C1-EBE3-4A09-A5B1-53EDC0AAB9EB}" dt="2024-10-31T17:29:23.234" v="1023" actId="14100"/>
          <ac:spMkLst>
            <pc:docMk/>
            <pc:sldMk cId="1233582349" sldId="267"/>
            <ac:spMk id="3" creationId="{4284DA23-2166-9F99-F12B-98DF2F200F8C}"/>
          </ac:spMkLst>
        </pc:spChg>
      </pc:sldChg>
      <pc:sldChg chg="modSp mod">
        <pc:chgData name="John McPeak" userId="1cc2098a-507f-44ed-aa67-086a597b3dce" providerId="ADAL" clId="{35F240C1-EBE3-4A09-A5B1-53EDC0AAB9EB}" dt="2024-11-12T16:23:17.710" v="1815" actId="20577"/>
        <pc:sldMkLst>
          <pc:docMk/>
          <pc:sldMk cId="3780092811" sldId="269"/>
        </pc:sldMkLst>
        <pc:spChg chg="mod">
          <ac:chgData name="John McPeak" userId="1cc2098a-507f-44ed-aa67-086a597b3dce" providerId="ADAL" clId="{35F240C1-EBE3-4A09-A5B1-53EDC0AAB9EB}" dt="2024-10-31T17:30:48.437" v="1028" actId="14100"/>
          <ac:spMkLst>
            <pc:docMk/>
            <pc:sldMk cId="3780092811" sldId="269"/>
            <ac:spMk id="2" creationId="{E4F30936-9AB8-B916-0689-9933D7B6D138}"/>
          </ac:spMkLst>
        </pc:spChg>
        <pc:spChg chg="mod">
          <ac:chgData name="John McPeak" userId="1cc2098a-507f-44ed-aa67-086a597b3dce" providerId="ADAL" clId="{35F240C1-EBE3-4A09-A5B1-53EDC0AAB9EB}" dt="2024-11-12T16:23:17.710" v="1815" actId="20577"/>
          <ac:spMkLst>
            <pc:docMk/>
            <pc:sldMk cId="3780092811" sldId="269"/>
            <ac:spMk id="3" creationId="{02E608D9-BC58-231D-E922-E9ECB99CAA22}"/>
          </ac:spMkLst>
        </pc:spChg>
      </pc:sldChg>
      <pc:sldChg chg="modSp mod">
        <pc:chgData name="John McPeak" userId="1cc2098a-507f-44ed-aa67-086a597b3dce" providerId="ADAL" clId="{35F240C1-EBE3-4A09-A5B1-53EDC0AAB9EB}" dt="2024-11-12T16:26:35.189" v="1825" actId="14100"/>
        <pc:sldMkLst>
          <pc:docMk/>
          <pc:sldMk cId="1777733018" sldId="271"/>
        </pc:sldMkLst>
        <pc:spChg chg="mod">
          <ac:chgData name="John McPeak" userId="1cc2098a-507f-44ed-aa67-086a597b3dce" providerId="ADAL" clId="{35F240C1-EBE3-4A09-A5B1-53EDC0AAB9EB}" dt="2024-11-12T16:26:35.189" v="1825" actId="14100"/>
          <ac:spMkLst>
            <pc:docMk/>
            <pc:sldMk cId="1777733018" sldId="271"/>
            <ac:spMk id="2" creationId="{613BA060-86E2-B5B5-CB8D-E97543AD4318}"/>
          </ac:spMkLst>
        </pc:spChg>
        <pc:graphicFrameChg chg="mod modGraphic">
          <ac:chgData name="John McPeak" userId="1cc2098a-507f-44ed-aa67-086a597b3dce" providerId="ADAL" clId="{35F240C1-EBE3-4A09-A5B1-53EDC0AAB9EB}" dt="2024-11-12T16:26:27.334" v="1824" actId="14100"/>
          <ac:graphicFrameMkLst>
            <pc:docMk/>
            <pc:sldMk cId="1777733018" sldId="271"/>
            <ac:graphicFrameMk id="4" creationId="{402A20DD-D845-6589-C07B-0164B4504089}"/>
          </ac:graphicFrameMkLst>
        </pc:graphicFrameChg>
      </pc:sldChg>
      <pc:sldChg chg="modSp mod">
        <pc:chgData name="John McPeak" userId="1cc2098a-507f-44ed-aa67-086a597b3dce" providerId="ADAL" clId="{35F240C1-EBE3-4A09-A5B1-53EDC0AAB9EB}" dt="2024-11-12T16:27:57.898" v="1826" actId="14100"/>
        <pc:sldMkLst>
          <pc:docMk/>
          <pc:sldMk cId="2589748909" sldId="272"/>
        </pc:sldMkLst>
        <pc:spChg chg="mod">
          <ac:chgData name="John McPeak" userId="1cc2098a-507f-44ed-aa67-086a597b3dce" providerId="ADAL" clId="{35F240C1-EBE3-4A09-A5B1-53EDC0AAB9EB}" dt="2024-10-31T17:38:44.192" v="1233" actId="14100"/>
          <ac:spMkLst>
            <pc:docMk/>
            <pc:sldMk cId="2589748909" sldId="272"/>
            <ac:spMk id="2" creationId="{CBDAE76A-81B1-38A2-6247-ADFCE7F9337A}"/>
          </ac:spMkLst>
        </pc:spChg>
        <pc:graphicFrameChg chg="mod modGraphic">
          <ac:chgData name="John McPeak" userId="1cc2098a-507f-44ed-aa67-086a597b3dce" providerId="ADAL" clId="{35F240C1-EBE3-4A09-A5B1-53EDC0AAB9EB}" dt="2024-11-12T16:27:57.898" v="1826" actId="14100"/>
          <ac:graphicFrameMkLst>
            <pc:docMk/>
            <pc:sldMk cId="2589748909" sldId="272"/>
            <ac:graphicFrameMk id="4" creationId="{997ACF98-65ED-5331-B29C-F61CB6F87F91}"/>
          </ac:graphicFrameMkLst>
        </pc:graphicFrameChg>
      </pc:sldChg>
      <pc:sldChg chg="add del">
        <pc:chgData name="John McPeak" userId="1cc2098a-507f-44ed-aa67-086a597b3dce" providerId="ADAL" clId="{35F240C1-EBE3-4A09-A5B1-53EDC0AAB9EB}" dt="2024-10-31T16:56:25.641" v="5" actId="47"/>
        <pc:sldMkLst>
          <pc:docMk/>
          <pc:sldMk cId="2742512896" sldId="273"/>
        </pc:sldMkLst>
      </pc:sldChg>
      <pc:sldChg chg="add del">
        <pc:chgData name="John McPeak" userId="1cc2098a-507f-44ed-aa67-086a597b3dce" providerId="ADAL" clId="{35F240C1-EBE3-4A09-A5B1-53EDC0AAB9EB}" dt="2024-10-31T16:56:24.177" v="4" actId="47"/>
        <pc:sldMkLst>
          <pc:docMk/>
          <pc:sldMk cId="3555165917" sldId="27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EA4A4-8C9A-434B-A185-C571A388D9BF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A2A0A-AB53-48D0-B6BC-9B8306233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159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8D723-129E-4288-7575-27E7B12E1F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905B55-6353-444C-BEDB-AF46DC26D0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56FD41-09FA-0D2C-B8EA-8BBBA6A50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9DE3-0AFE-4D16-9D4F-A5E1D24CB77B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D282EB-8B68-4A0F-F345-F5D1A8CDA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AF6386-E624-E916-0C28-A98EF4951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2BCB-1288-4836-816C-CC5FE343C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896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B9F7A-B954-24D6-7307-D8C04C002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076734-45AD-79F6-6163-5F318DBE84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F1CE2-6F6E-352E-3507-106121B44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9DE3-0AFE-4D16-9D4F-A5E1D24CB77B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27F049-BB63-143B-5EDA-3B7FA89B7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FAD81-3A55-9410-1BB0-D299928A0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2BCB-1288-4836-816C-CC5FE343C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006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DD78DF-9BA4-0FD0-A490-99404E3567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E38B71-2489-E48D-5D1E-96608F6742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C1297-DDDE-8B6A-1F8A-091627979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9DE3-0AFE-4D16-9D4F-A5E1D24CB77B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E7BFE2-CC5E-A447-207B-F42FD6A68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72D769-22E2-812D-3235-DA9DB8A2F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2BCB-1288-4836-816C-CC5FE343C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85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65A3C-26A8-1B6B-8236-AC9081E82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C5F58F-480A-BA19-5504-9858422FB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4F322-53BC-CBA8-30CC-EB4AA1499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9DE3-0AFE-4D16-9D4F-A5E1D24CB77B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A2A9A9-1218-E031-8071-BAEEF8EE5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B6F6BD-F335-94DC-2009-6204A171C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2BCB-1288-4836-816C-CC5FE343C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48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5B15D-05F0-8C8D-D1D0-94C5FFAC2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FBFC63-4B5A-3BD1-5596-5238052A5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687C3C-5EA5-ED52-F41B-819251D2F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9DE3-0AFE-4D16-9D4F-A5E1D24CB77B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2930FD-74C8-69FD-E706-7C14E36E1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DA1987-7459-4AF9-BAE5-E87ADE218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2BCB-1288-4836-816C-CC5FE343C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086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9BAF8F-6DA8-E9D2-44AC-CF1189E0E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049C1-2713-D6F1-A96B-B1221B02C1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2C2C10-4AE2-BB42-4333-969D260D4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2A7677-F15B-2145-C0AD-667E25399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9DE3-0AFE-4D16-9D4F-A5E1D24CB77B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B70699-B06B-51D2-EC85-F52B57372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A87ED0-9CB2-5110-8B47-3DACED25F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2BCB-1288-4836-816C-CC5FE343C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884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91DAE-7F89-2D34-23FA-4256887D2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135892-0D53-490D-F727-D70992256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A248A1-26E8-A87E-96C0-710B770D2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4113F2-F749-5017-6FCA-9B1515E526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55E665-C10B-E48A-0030-D6F8CC38C4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28256D-7680-08DF-7156-FA5310824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9DE3-0AFE-4D16-9D4F-A5E1D24CB77B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53BF67-40DB-71A3-C27B-D9E1FDF3C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92E7C6-403A-5200-C538-16FB3FC51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2BCB-1288-4836-816C-CC5FE343C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569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AE1D3-F064-2A72-3566-AE4D20617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53790D-0D0B-0B9B-9540-DE6E9A363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9DE3-0AFE-4D16-9D4F-A5E1D24CB77B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1355A6-FF5D-7CD2-0A9B-3F8A47D31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72EC72-A2AE-CFD7-7A25-E809BA1BA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2BCB-1288-4836-816C-CC5FE343C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413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88C028-C62C-FECA-67FA-65DFBC718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9DE3-0AFE-4D16-9D4F-A5E1D24CB77B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DBF3C4-E12D-1643-78E2-84675635B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D9E268-212C-5742-6BDD-8F19693A8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2BCB-1288-4836-816C-CC5FE343C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73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230D4-2FDA-E6C0-D339-92D498941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1A158-F084-B011-3861-A990490BB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6E54C5-5A49-E1F6-BA23-1934AC380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D25936-E51B-A6DE-185E-55033C21A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9DE3-0AFE-4D16-9D4F-A5E1D24CB77B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70A793-07A6-9040-FF6C-6ED5AEF99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C022E2-8FBE-68FA-B7C7-FA4362F21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2BCB-1288-4836-816C-CC5FE343C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916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6F52D-B7BD-0B72-271E-1B2412B43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07718A-A316-1889-46C7-F4DB6ACD77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34AFED-1691-DDDE-CBA9-A93655D786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4E4FD9-36E5-2F07-6F5E-3D63B9FF2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A9DE3-0AFE-4D16-9D4F-A5E1D24CB77B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56F822-C9C1-98F3-C8A2-729E72100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D82155-D96F-30A0-5056-934386F1A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92BCB-1288-4836-816C-CC5FE343C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54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E8E07D-9E61-88E9-FDD7-A135F956C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AA567-64C1-2742-DE63-DA581F59A1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E9795-BC2E-599B-2AE1-9E657DB218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4A9DE3-0AFE-4D16-9D4F-A5E1D24CB77B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D4DE46-CD20-C400-7B1D-78D2E81EF6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73D32-B0A6-2D74-BA61-25963CAB98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A92BCB-1288-4836-816C-CC5FE343C8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41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817C5-EFE9-A2FB-900D-BD18236DF2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Correcting Market and Government Failure – Generic Policies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200B69-8ACA-4DD7-5336-3BCD2B3D06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PAI 897 Lecture 8</a:t>
            </a:r>
          </a:p>
        </p:txBody>
      </p:sp>
    </p:spTree>
    <p:extLst>
      <p:ext uri="{BB962C8B-B14F-4D97-AF65-F5344CB8AC3E}">
        <p14:creationId xmlns:p14="http://schemas.microsoft.com/office/powerpoint/2010/main" val="11493415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B398C-1727-A952-013E-1D83411FD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977773"/>
          </a:xfrm>
        </p:spPr>
        <p:txBody>
          <a:bodyPr>
            <a:normAutofit/>
          </a:bodyPr>
          <a:lstStyle/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Establishing Rules and Regulations.</a:t>
            </a:r>
            <a:b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29A44-E19F-2BA1-3B86-1225788961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74" y="805758"/>
            <a:ext cx="11290426" cy="5380258"/>
          </a:xfrm>
        </p:spPr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 using incentives to influence choices, but the coercive power of the state.  </a:t>
            </a:r>
          </a:p>
          <a:p>
            <a:pPr marL="571500" lvl="1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 be civil or criminal sanctions that punish behavior. 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Frameworks that govern behavior. 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However, in contrast to the previous examples of markets as a solution,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markets exist without rules in the background?</a:t>
            </a:r>
          </a:p>
          <a:p>
            <a:pPr marL="571500" lvl="1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rules do we need to make markets function?</a:t>
            </a:r>
          </a:p>
          <a:p>
            <a:pPr marL="571500" lvl="1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set of rules do we need to allow government to make rules that influence markets?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462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82781-7684-ACB7-CAC2-9CE384551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11" y="1"/>
            <a:ext cx="11315989" cy="1511928"/>
          </a:xfrm>
        </p:spPr>
        <p:txBody>
          <a:bodyPr>
            <a:normAutofit/>
          </a:bodyPr>
          <a:lstStyle/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RULES AND REGULATIONS:</a:t>
            </a:r>
            <a:b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Command and control.  Directive is given, compliance is monitored, noncompliance is punished.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8FB3CBB-4CFC-01E9-4D02-1800E50CE4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0153595"/>
              </p:ext>
            </p:extLst>
          </p:nvPr>
        </p:nvGraphicFramePr>
        <p:xfrm>
          <a:off x="439606" y="3474422"/>
          <a:ext cx="9674212" cy="9311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2935">
                  <a:extLst>
                    <a:ext uri="{9D8B030D-6E8A-4147-A177-3AD203B41FA5}">
                      <a16:colId xmlns:a16="http://schemas.microsoft.com/office/drawing/2014/main" val="3525976883"/>
                    </a:ext>
                  </a:extLst>
                </a:gridCol>
                <a:gridCol w="2190407">
                  <a:extLst>
                    <a:ext uri="{9D8B030D-6E8A-4147-A177-3AD203B41FA5}">
                      <a16:colId xmlns:a16="http://schemas.microsoft.com/office/drawing/2014/main" val="3689821405"/>
                    </a:ext>
                  </a:extLst>
                </a:gridCol>
                <a:gridCol w="1963813">
                  <a:extLst>
                    <a:ext uri="{9D8B030D-6E8A-4147-A177-3AD203B41FA5}">
                      <a16:colId xmlns:a16="http://schemas.microsoft.com/office/drawing/2014/main" val="3207499844"/>
                    </a:ext>
                  </a:extLst>
                </a:gridCol>
                <a:gridCol w="1557186">
                  <a:extLst>
                    <a:ext uri="{9D8B030D-6E8A-4147-A177-3AD203B41FA5}">
                      <a16:colId xmlns:a16="http://schemas.microsoft.com/office/drawing/2014/main" val="1550578247"/>
                    </a:ext>
                  </a:extLst>
                </a:gridCol>
                <a:gridCol w="1159871">
                  <a:extLst>
                    <a:ext uri="{9D8B030D-6E8A-4147-A177-3AD203B41FA5}">
                      <a16:colId xmlns:a16="http://schemas.microsoft.com/office/drawing/2014/main" val="5895568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 wealthy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 poorer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 Revenue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Water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3163777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Uniform $5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$5*10=$50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$5*20=$100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$150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32202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Uniform $10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$10*10=$100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$100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78674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Price Discrimination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$10*10=$100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$5*20=$100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$200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30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076047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F8A7E24-660C-5DA0-3B7D-AD49C5CCAE19}"/>
              </a:ext>
            </a:extLst>
          </p:cNvPr>
          <p:cNvSpPr txBox="1"/>
          <p:nvPr/>
        </p:nvSpPr>
        <p:spPr>
          <a:xfrm>
            <a:off x="318655" y="1440873"/>
            <a:ext cx="118355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Price regulation. 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Recall examples of price floors and price ceilings. 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Recall example of regulating a monopoly.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Regulations allowing Price Discrimination: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 wealthier households each WTP $10 for a cubic meter of water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 poorer households each WTP $5 for a cubic meter of water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Based on Perloff, Microeconomics, page 397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D471163-0C9A-DE2D-15C3-71D6CF455216}"/>
              </a:ext>
            </a:extLst>
          </p:cNvPr>
          <p:cNvSpPr txBox="1"/>
          <p:nvPr/>
        </p:nvSpPr>
        <p:spPr>
          <a:xfrm>
            <a:off x="398043" y="4780888"/>
            <a:ext cx="741549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Quantity regulation.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Control amount of externality generating product that is supplied.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Control amount of the good that produces a negative externality 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Control the number of livestock put on the commons.</a:t>
            </a:r>
            <a:endParaRPr kumimoji="0" lang="en-US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Font typeface="Courier New" panose="02070309020205020404" pitchFamily="49" charset="0"/>
              <a:buChar char="o"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Outright ban.  Why is it illegal to buy or sell human organs in the US?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11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83D20-17DD-E8AE-3CE0-FD64A5C93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615636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AND REGULATIONS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4DA23-2166-9F99-F12B-98DF2F200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74" y="615637"/>
            <a:ext cx="12128626" cy="6242364"/>
          </a:xfrm>
        </p:spPr>
        <p:txBody>
          <a:bodyPr>
            <a:normAutofit fontScale="25000" lnSpcReduction="20000"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5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Control of the externality directly.</a:t>
            </a:r>
          </a:p>
          <a:p>
            <a:pPr marL="914400" lvl="1" indent="-6858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sz="4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Marginal cost of abatement, marginal cost of permit comparison.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5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Standards in production.</a:t>
            </a:r>
          </a:p>
          <a:p>
            <a:pPr marL="914400" lvl="1" indent="-6858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sz="5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Labor laws, occupational health and safety oversight.</a:t>
            </a:r>
          </a:p>
          <a:p>
            <a:pPr marL="914400" lvl="1" indent="-6858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sz="5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Food and Drug administration.</a:t>
            </a:r>
          </a:p>
          <a:p>
            <a:pPr marL="914400" lvl="1" indent="-6858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sz="5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USDA inspections</a:t>
            </a:r>
          </a:p>
          <a:p>
            <a:pPr marL="914400" lvl="1" indent="-6858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sz="5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Health department inspections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5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Residential inspections</a:t>
            </a:r>
          </a:p>
          <a:p>
            <a:pPr marL="914400" lvl="1" indent="-6858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sz="5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Lead testing and abatement requirements.</a:t>
            </a:r>
          </a:p>
          <a:p>
            <a:pPr marL="914400" lvl="1" indent="-6858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sz="5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Renters’ rights</a:t>
            </a:r>
            <a:endParaRPr lang="en-US" sz="51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5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Regulations that require </a:t>
            </a:r>
            <a:r>
              <a:rPr lang="en-US" sz="55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5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irect information provision.  </a:t>
            </a:r>
            <a:endParaRPr lang="en-US" sz="51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6858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sz="5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5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arning labels on products, </a:t>
            </a:r>
          </a:p>
          <a:p>
            <a:pPr marL="914400" lvl="1" indent="-6858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sz="5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5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alorie counts in restaurants, </a:t>
            </a:r>
          </a:p>
          <a:p>
            <a:pPr marL="914400" lvl="1" indent="-6858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sz="5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5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ereal box information</a:t>
            </a:r>
          </a:p>
          <a:p>
            <a:pPr marL="914400" lvl="1" indent="-6858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sz="5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Country of origin labels, </a:t>
            </a:r>
          </a:p>
          <a:p>
            <a:pPr marL="914400" lvl="1" indent="-6858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sz="5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5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fficiency ratings</a:t>
            </a:r>
            <a:r>
              <a:rPr lang="en-US" sz="5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5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Organization report cards, Maxwell and US News and World Report…Public school report cards, provision of information, graduation rates, spending per student,…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5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Indirect information provision.  Licensure – you have to have official authorization to provide a good or service.  Less stringent, you have to meet certain standards to be in an association and they signal you have standards that meet the group’s expectations.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582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D287C-5172-5DE8-2166-D9D296131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"/>
            <a:ext cx="11471564" cy="692726"/>
          </a:xfrm>
        </p:spPr>
        <p:txBody>
          <a:bodyPr>
            <a:normAutofit fontScale="90000"/>
          </a:bodyPr>
          <a:lstStyle/>
          <a:p>
            <a:r>
              <a:rPr lang="en-US" dirty="0"/>
              <a:t>10.3 Establishing Rules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D8E6553-2D5E-F39B-42E4-99EAF52AAEA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9287486"/>
              </p:ext>
            </p:extLst>
          </p:nvPr>
        </p:nvGraphicFramePr>
        <p:xfrm>
          <a:off x="27710" y="506931"/>
          <a:ext cx="12191998" cy="65643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63130">
                  <a:extLst>
                    <a:ext uri="{9D8B030D-6E8A-4147-A177-3AD203B41FA5}">
                      <a16:colId xmlns:a16="http://schemas.microsoft.com/office/drawing/2014/main" val="2106057657"/>
                    </a:ext>
                  </a:extLst>
                </a:gridCol>
                <a:gridCol w="4166469">
                  <a:extLst>
                    <a:ext uri="{9D8B030D-6E8A-4147-A177-3AD203B41FA5}">
                      <a16:colId xmlns:a16="http://schemas.microsoft.com/office/drawing/2014/main" val="2926654692"/>
                    </a:ext>
                  </a:extLst>
                </a:gridCol>
                <a:gridCol w="3962399">
                  <a:extLst>
                    <a:ext uri="{9D8B030D-6E8A-4147-A177-3AD203B41FA5}">
                      <a16:colId xmlns:a16="http://schemas.microsoft.com/office/drawing/2014/main" val="3824902051"/>
                    </a:ext>
                  </a:extLst>
                </a:gridCol>
              </a:tblGrid>
              <a:tr h="6429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Generic Policies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418" marR="4341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Perceived Market Failure (MF), Government Failure (GF), Distributional Issue (DI), Limitation of the Competitive Framework (LCF)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418" marR="4341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Typical Limitations and Collateral Consequences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418" marR="43418" marT="0" marB="0"/>
                </a:tc>
                <a:extLst>
                  <a:ext uri="{0D108BD9-81ED-4DB2-BD59-A6C34878D82A}">
                    <a16:rowId xmlns:a16="http://schemas.microsoft.com/office/drawing/2014/main" val="623803216"/>
                  </a:ext>
                </a:extLst>
              </a:tr>
              <a:tr h="182065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Frameworks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418" marR="4341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418" marR="43418" marT="0" marB="0"/>
                </a:tc>
                <a:extLst>
                  <a:ext uri="{0D108BD9-81ED-4DB2-BD59-A6C34878D82A}">
                    <a16:rowId xmlns:a16="http://schemas.microsoft.com/office/drawing/2014/main" val="1809098048"/>
                  </a:ext>
                </a:extLst>
              </a:tr>
              <a:tr h="8443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Civil laws (especially liability rules)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418" marR="4341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Negative externalities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Information asymmetries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Public goods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DI:  Equal opportunity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LCF: Thin markets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418" marR="4341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Bureaucratic supply failure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Opportunistic behavior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Imbalance between compensation and appropriate deterrence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418" marR="43418" marT="0" marB="0"/>
                </a:tc>
                <a:extLst>
                  <a:ext uri="{0D108BD9-81ED-4DB2-BD59-A6C34878D82A}">
                    <a16:rowId xmlns:a16="http://schemas.microsoft.com/office/drawing/2014/main" val="1593760736"/>
                  </a:ext>
                </a:extLst>
              </a:tr>
              <a:tr h="5030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Criminal laws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418" marR="4341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Negative externalities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Public goods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LCF: Illegitimate preferences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418" marR="4341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Costly and imperfect enforcement.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418" marR="43418" marT="0" marB="0"/>
                </a:tc>
                <a:extLst>
                  <a:ext uri="{0D108BD9-81ED-4DB2-BD59-A6C34878D82A}">
                    <a16:rowId xmlns:a16="http://schemas.microsoft.com/office/drawing/2014/main" val="3538150002"/>
                  </a:ext>
                </a:extLst>
              </a:tr>
              <a:tr h="182065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Regulations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418" marR="43418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418" marR="43418" marT="0" marB="0"/>
                </a:tc>
                <a:extLst>
                  <a:ext uri="{0D108BD9-81ED-4DB2-BD59-A6C34878D82A}">
                    <a16:rowId xmlns:a16="http://schemas.microsoft.com/office/drawing/2014/main" val="4277967419"/>
                  </a:ext>
                </a:extLst>
              </a:tr>
              <a:tr h="7999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Price regulation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418" marR="4341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Natural monopolies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DI: Equity in distribution of scarcity rent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DI: Equity in good distribution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418" marR="4341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Allocative inefficiency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X-inefficiency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418" marR="43418" marT="0" marB="0"/>
                </a:tc>
                <a:extLst>
                  <a:ext uri="{0D108BD9-81ED-4DB2-BD59-A6C34878D82A}">
                    <a16:rowId xmlns:a16="http://schemas.microsoft.com/office/drawing/2014/main" val="4104327852"/>
                  </a:ext>
                </a:extLst>
              </a:tr>
              <a:tr h="50307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Quantity regulation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418" marR="4341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Negative externality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Public goods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Open access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418" marR="4341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Rent seeking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Distorted investment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Black markets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418" marR="43418" marT="0" marB="0"/>
                </a:tc>
                <a:extLst>
                  <a:ext uri="{0D108BD9-81ED-4DB2-BD59-A6C34878D82A}">
                    <a16:rowId xmlns:a16="http://schemas.microsoft.com/office/drawing/2014/main" val="3123299057"/>
                  </a:ext>
                </a:extLst>
              </a:tr>
              <a:tr h="3324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Direct information provision (disclosure and labeling)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418" marR="4341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Information asymmetries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Negative externalities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418" marR="4341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Cognitive limitations of consumers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418" marR="43418" marT="0" marB="0"/>
                </a:tc>
                <a:extLst>
                  <a:ext uri="{0D108BD9-81ED-4DB2-BD59-A6C34878D82A}">
                    <a16:rowId xmlns:a16="http://schemas.microsoft.com/office/drawing/2014/main" val="1802500414"/>
                  </a:ext>
                </a:extLst>
              </a:tr>
              <a:tr h="6379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Indirect information provision (registration, certification, and licensing)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418" marR="4341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Information asymmetries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Negative externalities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GF:  Bureaucratic supply failure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418" marR="4341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Rent seeking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Cartelization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418" marR="43418" marT="0" marB="0"/>
                </a:tc>
                <a:extLst>
                  <a:ext uri="{0D108BD9-81ED-4DB2-BD59-A6C34878D82A}">
                    <a16:rowId xmlns:a16="http://schemas.microsoft.com/office/drawing/2014/main" val="122044331"/>
                  </a:ext>
                </a:extLst>
              </a:tr>
              <a:tr h="4758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Regulation of the circumstances of choice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418" marR="4341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LCF: Cognitive limitations to rationality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418" marR="43418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Few applications discovered so far beyond opt-out versus opt-in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418" marR="43418" marT="0" marB="0"/>
                </a:tc>
                <a:extLst>
                  <a:ext uri="{0D108BD9-81ED-4DB2-BD59-A6C34878D82A}">
                    <a16:rowId xmlns:a16="http://schemas.microsoft.com/office/drawing/2014/main" val="1824183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35413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30936-9AB8-B916-0689-9933D7B6D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751437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 Provision by Government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608D9-BC58-231D-E922-E9ECB99CA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51438"/>
            <a:ext cx="12192000" cy="6106562"/>
          </a:xfrm>
        </p:spPr>
        <p:txBody>
          <a:bodyPr>
            <a:normAutofit fontScale="92500" lnSpcReduction="20000"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Rationale for d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irect government provision to minimize opportunistic behavior.</a:t>
            </a:r>
          </a:p>
          <a:p>
            <a:pPr marL="514350" lvl="1" indent="-285750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Note Blackwater / Wagner kinds of counterexamples.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Direct supply, see the list from Leman on 249 of 10 functional categories for domestic government provision</a:t>
            </a:r>
          </a:p>
          <a:p>
            <a:pPr marL="514350" lvl="1" indent="-285750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Facilitating commerce</a:t>
            </a:r>
          </a:p>
          <a:p>
            <a:pPr marL="514350" lvl="1" indent="-285750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Managing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ublic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ands</a:t>
            </a:r>
          </a:p>
          <a:p>
            <a:pPr marL="514350" lvl="1" indent="-285750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Constructing public works and managing real property</a:t>
            </a:r>
          </a:p>
          <a:p>
            <a:pPr marL="514350" lvl="1" indent="-285750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Research and testing</a:t>
            </a:r>
          </a:p>
          <a:p>
            <a:pPr marL="514350" lvl="1" indent="-285750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Technical assistance</a:t>
            </a:r>
          </a:p>
          <a:p>
            <a:pPr marL="514350" lvl="1" indent="-285750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Laws and justice</a:t>
            </a:r>
          </a:p>
          <a:p>
            <a:pPr marL="514350" lvl="1" indent="-285750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Health care</a:t>
            </a:r>
          </a:p>
          <a:p>
            <a:pPr marL="514350" lvl="1" indent="-285750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Social services and direct cash assistance</a:t>
            </a:r>
          </a:p>
          <a:p>
            <a:pPr marL="514350" lvl="1" indent="-285750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Education and training</a:t>
            </a:r>
          </a:p>
          <a:p>
            <a:pPr marL="514350" lvl="1" indent="-285750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</a:p>
          <a:p>
            <a:pPr marL="514350" lvl="1" indent="-285750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Supporting internal administrative needs</a:t>
            </a:r>
          </a:p>
          <a:p>
            <a:pPr marL="971550" lvl="2" indent="-285750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International functions as well with defense and foreign policy / relations.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Independent agencies</a:t>
            </a:r>
            <a:endParaRPr lang="en-US" sz="2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1" indent="-285750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government corporations </a:t>
            </a:r>
          </a:p>
          <a:p>
            <a:pPr marL="971550" lvl="2" indent="-285750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TVA, </a:t>
            </a:r>
          </a:p>
          <a:p>
            <a:pPr marL="971550" lvl="2" indent="-285750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Port Authority of NY-NJ </a:t>
            </a:r>
          </a:p>
          <a:p>
            <a:pPr marL="514350" lvl="1" indent="-285750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pecial districts </a:t>
            </a:r>
          </a:p>
          <a:p>
            <a:pPr marL="971550" lvl="2" indent="-285750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watershed management, </a:t>
            </a:r>
          </a:p>
          <a:p>
            <a:pPr marL="971550" lvl="2" indent="-285750">
              <a:lnSpc>
                <a:spcPct val="115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school districts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Return to the idea of c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ontracting out as a kind of direct provision by government.</a:t>
            </a:r>
          </a:p>
          <a:p>
            <a:pPr marL="514350" lvl="1" indent="-285750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 in Public Private Partnerships as a model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092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C48B8-57A6-BC81-A916-8BB996C1F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82" y="32610"/>
            <a:ext cx="10515600" cy="427599"/>
          </a:xfrm>
        </p:spPr>
        <p:txBody>
          <a:bodyPr/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10.4  Supply by non-market mechanisms.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55EA449-F1A6-A317-8BBE-0CBDEFF046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471084"/>
              </p:ext>
            </p:extLst>
          </p:nvPr>
        </p:nvGraphicFramePr>
        <p:xfrm>
          <a:off x="20782" y="372132"/>
          <a:ext cx="12150438" cy="64532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49278">
                  <a:extLst>
                    <a:ext uri="{9D8B030D-6E8A-4147-A177-3AD203B41FA5}">
                      <a16:colId xmlns:a16="http://schemas.microsoft.com/office/drawing/2014/main" val="597077885"/>
                    </a:ext>
                  </a:extLst>
                </a:gridCol>
                <a:gridCol w="4050580">
                  <a:extLst>
                    <a:ext uri="{9D8B030D-6E8A-4147-A177-3AD203B41FA5}">
                      <a16:colId xmlns:a16="http://schemas.microsoft.com/office/drawing/2014/main" val="2800017510"/>
                    </a:ext>
                  </a:extLst>
                </a:gridCol>
                <a:gridCol w="4050580">
                  <a:extLst>
                    <a:ext uri="{9D8B030D-6E8A-4147-A177-3AD203B41FA5}">
                      <a16:colId xmlns:a16="http://schemas.microsoft.com/office/drawing/2014/main" val="636670967"/>
                    </a:ext>
                  </a:extLst>
                </a:gridCol>
              </a:tblGrid>
              <a:tr h="7194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Generic Policies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29" marR="4312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Perceived Market Failure (MF), Government Failure (GF), Distributional Issue (DI), Limitation of the Competitive Framework (LCF)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29" marR="4312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Typical Limitations and Collateral Consequences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29" marR="43129" marT="0" marB="0"/>
                </a:tc>
                <a:extLst>
                  <a:ext uri="{0D108BD9-81ED-4DB2-BD59-A6C34878D82A}">
                    <a16:rowId xmlns:a16="http://schemas.microsoft.com/office/drawing/2014/main" val="3778207795"/>
                  </a:ext>
                </a:extLst>
              </a:tr>
              <a:tr h="261901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Direct Supply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29" marR="4312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533446"/>
                  </a:ext>
                </a:extLst>
              </a:tr>
              <a:tr h="10463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Bureaus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29" marR="4312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Public goods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Positive externalities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Natural monopolies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DI: Equity in distribution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29" marR="4312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Rigidity; dynamic inefficiency; X-inefficiency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29" marR="43129" marT="0" marB="0"/>
                </a:tc>
                <a:extLst>
                  <a:ext uri="{0D108BD9-81ED-4DB2-BD59-A6C34878D82A}">
                    <a16:rowId xmlns:a16="http://schemas.microsoft.com/office/drawing/2014/main" val="809818890"/>
                  </a:ext>
                </a:extLst>
              </a:tr>
              <a:tr h="245524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Independent Agencies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29" marR="4312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465988"/>
                  </a:ext>
                </a:extLst>
              </a:tr>
              <a:tr h="10463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Government corporations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29" marR="4312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Natural monopolies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Positive externalities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DI: Equity in distribution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GF:  Bureaucratic supply failure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29" marR="4312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Agency loss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29" marR="43129" marT="0" marB="0"/>
                </a:tc>
                <a:extLst>
                  <a:ext uri="{0D108BD9-81ED-4DB2-BD59-A6C34878D82A}">
                    <a16:rowId xmlns:a16="http://schemas.microsoft.com/office/drawing/2014/main" val="1498485853"/>
                  </a:ext>
                </a:extLst>
              </a:tr>
              <a:tr h="10463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Special districts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29" marR="4312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Natural monopolies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Local public goods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Negative externalities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DI: Universal provision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29" marR="4312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Agency loss; insensitivity to minorities with intense preferences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29" marR="43129" marT="0" marB="0"/>
                </a:tc>
                <a:extLst>
                  <a:ext uri="{0D108BD9-81ED-4DB2-BD59-A6C34878D82A}">
                    <a16:rowId xmlns:a16="http://schemas.microsoft.com/office/drawing/2014/main" val="15041748"/>
                  </a:ext>
                </a:extLst>
              </a:tr>
              <a:tr h="245524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Contracting Out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29" marR="43129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092579"/>
                  </a:ext>
                </a:extLst>
              </a:tr>
              <a:tr h="5287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Direct contracting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29" marR="4312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Public goods, especially local public goods.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GF: Bureaucratic supply failures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29" marR="4312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Opportunistic behavior by suppliers; lock-in and low-balling.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29" marR="43129" marT="0" marB="0"/>
                </a:tc>
                <a:extLst>
                  <a:ext uri="{0D108BD9-81ED-4DB2-BD59-A6C34878D82A}">
                    <a16:rowId xmlns:a16="http://schemas.microsoft.com/office/drawing/2014/main" val="3824884907"/>
                  </a:ext>
                </a:extLst>
              </a:tr>
              <a:tr h="13132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Indirect contracting (nonprofits)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29" marR="4312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Positive externalities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GF: Bureaucratic supply failures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DI: Diversity of preferences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LCF: Endogenous preferences (behavior modification)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29" marR="4312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Week coordination of services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29" marR="43129" marT="0" marB="0"/>
                </a:tc>
                <a:extLst>
                  <a:ext uri="{0D108BD9-81ED-4DB2-BD59-A6C34878D82A}">
                    <a16:rowId xmlns:a16="http://schemas.microsoft.com/office/drawing/2014/main" val="1289447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7768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BA060-86E2-B5B5-CB8D-E97543AD4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1353800" cy="1325563"/>
          </a:xfrm>
        </p:spPr>
        <p:txBody>
          <a:bodyPr/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 10.5 Insurance and cushions.</a:t>
            </a: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02A20DD-D845-6589-C07B-0164B45040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1084726"/>
              </p:ext>
            </p:extLst>
          </p:nvPr>
        </p:nvGraphicFramePr>
        <p:xfrm>
          <a:off x="0" y="1068310"/>
          <a:ext cx="12104483" cy="57896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33965">
                  <a:extLst>
                    <a:ext uri="{9D8B030D-6E8A-4147-A177-3AD203B41FA5}">
                      <a16:colId xmlns:a16="http://schemas.microsoft.com/office/drawing/2014/main" val="741654961"/>
                    </a:ext>
                  </a:extLst>
                </a:gridCol>
                <a:gridCol w="4035259">
                  <a:extLst>
                    <a:ext uri="{9D8B030D-6E8A-4147-A177-3AD203B41FA5}">
                      <a16:colId xmlns:a16="http://schemas.microsoft.com/office/drawing/2014/main" val="404188951"/>
                    </a:ext>
                  </a:extLst>
                </a:gridCol>
                <a:gridCol w="4035259">
                  <a:extLst>
                    <a:ext uri="{9D8B030D-6E8A-4147-A177-3AD203B41FA5}">
                      <a16:colId xmlns:a16="http://schemas.microsoft.com/office/drawing/2014/main" val="2865747217"/>
                    </a:ext>
                  </a:extLst>
                </a:gridCol>
              </a:tblGrid>
              <a:tr h="14021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Generic Policies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Perceived Market Failure (MF), Government Failure (GF), Distributional Issue (DI), Limitation of the Competitive Framework (LCF)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Typical Limitations and Collateral Consequences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7518418"/>
                  </a:ext>
                </a:extLst>
              </a:tr>
              <a:tr h="318600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Insurance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4680735"/>
                  </a:ext>
                </a:extLst>
              </a:tr>
              <a:tr h="2793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Mandatory insurance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LCF: Adverse selection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Moral hazard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1507467"/>
                  </a:ext>
                </a:extLst>
              </a:tr>
              <a:tr h="119058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Subsidized insurance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Information asymmetries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DI: Equity in access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LCF: Myopia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LCF: Misperception of risk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513870"/>
                  </a:ext>
                </a:extLst>
              </a:tr>
              <a:tr h="318600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Cushions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0563328"/>
                  </a:ext>
                </a:extLst>
              </a:tr>
              <a:tr h="5831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Stockpiling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LCF: Adjustment costs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GF: Price controls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Rent seeking by suppliers and consumers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0077915"/>
                  </a:ext>
                </a:extLst>
              </a:tr>
              <a:tr h="8486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Transitional assistance (buy-outs, grandfathering)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LCF: Adjustment costs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GF: Macroeconomic dynamics</a:t>
                      </a:r>
                      <a:endParaRPr lang="en-US" sz="15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Inequity in availability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82065569"/>
                  </a:ext>
                </a:extLst>
              </a:tr>
              <a:tr h="8486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Cash grants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DI: Equality of outcome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LCF:  Utility interdependence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Reduction in work effort; dependency</a:t>
                      </a:r>
                      <a:endParaRPr lang="en-US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9824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77330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AE76A-81B1-38A2-6247-ADFCE7F93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039090"/>
          </a:xfrm>
        </p:spPr>
        <p:txBody>
          <a:bodyPr/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10.6 Primary (P) or Secondary (S) Sources for Solutions</a:t>
            </a:r>
            <a:br>
              <a:rPr 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97ACF98-65ED-5331-B29C-F61CB6F87F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04571"/>
              </p:ext>
            </p:extLst>
          </p:nvPr>
        </p:nvGraphicFramePr>
        <p:xfrm>
          <a:off x="1" y="443621"/>
          <a:ext cx="12192001" cy="58664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17506">
                  <a:extLst>
                    <a:ext uri="{9D8B030D-6E8A-4147-A177-3AD203B41FA5}">
                      <a16:colId xmlns:a16="http://schemas.microsoft.com/office/drawing/2014/main" val="1849948907"/>
                    </a:ext>
                  </a:extLst>
                </a:gridCol>
                <a:gridCol w="1847648">
                  <a:extLst>
                    <a:ext uri="{9D8B030D-6E8A-4147-A177-3AD203B41FA5}">
                      <a16:colId xmlns:a16="http://schemas.microsoft.com/office/drawing/2014/main" val="150647326"/>
                    </a:ext>
                  </a:extLst>
                </a:gridCol>
                <a:gridCol w="2015917">
                  <a:extLst>
                    <a:ext uri="{9D8B030D-6E8A-4147-A177-3AD203B41FA5}">
                      <a16:colId xmlns:a16="http://schemas.microsoft.com/office/drawing/2014/main" val="3427944403"/>
                    </a:ext>
                  </a:extLst>
                </a:gridCol>
                <a:gridCol w="1509984">
                  <a:extLst>
                    <a:ext uri="{9D8B030D-6E8A-4147-A177-3AD203B41FA5}">
                      <a16:colId xmlns:a16="http://schemas.microsoft.com/office/drawing/2014/main" val="224428185"/>
                    </a:ext>
                  </a:extLst>
                </a:gridCol>
                <a:gridCol w="2180217">
                  <a:extLst>
                    <a:ext uri="{9D8B030D-6E8A-4147-A177-3AD203B41FA5}">
                      <a16:colId xmlns:a16="http://schemas.microsoft.com/office/drawing/2014/main" val="3514653613"/>
                    </a:ext>
                  </a:extLst>
                </a:gridCol>
                <a:gridCol w="1920729">
                  <a:extLst>
                    <a:ext uri="{9D8B030D-6E8A-4147-A177-3AD203B41FA5}">
                      <a16:colId xmlns:a16="http://schemas.microsoft.com/office/drawing/2014/main" val="3976495422"/>
                    </a:ext>
                  </a:extLst>
                </a:gridCol>
              </a:tblGrid>
              <a:tr h="4791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Market Mechanisms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Incentives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Rules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Nonmarket Supply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Insurance and Cushions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extLst>
                  <a:ext uri="{0D108BD9-81ED-4DB2-BD59-A6C34878D82A}">
                    <a16:rowId xmlns:a16="http://schemas.microsoft.com/office/drawing/2014/main" val="1536520313"/>
                  </a:ext>
                </a:extLst>
              </a:tr>
              <a:tr h="229550"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Traditional Market Failures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302063"/>
                  </a:ext>
                </a:extLst>
              </a:tr>
              <a:tr h="2295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Public Goods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extLst>
                  <a:ext uri="{0D108BD9-81ED-4DB2-BD59-A6C34878D82A}">
                    <a16:rowId xmlns:a16="http://schemas.microsoft.com/office/drawing/2014/main" val="100409391"/>
                  </a:ext>
                </a:extLst>
              </a:tr>
              <a:tr h="2295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Externalities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extLst>
                  <a:ext uri="{0D108BD9-81ED-4DB2-BD59-A6C34878D82A}">
                    <a16:rowId xmlns:a16="http://schemas.microsoft.com/office/drawing/2014/main" val="1293770810"/>
                  </a:ext>
                </a:extLst>
              </a:tr>
              <a:tr h="2416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Natural monopolies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extLst>
                  <a:ext uri="{0D108BD9-81ED-4DB2-BD59-A6C34878D82A}">
                    <a16:rowId xmlns:a16="http://schemas.microsoft.com/office/drawing/2014/main" val="10316642"/>
                  </a:ext>
                </a:extLst>
              </a:tr>
              <a:tr h="3130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Information Asymmetries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extLst>
                  <a:ext uri="{0D108BD9-81ED-4DB2-BD59-A6C34878D82A}">
                    <a16:rowId xmlns:a16="http://schemas.microsoft.com/office/drawing/2014/main" val="404636595"/>
                  </a:ext>
                </a:extLst>
              </a:tr>
              <a:tr h="229550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Other Limitations of the Competitive Framework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303926"/>
                  </a:ext>
                </a:extLst>
              </a:tr>
              <a:tr h="2295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Thin markets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extLst>
                  <a:ext uri="{0D108BD9-81ED-4DB2-BD59-A6C34878D82A}">
                    <a16:rowId xmlns:a16="http://schemas.microsoft.com/office/drawing/2014/main" val="658457463"/>
                  </a:ext>
                </a:extLst>
              </a:tr>
              <a:tr h="3079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Preference-related problems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extLst>
                  <a:ext uri="{0D108BD9-81ED-4DB2-BD59-A6C34878D82A}">
                    <a16:rowId xmlns:a16="http://schemas.microsoft.com/office/drawing/2014/main" val="213124471"/>
                  </a:ext>
                </a:extLst>
              </a:tr>
              <a:tr h="2416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Uncertainty problems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extLst>
                  <a:ext uri="{0D108BD9-81ED-4DB2-BD59-A6C34878D82A}">
                    <a16:rowId xmlns:a16="http://schemas.microsoft.com/office/drawing/2014/main" val="2439703880"/>
                  </a:ext>
                </a:extLst>
              </a:tr>
              <a:tr h="2416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Intertemporal problems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extLst>
                  <a:ext uri="{0D108BD9-81ED-4DB2-BD59-A6C34878D82A}">
                    <a16:rowId xmlns:a16="http://schemas.microsoft.com/office/drawing/2014/main" val="2182045815"/>
                  </a:ext>
                </a:extLst>
              </a:tr>
              <a:tr h="2646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Adjustment costs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extLst>
                  <a:ext uri="{0D108BD9-81ED-4DB2-BD59-A6C34878D82A}">
                    <a16:rowId xmlns:a16="http://schemas.microsoft.com/office/drawing/2014/main" val="3040260528"/>
                  </a:ext>
                </a:extLst>
              </a:tr>
              <a:tr h="2697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Macroeconomic dynamics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extLst>
                  <a:ext uri="{0D108BD9-81ED-4DB2-BD59-A6C34878D82A}">
                    <a16:rowId xmlns:a16="http://schemas.microsoft.com/office/drawing/2014/main" val="38178897"/>
                  </a:ext>
                </a:extLst>
              </a:tr>
              <a:tr h="229550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Distributional Concerns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7600804"/>
                  </a:ext>
                </a:extLst>
              </a:tr>
              <a:tr h="2416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Equity of opportunity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extLst>
                  <a:ext uri="{0D108BD9-81ED-4DB2-BD59-A6C34878D82A}">
                    <a16:rowId xmlns:a16="http://schemas.microsoft.com/office/drawing/2014/main" val="3102234451"/>
                  </a:ext>
                </a:extLst>
              </a:tr>
              <a:tr h="2416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Equality of outcomes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extLst>
                  <a:ext uri="{0D108BD9-81ED-4DB2-BD59-A6C34878D82A}">
                    <a16:rowId xmlns:a16="http://schemas.microsoft.com/office/drawing/2014/main" val="649152915"/>
                  </a:ext>
                </a:extLst>
              </a:tr>
              <a:tr h="229550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Government Failures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608433"/>
                  </a:ext>
                </a:extLst>
              </a:tr>
              <a:tr h="2416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Direct democracy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extLst>
                  <a:ext uri="{0D108BD9-81ED-4DB2-BD59-A6C34878D82A}">
                    <a16:rowId xmlns:a16="http://schemas.microsoft.com/office/drawing/2014/main" val="3064643809"/>
                  </a:ext>
                </a:extLst>
              </a:tr>
              <a:tr h="3037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Representative government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extLst>
                  <a:ext uri="{0D108BD9-81ED-4DB2-BD59-A6C34878D82A}">
                    <a16:rowId xmlns:a16="http://schemas.microsoft.com/office/drawing/2014/main" val="4259401389"/>
                  </a:ext>
                </a:extLst>
              </a:tr>
              <a:tr h="2416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Bureaucratic supply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extLst>
                  <a:ext uri="{0D108BD9-81ED-4DB2-BD59-A6C34878D82A}">
                    <a16:rowId xmlns:a16="http://schemas.microsoft.com/office/drawing/2014/main" val="2717535698"/>
                  </a:ext>
                </a:extLst>
              </a:tr>
              <a:tr h="2416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Decentralization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91" marR="39091" marT="0" marB="0"/>
                </a:tc>
                <a:extLst>
                  <a:ext uri="{0D108BD9-81ED-4DB2-BD59-A6C34878D82A}">
                    <a16:rowId xmlns:a16="http://schemas.microsoft.com/office/drawing/2014/main" val="976175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748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4D81A-0970-879E-D504-01E5B1642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Correcting Market and Government Failure – Generic Policies from Chapter 10</a:t>
            </a:r>
            <a:br>
              <a:rPr lang="en-US" sz="4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45BB5-5D80-3EB8-F291-E96177598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course, each situation has specific characteristics, so that a generic policy may not be appropriate.  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However, these are the fundamental tools we have to use in formulating policy to respond to market and government failure, so we should be familiar with how they work.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should reach for them first, and make sure they fit the context of the policy question we confront.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Some we have seen before, so we are gathering them up while presenting variations on them as well.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217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F57C7-1857-3561-1C35-96B538B5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288982" cy="1690689"/>
          </a:xfrm>
        </p:spPr>
        <p:txBody>
          <a:bodyPr>
            <a:normAutofit fontScale="90000"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MARKETS:</a:t>
            </a:r>
            <a:br>
              <a:rPr lang="en-US" sz="3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Freeing markets (getting out of the way and allowing)</a:t>
            </a:r>
            <a:b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Facilitating markets (supporting or creating)</a:t>
            </a:r>
            <a:br>
              <a:rPr lang="en-US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Simulating markets (creating by stepping back one level)</a:t>
            </a:r>
            <a:br>
              <a:rPr lang="en-US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E832E7-ED53-D11B-07A8-1EC616465724}"/>
              </a:ext>
            </a:extLst>
          </p:cNvPr>
          <p:cNvSpPr txBox="1"/>
          <p:nvPr/>
        </p:nvSpPr>
        <p:spPr>
          <a:xfrm>
            <a:off x="0" y="1316182"/>
            <a:ext cx="12192000" cy="48503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Freeing markets by deregulation.  Removal of barriers to entry, putting in place regulatory oversight.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common story is that the technology has changed since the original regulation has passed.  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marR="0" lvl="2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Land line phone systems giving way to cell phones.  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marR="0" lvl="2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Broadcast networks giving way to cable television giving way to satellite TV.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marR="0" lvl="2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US, experience with trucking, banking, railroads, airlines…</a:t>
            </a: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Note deregulation is not necessarily moving from regulation to no regulation, it is often a reduction in regulation.  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Freeing markets by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egalization.  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Removing criminal sanctions. </a:t>
            </a:r>
            <a:endParaRPr lang="en-US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Decriminalization, removing criminal penalties and replacing with civil penalties such as fines.</a:t>
            </a:r>
            <a:endParaRPr lang="en-US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Why should we legalize marijuana?  Why should we not?</a:t>
            </a:r>
            <a:endParaRPr lang="en-US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Why should we legalize gambling?  Why should we not?</a:t>
            </a:r>
            <a:endParaRPr lang="en-US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28575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Why should we legalize prostitution?  Why should we not?</a:t>
            </a:r>
            <a:endParaRPr lang="en-US" sz="1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196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36D86-F351-E103-04AD-A00EA076F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013987"/>
          </a:xfrm>
        </p:spPr>
        <p:txBody>
          <a:bodyPr/>
          <a:lstStyle/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MARKETS: </a:t>
            </a:r>
            <a:b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Freeing markets by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/>
              <a:t>rivatization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D96F6-CD54-AA63-2AD9-631DCED77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77911"/>
            <a:ext cx="11187545" cy="481921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Switch from subsidized / public provision by an agency to provision through user fees by a private firm.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Contract out provision previously produced by a government agency to a private firm.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Denationalize, sell state owned enterprises to the private sector, let firms in the private sector operate on market principles.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Demonopolization (or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demonopsonization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that allows multiple private firms to compete in a market that was filled by a single government entity.</a:t>
            </a:r>
          </a:p>
          <a:p>
            <a:pPr lvl="2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about a case of a natural monopoly?</a:t>
            </a:r>
          </a:p>
          <a:p>
            <a:pPr lvl="2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about a case of a basic need – w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ater, heat, power,…?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400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45D22-5269-F788-EB44-58CDBC3D4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690688"/>
          </a:xfrm>
        </p:spPr>
        <p:txBody>
          <a:bodyPr>
            <a:normAutofit/>
          </a:bodyPr>
          <a:lstStyle/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MARKETS:</a:t>
            </a:r>
            <a:b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Facilitating / </a:t>
            </a:r>
            <a:r>
              <a:rPr lang="en-US" sz="27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fostering / supporting </a:t>
            </a:r>
            <a:r>
              <a:rPr lang="en-US" sz="2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markets.</a:t>
            </a:r>
            <a:b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450E3-45F6-2071-2C2F-833B241B4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535" y="1113576"/>
            <a:ext cx="11263265" cy="5063387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a market by establishing property rights (remember Coase example) or creating new marketable goods.</a:t>
            </a:r>
          </a:p>
          <a:p>
            <a:pPr marR="0" lvl="2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Allocate rights to existing goods.  Use power of the state to create rights to resources that are assigned to private users.  </a:t>
            </a:r>
          </a:p>
          <a:p>
            <a:pPr lvl="3">
              <a:lnSpc>
                <a:spcPct val="115000"/>
              </a:lnSpc>
              <a:spcBef>
                <a:spcPts val="0"/>
              </a:spcBef>
            </a:pPr>
            <a:r>
              <a:rPr lang="en-US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Fishing areas, grazing permits, water use permits….</a:t>
            </a:r>
          </a:p>
          <a:p>
            <a:pPr lvl="2">
              <a:lnSpc>
                <a:spcPct val="115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Create markets for the right to use existing public goods.  </a:t>
            </a:r>
          </a:p>
          <a:p>
            <a:pPr lvl="3">
              <a:lnSpc>
                <a:spcPct val="115000"/>
              </a:lnSpc>
              <a:spcBef>
                <a:spcPts val="0"/>
              </a:spcBef>
            </a:pPr>
            <a:r>
              <a:rPr lang="en-US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common example is tradable permits for use of the good, like emissions.  </a:t>
            </a:r>
          </a:p>
          <a:p>
            <a:pPr lvl="3">
              <a:lnSpc>
                <a:spcPct val="115000"/>
              </a:lnSpc>
              <a:spcBef>
                <a:spcPts val="0"/>
              </a:spcBef>
            </a:pPr>
            <a:r>
              <a:rPr lang="en-US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creates a market so that the firms have an incentive to reduce use when the cost of abatement is less than the cost of the permit to use.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610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88E5E-7CB1-01A4-2BBC-7BECEEE43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690688"/>
          </a:xfrm>
        </p:spPr>
        <p:txBody>
          <a:bodyPr/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Markets:</a:t>
            </a:r>
            <a:br>
              <a:rPr lang="en-US" dirty="0"/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Simulate markets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AB24E-8418-4F1A-A733-9D2467968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74618"/>
            <a:ext cx="12192000" cy="4902345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it is not feasible to have competition within a market, use an auction to create competition for the market so people compete to have the right to run </a:t>
            </a: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monopoly (and pay for the monopoly profits up front to the benefit of the state)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Right to provide a monopoly good is allocated by an auction procedure.  Right to drill, right to mine, right to sell food after the security check, Thruway rest stop restaurants and </a:t>
            </a:r>
            <a:r>
              <a:rPr lang="en-US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gas stations,…</a:t>
            </a: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marR="0" lvl="2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Does government have people who can accurately assess the value of the resources?</a:t>
            </a:r>
          </a:p>
          <a:p>
            <a:pPr marL="1143000" marR="0" lvl="2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we know the extent and value of the externalities?</a:t>
            </a:r>
          </a:p>
          <a:p>
            <a:pPr marL="1143000" marR="0" lvl="2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 the bidders really competitive?</a:t>
            </a:r>
          </a:p>
          <a:p>
            <a:pPr marL="1143000" marR="0" lvl="2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the decision making based on the best bid for society?</a:t>
            </a:r>
          </a:p>
          <a:p>
            <a:pPr marL="1143000" marR="0" lvl="2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it clear ex ante by what elements is the competition being judged?</a:t>
            </a:r>
          </a:p>
          <a:p>
            <a:pPr marL="1143000" marR="0" lvl="2" indent="-2286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"/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government ‘powerful’ in relation to bidders?</a:t>
            </a:r>
          </a:p>
        </p:txBody>
      </p:sp>
    </p:spTree>
    <p:extLst>
      <p:ext uri="{BB962C8B-B14F-4D97-AF65-F5344CB8AC3E}">
        <p14:creationId xmlns:p14="http://schemas.microsoft.com/office/powerpoint/2010/main" val="29121427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2248D-F926-23A1-26A7-FBA830FAF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775854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Chart 10.1  Summary of Freeing, Facilitating, and Simulating Markets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29D8D00-F9F7-0873-774A-F45C0217B1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416557"/>
              </p:ext>
            </p:extLst>
          </p:nvPr>
        </p:nvGraphicFramePr>
        <p:xfrm>
          <a:off x="0" y="775856"/>
          <a:ext cx="12192000" cy="65885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63131">
                  <a:extLst>
                    <a:ext uri="{9D8B030D-6E8A-4147-A177-3AD203B41FA5}">
                      <a16:colId xmlns:a16="http://schemas.microsoft.com/office/drawing/2014/main" val="734939354"/>
                    </a:ext>
                  </a:extLst>
                </a:gridCol>
                <a:gridCol w="4379991">
                  <a:extLst>
                    <a:ext uri="{9D8B030D-6E8A-4147-A177-3AD203B41FA5}">
                      <a16:colId xmlns:a16="http://schemas.microsoft.com/office/drawing/2014/main" val="634546914"/>
                    </a:ext>
                  </a:extLst>
                </a:gridCol>
                <a:gridCol w="3748878">
                  <a:extLst>
                    <a:ext uri="{9D8B030D-6E8A-4147-A177-3AD203B41FA5}">
                      <a16:colId xmlns:a16="http://schemas.microsoft.com/office/drawing/2014/main" val="3352524046"/>
                    </a:ext>
                  </a:extLst>
                </a:gridCol>
              </a:tblGrid>
              <a:tr h="10216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Generic Policies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7" marR="5320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Perceived Market Failure (MF), Government Failure (GF), Distributional Issue (DI), Limitation of the Competitive Framework (LCF)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7" marR="5320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Typical Limitations and Collateral Consequences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7" marR="53207" marT="0" marB="0"/>
                </a:tc>
                <a:extLst>
                  <a:ext uri="{0D108BD9-81ED-4DB2-BD59-A6C34878D82A}">
                    <a16:rowId xmlns:a16="http://schemas.microsoft.com/office/drawing/2014/main" val="2429895405"/>
                  </a:ext>
                </a:extLst>
              </a:tr>
              <a:tr h="258423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Freeing Markets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7" marR="5320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8225819"/>
                  </a:ext>
                </a:extLst>
              </a:tr>
              <a:tr h="12099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Deregulate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7" marR="5320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GF: Allocative inefficiency from rent seeking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LCF:  Technological changes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7" marR="53207" marT="0" marB="0"/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Distributional effects:  windfall losses and gains, bankruptcies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Transitional instability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7" marR="53207" marT="0" marB="0"/>
                </a:tc>
                <a:extLst>
                  <a:ext uri="{0D108BD9-81ED-4DB2-BD59-A6C34878D82A}">
                    <a16:rowId xmlns:a16="http://schemas.microsoft.com/office/drawing/2014/main" val="2336369519"/>
                  </a:ext>
                </a:extLst>
              </a:tr>
              <a:tr h="2319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Legalize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7" marR="5320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LCF: Preference changes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7" marR="53207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7060995"/>
                  </a:ext>
                </a:extLst>
              </a:tr>
              <a:tr h="2319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Privatize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7" marR="5320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GF:  Bureaucratic supply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7" marR="53207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8472440"/>
                  </a:ext>
                </a:extLst>
              </a:tr>
              <a:tr h="231938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Facilitating Markets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7" marR="5320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229730"/>
                  </a:ext>
                </a:extLst>
              </a:tr>
              <a:tr h="4764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Allocate through Property Rights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7" marR="53207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 Negative Externalities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Public Goods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 Open Access Goods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7" marR="53207" marT="0" marB="0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Distributional effects: windfall gains and losses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Thin Markets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7" marR="53207" marT="0" marB="0"/>
                </a:tc>
                <a:extLst>
                  <a:ext uri="{0D108BD9-81ED-4DB2-BD59-A6C34878D82A}">
                    <a16:rowId xmlns:a16="http://schemas.microsoft.com/office/drawing/2014/main" val="594166508"/>
                  </a:ext>
                </a:extLst>
              </a:tr>
              <a:tr h="7335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Create New Marketable Goods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7" marR="53207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466082"/>
                  </a:ext>
                </a:extLst>
              </a:tr>
              <a:tr h="231938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Simulating Markets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7" marR="53207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333381"/>
                  </a:ext>
                </a:extLst>
              </a:tr>
              <a:tr h="14544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Auctions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7" marR="5320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Natural Monopoly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Public Goods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DI: Transfer of scarcity rents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7" marR="5320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Collusion by bidders, opportunistic behavior by winning bidder, political pressure to change rules ex post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207" marR="53207" marT="0" marB="0"/>
                </a:tc>
                <a:extLst>
                  <a:ext uri="{0D108BD9-81ED-4DB2-BD59-A6C34878D82A}">
                    <a16:rowId xmlns:a16="http://schemas.microsoft.com/office/drawing/2014/main" val="2944133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0353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34DF0-E806-3477-4B1A-DAE4A2CFF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0" cy="1690688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Tax and Subsidy Policies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07477-5EF1-2761-F5AD-1ADD1EA72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964" y="1302327"/>
            <a:ext cx="11998036" cy="5555673"/>
          </a:xfrm>
        </p:spPr>
        <p:txBody>
          <a:bodyPr>
            <a:normAutofit fontScale="92500" lnSpcReduction="20000"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eview tax and subsidy graphs.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Review tax and subsidy justifications.  </a:t>
            </a:r>
          </a:p>
          <a:p>
            <a:pPr marL="571500" lvl="1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 expenditure is a way to subsidize behavior.  </a:t>
            </a:r>
          </a:p>
          <a:p>
            <a:pPr marL="5715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Forgone tax income by government as a way to change the incentives facing consumers and producers.  </a:t>
            </a:r>
          </a:p>
          <a:p>
            <a:pPr marL="5715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sz="19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Tax expenditure as e</a:t>
            </a:r>
            <a:r>
              <a:rPr lang="en-US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ffectively lowering the price of the targeted good.</a:t>
            </a:r>
          </a:p>
          <a:p>
            <a:pPr marL="914400" lvl="2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Why are charitable contributions deductible from income taxes?</a:t>
            </a:r>
          </a:p>
          <a:p>
            <a:pPr marL="914400" lvl="2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Why is mortgage interest deductible from income taxes?</a:t>
            </a:r>
          </a:p>
          <a:p>
            <a:pPr marL="1371600" lvl="3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SALT?  </a:t>
            </a:r>
          </a:p>
          <a:p>
            <a:pPr marL="914400" lvl="2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Why is wealth in the form in increased equity in a home not taxed?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are some distributional issues here?</a:t>
            </a:r>
          </a:p>
          <a:p>
            <a:pPr marL="571500" marR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Supply side subsidies.</a:t>
            </a:r>
          </a:p>
          <a:p>
            <a:pPr marL="571500" marR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Take the basic argument that the supply of the good leads to positive externalities.  There is a public interest in having the commodity supplied at a lower price and have more of it.  </a:t>
            </a:r>
          </a:p>
          <a:p>
            <a:pPr marL="571500" marR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en-US" sz="1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Note that subsidies are different than taxes at some basic level as taxes generate revenue, subsidies require the use of revenue.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699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D89ED-B150-4BE7-D19F-CB40404C9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49381"/>
            <a:ext cx="11353800" cy="1039090"/>
          </a:xfrm>
        </p:spPr>
        <p:txBody>
          <a:bodyPr>
            <a:normAutofit/>
          </a:bodyPr>
          <a:lstStyle/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 10.2: Using Subsidies and Taxes to Alter Incentives</a:t>
            </a:r>
            <a:b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874DBB8-743D-1EE1-96AA-F6DA309D0D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9786239"/>
              </p:ext>
            </p:extLst>
          </p:nvPr>
        </p:nvGraphicFramePr>
        <p:xfrm>
          <a:off x="0" y="221663"/>
          <a:ext cx="12191999" cy="66329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63133">
                  <a:extLst>
                    <a:ext uri="{9D8B030D-6E8A-4147-A177-3AD203B41FA5}">
                      <a16:colId xmlns:a16="http://schemas.microsoft.com/office/drawing/2014/main" val="2237977228"/>
                    </a:ext>
                  </a:extLst>
                </a:gridCol>
                <a:gridCol w="4064433">
                  <a:extLst>
                    <a:ext uri="{9D8B030D-6E8A-4147-A177-3AD203B41FA5}">
                      <a16:colId xmlns:a16="http://schemas.microsoft.com/office/drawing/2014/main" val="3360289602"/>
                    </a:ext>
                  </a:extLst>
                </a:gridCol>
                <a:gridCol w="4064433">
                  <a:extLst>
                    <a:ext uri="{9D8B030D-6E8A-4147-A177-3AD203B41FA5}">
                      <a16:colId xmlns:a16="http://schemas.microsoft.com/office/drawing/2014/main" val="381775180"/>
                    </a:ext>
                  </a:extLst>
                </a:gridCol>
              </a:tblGrid>
              <a:tr h="7342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Generic Policies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1" marR="3963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Perceived Market Failure (MF), Government Failure (GF), Distributional Issue (DI), Limitation of the Competitive Framework (LCF)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1" marR="3963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Typical Limitations and Collateral Consequences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1" marR="39631" marT="0" marB="0"/>
                </a:tc>
                <a:extLst>
                  <a:ext uri="{0D108BD9-81ED-4DB2-BD59-A6C34878D82A}">
                    <a16:rowId xmlns:a16="http://schemas.microsoft.com/office/drawing/2014/main" val="1499186387"/>
                  </a:ext>
                </a:extLst>
              </a:tr>
              <a:tr h="225743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Supply-side taxes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1" marR="3963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303429"/>
                  </a:ext>
                </a:extLst>
              </a:tr>
              <a:tr h="4711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Output taxes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1" marR="3963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Negative externalities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DI:  Transfer of scarcity rent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1" marR="3963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Frequent adjustment of tax levels required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1" marR="39631" marT="0" marB="0"/>
                </a:tc>
                <a:extLst>
                  <a:ext uri="{0D108BD9-81ED-4DB2-BD59-A6C34878D82A}">
                    <a16:rowId xmlns:a16="http://schemas.microsoft.com/office/drawing/2014/main" val="1396437583"/>
                  </a:ext>
                </a:extLst>
              </a:tr>
              <a:tr h="4711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Import tariffs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1" marR="3963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LCF: Market power of foreign exporters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1" marR="3963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Deadweight loss for consumers, rent seeking by domestic producers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1" marR="39631" marT="0" marB="0"/>
                </a:tc>
                <a:extLst>
                  <a:ext uri="{0D108BD9-81ED-4DB2-BD59-A6C34878D82A}">
                    <a16:rowId xmlns:a16="http://schemas.microsoft.com/office/drawing/2014/main" val="976160752"/>
                  </a:ext>
                </a:extLst>
              </a:tr>
              <a:tr h="225743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Supply-side subsidies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1" marR="3963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005554"/>
                  </a:ext>
                </a:extLst>
              </a:tr>
              <a:tr h="7164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Matching grants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1" marR="3963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Positive externalities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Public goods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DI: Increase equity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1" marR="3963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Diversion to general revenue by reduction in effort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1" marR="39631" marT="0" marB="0"/>
                </a:tc>
                <a:extLst>
                  <a:ext uri="{0D108BD9-81ED-4DB2-BD59-A6C34878D82A}">
                    <a16:rowId xmlns:a16="http://schemas.microsoft.com/office/drawing/2014/main" val="1134220350"/>
                  </a:ext>
                </a:extLst>
              </a:tr>
              <a:tr h="4711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Tax expenditures (business deductions and credits)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1" marR="3963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Positive externalities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Public goods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1" marR="3963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Misallocation of resources across industries, horizontal tax inequity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1" marR="39631" marT="0" marB="0"/>
                </a:tc>
                <a:extLst>
                  <a:ext uri="{0D108BD9-81ED-4DB2-BD59-A6C34878D82A}">
                    <a16:rowId xmlns:a16="http://schemas.microsoft.com/office/drawing/2014/main" val="3790275254"/>
                  </a:ext>
                </a:extLst>
              </a:tr>
              <a:tr h="225743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Demand-side taxes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1" marR="3963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3148152"/>
                  </a:ext>
                </a:extLst>
              </a:tr>
              <a:tr h="9618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Commodity taxes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User fees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1" marR="3963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Negative externalities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Information asymmetries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Public goods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Open access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1" marR="3963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Deadweight losses and black markets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1" marR="39631" marT="0" marB="0"/>
                </a:tc>
                <a:extLst>
                  <a:ext uri="{0D108BD9-81ED-4DB2-BD59-A6C34878D82A}">
                    <a16:rowId xmlns:a16="http://schemas.microsoft.com/office/drawing/2014/main" val="1399714966"/>
                  </a:ext>
                </a:extLst>
              </a:tr>
              <a:tr h="225743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Demand-side subsidies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1" marR="39631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852655"/>
                  </a:ext>
                </a:extLst>
              </a:tr>
              <a:tr h="7164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In-kind subsidies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1" marR="3963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Positive externalities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LCF: Utility interdependence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DI: Floors on consumption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1" marR="3963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Restricts consumer choice, bureaucratic supply failure, lumpiness leads to inequitable distribution.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1" marR="39631" marT="0" marB="0"/>
                </a:tc>
                <a:extLst>
                  <a:ext uri="{0D108BD9-81ED-4DB2-BD59-A6C34878D82A}">
                    <a16:rowId xmlns:a16="http://schemas.microsoft.com/office/drawing/2014/main" val="2626487849"/>
                  </a:ext>
                </a:extLst>
              </a:tr>
              <a:tr h="7164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Vouchers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1" marR="3963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Positive externalities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DI: Increased equity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GF: Bureaucratic supply failure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1" marR="3963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Informational asymmetries, short-run supply inelasticities, institutional resistance.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1" marR="39631" marT="0" marB="0"/>
                </a:tc>
                <a:extLst>
                  <a:ext uri="{0D108BD9-81ED-4DB2-BD59-A6C34878D82A}">
                    <a16:rowId xmlns:a16="http://schemas.microsoft.com/office/drawing/2014/main" val="1647747913"/>
                  </a:ext>
                </a:extLst>
              </a:tr>
              <a:tr h="4711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Tax expenditures (personal deductions and credits)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1" marR="3963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MF: Positive externalities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DI: Increase equity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1" marR="39631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Poor targeting of subsidies, vertical and horizontal tax inequities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631" marR="39631" marT="0" marB="0"/>
                </a:tc>
                <a:extLst>
                  <a:ext uri="{0D108BD9-81ED-4DB2-BD59-A6C34878D82A}">
                    <a16:rowId xmlns:a16="http://schemas.microsoft.com/office/drawing/2014/main" val="4192741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135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2414</Words>
  <Application>Microsoft Office PowerPoint</Application>
  <PresentationFormat>Widescreen</PresentationFormat>
  <Paragraphs>435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Aptos</vt:lpstr>
      <vt:lpstr>Aptos Display</vt:lpstr>
      <vt:lpstr>Arial</vt:lpstr>
      <vt:lpstr>Calibri</vt:lpstr>
      <vt:lpstr>Courier New</vt:lpstr>
      <vt:lpstr>Symbol</vt:lpstr>
      <vt:lpstr>Times New Roman</vt:lpstr>
      <vt:lpstr>Wingdings</vt:lpstr>
      <vt:lpstr>Office Theme</vt:lpstr>
      <vt:lpstr>Correcting Market and Government Failure – Generic Policies</vt:lpstr>
      <vt:lpstr>Correcting Market and Government Failure – Generic Policies from Chapter 10 </vt:lpstr>
      <vt:lpstr>MARKETS: Freeing markets (getting out of the way and allowing) Facilitating markets (supporting or creating) Simulating markets (creating by stepping back one level) </vt:lpstr>
      <vt:lpstr>MARKETS:  Freeing markets by privatization</vt:lpstr>
      <vt:lpstr>MARKETS: Facilitating / fostering / supporting markets. </vt:lpstr>
      <vt:lpstr>Markets: Simulate markets</vt:lpstr>
      <vt:lpstr>Chart 10.1  Summary of Freeing, Facilitating, and Simulating Markets</vt:lpstr>
      <vt:lpstr>Tax and Subsidy Policies</vt:lpstr>
      <vt:lpstr>Table 10.2: Using Subsidies and Taxes to Alter Incentives </vt:lpstr>
      <vt:lpstr>Establishing Rules and Regulations. </vt:lpstr>
      <vt:lpstr>RULES AND REGULATIONS: Command and control.  Directive is given, compliance is monitored, noncompliance is punished.</vt:lpstr>
      <vt:lpstr>RULES AND REGULATIONS</vt:lpstr>
      <vt:lpstr>10.3 Establishing Rules</vt:lpstr>
      <vt:lpstr>Direct Provision by Government</vt:lpstr>
      <vt:lpstr>10.4  Supply by non-market mechanisms.</vt:lpstr>
      <vt:lpstr>Table 10.5 Insurance and cushions. </vt:lpstr>
      <vt:lpstr>10.6 Primary (P) or Secondary (S) Sources for Solutions </vt:lpstr>
    </vt:vector>
  </TitlesOfParts>
  <Company>Syracuse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McPeak</dc:creator>
  <cp:lastModifiedBy>John McPeak</cp:lastModifiedBy>
  <cp:revision>1</cp:revision>
  <dcterms:created xsi:type="dcterms:W3CDTF">2024-10-29T15:51:19Z</dcterms:created>
  <dcterms:modified xsi:type="dcterms:W3CDTF">2024-11-12T16:30:12Z</dcterms:modified>
</cp:coreProperties>
</file>