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21"/>
  </p:notesMasterIdLst>
  <p:sldIdLst>
    <p:sldId id="269" r:id="rId2"/>
    <p:sldId id="286" r:id="rId3"/>
    <p:sldId id="287" r:id="rId4"/>
    <p:sldId id="288" r:id="rId5"/>
    <p:sldId id="289" r:id="rId6"/>
    <p:sldId id="290" r:id="rId7"/>
    <p:sldId id="291" r:id="rId8"/>
    <p:sldId id="272" r:id="rId9"/>
    <p:sldId id="273" r:id="rId10"/>
    <p:sldId id="274" r:id="rId11"/>
    <p:sldId id="275" r:id="rId12"/>
    <p:sldId id="261" r:id="rId13"/>
    <p:sldId id="262" r:id="rId14"/>
    <p:sldId id="279" r:id="rId15"/>
    <p:sldId id="278" r:id="rId16"/>
    <p:sldId id="292" r:id="rId17"/>
    <p:sldId id="293" r:id="rId18"/>
    <p:sldId id="294" r:id="rId19"/>
    <p:sldId id="267" r:id="rId20"/>
  </p:sldIdLst>
  <p:sldSz cx="9144000" cy="6858000" type="screen4x3"/>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3334"/>
    <a:srgbClr val="10069F"/>
    <a:srgbClr val="4E2A84"/>
    <a:srgbClr val="582E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876993-DC28-4748-AB84-07D97EC49ECE}" v="8" dt="2024-11-14T15:51:47.8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808" autoAdjust="0"/>
    <p:restoredTop sz="85693" autoAdjust="0"/>
  </p:normalViewPr>
  <p:slideViewPr>
    <p:cSldViewPr>
      <p:cViewPr varScale="1">
        <p:scale>
          <a:sx n="96" d="100"/>
          <a:sy n="96" d="100"/>
        </p:scale>
        <p:origin x="1632" y="72"/>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 Id="rId27" Type="http://schemas.microsoft.com/office/2016/11/relationships/changesInfo" Target="changesInfos/changesInfo1.xml"/></Relationships>
</file>

<file path=ppt/_rels/viewProps.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slide" Target="slides/slide1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McPeak" userId="1cc2098a-507f-44ed-aa67-086a597b3dce" providerId="ADAL" clId="{8E876993-DC28-4748-AB84-07D97EC49ECE}"/>
    <pc:docChg chg="undo custSel addSld delSld modSld">
      <pc:chgData name="John McPeak" userId="1cc2098a-507f-44ed-aa67-086a597b3dce" providerId="ADAL" clId="{8E876993-DC28-4748-AB84-07D97EC49ECE}" dt="2024-11-14T15:56:30.609" v="1142" actId="20577"/>
      <pc:docMkLst>
        <pc:docMk/>
      </pc:docMkLst>
      <pc:sldChg chg="modSp mod">
        <pc:chgData name="John McPeak" userId="1cc2098a-507f-44ed-aa67-086a597b3dce" providerId="ADAL" clId="{8E876993-DC28-4748-AB84-07D97EC49ECE}" dt="2024-11-14T15:51:47.852" v="1035" actId="255"/>
        <pc:sldMkLst>
          <pc:docMk/>
          <pc:sldMk cId="4108499842" sldId="261"/>
        </pc:sldMkLst>
        <pc:graphicFrameChg chg="mod">
          <ac:chgData name="John McPeak" userId="1cc2098a-507f-44ed-aa67-086a597b3dce" providerId="ADAL" clId="{8E876993-DC28-4748-AB84-07D97EC49ECE}" dt="2024-11-14T15:51:47.852" v="1035" actId="255"/>
          <ac:graphicFrameMkLst>
            <pc:docMk/>
            <pc:sldMk cId="4108499842" sldId="261"/>
            <ac:graphicFrameMk id="9" creationId="{1D7D76F3-6E9A-45ED-97E9-F7AB8C54D56F}"/>
          </ac:graphicFrameMkLst>
        </pc:graphicFrameChg>
      </pc:sldChg>
      <pc:sldChg chg="del">
        <pc:chgData name="John McPeak" userId="1cc2098a-507f-44ed-aa67-086a597b3dce" providerId="ADAL" clId="{8E876993-DC28-4748-AB84-07D97EC49ECE}" dt="2024-10-29T14:35:50.680" v="255" actId="47"/>
        <pc:sldMkLst>
          <pc:docMk/>
          <pc:sldMk cId="1109610419" sldId="285"/>
        </pc:sldMkLst>
      </pc:sldChg>
      <pc:sldChg chg="delSp">
        <pc:chgData name="John McPeak" userId="1cc2098a-507f-44ed-aa67-086a597b3dce" providerId="ADAL" clId="{8E876993-DC28-4748-AB84-07D97EC49ECE}" dt="2024-10-28T14:44:47.145" v="0" actId="478"/>
        <pc:sldMkLst>
          <pc:docMk/>
          <pc:sldMk cId="2173587972" sldId="286"/>
        </pc:sldMkLst>
        <pc:spChg chg="del">
          <ac:chgData name="John McPeak" userId="1cc2098a-507f-44ed-aa67-086a597b3dce" providerId="ADAL" clId="{8E876993-DC28-4748-AB84-07D97EC49ECE}" dt="2024-10-28T14:44:47.145" v="0" actId="478"/>
          <ac:spMkLst>
            <pc:docMk/>
            <pc:sldMk cId="2173587972" sldId="286"/>
            <ac:spMk id="4" creationId="{60240CA9-0582-93B7-7D4D-DFB38A40E03F}"/>
          </ac:spMkLst>
        </pc:spChg>
      </pc:sldChg>
      <pc:sldChg chg="addSp delSp modSp mod">
        <pc:chgData name="John McPeak" userId="1cc2098a-507f-44ed-aa67-086a597b3dce" providerId="ADAL" clId="{8E876993-DC28-4748-AB84-07D97EC49ECE}" dt="2024-10-29T14:34:56.903" v="254" actId="20577"/>
        <pc:sldMkLst>
          <pc:docMk/>
          <pc:sldMk cId="3264401742" sldId="291"/>
        </pc:sldMkLst>
        <pc:spChg chg="del">
          <ac:chgData name="John McPeak" userId="1cc2098a-507f-44ed-aa67-086a597b3dce" providerId="ADAL" clId="{8E876993-DC28-4748-AB84-07D97EC49ECE}" dt="2024-10-29T14:29:15.352" v="1" actId="478"/>
          <ac:spMkLst>
            <pc:docMk/>
            <pc:sldMk cId="3264401742" sldId="291"/>
            <ac:spMk id="2" creationId="{1DDE6E94-02B0-EBF3-F21B-DE2403AF169C}"/>
          </ac:spMkLst>
        </pc:spChg>
        <pc:spChg chg="mod">
          <ac:chgData name="John McPeak" userId="1cc2098a-507f-44ed-aa67-086a597b3dce" providerId="ADAL" clId="{8E876993-DC28-4748-AB84-07D97EC49ECE}" dt="2024-10-29T14:34:56.903" v="254" actId="20577"/>
          <ac:spMkLst>
            <pc:docMk/>
            <pc:sldMk cId="3264401742" sldId="291"/>
            <ac:spMk id="6" creationId="{38579276-DAEC-5AC9-3C73-00168A4B6043}"/>
          </ac:spMkLst>
        </pc:spChg>
        <pc:graphicFrameChg chg="add mod modGraphic">
          <ac:chgData name="John McPeak" userId="1cc2098a-507f-44ed-aa67-086a597b3dce" providerId="ADAL" clId="{8E876993-DC28-4748-AB84-07D97EC49ECE}" dt="2024-10-29T14:34:31.813" v="242" actId="14100"/>
          <ac:graphicFrameMkLst>
            <pc:docMk/>
            <pc:sldMk cId="3264401742" sldId="291"/>
            <ac:graphicFrameMk id="3" creationId="{B1C4FFF3-4D0B-C1A3-8DF2-1467203F41AD}"/>
          </ac:graphicFrameMkLst>
        </pc:graphicFrameChg>
        <pc:graphicFrameChg chg="mod modGraphic">
          <ac:chgData name="John McPeak" userId="1cc2098a-507f-44ed-aa67-086a597b3dce" providerId="ADAL" clId="{8E876993-DC28-4748-AB84-07D97EC49ECE}" dt="2024-10-29T14:30:24.995" v="18" actId="1035"/>
          <ac:graphicFrameMkLst>
            <pc:docMk/>
            <pc:sldMk cId="3264401742" sldId="291"/>
            <ac:graphicFrameMk id="4" creationId="{1A3BA542-82FC-52A0-04A7-57E56CFD3193}"/>
          </ac:graphicFrameMkLst>
        </pc:graphicFrameChg>
      </pc:sldChg>
      <pc:sldChg chg="modSp new mod">
        <pc:chgData name="John McPeak" userId="1cc2098a-507f-44ed-aa67-086a597b3dce" providerId="ADAL" clId="{8E876993-DC28-4748-AB84-07D97EC49ECE}" dt="2024-11-14T15:54:21.715" v="1055" actId="20577"/>
        <pc:sldMkLst>
          <pc:docMk/>
          <pc:sldMk cId="2647977245" sldId="292"/>
        </pc:sldMkLst>
        <pc:spChg chg="mod">
          <ac:chgData name="John McPeak" userId="1cc2098a-507f-44ed-aa67-086a597b3dce" providerId="ADAL" clId="{8E876993-DC28-4748-AB84-07D97EC49ECE}" dt="2024-11-14T15:53:53.641" v="1044" actId="14100"/>
          <ac:spMkLst>
            <pc:docMk/>
            <pc:sldMk cId="2647977245" sldId="292"/>
            <ac:spMk id="2" creationId="{4334D07B-FC50-0F82-1E28-DB81CE20BFE9}"/>
          </ac:spMkLst>
        </pc:spChg>
        <pc:spChg chg="mod">
          <ac:chgData name="John McPeak" userId="1cc2098a-507f-44ed-aa67-086a597b3dce" providerId="ADAL" clId="{8E876993-DC28-4748-AB84-07D97EC49ECE}" dt="2024-11-14T15:54:21.715" v="1055" actId="20577"/>
          <ac:spMkLst>
            <pc:docMk/>
            <pc:sldMk cId="2647977245" sldId="292"/>
            <ac:spMk id="3" creationId="{961CD94D-E681-45F4-72FA-C157585FE31B}"/>
          </ac:spMkLst>
        </pc:spChg>
      </pc:sldChg>
      <pc:sldChg chg="addSp delSp modSp new mod">
        <pc:chgData name="John McPeak" userId="1cc2098a-507f-44ed-aa67-086a597b3dce" providerId="ADAL" clId="{8E876993-DC28-4748-AB84-07D97EC49ECE}" dt="2024-11-14T15:56:30.609" v="1142" actId="20577"/>
        <pc:sldMkLst>
          <pc:docMk/>
          <pc:sldMk cId="3058943442" sldId="293"/>
        </pc:sldMkLst>
        <pc:spChg chg="mod">
          <ac:chgData name="John McPeak" userId="1cc2098a-507f-44ed-aa67-086a597b3dce" providerId="ADAL" clId="{8E876993-DC28-4748-AB84-07D97EC49ECE}" dt="2024-11-14T15:15:14.855" v="652" actId="14100"/>
          <ac:spMkLst>
            <pc:docMk/>
            <pc:sldMk cId="3058943442" sldId="293"/>
            <ac:spMk id="2" creationId="{4A958E2E-4FFF-28AA-FCB1-1FA9C4346FDB}"/>
          </ac:spMkLst>
        </pc:spChg>
        <pc:spChg chg="del">
          <ac:chgData name="John McPeak" userId="1cc2098a-507f-44ed-aa67-086a597b3dce" providerId="ADAL" clId="{8E876993-DC28-4748-AB84-07D97EC49ECE}" dt="2024-11-14T15:10:28.996" v="404"/>
          <ac:spMkLst>
            <pc:docMk/>
            <pc:sldMk cId="3058943442" sldId="293"/>
            <ac:spMk id="3" creationId="{CE2B23AF-BD2E-BBF9-74EC-C79C5CA150DD}"/>
          </ac:spMkLst>
        </pc:spChg>
        <pc:graphicFrameChg chg="add mod modGraphic">
          <ac:chgData name="John McPeak" userId="1cc2098a-507f-44ed-aa67-086a597b3dce" providerId="ADAL" clId="{8E876993-DC28-4748-AB84-07D97EC49ECE}" dt="2024-11-14T15:56:30.609" v="1142" actId="20577"/>
          <ac:graphicFrameMkLst>
            <pc:docMk/>
            <pc:sldMk cId="3058943442" sldId="293"/>
            <ac:graphicFrameMk id="4" creationId="{B61A3C60-938F-D8DD-47FF-26B9C89991C3}"/>
          </ac:graphicFrameMkLst>
        </pc:graphicFrameChg>
      </pc:sldChg>
      <pc:sldChg chg="modSp new mod">
        <pc:chgData name="John McPeak" userId="1cc2098a-507f-44ed-aa67-086a597b3dce" providerId="ADAL" clId="{8E876993-DC28-4748-AB84-07D97EC49ECE}" dt="2024-11-14T15:22:23.890" v="1028" actId="20577"/>
        <pc:sldMkLst>
          <pc:docMk/>
          <pc:sldMk cId="132003253" sldId="294"/>
        </pc:sldMkLst>
        <pc:spChg chg="mod">
          <ac:chgData name="John McPeak" userId="1cc2098a-507f-44ed-aa67-086a597b3dce" providerId="ADAL" clId="{8E876993-DC28-4748-AB84-07D97EC49ECE}" dt="2024-11-14T15:17:44.094" v="715" actId="14100"/>
          <ac:spMkLst>
            <pc:docMk/>
            <pc:sldMk cId="132003253" sldId="294"/>
            <ac:spMk id="2" creationId="{05926BE2-AD13-2BBB-826D-FD78B1C3F675}"/>
          </ac:spMkLst>
        </pc:spChg>
        <pc:spChg chg="mod">
          <ac:chgData name="John McPeak" userId="1cc2098a-507f-44ed-aa67-086a597b3dce" providerId="ADAL" clId="{8E876993-DC28-4748-AB84-07D97EC49ECE}" dt="2024-11-14T15:22:23.890" v="1028" actId="20577"/>
          <ac:spMkLst>
            <pc:docMk/>
            <pc:sldMk cId="132003253" sldId="294"/>
            <ac:spMk id="3" creationId="{8E741AB4-A692-5321-BEA1-CC90B97B316C}"/>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PPA897\tariff.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C:\PPA897\tariff.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Closed Economy and Tariff Example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292649462102476E-2"/>
          <c:y val="0.10579150579150579"/>
          <c:w val="0.94783562154619683"/>
          <c:h val="0.79400379006678223"/>
        </c:manualLayout>
      </c:layout>
      <c:lineChart>
        <c:grouping val="standard"/>
        <c:varyColors val="0"/>
        <c:ser>
          <c:idx val="0"/>
          <c:order val="0"/>
          <c:tx>
            <c:strRef>
              <c:f>Sheet1!$B$1</c:f>
              <c:strCache>
                <c:ptCount val="1"/>
                <c:pt idx="0">
                  <c:v>Domestic Inverse Demand</c:v>
                </c:pt>
              </c:strCache>
            </c:strRef>
          </c:tx>
          <c:spPr>
            <a:ln w="28575" cap="rnd">
              <a:solidFill>
                <a:schemeClr val="accent1"/>
              </a:solidFill>
              <a:round/>
            </a:ln>
            <a:effectLst/>
          </c:spPr>
          <c:marker>
            <c:symbol val="none"/>
          </c:marker>
          <c:cat>
            <c:numRef>
              <c:f>Sheet1!$A$2:$A$26</c:f>
              <c:numCache>
                <c:formatCode>General</c:formatCode>
                <c:ptCount val="25"/>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numCache>
            </c:numRef>
          </c:cat>
          <c:val>
            <c:numRef>
              <c:f>Sheet1!$B$2:$B$26</c:f>
              <c:numCache>
                <c:formatCode>General</c:formatCode>
                <c:ptCount val="25"/>
                <c:pt idx="0">
                  <c:v>24</c:v>
                </c:pt>
                <c:pt idx="1">
                  <c:v>23</c:v>
                </c:pt>
                <c:pt idx="2">
                  <c:v>22</c:v>
                </c:pt>
                <c:pt idx="3">
                  <c:v>21</c:v>
                </c:pt>
                <c:pt idx="4">
                  <c:v>20</c:v>
                </c:pt>
                <c:pt idx="5">
                  <c:v>19</c:v>
                </c:pt>
                <c:pt idx="6">
                  <c:v>18</c:v>
                </c:pt>
                <c:pt idx="7">
                  <c:v>17</c:v>
                </c:pt>
                <c:pt idx="8">
                  <c:v>16</c:v>
                </c:pt>
                <c:pt idx="9">
                  <c:v>15</c:v>
                </c:pt>
                <c:pt idx="10">
                  <c:v>14</c:v>
                </c:pt>
                <c:pt idx="11">
                  <c:v>13</c:v>
                </c:pt>
                <c:pt idx="12">
                  <c:v>12</c:v>
                </c:pt>
                <c:pt idx="13">
                  <c:v>11</c:v>
                </c:pt>
                <c:pt idx="14">
                  <c:v>10</c:v>
                </c:pt>
                <c:pt idx="15">
                  <c:v>9</c:v>
                </c:pt>
                <c:pt idx="16">
                  <c:v>8</c:v>
                </c:pt>
                <c:pt idx="17">
                  <c:v>7</c:v>
                </c:pt>
                <c:pt idx="18">
                  <c:v>6</c:v>
                </c:pt>
                <c:pt idx="19">
                  <c:v>5</c:v>
                </c:pt>
                <c:pt idx="20">
                  <c:v>4</c:v>
                </c:pt>
                <c:pt idx="21">
                  <c:v>3</c:v>
                </c:pt>
                <c:pt idx="22">
                  <c:v>2</c:v>
                </c:pt>
                <c:pt idx="23">
                  <c:v>1</c:v>
                </c:pt>
                <c:pt idx="24">
                  <c:v>0</c:v>
                </c:pt>
              </c:numCache>
            </c:numRef>
          </c:val>
          <c:smooth val="0"/>
          <c:extLst>
            <c:ext xmlns:c16="http://schemas.microsoft.com/office/drawing/2014/chart" uri="{C3380CC4-5D6E-409C-BE32-E72D297353CC}">
              <c16:uniqueId val="{00000000-4420-4E40-8B76-C374EFE60377}"/>
            </c:ext>
          </c:extLst>
        </c:ser>
        <c:ser>
          <c:idx val="1"/>
          <c:order val="1"/>
          <c:tx>
            <c:strRef>
              <c:f>Sheet1!$C$1</c:f>
              <c:strCache>
                <c:ptCount val="1"/>
                <c:pt idx="0">
                  <c:v>Domestic Inverse supply</c:v>
                </c:pt>
              </c:strCache>
            </c:strRef>
          </c:tx>
          <c:spPr>
            <a:ln w="28575" cap="rnd">
              <a:solidFill>
                <a:srgbClr val="FFC000"/>
              </a:solidFill>
              <a:round/>
            </a:ln>
            <a:effectLst/>
          </c:spPr>
          <c:marker>
            <c:symbol val="none"/>
          </c:marker>
          <c:cat>
            <c:numRef>
              <c:f>Sheet1!$A$2:$A$26</c:f>
              <c:numCache>
                <c:formatCode>General</c:formatCode>
                <c:ptCount val="25"/>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numCache>
            </c:numRef>
          </c:cat>
          <c:val>
            <c:numRef>
              <c:f>Sheet1!$C$2:$C$26</c:f>
              <c:numCache>
                <c:formatCode>General</c:formatCode>
                <c:ptCount val="25"/>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numCache>
            </c:numRef>
          </c:val>
          <c:smooth val="0"/>
          <c:extLst>
            <c:ext xmlns:c16="http://schemas.microsoft.com/office/drawing/2014/chart" uri="{C3380CC4-5D6E-409C-BE32-E72D297353CC}">
              <c16:uniqueId val="{00000001-4420-4E40-8B76-C374EFE60377}"/>
            </c:ext>
          </c:extLst>
        </c:ser>
        <c:ser>
          <c:idx val="2"/>
          <c:order val="2"/>
          <c:tx>
            <c:strRef>
              <c:f>Sheet1!$D$1</c:f>
              <c:strCache>
                <c:ptCount val="1"/>
                <c:pt idx="0">
                  <c:v>International supply</c:v>
                </c:pt>
              </c:strCache>
            </c:strRef>
          </c:tx>
          <c:spPr>
            <a:ln w="28575" cap="rnd">
              <a:solidFill>
                <a:schemeClr val="accent3"/>
              </a:solidFill>
              <a:round/>
            </a:ln>
            <a:effectLst/>
          </c:spPr>
          <c:marker>
            <c:symbol val="none"/>
          </c:marker>
          <c:cat>
            <c:numRef>
              <c:f>Sheet1!$A$2:$A$26</c:f>
              <c:numCache>
                <c:formatCode>General</c:formatCode>
                <c:ptCount val="25"/>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numCache>
            </c:numRef>
          </c:cat>
          <c:val>
            <c:numRef>
              <c:f>Sheet1!$D$2:$D$26</c:f>
              <c:numCache>
                <c:formatCode>General</c:formatCode>
                <c:ptCount val="25"/>
                <c:pt idx="0">
                  <c:v>8</c:v>
                </c:pt>
                <c:pt idx="1">
                  <c:v>8</c:v>
                </c:pt>
                <c:pt idx="2">
                  <c:v>8</c:v>
                </c:pt>
                <c:pt idx="3">
                  <c:v>8</c:v>
                </c:pt>
                <c:pt idx="4">
                  <c:v>8</c:v>
                </c:pt>
                <c:pt idx="5">
                  <c:v>8</c:v>
                </c:pt>
                <c:pt idx="6">
                  <c:v>8</c:v>
                </c:pt>
                <c:pt idx="7">
                  <c:v>8</c:v>
                </c:pt>
                <c:pt idx="8">
                  <c:v>8</c:v>
                </c:pt>
                <c:pt idx="9">
                  <c:v>8</c:v>
                </c:pt>
                <c:pt idx="10">
                  <c:v>8</c:v>
                </c:pt>
                <c:pt idx="11">
                  <c:v>8</c:v>
                </c:pt>
                <c:pt idx="12">
                  <c:v>8</c:v>
                </c:pt>
                <c:pt idx="13">
                  <c:v>8</c:v>
                </c:pt>
                <c:pt idx="14">
                  <c:v>8</c:v>
                </c:pt>
                <c:pt idx="15">
                  <c:v>8</c:v>
                </c:pt>
                <c:pt idx="16">
                  <c:v>8</c:v>
                </c:pt>
                <c:pt idx="17">
                  <c:v>8</c:v>
                </c:pt>
                <c:pt idx="18">
                  <c:v>8</c:v>
                </c:pt>
                <c:pt idx="19">
                  <c:v>8</c:v>
                </c:pt>
                <c:pt idx="20">
                  <c:v>8</c:v>
                </c:pt>
                <c:pt idx="21">
                  <c:v>8</c:v>
                </c:pt>
                <c:pt idx="22">
                  <c:v>8</c:v>
                </c:pt>
                <c:pt idx="23">
                  <c:v>8</c:v>
                </c:pt>
                <c:pt idx="24">
                  <c:v>8</c:v>
                </c:pt>
              </c:numCache>
            </c:numRef>
          </c:val>
          <c:smooth val="0"/>
          <c:extLst>
            <c:ext xmlns:c16="http://schemas.microsoft.com/office/drawing/2014/chart" uri="{C3380CC4-5D6E-409C-BE32-E72D297353CC}">
              <c16:uniqueId val="{00000002-4420-4E40-8B76-C374EFE60377}"/>
            </c:ext>
          </c:extLst>
        </c:ser>
        <c:ser>
          <c:idx val="3"/>
          <c:order val="3"/>
          <c:tx>
            <c:strRef>
              <c:f>Sheet1!$E$1</c:f>
              <c:strCache>
                <c:ptCount val="1"/>
                <c:pt idx="0">
                  <c:v>International supply plus tariff</c:v>
                </c:pt>
              </c:strCache>
            </c:strRef>
          </c:tx>
          <c:spPr>
            <a:ln w="28575" cap="rnd">
              <a:solidFill>
                <a:schemeClr val="accent4"/>
              </a:solidFill>
              <a:round/>
            </a:ln>
            <a:effectLst/>
          </c:spPr>
          <c:marker>
            <c:symbol val="none"/>
          </c:marker>
          <c:cat>
            <c:numRef>
              <c:f>Sheet1!$A$2:$A$26</c:f>
              <c:numCache>
                <c:formatCode>General</c:formatCode>
                <c:ptCount val="25"/>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numCache>
            </c:numRef>
          </c:cat>
          <c:val>
            <c:numRef>
              <c:f>Sheet1!$E$2:$E$26</c:f>
              <c:numCache>
                <c:formatCode>General</c:formatCode>
                <c:ptCount val="25"/>
                <c:pt idx="0">
                  <c:v>10</c:v>
                </c:pt>
                <c:pt idx="1">
                  <c:v>10</c:v>
                </c:pt>
                <c:pt idx="2">
                  <c:v>10</c:v>
                </c:pt>
                <c:pt idx="3">
                  <c:v>10</c:v>
                </c:pt>
                <c:pt idx="4">
                  <c:v>10</c:v>
                </c:pt>
                <c:pt idx="5">
                  <c:v>10</c:v>
                </c:pt>
                <c:pt idx="6">
                  <c:v>10</c:v>
                </c:pt>
                <c:pt idx="7">
                  <c:v>10</c:v>
                </c:pt>
                <c:pt idx="8">
                  <c:v>10</c:v>
                </c:pt>
                <c:pt idx="9">
                  <c:v>10</c:v>
                </c:pt>
                <c:pt idx="10">
                  <c:v>10</c:v>
                </c:pt>
                <c:pt idx="11">
                  <c:v>10</c:v>
                </c:pt>
                <c:pt idx="12">
                  <c:v>10</c:v>
                </c:pt>
                <c:pt idx="13">
                  <c:v>10</c:v>
                </c:pt>
                <c:pt idx="14">
                  <c:v>10</c:v>
                </c:pt>
                <c:pt idx="15">
                  <c:v>10</c:v>
                </c:pt>
                <c:pt idx="16">
                  <c:v>10</c:v>
                </c:pt>
                <c:pt idx="17">
                  <c:v>10</c:v>
                </c:pt>
                <c:pt idx="18">
                  <c:v>10</c:v>
                </c:pt>
                <c:pt idx="19">
                  <c:v>10</c:v>
                </c:pt>
                <c:pt idx="20">
                  <c:v>10</c:v>
                </c:pt>
                <c:pt idx="21">
                  <c:v>10</c:v>
                </c:pt>
                <c:pt idx="22">
                  <c:v>10</c:v>
                </c:pt>
                <c:pt idx="23">
                  <c:v>10</c:v>
                </c:pt>
                <c:pt idx="24">
                  <c:v>10</c:v>
                </c:pt>
              </c:numCache>
            </c:numRef>
          </c:val>
          <c:smooth val="0"/>
          <c:extLst>
            <c:ext xmlns:c16="http://schemas.microsoft.com/office/drawing/2014/chart" uri="{C3380CC4-5D6E-409C-BE32-E72D297353CC}">
              <c16:uniqueId val="{00000003-4420-4E40-8B76-C374EFE60377}"/>
            </c:ext>
          </c:extLst>
        </c:ser>
        <c:dLbls>
          <c:showLegendKey val="0"/>
          <c:showVal val="0"/>
          <c:showCatName val="0"/>
          <c:showSerName val="0"/>
          <c:showPercent val="0"/>
          <c:showBubbleSize val="0"/>
        </c:dLbls>
        <c:smooth val="0"/>
        <c:axId val="441811704"/>
        <c:axId val="441808752"/>
      </c:lineChart>
      <c:catAx>
        <c:axId val="441811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41808752"/>
        <c:crosses val="autoZero"/>
        <c:auto val="1"/>
        <c:lblAlgn val="ctr"/>
        <c:lblOffset val="100"/>
        <c:noMultiLvlLbl val="0"/>
      </c:catAx>
      <c:valAx>
        <c:axId val="4418087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41811704"/>
        <c:crosses val="autoZero"/>
        <c:crossBetween val="between"/>
      </c:valAx>
      <c:spPr>
        <a:solidFill>
          <a:schemeClr val="bg1"/>
        </a:solid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1400" b="0" i="0" u="none" strike="noStrike" kern="1200" spc="0" baseline="0">
                <a:solidFill>
                  <a:schemeClr val="tx1">
                    <a:lumMod val="65000"/>
                    <a:lumOff val="35000"/>
                  </a:schemeClr>
                </a:solidFill>
                <a:latin typeface="+mn-lt"/>
                <a:ea typeface="+mn-ea"/>
                <a:cs typeface="+mn-cs"/>
              </a:defRPr>
            </a:pPr>
            <a:r>
              <a:rPr lang="en-US" sz="1200" dirty="0"/>
              <a:t>Quota</a:t>
            </a:r>
            <a:r>
              <a:rPr lang="en-US" sz="1200" baseline="0" dirty="0"/>
              <a:t> allowing 5 units to be imported at the world price</a:t>
            </a:r>
            <a:endParaRPr lang="en-US" sz="1200" dirty="0"/>
          </a:p>
        </c:rich>
      </c:tx>
      <c:layout>
        <c:manualLayout>
          <c:xMode val="edge"/>
          <c:yMode val="edge"/>
          <c:x val="0.15156527144633236"/>
          <c:y val="4.7342983417122515E-2"/>
        </c:manualLayout>
      </c:layout>
      <c:overlay val="0"/>
      <c:spPr>
        <a:noFill/>
        <a:ln>
          <a:noFill/>
        </a:ln>
        <a:effectLst/>
      </c:spPr>
      <c:txPr>
        <a:bodyPr rot="0" spcFirstLastPara="1" vertOverflow="ellipsis" vert="horz" wrap="square" anchor="ctr" anchorCtr="1"/>
        <a:lstStyle/>
        <a:p>
          <a:pPr algn="ct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6215075919248413E-2"/>
          <c:y val="0.17964239000677604"/>
          <c:w val="0.9456017303392632"/>
          <c:h val="0.73591687346775314"/>
        </c:manualLayout>
      </c:layout>
      <c:lineChart>
        <c:grouping val="standard"/>
        <c:varyColors val="0"/>
        <c:ser>
          <c:idx val="0"/>
          <c:order val="0"/>
          <c:tx>
            <c:strRef>
              <c:f>Sheet2!$B$1</c:f>
              <c:strCache>
                <c:ptCount val="1"/>
                <c:pt idx="0">
                  <c:v>Domestic Inverse Demand</c:v>
                </c:pt>
              </c:strCache>
            </c:strRef>
          </c:tx>
          <c:spPr>
            <a:ln w="28575" cap="rnd">
              <a:solidFill>
                <a:schemeClr val="accent1"/>
              </a:solidFill>
              <a:round/>
            </a:ln>
            <a:effectLst/>
          </c:spPr>
          <c:marker>
            <c:symbol val="none"/>
          </c:marker>
          <c:cat>
            <c:numRef>
              <c:f>Sheet2!$A$2:$A$26</c:f>
              <c:numCache>
                <c:formatCode>General</c:formatCode>
                <c:ptCount val="25"/>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numCache>
            </c:numRef>
          </c:cat>
          <c:val>
            <c:numRef>
              <c:f>Sheet2!$B$2:$B$26</c:f>
              <c:numCache>
                <c:formatCode>General</c:formatCode>
                <c:ptCount val="25"/>
                <c:pt idx="0">
                  <c:v>24</c:v>
                </c:pt>
                <c:pt idx="1">
                  <c:v>23</c:v>
                </c:pt>
                <c:pt idx="2">
                  <c:v>22</c:v>
                </c:pt>
                <c:pt idx="3">
                  <c:v>21</c:v>
                </c:pt>
                <c:pt idx="4">
                  <c:v>20</c:v>
                </c:pt>
                <c:pt idx="5">
                  <c:v>19</c:v>
                </c:pt>
                <c:pt idx="6">
                  <c:v>18</c:v>
                </c:pt>
                <c:pt idx="7">
                  <c:v>17</c:v>
                </c:pt>
                <c:pt idx="8">
                  <c:v>16</c:v>
                </c:pt>
                <c:pt idx="9">
                  <c:v>15</c:v>
                </c:pt>
                <c:pt idx="10">
                  <c:v>14</c:v>
                </c:pt>
                <c:pt idx="11">
                  <c:v>13</c:v>
                </c:pt>
                <c:pt idx="12">
                  <c:v>12</c:v>
                </c:pt>
                <c:pt idx="13">
                  <c:v>11</c:v>
                </c:pt>
                <c:pt idx="14">
                  <c:v>10</c:v>
                </c:pt>
                <c:pt idx="15">
                  <c:v>9</c:v>
                </c:pt>
                <c:pt idx="16">
                  <c:v>8</c:v>
                </c:pt>
                <c:pt idx="17">
                  <c:v>7</c:v>
                </c:pt>
                <c:pt idx="18">
                  <c:v>6</c:v>
                </c:pt>
                <c:pt idx="19">
                  <c:v>5</c:v>
                </c:pt>
                <c:pt idx="20">
                  <c:v>4</c:v>
                </c:pt>
                <c:pt idx="21">
                  <c:v>3</c:v>
                </c:pt>
                <c:pt idx="22">
                  <c:v>2</c:v>
                </c:pt>
                <c:pt idx="23">
                  <c:v>1</c:v>
                </c:pt>
                <c:pt idx="24">
                  <c:v>0</c:v>
                </c:pt>
              </c:numCache>
            </c:numRef>
          </c:val>
          <c:smooth val="0"/>
          <c:extLst>
            <c:ext xmlns:c16="http://schemas.microsoft.com/office/drawing/2014/chart" uri="{C3380CC4-5D6E-409C-BE32-E72D297353CC}">
              <c16:uniqueId val="{00000000-8A5C-48FA-937A-78F31C6B8799}"/>
            </c:ext>
          </c:extLst>
        </c:ser>
        <c:ser>
          <c:idx val="1"/>
          <c:order val="1"/>
          <c:tx>
            <c:strRef>
              <c:f>Sheet2!$C$1</c:f>
              <c:strCache>
                <c:ptCount val="1"/>
                <c:pt idx="0">
                  <c:v>Domestic Inverse supply</c:v>
                </c:pt>
              </c:strCache>
            </c:strRef>
          </c:tx>
          <c:spPr>
            <a:ln w="28575" cap="rnd">
              <a:solidFill>
                <a:schemeClr val="accent4">
                  <a:lumMod val="60000"/>
                  <a:lumOff val="40000"/>
                </a:schemeClr>
              </a:solidFill>
              <a:round/>
            </a:ln>
            <a:effectLst/>
          </c:spPr>
          <c:marker>
            <c:symbol val="none"/>
          </c:marker>
          <c:cat>
            <c:numRef>
              <c:f>Sheet2!$A$2:$A$26</c:f>
              <c:numCache>
                <c:formatCode>General</c:formatCode>
                <c:ptCount val="25"/>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numCache>
            </c:numRef>
          </c:cat>
          <c:val>
            <c:numRef>
              <c:f>Sheet2!$C$2:$C$26</c:f>
              <c:numCache>
                <c:formatCode>General</c:formatCode>
                <c:ptCount val="25"/>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numCache>
            </c:numRef>
          </c:val>
          <c:smooth val="0"/>
          <c:extLst>
            <c:ext xmlns:c16="http://schemas.microsoft.com/office/drawing/2014/chart" uri="{C3380CC4-5D6E-409C-BE32-E72D297353CC}">
              <c16:uniqueId val="{00000001-8A5C-48FA-937A-78F31C6B8799}"/>
            </c:ext>
          </c:extLst>
        </c:ser>
        <c:ser>
          <c:idx val="2"/>
          <c:order val="2"/>
          <c:tx>
            <c:strRef>
              <c:f>Sheet2!$D$1</c:f>
              <c:strCache>
                <c:ptCount val="1"/>
                <c:pt idx="0">
                  <c:v>International supply</c:v>
                </c:pt>
              </c:strCache>
            </c:strRef>
          </c:tx>
          <c:spPr>
            <a:ln w="28575" cap="rnd">
              <a:solidFill>
                <a:schemeClr val="accent3"/>
              </a:solidFill>
              <a:round/>
            </a:ln>
            <a:effectLst/>
          </c:spPr>
          <c:marker>
            <c:symbol val="none"/>
          </c:marker>
          <c:cat>
            <c:numRef>
              <c:f>Sheet2!$A$2:$A$26</c:f>
              <c:numCache>
                <c:formatCode>General</c:formatCode>
                <c:ptCount val="25"/>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numCache>
            </c:numRef>
          </c:cat>
          <c:val>
            <c:numRef>
              <c:f>Sheet2!$D$2:$D$26</c:f>
              <c:numCache>
                <c:formatCode>General</c:formatCode>
                <c:ptCount val="25"/>
                <c:pt idx="0">
                  <c:v>8</c:v>
                </c:pt>
                <c:pt idx="1">
                  <c:v>8</c:v>
                </c:pt>
                <c:pt idx="2">
                  <c:v>8</c:v>
                </c:pt>
                <c:pt idx="3">
                  <c:v>8</c:v>
                </c:pt>
                <c:pt idx="4">
                  <c:v>8</c:v>
                </c:pt>
                <c:pt idx="5">
                  <c:v>8</c:v>
                </c:pt>
                <c:pt idx="6">
                  <c:v>8</c:v>
                </c:pt>
                <c:pt idx="7">
                  <c:v>8</c:v>
                </c:pt>
                <c:pt idx="8">
                  <c:v>8</c:v>
                </c:pt>
                <c:pt idx="9">
                  <c:v>8</c:v>
                </c:pt>
                <c:pt idx="10">
                  <c:v>8</c:v>
                </c:pt>
                <c:pt idx="11">
                  <c:v>8</c:v>
                </c:pt>
                <c:pt idx="12">
                  <c:v>8</c:v>
                </c:pt>
                <c:pt idx="13">
                  <c:v>8</c:v>
                </c:pt>
                <c:pt idx="14">
                  <c:v>8</c:v>
                </c:pt>
                <c:pt idx="15">
                  <c:v>8</c:v>
                </c:pt>
                <c:pt idx="16">
                  <c:v>8</c:v>
                </c:pt>
                <c:pt idx="17">
                  <c:v>8</c:v>
                </c:pt>
                <c:pt idx="18">
                  <c:v>8</c:v>
                </c:pt>
                <c:pt idx="19">
                  <c:v>8</c:v>
                </c:pt>
                <c:pt idx="20">
                  <c:v>8</c:v>
                </c:pt>
                <c:pt idx="21">
                  <c:v>8</c:v>
                </c:pt>
                <c:pt idx="22">
                  <c:v>8</c:v>
                </c:pt>
                <c:pt idx="23">
                  <c:v>8</c:v>
                </c:pt>
                <c:pt idx="24">
                  <c:v>8</c:v>
                </c:pt>
              </c:numCache>
            </c:numRef>
          </c:val>
          <c:smooth val="0"/>
          <c:extLst>
            <c:ext xmlns:c16="http://schemas.microsoft.com/office/drawing/2014/chart" uri="{C3380CC4-5D6E-409C-BE32-E72D297353CC}">
              <c16:uniqueId val="{00000002-8A5C-48FA-937A-78F31C6B8799}"/>
            </c:ext>
          </c:extLst>
        </c:ser>
        <c:ser>
          <c:idx val="3"/>
          <c:order val="3"/>
          <c:tx>
            <c:strRef>
              <c:f>Sheet2!$E$1</c:f>
              <c:strCache>
                <c:ptCount val="1"/>
                <c:pt idx="0">
                  <c:v>Quota</c:v>
                </c:pt>
              </c:strCache>
            </c:strRef>
          </c:tx>
          <c:spPr>
            <a:ln w="28575" cap="rnd">
              <a:solidFill>
                <a:schemeClr val="accent4"/>
              </a:solidFill>
              <a:round/>
            </a:ln>
            <a:effectLst/>
          </c:spPr>
          <c:marker>
            <c:symbol val="none"/>
          </c:marker>
          <c:cat>
            <c:numRef>
              <c:f>Sheet2!$A$2:$A$26</c:f>
              <c:numCache>
                <c:formatCode>General</c:formatCode>
                <c:ptCount val="25"/>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numCache>
            </c:numRef>
          </c:cat>
          <c:val>
            <c:numRef>
              <c:f>Sheet2!$E$2:$E$26</c:f>
              <c:numCache>
                <c:formatCode>General</c:formatCode>
                <c:ptCount val="25"/>
                <c:pt idx="0">
                  <c:v>0</c:v>
                </c:pt>
                <c:pt idx="1">
                  <c:v>1</c:v>
                </c:pt>
                <c:pt idx="2">
                  <c:v>2</c:v>
                </c:pt>
                <c:pt idx="3">
                  <c:v>3</c:v>
                </c:pt>
                <c:pt idx="4">
                  <c:v>4</c:v>
                </c:pt>
                <c:pt idx="5">
                  <c:v>5</c:v>
                </c:pt>
                <c:pt idx="6">
                  <c:v>6</c:v>
                </c:pt>
                <c:pt idx="7">
                  <c:v>7</c:v>
                </c:pt>
                <c:pt idx="8">
                  <c:v>8</c:v>
                </c:pt>
                <c:pt idx="9">
                  <c:v>8</c:v>
                </c:pt>
                <c:pt idx="10">
                  <c:v>8</c:v>
                </c:pt>
                <c:pt idx="11">
                  <c:v>8</c:v>
                </c:pt>
                <c:pt idx="12">
                  <c:v>8</c:v>
                </c:pt>
                <c:pt idx="13">
                  <c:v>8</c:v>
                </c:pt>
                <c:pt idx="14">
                  <c:v>9</c:v>
                </c:pt>
                <c:pt idx="15">
                  <c:v>10</c:v>
                </c:pt>
                <c:pt idx="16">
                  <c:v>11</c:v>
                </c:pt>
                <c:pt idx="17">
                  <c:v>12</c:v>
                </c:pt>
                <c:pt idx="18">
                  <c:v>13</c:v>
                </c:pt>
                <c:pt idx="19">
                  <c:v>14</c:v>
                </c:pt>
                <c:pt idx="20">
                  <c:v>15</c:v>
                </c:pt>
                <c:pt idx="21">
                  <c:v>16</c:v>
                </c:pt>
                <c:pt idx="22">
                  <c:v>17</c:v>
                </c:pt>
                <c:pt idx="23">
                  <c:v>18</c:v>
                </c:pt>
                <c:pt idx="24">
                  <c:v>19</c:v>
                </c:pt>
              </c:numCache>
            </c:numRef>
          </c:val>
          <c:smooth val="0"/>
          <c:extLst>
            <c:ext xmlns:c16="http://schemas.microsoft.com/office/drawing/2014/chart" uri="{C3380CC4-5D6E-409C-BE32-E72D297353CC}">
              <c16:uniqueId val="{00000003-8A5C-48FA-937A-78F31C6B8799}"/>
            </c:ext>
          </c:extLst>
        </c:ser>
        <c:dLbls>
          <c:showLegendKey val="0"/>
          <c:showVal val="0"/>
          <c:showCatName val="0"/>
          <c:showSerName val="0"/>
          <c:showPercent val="0"/>
          <c:showBubbleSize val="0"/>
        </c:dLbls>
        <c:smooth val="0"/>
        <c:axId val="1255352655"/>
        <c:axId val="1257008671"/>
      </c:lineChart>
      <c:catAx>
        <c:axId val="12553526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57008671"/>
        <c:crosses val="autoZero"/>
        <c:auto val="1"/>
        <c:lblAlgn val="ctr"/>
        <c:lblOffset val="100"/>
        <c:noMultiLvlLbl val="0"/>
      </c:catAx>
      <c:valAx>
        <c:axId val="125700867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55352655"/>
        <c:crosses val="autoZero"/>
        <c:crossBetween val="between"/>
      </c:valAx>
      <c:spPr>
        <a:noFill/>
        <a:ln>
          <a:noFill/>
        </a:ln>
        <a:effectLst/>
      </c:spPr>
    </c:plotArea>
    <c:legend>
      <c:legendPos val="b"/>
      <c:layout>
        <c:manualLayout>
          <c:xMode val="edge"/>
          <c:yMode val="edge"/>
          <c:x val="0.12720241567026341"/>
          <c:y val="0.95644403148020296"/>
          <c:w val="0.74559516865947317"/>
          <c:h val="4.3555968519796998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0.57103</cdr:x>
      <cdr:y>0.58296</cdr:y>
    </cdr:from>
    <cdr:to>
      <cdr:x>0.60655</cdr:x>
      <cdr:y>0.66018</cdr:y>
    </cdr:to>
    <cdr:sp macro="" textlink="">
      <cdr:nvSpPr>
        <cdr:cNvPr id="2" name="Oval 1">
          <a:extLst xmlns:a="http://schemas.openxmlformats.org/drawingml/2006/main">
            <a:ext uri="{FF2B5EF4-FFF2-40B4-BE49-F238E27FC236}">
              <a16:creationId xmlns:a16="http://schemas.microsoft.com/office/drawing/2014/main" id="{31B6BE40-5F94-40F3-B657-96EA79043765}"/>
            </a:ext>
          </a:extLst>
        </cdr:cNvPr>
        <cdr:cNvSpPr/>
      </cdr:nvSpPr>
      <cdr:spPr>
        <a:xfrm xmlns:a="http://schemas.openxmlformats.org/drawingml/2006/main">
          <a:off x="4900613" y="2876289"/>
          <a:ext cx="304800" cy="381000"/>
        </a:xfrm>
        <a:prstGeom xmlns:a="http://schemas.openxmlformats.org/drawingml/2006/main" prst="ellipse">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n-US" dirty="0"/>
            <a:t>T</a:t>
          </a:r>
        </a:p>
      </cdr:txBody>
    </cdr:sp>
  </cdr:relSizeAnchor>
  <cdr:relSizeAnchor xmlns:cdr="http://schemas.openxmlformats.org/drawingml/2006/chartDrawing">
    <cdr:from>
      <cdr:x>0.64206</cdr:x>
      <cdr:y>0.66409</cdr:y>
    </cdr:from>
    <cdr:to>
      <cdr:x>0.68646</cdr:x>
      <cdr:y>0.72587</cdr:y>
    </cdr:to>
    <cdr:sp macro="" textlink="">
      <cdr:nvSpPr>
        <cdr:cNvPr id="3" name="Oval 2">
          <a:extLst xmlns:a="http://schemas.openxmlformats.org/drawingml/2006/main">
            <a:ext uri="{FF2B5EF4-FFF2-40B4-BE49-F238E27FC236}">
              <a16:creationId xmlns:a16="http://schemas.microsoft.com/office/drawing/2014/main" id="{9CEAFA51-3377-42C2-A635-6D804C3A348C}"/>
            </a:ext>
          </a:extLst>
        </cdr:cNvPr>
        <cdr:cNvSpPr/>
      </cdr:nvSpPr>
      <cdr:spPr>
        <a:xfrm xmlns:a="http://schemas.openxmlformats.org/drawingml/2006/main">
          <a:off x="5510213" y="3276600"/>
          <a:ext cx="381000" cy="304800"/>
        </a:xfrm>
        <a:prstGeom xmlns:a="http://schemas.openxmlformats.org/drawingml/2006/main" prst="ellipse">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n-US" dirty="0"/>
            <a:t>O</a:t>
          </a:r>
        </a:p>
      </cdr:txBody>
    </cdr:sp>
  </cdr:relSizeAnchor>
  <cdr:relSizeAnchor xmlns:cdr="http://schemas.openxmlformats.org/drawingml/2006/chartDrawing">
    <cdr:from>
      <cdr:x>0.58879</cdr:x>
      <cdr:y>0.66018</cdr:y>
    </cdr:from>
    <cdr:to>
      <cdr:x>0.58879</cdr:x>
      <cdr:y>0.89575</cdr:y>
    </cdr:to>
    <cdr:cxnSp macro="">
      <cdr:nvCxnSpPr>
        <cdr:cNvPr id="5" name="Straight Connector 4">
          <a:extLst xmlns:a="http://schemas.openxmlformats.org/drawingml/2006/main">
            <a:ext uri="{FF2B5EF4-FFF2-40B4-BE49-F238E27FC236}">
              <a16:creationId xmlns:a16="http://schemas.microsoft.com/office/drawing/2014/main" id="{BE13EF28-C66A-4EDD-97F6-12A1E7500877}"/>
            </a:ext>
          </a:extLst>
        </cdr:cNvPr>
        <cdr:cNvCxnSpPr>
          <a:endCxn xmlns:a="http://schemas.openxmlformats.org/drawingml/2006/main" id="2" idx="4"/>
        </cdr:cNvCxnSpPr>
      </cdr:nvCxnSpPr>
      <cdr:spPr>
        <a:xfrm xmlns:a="http://schemas.openxmlformats.org/drawingml/2006/main" flipV="1">
          <a:off x="5053013" y="3257289"/>
          <a:ext cx="0" cy="1162311"/>
        </a:xfrm>
        <a:prstGeom xmlns:a="http://schemas.openxmlformats.org/drawingml/2006/main" prst="line">
          <a:avLst/>
        </a:prstGeom>
        <a:ln xmlns:a="http://schemas.openxmlformats.org/drawingml/2006/main" w="25400">
          <a:solidFill>
            <a:schemeClr val="tx1"/>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0.42897</cdr:x>
      <cdr:y>0.6332</cdr:y>
    </cdr:from>
    <cdr:to>
      <cdr:x>0.42897</cdr:x>
      <cdr:y>0.89575</cdr:y>
    </cdr:to>
    <cdr:cxnSp macro="">
      <cdr:nvCxnSpPr>
        <cdr:cNvPr id="7" name="Straight Connector 6">
          <a:extLst xmlns:a="http://schemas.openxmlformats.org/drawingml/2006/main">
            <a:ext uri="{FF2B5EF4-FFF2-40B4-BE49-F238E27FC236}">
              <a16:creationId xmlns:a16="http://schemas.microsoft.com/office/drawing/2014/main" id="{07E4F473-8F87-4223-97D3-773DACE71376}"/>
            </a:ext>
          </a:extLst>
        </cdr:cNvPr>
        <cdr:cNvCxnSpPr/>
      </cdr:nvCxnSpPr>
      <cdr:spPr>
        <a:xfrm xmlns:a="http://schemas.openxmlformats.org/drawingml/2006/main">
          <a:off x="3681413" y="3124200"/>
          <a:ext cx="0" cy="1295400"/>
        </a:xfrm>
        <a:prstGeom xmlns:a="http://schemas.openxmlformats.org/drawingml/2006/main" prst="line">
          <a:avLst/>
        </a:prstGeom>
        <a:ln xmlns:a="http://schemas.openxmlformats.org/drawingml/2006/main" w="25400">
          <a:solidFill>
            <a:schemeClr val="tx1"/>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0.42787</cdr:x>
      <cdr:y>0.80234</cdr:y>
    </cdr:from>
    <cdr:to>
      <cdr:x>0.58818</cdr:x>
      <cdr:y>0.84582</cdr:y>
    </cdr:to>
    <cdr:sp macro="" textlink="">
      <cdr:nvSpPr>
        <cdr:cNvPr id="8" name="TextBox 7">
          <a:extLst xmlns:a="http://schemas.openxmlformats.org/drawingml/2006/main">
            <a:ext uri="{FF2B5EF4-FFF2-40B4-BE49-F238E27FC236}">
              <a16:creationId xmlns:a16="http://schemas.microsoft.com/office/drawing/2014/main" id="{90BF4F03-A24C-45FF-8832-9E943CB688DB}"/>
            </a:ext>
          </a:extLst>
        </cdr:cNvPr>
        <cdr:cNvSpPr txBox="1"/>
      </cdr:nvSpPr>
      <cdr:spPr>
        <a:xfrm xmlns:a="http://schemas.openxmlformats.org/drawingml/2006/main">
          <a:off x="3672019" y="4143375"/>
          <a:ext cx="1375775" cy="224555"/>
        </a:xfrm>
        <a:prstGeom xmlns:a="http://schemas.openxmlformats.org/drawingml/2006/main" prst="rect">
          <a:avLst/>
        </a:prstGeom>
        <a:ln xmlns:a="http://schemas.openxmlformats.org/drawingml/2006/main">
          <a:solidFill>
            <a:schemeClr val="tx1"/>
          </a:solidFill>
        </a:ln>
      </cdr:spPr>
      <cdr:txBody>
        <a:bodyPr xmlns:a="http://schemas.openxmlformats.org/drawingml/2006/main" vertOverflow="clip" wrap="none" rtlCol="0"/>
        <a:lstStyle xmlns:a="http://schemas.openxmlformats.org/drawingml/2006/main"/>
        <a:p xmlns:a="http://schemas.openxmlformats.org/drawingml/2006/main">
          <a:pPr algn="ctr"/>
          <a:r>
            <a:rPr lang="en-US" sz="1100" dirty="0"/>
            <a:t>Imports T</a:t>
          </a:r>
        </a:p>
      </cdr:txBody>
    </cdr:sp>
  </cdr:relSizeAnchor>
  <cdr:relSizeAnchor xmlns:cdr="http://schemas.openxmlformats.org/drawingml/2006/chartDrawing">
    <cdr:from>
      <cdr:x>0.35794</cdr:x>
      <cdr:y>0.68998</cdr:y>
    </cdr:from>
    <cdr:to>
      <cdr:x>0.35794</cdr:x>
      <cdr:y>0.90122</cdr:y>
    </cdr:to>
    <cdr:cxnSp macro="">
      <cdr:nvCxnSpPr>
        <cdr:cNvPr id="10" name="Straight Connector 9">
          <a:extLst xmlns:a="http://schemas.openxmlformats.org/drawingml/2006/main">
            <a:ext uri="{FF2B5EF4-FFF2-40B4-BE49-F238E27FC236}">
              <a16:creationId xmlns:a16="http://schemas.microsoft.com/office/drawing/2014/main" id="{7BB81E2F-61DD-4EA9-80A5-1DB9115E74B0}"/>
            </a:ext>
          </a:extLst>
        </cdr:cNvPr>
        <cdr:cNvCxnSpPr/>
      </cdr:nvCxnSpPr>
      <cdr:spPr>
        <a:xfrm xmlns:a="http://schemas.openxmlformats.org/drawingml/2006/main">
          <a:off x="3071813" y="3404317"/>
          <a:ext cx="0" cy="1042270"/>
        </a:xfrm>
        <a:prstGeom xmlns:a="http://schemas.openxmlformats.org/drawingml/2006/main" prst="line">
          <a:avLst/>
        </a:prstGeom>
        <a:ln xmlns:a="http://schemas.openxmlformats.org/drawingml/2006/main" w="25400">
          <a:solidFill>
            <a:schemeClr val="tx1"/>
          </a:solidFill>
          <a:prstDash val="sysDot"/>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0.65982</cdr:x>
      <cdr:y>0.73134</cdr:y>
    </cdr:from>
    <cdr:to>
      <cdr:x>0.65982</cdr:x>
      <cdr:y>0.90122</cdr:y>
    </cdr:to>
    <cdr:cxnSp macro="">
      <cdr:nvCxnSpPr>
        <cdr:cNvPr id="12" name="Straight Connector 11">
          <a:extLst xmlns:a="http://schemas.openxmlformats.org/drawingml/2006/main">
            <a:ext uri="{FF2B5EF4-FFF2-40B4-BE49-F238E27FC236}">
              <a16:creationId xmlns:a16="http://schemas.microsoft.com/office/drawing/2014/main" id="{BAFF6E24-9AE4-4C74-ABF5-CD8DD3BBFE4F}"/>
            </a:ext>
          </a:extLst>
        </cdr:cNvPr>
        <cdr:cNvCxnSpPr/>
      </cdr:nvCxnSpPr>
      <cdr:spPr>
        <a:xfrm xmlns:a="http://schemas.openxmlformats.org/drawingml/2006/main" flipV="1">
          <a:off x="5662613" y="3608387"/>
          <a:ext cx="0" cy="838200"/>
        </a:xfrm>
        <a:prstGeom xmlns:a="http://schemas.openxmlformats.org/drawingml/2006/main" prst="line">
          <a:avLst/>
        </a:prstGeom>
        <a:ln xmlns:a="http://schemas.openxmlformats.org/drawingml/2006/main" w="25400">
          <a:solidFill>
            <a:schemeClr val="tx1"/>
          </a:solidFill>
          <a:prstDash val="sysDot"/>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0.35832</cdr:x>
      <cdr:y>0.85428</cdr:y>
    </cdr:from>
    <cdr:to>
      <cdr:x>0.65982</cdr:x>
      <cdr:y>0.89897</cdr:y>
    </cdr:to>
    <cdr:sp macro="" textlink="">
      <cdr:nvSpPr>
        <cdr:cNvPr id="13" name="TextBox 12">
          <a:extLst xmlns:a="http://schemas.openxmlformats.org/drawingml/2006/main">
            <a:ext uri="{FF2B5EF4-FFF2-40B4-BE49-F238E27FC236}">
              <a16:creationId xmlns:a16="http://schemas.microsoft.com/office/drawing/2014/main" id="{BF71E19E-6668-455B-AA90-3FB93099FA95}"/>
            </a:ext>
          </a:extLst>
        </cdr:cNvPr>
        <cdr:cNvSpPr txBox="1"/>
      </cdr:nvSpPr>
      <cdr:spPr>
        <a:xfrm xmlns:a="http://schemas.openxmlformats.org/drawingml/2006/main">
          <a:off x="3075140" y="4411641"/>
          <a:ext cx="2587473" cy="230752"/>
        </a:xfrm>
        <a:prstGeom xmlns:a="http://schemas.openxmlformats.org/drawingml/2006/main" prst="rect">
          <a:avLst/>
        </a:prstGeom>
        <a:solidFill xmlns:a="http://schemas.openxmlformats.org/drawingml/2006/main">
          <a:schemeClr val="bg1">
            <a:lumMod val="75000"/>
          </a:schemeClr>
        </a:solidFill>
        <a:ln xmlns:a="http://schemas.openxmlformats.org/drawingml/2006/main">
          <a:solidFill>
            <a:schemeClr val="tx1"/>
          </a:solidFill>
        </a:ln>
      </cdr:spPr>
      <cdr:txBody>
        <a:bodyPr xmlns:a="http://schemas.openxmlformats.org/drawingml/2006/main" vertOverflow="clip" wrap="none" rtlCol="0"/>
        <a:lstStyle xmlns:a="http://schemas.openxmlformats.org/drawingml/2006/main"/>
        <a:p xmlns:a="http://schemas.openxmlformats.org/drawingml/2006/main">
          <a:pPr algn="ctr"/>
          <a:r>
            <a:rPr lang="en-US" sz="1100" dirty="0"/>
            <a:t>Imports O</a:t>
          </a:r>
        </a:p>
      </cdr:txBody>
    </cdr:sp>
  </cdr:relSizeAnchor>
  <cdr:relSizeAnchor xmlns:cdr="http://schemas.openxmlformats.org/drawingml/2006/chartDrawing">
    <cdr:from>
      <cdr:x>0.05958</cdr:x>
      <cdr:y>0.63826</cdr:y>
    </cdr:from>
    <cdr:to>
      <cdr:x>0.35857</cdr:x>
      <cdr:y>0.67964</cdr:y>
    </cdr:to>
    <cdr:sp macro="" textlink="">
      <cdr:nvSpPr>
        <cdr:cNvPr id="14" name="Rectangle 13">
          <a:extLst xmlns:a="http://schemas.openxmlformats.org/drawingml/2006/main">
            <a:ext uri="{FF2B5EF4-FFF2-40B4-BE49-F238E27FC236}">
              <a16:creationId xmlns:a16="http://schemas.microsoft.com/office/drawing/2014/main" id="{551EEFC3-054E-48E7-8144-FE3DC2C78E4C}"/>
            </a:ext>
          </a:extLst>
        </cdr:cNvPr>
        <cdr:cNvSpPr/>
      </cdr:nvSpPr>
      <cdr:spPr>
        <a:xfrm xmlns:a="http://schemas.openxmlformats.org/drawingml/2006/main">
          <a:off x="511353" y="3296080"/>
          <a:ext cx="2565874" cy="213687"/>
        </a:xfrm>
        <a:prstGeom xmlns:a="http://schemas.openxmlformats.org/drawingml/2006/main" prst="rect">
          <a:avLst/>
        </a:prstGeom>
        <a:solidFill xmlns:a="http://schemas.openxmlformats.org/drawingml/2006/main">
          <a:srgbClr val="FFFF00"/>
        </a:solidFill>
        <a:ln xmlns:a="http://schemas.openxmlformats.org/drawingml/2006/main">
          <a:solidFill>
            <a:srgbClr val="FFFF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r>
            <a:rPr lang="en-US" dirty="0">
              <a:solidFill>
                <a:schemeClr val="tx1"/>
              </a:solidFill>
            </a:rPr>
            <a:t>RENT C, RENT  T</a:t>
          </a:r>
        </a:p>
      </cdr:txBody>
    </cdr:sp>
  </cdr:relSizeAnchor>
  <cdr:relSizeAnchor xmlns:cdr="http://schemas.openxmlformats.org/drawingml/2006/chartDrawing">
    <cdr:from>
      <cdr:x>0.58791</cdr:x>
      <cdr:y>0.64858</cdr:y>
    </cdr:from>
    <cdr:to>
      <cdr:x>0.64575</cdr:x>
      <cdr:y>0.68567</cdr:y>
    </cdr:to>
    <cdr:sp macro="" textlink="">
      <cdr:nvSpPr>
        <cdr:cNvPr id="15" name="Right Triangle 14">
          <a:extLst xmlns:a="http://schemas.openxmlformats.org/drawingml/2006/main">
            <a:ext uri="{FF2B5EF4-FFF2-40B4-BE49-F238E27FC236}">
              <a16:creationId xmlns:a16="http://schemas.microsoft.com/office/drawing/2014/main" id="{EF5AC25C-60A8-4392-88A5-F0FD7032852C}"/>
            </a:ext>
          </a:extLst>
        </cdr:cNvPr>
        <cdr:cNvSpPr/>
      </cdr:nvSpPr>
      <cdr:spPr>
        <a:xfrm xmlns:a="http://schemas.openxmlformats.org/drawingml/2006/main">
          <a:off x="5045476" y="3349375"/>
          <a:ext cx="496354" cy="191544"/>
        </a:xfrm>
        <a:prstGeom xmlns:a="http://schemas.openxmlformats.org/drawingml/2006/main" prst="rtTriangle">
          <a:avLst/>
        </a:prstGeom>
        <a:solidFill xmlns:a="http://schemas.openxmlformats.org/drawingml/2006/main">
          <a:schemeClr val="tx1"/>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0.37106</cdr:x>
      <cdr:y>0.63826</cdr:y>
    </cdr:from>
    <cdr:to>
      <cdr:x>0.42936</cdr:x>
      <cdr:y>0.67964</cdr:y>
    </cdr:to>
    <cdr:sp macro="" textlink="">
      <cdr:nvSpPr>
        <cdr:cNvPr id="16" name="Right Triangle 15">
          <a:extLst xmlns:a="http://schemas.openxmlformats.org/drawingml/2006/main">
            <a:ext uri="{FF2B5EF4-FFF2-40B4-BE49-F238E27FC236}">
              <a16:creationId xmlns:a16="http://schemas.microsoft.com/office/drawing/2014/main" id="{857CE456-4067-4377-BF48-BC2699CC33FA}"/>
            </a:ext>
          </a:extLst>
        </cdr:cNvPr>
        <cdr:cNvSpPr/>
      </cdr:nvSpPr>
      <cdr:spPr>
        <a:xfrm xmlns:a="http://schemas.openxmlformats.org/drawingml/2006/main" rot="10800000" flipV="1">
          <a:off x="3184416" y="3296080"/>
          <a:ext cx="500393" cy="213687"/>
        </a:xfrm>
        <a:prstGeom xmlns:a="http://schemas.openxmlformats.org/drawingml/2006/main" prst="rtTriangle">
          <a:avLst/>
        </a:prstGeom>
        <a:solidFill xmlns:a="http://schemas.openxmlformats.org/drawingml/2006/main">
          <a:schemeClr val="tx1"/>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0.35746</cdr:x>
      <cdr:y>0.6359</cdr:y>
    </cdr:from>
    <cdr:to>
      <cdr:x>0.42913</cdr:x>
      <cdr:y>0.6863</cdr:y>
    </cdr:to>
    <cdr:sp macro="" textlink="">
      <cdr:nvSpPr>
        <cdr:cNvPr id="17" name="Right Triangle 16">
          <a:extLst xmlns:a="http://schemas.openxmlformats.org/drawingml/2006/main">
            <a:ext uri="{FF2B5EF4-FFF2-40B4-BE49-F238E27FC236}">
              <a16:creationId xmlns:a16="http://schemas.microsoft.com/office/drawing/2014/main" id="{EC999BFA-FFE0-4B7C-8756-47274A69A55F}"/>
            </a:ext>
          </a:extLst>
        </cdr:cNvPr>
        <cdr:cNvSpPr/>
      </cdr:nvSpPr>
      <cdr:spPr>
        <a:xfrm xmlns:a="http://schemas.openxmlformats.org/drawingml/2006/main" rot="10800000" flipH="1">
          <a:off x="3067740" y="3283850"/>
          <a:ext cx="615092" cy="260291"/>
        </a:xfrm>
        <a:prstGeom xmlns:a="http://schemas.openxmlformats.org/drawingml/2006/main" prst="rtTriangle">
          <a:avLst/>
        </a:prstGeom>
        <a:solidFill xmlns:a="http://schemas.openxmlformats.org/drawingml/2006/main">
          <a:srgbClr val="FFFF00"/>
        </a:solidFill>
        <a:ln xmlns:a="http://schemas.openxmlformats.org/drawingml/2006/main">
          <a:solidFill>
            <a:srgbClr val="FFFF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0.05327</cdr:x>
      <cdr:y>0.57809</cdr:y>
    </cdr:from>
    <cdr:to>
      <cdr:x>0.42838</cdr:x>
      <cdr:y>0.64124</cdr:y>
    </cdr:to>
    <cdr:sp macro="" textlink="">
      <cdr:nvSpPr>
        <cdr:cNvPr id="18" name="Rectangle 17">
          <a:extLst xmlns:a="http://schemas.openxmlformats.org/drawingml/2006/main">
            <a:ext uri="{FF2B5EF4-FFF2-40B4-BE49-F238E27FC236}">
              <a16:creationId xmlns:a16="http://schemas.microsoft.com/office/drawing/2014/main" id="{F27EBF85-0F4A-42F0-98C8-973CC7F2B6B7}"/>
            </a:ext>
          </a:extLst>
        </cdr:cNvPr>
        <cdr:cNvSpPr/>
      </cdr:nvSpPr>
      <cdr:spPr>
        <a:xfrm xmlns:a="http://schemas.openxmlformats.org/drawingml/2006/main">
          <a:off x="457200" y="2985333"/>
          <a:ext cx="3219189" cy="326105"/>
        </a:xfrm>
        <a:prstGeom xmlns:a="http://schemas.openxmlformats.org/drawingml/2006/main" prst="rect">
          <a:avLst/>
        </a:prstGeom>
        <a:pattFill xmlns:a="http://schemas.openxmlformats.org/drawingml/2006/main" prst="lgGrid">
          <a:fgClr>
            <a:srgbClr val="FFFF00"/>
          </a:fgClr>
          <a:bgClr>
            <a:schemeClr val="bg1"/>
          </a:bgClr>
        </a:pattFill>
        <a:ln xmlns:a="http://schemas.openxmlformats.org/drawingml/2006/main">
          <a:solidFill>
            <a:srgbClr val="FFFF00">
              <a:alpha val="36000"/>
            </a:srgb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dirty="0">
              <a:solidFill>
                <a:schemeClr val="tx1"/>
              </a:solidFill>
            </a:rPr>
            <a:t>RENT  C</a:t>
          </a:r>
        </a:p>
      </cdr:txBody>
    </cdr:sp>
  </cdr:relSizeAnchor>
  <cdr:relSizeAnchor xmlns:cdr="http://schemas.openxmlformats.org/drawingml/2006/chartDrawing">
    <cdr:from>
      <cdr:x>0.43021</cdr:x>
      <cdr:y>0.58316</cdr:y>
    </cdr:from>
    <cdr:to>
      <cdr:x>0.50428</cdr:x>
      <cdr:y>0.63663</cdr:y>
    </cdr:to>
    <cdr:sp macro="" textlink="">
      <cdr:nvSpPr>
        <cdr:cNvPr id="20" name="Right Triangle 19">
          <a:extLst xmlns:a="http://schemas.openxmlformats.org/drawingml/2006/main">
            <a:ext uri="{FF2B5EF4-FFF2-40B4-BE49-F238E27FC236}">
              <a16:creationId xmlns:a16="http://schemas.microsoft.com/office/drawing/2014/main" id="{9D9E2394-819B-4395-8420-EE20C9AF6949}"/>
            </a:ext>
          </a:extLst>
        </cdr:cNvPr>
        <cdr:cNvSpPr/>
      </cdr:nvSpPr>
      <cdr:spPr>
        <a:xfrm xmlns:a="http://schemas.openxmlformats.org/drawingml/2006/main" rot="10800000" flipH="1">
          <a:off x="3692047" y="3011520"/>
          <a:ext cx="635696" cy="276147"/>
        </a:xfrm>
        <a:prstGeom xmlns:a="http://schemas.openxmlformats.org/drawingml/2006/main" prst="rtTriangle">
          <a:avLst/>
        </a:prstGeom>
        <a:pattFill xmlns:a="http://schemas.openxmlformats.org/drawingml/2006/main" prst="lgGrid">
          <a:fgClr>
            <a:srgbClr val="FFFF00"/>
          </a:fgClr>
          <a:bgClr>
            <a:schemeClr val="bg1"/>
          </a:bgClr>
        </a:pattFill>
        <a:ln xmlns:a="http://schemas.openxmlformats.org/drawingml/2006/main">
          <a:solidFill>
            <a:srgbClr val="FFFF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0.35514</cdr:x>
      <cdr:y>0.7071</cdr:y>
    </cdr:from>
    <cdr:to>
      <cdr:x>0.35514</cdr:x>
      <cdr:y>0.89519</cdr:y>
    </cdr:to>
    <cdr:cxnSp macro="">
      <cdr:nvCxnSpPr>
        <cdr:cNvPr id="3" name="Straight Connector 2">
          <a:extLst xmlns:a="http://schemas.openxmlformats.org/drawingml/2006/main">
            <a:ext uri="{FF2B5EF4-FFF2-40B4-BE49-F238E27FC236}">
              <a16:creationId xmlns:a16="http://schemas.microsoft.com/office/drawing/2014/main" id="{0AF04CCB-C580-4F36-94F5-99AD26BCD071}"/>
            </a:ext>
          </a:extLst>
        </cdr:cNvPr>
        <cdr:cNvCxnSpPr/>
      </cdr:nvCxnSpPr>
      <cdr:spPr>
        <a:xfrm xmlns:a="http://schemas.openxmlformats.org/drawingml/2006/main">
          <a:off x="2895600" y="3863182"/>
          <a:ext cx="0" cy="1027591"/>
        </a:xfrm>
        <a:prstGeom xmlns:a="http://schemas.openxmlformats.org/drawingml/2006/main" prst="line">
          <a:avLst/>
        </a:prstGeom>
        <a:ln xmlns:a="http://schemas.openxmlformats.org/drawingml/2006/main">
          <a:solidFill>
            <a:schemeClr val="tx1"/>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0.54206</cdr:x>
      <cdr:y>0.7071</cdr:y>
    </cdr:from>
    <cdr:to>
      <cdr:x>0.54206</cdr:x>
      <cdr:y>0.90914</cdr:y>
    </cdr:to>
    <cdr:cxnSp macro="">
      <cdr:nvCxnSpPr>
        <cdr:cNvPr id="5" name="Straight Connector 4">
          <a:extLst xmlns:a="http://schemas.openxmlformats.org/drawingml/2006/main">
            <a:ext uri="{FF2B5EF4-FFF2-40B4-BE49-F238E27FC236}">
              <a16:creationId xmlns:a16="http://schemas.microsoft.com/office/drawing/2014/main" id="{5942D495-D9F5-4CFF-9FFA-0BF84753D715}"/>
            </a:ext>
          </a:extLst>
        </cdr:cNvPr>
        <cdr:cNvCxnSpPr/>
      </cdr:nvCxnSpPr>
      <cdr:spPr>
        <a:xfrm xmlns:a="http://schemas.openxmlformats.org/drawingml/2006/main">
          <a:off x="4419600" y="3863182"/>
          <a:ext cx="0" cy="1103791"/>
        </a:xfrm>
        <a:prstGeom xmlns:a="http://schemas.openxmlformats.org/drawingml/2006/main" prst="line">
          <a:avLst/>
        </a:prstGeom>
        <a:ln xmlns:a="http://schemas.openxmlformats.org/drawingml/2006/main">
          <a:solidFill>
            <a:schemeClr val="tx1"/>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0.35514</cdr:x>
      <cdr:y>0.86053</cdr:y>
    </cdr:from>
    <cdr:to>
      <cdr:x>0.54206</cdr:x>
      <cdr:y>0.90407</cdr:y>
    </cdr:to>
    <cdr:sp macro="" textlink="">
      <cdr:nvSpPr>
        <cdr:cNvPr id="6" name="TextBox 5">
          <a:extLst xmlns:a="http://schemas.openxmlformats.org/drawingml/2006/main">
            <a:ext uri="{FF2B5EF4-FFF2-40B4-BE49-F238E27FC236}">
              <a16:creationId xmlns:a16="http://schemas.microsoft.com/office/drawing/2014/main" id="{5D8AD3B6-B0FF-46E9-8502-847EB863B368}"/>
            </a:ext>
          </a:extLst>
        </cdr:cNvPr>
        <cdr:cNvSpPr txBox="1"/>
      </cdr:nvSpPr>
      <cdr:spPr>
        <a:xfrm xmlns:a="http://schemas.openxmlformats.org/drawingml/2006/main">
          <a:off x="2895601" y="4701382"/>
          <a:ext cx="1524000" cy="237891"/>
        </a:xfrm>
        <a:prstGeom xmlns:a="http://schemas.openxmlformats.org/drawingml/2006/main" prst="rect">
          <a:avLst/>
        </a:prstGeom>
        <a:ln xmlns:a="http://schemas.openxmlformats.org/drawingml/2006/main">
          <a:solidFill>
            <a:schemeClr val="tx1"/>
          </a:solidFill>
        </a:ln>
      </cdr:spPr>
      <cdr:txBody>
        <a:bodyPr xmlns:a="http://schemas.openxmlformats.org/drawingml/2006/main" vertOverflow="clip" wrap="none" rtlCol="0"/>
        <a:lstStyle xmlns:a="http://schemas.openxmlformats.org/drawingml/2006/main"/>
        <a:p xmlns:a="http://schemas.openxmlformats.org/drawingml/2006/main">
          <a:r>
            <a:rPr lang="en-US" sz="900" dirty="0"/>
            <a:t>Import amount allowed</a:t>
          </a:r>
        </a:p>
      </cdr:txBody>
    </cdr:sp>
  </cdr:relSizeAnchor>
  <cdr:relSizeAnchor xmlns:cdr="http://schemas.openxmlformats.org/drawingml/2006/chartDrawing">
    <cdr:from>
      <cdr:x>0.48364</cdr:x>
      <cdr:y>0.59553</cdr:y>
    </cdr:from>
    <cdr:to>
      <cdr:x>0.53373</cdr:x>
      <cdr:y>0.64176</cdr:y>
    </cdr:to>
    <cdr:sp macro="" textlink="">
      <cdr:nvSpPr>
        <cdr:cNvPr id="8" name="Oval 7">
          <a:extLst xmlns:a="http://schemas.openxmlformats.org/drawingml/2006/main">
            <a:ext uri="{FF2B5EF4-FFF2-40B4-BE49-F238E27FC236}">
              <a16:creationId xmlns:a16="http://schemas.microsoft.com/office/drawing/2014/main" id="{07920986-E2EB-460C-A4CB-BB207D1DC13A}"/>
            </a:ext>
          </a:extLst>
        </cdr:cNvPr>
        <cdr:cNvSpPr/>
      </cdr:nvSpPr>
      <cdr:spPr>
        <a:xfrm xmlns:a="http://schemas.openxmlformats.org/drawingml/2006/main">
          <a:off x="3943349" y="3253582"/>
          <a:ext cx="408401" cy="252608"/>
        </a:xfrm>
        <a:prstGeom xmlns:a="http://schemas.openxmlformats.org/drawingml/2006/main" prst="ellipse">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nchor="ctr"/>
        <a:lstStyle xmlns:a="http://schemas.openxmlformats.org/drawingml/2006/main"/>
        <a:p xmlns:a="http://schemas.openxmlformats.org/drawingml/2006/main">
          <a:pPr algn="ctr"/>
          <a:r>
            <a:rPr lang="en-US" dirty="0"/>
            <a:t>C</a:t>
          </a:r>
        </a:p>
      </cdr:txBody>
    </cdr:sp>
  </cdr:relSizeAnchor>
  <cdr:relSizeAnchor xmlns:cdr="http://schemas.openxmlformats.org/drawingml/2006/chartDrawing">
    <cdr:from>
      <cdr:x>0.57944</cdr:x>
      <cdr:y>0.65131</cdr:y>
    </cdr:from>
    <cdr:to>
      <cdr:x>0.61682</cdr:x>
      <cdr:y>0.7071</cdr:y>
    </cdr:to>
    <cdr:sp macro="" textlink="">
      <cdr:nvSpPr>
        <cdr:cNvPr id="9" name="Oval 8">
          <a:extLst xmlns:a="http://schemas.openxmlformats.org/drawingml/2006/main">
            <a:ext uri="{FF2B5EF4-FFF2-40B4-BE49-F238E27FC236}">
              <a16:creationId xmlns:a16="http://schemas.microsoft.com/office/drawing/2014/main" id="{03C56453-8EEB-48F2-ABC0-F9133237F4B0}"/>
            </a:ext>
          </a:extLst>
        </cdr:cNvPr>
        <cdr:cNvSpPr/>
      </cdr:nvSpPr>
      <cdr:spPr>
        <a:xfrm xmlns:a="http://schemas.openxmlformats.org/drawingml/2006/main">
          <a:off x="4724400" y="3558382"/>
          <a:ext cx="304800" cy="304800"/>
        </a:xfrm>
        <a:prstGeom xmlns:a="http://schemas.openxmlformats.org/drawingml/2006/main" prst="ellipse">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nchor="ctr"/>
        <a:lstStyle xmlns:a="http://schemas.openxmlformats.org/drawingml/2006/main"/>
        <a:p xmlns:a="http://schemas.openxmlformats.org/drawingml/2006/main">
          <a:pPr algn="ctr"/>
          <a:r>
            <a:rPr lang="en-US" dirty="0"/>
            <a:t>Q</a:t>
          </a:r>
        </a:p>
      </cdr:txBody>
    </cdr:sp>
  </cdr:relSizeAnchor>
  <cdr:relSizeAnchor xmlns:cdr="http://schemas.openxmlformats.org/drawingml/2006/chartDrawing">
    <cdr:from>
      <cdr:x>0.64486</cdr:x>
      <cdr:y>0.69316</cdr:y>
    </cdr:from>
    <cdr:to>
      <cdr:x>0.68224</cdr:x>
      <cdr:y>0.76289</cdr:y>
    </cdr:to>
    <cdr:sp macro="" textlink="">
      <cdr:nvSpPr>
        <cdr:cNvPr id="10" name="Oval 9">
          <a:extLst xmlns:a="http://schemas.openxmlformats.org/drawingml/2006/main">
            <a:ext uri="{FF2B5EF4-FFF2-40B4-BE49-F238E27FC236}">
              <a16:creationId xmlns:a16="http://schemas.microsoft.com/office/drawing/2014/main" id="{FB53C917-D65A-4859-91AB-5F20FE3DE916}"/>
            </a:ext>
          </a:extLst>
        </cdr:cNvPr>
        <cdr:cNvSpPr/>
      </cdr:nvSpPr>
      <cdr:spPr>
        <a:xfrm xmlns:a="http://schemas.openxmlformats.org/drawingml/2006/main">
          <a:off x="5257800" y="3786982"/>
          <a:ext cx="304800" cy="381000"/>
        </a:xfrm>
        <a:prstGeom xmlns:a="http://schemas.openxmlformats.org/drawingml/2006/main" prst="ellipse">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nchor="ctr"/>
        <a:lstStyle xmlns:a="http://schemas.openxmlformats.org/drawingml/2006/main"/>
        <a:p xmlns:a="http://schemas.openxmlformats.org/drawingml/2006/main">
          <a:pPr algn="ctr"/>
          <a:r>
            <a:rPr lang="en-US" dirty="0"/>
            <a:t>O</a:t>
          </a:r>
        </a:p>
      </cdr:txBody>
    </cdr:sp>
  </cdr:relSizeAnchor>
  <cdr:relSizeAnchor xmlns:cdr="http://schemas.openxmlformats.org/drawingml/2006/chartDrawing">
    <cdr:from>
      <cdr:x>0.66355</cdr:x>
      <cdr:y>0.74895</cdr:y>
    </cdr:from>
    <cdr:to>
      <cdr:x>0.66355</cdr:x>
      <cdr:y>0.93026</cdr:y>
    </cdr:to>
    <cdr:cxnSp macro="">
      <cdr:nvCxnSpPr>
        <cdr:cNvPr id="12" name="Straight Connector 11">
          <a:extLst xmlns:a="http://schemas.openxmlformats.org/drawingml/2006/main">
            <a:ext uri="{FF2B5EF4-FFF2-40B4-BE49-F238E27FC236}">
              <a16:creationId xmlns:a16="http://schemas.microsoft.com/office/drawing/2014/main" id="{D4A09152-0BDB-45F3-88BE-279096DA2DFF}"/>
            </a:ext>
          </a:extLst>
        </cdr:cNvPr>
        <cdr:cNvCxnSpPr/>
      </cdr:nvCxnSpPr>
      <cdr:spPr>
        <a:xfrm xmlns:a="http://schemas.openxmlformats.org/drawingml/2006/main">
          <a:off x="5410200" y="4091782"/>
          <a:ext cx="0" cy="990600"/>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0.03738</cdr:x>
      <cdr:y>0.62342</cdr:y>
    </cdr:from>
    <cdr:to>
      <cdr:x>0.49533</cdr:x>
      <cdr:y>0.62342</cdr:y>
    </cdr:to>
    <cdr:cxnSp macro="">
      <cdr:nvCxnSpPr>
        <cdr:cNvPr id="4" name="Straight Connector 3">
          <a:extLst xmlns:a="http://schemas.openxmlformats.org/drawingml/2006/main">
            <a:ext uri="{FF2B5EF4-FFF2-40B4-BE49-F238E27FC236}">
              <a16:creationId xmlns:a16="http://schemas.microsoft.com/office/drawing/2014/main" id="{9EA3DB6D-DB89-45FA-A947-2B0E27438D9B}"/>
            </a:ext>
          </a:extLst>
        </cdr:cNvPr>
        <cdr:cNvCxnSpPr/>
      </cdr:nvCxnSpPr>
      <cdr:spPr>
        <a:xfrm xmlns:a="http://schemas.openxmlformats.org/drawingml/2006/main" flipH="1">
          <a:off x="304800" y="3405982"/>
          <a:ext cx="3733800" cy="0"/>
        </a:xfrm>
        <a:prstGeom xmlns:a="http://schemas.openxmlformats.org/drawingml/2006/main" prst="line">
          <a:avLst/>
        </a:prstGeom>
        <a:ln xmlns:a="http://schemas.openxmlformats.org/drawingml/2006/main" w="25400">
          <a:solidFill>
            <a:schemeClr val="tx1"/>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0.50467</cdr:x>
      <cdr:y>0.65131</cdr:y>
    </cdr:from>
    <cdr:to>
      <cdr:x>0.50467</cdr:x>
      <cdr:y>0.91632</cdr:y>
    </cdr:to>
    <cdr:cxnSp macro="">
      <cdr:nvCxnSpPr>
        <cdr:cNvPr id="11" name="Straight Connector 10">
          <a:extLst xmlns:a="http://schemas.openxmlformats.org/drawingml/2006/main">
            <a:ext uri="{FF2B5EF4-FFF2-40B4-BE49-F238E27FC236}">
              <a16:creationId xmlns:a16="http://schemas.microsoft.com/office/drawing/2014/main" id="{C8D0F602-946C-43BB-9EF6-1F5C4F70B9B0}"/>
            </a:ext>
          </a:extLst>
        </cdr:cNvPr>
        <cdr:cNvCxnSpPr/>
      </cdr:nvCxnSpPr>
      <cdr:spPr>
        <a:xfrm xmlns:a="http://schemas.openxmlformats.org/drawingml/2006/main" flipV="1">
          <a:off x="4114800" y="3558382"/>
          <a:ext cx="0" cy="1447800"/>
        </a:xfrm>
        <a:prstGeom xmlns:a="http://schemas.openxmlformats.org/drawingml/2006/main" prst="line">
          <a:avLst/>
        </a:prstGeom>
        <a:ln xmlns:a="http://schemas.openxmlformats.org/drawingml/2006/main" w="25400">
          <a:solidFill>
            <a:schemeClr val="tx1"/>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0.35514</cdr:x>
      <cdr:y>0.62342</cdr:y>
    </cdr:from>
    <cdr:to>
      <cdr:x>0.49532</cdr:x>
      <cdr:y>0.72105</cdr:y>
    </cdr:to>
    <cdr:sp macro="" textlink="">
      <cdr:nvSpPr>
        <cdr:cNvPr id="13" name="Right Triangle 12">
          <a:extLst xmlns:a="http://schemas.openxmlformats.org/drawingml/2006/main">
            <a:ext uri="{FF2B5EF4-FFF2-40B4-BE49-F238E27FC236}">
              <a16:creationId xmlns:a16="http://schemas.microsoft.com/office/drawing/2014/main" id="{80CB129F-A09C-4C08-8CEA-A5D15660CBD1}"/>
            </a:ext>
          </a:extLst>
        </cdr:cNvPr>
        <cdr:cNvSpPr/>
      </cdr:nvSpPr>
      <cdr:spPr>
        <a:xfrm xmlns:a="http://schemas.openxmlformats.org/drawingml/2006/main" rot="5400000">
          <a:off x="3200384" y="3101200"/>
          <a:ext cx="533395" cy="1142973"/>
        </a:xfrm>
        <a:prstGeom xmlns:a="http://schemas.openxmlformats.org/drawingml/2006/main" prst="rtTriangle">
          <a:avLst/>
        </a:prstGeom>
        <a:pattFill xmlns:a="http://schemas.openxmlformats.org/drawingml/2006/main" prst="lgGrid">
          <a:fgClr>
            <a:schemeClr val="accent4">
              <a:lumMod val="40000"/>
              <a:lumOff val="60000"/>
            </a:schemeClr>
          </a:fgClr>
          <a:bgClr>
            <a:schemeClr val="bg1"/>
          </a:bgClr>
        </a:pattFill>
        <a:ln xmlns:a="http://schemas.openxmlformats.org/drawingml/2006/main">
          <a:solidFill>
            <a:schemeClr val="accent4">
              <a:lumMod val="20000"/>
              <a:lumOff val="80000"/>
            </a:scheme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0.04673</cdr:x>
      <cdr:y>0.67921</cdr:y>
    </cdr:from>
    <cdr:to>
      <cdr:x>0.35514</cdr:x>
      <cdr:y>0.72105</cdr:y>
    </cdr:to>
    <cdr:sp macro="" textlink="">
      <cdr:nvSpPr>
        <cdr:cNvPr id="14" name="Rectangle 13">
          <a:extLst xmlns:a="http://schemas.openxmlformats.org/drawingml/2006/main">
            <a:ext uri="{FF2B5EF4-FFF2-40B4-BE49-F238E27FC236}">
              <a16:creationId xmlns:a16="http://schemas.microsoft.com/office/drawing/2014/main" id="{6EA5E8DA-5C7E-4E0C-B737-825E563D7BBF}"/>
            </a:ext>
          </a:extLst>
        </cdr:cNvPr>
        <cdr:cNvSpPr/>
      </cdr:nvSpPr>
      <cdr:spPr>
        <a:xfrm xmlns:a="http://schemas.openxmlformats.org/drawingml/2006/main" rot="10800000" flipV="1">
          <a:off x="338278" y="3294621"/>
          <a:ext cx="2232580" cy="202952"/>
        </a:xfrm>
        <a:prstGeom xmlns:a="http://schemas.openxmlformats.org/drawingml/2006/main" prst="rect">
          <a:avLst/>
        </a:prstGeom>
        <a:solidFill xmlns:a="http://schemas.openxmlformats.org/drawingml/2006/main">
          <a:schemeClr val="accent4">
            <a:lumMod val="40000"/>
            <a:lumOff val="60000"/>
          </a:schemeClr>
        </a:solidFill>
        <a:ln xmlns:a="http://schemas.openxmlformats.org/drawingml/2006/main">
          <a:solidFill>
            <a:schemeClr val="accent4">
              <a:lumMod val="20000"/>
              <a:lumOff val="80000"/>
              <a:alpha val="50000"/>
            </a:scheme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nchor="ctr"/>
        <a:lstStyle xmlns:a="http://schemas.openxmlformats.org/drawingml/2006/main"/>
        <a:p xmlns:a="http://schemas.openxmlformats.org/drawingml/2006/main">
          <a:r>
            <a:rPr lang="en-US" b="1" dirty="0">
              <a:solidFill>
                <a:schemeClr val="tx1"/>
              </a:solidFill>
            </a:rPr>
            <a:t>Rent</a:t>
          </a:r>
          <a:r>
            <a:rPr lang="en-US" dirty="0">
              <a:solidFill>
                <a:schemeClr val="tx1"/>
              </a:solidFill>
            </a:rPr>
            <a:t> C, </a:t>
          </a:r>
          <a:r>
            <a:rPr lang="en-US" b="1" dirty="0">
              <a:solidFill>
                <a:schemeClr val="tx1"/>
              </a:solidFill>
            </a:rPr>
            <a:t>Rent</a:t>
          </a:r>
          <a:r>
            <a:rPr lang="en-US" dirty="0">
              <a:solidFill>
                <a:schemeClr val="tx1"/>
              </a:solidFill>
            </a:rPr>
            <a:t> </a:t>
          </a:r>
          <a:r>
            <a:rPr lang="en-US" sz="1200" dirty="0">
              <a:solidFill>
                <a:schemeClr val="tx1"/>
              </a:solidFill>
            </a:rPr>
            <a:t>Q</a:t>
          </a:r>
        </a:p>
      </cdr:txBody>
    </cdr:sp>
  </cdr:relSizeAnchor>
  <cdr:relSizeAnchor xmlns:cdr="http://schemas.openxmlformats.org/drawingml/2006/chartDrawing">
    <cdr:from>
      <cdr:x>0.5514</cdr:x>
      <cdr:y>0.67921</cdr:y>
    </cdr:from>
    <cdr:to>
      <cdr:x>0.58879</cdr:x>
      <cdr:y>0.71408</cdr:y>
    </cdr:to>
    <cdr:sp macro="" textlink="">
      <cdr:nvSpPr>
        <cdr:cNvPr id="15" name="Right Triangle 14">
          <a:extLst xmlns:a="http://schemas.openxmlformats.org/drawingml/2006/main">
            <a:ext uri="{FF2B5EF4-FFF2-40B4-BE49-F238E27FC236}">
              <a16:creationId xmlns:a16="http://schemas.microsoft.com/office/drawing/2014/main" id="{3947C02F-E779-47F7-971C-FC37DDF0A365}"/>
            </a:ext>
          </a:extLst>
        </cdr:cNvPr>
        <cdr:cNvSpPr/>
      </cdr:nvSpPr>
      <cdr:spPr>
        <a:xfrm xmlns:a="http://schemas.openxmlformats.org/drawingml/2006/main" flipH="1">
          <a:off x="4495800" y="3710775"/>
          <a:ext cx="304800" cy="190503"/>
        </a:xfrm>
        <a:prstGeom xmlns:a="http://schemas.openxmlformats.org/drawingml/2006/main" prst="rtTriangle">
          <a:avLst/>
        </a:prstGeom>
        <a:solidFill xmlns:a="http://schemas.openxmlformats.org/drawingml/2006/main">
          <a:schemeClr val="accent4">
            <a:lumMod val="60000"/>
            <a:lumOff val="40000"/>
          </a:schemeClr>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0.22068</cdr:x>
      <cdr:y>0.37572</cdr:y>
    </cdr:from>
    <cdr:to>
      <cdr:x>0.33283</cdr:x>
      <cdr:y>0.54309</cdr:y>
    </cdr:to>
    <cdr:sp macro="" textlink="">
      <cdr:nvSpPr>
        <cdr:cNvPr id="16" name="TextBox 15">
          <a:extLst xmlns:a="http://schemas.openxmlformats.org/drawingml/2006/main">
            <a:ext uri="{FF2B5EF4-FFF2-40B4-BE49-F238E27FC236}">
              <a16:creationId xmlns:a16="http://schemas.microsoft.com/office/drawing/2014/main" id="{F3A1E342-FA43-47A3-A33C-FBD7839ABB58}"/>
            </a:ext>
          </a:extLst>
        </cdr:cNvPr>
        <cdr:cNvSpPr txBox="1"/>
      </cdr:nvSpPr>
      <cdr:spPr>
        <a:xfrm xmlns:a="http://schemas.openxmlformats.org/drawingml/2006/main">
          <a:off x="1597518" y="1822486"/>
          <a:ext cx="811854" cy="81185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dirty="0"/>
            <a:t>D</a:t>
          </a:r>
        </a:p>
      </cdr:txBody>
    </cdr:sp>
  </cdr:relSizeAnchor>
  <cdr:relSizeAnchor xmlns:cdr="http://schemas.openxmlformats.org/drawingml/2006/chartDrawing">
    <cdr:from>
      <cdr:x>0.80374</cdr:x>
      <cdr:y>0.26706</cdr:y>
    </cdr:from>
    <cdr:to>
      <cdr:x>0.91589</cdr:x>
      <cdr:y>0.50417</cdr:y>
    </cdr:to>
    <cdr:sp macro="" textlink="">
      <cdr:nvSpPr>
        <cdr:cNvPr id="17" name="TextBox 16">
          <a:extLst xmlns:a="http://schemas.openxmlformats.org/drawingml/2006/main">
            <a:ext uri="{FF2B5EF4-FFF2-40B4-BE49-F238E27FC236}">
              <a16:creationId xmlns:a16="http://schemas.microsoft.com/office/drawing/2014/main" id="{0F7EA897-EF5C-421B-857E-557DEB7D4750}"/>
            </a:ext>
          </a:extLst>
        </cdr:cNvPr>
        <cdr:cNvSpPr txBox="1"/>
      </cdr:nvSpPr>
      <cdr:spPr>
        <a:xfrm xmlns:a="http://schemas.openxmlformats.org/drawingml/2006/main">
          <a:off x="5818274" y="1295400"/>
          <a:ext cx="811854" cy="115014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b="0" i="0">
              <a:latin typeface="Cambria Math" panose="02040503050406030204" pitchFamily="18" charset="0"/>
            </a:rPr>
            <a:t>𝑆_𝐷𝑜𝑚𝑒𝑠𝑡𝑖𝑐</a:t>
          </a:r>
          <a:endParaRPr lang="en-US" sz="1600" dirty="0"/>
        </a:p>
      </cdr:txBody>
    </cdr:sp>
  </cdr:relSizeAnchor>
  <cdr:relSizeAnchor xmlns:cdr="http://schemas.openxmlformats.org/drawingml/2006/chartDrawing">
    <cdr:from>
      <cdr:x>0.85047</cdr:x>
      <cdr:y>0.49789</cdr:y>
    </cdr:from>
    <cdr:to>
      <cdr:x>0.94392</cdr:x>
      <cdr:y>0.67921</cdr:y>
    </cdr:to>
    <cdr:sp macro="" textlink="">
      <cdr:nvSpPr>
        <cdr:cNvPr id="18" name="TextBox 17">
          <a:extLst xmlns:a="http://schemas.openxmlformats.org/drawingml/2006/main">
            <a:ext uri="{FF2B5EF4-FFF2-40B4-BE49-F238E27FC236}">
              <a16:creationId xmlns:a16="http://schemas.microsoft.com/office/drawing/2014/main" id="{09083210-F9D8-48DC-95D3-DD67BBE27A1F}"/>
            </a:ext>
          </a:extLst>
        </cdr:cNvPr>
        <cdr:cNvSpPr txBox="1"/>
      </cdr:nvSpPr>
      <cdr:spPr>
        <a:xfrm xmlns:a="http://schemas.openxmlformats.org/drawingml/2006/main">
          <a:off x="6934200" y="2720184"/>
          <a:ext cx="761991" cy="99058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b="0" i="0">
              <a:latin typeface="Cambria Math" panose="02040503050406030204" pitchFamily="18" charset="0"/>
            </a:rPr>
            <a:t>𝑆_𝑄𝑢𝑜𝑡𝑎</a:t>
          </a:r>
          <a:endParaRPr lang="en-US" sz="1600" dirty="0"/>
        </a:p>
      </cdr:txBody>
    </cdr:sp>
  </cdr:relSizeAnchor>
  <cdr:relSizeAnchor xmlns:cdr="http://schemas.openxmlformats.org/drawingml/2006/chartDrawing">
    <cdr:from>
      <cdr:x>0.83128</cdr:x>
      <cdr:y>0.63737</cdr:y>
    </cdr:from>
    <cdr:to>
      <cdr:x>0.94342</cdr:x>
      <cdr:y>0.74894</cdr:y>
    </cdr:to>
    <cdr:sp macro="" textlink="">
      <cdr:nvSpPr>
        <cdr:cNvPr id="19" name="TextBox 18">
          <a:extLst xmlns:a="http://schemas.openxmlformats.org/drawingml/2006/main">
            <a:ext uri="{FF2B5EF4-FFF2-40B4-BE49-F238E27FC236}">
              <a16:creationId xmlns:a16="http://schemas.microsoft.com/office/drawing/2014/main" id="{4D1F4A26-09A1-4430-AF7B-3EE09CB1A51C}"/>
            </a:ext>
          </a:extLst>
        </cdr:cNvPr>
        <cdr:cNvSpPr txBox="1"/>
      </cdr:nvSpPr>
      <cdr:spPr>
        <a:xfrm xmlns:a="http://schemas.openxmlformats.org/drawingml/2006/main">
          <a:off x="6017659" y="3091679"/>
          <a:ext cx="811782" cy="54118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b="0" i="0" dirty="0">
              <a:latin typeface="Cambria Math" panose="02040503050406030204" pitchFamily="18" charset="0"/>
            </a:rPr>
            <a:t>𝑆_𝑊𝑜𝑟𝑙𝑑</a:t>
          </a:r>
          <a:endParaRPr lang="en-US" sz="16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570D6A-FB49-A14C-9B03-21B3417100CD}" type="datetimeFigureOut">
              <a:rPr lang="en-US" smtClean="0"/>
              <a:t>11/14/2024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CB6C83-B894-2740-9986-97D8BB6F6D98}" type="slidenum">
              <a:rPr lang="en-US" smtClean="0"/>
              <a:t>‹#›</a:t>
            </a:fld>
            <a:endParaRPr lang="en-US"/>
          </a:p>
        </p:txBody>
      </p:sp>
    </p:spTree>
    <p:extLst>
      <p:ext uri="{BB962C8B-B14F-4D97-AF65-F5344CB8AC3E}">
        <p14:creationId xmlns:p14="http://schemas.microsoft.com/office/powerpoint/2010/main" val="180166985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CB6C83-B894-2740-9986-97D8BB6F6D98}" type="slidenum">
              <a:rPr lang="en-US" smtClean="0"/>
              <a:t>1</a:t>
            </a:fld>
            <a:endParaRPr lang="en-US"/>
          </a:p>
        </p:txBody>
      </p:sp>
    </p:spTree>
    <p:extLst>
      <p:ext uri="{BB962C8B-B14F-4D97-AF65-F5344CB8AC3E}">
        <p14:creationId xmlns:p14="http://schemas.microsoft.com/office/powerpoint/2010/main" val="4081455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95661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66329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CB6C83-B894-2740-9986-97D8BB6F6D98}" type="slidenum">
              <a:rPr lang="en-US" smtClean="0"/>
              <a:t>19</a:t>
            </a:fld>
            <a:endParaRPr lang="en-US"/>
          </a:p>
        </p:txBody>
      </p:sp>
    </p:spTree>
    <p:extLst>
      <p:ext uri="{BB962C8B-B14F-4D97-AF65-F5344CB8AC3E}">
        <p14:creationId xmlns:p14="http://schemas.microsoft.com/office/powerpoint/2010/main" val="7750473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828800"/>
            <a:ext cx="7772400" cy="900546"/>
          </a:xfrm>
        </p:spPr>
        <p:txBody>
          <a:bodyPr/>
          <a:lstStyle>
            <a:lvl1pPr algn="l">
              <a:defRPr/>
            </a:lvl1pPr>
          </a:lstStyle>
          <a:p>
            <a:r>
              <a:rPr lang="en-US" dirty="0"/>
              <a:t>Click To Edit Title</a:t>
            </a:r>
          </a:p>
        </p:txBody>
      </p:sp>
      <p:cxnSp>
        <p:nvCxnSpPr>
          <p:cNvPr id="8" name="Straight Connector 7"/>
          <p:cNvCxnSpPr/>
          <p:nvPr userDrawn="1"/>
        </p:nvCxnSpPr>
        <p:spPr>
          <a:xfrm>
            <a:off x="685800" y="2819400"/>
            <a:ext cx="77724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hasCustomPrompt="1"/>
          </p:nvPr>
        </p:nvSpPr>
        <p:spPr>
          <a:xfrm>
            <a:off x="685800" y="2895600"/>
            <a:ext cx="7772400" cy="1752600"/>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Subtitle</a:t>
            </a:r>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243121" y="6311358"/>
            <a:ext cx="1661880" cy="2706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140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p>
        </p:txBody>
      </p:sp>
      <p:cxnSp>
        <p:nvCxnSpPr>
          <p:cNvPr id="8" name="Straight Connector 7"/>
          <p:cNvCxnSpPr/>
          <p:nvPr userDrawn="1"/>
        </p:nvCxnSpPr>
        <p:spPr>
          <a:xfrm>
            <a:off x="457200" y="1293970"/>
            <a:ext cx="82296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hasCustomPrompt="1"/>
          </p:nvPr>
        </p:nvSpPr>
        <p:spPr/>
        <p:txBody>
          <a:bodyPr>
            <a:noAutofit/>
          </a:bodyPr>
          <a:lstStyle>
            <a:lvl1pPr>
              <a:spcBef>
                <a:spcPts val="6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83203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0"/>
            <a:ext cx="7772400" cy="1362075"/>
          </a:xfrm>
        </p:spPr>
        <p:txBody>
          <a:bodyPr anchor="t"/>
          <a:lstStyle>
            <a:lvl1pPr algn="l">
              <a:defRPr sz="4000" b="0" cap="none"/>
            </a:lvl1pPr>
          </a:lstStyle>
          <a:p>
            <a:r>
              <a:rPr lang="en-US" dirty="0"/>
              <a:t>Click To Edit Title</a:t>
            </a:r>
          </a:p>
        </p:txBody>
      </p:sp>
      <p:sp>
        <p:nvSpPr>
          <p:cNvPr id="3" name="Text Placeholder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text</a:t>
            </a:r>
          </a:p>
        </p:txBody>
      </p:sp>
      <p:cxnSp>
        <p:nvCxnSpPr>
          <p:cNvPr id="7" name="Straight Connector 6"/>
          <p:cNvCxnSpPr/>
          <p:nvPr userDrawn="1"/>
        </p:nvCxnSpPr>
        <p:spPr>
          <a:xfrm>
            <a:off x="722313" y="4406900"/>
            <a:ext cx="77724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1299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p>
        </p:txBody>
      </p:sp>
      <p:sp>
        <p:nvSpPr>
          <p:cNvPr id="3" name="Content Placeholder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1293970"/>
            <a:ext cx="82296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3964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Title</a:t>
            </a:r>
          </a:p>
        </p:txBody>
      </p:sp>
      <p:sp>
        <p:nvSpPr>
          <p:cNvPr id="3" name="Text Placeholder 2"/>
          <p:cNvSpPr>
            <a:spLocks noGrp="1"/>
          </p:cNvSpPr>
          <p:nvPr>
            <p:ph type="body" idx="1" hasCustomPrompt="1"/>
          </p:nvPr>
        </p:nvSpPr>
        <p:spPr>
          <a:xfrm>
            <a:off x="457200" y="1417638"/>
            <a:ext cx="4040188" cy="906462"/>
          </a:xfrm>
        </p:spPr>
        <p:txBody>
          <a:bodyPr anchor="b">
            <a:no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text</a:t>
            </a:r>
          </a:p>
        </p:txBody>
      </p:sp>
      <p:sp>
        <p:nvSpPr>
          <p:cNvPr id="4" name="Content Placeholder 3"/>
          <p:cNvSpPr>
            <a:spLocks noGrp="1"/>
          </p:cNvSpPr>
          <p:nvPr>
            <p:ph sz="half" idx="2" hasCustomPrompt="1"/>
          </p:nvPr>
        </p:nvSpPr>
        <p:spPr>
          <a:xfrm>
            <a:off x="457200" y="2590800"/>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4645025" y="1417638"/>
            <a:ext cx="4041775" cy="906462"/>
          </a:xfrm>
        </p:spPr>
        <p:txBody>
          <a:bodyPr anchor="b">
            <a:no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text</a:t>
            </a:r>
          </a:p>
        </p:txBody>
      </p:sp>
      <p:sp>
        <p:nvSpPr>
          <p:cNvPr id="6" name="Content Placeholder 5"/>
          <p:cNvSpPr>
            <a:spLocks noGrp="1"/>
          </p:cNvSpPr>
          <p:nvPr>
            <p:ph sz="quarter" idx="4" hasCustomPrompt="1"/>
          </p:nvPr>
        </p:nvSpPr>
        <p:spPr>
          <a:xfrm>
            <a:off x="4666981" y="2590800"/>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p:cNvCxnSpPr/>
          <p:nvPr userDrawn="1"/>
        </p:nvCxnSpPr>
        <p:spPr>
          <a:xfrm>
            <a:off x="457200" y="1293970"/>
            <a:ext cx="82296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968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p>
        </p:txBody>
      </p:sp>
    </p:spTree>
    <p:extLst>
      <p:ext uri="{BB962C8B-B14F-4D97-AF65-F5344CB8AC3E}">
        <p14:creationId xmlns:p14="http://schemas.microsoft.com/office/powerpoint/2010/main" val="530280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with Horizontal Rul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Title</a:t>
            </a:r>
          </a:p>
        </p:txBody>
      </p:sp>
      <p:cxnSp>
        <p:nvCxnSpPr>
          <p:cNvPr id="3" name="Straight Connector 2"/>
          <p:cNvCxnSpPr/>
          <p:nvPr userDrawn="1"/>
        </p:nvCxnSpPr>
        <p:spPr>
          <a:xfrm>
            <a:off x="457200" y="1293970"/>
            <a:ext cx="82296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553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448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End Slide">
    <p:spTree>
      <p:nvGrpSpPr>
        <p:cNvPr id="1" name=""/>
        <p:cNvGrpSpPr/>
        <p:nvPr/>
      </p:nvGrpSpPr>
      <p:grpSpPr>
        <a:xfrm>
          <a:off x="0" y="0"/>
          <a:ext cx="0" cy="0"/>
          <a:chOff x="0" y="0"/>
          <a:chExt cx="0" cy="0"/>
        </a:xfrm>
      </p:grpSpPr>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2409578" y="2833948"/>
            <a:ext cx="4286250" cy="69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5593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p:ph type="title"/>
          </p:nvPr>
        </p:nvSpPr>
        <p:spPr>
          <a:xfrm>
            <a:off x="457200" y="228600"/>
            <a:ext cx="8229600" cy="1143000"/>
          </a:xfrm>
          <a:prstGeom prst="rect">
            <a:avLst/>
          </a:prstGeom>
        </p:spPr>
        <p:txBody>
          <a:bodyPr vert="horz" lIns="91440" tIns="45720" rIns="91440" bIns="45720" rtlCol="0" anchor="ctr">
            <a:normAutofit/>
          </a:bodyPr>
          <a:lstStyle/>
          <a:p>
            <a:r>
              <a:rPr lang="en-US" dirty="0"/>
              <a:t>Click To Edit Title</a:t>
            </a:r>
          </a:p>
        </p:txBody>
      </p:sp>
      <p:sp>
        <p:nvSpPr>
          <p:cNvPr id="6" name="Rectangle 5"/>
          <p:cNvSpPr/>
          <p:nvPr userDrawn="1"/>
        </p:nvSpPr>
        <p:spPr>
          <a:xfrm rot="10800000">
            <a:off x="0" y="0"/>
            <a:ext cx="9144000" cy="358236"/>
          </a:xfrm>
          <a:prstGeom prst="rect">
            <a:avLst/>
          </a:prstGeom>
          <a:solidFill>
            <a:srgbClr val="3E3D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0" y="6803560"/>
            <a:ext cx="9144000" cy="91440"/>
          </a:xfrm>
          <a:prstGeom prst="rect">
            <a:avLst/>
          </a:prstGeom>
          <a:solidFill>
            <a:srgbClr val="3E3D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9939622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703" r:id="rId9"/>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chart" Target="../charts/chart1.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0.png"/><Relationship Id="rId9"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3" Type="http://schemas.openxmlformats.org/officeDocument/2006/relationships/hyperlink" Target="https://en.wikipedia.org/wiki/Mashed_potato" TargetMode="External"/><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hyperlink" Target="http://goodfoodie-keith.blogspot.com/2011/10/liver-onions.html" TargetMode="External"/><Relationship Id="rId4" Type="http://schemas.openxmlformats.org/officeDocument/2006/relationships/image" Target="../media/image4.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opm.gov/policy-data-oversight/pay-leave/salaries-wages/2024/general-schedul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1582320"/>
            <a:ext cx="9171140" cy="900546"/>
          </a:xfrm>
        </p:spPr>
        <p:txBody>
          <a:bodyPr>
            <a:noAutofit/>
          </a:bodyPr>
          <a:lstStyle/>
          <a:p>
            <a:r>
              <a:rPr lang="en-US" sz="3600" dirty="0"/>
              <a:t>Lecture 7: Limits to Government Intervention </a:t>
            </a:r>
          </a:p>
        </p:txBody>
      </p:sp>
      <p:sp>
        <p:nvSpPr>
          <p:cNvPr id="5" name="Subtitle 1"/>
          <p:cNvSpPr>
            <a:spLocks noGrp="1"/>
          </p:cNvSpPr>
          <p:nvPr>
            <p:ph type="subTitle" idx="1"/>
          </p:nvPr>
        </p:nvSpPr>
        <p:spPr/>
        <p:txBody>
          <a:bodyPr/>
          <a:lstStyle/>
          <a:p>
            <a:r>
              <a:rPr lang="en-US" dirty="0"/>
              <a:t>PAI 897 Policy Analysis</a:t>
            </a:r>
          </a:p>
          <a:p>
            <a:endParaRPr lang="en-US" dirty="0"/>
          </a:p>
        </p:txBody>
      </p:sp>
    </p:spTree>
    <p:extLst>
      <p:ext uri="{BB962C8B-B14F-4D97-AF65-F5344CB8AC3E}">
        <p14:creationId xmlns:p14="http://schemas.microsoft.com/office/powerpoint/2010/main" val="2742512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49B44-B55B-4B76-97A1-862DCF08C34B}"/>
              </a:ext>
            </a:extLst>
          </p:cNvPr>
          <p:cNvSpPr>
            <a:spLocks noGrp="1"/>
          </p:cNvSpPr>
          <p:nvPr>
            <p:ph type="title"/>
          </p:nvPr>
        </p:nvSpPr>
        <p:spPr/>
        <p:txBody>
          <a:bodyPr/>
          <a:lstStyle/>
          <a:p>
            <a:r>
              <a:rPr lang="en-US" dirty="0"/>
              <a:t>Rent seeking</a:t>
            </a:r>
          </a:p>
        </p:txBody>
      </p:sp>
      <p:sp>
        <p:nvSpPr>
          <p:cNvPr id="3" name="Content Placeholder 2">
            <a:extLst>
              <a:ext uri="{FF2B5EF4-FFF2-40B4-BE49-F238E27FC236}">
                <a16:creationId xmlns:a16="http://schemas.microsoft.com/office/drawing/2014/main" id="{EF276645-7FA2-459A-959A-E26FDFA92415}"/>
              </a:ext>
            </a:extLst>
          </p:cNvPr>
          <p:cNvSpPr>
            <a:spLocks noGrp="1"/>
          </p:cNvSpPr>
          <p:nvPr>
            <p:ph idx="1"/>
          </p:nvPr>
        </p:nvSpPr>
        <p:spPr>
          <a:xfrm>
            <a:off x="35490" y="1219200"/>
            <a:ext cx="8956110" cy="5638800"/>
          </a:xfrm>
        </p:spPr>
        <p:txBody>
          <a:bodyPr/>
          <a:lstStyle/>
          <a:p>
            <a:r>
              <a:rPr lang="en-US" dirty="0"/>
              <a:t>Closed Economy with no imports.</a:t>
            </a:r>
          </a:p>
          <a:p>
            <a:r>
              <a:rPr lang="en-US" dirty="0"/>
              <a:t>Infant Industry argument; </a:t>
            </a:r>
          </a:p>
          <a:p>
            <a:pPr lvl="1"/>
            <a:r>
              <a:rPr lang="en-US" dirty="0"/>
              <a:t>domestic producers protected </a:t>
            </a:r>
          </a:p>
          <a:p>
            <a:pPr lvl="2"/>
            <a:r>
              <a:rPr lang="en-US" dirty="0"/>
              <a:t>behind an import tariff</a:t>
            </a:r>
          </a:p>
          <a:p>
            <a:pPr lvl="2"/>
            <a:r>
              <a:rPr lang="en-US" dirty="0"/>
              <a:t>behind a quota</a:t>
            </a:r>
          </a:p>
          <a:p>
            <a:pPr marL="0" indent="0">
              <a:buNone/>
            </a:pPr>
            <a:endParaRPr lang="en-US" dirty="0"/>
          </a:p>
        </p:txBody>
      </p:sp>
    </p:spTree>
    <p:extLst>
      <p:ext uri="{BB962C8B-B14F-4D97-AF65-F5344CB8AC3E}">
        <p14:creationId xmlns:p14="http://schemas.microsoft.com/office/powerpoint/2010/main" val="2725294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F2F6D-AB0E-4BAC-A65A-A93C5F2CC832}"/>
              </a:ext>
            </a:extLst>
          </p:cNvPr>
          <p:cNvSpPr>
            <a:spLocks noGrp="1"/>
          </p:cNvSpPr>
          <p:nvPr>
            <p:ph type="title"/>
          </p:nvPr>
        </p:nvSpPr>
        <p:spPr>
          <a:xfrm>
            <a:off x="838200" y="238478"/>
            <a:ext cx="8229600" cy="1143000"/>
          </a:xfrm>
        </p:spPr>
        <p:txBody>
          <a:bodyPr>
            <a:normAutofit fontScale="90000"/>
          </a:bodyPr>
          <a:lstStyle/>
          <a:p>
            <a:r>
              <a:rPr lang="en-US" dirty="0"/>
              <a:t>Rent Seeking, Closed, Tariff, Open</a:t>
            </a:r>
          </a:p>
        </p:txBody>
      </p:sp>
      <p:sp>
        <p:nvSpPr>
          <p:cNvPr id="3" name="Content Placeholder 2">
            <a:extLst>
              <a:ext uri="{FF2B5EF4-FFF2-40B4-BE49-F238E27FC236}">
                <a16:creationId xmlns:a16="http://schemas.microsoft.com/office/drawing/2014/main" id="{C578493D-9F6A-4E7C-B8E1-9795DC4A1BA8}"/>
              </a:ext>
            </a:extLst>
          </p:cNvPr>
          <p:cNvSpPr>
            <a:spLocks noGrp="1"/>
          </p:cNvSpPr>
          <p:nvPr>
            <p:ph idx="1"/>
          </p:nvPr>
        </p:nvSpPr>
        <p:spPr>
          <a:xfrm>
            <a:off x="378508" y="1320452"/>
            <a:ext cx="8308292" cy="4830763"/>
          </a:xfrm>
        </p:spPr>
        <p:txBody>
          <a:bodyPr/>
          <a:lstStyle/>
          <a:p>
            <a:pPr marL="0" indent="0">
              <a:buNone/>
            </a:pPr>
            <a:endParaRPr lang="en-US" dirty="0"/>
          </a:p>
          <a:p>
            <a:pPr marL="0" indent="0">
              <a:buNone/>
            </a:pPr>
            <a:endParaRPr lang="en-US" dirty="0"/>
          </a:p>
        </p:txBody>
      </p:sp>
      <p:graphicFrame>
        <p:nvGraphicFramePr>
          <p:cNvPr id="4" name="Chart 3">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696664674"/>
              </p:ext>
            </p:extLst>
          </p:nvPr>
        </p:nvGraphicFramePr>
        <p:xfrm>
          <a:off x="730933" y="1381478"/>
          <a:ext cx="8308292" cy="4744684"/>
        </p:xfrm>
        <a:graphic>
          <a:graphicData uri="http://schemas.openxmlformats.org/drawingml/2006/chart">
            <c:chart xmlns:c="http://schemas.openxmlformats.org/drawingml/2006/chart" xmlns:r="http://schemas.openxmlformats.org/officeDocument/2006/relationships" r:id="rId2"/>
          </a:graphicData>
        </a:graphic>
      </p:graphicFrame>
      <p:sp>
        <p:nvSpPr>
          <p:cNvPr id="5" name="Oval 4">
            <a:extLst>
              <a:ext uri="{FF2B5EF4-FFF2-40B4-BE49-F238E27FC236}">
                <a16:creationId xmlns:a16="http://schemas.microsoft.com/office/drawing/2014/main" id="{CE42B0ED-DC9D-414D-88F7-07994D5F76BC}"/>
              </a:ext>
            </a:extLst>
          </p:cNvPr>
          <p:cNvSpPr/>
          <p:nvPr/>
        </p:nvSpPr>
        <p:spPr>
          <a:xfrm>
            <a:off x="4760412" y="3973546"/>
            <a:ext cx="3048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6" name="Rectangle 5">
            <a:extLst>
              <a:ext uri="{FF2B5EF4-FFF2-40B4-BE49-F238E27FC236}">
                <a16:creationId xmlns:a16="http://schemas.microsoft.com/office/drawing/2014/main" id="{E25DD0FF-CEB3-4198-9516-376E63643FE4}"/>
              </a:ext>
            </a:extLst>
          </p:cNvPr>
          <p:cNvSpPr/>
          <p:nvPr/>
        </p:nvSpPr>
        <p:spPr>
          <a:xfrm>
            <a:off x="4221271" y="4418034"/>
            <a:ext cx="1365337" cy="191544"/>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Tax</a:t>
            </a:r>
            <a:r>
              <a:rPr lang="en-US" dirty="0"/>
              <a:t> </a:t>
            </a:r>
            <a:r>
              <a:rPr lang="en-US" sz="1200" dirty="0"/>
              <a:t>Revenue</a:t>
            </a:r>
          </a:p>
        </p:txBody>
      </p:sp>
      <p:cxnSp>
        <p:nvCxnSpPr>
          <p:cNvPr id="8" name="Straight Connector 7">
            <a:extLst>
              <a:ext uri="{FF2B5EF4-FFF2-40B4-BE49-F238E27FC236}">
                <a16:creationId xmlns:a16="http://schemas.microsoft.com/office/drawing/2014/main" id="{F60A2F6C-B51B-4B16-8EFA-F99105E9B063}"/>
              </a:ext>
            </a:extLst>
          </p:cNvPr>
          <p:cNvCxnSpPr>
            <a:cxnSpLocks/>
          </p:cNvCxnSpPr>
          <p:nvPr/>
        </p:nvCxnSpPr>
        <p:spPr>
          <a:xfrm flipV="1">
            <a:off x="943875" y="4110196"/>
            <a:ext cx="3930837" cy="6655"/>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8F686E83-4DA3-4CFA-8958-2BACAE3B2198}"/>
              </a:ext>
            </a:extLst>
          </p:cNvPr>
          <p:cNvCxnSpPr>
            <a:endCxn id="5" idx="4"/>
          </p:cNvCxnSpPr>
          <p:nvPr/>
        </p:nvCxnSpPr>
        <p:spPr>
          <a:xfrm flipH="1" flipV="1">
            <a:off x="4912812" y="4202146"/>
            <a:ext cx="15657" cy="1663352"/>
          </a:xfrm>
          <a:prstGeom prst="line">
            <a:avLst/>
          </a:prstGeom>
          <a:ln w="12700">
            <a:solidFill>
              <a:schemeClr val="tx1"/>
            </a:solidFill>
            <a:prstDash val="lg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1EC08159-F0C7-4653-B075-96D2BFA4F86D}"/>
                  </a:ext>
                </a:extLst>
              </p:cNvPr>
              <p:cNvSpPr txBox="1"/>
              <p:nvPr/>
            </p:nvSpPr>
            <p:spPr>
              <a:xfrm>
                <a:off x="104775" y="3733464"/>
                <a:ext cx="48923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𝐶</m:t>
                          </m:r>
                        </m:sub>
                      </m:sSub>
                    </m:oMath>
                  </m:oMathPara>
                </a14:m>
                <a:endParaRPr lang="en-US" dirty="0"/>
              </a:p>
            </p:txBody>
          </p:sp>
        </mc:Choice>
        <mc:Fallback xmlns="">
          <p:sp>
            <p:nvSpPr>
              <p:cNvPr id="12" name="TextBox 11">
                <a:extLst>
                  <a:ext uri="{FF2B5EF4-FFF2-40B4-BE49-F238E27FC236}">
                    <a16:creationId xmlns:a16="http://schemas.microsoft.com/office/drawing/2014/main" id="{1EC08159-F0C7-4653-B075-96D2BFA4F86D}"/>
                  </a:ext>
                </a:extLst>
              </p:cNvPr>
              <p:cNvSpPr txBox="1">
                <a:spLocks noRot="1" noChangeAspect="1" noMove="1" noResize="1" noEditPoints="1" noAdjustHandles="1" noChangeArrowheads="1" noChangeShapeType="1" noTextEdit="1"/>
              </p:cNvSpPr>
              <p:nvPr/>
            </p:nvSpPr>
            <p:spPr>
              <a:xfrm>
                <a:off x="104775" y="3733464"/>
                <a:ext cx="489236" cy="369332"/>
              </a:xfrm>
              <a:prstGeom prst="rect">
                <a:avLst/>
              </a:prstGeom>
              <a:blipFill>
                <a:blip r:embed="rId3"/>
                <a:stretch>
                  <a:fillRect b="-8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ADFC58B5-3F60-46A3-A997-3B8AE50BF12B}"/>
                  </a:ext>
                </a:extLst>
              </p:cNvPr>
              <p:cNvSpPr txBox="1"/>
              <p:nvPr/>
            </p:nvSpPr>
            <p:spPr>
              <a:xfrm>
                <a:off x="119389" y="4098806"/>
                <a:ext cx="49673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𝑇</m:t>
                          </m:r>
                        </m:sub>
                      </m:sSub>
                    </m:oMath>
                  </m:oMathPara>
                </a14:m>
                <a:endParaRPr lang="en-US" dirty="0"/>
              </a:p>
            </p:txBody>
          </p:sp>
        </mc:Choice>
        <mc:Fallback xmlns="">
          <p:sp>
            <p:nvSpPr>
              <p:cNvPr id="13" name="TextBox 12">
                <a:extLst>
                  <a:ext uri="{FF2B5EF4-FFF2-40B4-BE49-F238E27FC236}">
                    <a16:creationId xmlns:a16="http://schemas.microsoft.com/office/drawing/2014/main" id="{ADFC58B5-3F60-46A3-A997-3B8AE50BF12B}"/>
                  </a:ext>
                </a:extLst>
              </p:cNvPr>
              <p:cNvSpPr txBox="1">
                <a:spLocks noRot="1" noChangeAspect="1" noMove="1" noResize="1" noEditPoints="1" noAdjustHandles="1" noChangeArrowheads="1" noChangeShapeType="1" noTextEdit="1"/>
              </p:cNvSpPr>
              <p:nvPr/>
            </p:nvSpPr>
            <p:spPr>
              <a:xfrm>
                <a:off x="119389" y="4098806"/>
                <a:ext cx="496738" cy="369332"/>
              </a:xfrm>
              <a:prstGeom prst="rect">
                <a:avLst/>
              </a:prstGeom>
              <a:blipFill>
                <a:blip r:embed="rId4"/>
                <a:stretch>
                  <a:fillRect b="-8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DDF141C2-0B5A-4F84-AF8E-D55097B60562}"/>
                  </a:ext>
                </a:extLst>
              </p:cNvPr>
              <p:cNvSpPr txBox="1"/>
              <p:nvPr/>
            </p:nvSpPr>
            <p:spPr>
              <a:xfrm>
                <a:off x="119389" y="4420943"/>
                <a:ext cx="50039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𝑝</m:t>
                          </m:r>
                        </m:e>
                        <m:sub>
                          <m:r>
                            <a:rPr lang="en-US" b="0" i="1" smtClean="0">
                              <a:latin typeface="Cambria Math" panose="02040503050406030204" pitchFamily="18" charset="0"/>
                            </a:rPr>
                            <m:t>𝑂</m:t>
                          </m:r>
                        </m:sub>
                      </m:sSub>
                    </m:oMath>
                  </m:oMathPara>
                </a14:m>
                <a:endParaRPr lang="en-US" dirty="0"/>
              </a:p>
            </p:txBody>
          </p:sp>
        </mc:Choice>
        <mc:Fallback xmlns="">
          <p:sp>
            <p:nvSpPr>
              <p:cNvPr id="14" name="TextBox 13">
                <a:extLst>
                  <a:ext uri="{FF2B5EF4-FFF2-40B4-BE49-F238E27FC236}">
                    <a16:creationId xmlns:a16="http://schemas.microsoft.com/office/drawing/2014/main" id="{DDF141C2-0B5A-4F84-AF8E-D55097B60562}"/>
                  </a:ext>
                </a:extLst>
              </p:cNvPr>
              <p:cNvSpPr txBox="1">
                <a:spLocks noRot="1" noChangeAspect="1" noMove="1" noResize="1" noEditPoints="1" noAdjustHandles="1" noChangeArrowheads="1" noChangeShapeType="1" noTextEdit="1"/>
              </p:cNvSpPr>
              <p:nvPr/>
            </p:nvSpPr>
            <p:spPr>
              <a:xfrm>
                <a:off x="119389" y="4420943"/>
                <a:ext cx="500393" cy="369332"/>
              </a:xfrm>
              <a:prstGeom prst="rect">
                <a:avLst/>
              </a:prstGeom>
              <a:blipFill>
                <a:blip r:embed="rId5"/>
                <a:stretch>
                  <a:fillRect b="-8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2D74C3F0-F53D-46FD-941E-3EDD5925B949}"/>
                  </a:ext>
                </a:extLst>
              </p:cNvPr>
              <p:cNvSpPr txBox="1"/>
              <p:nvPr/>
            </p:nvSpPr>
            <p:spPr>
              <a:xfrm>
                <a:off x="4596743" y="6010679"/>
                <a:ext cx="48885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𝑞</m:t>
                          </m:r>
                        </m:e>
                        <m:sub>
                          <m:r>
                            <a:rPr lang="en-US" b="0" i="1" smtClean="0">
                              <a:latin typeface="Cambria Math" panose="02040503050406030204" pitchFamily="18" charset="0"/>
                            </a:rPr>
                            <m:t>𝐶</m:t>
                          </m:r>
                        </m:sub>
                      </m:sSub>
                    </m:oMath>
                  </m:oMathPara>
                </a14:m>
                <a:endParaRPr lang="en-US" dirty="0"/>
              </a:p>
            </p:txBody>
          </p:sp>
        </mc:Choice>
        <mc:Fallback xmlns="">
          <p:sp>
            <p:nvSpPr>
              <p:cNvPr id="15" name="TextBox 14">
                <a:extLst>
                  <a:ext uri="{FF2B5EF4-FFF2-40B4-BE49-F238E27FC236}">
                    <a16:creationId xmlns:a16="http://schemas.microsoft.com/office/drawing/2014/main" id="{2D74C3F0-F53D-46FD-941E-3EDD5925B949}"/>
                  </a:ext>
                </a:extLst>
              </p:cNvPr>
              <p:cNvSpPr txBox="1">
                <a:spLocks noRot="1" noChangeAspect="1" noMove="1" noResize="1" noEditPoints="1" noAdjustHandles="1" noChangeArrowheads="1" noChangeShapeType="1" noTextEdit="1"/>
              </p:cNvSpPr>
              <p:nvPr/>
            </p:nvSpPr>
            <p:spPr>
              <a:xfrm>
                <a:off x="4596743" y="6010679"/>
                <a:ext cx="488852" cy="369332"/>
              </a:xfrm>
              <a:prstGeom prst="rect">
                <a:avLst/>
              </a:prstGeom>
              <a:blipFill>
                <a:blip r:embed="rId6"/>
                <a:stretch>
                  <a:fillRect b="-8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873767F4-0B44-46CF-8DAA-504F53A2EA74}"/>
                  </a:ext>
                </a:extLst>
              </p:cNvPr>
              <p:cNvSpPr txBox="1"/>
              <p:nvPr/>
            </p:nvSpPr>
            <p:spPr>
              <a:xfrm>
                <a:off x="5254500" y="5985431"/>
                <a:ext cx="49635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𝑞</m:t>
                          </m:r>
                        </m:e>
                        <m:sub>
                          <m:r>
                            <a:rPr lang="en-US" b="0" i="1" smtClean="0">
                              <a:latin typeface="Cambria Math" panose="02040503050406030204" pitchFamily="18" charset="0"/>
                            </a:rPr>
                            <m:t>𝑇</m:t>
                          </m:r>
                        </m:sub>
                      </m:sSub>
                    </m:oMath>
                  </m:oMathPara>
                </a14:m>
                <a:endParaRPr lang="en-US" dirty="0"/>
              </a:p>
            </p:txBody>
          </p:sp>
        </mc:Choice>
        <mc:Fallback xmlns="">
          <p:sp>
            <p:nvSpPr>
              <p:cNvPr id="16" name="TextBox 15">
                <a:extLst>
                  <a:ext uri="{FF2B5EF4-FFF2-40B4-BE49-F238E27FC236}">
                    <a16:creationId xmlns:a16="http://schemas.microsoft.com/office/drawing/2014/main" id="{873767F4-0B44-46CF-8DAA-504F53A2EA74}"/>
                  </a:ext>
                </a:extLst>
              </p:cNvPr>
              <p:cNvSpPr txBox="1">
                <a:spLocks noRot="1" noChangeAspect="1" noMove="1" noResize="1" noEditPoints="1" noAdjustHandles="1" noChangeArrowheads="1" noChangeShapeType="1" noTextEdit="1"/>
              </p:cNvSpPr>
              <p:nvPr/>
            </p:nvSpPr>
            <p:spPr>
              <a:xfrm>
                <a:off x="5254500" y="5985431"/>
                <a:ext cx="496353" cy="369332"/>
              </a:xfrm>
              <a:prstGeom prst="rect">
                <a:avLst/>
              </a:prstGeom>
              <a:blipFill>
                <a:blip r:embed="rId7"/>
                <a:stretch>
                  <a:fillRect b="-8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C2B23769-92C8-4ED3-AE51-0DA5DFC6C193}"/>
                  </a:ext>
                </a:extLst>
              </p:cNvPr>
              <p:cNvSpPr txBox="1"/>
              <p:nvPr/>
            </p:nvSpPr>
            <p:spPr>
              <a:xfrm>
                <a:off x="5962287" y="6010679"/>
                <a:ext cx="50000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𝑞</m:t>
                          </m:r>
                        </m:e>
                        <m:sub>
                          <m:r>
                            <a:rPr lang="en-US" b="0" i="1" smtClean="0">
                              <a:latin typeface="Cambria Math" panose="02040503050406030204" pitchFamily="18" charset="0"/>
                            </a:rPr>
                            <m:t>𝑂</m:t>
                          </m:r>
                        </m:sub>
                      </m:sSub>
                    </m:oMath>
                  </m:oMathPara>
                </a14:m>
                <a:endParaRPr lang="en-US" dirty="0"/>
              </a:p>
            </p:txBody>
          </p:sp>
        </mc:Choice>
        <mc:Fallback xmlns="">
          <p:sp>
            <p:nvSpPr>
              <p:cNvPr id="17" name="TextBox 16">
                <a:extLst>
                  <a:ext uri="{FF2B5EF4-FFF2-40B4-BE49-F238E27FC236}">
                    <a16:creationId xmlns:a16="http://schemas.microsoft.com/office/drawing/2014/main" id="{C2B23769-92C8-4ED3-AE51-0DA5DFC6C193}"/>
                  </a:ext>
                </a:extLst>
              </p:cNvPr>
              <p:cNvSpPr txBox="1">
                <a:spLocks noRot="1" noChangeAspect="1" noMove="1" noResize="1" noEditPoints="1" noAdjustHandles="1" noChangeArrowheads="1" noChangeShapeType="1" noTextEdit="1"/>
              </p:cNvSpPr>
              <p:nvPr/>
            </p:nvSpPr>
            <p:spPr>
              <a:xfrm>
                <a:off x="5962287" y="6010679"/>
                <a:ext cx="500009" cy="369332"/>
              </a:xfrm>
              <a:prstGeom prst="rect">
                <a:avLst/>
              </a:prstGeom>
              <a:blipFill>
                <a:blip r:embed="rId8"/>
                <a:stretch>
                  <a:fillRect b="-8197"/>
                </a:stretch>
              </a:blipFill>
            </p:spPr>
            <p:txBody>
              <a:bodyPr/>
              <a:lstStyle/>
              <a:p>
                <a:r>
                  <a:rPr lang="en-US">
                    <a:noFill/>
                  </a:rPr>
                  <a:t> </a:t>
                </a:r>
              </a:p>
            </p:txBody>
          </p:sp>
        </mc:Fallback>
      </mc:AlternateContent>
      <p:sp>
        <p:nvSpPr>
          <p:cNvPr id="7" name="TextBox 6">
            <a:extLst>
              <a:ext uri="{FF2B5EF4-FFF2-40B4-BE49-F238E27FC236}">
                <a16:creationId xmlns:a16="http://schemas.microsoft.com/office/drawing/2014/main" id="{F1E302C4-A340-4FB5-BF79-174821070D54}"/>
              </a:ext>
            </a:extLst>
          </p:cNvPr>
          <p:cNvSpPr txBox="1"/>
          <p:nvPr/>
        </p:nvSpPr>
        <p:spPr>
          <a:xfrm>
            <a:off x="2209800" y="2819400"/>
            <a:ext cx="351378" cy="369332"/>
          </a:xfrm>
          <a:prstGeom prst="rect">
            <a:avLst/>
          </a:prstGeom>
          <a:noFill/>
        </p:spPr>
        <p:txBody>
          <a:bodyPr wrap="none" rtlCol="0">
            <a:spAutoFit/>
          </a:bodyPr>
          <a:lstStyle/>
          <a:p>
            <a:r>
              <a:rPr lang="en-US" dirty="0"/>
              <a:t>D</a:t>
            </a:r>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DB9B965F-0EA9-4141-9638-F3CB48DCFD58}"/>
                  </a:ext>
                </a:extLst>
              </p:cNvPr>
              <p:cNvSpPr txBox="1"/>
              <p:nvPr/>
            </p:nvSpPr>
            <p:spPr>
              <a:xfrm>
                <a:off x="7086600" y="2543828"/>
                <a:ext cx="118006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𝑆</m:t>
                          </m:r>
                        </m:e>
                        <m:sub>
                          <m:r>
                            <a:rPr lang="en-US" b="0" i="1" smtClean="0">
                              <a:latin typeface="Cambria Math" panose="02040503050406030204" pitchFamily="18" charset="0"/>
                            </a:rPr>
                            <m:t>𝐷𝑜𝑚𝑒𝑠𝑡𝑖𝑐</m:t>
                          </m:r>
                          <m:r>
                            <a:rPr lang="en-US" b="0" i="1" smtClean="0">
                              <a:latin typeface="Cambria Math" panose="02040503050406030204" pitchFamily="18" charset="0"/>
                            </a:rPr>
                            <m:t> </m:t>
                          </m:r>
                        </m:sub>
                      </m:sSub>
                    </m:oMath>
                  </m:oMathPara>
                </a14:m>
                <a:endParaRPr lang="en-US" dirty="0"/>
              </a:p>
            </p:txBody>
          </p:sp>
        </mc:Choice>
        <mc:Fallback xmlns="">
          <p:sp>
            <p:nvSpPr>
              <p:cNvPr id="9" name="TextBox 8">
                <a:extLst>
                  <a:ext uri="{FF2B5EF4-FFF2-40B4-BE49-F238E27FC236}">
                    <a16:creationId xmlns:a16="http://schemas.microsoft.com/office/drawing/2014/main" id="{DB9B965F-0EA9-4141-9638-F3CB48DCFD58}"/>
                  </a:ext>
                </a:extLst>
              </p:cNvPr>
              <p:cNvSpPr txBox="1">
                <a:spLocks noRot="1" noChangeAspect="1" noMove="1" noResize="1" noEditPoints="1" noAdjustHandles="1" noChangeArrowheads="1" noChangeShapeType="1" noTextEdit="1"/>
              </p:cNvSpPr>
              <p:nvPr/>
            </p:nvSpPr>
            <p:spPr>
              <a:xfrm>
                <a:off x="7086600" y="2543828"/>
                <a:ext cx="1180067" cy="369332"/>
              </a:xfrm>
              <a:prstGeom prst="rect">
                <a:avLst/>
              </a:prstGeom>
              <a:blipFill>
                <a:blip r:embed="rId9"/>
                <a:stretch>
                  <a:fillRect b="-163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31FC7891-A36F-4B77-AB24-90BCB23A12BF}"/>
                  </a:ext>
                </a:extLst>
              </p:cNvPr>
              <p:cNvSpPr txBox="1"/>
              <p:nvPr/>
            </p:nvSpPr>
            <p:spPr>
              <a:xfrm>
                <a:off x="7543800" y="3998598"/>
                <a:ext cx="131497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𝑆</m:t>
                          </m:r>
                        </m:e>
                        <m:sub>
                          <m:r>
                            <a:rPr lang="en-US" b="0" i="1" smtClean="0">
                              <a:latin typeface="Cambria Math" panose="02040503050406030204" pitchFamily="18" charset="0"/>
                            </a:rPr>
                            <m:t>𝑊𝑜𝑟𝑙𝑑</m:t>
                          </m:r>
                        </m:sub>
                      </m:sSub>
                      <m:r>
                        <a:rPr lang="en-US" b="0" i="1" smtClean="0">
                          <a:latin typeface="Cambria Math" panose="02040503050406030204" pitchFamily="18" charset="0"/>
                        </a:rPr>
                        <m:t>+</m:t>
                      </m:r>
                      <m:r>
                        <a:rPr lang="en-US" b="0" i="1" smtClean="0">
                          <a:latin typeface="Cambria Math" panose="02040503050406030204" pitchFamily="18" charset="0"/>
                        </a:rPr>
                        <m:t>𝑇</m:t>
                      </m:r>
                    </m:oMath>
                  </m:oMathPara>
                </a14:m>
                <a:endParaRPr lang="en-US" dirty="0"/>
              </a:p>
            </p:txBody>
          </p:sp>
        </mc:Choice>
        <mc:Fallback xmlns="">
          <p:sp>
            <p:nvSpPr>
              <p:cNvPr id="11" name="TextBox 10">
                <a:extLst>
                  <a:ext uri="{FF2B5EF4-FFF2-40B4-BE49-F238E27FC236}">
                    <a16:creationId xmlns:a16="http://schemas.microsoft.com/office/drawing/2014/main" id="{31FC7891-A36F-4B77-AB24-90BCB23A12BF}"/>
                  </a:ext>
                </a:extLst>
              </p:cNvPr>
              <p:cNvSpPr txBox="1">
                <a:spLocks noRot="1" noChangeAspect="1" noMove="1" noResize="1" noEditPoints="1" noAdjustHandles="1" noChangeArrowheads="1" noChangeShapeType="1" noTextEdit="1"/>
              </p:cNvSpPr>
              <p:nvPr/>
            </p:nvSpPr>
            <p:spPr>
              <a:xfrm>
                <a:off x="7543800" y="3998598"/>
                <a:ext cx="1314975" cy="369332"/>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AA383DD2-5B92-45FF-8C56-F3A6236E71E7}"/>
                  </a:ext>
                </a:extLst>
              </p:cNvPr>
              <p:cNvSpPr txBox="1"/>
              <p:nvPr/>
            </p:nvSpPr>
            <p:spPr>
              <a:xfrm>
                <a:off x="7719164" y="4639963"/>
                <a:ext cx="89633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𝑆</m:t>
                          </m:r>
                        </m:e>
                        <m:sub>
                          <m:r>
                            <a:rPr lang="en-US" b="0" i="1" smtClean="0">
                              <a:latin typeface="Cambria Math" panose="02040503050406030204" pitchFamily="18" charset="0"/>
                            </a:rPr>
                            <m:t>𝑊𝑜𝑟𝑙𝑑</m:t>
                          </m:r>
                        </m:sub>
                      </m:sSub>
                    </m:oMath>
                  </m:oMathPara>
                </a14:m>
                <a:endParaRPr lang="en-US" dirty="0"/>
              </a:p>
            </p:txBody>
          </p:sp>
        </mc:Choice>
        <mc:Fallback xmlns="">
          <p:sp>
            <p:nvSpPr>
              <p:cNvPr id="18" name="TextBox 17">
                <a:extLst>
                  <a:ext uri="{FF2B5EF4-FFF2-40B4-BE49-F238E27FC236}">
                    <a16:creationId xmlns:a16="http://schemas.microsoft.com/office/drawing/2014/main" id="{AA383DD2-5B92-45FF-8C56-F3A6236E71E7}"/>
                  </a:ext>
                </a:extLst>
              </p:cNvPr>
              <p:cNvSpPr txBox="1">
                <a:spLocks noRot="1" noChangeAspect="1" noMove="1" noResize="1" noEditPoints="1" noAdjustHandles="1" noChangeArrowheads="1" noChangeShapeType="1" noTextEdit="1"/>
              </p:cNvSpPr>
              <p:nvPr/>
            </p:nvSpPr>
            <p:spPr>
              <a:xfrm>
                <a:off x="7719164" y="4639963"/>
                <a:ext cx="896336" cy="369332"/>
              </a:xfrm>
              <a:prstGeom prst="rect">
                <a:avLst/>
              </a:prstGeom>
              <a:blipFill>
                <a:blip r:embed="rId11"/>
                <a:stretch>
                  <a:fillRect b="-1639"/>
                </a:stretch>
              </a:blipFill>
            </p:spPr>
            <p:txBody>
              <a:bodyPr/>
              <a:lstStyle/>
              <a:p>
                <a:r>
                  <a:rPr lang="en-US">
                    <a:noFill/>
                  </a:rPr>
                  <a:t> </a:t>
                </a:r>
              </a:p>
            </p:txBody>
          </p:sp>
        </mc:Fallback>
      </mc:AlternateContent>
      <p:sp>
        <p:nvSpPr>
          <p:cNvPr id="19" name="Isosceles Triangle 18">
            <a:extLst>
              <a:ext uri="{FF2B5EF4-FFF2-40B4-BE49-F238E27FC236}">
                <a16:creationId xmlns:a16="http://schemas.microsoft.com/office/drawing/2014/main" id="{6A1A64E9-88DF-4C72-B2D0-75EEC65DE971}"/>
              </a:ext>
            </a:extLst>
          </p:cNvPr>
          <p:cNvSpPr/>
          <p:nvPr/>
        </p:nvSpPr>
        <p:spPr>
          <a:xfrm>
            <a:off x="4383589" y="4177093"/>
            <a:ext cx="1026610" cy="215888"/>
          </a:xfrm>
          <a:prstGeom prst="triangle">
            <a:avLst>
              <a:gd name="adj" fmla="val 55598"/>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328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7E96F-8EB8-4E78-9194-EF0F0E212BF3}"/>
              </a:ext>
            </a:extLst>
          </p:cNvPr>
          <p:cNvSpPr>
            <a:spLocks noGrp="1"/>
          </p:cNvSpPr>
          <p:nvPr>
            <p:ph type="title"/>
          </p:nvPr>
        </p:nvSpPr>
        <p:spPr>
          <a:xfrm>
            <a:off x="457200" y="228600"/>
            <a:ext cx="8686800" cy="1143000"/>
          </a:xfrm>
        </p:spPr>
        <p:txBody>
          <a:bodyPr>
            <a:normAutofit fontScale="90000"/>
          </a:bodyPr>
          <a:lstStyle/>
          <a:p>
            <a:r>
              <a:rPr lang="en-US" dirty="0"/>
              <a:t>Rent Seeking, Closed, Quota, Open</a:t>
            </a:r>
          </a:p>
        </p:txBody>
      </p:sp>
      <p:grpSp>
        <p:nvGrpSpPr>
          <p:cNvPr id="6" name="Group 5"/>
          <p:cNvGrpSpPr/>
          <p:nvPr/>
        </p:nvGrpSpPr>
        <p:grpSpPr>
          <a:xfrm>
            <a:off x="1857375" y="2006242"/>
            <a:ext cx="5429250" cy="3638000"/>
            <a:chOff x="533400" y="1166018"/>
            <a:chExt cx="8153400" cy="5463382"/>
          </a:xfrm>
        </p:grpSpPr>
        <p:graphicFrame>
          <p:nvGraphicFramePr>
            <p:cNvPr id="9" name="Content Placeholder 3">
              <a:extLst>
                <a:ext uri="{FF2B5EF4-FFF2-40B4-BE49-F238E27FC236}">
                  <a16:creationId xmlns:a16="http://schemas.microsoft.com/office/drawing/2014/main" id="{1D7D76F3-6E9A-45ED-97E9-F7AB8C54D56F}"/>
                </a:ext>
              </a:extLst>
            </p:cNvPr>
            <p:cNvGraphicFramePr>
              <a:graphicFrameLocks/>
            </p:cNvGraphicFramePr>
            <p:nvPr>
              <p:extLst>
                <p:ext uri="{D42A27DB-BD31-4B8C-83A1-F6EECF244321}">
                  <p14:modId xmlns:p14="http://schemas.microsoft.com/office/powerpoint/2010/main" val="986236635"/>
                </p:ext>
              </p:extLst>
            </p:nvPr>
          </p:nvGraphicFramePr>
          <p:xfrm>
            <a:off x="533400" y="1166018"/>
            <a:ext cx="8153400" cy="5463382"/>
          </p:xfrm>
          <a:graphic>
            <a:graphicData uri="http://schemas.openxmlformats.org/drawingml/2006/chart">
              <c:chart xmlns:c="http://schemas.openxmlformats.org/drawingml/2006/chart" xmlns:r="http://schemas.openxmlformats.org/officeDocument/2006/relationships" r:id="rId3"/>
            </a:graphicData>
          </a:graphic>
        </p:graphicFrame>
        <p:cxnSp>
          <p:nvCxnSpPr>
            <p:cNvPr id="11" name="Straight Connector 10">
              <a:extLst>
                <a:ext uri="{FF2B5EF4-FFF2-40B4-BE49-F238E27FC236}">
                  <a16:creationId xmlns:a16="http://schemas.microsoft.com/office/drawing/2014/main" id="{4011B463-D5ED-4D91-9425-3F9C84CD6CEE}"/>
                </a:ext>
              </a:extLst>
            </p:cNvPr>
            <p:cNvCxnSpPr/>
            <p:nvPr/>
          </p:nvCxnSpPr>
          <p:spPr>
            <a:xfrm flipV="1">
              <a:off x="5334000" y="4953000"/>
              <a:ext cx="0" cy="1219200"/>
            </a:xfrm>
            <a:prstGeom prst="line">
              <a:avLst/>
            </a:prstGeom>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E9E167E0-155D-49A5-B7ED-34819517E327}"/>
                </a:ext>
              </a:extLst>
            </p:cNvPr>
            <p:cNvSpPr/>
            <p:nvPr/>
          </p:nvSpPr>
          <p:spPr>
            <a:xfrm>
              <a:off x="914409" y="4572006"/>
              <a:ext cx="2514586" cy="304788"/>
            </a:xfrm>
            <a:prstGeom prst="rect">
              <a:avLst/>
            </a:prstGeom>
            <a:pattFill prst="lgGrid">
              <a:fgClr>
                <a:schemeClr val="accent4">
                  <a:lumMod val="40000"/>
                  <a:lumOff val="60000"/>
                </a:schemeClr>
              </a:fgClr>
              <a:bgClr>
                <a:schemeClr val="bg1"/>
              </a:bgClr>
            </a:pattFill>
            <a:ln>
              <a:solidFill>
                <a:schemeClr val="accent4">
                  <a:lumMod val="20000"/>
                  <a:lumOff val="80000"/>
                  <a:alpha val="4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chemeClr val="tx1"/>
                  </a:solidFill>
                </a:rPr>
                <a:t>Rent</a:t>
              </a:r>
              <a:r>
                <a:rPr lang="en-US" sz="900" dirty="0">
                  <a:solidFill>
                    <a:schemeClr val="tx1"/>
                  </a:solidFill>
                </a:rPr>
                <a:t> C</a:t>
              </a:r>
            </a:p>
          </p:txBody>
        </p:sp>
        <p:cxnSp>
          <p:nvCxnSpPr>
            <p:cNvPr id="13" name="Straight Connector 12">
              <a:extLst>
                <a:ext uri="{FF2B5EF4-FFF2-40B4-BE49-F238E27FC236}">
                  <a16:creationId xmlns:a16="http://schemas.microsoft.com/office/drawing/2014/main" id="{C5E3B963-E98D-4BBF-B5CB-9E73BF8D6687}"/>
                </a:ext>
              </a:extLst>
            </p:cNvPr>
            <p:cNvCxnSpPr>
              <a:cxnSpLocks/>
            </p:cNvCxnSpPr>
            <p:nvPr/>
          </p:nvCxnSpPr>
          <p:spPr>
            <a:xfrm flipH="1">
              <a:off x="990609" y="4876800"/>
              <a:ext cx="4343391"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3" name="TextBox 2">
            <a:extLst>
              <a:ext uri="{FF2B5EF4-FFF2-40B4-BE49-F238E27FC236}">
                <a16:creationId xmlns:a16="http://schemas.microsoft.com/office/drawing/2014/main" id="{8AAF6545-E9F4-4073-9469-D324BBC8CBDD}"/>
              </a:ext>
            </a:extLst>
          </p:cNvPr>
          <p:cNvSpPr txBox="1"/>
          <p:nvPr/>
        </p:nvSpPr>
        <p:spPr>
          <a:xfrm>
            <a:off x="4229100" y="2479436"/>
            <a:ext cx="1085848" cy="1131079"/>
          </a:xfrm>
          <a:prstGeom prst="rect">
            <a:avLst/>
          </a:prstGeom>
          <a:noFill/>
          <a:ln>
            <a:solidFill>
              <a:schemeClr val="accent1">
                <a:shade val="50000"/>
              </a:schemeClr>
            </a:solidFill>
          </a:ln>
        </p:spPr>
        <p:txBody>
          <a:bodyPr wrap="square" rtlCol="0">
            <a:spAutoFit/>
          </a:bodyPr>
          <a:lstStyle/>
          <a:p>
            <a:r>
              <a:rPr lang="en-US" sz="1350" dirty="0"/>
              <a:t>Same basic pattern for DWL here as for the tariff</a:t>
            </a:r>
          </a:p>
        </p:txBody>
      </p:sp>
      <p:cxnSp>
        <p:nvCxnSpPr>
          <p:cNvPr id="5" name="Straight Arrow Connector 4">
            <a:extLst>
              <a:ext uri="{FF2B5EF4-FFF2-40B4-BE49-F238E27FC236}">
                <a16:creationId xmlns:a16="http://schemas.microsoft.com/office/drawing/2014/main" id="{A37C6088-784E-4490-9140-DEA03075E77C}"/>
              </a:ext>
            </a:extLst>
          </p:cNvPr>
          <p:cNvCxnSpPr/>
          <p:nvPr/>
        </p:nvCxnSpPr>
        <p:spPr>
          <a:xfrm>
            <a:off x="4743450" y="3567585"/>
            <a:ext cx="0" cy="83296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8499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54DA24-42EB-48F4-9C51-0D28B57E2EE4}"/>
              </a:ext>
            </a:extLst>
          </p:cNvPr>
          <p:cNvSpPr>
            <a:spLocks noGrp="1"/>
          </p:cNvSpPr>
          <p:nvPr>
            <p:ph idx="1"/>
          </p:nvPr>
        </p:nvSpPr>
        <p:spPr>
          <a:xfrm>
            <a:off x="0" y="1394952"/>
            <a:ext cx="2182309" cy="2656024"/>
          </a:xfrm>
        </p:spPr>
        <p:txBody>
          <a:bodyPr/>
          <a:lstStyle/>
          <a:p>
            <a:pPr marL="0" indent="0">
              <a:buNone/>
            </a:pPr>
            <a:r>
              <a:rPr lang="en-US" dirty="0"/>
              <a:t>Seek regulatory protection of monopoly status</a:t>
            </a:r>
          </a:p>
        </p:txBody>
      </p:sp>
      <p:sp>
        <p:nvSpPr>
          <p:cNvPr id="2" name="Title 1">
            <a:extLst>
              <a:ext uri="{FF2B5EF4-FFF2-40B4-BE49-F238E27FC236}">
                <a16:creationId xmlns:a16="http://schemas.microsoft.com/office/drawing/2014/main" id="{E8F898BB-9B47-4522-952D-9D38A4EF851B}"/>
              </a:ext>
            </a:extLst>
          </p:cNvPr>
          <p:cNvSpPr>
            <a:spLocks noGrp="1"/>
          </p:cNvSpPr>
          <p:nvPr>
            <p:ph type="title"/>
          </p:nvPr>
        </p:nvSpPr>
        <p:spPr/>
        <p:txBody>
          <a:bodyPr/>
          <a:lstStyle/>
          <a:p>
            <a:r>
              <a:rPr lang="en-US" dirty="0"/>
              <a:t>Rent Seeking</a:t>
            </a:r>
          </a:p>
        </p:txBody>
      </p:sp>
      <p:cxnSp>
        <p:nvCxnSpPr>
          <p:cNvPr id="5" name="Straight Connector 4">
            <a:extLst>
              <a:ext uri="{FF2B5EF4-FFF2-40B4-BE49-F238E27FC236}">
                <a16:creationId xmlns:a16="http://schemas.microsoft.com/office/drawing/2014/main" id="{EF952EA1-8B3A-462D-9035-7542DE7B1893}"/>
              </a:ext>
            </a:extLst>
          </p:cNvPr>
          <p:cNvCxnSpPr/>
          <p:nvPr/>
        </p:nvCxnSpPr>
        <p:spPr>
          <a:xfrm>
            <a:off x="3155786" y="2686051"/>
            <a:ext cx="0" cy="265602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05991A05-8780-4D38-A4C5-1557E970FB4A}"/>
              </a:ext>
            </a:extLst>
          </p:cNvPr>
          <p:cNvCxnSpPr>
            <a:cxnSpLocks/>
          </p:cNvCxnSpPr>
          <p:nvPr/>
        </p:nvCxnSpPr>
        <p:spPr>
          <a:xfrm>
            <a:off x="3155786" y="5342075"/>
            <a:ext cx="28371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497A6E9A-75CD-4113-B572-13CA2EC756D6}"/>
              </a:ext>
            </a:extLst>
          </p:cNvPr>
          <p:cNvCxnSpPr/>
          <p:nvPr/>
        </p:nvCxnSpPr>
        <p:spPr>
          <a:xfrm>
            <a:off x="3155787" y="2806778"/>
            <a:ext cx="2354204" cy="241456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D5D4B5B2-E438-4084-A92E-59DAFB4D56C5}"/>
              </a:ext>
            </a:extLst>
          </p:cNvPr>
          <p:cNvCxnSpPr/>
          <p:nvPr/>
        </p:nvCxnSpPr>
        <p:spPr>
          <a:xfrm>
            <a:off x="3155787" y="5040254"/>
            <a:ext cx="3259667" cy="0"/>
          </a:xfrm>
          <a:prstGeom prst="line">
            <a:avLst/>
          </a:prstGeom>
          <a:ln w="254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1124834-9654-434F-B42B-D185527CD40C}"/>
              </a:ext>
            </a:extLst>
          </p:cNvPr>
          <p:cNvCxnSpPr/>
          <p:nvPr/>
        </p:nvCxnSpPr>
        <p:spPr>
          <a:xfrm flipV="1">
            <a:off x="4231592" y="3893335"/>
            <a:ext cx="0" cy="1448741"/>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5B21A9BA-E7F3-46D3-A5CE-97E6F4FCA6C4}"/>
              </a:ext>
            </a:extLst>
          </p:cNvPr>
          <p:cNvCxnSpPr/>
          <p:nvPr/>
        </p:nvCxnSpPr>
        <p:spPr>
          <a:xfrm>
            <a:off x="3155786" y="3893334"/>
            <a:ext cx="107580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21670FD5-FC8A-4337-B858-5A41D4DACB6F}"/>
              </a:ext>
            </a:extLst>
          </p:cNvPr>
          <p:cNvSpPr txBox="1"/>
          <p:nvPr/>
        </p:nvSpPr>
        <p:spPr>
          <a:xfrm>
            <a:off x="2912320" y="2647068"/>
            <a:ext cx="234680" cy="276999"/>
          </a:xfrm>
          <a:prstGeom prst="rect">
            <a:avLst/>
          </a:prstGeom>
          <a:noFill/>
        </p:spPr>
        <p:txBody>
          <a:bodyPr wrap="none" rtlCol="0">
            <a:noAutofit/>
          </a:bodyPr>
          <a:lstStyle/>
          <a:p>
            <a:pPr algn="ctr"/>
            <a:r>
              <a:rPr lang="en-US" sz="1350" dirty="0"/>
              <a:t>p</a:t>
            </a:r>
          </a:p>
        </p:txBody>
      </p:sp>
      <p:sp>
        <p:nvSpPr>
          <p:cNvPr id="19" name="TextBox 18">
            <a:extLst>
              <a:ext uri="{FF2B5EF4-FFF2-40B4-BE49-F238E27FC236}">
                <a16:creationId xmlns:a16="http://schemas.microsoft.com/office/drawing/2014/main" id="{D820DB20-DD94-4D99-B90E-20F599482224}"/>
              </a:ext>
            </a:extLst>
          </p:cNvPr>
          <p:cNvSpPr txBox="1"/>
          <p:nvPr/>
        </p:nvSpPr>
        <p:spPr>
          <a:xfrm>
            <a:off x="5954298" y="5369202"/>
            <a:ext cx="301821" cy="301820"/>
          </a:xfrm>
          <a:prstGeom prst="rect">
            <a:avLst/>
          </a:prstGeom>
          <a:noFill/>
        </p:spPr>
        <p:txBody>
          <a:bodyPr wrap="square" rtlCol="0">
            <a:noAutofit/>
          </a:bodyPr>
          <a:lstStyle/>
          <a:p>
            <a:r>
              <a:rPr lang="en-US" sz="1350" dirty="0"/>
              <a:t>q</a:t>
            </a:r>
          </a:p>
        </p:txBody>
      </p:sp>
      <p:cxnSp>
        <p:nvCxnSpPr>
          <p:cNvPr id="22" name="Straight Connector 21">
            <a:extLst>
              <a:ext uri="{FF2B5EF4-FFF2-40B4-BE49-F238E27FC236}">
                <a16:creationId xmlns:a16="http://schemas.microsoft.com/office/drawing/2014/main" id="{3C8BD3EE-D806-4833-BA83-BE82A0DC2E43}"/>
              </a:ext>
            </a:extLst>
          </p:cNvPr>
          <p:cNvCxnSpPr/>
          <p:nvPr/>
        </p:nvCxnSpPr>
        <p:spPr>
          <a:xfrm>
            <a:off x="5328898" y="5040254"/>
            <a:ext cx="0" cy="3018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AFD0A656-3B53-4D2C-A0A8-7AB4DB844099}"/>
                  </a:ext>
                </a:extLst>
              </p:cNvPr>
              <p:cNvSpPr txBox="1"/>
              <p:nvPr/>
            </p:nvSpPr>
            <p:spPr>
              <a:xfrm>
                <a:off x="5208169" y="5314950"/>
                <a:ext cx="241457" cy="293061"/>
              </a:xfrm>
              <a:prstGeom prst="rect">
                <a:avLst/>
              </a:prstGeom>
              <a:noFill/>
            </p:spPr>
            <p:txBody>
              <a:bodyPr wrap="square" rtlCol="0">
                <a:noAutofit/>
              </a:bodyPr>
              <a:lstStyle/>
              <a:p>
                <a:pPr algn="ctr"/>
                <a14:m>
                  <m:oMathPara xmlns:m="http://schemas.openxmlformats.org/officeDocument/2006/math">
                    <m:oMathParaPr>
                      <m:jc m:val="centerGroup"/>
                    </m:oMathParaPr>
                    <m:oMath xmlns:m="http://schemas.openxmlformats.org/officeDocument/2006/math">
                      <m:sSub>
                        <m:sSubPr>
                          <m:ctrlPr>
                            <a:rPr lang="en-US" sz="1350" i="1">
                              <a:latin typeface="Cambria Math" panose="02040503050406030204" pitchFamily="18" charset="0"/>
                            </a:rPr>
                          </m:ctrlPr>
                        </m:sSubPr>
                        <m:e>
                          <m:r>
                            <a:rPr lang="en-US" sz="1350" i="1">
                              <a:latin typeface="Cambria Math" panose="02040503050406030204" pitchFamily="18" charset="0"/>
                            </a:rPr>
                            <m:t>𝑞</m:t>
                          </m:r>
                        </m:e>
                        <m:sub>
                          <m:r>
                            <a:rPr lang="en-US" sz="1350" i="1">
                              <a:latin typeface="Cambria Math" panose="02040503050406030204" pitchFamily="18" charset="0"/>
                            </a:rPr>
                            <m:t>𝑝𝑐</m:t>
                          </m:r>
                        </m:sub>
                      </m:sSub>
                    </m:oMath>
                  </m:oMathPara>
                </a14:m>
                <a:endParaRPr lang="en-US" sz="1350" dirty="0"/>
              </a:p>
            </p:txBody>
          </p:sp>
        </mc:Choice>
        <mc:Fallback xmlns="">
          <p:sp>
            <p:nvSpPr>
              <p:cNvPr id="23" name="TextBox 22">
                <a:extLst>
                  <a:ext uri="{FF2B5EF4-FFF2-40B4-BE49-F238E27FC236}">
                    <a16:creationId xmlns:a16="http://schemas.microsoft.com/office/drawing/2014/main" id="{AFD0A656-3B53-4D2C-A0A8-7AB4DB844099}"/>
                  </a:ext>
                </a:extLst>
              </p:cNvPr>
              <p:cNvSpPr txBox="1">
                <a:spLocks noRot="1" noChangeAspect="1" noMove="1" noResize="1" noEditPoints="1" noAdjustHandles="1" noChangeArrowheads="1" noChangeShapeType="1" noTextEdit="1"/>
              </p:cNvSpPr>
              <p:nvPr/>
            </p:nvSpPr>
            <p:spPr>
              <a:xfrm>
                <a:off x="5208169" y="5314950"/>
                <a:ext cx="241457" cy="293061"/>
              </a:xfrm>
              <a:prstGeom prst="rect">
                <a:avLst/>
              </a:prstGeom>
              <a:blipFill>
                <a:blip r:embed="rId3"/>
                <a:stretch>
                  <a:fillRect l="-35000" r="-2500" b="-8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BCB4952B-7370-49E1-ABFF-3415AC859FDE}"/>
                  </a:ext>
                </a:extLst>
              </p:cNvPr>
              <p:cNvSpPr txBox="1"/>
              <p:nvPr/>
            </p:nvSpPr>
            <p:spPr>
              <a:xfrm>
                <a:off x="4003828" y="5314950"/>
                <a:ext cx="397849" cy="276999"/>
              </a:xfrm>
              <a:prstGeom prst="rect">
                <a:avLst/>
              </a:prstGeom>
              <a:noFill/>
            </p:spPr>
            <p:txBody>
              <a:bodyPr wrap="none" rtlCol="0">
                <a:noAutofit/>
              </a:bodyPr>
              <a:lstStyle/>
              <a:p>
                <a:pPr algn="ctr"/>
                <a14:m>
                  <m:oMathPara xmlns:m="http://schemas.openxmlformats.org/officeDocument/2006/math">
                    <m:oMathParaPr>
                      <m:jc m:val="centerGroup"/>
                    </m:oMathParaPr>
                    <m:oMath xmlns:m="http://schemas.openxmlformats.org/officeDocument/2006/math">
                      <m:sSub>
                        <m:sSubPr>
                          <m:ctrlPr>
                            <a:rPr lang="en-US" sz="1350" i="1">
                              <a:latin typeface="Cambria Math" panose="02040503050406030204" pitchFamily="18" charset="0"/>
                            </a:rPr>
                          </m:ctrlPr>
                        </m:sSubPr>
                        <m:e>
                          <m:r>
                            <a:rPr lang="en-US" sz="1350" i="1">
                              <a:latin typeface="Cambria Math" panose="02040503050406030204" pitchFamily="18" charset="0"/>
                            </a:rPr>
                            <m:t>𝑞</m:t>
                          </m:r>
                        </m:e>
                        <m:sub>
                          <m:r>
                            <a:rPr lang="en-US" sz="1350" i="1">
                              <a:latin typeface="Cambria Math" panose="02040503050406030204" pitchFamily="18" charset="0"/>
                            </a:rPr>
                            <m:t>𝑀</m:t>
                          </m:r>
                        </m:sub>
                      </m:sSub>
                    </m:oMath>
                  </m:oMathPara>
                </a14:m>
                <a:endParaRPr lang="en-US" sz="1350" dirty="0"/>
              </a:p>
            </p:txBody>
          </p:sp>
        </mc:Choice>
        <mc:Fallback xmlns="">
          <p:sp>
            <p:nvSpPr>
              <p:cNvPr id="24" name="TextBox 23">
                <a:extLst>
                  <a:ext uri="{FF2B5EF4-FFF2-40B4-BE49-F238E27FC236}">
                    <a16:creationId xmlns:a16="http://schemas.microsoft.com/office/drawing/2014/main" id="{BCB4952B-7370-49E1-ABFF-3415AC859FDE}"/>
                  </a:ext>
                </a:extLst>
              </p:cNvPr>
              <p:cNvSpPr txBox="1">
                <a:spLocks noRot="1" noChangeAspect="1" noMove="1" noResize="1" noEditPoints="1" noAdjustHandles="1" noChangeArrowheads="1" noChangeShapeType="1" noTextEdit="1"/>
              </p:cNvSpPr>
              <p:nvPr/>
            </p:nvSpPr>
            <p:spPr>
              <a:xfrm>
                <a:off x="4003828" y="5314950"/>
                <a:ext cx="397849" cy="276999"/>
              </a:xfrm>
              <a:prstGeom prst="rect">
                <a:avLst/>
              </a:prstGeom>
              <a:blipFill>
                <a:blip r:embed="rId4"/>
                <a:stretch>
                  <a:fillRect b="-1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A1DCFEF6-5D97-4705-AE92-C4B0056647BA}"/>
                  </a:ext>
                </a:extLst>
              </p:cNvPr>
              <p:cNvSpPr txBox="1"/>
              <p:nvPr/>
            </p:nvSpPr>
            <p:spPr>
              <a:xfrm>
                <a:off x="2827986" y="3725023"/>
                <a:ext cx="283130" cy="219434"/>
              </a:xfrm>
              <a:prstGeom prst="rect">
                <a:avLst/>
              </a:prstGeom>
              <a:noFill/>
            </p:spPr>
            <p:txBody>
              <a:bodyPr wrap="none" lIns="0" tIns="0" rIns="0" bIns="0" rtlCol="0">
                <a:noAutofit/>
              </a:bodyPr>
              <a:lstStyle/>
              <a:p>
                <a:pPr/>
                <a14:m>
                  <m:oMathPara xmlns:m="http://schemas.openxmlformats.org/officeDocument/2006/math">
                    <m:oMathParaPr>
                      <m:jc m:val="centerGroup"/>
                    </m:oMathParaPr>
                    <m:oMath xmlns:m="http://schemas.openxmlformats.org/officeDocument/2006/math">
                      <m:sSub>
                        <m:sSubPr>
                          <m:ctrlPr>
                            <a:rPr lang="en-US" sz="1350" i="1">
                              <a:latin typeface="Cambria Math" panose="02040503050406030204" pitchFamily="18" charset="0"/>
                            </a:rPr>
                          </m:ctrlPr>
                        </m:sSubPr>
                        <m:e>
                          <m:r>
                            <a:rPr lang="en-US" sz="1350" i="1">
                              <a:latin typeface="Cambria Math" panose="02040503050406030204" pitchFamily="18" charset="0"/>
                            </a:rPr>
                            <m:t>𝑝</m:t>
                          </m:r>
                        </m:e>
                        <m:sub>
                          <m:r>
                            <a:rPr lang="en-US" sz="1350" i="1">
                              <a:latin typeface="Cambria Math" panose="02040503050406030204" pitchFamily="18" charset="0"/>
                            </a:rPr>
                            <m:t>𝑀</m:t>
                          </m:r>
                        </m:sub>
                      </m:sSub>
                    </m:oMath>
                  </m:oMathPara>
                </a14:m>
                <a:endParaRPr lang="en-US" sz="1350" dirty="0"/>
              </a:p>
            </p:txBody>
          </p:sp>
        </mc:Choice>
        <mc:Fallback xmlns="">
          <p:sp>
            <p:nvSpPr>
              <p:cNvPr id="25" name="TextBox 24">
                <a:extLst>
                  <a:ext uri="{FF2B5EF4-FFF2-40B4-BE49-F238E27FC236}">
                    <a16:creationId xmlns:a16="http://schemas.microsoft.com/office/drawing/2014/main" id="{A1DCFEF6-5D97-4705-AE92-C4B0056647BA}"/>
                  </a:ext>
                </a:extLst>
              </p:cNvPr>
              <p:cNvSpPr txBox="1">
                <a:spLocks noRot="1" noChangeAspect="1" noMove="1" noResize="1" noEditPoints="1" noAdjustHandles="1" noChangeArrowheads="1" noChangeShapeType="1" noTextEdit="1"/>
              </p:cNvSpPr>
              <p:nvPr/>
            </p:nvSpPr>
            <p:spPr>
              <a:xfrm>
                <a:off x="2827986" y="3725023"/>
                <a:ext cx="283130" cy="219434"/>
              </a:xfrm>
              <a:prstGeom prst="rect">
                <a:avLst/>
              </a:prstGeom>
              <a:blipFill>
                <a:blip r:embed="rId5"/>
                <a:stretch>
                  <a:fillRect l="-8696" b="-1944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6E44510B-198F-44DD-AA08-E0D032161914}"/>
                  </a:ext>
                </a:extLst>
              </p:cNvPr>
              <p:cNvSpPr txBox="1"/>
              <p:nvPr/>
            </p:nvSpPr>
            <p:spPr>
              <a:xfrm>
                <a:off x="2827985" y="4859162"/>
                <a:ext cx="308121" cy="236399"/>
              </a:xfrm>
              <a:prstGeom prst="rect">
                <a:avLst/>
              </a:prstGeom>
              <a:noFill/>
            </p:spPr>
            <p:txBody>
              <a:bodyPr wrap="none" lIns="0" tIns="0" rIns="0" bIns="0" rtlCol="0">
                <a:noAutofit/>
              </a:bodyPr>
              <a:lstStyle/>
              <a:p>
                <a:pPr/>
                <a14:m>
                  <m:oMathPara xmlns:m="http://schemas.openxmlformats.org/officeDocument/2006/math">
                    <m:oMathParaPr>
                      <m:jc m:val="centerGroup"/>
                    </m:oMathParaPr>
                    <m:oMath xmlns:m="http://schemas.openxmlformats.org/officeDocument/2006/math">
                      <m:sSub>
                        <m:sSubPr>
                          <m:ctrlPr>
                            <a:rPr lang="en-US" sz="1350" i="1">
                              <a:latin typeface="Cambria Math" panose="02040503050406030204" pitchFamily="18" charset="0"/>
                            </a:rPr>
                          </m:ctrlPr>
                        </m:sSubPr>
                        <m:e>
                          <m:r>
                            <a:rPr lang="en-US" sz="1350" i="1">
                              <a:latin typeface="Cambria Math" panose="02040503050406030204" pitchFamily="18" charset="0"/>
                            </a:rPr>
                            <m:t>𝑝</m:t>
                          </m:r>
                        </m:e>
                        <m:sub>
                          <m:r>
                            <a:rPr lang="en-US" sz="1350" i="1">
                              <a:latin typeface="Cambria Math" panose="02040503050406030204" pitchFamily="18" charset="0"/>
                            </a:rPr>
                            <m:t>𝑝𝑐</m:t>
                          </m:r>
                        </m:sub>
                      </m:sSub>
                    </m:oMath>
                  </m:oMathPara>
                </a14:m>
                <a:endParaRPr lang="en-US" sz="1350" dirty="0"/>
              </a:p>
            </p:txBody>
          </p:sp>
        </mc:Choice>
        <mc:Fallback xmlns="">
          <p:sp>
            <p:nvSpPr>
              <p:cNvPr id="26" name="TextBox 25">
                <a:extLst>
                  <a:ext uri="{FF2B5EF4-FFF2-40B4-BE49-F238E27FC236}">
                    <a16:creationId xmlns:a16="http://schemas.microsoft.com/office/drawing/2014/main" id="{6E44510B-198F-44DD-AA08-E0D032161914}"/>
                  </a:ext>
                </a:extLst>
              </p:cNvPr>
              <p:cNvSpPr txBox="1">
                <a:spLocks noRot="1" noChangeAspect="1" noMove="1" noResize="1" noEditPoints="1" noAdjustHandles="1" noChangeArrowheads="1" noChangeShapeType="1" noTextEdit="1"/>
              </p:cNvSpPr>
              <p:nvPr/>
            </p:nvSpPr>
            <p:spPr>
              <a:xfrm>
                <a:off x="2827985" y="4859162"/>
                <a:ext cx="308121" cy="236399"/>
              </a:xfrm>
              <a:prstGeom prst="rect">
                <a:avLst/>
              </a:prstGeom>
              <a:blipFill>
                <a:blip r:embed="rId6"/>
                <a:stretch>
                  <a:fillRect l="-10000" b="-15385"/>
                </a:stretch>
              </a:blipFill>
            </p:spPr>
            <p:txBody>
              <a:bodyPr/>
              <a:lstStyle/>
              <a:p>
                <a:r>
                  <a:rPr lang="en-US">
                    <a:noFill/>
                  </a:rPr>
                  <a:t> </a:t>
                </a:r>
              </a:p>
            </p:txBody>
          </p:sp>
        </mc:Fallback>
      </mc:AlternateContent>
      <p:sp>
        <p:nvSpPr>
          <p:cNvPr id="29" name="TextBox 28">
            <a:extLst>
              <a:ext uri="{FF2B5EF4-FFF2-40B4-BE49-F238E27FC236}">
                <a16:creationId xmlns:a16="http://schemas.microsoft.com/office/drawing/2014/main" id="{1E4297F7-107F-4F0D-BB23-7BCD25202D86}"/>
              </a:ext>
            </a:extLst>
          </p:cNvPr>
          <p:cNvSpPr txBox="1"/>
          <p:nvPr/>
        </p:nvSpPr>
        <p:spPr>
          <a:xfrm>
            <a:off x="3922767" y="3408914"/>
            <a:ext cx="263534" cy="276999"/>
          </a:xfrm>
          <a:prstGeom prst="rect">
            <a:avLst/>
          </a:prstGeom>
          <a:noFill/>
        </p:spPr>
        <p:txBody>
          <a:bodyPr wrap="none" rtlCol="0">
            <a:noAutofit/>
          </a:bodyPr>
          <a:lstStyle/>
          <a:p>
            <a:pPr algn="ctr"/>
            <a:r>
              <a:rPr lang="en-US" sz="1350" dirty="0">
                <a:solidFill>
                  <a:srgbClr val="0070C0"/>
                </a:solidFill>
              </a:rPr>
              <a:t>D</a:t>
            </a:r>
          </a:p>
        </p:txBody>
      </p:sp>
      <p:sp>
        <p:nvSpPr>
          <p:cNvPr id="30" name="TextBox 29">
            <a:extLst>
              <a:ext uri="{FF2B5EF4-FFF2-40B4-BE49-F238E27FC236}">
                <a16:creationId xmlns:a16="http://schemas.microsoft.com/office/drawing/2014/main" id="{0B2F8A6A-F80E-42FA-B153-A47DBCBD85FC}"/>
              </a:ext>
            </a:extLst>
          </p:cNvPr>
          <p:cNvSpPr txBox="1"/>
          <p:nvPr/>
        </p:nvSpPr>
        <p:spPr>
          <a:xfrm>
            <a:off x="5829367" y="4779779"/>
            <a:ext cx="624209" cy="276999"/>
          </a:xfrm>
          <a:prstGeom prst="rect">
            <a:avLst/>
          </a:prstGeom>
          <a:noFill/>
          <a:ln>
            <a:noFill/>
          </a:ln>
        </p:spPr>
        <p:txBody>
          <a:bodyPr wrap="none" rtlCol="0">
            <a:noAutofit/>
          </a:bodyPr>
          <a:lstStyle/>
          <a:p>
            <a:pPr algn="ctr"/>
            <a:r>
              <a:rPr lang="en-US" sz="1350" dirty="0">
                <a:solidFill>
                  <a:schemeClr val="accent4">
                    <a:lumMod val="60000"/>
                    <a:lumOff val="40000"/>
                  </a:schemeClr>
                </a:solidFill>
              </a:rPr>
              <a:t>MC=S</a:t>
            </a:r>
          </a:p>
        </p:txBody>
      </p:sp>
      <p:sp>
        <p:nvSpPr>
          <p:cNvPr id="31" name="TextBox 30">
            <a:extLst>
              <a:ext uri="{FF2B5EF4-FFF2-40B4-BE49-F238E27FC236}">
                <a16:creationId xmlns:a16="http://schemas.microsoft.com/office/drawing/2014/main" id="{00E1CE76-2343-49F2-81B8-82A038D3B21A}"/>
              </a:ext>
            </a:extLst>
          </p:cNvPr>
          <p:cNvSpPr txBox="1"/>
          <p:nvPr/>
        </p:nvSpPr>
        <p:spPr>
          <a:xfrm>
            <a:off x="3212736" y="3541901"/>
            <a:ext cx="407804" cy="276999"/>
          </a:xfrm>
          <a:prstGeom prst="rect">
            <a:avLst/>
          </a:prstGeom>
          <a:noFill/>
        </p:spPr>
        <p:txBody>
          <a:bodyPr wrap="none" rtlCol="0">
            <a:noAutofit/>
          </a:bodyPr>
          <a:lstStyle/>
          <a:p>
            <a:pPr algn="ctr"/>
            <a:r>
              <a:rPr lang="en-US" sz="1350" dirty="0">
                <a:solidFill>
                  <a:srgbClr val="FF0000"/>
                </a:solidFill>
              </a:rPr>
              <a:t>MR</a:t>
            </a:r>
          </a:p>
        </p:txBody>
      </p:sp>
      <p:sp>
        <p:nvSpPr>
          <p:cNvPr id="32" name="Rectangle 31">
            <a:extLst>
              <a:ext uri="{FF2B5EF4-FFF2-40B4-BE49-F238E27FC236}">
                <a16:creationId xmlns:a16="http://schemas.microsoft.com/office/drawing/2014/main" id="{2200E511-00F7-44F2-AEED-61ACAED8A896}"/>
              </a:ext>
            </a:extLst>
          </p:cNvPr>
          <p:cNvSpPr/>
          <p:nvPr/>
        </p:nvSpPr>
        <p:spPr>
          <a:xfrm>
            <a:off x="3158085" y="3901518"/>
            <a:ext cx="1087786" cy="1130552"/>
          </a:xfrm>
          <a:prstGeom prst="rect">
            <a:avLst/>
          </a:prstGeom>
          <a:pattFill prst="lgGrid">
            <a:fgClr>
              <a:schemeClr val="accent4">
                <a:lumMod val="40000"/>
                <a:lumOff val="60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a:solidFill>
                  <a:schemeClr val="tx1"/>
                </a:solidFill>
              </a:rPr>
              <a:t>Rent</a:t>
            </a:r>
          </a:p>
        </p:txBody>
      </p:sp>
      <p:cxnSp>
        <p:nvCxnSpPr>
          <p:cNvPr id="34" name="Straight Connector 33">
            <a:extLst>
              <a:ext uri="{FF2B5EF4-FFF2-40B4-BE49-F238E27FC236}">
                <a16:creationId xmlns:a16="http://schemas.microsoft.com/office/drawing/2014/main" id="{DFA29475-8902-4945-A9B7-61193034BC9A}"/>
              </a:ext>
            </a:extLst>
          </p:cNvPr>
          <p:cNvCxnSpPr/>
          <p:nvPr/>
        </p:nvCxnSpPr>
        <p:spPr>
          <a:xfrm>
            <a:off x="3155788" y="2806779"/>
            <a:ext cx="1260404" cy="254348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35" name="Oval 34">
            <a:extLst>
              <a:ext uri="{FF2B5EF4-FFF2-40B4-BE49-F238E27FC236}">
                <a16:creationId xmlns:a16="http://schemas.microsoft.com/office/drawing/2014/main" id="{8987839F-44C3-4B41-AE11-20D44E96D11C}"/>
              </a:ext>
            </a:extLst>
          </p:cNvPr>
          <p:cNvSpPr/>
          <p:nvPr/>
        </p:nvSpPr>
        <p:spPr>
          <a:xfrm>
            <a:off x="4160154" y="3794635"/>
            <a:ext cx="188336" cy="2194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50" dirty="0"/>
              <a:t>M</a:t>
            </a:r>
          </a:p>
        </p:txBody>
      </p:sp>
      <p:sp>
        <p:nvSpPr>
          <p:cNvPr id="36" name="Oval 35">
            <a:extLst>
              <a:ext uri="{FF2B5EF4-FFF2-40B4-BE49-F238E27FC236}">
                <a16:creationId xmlns:a16="http://schemas.microsoft.com/office/drawing/2014/main" id="{CF0C52FC-9EEF-49AA-9EAB-0BA6B5D44022}"/>
              </a:ext>
            </a:extLst>
          </p:cNvPr>
          <p:cNvSpPr/>
          <p:nvPr/>
        </p:nvSpPr>
        <p:spPr>
          <a:xfrm>
            <a:off x="5151358" y="4931505"/>
            <a:ext cx="430071" cy="1932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50" dirty="0"/>
              <a:t>PC</a:t>
            </a:r>
          </a:p>
        </p:txBody>
      </p:sp>
      <p:sp>
        <p:nvSpPr>
          <p:cNvPr id="4" name="TextBox 3">
            <a:extLst>
              <a:ext uri="{FF2B5EF4-FFF2-40B4-BE49-F238E27FC236}">
                <a16:creationId xmlns:a16="http://schemas.microsoft.com/office/drawing/2014/main" id="{E277A776-D2F7-4EEC-85F4-9E7C827A93C3}"/>
              </a:ext>
            </a:extLst>
          </p:cNvPr>
          <p:cNvSpPr txBox="1"/>
          <p:nvPr/>
        </p:nvSpPr>
        <p:spPr>
          <a:xfrm>
            <a:off x="6840944" y="1295403"/>
            <a:ext cx="1975188" cy="5078313"/>
          </a:xfrm>
          <a:prstGeom prst="rect">
            <a:avLst/>
          </a:prstGeom>
          <a:noFill/>
        </p:spPr>
        <p:txBody>
          <a:bodyPr wrap="square" rtlCol="0">
            <a:spAutoFit/>
          </a:bodyPr>
          <a:lstStyle/>
          <a:p>
            <a:r>
              <a:rPr lang="en-US" dirty="0"/>
              <a:t>“Evergreening” in the pharmaceutical industry.</a:t>
            </a:r>
          </a:p>
          <a:p>
            <a:pPr marL="214313" indent="-214313">
              <a:buFont typeface="Arial" panose="020B0604020202020204" pitchFamily="34" charset="0"/>
              <a:buChar char="•"/>
            </a:pPr>
            <a:r>
              <a:rPr lang="en-US" dirty="0"/>
              <a:t>Patent expiring for the 10 mg formulation after 14 years?</a:t>
            </a:r>
          </a:p>
          <a:p>
            <a:pPr marL="214313" indent="-214313">
              <a:buFont typeface="Arial" panose="020B0604020202020204" pitchFamily="34" charset="0"/>
              <a:buChar char="•"/>
            </a:pPr>
            <a:r>
              <a:rPr lang="en-US" dirty="0"/>
              <a:t>Release an 18 mg formulation!</a:t>
            </a:r>
          </a:p>
          <a:p>
            <a:pPr marL="214313" indent="-214313">
              <a:buFont typeface="Arial" panose="020B0604020202020204" pitchFamily="34" charset="0"/>
              <a:buChar char="•"/>
            </a:pPr>
            <a:r>
              <a:rPr lang="en-US" dirty="0"/>
              <a:t>Patent expiring after 14 years for that?</a:t>
            </a:r>
          </a:p>
          <a:p>
            <a:pPr marL="214313" indent="-214313">
              <a:buFont typeface="Arial" panose="020B0604020202020204" pitchFamily="34" charset="0"/>
              <a:buChar char="•"/>
            </a:pPr>
            <a:r>
              <a:rPr lang="en-US" dirty="0"/>
              <a:t>Release a slow release version!</a:t>
            </a:r>
          </a:p>
          <a:p>
            <a:pPr marL="214313" indent="-214313">
              <a:buFont typeface="Arial" panose="020B0604020202020204" pitchFamily="34" charset="0"/>
              <a:buChar char="•"/>
            </a:pPr>
            <a:r>
              <a:rPr lang="en-US" dirty="0"/>
              <a:t>Repeat as necessary….</a:t>
            </a:r>
          </a:p>
        </p:txBody>
      </p:sp>
    </p:spTree>
    <p:extLst>
      <p:ext uri="{BB962C8B-B14F-4D97-AF65-F5344CB8AC3E}">
        <p14:creationId xmlns:p14="http://schemas.microsoft.com/office/powerpoint/2010/main" val="1655774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C124F-C9EB-4ED8-A7F6-9EBA70367BE0}"/>
              </a:ext>
            </a:extLst>
          </p:cNvPr>
          <p:cNvSpPr>
            <a:spLocks noGrp="1"/>
          </p:cNvSpPr>
          <p:nvPr>
            <p:ph type="title"/>
          </p:nvPr>
        </p:nvSpPr>
        <p:spPr/>
        <p:txBody>
          <a:bodyPr/>
          <a:lstStyle/>
          <a:p>
            <a:r>
              <a:rPr lang="en-US" dirty="0"/>
              <a:t>Rent Dissipation Price Ceiling</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74EBC5D-BE4D-4859-998F-B4BA13E33518}"/>
                  </a:ext>
                </a:extLst>
              </p:cNvPr>
              <p:cNvSpPr>
                <a:spLocks noGrp="1"/>
              </p:cNvSpPr>
              <p:nvPr>
                <p:ph idx="1"/>
              </p:nvPr>
            </p:nvSpPr>
            <p:spPr>
              <a:xfrm>
                <a:off x="3391952" y="5252582"/>
                <a:ext cx="228583" cy="359077"/>
              </a:xfrm>
            </p:spPr>
            <p:txBody>
              <a:bodyPr/>
              <a:lstStyle/>
              <a:p>
                <a:pPr marL="0" indent="0">
                  <a:buNone/>
                </a:pPr>
                <a14:m>
                  <m:oMathPara xmlns:m="http://schemas.openxmlformats.org/officeDocument/2006/math">
                    <m:oMathParaPr>
                      <m:jc m:val="centerGroup"/>
                    </m:oMathParaPr>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𝑞</m:t>
                          </m:r>
                        </m:e>
                        <m:sub>
                          <m:r>
                            <a:rPr lang="en-US" sz="1600" b="0" i="1" smtClean="0">
                              <a:latin typeface="Cambria Math" panose="02040503050406030204" pitchFamily="18" charset="0"/>
                            </a:rPr>
                            <m:t>𝑆</m:t>
                          </m:r>
                        </m:sub>
                      </m:sSub>
                    </m:oMath>
                  </m:oMathPara>
                </a14:m>
                <a:endParaRPr lang="en-US" sz="1600" dirty="0"/>
              </a:p>
              <a:p>
                <a:pPr marL="0" indent="0">
                  <a:buNone/>
                </a:pPr>
                <a:endParaRPr lang="en-US" dirty="0"/>
              </a:p>
            </p:txBody>
          </p:sp>
        </mc:Choice>
        <mc:Fallback xmlns="">
          <p:sp>
            <p:nvSpPr>
              <p:cNvPr id="3" name="Content Placeholder 2">
                <a:extLst>
                  <a:ext uri="{FF2B5EF4-FFF2-40B4-BE49-F238E27FC236}">
                    <a16:creationId xmlns:a16="http://schemas.microsoft.com/office/drawing/2014/main" id="{C74EBC5D-BE4D-4859-998F-B4BA13E33518}"/>
                  </a:ext>
                </a:extLst>
              </p:cNvPr>
              <p:cNvSpPr>
                <a:spLocks noGrp="1" noRot="1" noChangeAspect="1" noMove="1" noResize="1" noEditPoints="1" noAdjustHandles="1" noChangeArrowheads="1" noChangeShapeType="1" noTextEdit="1"/>
              </p:cNvSpPr>
              <p:nvPr>
                <p:ph idx="1"/>
              </p:nvPr>
            </p:nvSpPr>
            <p:spPr>
              <a:xfrm>
                <a:off x="3391952" y="5252582"/>
                <a:ext cx="228583" cy="359077"/>
              </a:xfrm>
              <a:blipFill>
                <a:blip r:embed="rId2"/>
                <a:stretch>
                  <a:fillRect r="-39474"/>
                </a:stretch>
              </a:blipFill>
            </p:spPr>
            <p:txBody>
              <a:bodyPr/>
              <a:lstStyle/>
              <a:p>
                <a:r>
                  <a:rPr lang="en-US">
                    <a:noFill/>
                  </a:rPr>
                  <a:t> </a:t>
                </a:r>
              </a:p>
            </p:txBody>
          </p:sp>
        </mc:Fallback>
      </mc:AlternateContent>
      <p:cxnSp>
        <p:nvCxnSpPr>
          <p:cNvPr id="5" name="Straight Connector 4">
            <a:extLst>
              <a:ext uri="{FF2B5EF4-FFF2-40B4-BE49-F238E27FC236}">
                <a16:creationId xmlns:a16="http://schemas.microsoft.com/office/drawing/2014/main" id="{47FD39F7-C1F0-4A49-8026-AE191DD2FC95}"/>
              </a:ext>
            </a:extLst>
          </p:cNvPr>
          <p:cNvCxnSpPr>
            <a:cxnSpLocks/>
          </p:cNvCxnSpPr>
          <p:nvPr/>
        </p:nvCxnSpPr>
        <p:spPr>
          <a:xfrm>
            <a:off x="2756770" y="2231721"/>
            <a:ext cx="0" cy="3048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D2A7B08-AC74-421F-A7D9-2AB0EC27F6B6}"/>
              </a:ext>
            </a:extLst>
          </p:cNvPr>
          <p:cNvCxnSpPr/>
          <p:nvPr/>
        </p:nvCxnSpPr>
        <p:spPr>
          <a:xfrm>
            <a:off x="2743200" y="5279721"/>
            <a:ext cx="2971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4AFEEDD-3BC2-4D11-B388-2843FB099D0C}"/>
              </a:ext>
            </a:extLst>
          </p:cNvPr>
          <p:cNvCxnSpPr>
            <a:cxnSpLocks/>
          </p:cNvCxnSpPr>
          <p:nvPr/>
        </p:nvCxnSpPr>
        <p:spPr>
          <a:xfrm>
            <a:off x="2743200" y="2356982"/>
            <a:ext cx="2819400" cy="282461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3CFCF75-0308-45E5-85C8-7DC38C851265}"/>
              </a:ext>
            </a:extLst>
          </p:cNvPr>
          <p:cNvCxnSpPr/>
          <p:nvPr/>
        </p:nvCxnSpPr>
        <p:spPr>
          <a:xfrm flipV="1">
            <a:off x="2756770" y="2590800"/>
            <a:ext cx="2653430" cy="2688921"/>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12121D13-E1A9-4E61-AD62-6D3B73677A0E}"/>
              </a:ext>
            </a:extLst>
          </p:cNvPr>
          <p:cNvCxnSpPr/>
          <p:nvPr/>
        </p:nvCxnSpPr>
        <p:spPr>
          <a:xfrm>
            <a:off x="2756770" y="4495800"/>
            <a:ext cx="3186830"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70C7981-7762-422B-B49E-41175CD6E8C1}"/>
              </a:ext>
            </a:extLst>
          </p:cNvPr>
          <p:cNvCxnSpPr/>
          <p:nvPr/>
        </p:nvCxnSpPr>
        <p:spPr>
          <a:xfrm flipV="1">
            <a:off x="3506244" y="3124200"/>
            <a:ext cx="0" cy="215552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B4C7EBF2-C4B5-4E8D-B9E8-4154D18D3993}"/>
                  </a:ext>
                </a:extLst>
              </p:cNvPr>
              <p:cNvSpPr txBox="1"/>
              <p:nvPr/>
            </p:nvSpPr>
            <p:spPr>
              <a:xfrm>
                <a:off x="2448379" y="4423368"/>
                <a:ext cx="37984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bar>
                        <m:barPr>
                          <m:pos m:val="top"/>
                          <m:ctrlPr>
                            <a:rPr lang="en-US" i="1" smtClean="0">
                              <a:latin typeface="Cambria Math" panose="02040503050406030204" pitchFamily="18" charset="0"/>
                            </a:rPr>
                          </m:ctrlPr>
                        </m:barPr>
                        <m:e>
                          <m:r>
                            <a:rPr lang="en-US" b="0" i="1" smtClean="0">
                              <a:latin typeface="Cambria Math" panose="02040503050406030204" pitchFamily="18" charset="0"/>
                            </a:rPr>
                            <m:t>𝑝</m:t>
                          </m:r>
                        </m:e>
                      </m:bar>
                    </m:oMath>
                  </m:oMathPara>
                </a14:m>
                <a:endParaRPr lang="en-US" dirty="0"/>
              </a:p>
            </p:txBody>
          </p:sp>
        </mc:Choice>
        <mc:Fallback xmlns="">
          <p:sp>
            <p:nvSpPr>
              <p:cNvPr id="17" name="TextBox 16">
                <a:extLst>
                  <a:ext uri="{FF2B5EF4-FFF2-40B4-BE49-F238E27FC236}">
                    <a16:creationId xmlns:a16="http://schemas.microsoft.com/office/drawing/2014/main" id="{B4C7EBF2-C4B5-4E8D-B9E8-4154D18D3993}"/>
                  </a:ext>
                </a:extLst>
              </p:cNvPr>
              <p:cNvSpPr txBox="1">
                <a:spLocks noRot="1" noChangeAspect="1" noMove="1" noResize="1" noEditPoints="1" noAdjustHandles="1" noChangeArrowheads="1" noChangeShapeType="1" noTextEdit="1"/>
              </p:cNvSpPr>
              <p:nvPr/>
            </p:nvSpPr>
            <p:spPr>
              <a:xfrm>
                <a:off x="2448379" y="4423368"/>
                <a:ext cx="379848" cy="369332"/>
              </a:xfrm>
              <a:prstGeom prst="rect">
                <a:avLst/>
              </a:prstGeom>
              <a:blipFill>
                <a:blip r:embed="rId3"/>
                <a:stretch>
                  <a:fillRect b="-8333"/>
                </a:stretch>
              </a:blipFill>
            </p:spPr>
            <p:txBody>
              <a:bodyPr/>
              <a:lstStyle/>
              <a:p>
                <a:r>
                  <a:rPr lang="en-US">
                    <a:noFill/>
                  </a:rPr>
                  <a:t> </a:t>
                </a:r>
              </a:p>
            </p:txBody>
          </p:sp>
        </mc:Fallback>
      </mc:AlternateContent>
      <p:cxnSp>
        <p:nvCxnSpPr>
          <p:cNvPr id="19" name="Straight Connector 18">
            <a:extLst>
              <a:ext uri="{FF2B5EF4-FFF2-40B4-BE49-F238E27FC236}">
                <a16:creationId xmlns:a16="http://schemas.microsoft.com/office/drawing/2014/main" id="{6AD7376C-FDEF-43C1-9ECE-9EC69149F64B}"/>
              </a:ext>
            </a:extLst>
          </p:cNvPr>
          <p:cNvCxnSpPr/>
          <p:nvPr/>
        </p:nvCxnSpPr>
        <p:spPr>
          <a:xfrm>
            <a:off x="4953000" y="4495800"/>
            <a:ext cx="0" cy="783921"/>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Content Placeholder 2">
                <a:extLst>
                  <a:ext uri="{FF2B5EF4-FFF2-40B4-BE49-F238E27FC236}">
                    <a16:creationId xmlns:a16="http://schemas.microsoft.com/office/drawing/2014/main" id="{57FF727D-3B1C-40EE-9E9B-7FC7D9AAFDBE}"/>
                  </a:ext>
                </a:extLst>
              </p:cNvPr>
              <p:cNvSpPr txBox="1">
                <a:spLocks/>
              </p:cNvSpPr>
              <p:nvPr/>
            </p:nvSpPr>
            <p:spPr>
              <a:xfrm>
                <a:off x="4725974" y="5263543"/>
                <a:ext cx="571492" cy="603854"/>
              </a:xfrm>
              <a:prstGeom prst="rect">
                <a:avLst/>
              </a:prstGeom>
            </p:spPr>
            <p:txBody>
              <a:bodyPr vert="horz" lIns="91440" tIns="45720" rIns="91440" bIns="45720" rtlCol="0">
                <a:noAutofit/>
              </a:bodyPr>
              <a:lstStyle>
                <a:lvl1pPr marL="342900" indent="-342900" algn="l" defTabSz="914400" rtl="0" eaLnBrk="1" latinLnBrk="0" hangingPunct="1">
                  <a:spcBef>
                    <a:spcPts val="600"/>
                  </a:spcBef>
                  <a:buFont typeface="Arial" charset="0"/>
                  <a:buChar char="•"/>
                  <a:defRPr sz="3200" kern="1200">
                    <a:solidFill>
                      <a:schemeClr val="tx1"/>
                    </a:solidFill>
                    <a:latin typeface="+mn-lt"/>
                    <a:ea typeface="+mn-ea"/>
                    <a:cs typeface="+mn-cs"/>
                  </a:defRPr>
                </a:lvl1pPr>
                <a:lvl2pPr marL="742950" indent="-285750" algn="l" defTabSz="914400" rtl="0" eaLnBrk="1" latinLnBrk="0" hangingPunct="1">
                  <a:spcBef>
                    <a:spcPts val="600"/>
                  </a:spcBef>
                  <a:buFont typeface="Arial" charset="0"/>
                  <a:buChar char="•"/>
                  <a:defRPr sz="2800" b="0" i="0" u="none" kern="1200">
                    <a:solidFill>
                      <a:schemeClr val="tx1"/>
                    </a:solidFill>
                    <a:latin typeface="+mn-lt"/>
                    <a:ea typeface="+mn-ea"/>
                    <a:cs typeface="+mn-cs"/>
                  </a:defRPr>
                </a:lvl2pPr>
                <a:lvl3pPr marL="1143000" indent="-228600" algn="l" defTabSz="914400" rtl="0" eaLnBrk="1" latinLnBrk="0" hangingPunct="1">
                  <a:spcBef>
                    <a:spcPts val="600"/>
                  </a:spcBef>
                  <a:buFont typeface="Arial" charset="0"/>
                  <a:buChar char="•"/>
                  <a:defRPr sz="2400" kern="1200">
                    <a:solidFill>
                      <a:schemeClr val="tx1"/>
                    </a:solidFill>
                    <a:latin typeface="+mn-lt"/>
                    <a:ea typeface="+mn-ea"/>
                    <a:cs typeface="+mn-cs"/>
                  </a:defRPr>
                </a:lvl3pPr>
                <a:lvl4pPr marL="1600200" indent="-228600" algn="l" defTabSz="914400" rtl="0" eaLnBrk="1" latinLnBrk="0" hangingPunct="1">
                  <a:spcBef>
                    <a:spcPts val="600"/>
                  </a:spcBef>
                  <a:buFont typeface="Arial" charset="0"/>
                  <a:buChar char="•"/>
                  <a:defRPr sz="2000" kern="1200">
                    <a:solidFill>
                      <a:schemeClr val="tx1"/>
                    </a:solidFill>
                    <a:latin typeface="+mn-lt"/>
                    <a:ea typeface="+mn-ea"/>
                    <a:cs typeface="+mn-cs"/>
                  </a:defRPr>
                </a:lvl4pPr>
                <a:lvl5pPr marL="2057400" indent="-228600" algn="l" defTabSz="914400" rtl="0" eaLnBrk="1" latinLnBrk="0" hangingPunct="1">
                  <a:spcBef>
                    <a:spcPts val="600"/>
                  </a:spcBef>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14:m>
                  <m:oMathPara xmlns:m="http://schemas.openxmlformats.org/officeDocument/2006/math">
                    <m:oMathParaPr>
                      <m:jc m:val="centerGroup"/>
                    </m:oMathParaPr>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𝑞</m:t>
                          </m:r>
                        </m:e>
                        <m:sub>
                          <m:r>
                            <a:rPr lang="en-US" sz="1600" b="0" i="1" smtClean="0">
                              <a:latin typeface="Cambria Math" panose="02040503050406030204" pitchFamily="18" charset="0"/>
                            </a:rPr>
                            <m:t>𝐷</m:t>
                          </m:r>
                        </m:sub>
                      </m:sSub>
                    </m:oMath>
                  </m:oMathPara>
                </a14:m>
                <a:endParaRPr lang="en-US" sz="1600" dirty="0"/>
              </a:p>
            </p:txBody>
          </p:sp>
        </mc:Choice>
        <mc:Fallback xmlns="">
          <p:sp>
            <p:nvSpPr>
              <p:cNvPr id="20" name="Content Placeholder 2">
                <a:extLst>
                  <a:ext uri="{FF2B5EF4-FFF2-40B4-BE49-F238E27FC236}">
                    <a16:creationId xmlns:a16="http://schemas.microsoft.com/office/drawing/2014/main" id="{57FF727D-3B1C-40EE-9E9B-7FC7D9AAFDBE}"/>
                  </a:ext>
                </a:extLst>
              </p:cNvPr>
              <p:cNvSpPr txBox="1">
                <a:spLocks noRot="1" noChangeAspect="1" noMove="1" noResize="1" noEditPoints="1" noAdjustHandles="1" noChangeArrowheads="1" noChangeShapeType="1" noTextEdit="1"/>
              </p:cNvSpPr>
              <p:nvPr/>
            </p:nvSpPr>
            <p:spPr>
              <a:xfrm>
                <a:off x="4725974" y="5263543"/>
                <a:ext cx="571492" cy="603854"/>
              </a:xfrm>
              <a:prstGeom prst="rect">
                <a:avLst/>
              </a:prstGeom>
              <a:blipFill>
                <a:blip r:embed="rId4"/>
                <a:stretch>
                  <a:fillRect/>
                </a:stretch>
              </a:blipFill>
            </p:spPr>
            <p:txBody>
              <a:bodyPr/>
              <a:lstStyle/>
              <a:p>
                <a:r>
                  <a:rPr lang="en-US">
                    <a:noFill/>
                  </a:rPr>
                  <a:t> </a:t>
                </a:r>
              </a:p>
            </p:txBody>
          </p:sp>
        </mc:Fallback>
      </mc:AlternateContent>
      <p:sp>
        <p:nvSpPr>
          <p:cNvPr id="21" name="TextBox 20">
            <a:extLst>
              <a:ext uri="{FF2B5EF4-FFF2-40B4-BE49-F238E27FC236}">
                <a16:creationId xmlns:a16="http://schemas.microsoft.com/office/drawing/2014/main" id="{1D427E31-670D-47A7-8CCF-246DCB77AE5C}"/>
              </a:ext>
            </a:extLst>
          </p:cNvPr>
          <p:cNvSpPr txBox="1"/>
          <p:nvPr/>
        </p:nvSpPr>
        <p:spPr>
          <a:xfrm>
            <a:off x="5316119" y="4676663"/>
            <a:ext cx="351378" cy="369332"/>
          </a:xfrm>
          <a:prstGeom prst="rect">
            <a:avLst/>
          </a:prstGeom>
          <a:noFill/>
        </p:spPr>
        <p:txBody>
          <a:bodyPr wrap="none" rtlCol="0">
            <a:spAutoFit/>
          </a:bodyPr>
          <a:lstStyle/>
          <a:p>
            <a:r>
              <a:rPr lang="en-US" dirty="0">
                <a:solidFill>
                  <a:srgbClr val="0070C0"/>
                </a:solidFill>
              </a:rPr>
              <a:t>D</a:t>
            </a:r>
          </a:p>
        </p:txBody>
      </p:sp>
      <p:sp>
        <p:nvSpPr>
          <p:cNvPr id="22" name="TextBox 21">
            <a:extLst>
              <a:ext uri="{FF2B5EF4-FFF2-40B4-BE49-F238E27FC236}">
                <a16:creationId xmlns:a16="http://schemas.microsoft.com/office/drawing/2014/main" id="{09C3F81D-35D9-4053-ABA2-D3B688EC7B99}"/>
              </a:ext>
            </a:extLst>
          </p:cNvPr>
          <p:cNvSpPr txBox="1"/>
          <p:nvPr/>
        </p:nvSpPr>
        <p:spPr>
          <a:xfrm>
            <a:off x="5410200" y="2743200"/>
            <a:ext cx="338554" cy="369332"/>
          </a:xfrm>
          <a:prstGeom prst="rect">
            <a:avLst/>
          </a:prstGeom>
          <a:noFill/>
        </p:spPr>
        <p:txBody>
          <a:bodyPr wrap="none" rtlCol="0">
            <a:spAutoFit/>
          </a:bodyPr>
          <a:lstStyle/>
          <a:p>
            <a:r>
              <a:rPr lang="en-US" dirty="0">
                <a:solidFill>
                  <a:srgbClr val="FFC000"/>
                </a:solidFill>
              </a:rPr>
              <a:t>S</a:t>
            </a:r>
          </a:p>
        </p:txBody>
      </p:sp>
      <p:sp>
        <p:nvSpPr>
          <p:cNvPr id="23" name="Right Triangle 22">
            <a:extLst>
              <a:ext uri="{FF2B5EF4-FFF2-40B4-BE49-F238E27FC236}">
                <a16:creationId xmlns:a16="http://schemas.microsoft.com/office/drawing/2014/main" id="{E74C082C-73A8-4A36-A884-AA22DF8C77E8}"/>
              </a:ext>
            </a:extLst>
          </p:cNvPr>
          <p:cNvSpPr/>
          <p:nvPr/>
        </p:nvSpPr>
        <p:spPr>
          <a:xfrm>
            <a:off x="2770341" y="2384167"/>
            <a:ext cx="735894" cy="740028"/>
          </a:xfrm>
          <a:prstGeom prst="rtTriangle">
            <a:avLst/>
          </a:prstGeom>
          <a:pattFill prst="wdUpDiag">
            <a:fgClr>
              <a:srgbClr val="00B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attFill prst="pct5">
                <a:fgClr>
                  <a:schemeClr val="lt1"/>
                </a:fgClr>
                <a:bgClr>
                  <a:schemeClr val="bg1"/>
                </a:bgClr>
              </a:pattFill>
            </a:endParaRPr>
          </a:p>
        </p:txBody>
      </p:sp>
      <p:sp>
        <p:nvSpPr>
          <p:cNvPr id="25" name="Rectangle 24">
            <a:extLst>
              <a:ext uri="{FF2B5EF4-FFF2-40B4-BE49-F238E27FC236}">
                <a16:creationId xmlns:a16="http://schemas.microsoft.com/office/drawing/2014/main" id="{D74C1117-DF8F-415E-A242-200468A37C11}"/>
              </a:ext>
            </a:extLst>
          </p:cNvPr>
          <p:cNvSpPr/>
          <p:nvPr/>
        </p:nvSpPr>
        <p:spPr>
          <a:xfrm>
            <a:off x="2770333" y="3078059"/>
            <a:ext cx="735903" cy="1417735"/>
          </a:xfrm>
          <a:prstGeom prst="rect">
            <a:avLst/>
          </a:prstGeom>
          <a:pattFill prst="wdUpDiag">
            <a:fgClr>
              <a:srgbClr val="00B05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CS</a:t>
            </a:r>
          </a:p>
        </p:txBody>
      </p:sp>
      <p:sp>
        <p:nvSpPr>
          <p:cNvPr id="26" name="TextBox 25">
            <a:extLst>
              <a:ext uri="{FF2B5EF4-FFF2-40B4-BE49-F238E27FC236}">
                <a16:creationId xmlns:a16="http://schemas.microsoft.com/office/drawing/2014/main" id="{E282E9DB-A781-40E1-B123-C8743AAA76DB}"/>
              </a:ext>
            </a:extLst>
          </p:cNvPr>
          <p:cNvSpPr txBox="1"/>
          <p:nvPr/>
        </p:nvSpPr>
        <p:spPr>
          <a:xfrm>
            <a:off x="2427157" y="1806328"/>
            <a:ext cx="312906" cy="369332"/>
          </a:xfrm>
          <a:prstGeom prst="rect">
            <a:avLst/>
          </a:prstGeom>
          <a:noFill/>
        </p:spPr>
        <p:txBody>
          <a:bodyPr wrap="none" rtlCol="0">
            <a:spAutoFit/>
          </a:bodyPr>
          <a:lstStyle/>
          <a:p>
            <a:r>
              <a:rPr lang="en-US" dirty="0"/>
              <a:t>p</a:t>
            </a:r>
          </a:p>
        </p:txBody>
      </p:sp>
      <p:sp>
        <p:nvSpPr>
          <p:cNvPr id="27" name="TextBox 26">
            <a:extLst>
              <a:ext uri="{FF2B5EF4-FFF2-40B4-BE49-F238E27FC236}">
                <a16:creationId xmlns:a16="http://schemas.microsoft.com/office/drawing/2014/main" id="{CEE6DE12-F066-4875-B1B8-20AD357227EC}"/>
              </a:ext>
            </a:extLst>
          </p:cNvPr>
          <p:cNvSpPr txBox="1"/>
          <p:nvPr/>
        </p:nvSpPr>
        <p:spPr>
          <a:xfrm>
            <a:off x="5748754" y="5715000"/>
            <a:ext cx="312906" cy="369332"/>
          </a:xfrm>
          <a:prstGeom prst="rect">
            <a:avLst/>
          </a:prstGeom>
          <a:noFill/>
        </p:spPr>
        <p:txBody>
          <a:bodyPr wrap="none" rtlCol="0">
            <a:spAutoFit/>
          </a:bodyPr>
          <a:lstStyle/>
          <a:p>
            <a:r>
              <a:rPr lang="en-US" dirty="0"/>
              <a:t>q</a:t>
            </a:r>
          </a:p>
        </p:txBody>
      </p:sp>
      <p:sp>
        <p:nvSpPr>
          <p:cNvPr id="28" name="TextBox 27">
            <a:extLst>
              <a:ext uri="{FF2B5EF4-FFF2-40B4-BE49-F238E27FC236}">
                <a16:creationId xmlns:a16="http://schemas.microsoft.com/office/drawing/2014/main" id="{F3FE4BED-3F96-4BA3-AECE-1FAC5F278597}"/>
              </a:ext>
            </a:extLst>
          </p:cNvPr>
          <p:cNvSpPr txBox="1"/>
          <p:nvPr/>
        </p:nvSpPr>
        <p:spPr>
          <a:xfrm>
            <a:off x="3506234" y="4947784"/>
            <a:ext cx="1456223" cy="281727"/>
          </a:xfrm>
          <a:prstGeom prst="rect">
            <a:avLst/>
          </a:prstGeom>
          <a:noFill/>
          <a:ln>
            <a:solidFill>
              <a:schemeClr val="tx1"/>
            </a:solidFill>
          </a:ln>
        </p:spPr>
        <p:txBody>
          <a:bodyPr wrap="square" rtlCol="0">
            <a:spAutoFit/>
          </a:bodyPr>
          <a:lstStyle/>
          <a:p>
            <a:pPr algn="ctr"/>
            <a:r>
              <a:rPr lang="en-US" sz="1200" dirty="0"/>
              <a:t>SHORTAGE</a:t>
            </a:r>
          </a:p>
        </p:txBody>
      </p:sp>
      <p:sp>
        <p:nvSpPr>
          <p:cNvPr id="29" name="TextBox 28">
            <a:extLst>
              <a:ext uri="{FF2B5EF4-FFF2-40B4-BE49-F238E27FC236}">
                <a16:creationId xmlns:a16="http://schemas.microsoft.com/office/drawing/2014/main" id="{6949A098-2800-4763-88C7-DF533A21870B}"/>
              </a:ext>
            </a:extLst>
          </p:cNvPr>
          <p:cNvSpPr txBox="1"/>
          <p:nvPr/>
        </p:nvSpPr>
        <p:spPr>
          <a:xfrm>
            <a:off x="1074629" y="2364831"/>
            <a:ext cx="1661786" cy="2031325"/>
          </a:xfrm>
          <a:prstGeom prst="rect">
            <a:avLst/>
          </a:prstGeom>
          <a:noFill/>
          <a:ln>
            <a:solidFill>
              <a:schemeClr val="tx1"/>
            </a:solidFill>
          </a:ln>
        </p:spPr>
        <p:txBody>
          <a:bodyPr wrap="square" rtlCol="0">
            <a:spAutoFit/>
          </a:bodyPr>
          <a:lstStyle/>
          <a:p>
            <a:r>
              <a:rPr lang="en-US" dirty="0"/>
              <a:t>Dissipation of this CS is possible though:</a:t>
            </a:r>
          </a:p>
          <a:p>
            <a:r>
              <a:rPr lang="en-US" dirty="0"/>
              <a:t>search costs, waiting in line, bribery,…</a:t>
            </a:r>
          </a:p>
        </p:txBody>
      </p:sp>
    </p:spTree>
    <p:extLst>
      <p:ext uri="{BB962C8B-B14F-4D97-AF65-F5344CB8AC3E}">
        <p14:creationId xmlns:p14="http://schemas.microsoft.com/office/powerpoint/2010/main" val="18424453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EBFB0-FA35-4DBE-BB97-43912E2BE065}"/>
              </a:ext>
            </a:extLst>
          </p:cNvPr>
          <p:cNvSpPr>
            <a:spLocks noGrp="1"/>
          </p:cNvSpPr>
          <p:nvPr>
            <p:ph type="title"/>
          </p:nvPr>
        </p:nvSpPr>
        <p:spPr/>
        <p:txBody>
          <a:bodyPr/>
          <a:lstStyle/>
          <a:p>
            <a:r>
              <a:rPr lang="en-US" dirty="0"/>
              <a:t>A Final Take on Rent</a:t>
            </a:r>
          </a:p>
        </p:txBody>
      </p:sp>
      <p:sp>
        <p:nvSpPr>
          <p:cNvPr id="3" name="Content Placeholder 2">
            <a:extLst>
              <a:ext uri="{FF2B5EF4-FFF2-40B4-BE49-F238E27FC236}">
                <a16:creationId xmlns:a16="http://schemas.microsoft.com/office/drawing/2014/main" id="{952CBB0E-DB95-4C34-A289-CA25B93F97AC}"/>
              </a:ext>
            </a:extLst>
          </p:cNvPr>
          <p:cNvSpPr>
            <a:spLocks noGrp="1"/>
          </p:cNvSpPr>
          <p:nvPr>
            <p:ph idx="1"/>
          </p:nvPr>
        </p:nvSpPr>
        <p:spPr/>
        <p:txBody>
          <a:bodyPr/>
          <a:lstStyle/>
          <a:p>
            <a:r>
              <a:rPr lang="en-US" dirty="0"/>
              <a:t>One funny description I have heard to explain rent is gravy on mashed potatoes. </a:t>
            </a:r>
          </a:p>
          <a:p>
            <a:r>
              <a:rPr lang="en-US" dirty="0"/>
              <a:t>You would have eaten the mashed potatoes anyway.</a:t>
            </a:r>
          </a:p>
          <a:p>
            <a:r>
              <a:rPr lang="en-US" dirty="0"/>
              <a:t>But with gravy as well on top?!?  </a:t>
            </a:r>
          </a:p>
          <a:p>
            <a:pPr marL="0" indent="0">
              <a:buNone/>
            </a:pPr>
            <a:endParaRPr lang="en-US" dirty="0"/>
          </a:p>
        </p:txBody>
      </p:sp>
      <p:sp>
        <p:nvSpPr>
          <p:cNvPr id="4" name="TextBox 3">
            <a:extLst>
              <a:ext uri="{FF2B5EF4-FFF2-40B4-BE49-F238E27FC236}">
                <a16:creationId xmlns:a16="http://schemas.microsoft.com/office/drawing/2014/main" id="{D54912D3-6E79-44C0-84E4-232D659957A9}"/>
              </a:ext>
            </a:extLst>
          </p:cNvPr>
          <p:cNvSpPr txBox="1"/>
          <p:nvPr/>
        </p:nvSpPr>
        <p:spPr>
          <a:xfrm>
            <a:off x="2909160" y="5029200"/>
            <a:ext cx="2951967" cy="646331"/>
          </a:xfrm>
          <a:prstGeom prst="rect">
            <a:avLst/>
          </a:prstGeom>
          <a:noFill/>
          <a:ln w="12700">
            <a:noFill/>
          </a:ln>
        </p:spPr>
        <p:txBody>
          <a:bodyPr wrap="square" rtlCol="0">
            <a:spAutoFit/>
          </a:bodyPr>
          <a:lstStyle/>
          <a:p>
            <a:pPr algn="ctr"/>
            <a:r>
              <a:rPr lang="en-US" sz="3600" dirty="0"/>
              <a:t>YOU BET!!!!!!</a:t>
            </a:r>
          </a:p>
        </p:txBody>
      </p:sp>
      <p:pic>
        <p:nvPicPr>
          <p:cNvPr id="6" name="Picture 5" descr="Food on a plate&#10;&#10;Description automatically generated">
            <a:extLst>
              <a:ext uri="{FF2B5EF4-FFF2-40B4-BE49-F238E27FC236}">
                <a16:creationId xmlns:a16="http://schemas.microsoft.com/office/drawing/2014/main" id="{9A1F75FF-589C-43C3-A651-B24E58560298}"/>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9833" y="4793052"/>
            <a:ext cx="2951967" cy="1967978"/>
          </a:xfrm>
          <a:prstGeom prst="rect">
            <a:avLst/>
          </a:prstGeom>
        </p:spPr>
      </p:pic>
      <p:pic>
        <p:nvPicPr>
          <p:cNvPr id="9" name="Picture 8" descr="A close up of food on a plate&#10;&#10;Description automatically generated">
            <a:extLst>
              <a:ext uri="{FF2B5EF4-FFF2-40B4-BE49-F238E27FC236}">
                <a16:creationId xmlns:a16="http://schemas.microsoft.com/office/drawing/2014/main" id="{7B8887A1-52B0-4136-89E6-FE5DEA955854}"/>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172202" y="4890023"/>
            <a:ext cx="2975777" cy="1967978"/>
          </a:xfrm>
          <a:prstGeom prst="rect">
            <a:avLst/>
          </a:prstGeom>
        </p:spPr>
      </p:pic>
    </p:spTree>
    <p:extLst>
      <p:ext uri="{BB962C8B-B14F-4D97-AF65-F5344CB8AC3E}">
        <p14:creationId xmlns:p14="http://schemas.microsoft.com/office/powerpoint/2010/main" val="36514297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4D07B-FC50-0F82-1E28-DB81CE20BFE9}"/>
              </a:ext>
            </a:extLst>
          </p:cNvPr>
          <p:cNvSpPr>
            <a:spLocks noGrp="1"/>
          </p:cNvSpPr>
          <p:nvPr>
            <p:ph type="title"/>
          </p:nvPr>
        </p:nvSpPr>
        <p:spPr>
          <a:xfrm>
            <a:off x="304800" y="457200"/>
            <a:ext cx="8686800" cy="914400"/>
          </a:xfrm>
        </p:spPr>
        <p:txBody>
          <a:bodyPr>
            <a:normAutofit fontScale="90000"/>
          </a:bodyPr>
          <a:lstStyle/>
          <a:p>
            <a:r>
              <a:rPr lang="en-US" sz="2700" dirty="0">
                <a:effectLst/>
                <a:latin typeface="Times New Roman" panose="02020603050405020304" pitchFamily="18" charset="0"/>
                <a:ea typeface="Times New Roman" panose="02020603050405020304" pitchFamily="18" charset="0"/>
                <a:cs typeface="Times New Roman" panose="02020603050405020304" pitchFamily="18" charset="0"/>
              </a:rPr>
              <a:t>THE POLITICAL PROCESS OF PUBLIC DECISION MAKING </a:t>
            </a:r>
            <a:br>
              <a:rPr lang="en-US" sz="4400" dirty="0">
                <a:effectLst/>
                <a:latin typeface="Calibri" panose="020F0502020204030204" pitchFamily="34" charset="0"/>
                <a:ea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961CD94D-E681-45F4-72FA-C157585FE31B}"/>
              </a:ext>
            </a:extLst>
          </p:cNvPr>
          <p:cNvSpPr>
            <a:spLocks noGrp="1"/>
          </p:cNvSpPr>
          <p:nvPr>
            <p:ph idx="1"/>
          </p:nvPr>
        </p:nvSpPr>
        <p:spPr>
          <a:xfrm>
            <a:off x="152400" y="1371600"/>
            <a:ext cx="8991600" cy="5410200"/>
          </a:xfrm>
        </p:spPr>
        <p:txBody>
          <a:bodyPr/>
          <a:lstStyle/>
          <a:p>
            <a:pPr marL="0" marR="0">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Planning horizon in public sector is tied to election cycle (for elected officials).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Importance of media attention for policy makers as means of communicating to voters their messages.  Importance of media to campaigns in terms of advertising.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Role of policy ‘windows’.  Reactive to event, leads to policy outcomes that respond to the event rather than perhaps underlying issues.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View of sunk costs may differ, public and private.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115000"/>
              </a:lnSpc>
              <a:spcBef>
                <a:spcPts val="0"/>
              </a:spcBef>
              <a:spcAft>
                <a:spcPts val="100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Private (or at least market forces) make sunk cost not relevant – do the marginal revenues outweigh the marginal costs of going forward.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115000"/>
              </a:lnSpc>
              <a:spcBef>
                <a:spcPts val="0"/>
              </a:spcBef>
              <a:spcAft>
                <a:spcPts val="100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Public may have less discipline than private in that it may consider sunk costs as backing down is admitting a mistake that can be used against politicians in a political context.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115000"/>
              </a:lnSpc>
              <a:spcBef>
                <a:spcPts val="0"/>
              </a:spcBef>
              <a:spcAft>
                <a:spcPts val="100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Public decisions and political exposure may lead to a throwing good money after bad approach.</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Importance of precedents in public decision making.  If you bail out one, you have to bail out others.  If you allow a provision for one state’s residents, you may have to allow it for others.  Firms don’t have to be as consistent.</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47977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58E2E-4FFF-28AA-FCB1-1FA9C4346FDB}"/>
              </a:ext>
            </a:extLst>
          </p:cNvPr>
          <p:cNvSpPr>
            <a:spLocks noGrp="1"/>
          </p:cNvSpPr>
          <p:nvPr>
            <p:ph type="title"/>
          </p:nvPr>
        </p:nvSpPr>
        <p:spPr>
          <a:xfrm>
            <a:off x="0" y="228600"/>
            <a:ext cx="9144000" cy="1295400"/>
          </a:xfrm>
        </p:spPr>
        <p:txBody>
          <a:bodyPr>
            <a:normAutofit/>
          </a:bodyPr>
          <a:lstStyle/>
          <a:p>
            <a:r>
              <a:rPr lang="en-US" sz="3200" dirty="0"/>
              <a:t>Some Reasons Socially Optimal Outcomes May Differ From Political Outcomes</a:t>
            </a:r>
          </a:p>
        </p:txBody>
      </p:sp>
      <p:graphicFrame>
        <p:nvGraphicFramePr>
          <p:cNvPr id="4" name="Content Placeholder 3">
            <a:extLst>
              <a:ext uri="{FF2B5EF4-FFF2-40B4-BE49-F238E27FC236}">
                <a16:creationId xmlns:a16="http://schemas.microsoft.com/office/drawing/2014/main" id="{B61A3C60-938F-D8DD-47FF-26B9C89991C3}"/>
              </a:ext>
            </a:extLst>
          </p:cNvPr>
          <p:cNvGraphicFramePr>
            <a:graphicFrameLocks noGrp="1"/>
          </p:cNvGraphicFramePr>
          <p:nvPr>
            <p:ph idx="1"/>
            <p:extLst>
              <p:ext uri="{D42A27DB-BD31-4B8C-83A1-F6EECF244321}">
                <p14:modId xmlns:p14="http://schemas.microsoft.com/office/powerpoint/2010/main" val="408693392"/>
              </p:ext>
            </p:extLst>
          </p:nvPr>
        </p:nvGraphicFramePr>
        <p:xfrm>
          <a:off x="0" y="1524000"/>
          <a:ext cx="9144000" cy="5332652"/>
        </p:xfrm>
        <a:graphic>
          <a:graphicData uri="http://schemas.openxmlformats.org/drawingml/2006/table">
            <a:tbl>
              <a:tblPr firstRow="1" firstCol="1" bandRow="1">
                <a:tableStyleId>{5C22544A-7EE6-4342-B048-85BDC9FD1C3A}</a:tableStyleId>
              </a:tblPr>
              <a:tblGrid>
                <a:gridCol w="4572000">
                  <a:extLst>
                    <a:ext uri="{9D8B030D-6E8A-4147-A177-3AD203B41FA5}">
                      <a16:colId xmlns:a16="http://schemas.microsoft.com/office/drawing/2014/main" val="3758573725"/>
                    </a:ext>
                  </a:extLst>
                </a:gridCol>
                <a:gridCol w="4572000">
                  <a:extLst>
                    <a:ext uri="{9D8B030D-6E8A-4147-A177-3AD203B41FA5}">
                      <a16:colId xmlns:a16="http://schemas.microsoft.com/office/drawing/2014/main" val="3281375888"/>
                    </a:ext>
                  </a:extLst>
                </a:gridCol>
              </a:tblGrid>
              <a:tr h="554191">
                <a:tc rowSpan="4">
                  <a:txBody>
                    <a:bodyPr/>
                    <a:lstStyle/>
                    <a:p>
                      <a:pPr marL="0" marR="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Nature of the interests among the voting population</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420" marR="43420" marT="0" marB="0"/>
                </a:tc>
                <a:tc>
                  <a:txBody>
                    <a:bodyPr/>
                    <a:lstStyle/>
                    <a:p>
                      <a:pPr marL="0" marR="0">
                        <a:lnSpc>
                          <a:spcPct val="115000"/>
                        </a:lnSpc>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Concentrated interests have a strong incentive to lobby and monitor.</a:t>
                      </a:r>
                      <a:endParaRPr lang="en-US" sz="16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420" marR="43420" marT="0" marB="0">
                    <a:solidFill>
                      <a:schemeClr val="tx2">
                        <a:lumMod val="20000"/>
                        <a:lumOff val="80000"/>
                      </a:schemeClr>
                    </a:solidFill>
                  </a:tcPr>
                </a:tc>
                <a:extLst>
                  <a:ext uri="{0D108BD9-81ED-4DB2-BD59-A6C34878D82A}">
                    <a16:rowId xmlns:a16="http://schemas.microsoft.com/office/drawing/2014/main" val="51619904"/>
                  </a:ext>
                </a:extLst>
              </a:tr>
              <a:tr h="554191">
                <a:tc vMerge="1">
                  <a:txBody>
                    <a:bodyPr/>
                    <a:lstStyle/>
                    <a:p>
                      <a:endParaRPr lang="en-US"/>
                    </a:p>
                  </a:txBody>
                  <a:tcPr/>
                </a:tc>
                <a:tc>
                  <a:txBody>
                    <a:bodyPr/>
                    <a:lstStyle/>
                    <a:p>
                      <a:pPr marL="0" marR="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Diffuse interests have weak incentives to lobby and monitor.</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420" marR="43420" marT="0" marB="0"/>
                </a:tc>
                <a:extLst>
                  <a:ext uri="{0D108BD9-81ED-4DB2-BD59-A6C34878D82A}">
                    <a16:rowId xmlns:a16="http://schemas.microsoft.com/office/drawing/2014/main" val="3449076322"/>
                  </a:ext>
                </a:extLst>
              </a:tr>
              <a:tr h="554191">
                <a:tc vMerge="1">
                  <a:txBody>
                    <a:bodyPr/>
                    <a:lstStyle/>
                    <a:p>
                      <a:endParaRPr lang="en-US"/>
                    </a:p>
                  </a:txBody>
                  <a:tcPr/>
                </a:tc>
                <a:tc>
                  <a:txBody>
                    <a:bodyPr/>
                    <a:lstStyle/>
                    <a:p>
                      <a:pPr marL="0" marR="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Organized diffuse interests that overcome collective action problems are able to lobby and monitor</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420" marR="43420" marT="0" marB="0"/>
                </a:tc>
                <a:extLst>
                  <a:ext uri="{0D108BD9-81ED-4DB2-BD59-A6C34878D82A}">
                    <a16:rowId xmlns:a16="http://schemas.microsoft.com/office/drawing/2014/main" val="2850454847"/>
                  </a:ext>
                </a:extLst>
              </a:tr>
              <a:tr h="842857">
                <a:tc vMerge="1">
                  <a:txBody>
                    <a:bodyPr/>
                    <a:lstStyle/>
                    <a:p>
                      <a:endParaRPr lang="en-US"/>
                    </a:p>
                  </a:txBody>
                  <a:tcPr/>
                </a:tc>
                <a:tc>
                  <a:txBody>
                    <a:bodyPr/>
                    <a:lstStyle/>
                    <a:p>
                      <a:pPr marL="0" marR="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Diffuse interests may be mobilized around sudden media attention to the topic and creation of a ‘policy window’ but might not endure.</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420" marR="43420" marT="0" marB="0"/>
                </a:tc>
                <a:extLst>
                  <a:ext uri="{0D108BD9-81ED-4DB2-BD59-A6C34878D82A}">
                    <a16:rowId xmlns:a16="http://schemas.microsoft.com/office/drawing/2014/main" val="958163364"/>
                  </a:ext>
                </a:extLst>
              </a:tr>
              <a:tr h="875983">
                <a:tc rowSpan="2">
                  <a:txBody>
                    <a:bodyPr/>
                    <a:lstStyle/>
                    <a:p>
                      <a:pPr marL="0" marR="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Incentives of elected representatives generally</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420" marR="43420" marT="0" marB="0"/>
                </a:tc>
                <a:tc>
                  <a:txBody>
                    <a:bodyPr/>
                    <a:lstStyle/>
                    <a:p>
                      <a:pPr marL="0" marR="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Focused on how actions will influence elections, which tends to underemphasize long run cost, overemphasize short run benefits</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420" marR="43420" marT="0" marB="0"/>
                </a:tc>
                <a:extLst>
                  <a:ext uri="{0D108BD9-81ED-4DB2-BD59-A6C34878D82A}">
                    <a16:rowId xmlns:a16="http://schemas.microsoft.com/office/drawing/2014/main" val="4151313888"/>
                  </a:ext>
                </a:extLst>
              </a:tr>
              <a:tr h="554191">
                <a:tc vMerge="1">
                  <a:txBody>
                    <a:bodyPr/>
                    <a:lstStyle/>
                    <a:p>
                      <a:endParaRPr lang="en-US"/>
                    </a:p>
                  </a:txBody>
                  <a:tcPr/>
                </a:tc>
                <a:tc>
                  <a:txBody>
                    <a:bodyPr/>
                    <a:lstStyle/>
                    <a:p>
                      <a:pPr marL="0" marR="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Emphasis placed on </a:t>
                      </a:r>
                      <a:r>
                        <a:rPr lang="en-US" sz="1600" dirty="0">
                          <a:effectLst/>
                          <a:latin typeface="Times New Roman" panose="02020603050405020304" pitchFamily="18" charset="0"/>
                          <a:cs typeface="Times New Roman" panose="02020603050405020304" pitchFamily="18" charset="0"/>
                        </a:rPr>
                        <a:t>risk or cost of opponents’ proposals to take advantage of risk aversion</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420" marR="43420" marT="0" marB="0"/>
                </a:tc>
                <a:extLst>
                  <a:ext uri="{0D108BD9-81ED-4DB2-BD59-A6C34878D82A}">
                    <a16:rowId xmlns:a16="http://schemas.microsoft.com/office/drawing/2014/main" val="1642912243"/>
                  </a:ext>
                </a:extLst>
              </a:tr>
              <a:tr h="554191">
                <a:tc rowSpan="2">
                  <a:txBody>
                    <a:bodyPr/>
                    <a:lstStyle/>
                    <a:p>
                      <a:pPr marL="0" marR="0">
                        <a:lnSpc>
                          <a:spcPct val="115000"/>
                        </a:lnSpc>
                        <a:spcBef>
                          <a:spcPts val="0"/>
                        </a:spcBef>
                        <a:spcAft>
                          <a:spcPts val="0"/>
                        </a:spcAft>
                      </a:pPr>
                      <a:r>
                        <a:rPr lang="en-US" sz="1600">
                          <a:effectLst/>
                          <a:latin typeface="Times New Roman" panose="02020603050405020304" pitchFamily="18" charset="0"/>
                          <a:cs typeface="Times New Roman" panose="02020603050405020304" pitchFamily="18" charset="0"/>
                        </a:rPr>
                        <a:t>Incentives of elected representatives with regard to their constituency</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420" marR="43420" marT="0" marB="0"/>
                </a:tc>
                <a:tc>
                  <a:txBody>
                    <a:bodyPr/>
                    <a:lstStyle/>
                    <a:p>
                      <a:pPr marL="0" marR="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Seek benefits of a policy for the district even if it is to the detriment of society</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420" marR="43420" marT="0" marB="0"/>
                </a:tc>
                <a:extLst>
                  <a:ext uri="{0D108BD9-81ED-4DB2-BD59-A6C34878D82A}">
                    <a16:rowId xmlns:a16="http://schemas.microsoft.com/office/drawing/2014/main" val="3460253447"/>
                  </a:ext>
                </a:extLst>
              </a:tr>
              <a:tr h="842857">
                <a:tc vMerge="1">
                  <a:txBody>
                    <a:bodyPr/>
                    <a:lstStyle/>
                    <a:p>
                      <a:endParaRPr lang="en-US"/>
                    </a:p>
                  </a:txBody>
                  <a:tcPr/>
                </a:tc>
                <a:tc>
                  <a:txBody>
                    <a:bodyPr/>
                    <a:lstStyle/>
                    <a:p>
                      <a:pPr marL="0" marR="0">
                        <a:lnSpc>
                          <a:spcPct val="115000"/>
                        </a:lnSpc>
                        <a:spcBef>
                          <a:spcPts val="0"/>
                        </a:spcBef>
                        <a:spcAft>
                          <a:spcPts val="0"/>
                        </a:spcAft>
                      </a:pPr>
                      <a:r>
                        <a:rPr lang="en-US" sz="1600" dirty="0">
                          <a:effectLst/>
                          <a:latin typeface="Times New Roman" panose="02020603050405020304" pitchFamily="18" charset="0"/>
                          <a:cs typeface="Times New Roman" panose="02020603050405020304" pitchFamily="18" charset="0"/>
                        </a:rPr>
                        <a:t>Seek to capture the contracts for factor suppliers from the district even if they are not the lowest cost or best suppliers.</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3420" marR="43420" marT="0" marB="0"/>
                </a:tc>
                <a:extLst>
                  <a:ext uri="{0D108BD9-81ED-4DB2-BD59-A6C34878D82A}">
                    <a16:rowId xmlns:a16="http://schemas.microsoft.com/office/drawing/2014/main" val="4010062349"/>
                  </a:ext>
                </a:extLst>
              </a:tr>
            </a:tbl>
          </a:graphicData>
        </a:graphic>
      </p:graphicFrame>
    </p:spTree>
    <p:extLst>
      <p:ext uri="{BB962C8B-B14F-4D97-AF65-F5344CB8AC3E}">
        <p14:creationId xmlns:p14="http://schemas.microsoft.com/office/powerpoint/2010/main" val="30589434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26BE2-AD13-2BBB-826D-FD78B1C3F675}"/>
              </a:ext>
            </a:extLst>
          </p:cNvPr>
          <p:cNvSpPr>
            <a:spLocks noGrp="1"/>
          </p:cNvSpPr>
          <p:nvPr>
            <p:ph type="title"/>
          </p:nvPr>
        </p:nvSpPr>
        <p:spPr>
          <a:xfrm>
            <a:off x="-152400" y="304800"/>
            <a:ext cx="9296400" cy="1143000"/>
          </a:xfrm>
        </p:spPr>
        <p:txBody>
          <a:bodyPr>
            <a:normAutofit/>
          </a:bodyPr>
          <a:lstStyle/>
          <a:p>
            <a:r>
              <a:rPr lang="en-US" sz="3200" dirty="0"/>
              <a:t>Incentive Structures in Private and Public Sectors</a:t>
            </a:r>
          </a:p>
        </p:txBody>
      </p:sp>
      <p:sp>
        <p:nvSpPr>
          <p:cNvPr id="3" name="Content Placeholder 2">
            <a:extLst>
              <a:ext uri="{FF2B5EF4-FFF2-40B4-BE49-F238E27FC236}">
                <a16:creationId xmlns:a16="http://schemas.microsoft.com/office/drawing/2014/main" id="{8E741AB4-A692-5321-BEA1-CC90B97B316C}"/>
              </a:ext>
            </a:extLst>
          </p:cNvPr>
          <p:cNvSpPr>
            <a:spLocks noGrp="1"/>
          </p:cNvSpPr>
          <p:nvPr>
            <p:ph idx="1"/>
          </p:nvPr>
        </p:nvSpPr>
        <p:spPr>
          <a:xfrm>
            <a:off x="152400" y="1447800"/>
            <a:ext cx="8534400" cy="4678363"/>
          </a:xfrm>
        </p:spPr>
        <p:txBody>
          <a:bodyPr/>
          <a:lstStyle/>
          <a:p>
            <a:pPr>
              <a:lnSpc>
                <a:spcPct val="115000"/>
              </a:lnSpc>
              <a:spcBef>
                <a:spcPts val="0"/>
              </a:spcBef>
              <a:spcAft>
                <a:spcPts val="1000"/>
              </a:spcAft>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Private sector f</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irms</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 select q to</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maximize profit as revenue minus cost.  Incentives to minimize / reduce cost to maximize return.</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P</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ublic organizations write a budget, get awarded a given amount with budget lines for different activities, and scramble to spend out by the end of the fiscal year.  </a:t>
            </a:r>
          </a:p>
          <a:p>
            <a:pPr marL="400050" lvl="1">
              <a:lnSpc>
                <a:spcPct val="115000"/>
              </a:lnSpc>
              <a:spcBef>
                <a:spcPts val="0"/>
              </a:spcBef>
              <a:spcAft>
                <a:spcPts val="100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The amount you get next year is often a function of how much you got this year, so not much incentive to underspend.  </a:t>
            </a:r>
          </a:p>
          <a:p>
            <a:pPr marL="400050" lvl="1">
              <a:lnSpc>
                <a:spcPct val="115000"/>
              </a:lnSpc>
              <a:spcBef>
                <a:spcPts val="0"/>
              </a:spcBef>
              <a:spcAft>
                <a:spcPts val="100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Also, can’t use distribution of unspent money as an incentive structure (without getting in trouble at least we hope).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Pay scale in private sector at least in theory based on the value of the marginal product.</a:t>
            </a:r>
          </a:p>
          <a:p>
            <a:pPr marL="0" marR="0">
              <a:lnSpc>
                <a:spcPct val="115000"/>
              </a:lnSpc>
              <a:spcBef>
                <a:spcPts val="0"/>
              </a:spcBef>
              <a:spcAft>
                <a:spcPts val="1000"/>
              </a:spcAft>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In the public sector there is often some kind of pay scale based on job category, education level of the worker, and time served.</a:t>
            </a:r>
          </a:p>
          <a:p>
            <a:pPr marL="400050" lvl="1">
              <a:lnSpc>
                <a:spcPct val="115000"/>
              </a:lnSpc>
              <a:spcBef>
                <a:spcPts val="0"/>
              </a:spcBef>
              <a:spcAft>
                <a:spcPts val="1000"/>
              </a:spcAft>
            </a:pPr>
            <a:r>
              <a:rPr lang="en-US" sz="1400" dirty="0">
                <a:effectLst/>
                <a:latin typeface="Calibri" panose="020F0502020204030204" pitchFamily="34" charset="0"/>
                <a:ea typeface="Times New Roman" panose="02020603050405020304" pitchFamily="18" charset="0"/>
                <a:cs typeface="Times New Roman" panose="02020603050405020304" pitchFamily="18" charset="0"/>
                <a:hlinkClick r:id="rId2"/>
              </a:rPr>
              <a:t>https://www.opm.gov/policy-data-oversight/pay-leave/salaries-wages/2024/general-schedule/</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14300" lvl="1" indent="0">
              <a:lnSpc>
                <a:spcPct val="115000"/>
              </a:lnSpc>
              <a:spcBef>
                <a:spcPts val="0"/>
              </a:spcBef>
              <a:spcAft>
                <a:spcPts val="1000"/>
              </a:spcAft>
              <a:buNone/>
            </a:pP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20032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0897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8EEDD-2C97-2E12-4F32-0D5193D41862}"/>
              </a:ext>
            </a:extLst>
          </p:cNvPr>
          <p:cNvSpPr>
            <a:spLocks noGrp="1"/>
          </p:cNvSpPr>
          <p:nvPr>
            <p:ph type="title"/>
          </p:nvPr>
        </p:nvSpPr>
        <p:spPr/>
        <p:txBody>
          <a:bodyPr/>
          <a:lstStyle/>
          <a:p>
            <a:r>
              <a:rPr lang="en-US" dirty="0"/>
              <a:t>Agenda Control</a:t>
            </a:r>
          </a:p>
        </p:txBody>
      </p:sp>
      <p:pic>
        <p:nvPicPr>
          <p:cNvPr id="1025" name="Picture 2">
            <a:extLst>
              <a:ext uri="{FF2B5EF4-FFF2-40B4-BE49-F238E27FC236}">
                <a16:creationId xmlns:a16="http://schemas.microsoft.com/office/drawing/2014/main" id="{9D18E34A-C119-C486-18BE-CBE25D2E32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335159"/>
            <a:ext cx="5896263" cy="347787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a16="http://schemas.microsoft.com/office/drawing/2014/main" id="{16E268C8-F075-A822-6D5C-2EB4FBF5BC6D}"/>
              </a:ext>
            </a:extLst>
          </p:cNvPr>
          <p:cNvSpPr>
            <a:spLocks noChangeArrowheads="1"/>
          </p:cNvSpPr>
          <p:nvPr/>
        </p:nvSpPr>
        <p:spPr bwMode="auto">
          <a:xfrm>
            <a:off x="5715000" y="1188122"/>
            <a:ext cx="3409120" cy="40626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Y axis is social spending,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2000" dirty="0">
                <a:latin typeface="Times New Roman" panose="02020603050405020304" pitchFamily="18" charset="0"/>
                <a:ea typeface="Times New Roman" panose="02020603050405020304" pitchFamily="18" charset="0"/>
                <a:cs typeface="Times New Roman" panose="02020603050405020304" pitchFamily="18" charset="0"/>
              </a:rPr>
              <a:t>X </a:t>
            </a:r>
            <a:r>
              <a:rPr kumimoji="0" lang="en-US" altLang="en-US"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axis is defense spending.</a:t>
            </a:r>
            <a:endParaRPr kumimoji="0" lang="en-US" altLang="en-US" sz="600" b="0" i="0" u="none" strike="noStrike" cap="none" normalizeH="0" baseline="0" dirty="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Policy makers 1,2,3 have </a:t>
            </a:r>
            <a:r>
              <a:rPr kumimoji="0" lang="en-US" altLang="en-US"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
            </a:r>
            <a:r>
              <a:rPr kumimoji="0" lang="en-US" altLang="en-US"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bliss points</a:t>
            </a:r>
            <a:r>
              <a:rPr kumimoji="0" lang="en-US" altLang="en-US"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
            </a:r>
            <a:r>
              <a:rPr kumimoji="0" lang="en-US" altLang="en-US"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a:t>
            </a:r>
            <a:r>
              <a:rPr kumimoji="0" lang="en-US" altLang="en-US" sz="20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kumimoji="0" lang="en-US" altLang="en-US"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B</a:t>
            </a:r>
            <a:r>
              <a:rPr kumimoji="0" lang="en-US" altLang="en-US" sz="20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kumimoji="0" lang="en-US" altLang="en-US"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and B</a:t>
            </a:r>
            <a:r>
              <a:rPr kumimoji="0" lang="en-US" altLang="en-US" sz="20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kumimoji="0" lang="en-US" altLang="en-US"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en-US" sz="600" b="0" i="0" u="none" strike="noStrike" cap="none" normalizeH="0" baseline="0" dirty="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Around these respective </a:t>
            </a:r>
            <a:r>
              <a:rPr kumimoji="0" lang="en-US" altLang="en-US"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
            </a:r>
            <a:r>
              <a:rPr kumimoji="0" lang="en-US" altLang="en-US"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bliss points</a:t>
            </a:r>
            <a:r>
              <a:rPr kumimoji="0" lang="en-US" altLang="en-US" sz="20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
            </a:r>
            <a:r>
              <a:rPr kumimoji="0" lang="en-US" altLang="en-US"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they have circular indifference curves, where closer in is preferred to farther out.</a:t>
            </a:r>
            <a:endParaRPr kumimoji="0" lang="en-US" altLang="en-US" sz="600" b="0" i="0" u="none" strike="noStrike" cap="none" normalizeH="0" baseline="0" dirty="0">
              <a:ln>
                <a:noFill/>
              </a:ln>
              <a:solidFill>
                <a:schemeClr val="tx1"/>
              </a:solidFill>
              <a:effectLst/>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status quo is the current spending on both.  </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99E64EDA-E1FE-B177-9604-2381118F4C4B}"/>
              </a:ext>
            </a:extLst>
          </p:cNvPr>
          <p:cNvSpPr txBox="1"/>
          <p:nvPr/>
        </p:nvSpPr>
        <p:spPr>
          <a:xfrm>
            <a:off x="152400" y="4901242"/>
            <a:ext cx="8971720" cy="190821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“Win Sets</a:t>
            </a:r>
            <a:r>
              <a:rPr kumimoji="0" lang="en-US"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
            </a:r>
            <a:r>
              <a:rPr kumimoji="0" lang="en-US" altLang="en-US"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 are the areas where a positive vote (2 yes, 1 no) are possible.  </a:t>
            </a:r>
            <a:endParaRPr kumimoji="0" lang="en-US" altLang="en-US" sz="500" b="0" i="0" u="none" strike="noStrike" cap="none" normalizeH="0" baseline="0" dirty="0">
              <a:ln>
                <a:noFill/>
              </a:ln>
              <a:solidFill>
                <a:schemeClr val="tx1"/>
              </a:solidFill>
              <a:effectLst/>
            </a:endParaRPr>
          </a:p>
          <a:p>
            <a:pPr lvl="1" eaLnBrk="0" fontAlgn="base" hangingPunct="0">
              <a:spcBef>
                <a:spcPct val="0"/>
              </a:spcBef>
              <a:spcAft>
                <a:spcPct val="0"/>
              </a:spcAft>
              <a:buFontTx/>
              <a:buChar char="•"/>
            </a:pPr>
            <a:r>
              <a:rPr kumimoji="0" lang="en-US"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There is a W</a:t>
            </a:r>
            <a:r>
              <a:rPr kumimoji="0" lang="en-US" altLang="en-US" sz="14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13</a:t>
            </a:r>
            <a:r>
              <a:rPr kumimoji="0" lang="en-US"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where one and three vote yes and two votes no.  </a:t>
            </a:r>
            <a:endParaRPr kumimoji="0" lang="en-US" altLang="en-US" sz="500" b="0" i="0" u="none" strike="noStrike" cap="none" normalizeH="0" baseline="0" dirty="0">
              <a:ln>
                <a:noFill/>
              </a:ln>
              <a:solidFill>
                <a:schemeClr val="tx1"/>
              </a:solidFill>
              <a:effectLst/>
            </a:endParaRPr>
          </a:p>
          <a:p>
            <a:pPr lvl="1" eaLnBrk="0" fontAlgn="base" hangingPunct="0">
              <a:spcBef>
                <a:spcPct val="0"/>
              </a:spcBef>
              <a:spcAft>
                <a:spcPct val="0"/>
              </a:spcAft>
              <a:buFontTx/>
              <a:buChar char="•"/>
            </a:pPr>
            <a:r>
              <a:rPr kumimoji="0" lang="en-US"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There is a W</a:t>
            </a:r>
            <a:r>
              <a:rPr kumimoji="0" lang="en-US" altLang="en-US" sz="14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12</a:t>
            </a:r>
            <a:r>
              <a:rPr kumimoji="0" lang="en-US"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where one and two vote yes and three votes no.</a:t>
            </a:r>
          </a:p>
          <a:p>
            <a:pPr lvl="1" eaLnBrk="0" fontAlgn="base" hangingPunct="0">
              <a:spcBef>
                <a:spcPct val="0"/>
              </a:spcBef>
              <a:spcAft>
                <a:spcPct val="0"/>
              </a:spcAft>
              <a:buFontTx/>
              <a:buChar char="•"/>
            </a:pPr>
            <a:r>
              <a:rPr kumimoji="0" lang="en-US"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There is a W</a:t>
            </a:r>
            <a:r>
              <a:rPr kumimoji="0" lang="en-US" altLang="en-US" sz="14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23</a:t>
            </a:r>
            <a:r>
              <a:rPr kumimoji="0" lang="en-US" altLang="en-US"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where two and three vote yes and one votes no.</a:t>
            </a:r>
            <a:r>
              <a:rPr kumimoji="0" lang="en-US" altLang="en-US"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altLang="en-US" sz="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If Person 1 can set the agenda, then can propose B</a:t>
            </a:r>
            <a:r>
              <a:rPr kumimoji="0" lang="en-US" altLang="en-US" sz="1800" b="0" i="0"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kumimoji="0" lang="en-US" altLang="en-US"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and it will win, as it is preferred (slightly) by three to the status quo.  If two could set the agenda, could propose something in either of the two other </a:t>
            </a:r>
            <a:r>
              <a:rPr kumimoji="0" lang="en-US"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
            </a:r>
            <a:r>
              <a:rPr kumimoji="0" lang="en-US" altLang="en-US"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win sets</a:t>
            </a:r>
            <a:r>
              <a:rPr kumimoji="0" lang="en-US"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
            </a:r>
            <a:r>
              <a:rPr kumimoji="0" lang="en-US" altLang="en-US"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to build a majority.</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73587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AA7E5A-C7E5-19B7-E279-99CC90711345}"/>
              </a:ext>
            </a:extLst>
          </p:cNvPr>
          <p:cNvSpPr>
            <a:spLocks noGrp="1"/>
          </p:cNvSpPr>
          <p:nvPr>
            <p:ph type="title"/>
          </p:nvPr>
        </p:nvSpPr>
        <p:spPr>
          <a:xfrm>
            <a:off x="76200" y="228600"/>
            <a:ext cx="9067800" cy="1143000"/>
          </a:xfrm>
        </p:spPr>
        <p:txBody>
          <a:bodyPr>
            <a:normAutofit fontScale="90000"/>
          </a:bodyPr>
          <a:lstStyle/>
          <a:p>
            <a:r>
              <a:rPr lang="en-US" dirty="0"/>
              <a:t>Limits to Voting:  Shaping the Agenda</a:t>
            </a:r>
          </a:p>
        </p:txBody>
      </p:sp>
      <p:sp>
        <p:nvSpPr>
          <p:cNvPr id="3" name="Content Placeholder 2">
            <a:extLst>
              <a:ext uri="{FF2B5EF4-FFF2-40B4-BE49-F238E27FC236}">
                <a16:creationId xmlns:a16="http://schemas.microsoft.com/office/drawing/2014/main" id="{F139A2A0-E9C3-F413-6428-C07316A8618D}"/>
              </a:ext>
            </a:extLst>
          </p:cNvPr>
          <p:cNvSpPr>
            <a:spLocks noGrp="1"/>
          </p:cNvSpPr>
          <p:nvPr>
            <p:ph idx="1"/>
          </p:nvPr>
        </p:nvSpPr>
        <p:spPr>
          <a:xfrm>
            <a:off x="76200" y="1371600"/>
            <a:ext cx="8610600" cy="4754563"/>
          </a:xfrm>
        </p:spPr>
        <p:txBody>
          <a:bodyPr/>
          <a:lstStyle/>
          <a:p>
            <a:pPr marL="0" marR="0">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Direct democracy – voting.</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Issues arise when using voting to reveal preferences.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Condorcet in France in the 18</a:t>
            </a:r>
            <a:r>
              <a:rPr lang="en-US"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th</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century discovered that in a set of pair-wise votes, majority votes can disobey the properties of transitivity for a group.</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Budget.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800100" lvl="2">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Low – low-cost budget</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800100" lvl="2">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Medium – same as the area norm</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800100" lvl="2">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High – with fancy high-cost stuff</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Three groups in society:</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800100" lvl="2">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Moderates, who prefer Medium, to High, to Low (45%)</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800100" lvl="2">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Fiscal Conservatives, who prefer Low, to Medium, to High (35%)</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800100" lvl="2">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Effective Schoolers, who prefer High, to Low, to Medium (20%)</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25763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F7CA7B73-0770-8719-1D43-7B347AE1527E}"/>
              </a:ext>
            </a:extLst>
          </p:cNvPr>
          <p:cNvGraphicFramePr>
            <a:graphicFrameLocks noGrp="1"/>
          </p:cNvGraphicFramePr>
          <p:nvPr>
            <p:ph idx="1"/>
            <p:extLst>
              <p:ext uri="{D42A27DB-BD31-4B8C-83A1-F6EECF244321}">
                <p14:modId xmlns:p14="http://schemas.microsoft.com/office/powerpoint/2010/main" val="3325610061"/>
              </p:ext>
            </p:extLst>
          </p:nvPr>
        </p:nvGraphicFramePr>
        <p:xfrm>
          <a:off x="24600" y="347274"/>
          <a:ext cx="9119400" cy="1000887"/>
        </p:xfrm>
        <a:graphic>
          <a:graphicData uri="http://schemas.openxmlformats.org/drawingml/2006/table">
            <a:tbl>
              <a:tblPr firstRow="1" firstCol="1" bandRow="1">
                <a:tableStyleId>{5C22544A-7EE6-4342-B048-85BDC9FD1C3A}</a:tableStyleId>
              </a:tblPr>
              <a:tblGrid>
                <a:gridCol w="2767496">
                  <a:extLst>
                    <a:ext uri="{9D8B030D-6E8A-4147-A177-3AD203B41FA5}">
                      <a16:colId xmlns:a16="http://schemas.microsoft.com/office/drawing/2014/main" val="1953593695"/>
                    </a:ext>
                  </a:extLst>
                </a:gridCol>
                <a:gridCol w="1667167">
                  <a:extLst>
                    <a:ext uri="{9D8B030D-6E8A-4147-A177-3AD203B41FA5}">
                      <a16:colId xmlns:a16="http://schemas.microsoft.com/office/drawing/2014/main" val="1877883427"/>
                    </a:ext>
                  </a:extLst>
                </a:gridCol>
                <a:gridCol w="1667167">
                  <a:extLst>
                    <a:ext uri="{9D8B030D-6E8A-4147-A177-3AD203B41FA5}">
                      <a16:colId xmlns:a16="http://schemas.microsoft.com/office/drawing/2014/main" val="2717004848"/>
                    </a:ext>
                  </a:extLst>
                </a:gridCol>
                <a:gridCol w="1269824">
                  <a:extLst>
                    <a:ext uri="{9D8B030D-6E8A-4147-A177-3AD203B41FA5}">
                      <a16:colId xmlns:a16="http://schemas.microsoft.com/office/drawing/2014/main" val="2277097778"/>
                    </a:ext>
                  </a:extLst>
                </a:gridCol>
                <a:gridCol w="1747746">
                  <a:extLst>
                    <a:ext uri="{9D8B030D-6E8A-4147-A177-3AD203B41FA5}">
                      <a16:colId xmlns:a16="http://schemas.microsoft.com/office/drawing/2014/main" val="756060408"/>
                    </a:ext>
                  </a:extLst>
                </a:gridCol>
              </a:tblGrid>
              <a:tr h="0">
                <a:tc rowSpan="2">
                  <a:txBody>
                    <a:bodyPr/>
                    <a:lstStyle/>
                    <a:p>
                      <a:pPr marL="0" marR="0">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gridSpan="3">
                  <a:txBody>
                    <a:bodyPr/>
                    <a:lstStyle/>
                    <a:p>
                      <a:pPr marL="0" marR="0" algn="ctr">
                        <a:lnSpc>
                          <a:spcPct val="115000"/>
                        </a:lnSpc>
                        <a:spcBef>
                          <a:spcPts val="0"/>
                        </a:spcBef>
                        <a:spcAft>
                          <a:spcPts val="0"/>
                        </a:spcAft>
                      </a:pPr>
                      <a:r>
                        <a:rPr lang="en-US" sz="1200">
                          <a:effectLst/>
                          <a:latin typeface="Times New Roman" panose="02020603050405020304" pitchFamily="18" charset="0"/>
                          <a:cs typeface="Times New Roman" panose="02020603050405020304" pitchFamily="18" charset="0"/>
                        </a:rPr>
                        <a:t>Preferences over Budget Levels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rowSpan="2">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Percent of the vote</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68564341"/>
                  </a:ext>
                </a:extLst>
              </a:tr>
              <a:tr h="0">
                <a:tc vMerge="1">
                  <a:txBody>
                    <a:bodyPr/>
                    <a:lstStyle/>
                    <a:p>
                      <a:endParaRPr lang="en-US"/>
                    </a:p>
                  </a:txBody>
                  <a:tcPr/>
                </a:tc>
                <a:tc>
                  <a:txBody>
                    <a:bodyPr/>
                    <a:lstStyle/>
                    <a:p>
                      <a:pPr marL="0" marR="0" algn="ctr">
                        <a:lnSpc>
                          <a:spcPct val="115000"/>
                        </a:lnSpc>
                        <a:spcBef>
                          <a:spcPts val="0"/>
                        </a:spcBef>
                        <a:spcAft>
                          <a:spcPts val="0"/>
                        </a:spcAft>
                      </a:pPr>
                      <a:r>
                        <a:rPr lang="en-US" sz="1200">
                          <a:effectLst/>
                          <a:latin typeface="Times New Roman" panose="02020603050405020304" pitchFamily="18" charset="0"/>
                          <a:cs typeface="Times New Roman" panose="02020603050405020304" pitchFamily="18" charset="0"/>
                        </a:rPr>
                        <a:t>First Choice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a:effectLst/>
                          <a:latin typeface="Times New Roman" panose="02020603050405020304" pitchFamily="18" charset="0"/>
                          <a:cs typeface="Times New Roman" panose="02020603050405020304" pitchFamily="18" charset="0"/>
                        </a:rPr>
                        <a:t>Second Choice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a:effectLst/>
                          <a:latin typeface="Times New Roman" panose="02020603050405020304" pitchFamily="18" charset="0"/>
                          <a:cs typeface="Times New Roman" panose="02020603050405020304" pitchFamily="18" charset="0"/>
                        </a:rPr>
                        <a:t>Third Choice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vMerge="1">
                  <a:txBody>
                    <a:bodyPr/>
                    <a:lstStyle/>
                    <a:p>
                      <a:endParaRPr lang="en-US"/>
                    </a:p>
                  </a:txBody>
                  <a:tcPr/>
                </a:tc>
                <a:extLst>
                  <a:ext uri="{0D108BD9-81ED-4DB2-BD59-A6C34878D82A}">
                    <a16:rowId xmlns:a16="http://schemas.microsoft.com/office/drawing/2014/main" val="3991321147"/>
                  </a:ext>
                </a:extLst>
              </a:tr>
              <a:tr h="0">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Moderates</a:t>
                      </a:r>
                    </a:p>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Fiscal Conservatives</a:t>
                      </a:r>
                    </a:p>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Effective Schoolers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Medium</a:t>
                      </a:r>
                    </a:p>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Low</a:t>
                      </a:r>
                    </a:p>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High</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High</a:t>
                      </a:r>
                    </a:p>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Medium</a:t>
                      </a:r>
                    </a:p>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Low</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Low</a:t>
                      </a:r>
                    </a:p>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High</a:t>
                      </a:r>
                    </a:p>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Medium</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45%</a:t>
                      </a:r>
                    </a:p>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35%</a:t>
                      </a:r>
                    </a:p>
                    <a:p>
                      <a:pPr marL="0" marR="0" algn="ctr">
                        <a:lnSpc>
                          <a:spcPct val="115000"/>
                        </a:lnSpc>
                        <a:spcBef>
                          <a:spcPts val="0"/>
                        </a:spcBef>
                        <a:spcAft>
                          <a:spcPts val="0"/>
                        </a:spcAft>
                      </a:pPr>
                      <a:r>
                        <a:rPr lang="en-US" sz="1200" dirty="0">
                          <a:effectLst/>
                          <a:latin typeface="Times New Roman" panose="02020603050405020304" pitchFamily="18" charset="0"/>
                          <a:cs typeface="Times New Roman" panose="02020603050405020304" pitchFamily="18" charset="0"/>
                        </a:rPr>
                        <a:t>20%</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05357011"/>
                  </a:ext>
                </a:extLst>
              </a:tr>
            </a:tbl>
          </a:graphicData>
        </a:graphic>
      </p:graphicFrame>
      <p:sp>
        <p:nvSpPr>
          <p:cNvPr id="6" name="TextBox 5">
            <a:extLst>
              <a:ext uri="{FF2B5EF4-FFF2-40B4-BE49-F238E27FC236}">
                <a16:creationId xmlns:a16="http://schemas.microsoft.com/office/drawing/2014/main" id="{11E2E8D4-0BBA-BE99-1663-233CD5763E01}"/>
              </a:ext>
            </a:extLst>
          </p:cNvPr>
          <p:cNvSpPr txBox="1"/>
          <p:nvPr/>
        </p:nvSpPr>
        <p:spPr>
          <a:xfrm>
            <a:off x="24600" y="1348161"/>
            <a:ext cx="9119400" cy="549381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Two rounds of voting, pair-wise voting, 3 ways to shape the agenda.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7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Agenda A:  Compare High to Low, then winner takes on Medium</a:t>
            </a:r>
            <a:endParaRPr kumimoji="0" lang="en-US" altLang="en-US" sz="7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Round 1:  High versus Low.  High wins 45% moderates, 20% effective schoolers = 65%</a:t>
            </a:r>
            <a:endParaRPr kumimoji="0" lang="en-US" altLang="en-US" sz="7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Round 2:  High versus Medium.  Medium wins 45% of moderates, 35% of fiscal conservatives=80%</a:t>
            </a:r>
            <a:endParaRPr kumimoji="0" lang="en-US" altLang="en-US" sz="7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RESULT:  Medium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7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Agenda B:  Compare Medium versus Low, winner takes on High</a:t>
            </a:r>
            <a:endParaRPr kumimoji="0" lang="en-US" altLang="en-US" sz="7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Round 1:  Medium versus Low.  Low wins 35% of conservatives, 20% of effective schoolers = 55%</a:t>
            </a:r>
            <a:endParaRPr kumimoji="0" lang="en-US" altLang="en-US" sz="7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Round 2: Low versus High.   High wins 45% moderates, 20% effective schoolers = 65%</a:t>
            </a:r>
            <a:endParaRPr kumimoji="0" lang="en-US" altLang="en-US" sz="7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RESULT:  High</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7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Agenda C:  Compare High versus Medium, winner takes on Low</a:t>
            </a:r>
            <a:endParaRPr kumimoji="0" lang="en-US" altLang="en-US" sz="7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Round 1:  High versus Medium, Medium wins 45% of moderates, 35% of fiscal conservatives=80%</a:t>
            </a:r>
            <a:endParaRPr kumimoji="0" lang="en-US" altLang="en-US" sz="7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Round 2:  Medium versus Low.  Low wins 35% of conservatives, 20% of schoolers = 55%</a:t>
            </a:r>
            <a:endParaRPr kumimoji="0" lang="en-US" altLang="en-US" sz="7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RESULT:  Low</a:t>
            </a:r>
            <a:endParaRPr kumimoji="0" lang="en-US" altLang="en-US" sz="2000" b="0" i="0" u="none" strike="noStrike" cap="none" normalizeH="0" baseline="0" dirty="0">
              <a:ln>
                <a:noFill/>
              </a:ln>
              <a:solidFill>
                <a:schemeClr val="tx1"/>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1604795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93EEA-FF69-8F99-04FA-34FA54C0D76D}"/>
              </a:ext>
            </a:extLst>
          </p:cNvPr>
          <p:cNvSpPr>
            <a:spLocks noGrp="1"/>
          </p:cNvSpPr>
          <p:nvPr>
            <p:ph type="title"/>
          </p:nvPr>
        </p:nvSpPr>
        <p:spPr/>
        <p:txBody>
          <a:bodyPr/>
          <a:lstStyle/>
          <a:p>
            <a:r>
              <a:rPr lang="en-US" dirty="0"/>
              <a:t>Arrow’s Result</a:t>
            </a:r>
          </a:p>
        </p:txBody>
      </p:sp>
      <p:sp>
        <p:nvSpPr>
          <p:cNvPr id="3" name="Content Placeholder 2">
            <a:extLst>
              <a:ext uri="{FF2B5EF4-FFF2-40B4-BE49-F238E27FC236}">
                <a16:creationId xmlns:a16="http://schemas.microsoft.com/office/drawing/2014/main" id="{5DC4B921-EC93-D62B-3543-97FFED10F904}"/>
              </a:ext>
            </a:extLst>
          </p:cNvPr>
          <p:cNvSpPr>
            <a:spLocks noGrp="1"/>
          </p:cNvSpPr>
          <p:nvPr>
            <p:ph idx="1"/>
          </p:nvPr>
        </p:nvSpPr>
        <p:spPr>
          <a:xfrm>
            <a:off x="152400" y="1295400"/>
            <a:ext cx="8534400" cy="4830763"/>
          </a:xfrm>
        </p:spPr>
        <p:txBody>
          <a:bodyPr/>
          <a:lstStyle/>
          <a:p>
            <a:pPr marL="0" marR="0" indent="0">
              <a:lnSpc>
                <a:spcPct val="115000"/>
              </a:lnSpc>
              <a:spcBef>
                <a:spcPts val="0"/>
              </a:spcBef>
              <a:spcAft>
                <a:spcPts val="1000"/>
              </a:spcAft>
              <a:buNone/>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Arrow in 1951 illustrated that any rule of voting that satisfies a basic set of fairness conditions can lead to an illogical, non-transitive result.  </a:t>
            </a:r>
          </a:p>
          <a:p>
            <a:pPr marL="0" marR="0" indent="0">
              <a:lnSpc>
                <a:spcPct val="115000"/>
              </a:lnSpc>
              <a:spcBef>
                <a:spcPts val="0"/>
              </a:spcBef>
              <a:spcAft>
                <a:spcPts val="1000"/>
              </a:spcAft>
              <a:buNone/>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The analysis considers a</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group of two or more people choosing from a set of three or more options according to a process that obeys the following set of rules.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115000"/>
              </a:lnSpc>
              <a:spcBef>
                <a:spcPts val="0"/>
              </a:spcBef>
              <a:spcAft>
                <a:spcPts val="1000"/>
              </a:spcAft>
            </a:pPr>
            <a:r>
              <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rPr>
              <a:t>First:</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each person has transitive preferences over the options (</a:t>
            </a:r>
            <a:r>
              <a:rPr lang="en-US" sz="1400" i="1" dirty="0">
                <a:effectLst/>
                <a:latin typeface="Times New Roman" panose="02020603050405020304" pitchFamily="18" charset="0"/>
                <a:ea typeface="Times New Roman" panose="02020603050405020304" pitchFamily="18" charset="0"/>
                <a:cs typeface="Times New Roman" panose="02020603050405020304" pitchFamily="18" charset="0"/>
              </a:rPr>
              <a:t>axiom of unrestricted domain</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Recall the principle of transitivity; if A is preferred to B and B is preferred to C, then A is preferred to C as well.</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115000"/>
              </a:lnSpc>
              <a:spcBef>
                <a:spcPts val="0"/>
              </a:spcBef>
              <a:spcAft>
                <a:spcPts val="1000"/>
              </a:spcAft>
            </a:pPr>
            <a:r>
              <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rPr>
              <a:t>Second:</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If one alternative is unanimously preferred to a second, then the rule of choice will not select the second (</a:t>
            </a:r>
            <a:r>
              <a:rPr lang="en-US" sz="1400" i="1" dirty="0">
                <a:effectLst/>
                <a:latin typeface="Times New Roman" panose="02020603050405020304" pitchFamily="18" charset="0"/>
                <a:ea typeface="Times New Roman" panose="02020603050405020304" pitchFamily="18" charset="0"/>
                <a:cs typeface="Times New Roman" panose="02020603050405020304" pitchFamily="18" charset="0"/>
              </a:rPr>
              <a:t>axiom of Pareto choice</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115000"/>
              </a:lnSpc>
              <a:spcBef>
                <a:spcPts val="0"/>
              </a:spcBef>
              <a:spcAft>
                <a:spcPts val="1000"/>
              </a:spcAft>
            </a:pPr>
            <a:r>
              <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rPr>
              <a:t>Third:</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The ranking for any two alternatives should not change if a third alternative is introduced (</a:t>
            </a:r>
            <a:r>
              <a:rPr lang="en-US" sz="1400" i="1" dirty="0">
                <a:effectLst/>
                <a:latin typeface="Times New Roman" panose="02020603050405020304" pitchFamily="18" charset="0"/>
                <a:ea typeface="Times New Roman" panose="02020603050405020304" pitchFamily="18" charset="0"/>
                <a:cs typeface="Times New Roman" panose="02020603050405020304" pitchFamily="18" charset="0"/>
              </a:rPr>
              <a:t>axiom of independence</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400050" lvl="1">
              <a:lnSpc>
                <a:spcPct val="115000"/>
              </a:lnSpc>
              <a:spcBef>
                <a:spcPts val="0"/>
              </a:spcBef>
              <a:spcAft>
                <a:spcPts val="1000"/>
              </a:spcAft>
            </a:pPr>
            <a:r>
              <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rPr>
              <a:t>Fourth</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The rule should not allow one person to have dictatorial power over the other members deciding (</a:t>
            </a:r>
            <a:r>
              <a:rPr lang="en-US" sz="1400" i="1" dirty="0">
                <a:effectLst/>
                <a:latin typeface="Times New Roman" panose="02020603050405020304" pitchFamily="18" charset="0"/>
                <a:ea typeface="Times New Roman" panose="02020603050405020304" pitchFamily="18" charset="0"/>
                <a:cs typeface="Times New Roman" panose="02020603050405020304" pitchFamily="18" charset="0"/>
              </a:rPr>
              <a:t>axiom of nondictatorship</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Any fair voting system that obeys these four properties will fail to ensure a transitive social ordering of policy alternatives.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500001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1B7DA-E047-AFF3-B6B2-BFADF8FD69E4}"/>
              </a:ext>
            </a:extLst>
          </p:cNvPr>
          <p:cNvSpPr>
            <a:spLocks noGrp="1"/>
          </p:cNvSpPr>
          <p:nvPr>
            <p:ph type="title"/>
          </p:nvPr>
        </p:nvSpPr>
        <p:spPr/>
        <p:txBody>
          <a:bodyPr/>
          <a:lstStyle/>
          <a:p>
            <a:r>
              <a:rPr lang="en-US" dirty="0"/>
              <a:t>Voting and Public Goods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3E44187-5D81-5657-D814-0C3297C05D6A}"/>
                  </a:ext>
                </a:extLst>
              </p:cNvPr>
              <p:cNvSpPr>
                <a:spLocks noGrp="1"/>
              </p:cNvSpPr>
              <p:nvPr>
                <p:ph idx="1"/>
              </p:nvPr>
            </p:nvSpPr>
            <p:spPr>
              <a:xfrm>
                <a:off x="152400" y="1371600"/>
                <a:ext cx="8839200" cy="5410200"/>
              </a:xfrm>
            </p:spPr>
            <p:txBody>
              <a:bodyPr/>
              <a:lstStyle/>
              <a:p>
                <a:pPr>
                  <a:lnSpc>
                    <a:spcPct val="115000"/>
                  </a:lnSpc>
                  <a:spcBef>
                    <a:spcPts val="0"/>
                  </a:spcBef>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Finding everyone’s valuation is difficult if not impossible.</a:t>
                </a:r>
              </a:p>
              <a:p>
                <a:pPr>
                  <a:lnSpc>
                    <a:spcPct val="115000"/>
                  </a:lnSpc>
                  <a:spcBef>
                    <a:spcPts val="0"/>
                  </a:spcBef>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Even if you knew, practical issues arise about charging different people different rates.</a:t>
                </a:r>
              </a:p>
              <a:p>
                <a:pPr>
                  <a:lnSpc>
                    <a:spcPct val="115000"/>
                  </a:lnSpc>
                  <a:spcBef>
                    <a:spcPts val="0"/>
                  </a:spcBef>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Usually, we end up charging a uniform rate.</a:t>
                </a:r>
              </a:p>
              <a:p>
                <a:pPr lvl="1">
                  <a:lnSpc>
                    <a:spcPct val="115000"/>
                  </a:lnSpc>
                  <a:spcBef>
                    <a:spcPts val="0"/>
                  </a:spcBef>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Cost to individual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from </a:t>
                </a:r>
                <a:r>
                  <a:rPr lang="en-US" sz="2000" dirty="0" err="1">
                    <a:latin typeface="Times New Roman" panose="02020603050405020304" pitchFamily="18" charset="0"/>
                    <a:ea typeface="Times New Roman" panose="02020603050405020304" pitchFamily="18" charset="0"/>
                    <a:cs typeface="Times New Roman" panose="02020603050405020304" pitchFamily="18" charset="0"/>
                  </a:rPr>
                  <a:t>i</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=1,…,N is an equal share of the total cost.  </a:t>
                </a:r>
                <a14:m>
                  <m:oMath xmlns:m="http://schemas.openxmlformats.org/officeDocument/2006/math">
                    <m:r>
                      <a:rPr lang="en-US" sz="2000" b="0" i="0" smtClean="0">
                        <a:latin typeface="Cambria Math" panose="02040503050406030204" pitchFamily="18" charset="0"/>
                        <a:cs typeface="Times New Roman" panose="02020603050405020304" pitchFamily="18" charset="0"/>
                      </a:rPr>
                      <m:t> </m:t>
                    </m:r>
                    <m:sSub>
                      <m:sSubPr>
                        <m:ctrlPr>
                          <a:rPr lang="en-US" sz="2000" i="1" smtClean="0">
                            <a:latin typeface="Cambria Math" panose="02040503050406030204" pitchFamily="18" charset="0"/>
                            <a:cs typeface="Times New Roman" panose="02020603050405020304" pitchFamily="18" charset="0"/>
                          </a:rPr>
                        </m:ctrlPr>
                      </m:sSubPr>
                      <m:e>
                        <m:r>
                          <a:rPr lang="en-US" sz="2000" b="0" i="1" smtClean="0">
                            <a:latin typeface="Cambria Math" panose="02040503050406030204" pitchFamily="18" charset="0"/>
                            <a:cs typeface="Times New Roman" panose="02020603050405020304" pitchFamily="18" charset="0"/>
                          </a:rPr>
                          <m:t>𝐶𝑜𝑠𝑡</m:t>
                        </m:r>
                      </m:e>
                      <m:sub>
                        <m:r>
                          <a:rPr lang="en-US" sz="2000" b="0" i="1" smtClean="0">
                            <a:latin typeface="Cambria Math" panose="02040503050406030204" pitchFamily="18" charset="0"/>
                            <a:cs typeface="Times New Roman" panose="02020603050405020304" pitchFamily="18" charset="0"/>
                          </a:rPr>
                          <m:t>𝑖</m:t>
                        </m:r>
                      </m:sub>
                    </m:sSub>
                    <m:r>
                      <a:rPr lang="en-US" sz="2000" b="0" i="1" smtClean="0">
                        <a:latin typeface="Cambria Math" panose="02040503050406030204" pitchFamily="18" charset="0"/>
                        <a:cs typeface="Times New Roman" panose="02020603050405020304" pitchFamily="18" charset="0"/>
                      </a:rPr>
                      <m:t>=</m:t>
                    </m:r>
                    <m:f>
                      <m:fPr>
                        <m:ctrlPr>
                          <a:rPr lang="en-US" sz="2000" b="0" i="1" smtClean="0">
                            <a:latin typeface="Cambria Math" panose="02040503050406030204" pitchFamily="18" charset="0"/>
                            <a:cs typeface="Times New Roman" panose="02020603050405020304" pitchFamily="18" charset="0"/>
                          </a:rPr>
                        </m:ctrlPr>
                      </m:fPr>
                      <m:num>
                        <m:r>
                          <a:rPr lang="en-US" sz="2000" b="0" i="1" smtClean="0">
                            <a:latin typeface="Cambria Math" panose="02040503050406030204" pitchFamily="18" charset="0"/>
                            <a:cs typeface="Times New Roman" panose="02020603050405020304" pitchFamily="18" charset="0"/>
                          </a:rPr>
                          <m:t>𝑇𝑜𝑡𝑎𝑙</m:t>
                        </m:r>
                        <m:r>
                          <a:rPr lang="en-US" sz="2000" b="0" i="1" smtClean="0">
                            <a:latin typeface="Cambria Math" panose="02040503050406030204" pitchFamily="18" charset="0"/>
                            <a:cs typeface="Times New Roman" panose="02020603050405020304" pitchFamily="18" charset="0"/>
                          </a:rPr>
                          <m:t> </m:t>
                        </m:r>
                        <m:r>
                          <a:rPr lang="en-US" sz="2000" b="0" i="1" smtClean="0">
                            <a:latin typeface="Cambria Math" panose="02040503050406030204" pitchFamily="18" charset="0"/>
                            <a:cs typeface="Times New Roman" panose="02020603050405020304" pitchFamily="18" charset="0"/>
                          </a:rPr>
                          <m:t>𝑃𝑟𝑜𝑗𝑒𝑐𝑡</m:t>
                        </m:r>
                        <m:r>
                          <a:rPr lang="en-US" sz="2000" b="0" i="1" smtClean="0">
                            <a:latin typeface="Cambria Math" panose="02040503050406030204" pitchFamily="18" charset="0"/>
                            <a:cs typeface="Times New Roman" panose="02020603050405020304" pitchFamily="18" charset="0"/>
                          </a:rPr>
                          <m:t> </m:t>
                        </m:r>
                        <m:r>
                          <a:rPr lang="en-US" sz="2000" b="0" i="1" smtClean="0">
                            <a:latin typeface="Cambria Math" panose="02040503050406030204" pitchFamily="18" charset="0"/>
                            <a:cs typeface="Times New Roman" panose="02020603050405020304" pitchFamily="18" charset="0"/>
                          </a:rPr>
                          <m:t>𝐶𝑜𝑠𝑡</m:t>
                        </m:r>
                      </m:num>
                      <m:den>
                        <m:r>
                          <a:rPr lang="en-US" sz="2000" b="0" i="1" smtClean="0">
                            <a:latin typeface="Cambria Math" panose="02040503050406030204" pitchFamily="18" charset="0"/>
                            <a:cs typeface="Times New Roman" panose="02020603050405020304" pitchFamily="18" charset="0"/>
                          </a:rPr>
                          <m:t>𝑁</m:t>
                        </m:r>
                      </m:den>
                    </m:f>
                  </m:oMath>
                </a14:m>
                <a:endParaRPr lang="en-US" sz="20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15000"/>
                  </a:lnSpc>
                  <a:spcBef>
                    <a:spcPts val="0"/>
                  </a:spcBef>
                  <a:buNone/>
                </a:pP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Bef>
                    <a:spcPts val="0"/>
                  </a:spcBef>
                </a:pP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Proposition: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A project will pass if the median voter’s valuation is greater than the cost to that voter.</a:t>
                </a:r>
              </a:p>
              <a:p>
                <a:pPr marL="800100" lvl="2">
                  <a:lnSpc>
                    <a:spcPct val="115000"/>
                  </a:lnSpc>
                  <a:spcBef>
                    <a:spcPts val="0"/>
                  </a:spcBef>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Mean valuation  </a:t>
                </a:r>
                <a14:m>
                  <m:oMath xmlns:m="http://schemas.openxmlformats.org/officeDocument/2006/math">
                    <m:f>
                      <m:fPr>
                        <m:ctrlPr>
                          <a:rPr lang="en-US" sz="2000" i="1" smtClean="0">
                            <a:effectLst/>
                            <a:latin typeface="Cambria Math" panose="02040503050406030204" pitchFamily="18" charset="0"/>
                            <a:cs typeface="Times New Roman" panose="02020603050405020304" pitchFamily="18" charset="0"/>
                          </a:rPr>
                        </m:ctrlPr>
                      </m:fPr>
                      <m:num>
                        <m:r>
                          <a:rPr lang="en-US" sz="2000" b="0" i="1" smtClean="0">
                            <a:effectLst/>
                            <a:latin typeface="Cambria Math" panose="02040503050406030204" pitchFamily="18" charset="0"/>
                            <a:cs typeface="Times New Roman" panose="02020603050405020304" pitchFamily="18" charset="0"/>
                          </a:rPr>
                          <m:t>1</m:t>
                        </m:r>
                      </m:num>
                      <m:den>
                        <m:r>
                          <a:rPr lang="en-US" sz="2000" b="0" i="1" smtClean="0">
                            <a:effectLst/>
                            <a:latin typeface="Cambria Math" panose="02040503050406030204" pitchFamily="18" charset="0"/>
                            <a:cs typeface="Times New Roman" panose="02020603050405020304" pitchFamily="18" charset="0"/>
                          </a:rPr>
                          <m:t>𝑁</m:t>
                        </m:r>
                      </m:den>
                    </m:f>
                    <m:r>
                      <a:rPr lang="en-US" sz="2000" b="0" i="1" smtClean="0">
                        <a:effectLst/>
                        <a:latin typeface="Cambria Math" panose="02040503050406030204" pitchFamily="18" charset="0"/>
                        <a:cs typeface="Times New Roman" panose="02020603050405020304" pitchFamily="18" charset="0"/>
                      </a:rPr>
                      <m:t>∗</m:t>
                    </m:r>
                    <m:nary>
                      <m:naryPr>
                        <m:chr m:val="∑"/>
                        <m:ctrlPr>
                          <a:rPr lang="en-US" sz="2000" b="0" i="1" smtClean="0">
                            <a:effectLst/>
                            <a:latin typeface="Cambria Math" panose="02040503050406030204" pitchFamily="18" charset="0"/>
                            <a:cs typeface="Times New Roman" panose="02020603050405020304" pitchFamily="18" charset="0"/>
                          </a:rPr>
                        </m:ctrlPr>
                      </m:naryPr>
                      <m:sub>
                        <m:r>
                          <m:rPr>
                            <m:brk m:alnAt="23"/>
                          </m:rPr>
                          <a:rPr lang="en-US" sz="2000" b="0" i="1" smtClean="0">
                            <a:effectLst/>
                            <a:latin typeface="Cambria Math" panose="02040503050406030204" pitchFamily="18" charset="0"/>
                            <a:cs typeface="Times New Roman" panose="02020603050405020304" pitchFamily="18" charset="0"/>
                          </a:rPr>
                          <m:t>𝑖</m:t>
                        </m:r>
                        <m:r>
                          <a:rPr lang="en-US" sz="2000" b="0" i="1" smtClean="0">
                            <a:effectLst/>
                            <a:latin typeface="Cambria Math" panose="02040503050406030204" pitchFamily="18" charset="0"/>
                            <a:cs typeface="Times New Roman" panose="02020603050405020304" pitchFamily="18" charset="0"/>
                          </a:rPr>
                          <m:t>=1</m:t>
                        </m:r>
                      </m:sub>
                      <m:sup>
                        <m:r>
                          <a:rPr lang="en-US" sz="2000" b="0" i="1" smtClean="0">
                            <a:effectLst/>
                            <a:latin typeface="Cambria Math" panose="02040503050406030204" pitchFamily="18" charset="0"/>
                            <a:cs typeface="Times New Roman" panose="02020603050405020304" pitchFamily="18" charset="0"/>
                          </a:rPr>
                          <m:t>𝑁</m:t>
                        </m:r>
                      </m:sup>
                      <m:e>
                        <m:sSub>
                          <m:sSubPr>
                            <m:ctrlPr>
                              <a:rPr lang="en-US" sz="2000" b="0" i="1" smtClean="0">
                                <a:effectLst/>
                                <a:latin typeface="Cambria Math" panose="02040503050406030204" pitchFamily="18" charset="0"/>
                                <a:cs typeface="Times New Roman" panose="02020603050405020304" pitchFamily="18" charset="0"/>
                              </a:rPr>
                            </m:ctrlPr>
                          </m:sSubPr>
                          <m:e>
                            <m:r>
                              <a:rPr lang="en-US" sz="2000" b="0" i="1" smtClean="0">
                                <a:effectLst/>
                                <a:latin typeface="Cambria Math" panose="02040503050406030204" pitchFamily="18" charset="0"/>
                                <a:cs typeface="Times New Roman" panose="02020603050405020304" pitchFamily="18" charset="0"/>
                              </a:rPr>
                              <m:t>𝑉𝑎𝑙𝑢𝑎𝑡𝑖𝑜𝑛</m:t>
                            </m:r>
                          </m:e>
                          <m:sub>
                            <m:r>
                              <a:rPr lang="en-US" sz="2000" b="0" i="1" smtClean="0">
                                <a:effectLst/>
                                <a:latin typeface="Cambria Math" panose="02040503050406030204" pitchFamily="18" charset="0"/>
                                <a:cs typeface="Times New Roman" panose="02020603050405020304" pitchFamily="18" charset="0"/>
                              </a:rPr>
                              <m:t>𝑖</m:t>
                            </m:r>
                          </m:sub>
                        </m:sSub>
                      </m:e>
                    </m:nary>
                    <m:r>
                      <a:rPr lang="en-US" sz="2000" b="0" i="1" smtClean="0">
                        <a:effectLst/>
                        <a:latin typeface="Cambria Math" panose="02040503050406030204" pitchFamily="18" charset="0"/>
                        <a:ea typeface="Cambria Math" panose="02040503050406030204" pitchFamily="18" charset="0"/>
                        <a:cs typeface="Times New Roman" panose="02020603050405020304" pitchFamily="18" charset="0"/>
                      </a:rPr>
                      <m:t>≥</m:t>
                    </m:r>
                    <m:sSub>
                      <m:sSubPr>
                        <m:ctrlPr>
                          <a:rPr lang="en-US" sz="2000" b="0" i="1" smtClean="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2000" b="0" i="1" smtClean="0">
                            <a:effectLst/>
                            <a:latin typeface="Cambria Math" panose="02040503050406030204" pitchFamily="18" charset="0"/>
                            <a:ea typeface="Cambria Math" panose="02040503050406030204" pitchFamily="18" charset="0"/>
                            <a:cs typeface="Times New Roman" panose="02020603050405020304" pitchFamily="18" charset="0"/>
                          </a:rPr>
                          <m:t>𝐶𝑜𝑠𝑡</m:t>
                        </m:r>
                      </m:e>
                      <m:sub>
                        <m:r>
                          <a:rPr lang="en-US" sz="2000" b="0" i="1" smtClean="0">
                            <a:effectLst/>
                            <a:latin typeface="Cambria Math" panose="02040503050406030204" pitchFamily="18" charset="0"/>
                            <a:ea typeface="Cambria Math" panose="02040503050406030204" pitchFamily="18" charset="0"/>
                            <a:cs typeface="Times New Roman" panose="02020603050405020304" pitchFamily="18" charset="0"/>
                          </a:rPr>
                          <m:t>𝑖</m:t>
                        </m:r>
                      </m:sub>
                    </m:sSub>
                  </m:oMath>
                </a14:m>
                <a:endParaRPr lang="en-US" sz="2000" b="0" dirty="0">
                  <a:effectLst/>
                  <a:latin typeface="Times New Roman" panose="02020603050405020304" pitchFamily="18" charset="0"/>
                  <a:ea typeface="Cambria Math" panose="02040503050406030204" pitchFamily="18" charset="0"/>
                  <a:cs typeface="Times New Roman" panose="02020603050405020304" pitchFamily="18" charset="0"/>
                </a:endParaRPr>
              </a:p>
              <a:p>
                <a:pPr marL="800100" lvl="2">
                  <a:lnSpc>
                    <a:spcPct val="115000"/>
                  </a:lnSpc>
                  <a:spcBef>
                    <a:spcPts val="0"/>
                  </a:spcBef>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Median valuation </a:t>
                </a:r>
                <a14:m>
                  <m:oMath xmlns:m="http://schemas.openxmlformats.org/officeDocument/2006/math">
                    <m:sSub>
                      <m:sSubPr>
                        <m:ctrlPr>
                          <a:rPr lang="en-US" sz="2000" i="1" smtClean="0">
                            <a:effectLst/>
                            <a:latin typeface="Cambria Math" panose="02040503050406030204" pitchFamily="18" charset="0"/>
                            <a:cs typeface="Times New Roman" panose="02020603050405020304" pitchFamily="18" charset="0"/>
                          </a:rPr>
                        </m:ctrlPr>
                      </m:sSubPr>
                      <m:e>
                        <m:r>
                          <a:rPr lang="en-US" sz="2000" b="0" i="1" smtClean="0">
                            <a:effectLst/>
                            <a:latin typeface="Cambria Math" panose="02040503050406030204" pitchFamily="18" charset="0"/>
                            <a:cs typeface="Times New Roman" panose="02020603050405020304" pitchFamily="18" charset="0"/>
                          </a:rPr>
                          <m:t>𝑣</m:t>
                        </m:r>
                      </m:e>
                      <m:sub>
                        <m:r>
                          <a:rPr lang="en-US" sz="2000" b="0" i="1" smtClean="0">
                            <a:effectLst/>
                            <a:latin typeface="Cambria Math" panose="02040503050406030204" pitchFamily="18" charset="0"/>
                            <a:cs typeface="Times New Roman" panose="02020603050405020304" pitchFamily="18" charset="0"/>
                          </a:rPr>
                          <m:t>1</m:t>
                        </m:r>
                        <m:r>
                          <a:rPr lang="en-US" sz="2000" b="0" i="1" smtClean="0">
                            <a:effectLst/>
                            <a:latin typeface="Cambria Math" panose="02040503050406030204" pitchFamily="18" charset="0"/>
                            <a:ea typeface="Cambria Math" panose="02040503050406030204" pitchFamily="18" charset="0"/>
                            <a:cs typeface="Times New Roman" panose="02020603050405020304" pitchFamily="18" charset="0"/>
                          </a:rPr>
                          <m:t>%</m:t>
                        </m:r>
                        <m:r>
                          <a:rPr lang="en-US" sz="2000" b="0" i="1" smtClean="0">
                            <a:effectLst/>
                            <a:latin typeface="Cambria Math" panose="02040503050406030204" pitchFamily="18" charset="0"/>
                            <a:cs typeface="Times New Roman" panose="02020603050405020304" pitchFamily="18" charset="0"/>
                          </a:rPr>
                          <m:t>, </m:t>
                        </m:r>
                      </m:sub>
                    </m:sSub>
                    <m:sSub>
                      <m:sSubPr>
                        <m:ctrlPr>
                          <a:rPr lang="en-US" sz="2000" i="1" smtClean="0">
                            <a:effectLst/>
                            <a:latin typeface="Cambria Math" panose="02040503050406030204" pitchFamily="18" charset="0"/>
                            <a:cs typeface="Times New Roman" panose="02020603050405020304" pitchFamily="18" charset="0"/>
                          </a:rPr>
                        </m:ctrlPr>
                      </m:sSubPr>
                      <m:e>
                        <m:r>
                          <a:rPr lang="en-US" sz="2000" b="0" i="1" smtClean="0">
                            <a:effectLst/>
                            <a:latin typeface="Cambria Math" panose="02040503050406030204" pitchFamily="18" charset="0"/>
                            <a:cs typeface="Times New Roman" panose="02020603050405020304" pitchFamily="18" charset="0"/>
                          </a:rPr>
                          <m:t>𝑣</m:t>
                        </m:r>
                      </m:e>
                      <m:sub>
                        <m:r>
                          <a:rPr lang="en-US" sz="2000" b="0" i="1" smtClean="0">
                            <a:effectLst/>
                            <a:latin typeface="Cambria Math" panose="02040503050406030204" pitchFamily="18" charset="0"/>
                            <a:cs typeface="Times New Roman" panose="02020603050405020304" pitchFamily="18" charset="0"/>
                          </a:rPr>
                          <m:t>2</m:t>
                        </m:r>
                        <m:r>
                          <a:rPr lang="en-US" sz="2000" b="0" i="1" smtClean="0">
                            <a:effectLst/>
                            <a:latin typeface="Cambria Math" panose="02040503050406030204" pitchFamily="18" charset="0"/>
                            <a:ea typeface="Cambria Math" panose="02040503050406030204" pitchFamily="18" charset="0"/>
                            <a:cs typeface="Times New Roman" panose="02020603050405020304" pitchFamily="18" charset="0"/>
                          </a:rPr>
                          <m:t>%</m:t>
                        </m:r>
                      </m:sub>
                    </m:sSub>
                    <m:r>
                      <a:rPr lang="en-US" sz="2000" b="0" i="1" smtClean="0">
                        <a:effectLst/>
                        <a:latin typeface="Cambria Math" panose="02040503050406030204" pitchFamily="18" charset="0"/>
                        <a:cs typeface="Times New Roman" panose="02020603050405020304" pitchFamily="18" charset="0"/>
                      </a:rPr>
                      <m:t>,…,</m:t>
                    </m:r>
                    <m:sSub>
                      <m:sSubPr>
                        <m:ctrlPr>
                          <a:rPr lang="en-US" sz="2000" b="0" i="1" smtClean="0">
                            <a:effectLst/>
                            <a:latin typeface="Cambria Math" panose="02040503050406030204" pitchFamily="18" charset="0"/>
                            <a:cs typeface="Times New Roman" panose="02020603050405020304" pitchFamily="18" charset="0"/>
                          </a:rPr>
                        </m:ctrlPr>
                      </m:sSubPr>
                      <m:e>
                        <m:r>
                          <a:rPr lang="en-US" sz="2000" b="0" i="1" smtClean="0">
                            <a:effectLst/>
                            <a:latin typeface="Cambria Math" panose="02040503050406030204" pitchFamily="18" charset="0"/>
                            <a:cs typeface="Times New Roman" panose="02020603050405020304" pitchFamily="18" charset="0"/>
                          </a:rPr>
                          <m:t>𝑣</m:t>
                        </m:r>
                      </m:e>
                      <m:sub>
                        <m:r>
                          <a:rPr lang="en-US" sz="2000" b="0" i="1" smtClean="0">
                            <a:effectLst/>
                            <a:latin typeface="Cambria Math" panose="02040503050406030204" pitchFamily="18" charset="0"/>
                            <a:cs typeface="Times New Roman" panose="02020603050405020304" pitchFamily="18" charset="0"/>
                          </a:rPr>
                          <m:t>49%</m:t>
                        </m:r>
                      </m:sub>
                    </m:sSub>
                    <m:r>
                      <a:rPr lang="en-US" sz="2000" b="0" i="1" smtClean="0">
                        <a:effectLst/>
                        <a:latin typeface="Cambria Math" panose="02040503050406030204" pitchFamily="18" charset="0"/>
                        <a:cs typeface="Times New Roman" panose="02020603050405020304" pitchFamily="18" charset="0"/>
                      </a:rPr>
                      <m:t>,</m:t>
                    </m:r>
                    <m:sSub>
                      <m:sSubPr>
                        <m:ctrlPr>
                          <a:rPr lang="en-US" sz="2000" b="0" i="1" smtClean="0">
                            <a:effectLst/>
                            <a:latin typeface="Cambria Math" panose="02040503050406030204" pitchFamily="18" charset="0"/>
                            <a:cs typeface="Times New Roman" panose="02020603050405020304" pitchFamily="18" charset="0"/>
                          </a:rPr>
                        </m:ctrlPr>
                      </m:sSubPr>
                      <m:e>
                        <m:r>
                          <a:rPr lang="en-US" sz="2000" b="0" i="1" smtClean="0">
                            <a:effectLst/>
                            <a:latin typeface="Cambria Math" panose="02040503050406030204" pitchFamily="18" charset="0"/>
                            <a:cs typeface="Times New Roman" panose="02020603050405020304" pitchFamily="18" charset="0"/>
                          </a:rPr>
                          <m:t>𝑣</m:t>
                        </m:r>
                      </m:e>
                      <m:sub>
                        <m:r>
                          <a:rPr lang="en-US" sz="2000" b="0" i="1" smtClean="0">
                            <a:effectLst/>
                            <a:latin typeface="Cambria Math" panose="02040503050406030204" pitchFamily="18" charset="0"/>
                            <a:cs typeface="Times New Roman" panose="02020603050405020304" pitchFamily="18" charset="0"/>
                          </a:rPr>
                          <m:t>50%</m:t>
                        </m:r>
                      </m:sub>
                    </m:sSub>
                    <m:r>
                      <a:rPr lang="en-US" sz="2000" b="0" i="1" smtClean="0">
                        <a:effectLst/>
                        <a:latin typeface="Cambria Math" panose="02040503050406030204" pitchFamily="18" charset="0"/>
                        <a:cs typeface="Times New Roman" panose="02020603050405020304" pitchFamily="18" charset="0"/>
                      </a:rPr>
                      <m:t>,</m:t>
                    </m:r>
                    <m:sSub>
                      <m:sSubPr>
                        <m:ctrlPr>
                          <a:rPr lang="en-US" sz="2000" b="0" i="1" smtClean="0">
                            <a:effectLst/>
                            <a:latin typeface="Cambria Math" panose="02040503050406030204" pitchFamily="18" charset="0"/>
                            <a:cs typeface="Times New Roman" panose="02020603050405020304" pitchFamily="18" charset="0"/>
                          </a:rPr>
                        </m:ctrlPr>
                      </m:sSubPr>
                      <m:e>
                        <m:r>
                          <a:rPr lang="en-US" sz="2000" b="0" i="1" smtClean="0">
                            <a:effectLst/>
                            <a:latin typeface="Cambria Math" panose="02040503050406030204" pitchFamily="18" charset="0"/>
                            <a:cs typeface="Times New Roman" panose="02020603050405020304" pitchFamily="18" charset="0"/>
                          </a:rPr>
                          <m:t>𝑣</m:t>
                        </m:r>
                      </m:e>
                      <m:sub>
                        <m:r>
                          <a:rPr lang="en-US" sz="2000" b="0" i="1" smtClean="0">
                            <a:effectLst/>
                            <a:latin typeface="Cambria Math" panose="02040503050406030204" pitchFamily="18" charset="0"/>
                            <a:cs typeface="Times New Roman" panose="02020603050405020304" pitchFamily="18" charset="0"/>
                          </a:rPr>
                          <m:t>51%,…,</m:t>
                        </m:r>
                        <m:sSub>
                          <m:sSubPr>
                            <m:ctrlPr>
                              <a:rPr lang="en-US" sz="2000" b="0" i="1" smtClean="0">
                                <a:effectLst/>
                                <a:latin typeface="Cambria Math" panose="02040503050406030204" pitchFamily="18" charset="0"/>
                                <a:cs typeface="Times New Roman" panose="02020603050405020304" pitchFamily="18" charset="0"/>
                              </a:rPr>
                            </m:ctrlPr>
                          </m:sSubPr>
                          <m:e>
                            <m:r>
                              <a:rPr lang="en-US" sz="2000" b="0" i="1" smtClean="0">
                                <a:effectLst/>
                                <a:latin typeface="Cambria Math" panose="02040503050406030204" pitchFamily="18" charset="0"/>
                                <a:cs typeface="Times New Roman" panose="02020603050405020304" pitchFamily="18" charset="0"/>
                              </a:rPr>
                              <m:t>𝑣</m:t>
                            </m:r>
                          </m:e>
                          <m:sub>
                            <m:r>
                              <a:rPr lang="en-US" sz="2000" b="0" i="1" smtClean="0">
                                <a:effectLst/>
                                <a:latin typeface="Cambria Math" panose="02040503050406030204" pitchFamily="18" charset="0"/>
                                <a:cs typeface="Times New Roman" panose="02020603050405020304" pitchFamily="18" charset="0"/>
                              </a:rPr>
                              <m:t>100% (</m:t>
                            </m:r>
                            <m:r>
                              <a:rPr lang="en-US" sz="2000" b="0" i="1" smtClean="0">
                                <a:effectLst/>
                                <a:latin typeface="Cambria Math" panose="02040503050406030204" pitchFamily="18" charset="0"/>
                                <a:cs typeface="Times New Roman" panose="02020603050405020304" pitchFamily="18" charset="0"/>
                              </a:rPr>
                              <m:t>𝑁</m:t>
                            </m:r>
                            <m:r>
                              <a:rPr lang="en-US" sz="2000" b="0" i="1" smtClean="0">
                                <a:effectLst/>
                                <a:latin typeface="Cambria Math" panose="02040503050406030204" pitchFamily="18" charset="0"/>
                                <a:cs typeface="Times New Roman" panose="02020603050405020304" pitchFamily="18" charset="0"/>
                              </a:rPr>
                              <m:t>)</m:t>
                            </m:r>
                          </m:sub>
                        </m:sSub>
                      </m:sub>
                    </m:sSub>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sSub>
                      <m:sSubPr>
                        <m:ctrlPr>
                          <a:rPr lang="en-US" sz="2000" i="1" smtClean="0">
                            <a:effectLst/>
                            <a:latin typeface="Cambria Math" panose="02040503050406030204" pitchFamily="18" charset="0"/>
                            <a:cs typeface="Times New Roman" panose="02020603050405020304" pitchFamily="18" charset="0"/>
                          </a:rPr>
                        </m:ctrlPr>
                      </m:sSubPr>
                      <m:e>
                        <m:r>
                          <a:rPr lang="en-US" sz="2000" b="0" i="1" smtClean="0">
                            <a:effectLst/>
                            <a:latin typeface="Cambria Math" panose="02040503050406030204" pitchFamily="18" charset="0"/>
                            <a:cs typeface="Times New Roman" panose="02020603050405020304" pitchFamily="18" charset="0"/>
                          </a:rPr>
                          <m:t>𝑣</m:t>
                        </m:r>
                      </m:e>
                      <m:sub>
                        <m:r>
                          <a:rPr lang="en-US" sz="2000" b="0" i="1" smtClean="0">
                            <a:effectLst/>
                            <a:latin typeface="Cambria Math" panose="02040503050406030204" pitchFamily="18" charset="0"/>
                            <a:cs typeface="Times New Roman" panose="02020603050405020304" pitchFamily="18" charset="0"/>
                          </a:rPr>
                          <m:t>50%</m:t>
                        </m:r>
                      </m:sub>
                    </m:sSub>
                    <m:r>
                      <a:rPr lang="en-US" sz="2000" i="1" smtClean="0">
                        <a:effectLst/>
                        <a:latin typeface="Cambria Math" panose="02040503050406030204" pitchFamily="18" charset="0"/>
                        <a:ea typeface="Cambria Math" panose="02040503050406030204" pitchFamily="18" charset="0"/>
                        <a:cs typeface="Times New Roman" panose="02020603050405020304" pitchFamily="18" charset="0"/>
                      </a:rPr>
                      <m:t>≥</m:t>
                    </m:r>
                    <m:sSub>
                      <m:sSubPr>
                        <m:ctrlPr>
                          <a:rPr lang="en-US" sz="2000" i="1" smtClean="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sz="2000" b="0" i="1" smtClean="0">
                            <a:effectLst/>
                            <a:latin typeface="Cambria Math" panose="02040503050406030204" pitchFamily="18" charset="0"/>
                            <a:ea typeface="Cambria Math" panose="02040503050406030204" pitchFamily="18" charset="0"/>
                            <a:cs typeface="Times New Roman" panose="02020603050405020304" pitchFamily="18" charset="0"/>
                          </a:rPr>
                          <m:t>𝐶𝑜𝑠𝑡</m:t>
                        </m:r>
                      </m:e>
                      <m:sub>
                        <m:r>
                          <a:rPr lang="en-US" sz="2000" b="0" i="1" smtClean="0">
                            <a:effectLst/>
                            <a:latin typeface="Cambria Math" panose="02040503050406030204" pitchFamily="18" charset="0"/>
                            <a:ea typeface="Cambria Math" panose="02040503050406030204" pitchFamily="18" charset="0"/>
                            <a:cs typeface="Times New Roman" panose="02020603050405020304" pitchFamily="18" charset="0"/>
                          </a:rPr>
                          <m:t>𝑖</m:t>
                        </m:r>
                      </m:sub>
                    </m:sSub>
                  </m:oMath>
                </a14:m>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00050" lvl="1">
                  <a:lnSpc>
                    <a:spcPct val="115000"/>
                  </a:lnSpc>
                  <a:spcBef>
                    <a:spcPts val="0"/>
                  </a:spcBef>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With larger values away from the mean, the mean and median diverge.</a:t>
                </a:r>
              </a:p>
              <a:p>
                <a:pPr marL="800100" lvl="2">
                  <a:lnSpc>
                    <a:spcPct val="115000"/>
                  </a:lnSpc>
                  <a:spcBef>
                    <a:spcPts val="0"/>
                  </a:spcBef>
                </a:pP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0,1,2,3,4,5,6      Mean=</a:t>
                </a:r>
                <a:r>
                  <a:rPr lang="en-US" sz="1600" dirty="0">
                    <a:latin typeface="Times New Roman" panose="02020603050405020304" pitchFamily="18" charset="0"/>
                    <a:ea typeface="Times New Roman" panose="02020603050405020304" pitchFamily="18" charset="0"/>
                    <a:cs typeface="Times New Roman" panose="02020603050405020304" pitchFamily="18" charset="0"/>
                  </a:rPr>
                  <a:t>21/7=3</a:t>
                </a:r>
                <a:r>
                  <a:rPr lang="en-US" sz="1600" dirty="0">
                    <a:effectLst/>
                    <a:latin typeface="Times New Roman" panose="02020603050405020304" pitchFamily="18" charset="0"/>
                    <a:ea typeface="Times New Roman" panose="02020603050405020304" pitchFamily="18" charset="0"/>
                    <a:cs typeface="Times New Roman" panose="02020603050405020304" pitchFamily="18" charset="0"/>
                  </a:rPr>
                  <a:t>   Median 3</a:t>
                </a:r>
              </a:p>
              <a:p>
                <a:pPr marL="800100" lvl="2">
                  <a:lnSpc>
                    <a:spcPct val="115000"/>
                  </a:lnSpc>
                  <a:spcBef>
                    <a:spcPts val="0"/>
                  </a:spcBef>
                </a:pPr>
                <a:r>
                  <a:rPr lang="en-US" sz="1600" dirty="0">
                    <a:latin typeface="Times New Roman" panose="02020603050405020304" pitchFamily="18" charset="0"/>
                    <a:ea typeface="Times New Roman" panose="02020603050405020304" pitchFamily="18" charset="0"/>
                    <a:cs typeface="Times New Roman" panose="02020603050405020304" pitchFamily="18" charset="0"/>
                  </a:rPr>
                  <a:t>0,1,12,23,45,65,106   Mean=252/7=36    Median 23 </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mc:Choice>
        <mc:Fallback xmlns="">
          <p:sp>
            <p:nvSpPr>
              <p:cNvPr id="3" name="Content Placeholder 2">
                <a:extLst>
                  <a:ext uri="{FF2B5EF4-FFF2-40B4-BE49-F238E27FC236}">
                    <a16:creationId xmlns:a16="http://schemas.microsoft.com/office/drawing/2014/main" id="{23E44187-5D81-5657-D814-0C3297C05D6A}"/>
                  </a:ext>
                </a:extLst>
              </p:cNvPr>
              <p:cNvSpPr>
                <a:spLocks noGrp="1" noRot="1" noChangeAspect="1" noMove="1" noResize="1" noEditPoints="1" noAdjustHandles="1" noChangeArrowheads="1" noChangeShapeType="1" noTextEdit="1"/>
              </p:cNvSpPr>
              <p:nvPr>
                <p:ph idx="1"/>
              </p:nvPr>
            </p:nvSpPr>
            <p:spPr>
              <a:xfrm>
                <a:off x="152400" y="1371600"/>
                <a:ext cx="8839200" cy="5410200"/>
              </a:xfrm>
              <a:blipFill>
                <a:blip r:embed="rId2"/>
                <a:stretch>
                  <a:fillRect l="-621" t="-225"/>
                </a:stretch>
              </a:blipFill>
            </p:spPr>
            <p:txBody>
              <a:bodyPr/>
              <a:lstStyle/>
              <a:p>
                <a:r>
                  <a:rPr lang="en-US">
                    <a:noFill/>
                  </a:rPr>
                  <a:t> </a:t>
                </a:r>
              </a:p>
            </p:txBody>
          </p:sp>
        </mc:Fallback>
      </mc:AlternateContent>
    </p:spTree>
    <p:extLst>
      <p:ext uri="{BB962C8B-B14F-4D97-AF65-F5344CB8AC3E}">
        <p14:creationId xmlns:p14="http://schemas.microsoft.com/office/powerpoint/2010/main" val="77523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1A3BA542-82FC-52A0-04A7-57E56CFD3193}"/>
              </a:ext>
            </a:extLst>
          </p:cNvPr>
          <p:cNvGraphicFramePr>
            <a:graphicFrameLocks noGrp="1"/>
          </p:cNvGraphicFramePr>
          <p:nvPr>
            <p:ph idx="1"/>
            <p:extLst>
              <p:ext uri="{D42A27DB-BD31-4B8C-83A1-F6EECF244321}">
                <p14:modId xmlns:p14="http://schemas.microsoft.com/office/powerpoint/2010/main" val="584338477"/>
              </p:ext>
            </p:extLst>
          </p:nvPr>
        </p:nvGraphicFramePr>
        <p:xfrm>
          <a:off x="1760220" y="91614"/>
          <a:ext cx="5623560" cy="1180592"/>
        </p:xfrm>
        <a:graphic>
          <a:graphicData uri="http://schemas.openxmlformats.org/drawingml/2006/table">
            <a:tbl>
              <a:tblPr firstRow="1" firstCol="1" lastRow="1" lastCol="1" bandRow="1" bandCol="1">
                <a:tableStyleId>{5C22544A-7EE6-4342-B048-85BDC9FD1C3A}</a:tableStyleId>
              </a:tblPr>
              <a:tblGrid>
                <a:gridCol w="1405890">
                  <a:extLst>
                    <a:ext uri="{9D8B030D-6E8A-4147-A177-3AD203B41FA5}">
                      <a16:colId xmlns:a16="http://schemas.microsoft.com/office/drawing/2014/main" val="1950426936"/>
                    </a:ext>
                  </a:extLst>
                </a:gridCol>
                <a:gridCol w="1405890">
                  <a:extLst>
                    <a:ext uri="{9D8B030D-6E8A-4147-A177-3AD203B41FA5}">
                      <a16:colId xmlns:a16="http://schemas.microsoft.com/office/drawing/2014/main" val="3750641702"/>
                    </a:ext>
                  </a:extLst>
                </a:gridCol>
                <a:gridCol w="1405890">
                  <a:extLst>
                    <a:ext uri="{9D8B030D-6E8A-4147-A177-3AD203B41FA5}">
                      <a16:colId xmlns:a16="http://schemas.microsoft.com/office/drawing/2014/main" val="4182819630"/>
                    </a:ext>
                  </a:extLst>
                </a:gridCol>
                <a:gridCol w="1405890">
                  <a:extLst>
                    <a:ext uri="{9D8B030D-6E8A-4147-A177-3AD203B41FA5}">
                      <a16:colId xmlns:a16="http://schemas.microsoft.com/office/drawing/2014/main" val="1120985583"/>
                    </a:ext>
                  </a:extLst>
                </a:gridCol>
              </a:tblGrid>
              <a:tr h="0">
                <a:tc>
                  <a:txBody>
                    <a:bodyPr/>
                    <a:lstStyle/>
                    <a:p>
                      <a:pPr marL="0" marR="0">
                        <a:lnSpc>
                          <a:spcPct val="115000"/>
                        </a:lnSpc>
                        <a:spcBef>
                          <a:spcPts val="0"/>
                        </a:spcBef>
                        <a:spcAft>
                          <a:spcPts val="0"/>
                        </a:spcAft>
                      </a:pPr>
                      <a:r>
                        <a:rPr lang="en-US" sz="1800" dirty="0">
                          <a:effectLst/>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dirty="0">
                          <a:effectLst/>
                        </a:rPr>
                        <a:t>Fred</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rPr>
                        <a:t>Barney</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rPr>
                        <a:t>Wilma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13291689"/>
                  </a:ext>
                </a:extLst>
              </a:tr>
              <a:tr h="0">
                <a:tc>
                  <a:txBody>
                    <a:bodyPr/>
                    <a:lstStyle/>
                    <a:p>
                      <a:pPr marL="0" marR="0">
                        <a:lnSpc>
                          <a:spcPct val="115000"/>
                        </a:lnSpc>
                        <a:spcBef>
                          <a:spcPts val="0"/>
                        </a:spcBef>
                        <a:spcAft>
                          <a:spcPts val="0"/>
                        </a:spcAft>
                      </a:pPr>
                      <a:r>
                        <a:rPr lang="en-US" sz="1800">
                          <a:effectLst/>
                        </a:rPr>
                        <a:t>Corner A</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b="1" dirty="0">
                          <a:solidFill>
                            <a:schemeClr val="tx1"/>
                          </a:solidFill>
                          <a:effectLst/>
                        </a:rPr>
                        <a:t>50</a:t>
                      </a:r>
                      <a:endParaRPr lang="en-US" sz="11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bg1"/>
                    </a:solidFill>
                  </a:tcPr>
                </a:tc>
                <a:tc>
                  <a:txBody>
                    <a:bodyPr/>
                    <a:lstStyle/>
                    <a:p>
                      <a:pPr marL="0" marR="0">
                        <a:lnSpc>
                          <a:spcPct val="115000"/>
                        </a:lnSpc>
                        <a:spcBef>
                          <a:spcPts val="0"/>
                        </a:spcBef>
                        <a:spcAft>
                          <a:spcPts val="0"/>
                        </a:spcAft>
                      </a:pPr>
                      <a:r>
                        <a:rPr lang="en-US" sz="1800" b="1" dirty="0">
                          <a:solidFill>
                            <a:schemeClr val="tx1"/>
                          </a:solidFill>
                          <a:effectLst/>
                        </a:rPr>
                        <a:t>100</a:t>
                      </a:r>
                      <a:endParaRPr lang="en-US" sz="11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bg1"/>
                    </a:solidFill>
                  </a:tcPr>
                </a:tc>
                <a:tc>
                  <a:txBody>
                    <a:bodyPr/>
                    <a:lstStyle/>
                    <a:p>
                      <a:pPr marL="0" marR="0">
                        <a:lnSpc>
                          <a:spcPct val="115000"/>
                        </a:lnSpc>
                        <a:spcBef>
                          <a:spcPts val="0"/>
                        </a:spcBef>
                        <a:spcAft>
                          <a:spcPts val="0"/>
                        </a:spcAft>
                      </a:pPr>
                      <a:r>
                        <a:rPr lang="en-US" sz="1800" b="1" dirty="0">
                          <a:solidFill>
                            <a:schemeClr val="tx1"/>
                          </a:solidFill>
                          <a:effectLst/>
                        </a:rPr>
                        <a:t>150</a:t>
                      </a:r>
                      <a:endParaRPr lang="en-US" sz="11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616183643"/>
                  </a:ext>
                </a:extLst>
              </a:tr>
              <a:tr h="0">
                <a:tc>
                  <a:txBody>
                    <a:bodyPr/>
                    <a:lstStyle/>
                    <a:p>
                      <a:pPr marL="0" marR="0">
                        <a:lnSpc>
                          <a:spcPct val="115000"/>
                        </a:lnSpc>
                        <a:spcBef>
                          <a:spcPts val="0"/>
                        </a:spcBef>
                        <a:spcAft>
                          <a:spcPts val="0"/>
                        </a:spcAft>
                      </a:pPr>
                      <a:r>
                        <a:rPr lang="en-US" sz="1800">
                          <a:effectLst/>
                        </a:rPr>
                        <a:t>Corner B</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b="1" dirty="0">
                          <a:solidFill>
                            <a:schemeClr val="tx1"/>
                          </a:solidFill>
                          <a:effectLst/>
                        </a:rPr>
                        <a:t>50</a:t>
                      </a:r>
                      <a:endParaRPr lang="en-US" sz="11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bg1"/>
                    </a:solidFill>
                  </a:tcPr>
                </a:tc>
                <a:tc>
                  <a:txBody>
                    <a:bodyPr/>
                    <a:lstStyle/>
                    <a:p>
                      <a:pPr marL="0" marR="0">
                        <a:lnSpc>
                          <a:spcPct val="115000"/>
                        </a:lnSpc>
                        <a:spcBef>
                          <a:spcPts val="0"/>
                        </a:spcBef>
                        <a:spcAft>
                          <a:spcPts val="0"/>
                        </a:spcAft>
                      </a:pPr>
                      <a:r>
                        <a:rPr lang="en-US" sz="1800" b="1" dirty="0">
                          <a:solidFill>
                            <a:schemeClr val="tx1"/>
                          </a:solidFill>
                          <a:effectLst/>
                        </a:rPr>
                        <a:t>75</a:t>
                      </a:r>
                      <a:endParaRPr lang="en-US" sz="11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bg1"/>
                    </a:solidFill>
                  </a:tcPr>
                </a:tc>
                <a:tc>
                  <a:txBody>
                    <a:bodyPr/>
                    <a:lstStyle/>
                    <a:p>
                      <a:pPr marL="0" marR="0">
                        <a:lnSpc>
                          <a:spcPct val="115000"/>
                        </a:lnSpc>
                        <a:spcBef>
                          <a:spcPts val="0"/>
                        </a:spcBef>
                        <a:spcAft>
                          <a:spcPts val="0"/>
                        </a:spcAft>
                      </a:pPr>
                      <a:r>
                        <a:rPr lang="en-US" sz="1800" b="1" dirty="0">
                          <a:solidFill>
                            <a:schemeClr val="tx1"/>
                          </a:solidFill>
                          <a:effectLst/>
                        </a:rPr>
                        <a:t>250</a:t>
                      </a:r>
                      <a:endParaRPr lang="en-US" sz="11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36671239"/>
                  </a:ext>
                </a:extLst>
              </a:tr>
              <a:tr h="0">
                <a:tc>
                  <a:txBody>
                    <a:bodyPr/>
                    <a:lstStyle/>
                    <a:p>
                      <a:pPr marL="0" marR="0">
                        <a:lnSpc>
                          <a:spcPct val="115000"/>
                        </a:lnSpc>
                        <a:spcBef>
                          <a:spcPts val="0"/>
                        </a:spcBef>
                        <a:spcAft>
                          <a:spcPts val="0"/>
                        </a:spcAft>
                      </a:pPr>
                      <a:r>
                        <a:rPr lang="en-US" sz="1800">
                          <a:effectLst/>
                        </a:rPr>
                        <a:t>Corner C</a:t>
                      </a:r>
                      <a:endParaRPr lang="en-US"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b="1">
                          <a:solidFill>
                            <a:schemeClr val="tx1"/>
                          </a:solidFill>
                          <a:effectLst/>
                        </a:rPr>
                        <a:t>50</a:t>
                      </a:r>
                      <a:endParaRPr lang="en-US" sz="1100" b="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bg1"/>
                    </a:solidFill>
                  </a:tcPr>
                </a:tc>
                <a:tc>
                  <a:txBody>
                    <a:bodyPr/>
                    <a:lstStyle/>
                    <a:p>
                      <a:pPr marL="0" marR="0">
                        <a:lnSpc>
                          <a:spcPct val="115000"/>
                        </a:lnSpc>
                        <a:spcBef>
                          <a:spcPts val="0"/>
                        </a:spcBef>
                        <a:spcAft>
                          <a:spcPts val="0"/>
                        </a:spcAft>
                      </a:pPr>
                      <a:r>
                        <a:rPr lang="en-US" sz="1800" b="1">
                          <a:solidFill>
                            <a:schemeClr val="tx1"/>
                          </a:solidFill>
                          <a:effectLst/>
                        </a:rPr>
                        <a:t>100</a:t>
                      </a:r>
                      <a:endParaRPr lang="en-US" sz="1100" b="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bg1"/>
                    </a:solidFill>
                  </a:tcPr>
                </a:tc>
                <a:tc>
                  <a:txBody>
                    <a:bodyPr/>
                    <a:lstStyle/>
                    <a:p>
                      <a:pPr marL="0" marR="0">
                        <a:lnSpc>
                          <a:spcPct val="115000"/>
                        </a:lnSpc>
                        <a:spcBef>
                          <a:spcPts val="0"/>
                        </a:spcBef>
                        <a:spcAft>
                          <a:spcPts val="0"/>
                        </a:spcAft>
                      </a:pPr>
                      <a:r>
                        <a:rPr lang="en-US" sz="1800" b="1" dirty="0">
                          <a:solidFill>
                            <a:schemeClr val="tx1"/>
                          </a:solidFill>
                          <a:effectLst/>
                        </a:rPr>
                        <a:t>110</a:t>
                      </a:r>
                      <a:endParaRPr lang="en-US" sz="11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440333721"/>
                  </a:ext>
                </a:extLst>
              </a:tr>
            </a:tbl>
          </a:graphicData>
        </a:graphic>
      </p:graphicFrame>
      <p:sp>
        <p:nvSpPr>
          <p:cNvPr id="5" name="Rectangle 1">
            <a:extLst>
              <a:ext uri="{FF2B5EF4-FFF2-40B4-BE49-F238E27FC236}">
                <a16:creationId xmlns:a16="http://schemas.microsoft.com/office/drawing/2014/main" id="{767D0144-50BA-39FF-E358-4FBE0390070F}"/>
              </a:ext>
            </a:extLst>
          </p:cNvPr>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38579276-DAEC-5AC9-3C73-00168A4B6043}"/>
              </a:ext>
            </a:extLst>
          </p:cNvPr>
          <p:cNvSpPr txBox="1"/>
          <p:nvPr/>
        </p:nvSpPr>
        <p:spPr>
          <a:xfrm>
            <a:off x="304800" y="1272206"/>
            <a:ext cx="8686800" cy="4616648"/>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Project is a traffic light.  Total cost of light installation is $300.  There are 3 voters here who get benefits and pay the costs.  Assume they split the costs evenly, so each one pays $100 per light installed.</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They can install no lights, one light, two lights, or three lights.</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br>
            <a:endParaRPr kumimoji="0" lang="en-US" altLang="en-US" sz="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Three corners are being voted on, and the following represents the voters WTP.</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Corner A has a total WTP of 300  ($50+$100+150)</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Corner B has a total WTP of 375  ($50+$75+$250)</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Corner C has a total WTP of 260  ($50+$100+$110)</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Which ones will pass if we vote and people vote yes if their WTP-cost is greater than or equal to zero?</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Yes – no voting ignores intensity of preferences.</a:t>
            </a: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If the valuation of the median voter is greater than or equal to the cost to that voter, it will pass a vote with a majority.</a:t>
            </a:r>
            <a:r>
              <a:rPr kumimoji="0" lang="en-US" altLang="en-US" sz="6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endParaRPr lang="en-US" dirty="0"/>
          </a:p>
        </p:txBody>
      </p:sp>
      <p:graphicFrame>
        <p:nvGraphicFramePr>
          <p:cNvPr id="3" name="Table 2">
            <a:extLst>
              <a:ext uri="{FF2B5EF4-FFF2-40B4-BE49-F238E27FC236}">
                <a16:creationId xmlns:a16="http://schemas.microsoft.com/office/drawing/2014/main" id="{B1C4FFF3-4D0B-C1A3-8DF2-1467203F41AD}"/>
              </a:ext>
            </a:extLst>
          </p:cNvPr>
          <p:cNvGraphicFramePr>
            <a:graphicFrameLocks noGrp="1"/>
          </p:cNvGraphicFramePr>
          <p:nvPr>
            <p:extLst>
              <p:ext uri="{D42A27DB-BD31-4B8C-83A1-F6EECF244321}">
                <p14:modId xmlns:p14="http://schemas.microsoft.com/office/powerpoint/2010/main" val="3234719664"/>
              </p:ext>
            </p:extLst>
          </p:nvPr>
        </p:nvGraphicFramePr>
        <p:xfrm>
          <a:off x="1524000" y="5233494"/>
          <a:ext cx="6781800" cy="1483360"/>
        </p:xfrm>
        <a:graphic>
          <a:graphicData uri="http://schemas.openxmlformats.org/drawingml/2006/table">
            <a:tbl>
              <a:tblPr firstRow="1" bandRow="1">
                <a:tableStyleId>{5C22544A-7EE6-4342-B048-85BDC9FD1C3A}</a:tableStyleId>
              </a:tblPr>
              <a:tblGrid>
                <a:gridCol w="1356360">
                  <a:extLst>
                    <a:ext uri="{9D8B030D-6E8A-4147-A177-3AD203B41FA5}">
                      <a16:colId xmlns:a16="http://schemas.microsoft.com/office/drawing/2014/main" val="736294568"/>
                    </a:ext>
                  </a:extLst>
                </a:gridCol>
                <a:gridCol w="1356360">
                  <a:extLst>
                    <a:ext uri="{9D8B030D-6E8A-4147-A177-3AD203B41FA5}">
                      <a16:colId xmlns:a16="http://schemas.microsoft.com/office/drawing/2014/main" val="1039113627"/>
                    </a:ext>
                  </a:extLst>
                </a:gridCol>
                <a:gridCol w="1356360">
                  <a:extLst>
                    <a:ext uri="{9D8B030D-6E8A-4147-A177-3AD203B41FA5}">
                      <a16:colId xmlns:a16="http://schemas.microsoft.com/office/drawing/2014/main" val="3973004548"/>
                    </a:ext>
                  </a:extLst>
                </a:gridCol>
                <a:gridCol w="1356360">
                  <a:extLst>
                    <a:ext uri="{9D8B030D-6E8A-4147-A177-3AD203B41FA5}">
                      <a16:colId xmlns:a16="http://schemas.microsoft.com/office/drawing/2014/main" val="3423131633"/>
                    </a:ext>
                  </a:extLst>
                </a:gridCol>
                <a:gridCol w="1356360">
                  <a:extLst>
                    <a:ext uri="{9D8B030D-6E8A-4147-A177-3AD203B41FA5}">
                      <a16:colId xmlns:a16="http://schemas.microsoft.com/office/drawing/2014/main" val="3193550903"/>
                    </a:ext>
                  </a:extLst>
                </a:gridCol>
              </a:tblGrid>
              <a:tr h="370840">
                <a:tc>
                  <a:txBody>
                    <a:bodyPr/>
                    <a:lstStyle/>
                    <a:p>
                      <a:endParaRPr lang="en-US" dirty="0"/>
                    </a:p>
                  </a:txBody>
                  <a:tcPr/>
                </a:tc>
                <a:tc>
                  <a:txBody>
                    <a:bodyPr/>
                    <a:lstStyle/>
                    <a:p>
                      <a:r>
                        <a:rPr lang="en-US" dirty="0"/>
                        <a:t>Fred</a:t>
                      </a:r>
                    </a:p>
                  </a:txBody>
                  <a:tcPr/>
                </a:tc>
                <a:tc>
                  <a:txBody>
                    <a:bodyPr/>
                    <a:lstStyle/>
                    <a:p>
                      <a:r>
                        <a:rPr lang="en-US" dirty="0"/>
                        <a:t>Barney</a:t>
                      </a:r>
                    </a:p>
                  </a:txBody>
                  <a:tcPr/>
                </a:tc>
                <a:tc>
                  <a:txBody>
                    <a:bodyPr/>
                    <a:lstStyle/>
                    <a:p>
                      <a:r>
                        <a:rPr lang="en-US" dirty="0"/>
                        <a:t>Wilma</a:t>
                      </a:r>
                    </a:p>
                  </a:txBody>
                  <a:tcPr/>
                </a:tc>
                <a:tc>
                  <a:txBody>
                    <a:bodyPr/>
                    <a:lstStyle/>
                    <a:p>
                      <a:r>
                        <a:rPr lang="en-US" dirty="0"/>
                        <a:t>OUTCOME</a:t>
                      </a:r>
                    </a:p>
                  </a:txBody>
                  <a:tcPr/>
                </a:tc>
                <a:extLst>
                  <a:ext uri="{0D108BD9-81ED-4DB2-BD59-A6C34878D82A}">
                    <a16:rowId xmlns:a16="http://schemas.microsoft.com/office/drawing/2014/main" val="681434175"/>
                  </a:ext>
                </a:extLst>
              </a:tr>
              <a:tr h="370840">
                <a:tc>
                  <a:txBody>
                    <a:bodyPr/>
                    <a:lstStyle/>
                    <a:p>
                      <a:r>
                        <a:rPr lang="en-US" dirty="0"/>
                        <a:t>Corner A</a:t>
                      </a:r>
                    </a:p>
                  </a:txBody>
                  <a:tcPr/>
                </a:tc>
                <a:tc>
                  <a:txBody>
                    <a:bodyPr/>
                    <a:lstStyle/>
                    <a:p>
                      <a:r>
                        <a:rPr lang="en-US" dirty="0"/>
                        <a:t>NO</a:t>
                      </a:r>
                    </a:p>
                  </a:txBody>
                  <a:tcPr/>
                </a:tc>
                <a:tc>
                  <a:txBody>
                    <a:bodyPr/>
                    <a:lstStyle/>
                    <a:p>
                      <a:r>
                        <a:rPr lang="en-US" dirty="0"/>
                        <a:t>YES</a:t>
                      </a:r>
                    </a:p>
                  </a:txBody>
                  <a:tcPr/>
                </a:tc>
                <a:tc>
                  <a:txBody>
                    <a:bodyPr/>
                    <a:lstStyle/>
                    <a:p>
                      <a:r>
                        <a:rPr lang="en-US" dirty="0"/>
                        <a:t>YES</a:t>
                      </a:r>
                    </a:p>
                  </a:txBody>
                  <a:tcPr/>
                </a:tc>
                <a:tc>
                  <a:txBody>
                    <a:bodyPr/>
                    <a:lstStyle/>
                    <a:p>
                      <a:r>
                        <a:rPr lang="en-US" dirty="0"/>
                        <a:t>PASS</a:t>
                      </a:r>
                    </a:p>
                  </a:txBody>
                  <a:tcPr/>
                </a:tc>
                <a:extLst>
                  <a:ext uri="{0D108BD9-81ED-4DB2-BD59-A6C34878D82A}">
                    <a16:rowId xmlns:a16="http://schemas.microsoft.com/office/drawing/2014/main" val="4179383863"/>
                  </a:ext>
                </a:extLst>
              </a:tr>
              <a:tr h="370840">
                <a:tc>
                  <a:txBody>
                    <a:bodyPr/>
                    <a:lstStyle/>
                    <a:p>
                      <a:r>
                        <a:rPr lang="en-US" dirty="0"/>
                        <a:t>Corner B</a:t>
                      </a:r>
                    </a:p>
                  </a:txBody>
                  <a:tcPr/>
                </a:tc>
                <a:tc>
                  <a:txBody>
                    <a:bodyPr/>
                    <a:lstStyle/>
                    <a:p>
                      <a:r>
                        <a:rPr lang="en-US" dirty="0"/>
                        <a:t>NO</a:t>
                      </a:r>
                    </a:p>
                  </a:txBody>
                  <a:tcPr/>
                </a:tc>
                <a:tc>
                  <a:txBody>
                    <a:bodyPr/>
                    <a:lstStyle/>
                    <a:p>
                      <a:r>
                        <a:rPr lang="en-US" dirty="0"/>
                        <a:t>NO</a:t>
                      </a:r>
                    </a:p>
                  </a:txBody>
                  <a:tcPr/>
                </a:tc>
                <a:tc>
                  <a:txBody>
                    <a:bodyPr/>
                    <a:lstStyle/>
                    <a:p>
                      <a:r>
                        <a:rPr lang="en-US" dirty="0"/>
                        <a:t>YES</a:t>
                      </a:r>
                    </a:p>
                  </a:txBody>
                  <a:tcPr/>
                </a:tc>
                <a:tc>
                  <a:txBody>
                    <a:bodyPr/>
                    <a:lstStyle/>
                    <a:p>
                      <a:r>
                        <a:rPr lang="en-US" dirty="0"/>
                        <a:t>FAIL</a:t>
                      </a:r>
                    </a:p>
                  </a:txBody>
                  <a:tcPr/>
                </a:tc>
                <a:extLst>
                  <a:ext uri="{0D108BD9-81ED-4DB2-BD59-A6C34878D82A}">
                    <a16:rowId xmlns:a16="http://schemas.microsoft.com/office/drawing/2014/main" val="801783071"/>
                  </a:ext>
                </a:extLst>
              </a:tr>
              <a:tr h="370840">
                <a:tc>
                  <a:txBody>
                    <a:bodyPr/>
                    <a:lstStyle/>
                    <a:p>
                      <a:r>
                        <a:rPr lang="en-US" dirty="0"/>
                        <a:t>Corner C</a:t>
                      </a:r>
                    </a:p>
                  </a:txBody>
                  <a:tcPr/>
                </a:tc>
                <a:tc>
                  <a:txBody>
                    <a:bodyPr/>
                    <a:lstStyle/>
                    <a:p>
                      <a:r>
                        <a:rPr lang="en-US" dirty="0"/>
                        <a:t>NO</a:t>
                      </a:r>
                    </a:p>
                  </a:txBody>
                  <a:tcPr/>
                </a:tc>
                <a:tc>
                  <a:txBody>
                    <a:bodyPr/>
                    <a:lstStyle/>
                    <a:p>
                      <a:r>
                        <a:rPr lang="en-US" dirty="0"/>
                        <a:t>YES</a:t>
                      </a:r>
                    </a:p>
                  </a:txBody>
                  <a:tcPr/>
                </a:tc>
                <a:tc>
                  <a:txBody>
                    <a:bodyPr/>
                    <a:lstStyle/>
                    <a:p>
                      <a:r>
                        <a:rPr lang="en-US" dirty="0"/>
                        <a:t>YES</a:t>
                      </a:r>
                    </a:p>
                  </a:txBody>
                  <a:tcPr/>
                </a:tc>
                <a:tc>
                  <a:txBody>
                    <a:bodyPr/>
                    <a:lstStyle/>
                    <a:p>
                      <a:r>
                        <a:rPr lang="en-US" dirty="0"/>
                        <a:t>PASS</a:t>
                      </a:r>
                    </a:p>
                  </a:txBody>
                  <a:tcPr/>
                </a:tc>
                <a:extLst>
                  <a:ext uri="{0D108BD9-81ED-4DB2-BD59-A6C34878D82A}">
                    <a16:rowId xmlns:a16="http://schemas.microsoft.com/office/drawing/2014/main" val="1905147843"/>
                  </a:ext>
                </a:extLst>
              </a:tr>
            </a:tbl>
          </a:graphicData>
        </a:graphic>
      </p:graphicFrame>
    </p:spTree>
    <p:extLst>
      <p:ext uri="{BB962C8B-B14F-4D97-AF65-F5344CB8AC3E}">
        <p14:creationId xmlns:p14="http://schemas.microsoft.com/office/powerpoint/2010/main" val="3264401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E08FA-22A6-47BF-AD65-2E8BCF3A902E}"/>
              </a:ext>
            </a:extLst>
          </p:cNvPr>
          <p:cNvSpPr>
            <a:spLocks noGrp="1"/>
          </p:cNvSpPr>
          <p:nvPr>
            <p:ph type="title"/>
          </p:nvPr>
        </p:nvSpPr>
        <p:spPr/>
        <p:txBody>
          <a:bodyPr/>
          <a:lstStyle/>
          <a:p>
            <a:r>
              <a:rPr lang="en-US" dirty="0"/>
              <a:t>Economic Concept of Rent </a:t>
            </a:r>
          </a:p>
        </p:txBody>
      </p:sp>
      <p:sp>
        <p:nvSpPr>
          <p:cNvPr id="3" name="Content Placeholder 2">
            <a:extLst>
              <a:ext uri="{FF2B5EF4-FFF2-40B4-BE49-F238E27FC236}">
                <a16:creationId xmlns:a16="http://schemas.microsoft.com/office/drawing/2014/main" id="{FB02C5C9-B538-45B4-BCBE-5315CEFEE8FC}"/>
              </a:ext>
            </a:extLst>
          </p:cNvPr>
          <p:cNvSpPr>
            <a:spLocks noGrp="1"/>
          </p:cNvSpPr>
          <p:nvPr>
            <p:ph idx="1"/>
          </p:nvPr>
        </p:nvSpPr>
        <p:spPr>
          <a:xfrm>
            <a:off x="0" y="1371600"/>
            <a:ext cx="9144000" cy="5486400"/>
          </a:xfrm>
        </p:spPr>
        <p:txBody>
          <a:bodyPr/>
          <a:lstStyle/>
          <a:p>
            <a:r>
              <a:rPr lang="en-US" dirty="0"/>
              <a:t>In this setting, we assume there is a minimum acceptable price.</a:t>
            </a:r>
          </a:p>
          <a:p>
            <a:pPr lvl="1"/>
            <a:r>
              <a:rPr lang="en-US" dirty="0"/>
              <a:t>For suppliers, the marginal cost of production.</a:t>
            </a:r>
          </a:p>
          <a:p>
            <a:pPr lvl="1"/>
            <a:r>
              <a:rPr lang="en-US" dirty="0"/>
              <a:t>The ‘reservation’ price of the good used car or the lemon we looked at in information asymmetries and adverse selection.</a:t>
            </a:r>
          </a:p>
          <a:p>
            <a:pPr lvl="1"/>
            <a:r>
              <a:rPr lang="en-US" dirty="0"/>
              <a:t>The supply of labor as revealed by the supply curve in the minimum wage policy floor example.</a:t>
            </a:r>
          </a:p>
          <a:p>
            <a:r>
              <a:rPr lang="en-US" dirty="0"/>
              <a:t>Economic rent is the amount you are paid over and above what is the minimum you would have been willing to accept.  </a:t>
            </a:r>
          </a:p>
        </p:txBody>
      </p:sp>
    </p:spTree>
    <p:extLst>
      <p:ext uri="{BB962C8B-B14F-4D97-AF65-F5344CB8AC3E}">
        <p14:creationId xmlns:p14="http://schemas.microsoft.com/office/powerpoint/2010/main" val="4106491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6E8AA-5E77-483B-84AC-916098901F8D}"/>
              </a:ext>
            </a:extLst>
          </p:cNvPr>
          <p:cNvSpPr>
            <a:spLocks noGrp="1"/>
          </p:cNvSpPr>
          <p:nvPr>
            <p:ph type="title"/>
          </p:nvPr>
        </p:nvSpPr>
        <p:spPr/>
        <p:txBody>
          <a:bodyPr>
            <a:normAutofit fontScale="90000"/>
          </a:bodyPr>
          <a:lstStyle/>
          <a:p>
            <a:r>
              <a:rPr lang="en-US" dirty="0"/>
              <a:t>Producer Surplus is a kind of rent</a:t>
            </a:r>
          </a:p>
        </p:txBody>
      </p:sp>
      <p:sp>
        <p:nvSpPr>
          <p:cNvPr id="3" name="Content Placeholder 2">
            <a:extLst>
              <a:ext uri="{FF2B5EF4-FFF2-40B4-BE49-F238E27FC236}">
                <a16:creationId xmlns:a16="http://schemas.microsoft.com/office/drawing/2014/main" id="{107FE1A7-A705-4915-8D9A-37DA17F6EBA5}"/>
              </a:ext>
            </a:extLst>
          </p:cNvPr>
          <p:cNvSpPr>
            <a:spLocks noGrp="1"/>
          </p:cNvSpPr>
          <p:nvPr>
            <p:ph idx="1"/>
          </p:nvPr>
        </p:nvSpPr>
        <p:spPr>
          <a:xfrm>
            <a:off x="152400" y="1371600"/>
            <a:ext cx="8991600" cy="5486400"/>
          </a:xfrm>
        </p:spPr>
        <p:txBody>
          <a:bodyPr/>
          <a:lstStyle/>
          <a:p>
            <a:r>
              <a:rPr lang="en-US" dirty="0"/>
              <a:t>The area under the competitive market price and the marginal cost / supply curve.</a:t>
            </a:r>
          </a:p>
          <a:p>
            <a:pPr marL="0" indent="0">
              <a:buNone/>
            </a:pPr>
            <a:endParaRPr lang="en-US" dirty="0"/>
          </a:p>
        </p:txBody>
      </p:sp>
      <p:cxnSp>
        <p:nvCxnSpPr>
          <p:cNvPr id="5" name="Straight Connector 4">
            <a:extLst>
              <a:ext uri="{FF2B5EF4-FFF2-40B4-BE49-F238E27FC236}">
                <a16:creationId xmlns:a16="http://schemas.microsoft.com/office/drawing/2014/main" id="{A79F0144-34D6-446C-A374-994B51508EFC}"/>
              </a:ext>
            </a:extLst>
          </p:cNvPr>
          <p:cNvCxnSpPr>
            <a:cxnSpLocks/>
          </p:cNvCxnSpPr>
          <p:nvPr/>
        </p:nvCxnSpPr>
        <p:spPr>
          <a:xfrm flipV="1">
            <a:off x="704590" y="2438400"/>
            <a:ext cx="0" cy="2438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69A6FF1-4CF2-45E7-83E3-8CEA1AE79C05}"/>
              </a:ext>
            </a:extLst>
          </p:cNvPr>
          <p:cNvCxnSpPr/>
          <p:nvPr/>
        </p:nvCxnSpPr>
        <p:spPr>
          <a:xfrm>
            <a:off x="762000" y="4876800"/>
            <a:ext cx="23622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B4E28A0-5651-4AD5-B505-72479CA55B17}"/>
              </a:ext>
            </a:extLst>
          </p:cNvPr>
          <p:cNvCxnSpPr/>
          <p:nvPr/>
        </p:nvCxnSpPr>
        <p:spPr>
          <a:xfrm flipV="1">
            <a:off x="762000" y="3124200"/>
            <a:ext cx="2362200" cy="1752600"/>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CB0C478E-640D-495F-B361-8B801F416B95}"/>
              </a:ext>
            </a:extLst>
          </p:cNvPr>
          <p:cNvCxnSpPr/>
          <p:nvPr/>
        </p:nvCxnSpPr>
        <p:spPr>
          <a:xfrm>
            <a:off x="914400" y="2895600"/>
            <a:ext cx="2133600" cy="167640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E243B3B-19E6-4B1C-9AA2-7D20D647E93F}"/>
              </a:ext>
            </a:extLst>
          </p:cNvPr>
          <p:cNvCxnSpPr>
            <a:cxnSpLocks/>
          </p:cNvCxnSpPr>
          <p:nvPr/>
        </p:nvCxnSpPr>
        <p:spPr>
          <a:xfrm>
            <a:off x="704590" y="3860104"/>
            <a:ext cx="1429010"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8180289-ACF4-400D-BD38-2C9E4390E76A}"/>
              </a:ext>
            </a:extLst>
          </p:cNvPr>
          <p:cNvCxnSpPr/>
          <p:nvPr/>
        </p:nvCxnSpPr>
        <p:spPr>
          <a:xfrm flipV="1">
            <a:off x="2120030" y="3886200"/>
            <a:ext cx="0" cy="99060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 name="Right Triangle 19">
            <a:extLst>
              <a:ext uri="{FF2B5EF4-FFF2-40B4-BE49-F238E27FC236}">
                <a16:creationId xmlns:a16="http://schemas.microsoft.com/office/drawing/2014/main" id="{DEC28433-7DF0-4914-8358-F0FCCB2E1CED}"/>
              </a:ext>
            </a:extLst>
          </p:cNvPr>
          <p:cNvSpPr/>
          <p:nvPr/>
        </p:nvSpPr>
        <p:spPr>
          <a:xfrm rot="5400000">
            <a:off x="897173" y="3653942"/>
            <a:ext cx="1016688" cy="142901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2CDCAD69-925D-49A7-A8D0-97C24D98D8DA}"/>
              </a:ext>
            </a:extLst>
          </p:cNvPr>
          <p:cNvSpPr txBox="1"/>
          <p:nvPr/>
        </p:nvSpPr>
        <p:spPr>
          <a:xfrm flipH="1">
            <a:off x="368268" y="2329934"/>
            <a:ext cx="103549" cy="369332"/>
          </a:xfrm>
          <a:prstGeom prst="rect">
            <a:avLst/>
          </a:prstGeom>
          <a:noFill/>
        </p:spPr>
        <p:txBody>
          <a:bodyPr wrap="square" rtlCol="0">
            <a:spAutoFit/>
          </a:bodyPr>
          <a:lstStyle/>
          <a:p>
            <a:r>
              <a:rPr lang="en-US" dirty="0"/>
              <a:t>p</a:t>
            </a:r>
          </a:p>
        </p:txBody>
      </p:sp>
      <p:sp>
        <p:nvSpPr>
          <p:cNvPr id="23" name="TextBox 22">
            <a:extLst>
              <a:ext uri="{FF2B5EF4-FFF2-40B4-BE49-F238E27FC236}">
                <a16:creationId xmlns:a16="http://schemas.microsoft.com/office/drawing/2014/main" id="{BF0D20DC-E789-4476-96AB-C548317AEE42}"/>
              </a:ext>
            </a:extLst>
          </p:cNvPr>
          <p:cNvSpPr txBox="1"/>
          <p:nvPr/>
        </p:nvSpPr>
        <p:spPr>
          <a:xfrm>
            <a:off x="3124200" y="4381500"/>
            <a:ext cx="351378" cy="369332"/>
          </a:xfrm>
          <a:prstGeom prst="rect">
            <a:avLst/>
          </a:prstGeom>
          <a:noFill/>
        </p:spPr>
        <p:txBody>
          <a:bodyPr wrap="none" rtlCol="0">
            <a:spAutoFit/>
          </a:bodyPr>
          <a:lstStyle/>
          <a:p>
            <a:r>
              <a:rPr lang="en-US" dirty="0"/>
              <a:t>D</a:t>
            </a:r>
          </a:p>
        </p:txBody>
      </p:sp>
      <p:sp>
        <p:nvSpPr>
          <p:cNvPr id="24" name="TextBox 23">
            <a:extLst>
              <a:ext uri="{FF2B5EF4-FFF2-40B4-BE49-F238E27FC236}">
                <a16:creationId xmlns:a16="http://schemas.microsoft.com/office/drawing/2014/main" id="{5D3131FC-530D-4AB1-AF61-F6A39482ACC2}"/>
              </a:ext>
            </a:extLst>
          </p:cNvPr>
          <p:cNvSpPr txBox="1"/>
          <p:nvPr/>
        </p:nvSpPr>
        <p:spPr>
          <a:xfrm flipH="1">
            <a:off x="3048000" y="3012509"/>
            <a:ext cx="1110641" cy="369318"/>
          </a:xfrm>
          <a:prstGeom prst="rect">
            <a:avLst/>
          </a:prstGeom>
          <a:noFill/>
        </p:spPr>
        <p:txBody>
          <a:bodyPr wrap="square" rtlCol="0">
            <a:spAutoFit/>
          </a:bodyPr>
          <a:lstStyle/>
          <a:p>
            <a:r>
              <a:rPr lang="en-US" dirty="0"/>
              <a:t>S</a:t>
            </a:r>
          </a:p>
        </p:txBody>
      </p:sp>
      <p:sp>
        <p:nvSpPr>
          <p:cNvPr id="25" name="TextBox 24">
            <a:extLst>
              <a:ext uri="{FF2B5EF4-FFF2-40B4-BE49-F238E27FC236}">
                <a16:creationId xmlns:a16="http://schemas.microsoft.com/office/drawing/2014/main" id="{0078FDAD-93F6-4AA3-97A0-0FBDB9CF2EB4}"/>
              </a:ext>
            </a:extLst>
          </p:cNvPr>
          <p:cNvSpPr txBox="1"/>
          <p:nvPr/>
        </p:nvSpPr>
        <p:spPr>
          <a:xfrm>
            <a:off x="345748" y="3657600"/>
            <a:ext cx="402674" cy="369332"/>
          </a:xfrm>
          <a:prstGeom prst="rect">
            <a:avLst/>
          </a:prstGeom>
          <a:noFill/>
        </p:spPr>
        <p:txBody>
          <a:bodyPr wrap="none" rtlCol="0">
            <a:spAutoFit/>
          </a:bodyPr>
          <a:lstStyle/>
          <a:p>
            <a:r>
              <a:rPr lang="en-US" dirty="0"/>
              <a:t>p*</a:t>
            </a:r>
          </a:p>
        </p:txBody>
      </p:sp>
      <p:sp>
        <p:nvSpPr>
          <p:cNvPr id="26" name="TextBox 25">
            <a:extLst>
              <a:ext uri="{FF2B5EF4-FFF2-40B4-BE49-F238E27FC236}">
                <a16:creationId xmlns:a16="http://schemas.microsoft.com/office/drawing/2014/main" id="{F968FCCB-C137-4023-B5B0-407817CABEA7}"/>
              </a:ext>
            </a:extLst>
          </p:cNvPr>
          <p:cNvSpPr txBox="1"/>
          <p:nvPr/>
        </p:nvSpPr>
        <p:spPr>
          <a:xfrm>
            <a:off x="1956148" y="4799463"/>
            <a:ext cx="402674" cy="369332"/>
          </a:xfrm>
          <a:prstGeom prst="rect">
            <a:avLst/>
          </a:prstGeom>
          <a:noFill/>
        </p:spPr>
        <p:txBody>
          <a:bodyPr wrap="none" rtlCol="0">
            <a:spAutoFit/>
          </a:bodyPr>
          <a:lstStyle/>
          <a:p>
            <a:r>
              <a:rPr lang="en-US" dirty="0"/>
              <a:t>q*</a:t>
            </a:r>
          </a:p>
        </p:txBody>
      </p:sp>
      <p:cxnSp>
        <p:nvCxnSpPr>
          <p:cNvPr id="28" name="Straight Connector 27">
            <a:extLst>
              <a:ext uri="{FF2B5EF4-FFF2-40B4-BE49-F238E27FC236}">
                <a16:creationId xmlns:a16="http://schemas.microsoft.com/office/drawing/2014/main" id="{2B3ECE30-1888-4805-AC53-416610E5885C}"/>
              </a:ext>
            </a:extLst>
          </p:cNvPr>
          <p:cNvCxnSpPr/>
          <p:nvPr/>
        </p:nvCxnSpPr>
        <p:spPr>
          <a:xfrm>
            <a:off x="4722958" y="2514600"/>
            <a:ext cx="0" cy="2286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92C37B0-F4F6-4DF8-9DB2-FD756CAE0CBC}"/>
              </a:ext>
            </a:extLst>
          </p:cNvPr>
          <p:cNvCxnSpPr/>
          <p:nvPr/>
        </p:nvCxnSpPr>
        <p:spPr>
          <a:xfrm>
            <a:off x="4724400" y="4799463"/>
            <a:ext cx="2209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0C356ADB-1D0F-40C9-B735-2DE95AA6FC06}"/>
              </a:ext>
            </a:extLst>
          </p:cNvPr>
          <p:cNvSpPr txBox="1"/>
          <p:nvPr/>
        </p:nvSpPr>
        <p:spPr>
          <a:xfrm>
            <a:off x="4421043" y="2336105"/>
            <a:ext cx="651998" cy="369332"/>
          </a:xfrm>
          <a:prstGeom prst="rect">
            <a:avLst/>
          </a:prstGeom>
          <a:noFill/>
        </p:spPr>
        <p:txBody>
          <a:bodyPr wrap="square" rtlCol="0">
            <a:spAutoFit/>
          </a:bodyPr>
          <a:lstStyle/>
          <a:p>
            <a:r>
              <a:rPr lang="en-US" dirty="0"/>
              <a:t>p</a:t>
            </a:r>
          </a:p>
        </p:txBody>
      </p:sp>
      <p:sp>
        <p:nvSpPr>
          <p:cNvPr id="32" name="TextBox 31">
            <a:extLst>
              <a:ext uri="{FF2B5EF4-FFF2-40B4-BE49-F238E27FC236}">
                <a16:creationId xmlns:a16="http://schemas.microsoft.com/office/drawing/2014/main" id="{D0B4F137-949D-48E2-B5C8-717AA283E043}"/>
              </a:ext>
            </a:extLst>
          </p:cNvPr>
          <p:cNvSpPr txBox="1"/>
          <p:nvPr/>
        </p:nvSpPr>
        <p:spPr>
          <a:xfrm>
            <a:off x="6742383" y="4876791"/>
            <a:ext cx="312906" cy="369332"/>
          </a:xfrm>
          <a:prstGeom prst="rect">
            <a:avLst/>
          </a:prstGeom>
          <a:noFill/>
        </p:spPr>
        <p:txBody>
          <a:bodyPr wrap="none" rtlCol="0">
            <a:spAutoFit/>
          </a:bodyPr>
          <a:lstStyle/>
          <a:p>
            <a:r>
              <a:rPr lang="en-US" dirty="0"/>
              <a:t>q</a:t>
            </a:r>
          </a:p>
        </p:txBody>
      </p:sp>
      <p:sp>
        <p:nvSpPr>
          <p:cNvPr id="33" name="TextBox 32">
            <a:extLst>
              <a:ext uri="{FF2B5EF4-FFF2-40B4-BE49-F238E27FC236}">
                <a16:creationId xmlns:a16="http://schemas.microsoft.com/office/drawing/2014/main" id="{D7016115-1F31-4BEC-AD2A-3363E7E86E4D}"/>
              </a:ext>
            </a:extLst>
          </p:cNvPr>
          <p:cNvSpPr txBox="1"/>
          <p:nvPr/>
        </p:nvSpPr>
        <p:spPr>
          <a:xfrm>
            <a:off x="3012136" y="4779630"/>
            <a:ext cx="451586" cy="369332"/>
          </a:xfrm>
          <a:prstGeom prst="rect">
            <a:avLst/>
          </a:prstGeom>
          <a:noFill/>
        </p:spPr>
        <p:txBody>
          <a:bodyPr wrap="square" rtlCol="0">
            <a:spAutoFit/>
          </a:bodyPr>
          <a:lstStyle/>
          <a:p>
            <a:r>
              <a:rPr lang="en-US" dirty="0"/>
              <a:t>q</a:t>
            </a:r>
          </a:p>
        </p:txBody>
      </p:sp>
      <p:cxnSp>
        <p:nvCxnSpPr>
          <p:cNvPr id="35" name="Straight Connector 34">
            <a:extLst>
              <a:ext uri="{FF2B5EF4-FFF2-40B4-BE49-F238E27FC236}">
                <a16:creationId xmlns:a16="http://schemas.microsoft.com/office/drawing/2014/main" id="{CD0F4539-C786-49B9-AE39-E9BF0812C6DD}"/>
              </a:ext>
            </a:extLst>
          </p:cNvPr>
          <p:cNvCxnSpPr/>
          <p:nvPr/>
        </p:nvCxnSpPr>
        <p:spPr>
          <a:xfrm>
            <a:off x="4722958" y="4026932"/>
            <a:ext cx="2332331" cy="0"/>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F499DE4-AAC0-4D26-9227-699C95587215}"/>
              </a:ext>
            </a:extLst>
          </p:cNvPr>
          <p:cNvCxnSpPr/>
          <p:nvPr/>
        </p:nvCxnSpPr>
        <p:spPr>
          <a:xfrm>
            <a:off x="4747042" y="2895600"/>
            <a:ext cx="1995341" cy="167056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077A5069-6E10-43B6-AAAF-A0D5F1D6435D}"/>
              </a:ext>
            </a:extLst>
          </p:cNvPr>
          <p:cNvSpPr txBox="1"/>
          <p:nvPr/>
        </p:nvSpPr>
        <p:spPr>
          <a:xfrm>
            <a:off x="7042465" y="3827745"/>
            <a:ext cx="338554" cy="369332"/>
          </a:xfrm>
          <a:prstGeom prst="rect">
            <a:avLst/>
          </a:prstGeom>
          <a:noFill/>
        </p:spPr>
        <p:txBody>
          <a:bodyPr wrap="none" rtlCol="0">
            <a:spAutoFit/>
          </a:bodyPr>
          <a:lstStyle/>
          <a:p>
            <a:r>
              <a:rPr lang="en-US" dirty="0"/>
              <a:t>S</a:t>
            </a:r>
          </a:p>
        </p:txBody>
      </p:sp>
      <p:sp>
        <p:nvSpPr>
          <p:cNvPr id="39" name="TextBox 38">
            <a:extLst>
              <a:ext uri="{FF2B5EF4-FFF2-40B4-BE49-F238E27FC236}">
                <a16:creationId xmlns:a16="http://schemas.microsoft.com/office/drawing/2014/main" id="{5A8D01DE-DCDC-47F1-A59B-FA0779C0A6E0}"/>
              </a:ext>
            </a:extLst>
          </p:cNvPr>
          <p:cNvSpPr txBox="1"/>
          <p:nvPr/>
        </p:nvSpPr>
        <p:spPr>
          <a:xfrm>
            <a:off x="6714989" y="4396264"/>
            <a:ext cx="351378" cy="369332"/>
          </a:xfrm>
          <a:prstGeom prst="rect">
            <a:avLst/>
          </a:prstGeom>
          <a:noFill/>
        </p:spPr>
        <p:txBody>
          <a:bodyPr wrap="none" rtlCol="0">
            <a:spAutoFit/>
          </a:bodyPr>
          <a:lstStyle/>
          <a:p>
            <a:r>
              <a:rPr lang="en-US" dirty="0"/>
              <a:t>D</a:t>
            </a:r>
          </a:p>
        </p:txBody>
      </p:sp>
      <p:cxnSp>
        <p:nvCxnSpPr>
          <p:cNvPr id="41" name="Straight Connector 40">
            <a:extLst>
              <a:ext uri="{FF2B5EF4-FFF2-40B4-BE49-F238E27FC236}">
                <a16:creationId xmlns:a16="http://schemas.microsoft.com/office/drawing/2014/main" id="{84DD95FA-EB3D-485A-8F55-CF2D85151ABD}"/>
              </a:ext>
            </a:extLst>
          </p:cNvPr>
          <p:cNvCxnSpPr/>
          <p:nvPr/>
        </p:nvCxnSpPr>
        <p:spPr>
          <a:xfrm>
            <a:off x="6096000" y="4026932"/>
            <a:ext cx="0" cy="772531"/>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C2487DF1-0B69-46E8-8F75-6E66495AF314}"/>
              </a:ext>
            </a:extLst>
          </p:cNvPr>
          <p:cNvSpPr txBox="1"/>
          <p:nvPr/>
        </p:nvSpPr>
        <p:spPr>
          <a:xfrm>
            <a:off x="5916452" y="4789025"/>
            <a:ext cx="402674" cy="369332"/>
          </a:xfrm>
          <a:prstGeom prst="rect">
            <a:avLst/>
          </a:prstGeom>
          <a:noFill/>
        </p:spPr>
        <p:txBody>
          <a:bodyPr wrap="none" rtlCol="0">
            <a:spAutoFit/>
          </a:bodyPr>
          <a:lstStyle/>
          <a:p>
            <a:r>
              <a:rPr lang="en-US" dirty="0"/>
              <a:t>q*</a:t>
            </a:r>
          </a:p>
        </p:txBody>
      </p:sp>
      <p:sp>
        <p:nvSpPr>
          <p:cNvPr id="43" name="TextBox 42">
            <a:extLst>
              <a:ext uri="{FF2B5EF4-FFF2-40B4-BE49-F238E27FC236}">
                <a16:creationId xmlns:a16="http://schemas.microsoft.com/office/drawing/2014/main" id="{ADBCB67C-7E90-4B1A-BA9B-53347AFA408F}"/>
              </a:ext>
            </a:extLst>
          </p:cNvPr>
          <p:cNvSpPr txBox="1"/>
          <p:nvPr/>
        </p:nvSpPr>
        <p:spPr>
          <a:xfrm>
            <a:off x="4281000" y="3810000"/>
            <a:ext cx="402674" cy="369332"/>
          </a:xfrm>
          <a:prstGeom prst="rect">
            <a:avLst/>
          </a:prstGeom>
          <a:noFill/>
        </p:spPr>
        <p:txBody>
          <a:bodyPr wrap="none" rtlCol="0">
            <a:spAutoFit/>
          </a:bodyPr>
          <a:lstStyle/>
          <a:p>
            <a:r>
              <a:rPr lang="en-US" dirty="0"/>
              <a:t>p*</a:t>
            </a:r>
          </a:p>
        </p:txBody>
      </p:sp>
      <p:sp>
        <p:nvSpPr>
          <p:cNvPr id="44" name="TextBox 43">
            <a:extLst>
              <a:ext uri="{FF2B5EF4-FFF2-40B4-BE49-F238E27FC236}">
                <a16:creationId xmlns:a16="http://schemas.microsoft.com/office/drawing/2014/main" id="{45E5FE9B-E154-4D9D-A8CB-7762E70A3FC0}"/>
              </a:ext>
            </a:extLst>
          </p:cNvPr>
          <p:cNvSpPr txBox="1"/>
          <p:nvPr/>
        </p:nvSpPr>
        <p:spPr>
          <a:xfrm>
            <a:off x="0" y="5120163"/>
            <a:ext cx="9372599" cy="1661993"/>
          </a:xfrm>
          <a:prstGeom prst="rect">
            <a:avLst/>
          </a:prstGeom>
          <a:noFill/>
        </p:spPr>
        <p:txBody>
          <a:bodyPr wrap="square" rtlCol="0">
            <a:spAutoFit/>
          </a:bodyPr>
          <a:lstStyle/>
          <a:p>
            <a:r>
              <a:rPr lang="en-US" dirty="0"/>
              <a:t>Why does supply slope up?</a:t>
            </a:r>
          </a:p>
          <a:p>
            <a:pPr marL="285750" indent="-285750">
              <a:buFont typeface="Arial" panose="020B0604020202020204" pitchFamily="34" charset="0"/>
              <a:buChar char="•"/>
            </a:pPr>
            <a:r>
              <a:rPr lang="en-US" dirty="0"/>
              <a:t>Short Run, fixed input gives rise to diminishing marginal product       increasing MC</a:t>
            </a:r>
          </a:p>
          <a:p>
            <a:pPr marL="285750" indent="-285750">
              <a:buFont typeface="Arial" panose="020B0604020202020204" pitchFamily="34" charset="0"/>
              <a:buChar char="•"/>
            </a:pPr>
            <a:r>
              <a:rPr lang="en-US" dirty="0"/>
              <a:t>Long Run, technology, regulation, environment, scarcity of inputs, location, input costs</a:t>
            </a:r>
          </a:p>
          <a:p>
            <a:pPr marL="742950" lvl="1" indent="-285750">
              <a:buFont typeface="Arial" panose="020B0604020202020204" pitchFamily="34" charset="0"/>
              <a:buChar char="•"/>
            </a:pPr>
            <a:r>
              <a:rPr lang="en-US" sz="1600" dirty="0"/>
              <a:t>We sometimes interpret PS as returns to a variable such as proximity to consumers.</a:t>
            </a:r>
          </a:p>
          <a:p>
            <a:pPr marL="742950" lvl="1" indent="-285750">
              <a:buFont typeface="Arial" panose="020B0604020202020204" pitchFamily="34" charset="0"/>
              <a:buChar char="•"/>
            </a:pPr>
            <a:r>
              <a:rPr lang="en-US" sz="1600" dirty="0"/>
              <a:t>There is an idea that under competition, the presence of PS (profit) leads to market entry to eliminate the PS to look like the graph on the right with perfectly elastic supply</a:t>
            </a:r>
          </a:p>
        </p:txBody>
      </p:sp>
      <p:sp>
        <p:nvSpPr>
          <p:cNvPr id="4" name="Arrow: Right 3">
            <a:extLst>
              <a:ext uri="{FF2B5EF4-FFF2-40B4-BE49-F238E27FC236}">
                <a16:creationId xmlns:a16="http://schemas.microsoft.com/office/drawing/2014/main" id="{BA7E6D1A-7F99-4AAD-8336-7AB7640F9E7F}"/>
              </a:ext>
            </a:extLst>
          </p:cNvPr>
          <p:cNvSpPr/>
          <p:nvPr/>
        </p:nvSpPr>
        <p:spPr>
          <a:xfrm>
            <a:off x="6944638" y="5452939"/>
            <a:ext cx="304800" cy="29550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785903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47"/>
  <p:tag name="MMPROD_UIDATA" val="&lt;database version=&quot;11.0&quot;&gt;&lt;object type=&quot;1&quot; unique_id=&quot;10001&quot;&gt;&lt;object type=&quot;2&quot; unique_id=&quot;46629&quot;&gt;&lt;object type=&quot;3&quot; unique_id=&quot;46630&quot;&gt;&lt;property id=&quot;20148&quot; value=&quot;5&quot;/&gt;&lt;property id=&quot;20300&quot; value=&quot;Slide 1 - &amp;quot;Insert Title Here&amp;quot;&quot;/&gt;&lt;property id=&quot;20307&quot; value=&quot;269&quot;/&gt;&lt;/object&gt;&lt;object type=&quot;3&quot; unique_id=&quot;46631&quot;&gt;&lt;property id=&quot;20148&quot; value=&quot;5&quot;/&gt;&lt;property id=&quot;20300&quot; value=&quot;Slide 2 - &amp;quot;Header&amp;quot;&quot;/&gt;&lt;property id=&quot;20307&quot; value=&quot;266&quot;/&gt;&lt;/object&gt;&lt;object type=&quot;3&quot; unique_id=&quot;46632&quot;&gt;&lt;property id=&quot;20148&quot; value=&quot;5&quot;/&gt;&lt;property id=&quot;20300&quot; value=&quot;Slide 7&quot;/&gt;&lt;property id=&quot;20307&quot; value=&quot;267&quot;/&gt;&lt;/object&gt;&lt;object type=&quot;3&quot; unique_id=&quot;46663&quot;&gt;&lt;property id=&quot;20148&quot; value=&quot;5&quot;/&gt;&lt;property id=&quot;20300&quot; value=&quot;Slide 3&quot;/&gt;&lt;property id=&quot;20307&quot; value=&quot;270&quot;/&gt;&lt;/object&gt;&lt;object type=&quot;3&quot; unique_id=&quot;46664&quot;&gt;&lt;property id=&quot;20148&quot; value=&quot;5&quot;/&gt;&lt;property id=&quot;20300&quot; value=&quot;Slide 4&quot;/&gt;&lt;property id=&quot;20307&quot; value=&quot;271&quot;/&gt;&lt;/object&gt;&lt;object type=&quot;3&quot; unique_id=&quot;46665&quot;&gt;&lt;property id=&quot;20148&quot; value=&quot;5&quot;/&gt;&lt;property id=&quot;20300&quot; value=&quot;Slide 5&quot;/&gt;&lt;property id=&quot;20307&quot; value=&quot;272&quot;/&gt;&lt;/object&gt;&lt;object type=&quot;3&quot; unique_id=&quot;46666&quot;&gt;&lt;property id=&quot;20148&quot; value=&quot;5&quot;/&gt;&lt;property id=&quot;20300&quot; value=&quot;Slide 6&quot;/&gt;&lt;property id=&quot;20307&quot; value=&quot;273&quot;/&gt;&lt;/object&gt;&lt;/object&gt;&lt;object type=&quot;8&quot; unique_id=&quot;46637&quot;&gt;&lt;/object&gt;&lt;/object&gt;&lt;/database&gt;"/>
  <p:tag name="SECTOMILLISECCONVERTED" val="1"/>
</p:tagLst>
</file>

<file path=ppt/theme/theme1.xml><?xml version="1.0" encoding="utf-8"?>
<a:theme xmlns:a="http://schemas.openxmlformats.org/drawingml/2006/main" name="1_Body Slides">
  <a:themeElements>
    <a:clrScheme name="Syracuse 4">
      <a:dk1>
        <a:srgbClr val="000000"/>
      </a:dk1>
      <a:lt1>
        <a:srgbClr val="FFFFFF"/>
      </a:lt1>
      <a:dk2>
        <a:srgbClr val="2B4570"/>
      </a:dk2>
      <a:lt2>
        <a:srgbClr val="9EE6EB"/>
      </a:lt2>
      <a:accent1>
        <a:srgbClr val="2683C6"/>
      </a:accent1>
      <a:accent2>
        <a:srgbClr val="ADB3B8"/>
      </a:accent2>
      <a:accent3>
        <a:srgbClr val="436583"/>
      </a:accent3>
      <a:accent4>
        <a:srgbClr val="D44500"/>
      </a:accent4>
      <a:accent5>
        <a:srgbClr val="C2D8EE"/>
      </a:accent5>
      <a:accent6>
        <a:srgbClr val="3E3D3C"/>
      </a:accent6>
      <a:hlink>
        <a:srgbClr val="0432FF"/>
      </a:hlink>
      <a:folHlink>
        <a:srgbClr val="0432F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2368</TotalTime>
  <Words>2091</Words>
  <Application>Microsoft Office PowerPoint</Application>
  <PresentationFormat>On-screen Show (4:3)</PresentationFormat>
  <Paragraphs>259</Paragraphs>
  <Slides>19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Cambria Math</vt:lpstr>
      <vt:lpstr>Times New Roman</vt:lpstr>
      <vt:lpstr>1_Body Slides</vt:lpstr>
      <vt:lpstr>Lecture 7: Limits to Government Intervention </vt:lpstr>
      <vt:lpstr>Agenda Control</vt:lpstr>
      <vt:lpstr>Limits to Voting:  Shaping the Agenda</vt:lpstr>
      <vt:lpstr>PowerPoint Presentation</vt:lpstr>
      <vt:lpstr>Arrow’s Result</vt:lpstr>
      <vt:lpstr>Voting and Public Goods</vt:lpstr>
      <vt:lpstr>PowerPoint Presentation</vt:lpstr>
      <vt:lpstr>Economic Concept of Rent </vt:lpstr>
      <vt:lpstr>Producer Surplus is a kind of rent</vt:lpstr>
      <vt:lpstr>Rent seeking</vt:lpstr>
      <vt:lpstr>Rent Seeking, Closed, Tariff, Open</vt:lpstr>
      <vt:lpstr>Rent Seeking, Closed, Quota, Open</vt:lpstr>
      <vt:lpstr>Rent Seeking</vt:lpstr>
      <vt:lpstr>Rent Dissipation Price Ceiling</vt:lpstr>
      <vt:lpstr>A Final Take on Rent</vt:lpstr>
      <vt:lpstr>THE POLITICAL PROCESS OF PUBLIC DECISION MAKING  </vt:lpstr>
      <vt:lpstr>Some Reasons Socially Optimal Outcomes May Differ From Political Outcomes</vt:lpstr>
      <vt:lpstr>Incentive Structures in Private and Public Sectors</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Syracuse University</dc:title>
  <dc:subject/>
  <dc:creator>Administrator</dc:creator>
  <cp:keywords/>
  <dc:description/>
  <cp:lastModifiedBy>John McPeak</cp:lastModifiedBy>
  <cp:revision>155</cp:revision>
  <dcterms:created xsi:type="dcterms:W3CDTF">2016-03-21T14:12:59Z</dcterms:created>
  <dcterms:modified xsi:type="dcterms:W3CDTF">2024-11-14T15:56:33Z</dcterms:modified>
  <cp:category/>
</cp:coreProperties>
</file>