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7"/>
  </p:notesMasterIdLst>
  <p:sldIdLst>
    <p:sldId id="256" r:id="rId2"/>
    <p:sldId id="293" r:id="rId3"/>
    <p:sldId id="292" r:id="rId4"/>
    <p:sldId id="295" r:id="rId5"/>
    <p:sldId id="344" r:id="rId6"/>
    <p:sldId id="346" r:id="rId7"/>
    <p:sldId id="257" r:id="rId8"/>
    <p:sldId id="258" r:id="rId9"/>
    <p:sldId id="259" r:id="rId10"/>
    <p:sldId id="260" r:id="rId11"/>
    <p:sldId id="261" r:id="rId12"/>
    <p:sldId id="262" r:id="rId13"/>
    <p:sldId id="345" r:id="rId14"/>
    <p:sldId id="264" r:id="rId15"/>
    <p:sldId id="265" r:id="rId16"/>
    <p:sldId id="266" r:id="rId17"/>
    <p:sldId id="267" r:id="rId18"/>
    <p:sldId id="284" r:id="rId19"/>
    <p:sldId id="269" r:id="rId20"/>
    <p:sldId id="270" r:id="rId21"/>
    <p:sldId id="271" r:id="rId22"/>
    <p:sldId id="272" r:id="rId23"/>
    <p:sldId id="273" r:id="rId24"/>
    <p:sldId id="274" r:id="rId25"/>
    <p:sldId id="276" r:id="rId26"/>
    <p:sldId id="277" r:id="rId27"/>
    <p:sldId id="278" r:id="rId28"/>
    <p:sldId id="279" r:id="rId29"/>
    <p:sldId id="347" r:id="rId30"/>
    <p:sldId id="280" r:id="rId31"/>
    <p:sldId id="286" r:id="rId32"/>
    <p:sldId id="287" r:id="rId33"/>
    <p:sldId id="288" r:id="rId34"/>
    <p:sldId id="290" r:id="rId35"/>
    <p:sldId id="283"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334"/>
    <a:srgbClr val="10069F"/>
    <a:srgbClr val="4E2A84"/>
    <a:srgbClr val="582E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AB28AE-6B45-4B0C-AF2B-D210BF9C504A}" v="4" dt="2024-10-29T14:26:46.5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52" autoAdjust="0"/>
    <p:restoredTop sz="86474" autoAdjust="0"/>
  </p:normalViewPr>
  <p:slideViewPr>
    <p:cSldViewPr>
      <p:cViewPr varScale="1">
        <p:scale>
          <a:sx n="96" d="100"/>
          <a:sy n="96" d="100"/>
        </p:scale>
        <p:origin x="882" y="96"/>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Lst>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19.xml"/><Relationship Id="rId18" Type="http://schemas.openxmlformats.org/officeDocument/2006/relationships/slide" Target="slides/slide24.xml"/><Relationship Id="rId3" Type="http://schemas.openxmlformats.org/officeDocument/2006/relationships/slide" Target="slides/slide7.xml"/><Relationship Id="rId21" Type="http://schemas.openxmlformats.org/officeDocument/2006/relationships/slide" Target="slides/slide27.xml"/><Relationship Id="rId7" Type="http://schemas.openxmlformats.org/officeDocument/2006/relationships/slide" Target="slides/slide11.xml"/><Relationship Id="rId12" Type="http://schemas.openxmlformats.org/officeDocument/2006/relationships/slide" Target="slides/slide17.xml"/><Relationship Id="rId17" Type="http://schemas.openxmlformats.org/officeDocument/2006/relationships/slide" Target="slides/slide23.xml"/><Relationship Id="rId2" Type="http://schemas.openxmlformats.org/officeDocument/2006/relationships/slide" Target="slides/slide5.xml"/><Relationship Id="rId16" Type="http://schemas.openxmlformats.org/officeDocument/2006/relationships/slide" Target="slides/slide22.xml"/><Relationship Id="rId20" Type="http://schemas.openxmlformats.org/officeDocument/2006/relationships/slide" Target="slides/slide26.xml"/><Relationship Id="rId1" Type="http://schemas.openxmlformats.org/officeDocument/2006/relationships/slide" Target="slides/slide1.xml"/><Relationship Id="rId6" Type="http://schemas.openxmlformats.org/officeDocument/2006/relationships/slide" Target="slides/slide10.xml"/><Relationship Id="rId11" Type="http://schemas.openxmlformats.org/officeDocument/2006/relationships/slide" Target="slides/slide16.xml"/><Relationship Id="rId24" Type="http://schemas.openxmlformats.org/officeDocument/2006/relationships/slide" Target="slides/slide35.xml"/><Relationship Id="rId5" Type="http://schemas.openxmlformats.org/officeDocument/2006/relationships/slide" Target="slides/slide9.xml"/><Relationship Id="rId15" Type="http://schemas.openxmlformats.org/officeDocument/2006/relationships/slide" Target="slides/slide21.xml"/><Relationship Id="rId23" Type="http://schemas.openxmlformats.org/officeDocument/2006/relationships/slide" Target="slides/slide30.xml"/><Relationship Id="rId10" Type="http://schemas.openxmlformats.org/officeDocument/2006/relationships/slide" Target="slides/slide15.xml"/><Relationship Id="rId19" Type="http://schemas.openxmlformats.org/officeDocument/2006/relationships/slide" Target="slides/slide25.xml"/><Relationship Id="rId4" Type="http://schemas.openxmlformats.org/officeDocument/2006/relationships/slide" Target="slides/slide8.xml"/><Relationship Id="rId9" Type="http://schemas.openxmlformats.org/officeDocument/2006/relationships/slide" Target="slides/slide14.xml"/><Relationship Id="rId14" Type="http://schemas.openxmlformats.org/officeDocument/2006/relationships/slide" Target="slides/slide20.xml"/><Relationship Id="rId22"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McPeak" userId="1cc2098a-507f-44ed-aa67-086a597b3dce" providerId="ADAL" clId="{0EAB28AE-6B45-4B0C-AF2B-D210BF9C504A}"/>
    <pc:docChg chg="undo custSel modSld">
      <pc:chgData name="John McPeak" userId="1cc2098a-507f-44ed-aa67-086a597b3dce" providerId="ADAL" clId="{0EAB28AE-6B45-4B0C-AF2B-D210BF9C504A}" dt="2024-10-29T14:26:53.011" v="8" actId="1076"/>
      <pc:docMkLst>
        <pc:docMk/>
      </pc:docMkLst>
      <pc:sldChg chg="addSp delSp modSp mod">
        <pc:chgData name="John McPeak" userId="1cc2098a-507f-44ed-aa67-086a597b3dce" providerId="ADAL" clId="{0EAB28AE-6B45-4B0C-AF2B-D210BF9C504A}" dt="2024-10-29T14:26:53.011" v="8" actId="1076"/>
        <pc:sldMkLst>
          <pc:docMk/>
          <pc:sldMk cId="880365275" sldId="279"/>
        </pc:sldMkLst>
        <pc:picChg chg="add mod">
          <ac:chgData name="John McPeak" userId="1cc2098a-507f-44ed-aa67-086a597b3dce" providerId="ADAL" clId="{0EAB28AE-6B45-4B0C-AF2B-D210BF9C504A}" dt="2024-10-29T14:26:53.011" v="8" actId="1076"/>
          <ac:picMkLst>
            <pc:docMk/>
            <pc:sldMk cId="880365275" sldId="279"/>
            <ac:picMk id="4" creationId="{0645730B-0B88-7053-83A9-4CA903C9A298}"/>
          </ac:picMkLst>
        </pc:picChg>
        <pc:picChg chg="add del mod">
          <ac:chgData name="John McPeak" userId="1cc2098a-507f-44ed-aa67-086a597b3dce" providerId="ADAL" clId="{0EAB28AE-6B45-4B0C-AF2B-D210BF9C504A}" dt="2024-10-29T14:26:46.594" v="7" actId="1076"/>
          <ac:picMkLst>
            <pc:docMk/>
            <pc:sldMk cId="880365275" sldId="279"/>
            <ac:picMk id="3074" creationId="{89C7B31F-0491-4A81-88F6-4B00516E37D1}"/>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John\AppData\Local\Microsoft\Windows\INetCache\Content.Outlook\Z8UDDJLP\siteeducation.xls"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Income Quintiles</a:t>
            </a:r>
            <a:r>
              <a:rPr lang="en-US" baseline="0" dirty="0"/>
              <a:t> 2018 U.S., 2015 Sweden, 2014 South Africa</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4027996500437449E-2"/>
          <c:y val="0.21140350877192987"/>
          <c:w val="0.87986089238845144"/>
          <c:h val="0.57837926509186355"/>
        </c:manualLayout>
      </c:layout>
      <c:barChart>
        <c:barDir val="col"/>
        <c:grouping val="clustered"/>
        <c:varyColors val="0"/>
        <c:ser>
          <c:idx val="0"/>
          <c:order val="0"/>
          <c:tx>
            <c:strRef>
              <c:f>Sheet2!$G$2</c:f>
              <c:strCache>
                <c:ptCount val="1"/>
                <c:pt idx="0">
                  <c:v>2018 US</c:v>
                </c:pt>
              </c:strCache>
            </c:strRef>
          </c:tx>
          <c:spPr>
            <a:solidFill>
              <a:schemeClr val="accent1"/>
            </a:solidFill>
            <a:ln>
              <a:noFill/>
            </a:ln>
            <a:effectLst/>
          </c:spPr>
          <c:invertIfNegative val="0"/>
          <c:cat>
            <c:strRef>
              <c:f>Sheet2!$F$3:$F$7</c:f>
              <c:strCache>
                <c:ptCount val="5"/>
                <c:pt idx="0">
                  <c:v>Lowest</c:v>
                </c:pt>
                <c:pt idx="1">
                  <c:v>Second</c:v>
                </c:pt>
                <c:pt idx="2">
                  <c:v>Third</c:v>
                </c:pt>
                <c:pt idx="3">
                  <c:v>Fourth</c:v>
                </c:pt>
                <c:pt idx="4">
                  <c:v>Highest</c:v>
                </c:pt>
              </c:strCache>
            </c:strRef>
          </c:cat>
          <c:val>
            <c:numRef>
              <c:f>Sheet2!$G$3:$G$7</c:f>
              <c:numCache>
                <c:formatCode>0%</c:formatCode>
                <c:ptCount val="5"/>
                <c:pt idx="0">
                  <c:v>3.1E-2</c:v>
                </c:pt>
                <c:pt idx="1">
                  <c:v>8.3000000000000004E-2</c:v>
                </c:pt>
                <c:pt idx="2">
                  <c:v>0.14099999999999999</c:v>
                </c:pt>
                <c:pt idx="3">
                  <c:v>0.22600000000000001</c:v>
                </c:pt>
                <c:pt idx="4">
                  <c:v>0.52</c:v>
                </c:pt>
              </c:numCache>
            </c:numRef>
          </c:val>
          <c:extLst>
            <c:ext xmlns:c16="http://schemas.microsoft.com/office/drawing/2014/chart" uri="{C3380CC4-5D6E-409C-BE32-E72D297353CC}">
              <c16:uniqueId val="{00000000-FD9F-4D8F-A480-DBBAFA951689}"/>
            </c:ext>
          </c:extLst>
        </c:ser>
        <c:ser>
          <c:idx val="1"/>
          <c:order val="1"/>
          <c:tx>
            <c:strRef>
              <c:f>Sheet2!$H$2</c:f>
              <c:strCache>
                <c:ptCount val="1"/>
                <c:pt idx="0">
                  <c:v>2015  Sweden</c:v>
                </c:pt>
              </c:strCache>
            </c:strRef>
          </c:tx>
          <c:spPr>
            <a:solidFill>
              <a:srgbClr val="FF0000"/>
            </a:solidFill>
            <a:ln>
              <a:noFill/>
            </a:ln>
            <a:effectLst/>
          </c:spPr>
          <c:invertIfNegative val="0"/>
          <c:cat>
            <c:strRef>
              <c:f>Sheet2!$F$3:$F$7</c:f>
              <c:strCache>
                <c:ptCount val="5"/>
                <c:pt idx="0">
                  <c:v>Lowest</c:v>
                </c:pt>
                <c:pt idx="1">
                  <c:v>Second</c:v>
                </c:pt>
                <c:pt idx="2">
                  <c:v>Third</c:v>
                </c:pt>
                <c:pt idx="3">
                  <c:v>Fourth</c:v>
                </c:pt>
                <c:pt idx="4">
                  <c:v>Highest</c:v>
                </c:pt>
              </c:strCache>
            </c:strRef>
          </c:cat>
          <c:val>
            <c:numRef>
              <c:f>Sheet2!$H$3:$H$7</c:f>
              <c:numCache>
                <c:formatCode>0%</c:formatCode>
                <c:ptCount val="5"/>
                <c:pt idx="0">
                  <c:v>8.2000000000000003E-2</c:v>
                </c:pt>
                <c:pt idx="1">
                  <c:v>0.13900000000000001</c:v>
                </c:pt>
                <c:pt idx="2">
                  <c:v>0.17599999999999999</c:v>
                </c:pt>
                <c:pt idx="3">
                  <c:v>0.22800000000000001</c:v>
                </c:pt>
                <c:pt idx="4">
                  <c:v>0.376</c:v>
                </c:pt>
              </c:numCache>
            </c:numRef>
          </c:val>
          <c:extLst>
            <c:ext xmlns:c16="http://schemas.microsoft.com/office/drawing/2014/chart" uri="{C3380CC4-5D6E-409C-BE32-E72D297353CC}">
              <c16:uniqueId val="{00000001-FD9F-4D8F-A480-DBBAFA951689}"/>
            </c:ext>
          </c:extLst>
        </c:ser>
        <c:ser>
          <c:idx val="2"/>
          <c:order val="2"/>
          <c:tx>
            <c:strRef>
              <c:f>Sheet2!$I$2</c:f>
              <c:strCache>
                <c:ptCount val="1"/>
                <c:pt idx="0">
                  <c:v>2014 South Africa</c:v>
                </c:pt>
              </c:strCache>
            </c:strRef>
          </c:tx>
          <c:spPr>
            <a:solidFill>
              <a:srgbClr val="00B050"/>
            </a:solidFill>
            <a:ln>
              <a:noFill/>
            </a:ln>
            <a:effectLst/>
          </c:spPr>
          <c:invertIfNegative val="0"/>
          <c:cat>
            <c:strRef>
              <c:f>Sheet2!$F$3:$F$7</c:f>
              <c:strCache>
                <c:ptCount val="5"/>
                <c:pt idx="0">
                  <c:v>Lowest</c:v>
                </c:pt>
                <c:pt idx="1">
                  <c:v>Second</c:v>
                </c:pt>
                <c:pt idx="2">
                  <c:v>Third</c:v>
                </c:pt>
                <c:pt idx="3">
                  <c:v>Fourth</c:v>
                </c:pt>
                <c:pt idx="4">
                  <c:v>Highest</c:v>
                </c:pt>
              </c:strCache>
            </c:strRef>
          </c:cat>
          <c:val>
            <c:numRef>
              <c:f>Sheet2!$I$3:$I$7</c:f>
              <c:numCache>
                <c:formatCode>0.0%</c:formatCode>
                <c:ptCount val="5"/>
                <c:pt idx="0">
                  <c:v>8.9999999999999993E-3</c:v>
                </c:pt>
                <c:pt idx="1">
                  <c:v>4.8000000000000001E-2</c:v>
                </c:pt>
                <c:pt idx="2">
                  <c:v>8.2000000000000003E-2</c:v>
                </c:pt>
                <c:pt idx="3">
                  <c:v>0.16500000000000001</c:v>
                </c:pt>
                <c:pt idx="4">
                  <c:v>0.68200000000000005</c:v>
                </c:pt>
              </c:numCache>
            </c:numRef>
          </c:val>
          <c:extLst>
            <c:ext xmlns:c16="http://schemas.microsoft.com/office/drawing/2014/chart" uri="{C3380CC4-5D6E-409C-BE32-E72D297353CC}">
              <c16:uniqueId val="{00000002-FD9F-4D8F-A480-DBBAFA951689}"/>
            </c:ext>
          </c:extLst>
        </c:ser>
        <c:dLbls>
          <c:showLegendKey val="0"/>
          <c:showVal val="0"/>
          <c:showCatName val="0"/>
          <c:showSerName val="0"/>
          <c:showPercent val="0"/>
          <c:showBubbleSize val="0"/>
        </c:dLbls>
        <c:gapWidth val="219"/>
        <c:overlap val="-27"/>
        <c:axId val="1487421120"/>
        <c:axId val="1481388480"/>
      </c:barChart>
      <c:catAx>
        <c:axId val="148742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81388480"/>
        <c:crosses val="autoZero"/>
        <c:auto val="1"/>
        <c:lblAlgn val="ctr"/>
        <c:lblOffset val="100"/>
        <c:noMultiLvlLbl val="0"/>
      </c:catAx>
      <c:valAx>
        <c:axId val="14813884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87421120"/>
        <c:crosses val="autoZero"/>
        <c:crossBetween val="between"/>
      </c:valAx>
      <c:spPr>
        <a:noFill/>
        <a:ln>
          <a:noFill/>
        </a:ln>
        <a:effectLst/>
      </c:spPr>
    </c:plotArea>
    <c:legend>
      <c:legendPos val="b"/>
      <c:layout>
        <c:manualLayout>
          <c:xMode val="edge"/>
          <c:yMode val="edge"/>
          <c:x val="0.20652471566054245"/>
          <c:y val="0.88020778652668419"/>
          <c:w val="0.58695056867891515"/>
          <c:h val="7.8125546806649182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Sheet1!$M$1</c:f>
              <c:strCache>
                <c:ptCount val="1"/>
                <c:pt idx="0">
                  <c:v>2018</c:v>
                </c:pt>
              </c:strCache>
            </c:strRef>
          </c:tx>
          <c:spPr>
            <a:ln w="28575" cap="rnd">
              <a:solidFill>
                <a:schemeClr val="accent1"/>
              </a:solidFill>
              <a:round/>
            </a:ln>
            <a:effectLst/>
          </c:spPr>
          <c:marker>
            <c:symbol val="none"/>
          </c:marker>
          <c:cat>
            <c:numRef>
              <c:f>Sheet1!$L$2:$L$12</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Sheet1!$M$2:$M$12</c:f>
              <c:numCache>
                <c:formatCode>0%</c:formatCode>
                <c:ptCount val="11"/>
                <c:pt idx="0">
                  <c:v>0</c:v>
                </c:pt>
                <c:pt idx="1">
                  <c:v>1.5677276789828685E-2</c:v>
                </c:pt>
                <c:pt idx="2">
                  <c:v>4.3111707428943755E-2</c:v>
                </c:pt>
                <c:pt idx="3">
                  <c:v>8.276517627693343E-2</c:v>
                </c:pt>
                <c:pt idx="4">
                  <c:v>0.13634804861895505</c:v>
                </c:pt>
                <c:pt idx="5">
                  <c:v>0.20405429445288673</c:v>
                </c:pt>
                <c:pt idx="6">
                  <c:v>0.28929607108946842</c:v>
                </c:pt>
                <c:pt idx="7">
                  <c:v>0.39663542427989984</c:v>
                </c:pt>
                <c:pt idx="8">
                  <c:v>0.53595089236915605</c:v>
                </c:pt>
                <c:pt idx="9">
                  <c:v>0.73344878656227297</c:v>
                </c:pt>
                <c:pt idx="10">
                  <c:v>1</c:v>
                </c:pt>
              </c:numCache>
            </c:numRef>
          </c:val>
          <c:smooth val="0"/>
          <c:extLst>
            <c:ext xmlns:c16="http://schemas.microsoft.com/office/drawing/2014/chart" uri="{C3380CC4-5D6E-409C-BE32-E72D297353CC}">
              <c16:uniqueId val="{00000000-D4EE-40E6-BE68-FA050FC48D32}"/>
            </c:ext>
          </c:extLst>
        </c:ser>
        <c:ser>
          <c:idx val="1"/>
          <c:order val="1"/>
          <c:tx>
            <c:strRef>
              <c:f>Sheet1!$N$1</c:f>
              <c:strCache>
                <c:ptCount val="1"/>
                <c:pt idx="0">
                  <c:v>1967</c:v>
                </c:pt>
              </c:strCache>
            </c:strRef>
          </c:tx>
          <c:spPr>
            <a:ln w="28575" cap="rnd">
              <a:solidFill>
                <a:srgbClr val="FF0000"/>
              </a:solidFill>
              <a:round/>
            </a:ln>
            <a:effectLst/>
          </c:spPr>
          <c:marker>
            <c:symbol val="none"/>
          </c:marker>
          <c:cat>
            <c:numRef>
              <c:f>Sheet1!$L$2:$L$12</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Sheet1!$N$2:$N$12</c:f>
              <c:numCache>
                <c:formatCode>0%</c:formatCode>
                <c:ptCount val="11"/>
                <c:pt idx="0">
                  <c:v>0</c:v>
                </c:pt>
                <c:pt idx="1">
                  <c:v>1.8897225124076242E-2</c:v>
                </c:pt>
                <c:pt idx="2">
                  <c:v>5.3675505889884317E-2</c:v>
                </c:pt>
                <c:pt idx="3">
                  <c:v>0.10563452115891256</c:v>
                </c:pt>
                <c:pt idx="4">
                  <c:v>0.17345348767679325</c:v>
                </c:pt>
                <c:pt idx="5">
                  <c:v>0.25626184923725204</c:v>
                </c:pt>
                <c:pt idx="6">
                  <c:v>0.35251898516009439</c:v>
                </c:pt>
                <c:pt idx="7">
                  <c:v>0.4681130210586667</c:v>
                </c:pt>
                <c:pt idx="8">
                  <c:v>0.60537423364673359</c:v>
                </c:pt>
                <c:pt idx="9">
                  <c:v>0.7797334515179335</c:v>
                </c:pt>
                <c:pt idx="10">
                  <c:v>1</c:v>
                </c:pt>
              </c:numCache>
            </c:numRef>
          </c:val>
          <c:smooth val="0"/>
          <c:extLst>
            <c:ext xmlns:c16="http://schemas.microsoft.com/office/drawing/2014/chart" uri="{C3380CC4-5D6E-409C-BE32-E72D297353CC}">
              <c16:uniqueId val="{00000001-D4EE-40E6-BE68-FA050FC48D32}"/>
            </c:ext>
          </c:extLst>
        </c:ser>
        <c:ser>
          <c:idx val="2"/>
          <c:order val="2"/>
          <c:tx>
            <c:strRef>
              <c:f>Sheet1!$O$1</c:f>
              <c:strCache>
                <c:ptCount val="1"/>
                <c:pt idx="0">
                  <c:v>Equality</c:v>
                </c:pt>
              </c:strCache>
            </c:strRef>
          </c:tx>
          <c:spPr>
            <a:ln w="28575" cap="rnd">
              <a:solidFill>
                <a:schemeClr val="accent3"/>
              </a:solidFill>
              <a:round/>
            </a:ln>
            <a:effectLst/>
          </c:spPr>
          <c:marker>
            <c:symbol val="none"/>
          </c:marker>
          <c:cat>
            <c:numRef>
              <c:f>Sheet1!$L$2:$L$12</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Sheet1!$O$2:$O$12</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val>
          <c:smooth val="0"/>
          <c:extLst>
            <c:ext xmlns:c16="http://schemas.microsoft.com/office/drawing/2014/chart" uri="{C3380CC4-5D6E-409C-BE32-E72D297353CC}">
              <c16:uniqueId val="{00000002-D4EE-40E6-BE68-FA050FC48D32}"/>
            </c:ext>
          </c:extLst>
        </c:ser>
        <c:dLbls>
          <c:showLegendKey val="0"/>
          <c:showVal val="0"/>
          <c:showCatName val="0"/>
          <c:showSerName val="0"/>
          <c:showPercent val="0"/>
          <c:showBubbleSize val="0"/>
        </c:dLbls>
        <c:smooth val="0"/>
        <c:axId val="974841856"/>
        <c:axId val="884680704"/>
      </c:lineChart>
      <c:catAx>
        <c:axId val="97484185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4680704"/>
        <c:crosses val="autoZero"/>
        <c:auto val="1"/>
        <c:lblAlgn val="ctr"/>
        <c:lblOffset val="100"/>
        <c:noMultiLvlLbl val="0"/>
      </c:catAx>
      <c:valAx>
        <c:axId val="88468070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4841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649694501018328E-2"/>
          <c:y val="9.0592334494773524E-2"/>
          <c:w val="0.69450101832993894"/>
          <c:h val="0.70731707317073167"/>
        </c:manualLayout>
      </c:layout>
      <c:lineChart>
        <c:grouping val="standard"/>
        <c:varyColors val="0"/>
        <c:ser>
          <c:idx val="0"/>
          <c:order val="0"/>
          <c:tx>
            <c:strRef>
              <c:f>Sheet2!$C$1</c:f>
              <c:strCache>
                <c:ptCount val="1"/>
                <c:pt idx="0">
                  <c:v>N'gambo</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numRef>
              <c:f>Sheet2!$B$2:$B$31</c:f>
              <c:numCache>
                <c:formatCode>0%</c:formatCode>
                <c:ptCount val="30"/>
                <c:pt idx="0">
                  <c:v>3.3333333333333333E-2</c:v>
                </c:pt>
                <c:pt idx="1">
                  <c:v>6.6666666666666666E-2</c:v>
                </c:pt>
                <c:pt idx="2">
                  <c:v>0.1</c:v>
                </c:pt>
                <c:pt idx="3">
                  <c:v>0.13333333333333333</c:v>
                </c:pt>
                <c:pt idx="4">
                  <c:v>0.16666666666666666</c:v>
                </c:pt>
                <c:pt idx="5">
                  <c:v>0.19999999999999998</c:v>
                </c:pt>
                <c:pt idx="6">
                  <c:v>0.23333333333333331</c:v>
                </c:pt>
                <c:pt idx="7">
                  <c:v>0.26666666666666666</c:v>
                </c:pt>
                <c:pt idx="8">
                  <c:v>0.3</c:v>
                </c:pt>
                <c:pt idx="9">
                  <c:v>0.33333333333333331</c:v>
                </c:pt>
                <c:pt idx="10">
                  <c:v>0.36666666666666664</c:v>
                </c:pt>
                <c:pt idx="11">
                  <c:v>0.39999999999999997</c:v>
                </c:pt>
                <c:pt idx="12">
                  <c:v>0.43333333333333329</c:v>
                </c:pt>
                <c:pt idx="13">
                  <c:v>0.46666666666666662</c:v>
                </c:pt>
                <c:pt idx="14">
                  <c:v>0.49999999999999994</c:v>
                </c:pt>
                <c:pt idx="15">
                  <c:v>0.53333333333333333</c:v>
                </c:pt>
                <c:pt idx="16">
                  <c:v>0.56666666666666665</c:v>
                </c:pt>
                <c:pt idx="17">
                  <c:v>0.6</c:v>
                </c:pt>
                <c:pt idx="18">
                  <c:v>0.6333333333333333</c:v>
                </c:pt>
                <c:pt idx="19">
                  <c:v>0.66666666666666663</c:v>
                </c:pt>
                <c:pt idx="20">
                  <c:v>0.7</c:v>
                </c:pt>
                <c:pt idx="21">
                  <c:v>0.73333333333333328</c:v>
                </c:pt>
                <c:pt idx="22">
                  <c:v>0.76666666666666661</c:v>
                </c:pt>
                <c:pt idx="23">
                  <c:v>0.79999999999999993</c:v>
                </c:pt>
                <c:pt idx="24">
                  <c:v>0.83333333333333326</c:v>
                </c:pt>
                <c:pt idx="25">
                  <c:v>0.86666666666666659</c:v>
                </c:pt>
                <c:pt idx="26">
                  <c:v>0.89999999999999991</c:v>
                </c:pt>
                <c:pt idx="27">
                  <c:v>0.93333333333333324</c:v>
                </c:pt>
                <c:pt idx="28">
                  <c:v>0.96666666666666656</c:v>
                </c:pt>
                <c:pt idx="29">
                  <c:v>0.99999999999999989</c:v>
                </c:pt>
              </c:numCache>
            </c:numRef>
          </c:cat>
          <c:val>
            <c:numRef>
              <c:f>Sheet2!$C$2:$C$31</c:f>
              <c:numCache>
                <c:formatCode>0%</c:formatCode>
                <c:ptCount val="30"/>
                <c:pt idx="0">
                  <c:v>0</c:v>
                </c:pt>
                <c:pt idx="1">
                  <c:v>0</c:v>
                </c:pt>
                <c:pt idx="2">
                  <c:v>7.9668578712555772E-3</c:v>
                </c:pt>
                <c:pt idx="3">
                  <c:v>1.8722115997450609E-2</c:v>
                </c:pt>
                <c:pt idx="4">
                  <c:v>2.9875717017208415E-2</c:v>
                </c:pt>
                <c:pt idx="5">
                  <c:v>4.5809432759719569E-2</c:v>
                </c:pt>
                <c:pt idx="6">
                  <c:v>6.2061822817080954E-2</c:v>
                </c:pt>
                <c:pt idx="7">
                  <c:v>8.2775653282345443E-2</c:v>
                </c:pt>
                <c:pt idx="8">
                  <c:v>0.10380815806246017</c:v>
                </c:pt>
                <c:pt idx="9">
                  <c:v>0.12890376035691525</c:v>
                </c:pt>
                <c:pt idx="10">
                  <c:v>0.15519439133205865</c:v>
                </c:pt>
                <c:pt idx="11">
                  <c:v>0.18387507966857874</c:v>
                </c:pt>
                <c:pt idx="12">
                  <c:v>0.21255576800509882</c:v>
                </c:pt>
                <c:pt idx="13">
                  <c:v>0.24548544720628851</c:v>
                </c:pt>
                <c:pt idx="14">
                  <c:v>0.27851169438167528</c:v>
                </c:pt>
                <c:pt idx="15">
                  <c:v>0.31197249744094868</c:v>
                </c:pt>
                <c:pt idx="16">
                  <c:v>0.34925739227842478</c:v>
                </c:pt>
                <c:pt idx="17">
                  <c:v>0.38886405712409539</c:v>
                </c:pt>
                <c:pt idx="18">
                  <c:v>0.4294950322674988</c:v>
                </c:pt>
                <c:pt idx="19">
                  <c:v>0.47092269319802788</c:v>
                </c:pt>
                <c:pt idx="20">
                  <c:v>0.51326085217098605</c:v>
                </c:pt>
                <c:pt idx="21">
                  <c:v>0.55628188467576623</c:v>
                </c:pt>
                <c:pt idx="22">
                  <c:v>0.59930291718054629</c:v>
                </c:pt>
                <c:pt idx="23">
                  <c:v>0.64519201851897845</c:v>
                </c:pt>
                <c:pt idx="24">
                  <c:v>0.69162741868286814</c:v>
                </c:pt>
                <c:pt idx="25">
                  <c:v>0.74079431297404541</c:v>
                </c:pt>
                <c:pt idx="26">
                  <c:v>0.79496894649858341</c:v>
                </c:pt>
                <c:pt idx="27">
                  <c:v>0.85233032317162349</c:v>
                </c:pt>
                <c:pt idx="28">
                  <c:v>0.92307602106837316</c:v>
                </c:pt>
                <c:pt idx="29">
                  <c:v>0.99955785663242669</c:v>
                </c:pt>
              </c:numCache>
            </c:numRef>
          </c:val>
          <c:smooth val="0"/>
          <c:extLst>
            <c:ext xmlns:c16="http://schemas.microsoft.com/office/drawing/2014/chart" uri="{C3380CC4-5D6E-409C-BE32-E72D297353CC}">
              <c16:uniqueId val="{00000000-D01C-4925-8EAB-BF1E42D22747}"/>
            </c:ext>
          </c:extLst>
        </c:ser>
        <c:ser>
          <c:idx val="1"/>
          <c:order val="1"/>
          <c:tx>
            <c:strRef>
              <c:f>Sheet2!$D$1</c:f>
              <c:strCache>
                <c:ptCount val="1"/>
                <c:pt idx="0">
                  <c:v>Logologo</c:v>
                </c:pt>
              </c:strCache>
            </c:strRef>
          </c:tx>
          <c:spPr>
            <a:ln w="12700">
              <a:solidFill>
                <a:srgbClr val="FF00FF"/>
              </a:solidFill>
              <a:prstDash val="solid"/>
            </a:ln>
          </c:spPr>
          <c:marker>
            <c:symbol val="square"/>
            <c:size val="5"/>
            <c:spPr>
              <a:solidFill>
                <a:srgbClr val="FF00FF"/>
              </a:solidFill>
              <a:ln>
                <a:solidFill>
                  <a:srgbClr val="FF00FF"/>
                </a:solidFill>
                <a:prstDash val="solid"/>
              </a:ln>
            </c:spPr>
          </c:marker>
          <c:cat>
            <c:numRef>
              <c:f>Sheet2!$B$2:$B$31</c:f>
              <c:numCache>
                <c:formatCode>0%</c:formatCode>
                <c:ptCount val="30"/>
                <c:pt idx="0">
                  <c:v>3.3333333333333333E-2</c:v>
                </c:pt>
                <c:pt idx="1">
                  <c:v>6.6666666666666666E-2</c:v>
                </c:pt>
                <c:pt idx="2">
                  <c:v>0.1</c:v>
                </c:pt>
                <c:pt idx="3">
                  <c:v>0.13333333333333333</c:v>
                </c:pt>
                <c:pt idx="4">
                  <c:v>0.16666666666666666</c:v>
                </c:pt>
                <c:pt idx="5">
                  <c:v>0.19999999999999998</c:v>
                </c:pt>
                <c:pt idx="6">
                  <c:v>0.23333333333333331</c:v>
                </c:pt>
                <c:pt idx="7">
                  <c:v>0.26666666666666666</c:v>
                </c:pt>
                <c:pt idx="8">
                  <c:v>0.3</c:v>
                </c:pt>
                <c:pt idx="9">
                  <c:v>0.33333333333333331</c:v>
                </c:pt>
                <c:pt idx="10">
                  <c:v>0.36666666666666664</c:v>
                </c:pt>
                <c:pt idx="11">
                  <c:v>0.39999999999999997</c:v>
                </c:pt>
                <c:pt idx="12">
                  <c:v>0.43333333333333329</c:v>
                </c:pt>
                <c:pt idx="13">
                  <c:v>0.46666666666666662</c:v>
                </c:pt>
                <c:pt idx="14">
                  <c:v>0.49999999999999994</c:v>
                </c:pt>
                <c:pt idx="15">
                  <c:v>0.53333333333333333</c:v>
                </c:pt>
                <c:pt idx="16">
                  <c:v>0.56666666666666665</c:v>
                </c:pt>
                <c:pt idx="17">
                  <c:v>0.6</c:v>
                </c:pt>
                <c:pt idx="18">
                  <c:v>0.6333333333333333</c:v>
                </c:pt>
                <c:pt idx="19">
                  <c:v>0.66666666666666663</c:v>
                </c:pt>
                <c:pt idx="20">
                  <c:v>0.7</c:v>
                </c:pt>
                <c:pt idx="21">
                  <c:v>0.73333333333333328</c:v>
                </c:pt>
                <c:pt idx="22">
                  <c:v>0.76666666666666661</c:v>
                </c:pt>
                <c:pt idx="23">
                  <c:v>0.79999999999999993</c:v>
                </c:pt>
                <c:pt idx="24">
                  <c:v>0.83333333333333326</c:v>
                </c:pt>
                <c:pt idx="25">
                  <c:v>0.86666666666666659</c:v>
                </c:pt>
                <c:pt idx="26">
                  <c:v>0.89999999999999991</c:v>
                </c:pt>
                <c:pt idx="27">
                  <c:v>0.93333333333333324</c:v>
                </c:pt>
                <c:pt idx="28">
                  <c:v>0.96666666666666656</c:v>
                </c:pt>
                <c:pt idx="29">
                  <c:v>0.99999999999999989</c:v>
                </c:pt>
              </c:numCache>
            </c:numRef>
          </c:cat>
          <c:val>
            <c:numRef>
              <c:f>Sheet2!$D$2:$D$31</c:f>
              <c:numCache>
                <c:formatCode>0%</c:formatCode>
                <c:ptCount val="30"/>
                <c:pt idx="0">
                  <c:v>0</c:v>
                </c:pt>
                <c:pt idx="1">
                  <c:v>0</c:v>
                </c:pt>
                <c:pt idx="2">
                  <c:v>0</c:v>
                </c:pt>
                <c:pt idx="3">
                  <c:v>0</c:v>
                </c:pt>
                <c:pt idx="4">
                  <c:v>0</c:v>
                </c:pt>
                <c:pt idx="5">
                  <c:v>0</c:v>
                </c:pt>
                <c:pt idx="6">
                  <c:v>0</c:v>
                </c:pt>
                <c:pt idx="7">
                  <c:v>0</c:v>
                </c:pt>
                <c:pt idx="8">
                  <c:v>0</c:v>
                </c:pt>
                <c:pt idx="9">
                  <c:v>0</c:v>
                </c:pt>
                <c:pt idx="10">
                  <c:v>3.6390101892285298E-3</c:v>
                </c:pt>
                <c:pt idx="11">
                  <c:v>7.7978789769182775E-3</c:v>
                </c:pt>
                <c:pt idx="12">
                  <c:v>1.2276660748276469E-2</c:v>
                </c:pt>
                <c:pt idx="13">
                  <c:v>1.7128674333914507E-2</c:v>
                </c:pt>
                <c:pt idx="14">
                  <c:v>2.5862298788062978E-2</c:v>
                </c:pt>
                <c:pt idx="15">
                  <c:v>3.7507131393594267E-2</c:v>
                </c:pt>
                <c:pt idx="16">
                  <c:v>5.9341192528965449E-2</c:v>
                </c:pt>
                <c:pt idx="17">
                  <c:v>9.2612142830483427E-2</c:v>
                </c:pt>
                <c:pt idx="18">
                  <c:v>0.13180148332986757</c:v>
                </c:pt>
                <c:pt idx="19">
                  <c:v>0.17546960560060995</c:v>
                </c:pt>
                <c:pt idx="20">
                  <c:v>0.22237240359511098</c:v>
                </c:pt>
                <c:pt idx="21">
                  <c:v>0.27435826344123287</c:v>
                </c:pt>
                <c:pt idx="22">
                  <c:v>0.33015641967607029</c:v>
                </c:pt>
                <c:pt idx="23">
                  <c:v>0.38999792056560612</c:v>
                </c:pt>
                <c:pt idx="24">
                  <c:v>0.45792611076453871</c:v>
                </c:pt>
                <c:pt idx="25">
                  <c:v>0.5270673043598807</c:v>
                </c:pt>
                <c:pt idx="26">
                  <c:v>0.59661283242069263</c:v>
                </c:pt>
                <c:pt idx="27">
                  <c:v>0.7130611584760056</c:v>
                </c:pt>
                <c:pt idx="28">
                  <c:v>0.83436149811695659</c:v>
                </c:pt>
                <c:pt idx="29">
                  <c:v>0.99932996002865004</c:v>
                </c:pt>
              </c:numCache>
            </c:numRef>
          </c:val>
          <c:smooth val="0"/>
          <c:extLst>
            <c:ext xmlns:c16="http://schemas.microsoft.com/office/drawing/2014/chart" uri="{C3380CC4-5D6E-409C-BE32-E72D297353CC}">
              <c16:uniqueId val="{00000001-D01C-4925-8EAB-BF1E42D22747}"/>
            </c:ext>
          </c:extLst>
        </c:ser>
        <c:ser>
          <c:idx val="2"/>
          <c:order val="2"/>
          <c:tx>
            <c:strRef>
              <c:f>Sheet2!$E$1</c:f>
              <c:strCache>
                <c:ptCount val="1"/>
                <c:pt idx="0">
                  <c:v>Dirib Gombo</c:v>
                </c:pt>
              </c:strCache>
            </c:strRef>
          </c:tx>
          <c:spPr>
            <a:ln w="12700">
              <a:solidFill>
                <a:schemeClr val="accent1">
                  <a:lumMod val="40000"/>
                  <a:lumOff val="60000"/>
                </a:schemeClr>
              </a:solidFill>
              <a:prstDash val="solid"/>
            </a:ln>
          </c:spPr>
          <c:marker>
            <c:symbol val="triangle"/>
            <c:size val="5"/>
            <c:spPr>
              <a:solidFill>
                <a:srgbClr val="FFFF00"/>
              </a:solidFill>
              <a:ln>
                <a:solidFill>
                  <a:schemeClr val="accent1">
                    <a:lumMod val="40000"/>
                    <a:lumOff val="60000"/>
                  </a:schemeClr>
                </a:solidFill>
                <a:prstDash val="solid"/>
              </a:ln>
            </c:spPr>
          </c:marker>
          <c:dPt>
            <c:idx val="4"/>
            <c:marker>
              <c:spPr>
                <a:solidFill>
                  <a:schemeClr val="tx2">
                    <a:lumMod val="20000"/>
                    <a:lumOff val="80000"/>
                  </a:schemeClr>
                </a:solidFill>
                <a:ln>
                  <a:solidFill>
                    <a:schemeClr val="accent1">
                      <a:lumMod val="40000"/>
                      <a:lumOff val="60000"/>
                    </a:schemeClr>
                  </a:solidFill>
                  <a:prstDash val="solid"/>
                </a:ln>
              </c:spPr>
            </c:marker>
            <c:bubble3D val="0"/>
            <c:extLst>
              <c:ext xmlns:c16="http://schemas.microsoft.com/office/drawing/2014/chart" uri="{C3380CC4-5D6E-409C-BE32-E72D297353CC}">
                <c16:uniqueId val="{0000000B-8014-429B-965E-4675ABBC1CF0}"/>
              </c:ext>
            </c:extLst>
          </c:dPt>
          <c:dPt>
            <c:idx val="5"/>
            <c:marker>
              <c:spPr>
                <a:solidFill>
                  <a:schemeClr val="tx2">
                    <a:lumMod val="20000"/>
                    <a:lumOff val="80000"/>
                  </a:schemeClr>
                </a:solidFill>
                <a:ln>
                  <a:solidFill>
                    <a:schemeClr val="accent1">
                      <a:lumMod val="40000"/>
                      <a:lumOff val="60000"/>
                    </a:schemeClr>
                  </a:solidFill>
                  <a:prstDash val="solid"/>
                </a:ln>
              </c:spPr>
            </c:marker>
            <c:bubble3D val="0"/>
            <c:extLst>
              <c:ext xmlns:c16="http://schemas.microsoft.com/office/drawing/2014/chart" uri="{C3380CC4-5D6E-409C-BE32-E72D297353CC}">
                <c16:uniqueId val="{00000012-8014-429B-965E-4675ABBC1CF0}"/>
              </c:ext>
            </c:extLst>
          </c:dPt>
          <c:dPt>
            <c:idx val="6"/>
            <c:marker>
              <c:spPr>
                <a:solidFill>
                  <a:schemeClr val="tx2">
                    <a:lumMod val="20000"/>
                    <a:lumOff val="80000"/>
                  </a:schemeClr>
                </a:solidFill>
                <a:ln>
                  <a:solidFill>
                    <a:schemeClr val="accent1">
                      <a:lumMod val="40000"/>
                      <a:lumOff val="60000"/>
                    </a:schemeClr>
                  </a:solidFill>
                  <a:prstDash val="solid"/>
                </a:ln>
              </c:spPr>
            </c:marker>
            <c:bubble3D val="0"/>
            <c:extLst>
              <c:ext xmlns:c16="http://schemas.microsoft.com/office/drawing/2014/chart" uri="{C3380CC4-5D6E-409C-BE32-E72D297353CC}">
                <c16:uniqueId val="{0000000D-8014-429B-965E-4675ABBC1CF0}"/>
              </c:ext>
            </c:extLst>
          </c:dPt>
          <c:dPt>
            <c:idx val="7"/>
            <c:marker>
              <c:spPr>
                <a:solidFill>
                  <a:schemeClr val="tx2">
                    <a:lumMod val="20000"/>
                    <a:lumOff val="80000"/>
                  </a:schemeClr>
                </a:solidFill>
                <a:ln>
                  <a:solidFill>
                    <a:schemeClr val="accent1">
                      <a:lumMod val="40000"/>
                      <a:lumOff val="60000"/>
                    </a:schemeClr>
                  </a:solidFill>
                  <a:prstDash val="solid"/>
                </a:ln>
              </c:spPr>
            </c:marker>
            <c:bubble3D val="0"/>
            <c:extLst>
              <c:ext xmlns:c16="http://schemas.microsoft.com/office/drawing/2014/chart" uri="{C3380CC4-5D6E-409C-BE32-E72D297353CC}">
                <c16:uniqueId val="{0000000C-8014-429B-965E-4675ABBC1CF0}"/>
              </c:ext>
            </c:extLst>
          </c:dPt>
          <c:dPt>
            <c:idx val="8"/>
            <c:marker>
              <c:spPr>
                <a:solidFill>
                  <a:schemeClr val="tx2">
                    <a:lumMod val="20000"/>
                    <a:lumOff val="80000"/>
                  </a:schemeClr>
                </a:solidFill>
                <a:ln>
                  <a:solidFill>
                    <a:schemeClr val="accent1">
                      <a:lumMod val="40000"/>
                      <a:lumOff val="60000"/>
                    </a:schemeClr>
                  </a:solidFill>
                  <a:prstDash val="solid"/>
                </a:ln>
              </c:spPr>
            </c:marker>
            <c:bubble3D val="0"/>
            <c:extLst>
              <c:ext xmlns:c16="http://schemas.microsoft.com/office/drawing/2014/chart" uri="{C3380CC4-5D6E-409C-BE32-E72D297353CC}">
                <c16:uniqueId val="{0000000E-8014-429B-965E-4675ABBC1CF0}"/>
              </c:ext>
            </c:extLst>
          </c:dPt>
          <c:dPt>
            <c:idx val="9"/>
            <c:marker>
              <c:spPr>
                <a:solidFill>
                  <a:schemeClr val="tx2">
                    <a:lumMod val="20000"/>
                    <a:lumOff val="80000"/>
                  </a:schemeClr>
                </a:solidFill>
                <a:ln>
                  <a:solidFill>
                    <a:schemeClr val="accent1">
                      <a:lumMod val="40000"/>
                      <a:lumOff val="60000"/>
                    </a:schemeClr>
                  </a:solidFill>
                  <a:prstDash val="solid"/>
                </a:ln>
              </c:spPr>
            </c:marker>
            <c:bubble3D val="0"/>
            <c:extLst>
              <c:ext xmlns:c16="http://schemas.microsoft.com/office/drawing/2014/chart" uri="{C3380CC4-5D6E-409C-BE32-E72D297353CC}">
                <c16:uniqueId val="{0000000F-8014-429B-965E-4675ABBC1CF0}"/>
              </c:ext>
            </c:extLst>
          </c:dPt>
          <c:dPt>
            <c:idx val="10"/>
            <c:marker>
              <c:spPr>
                <a:solidFill>
                  <a:schemeClr val="tx2">
                    <a:lumMod val="20000"/>
                    <a:lumOff val="80000"/>
                  </a:schemeClr>
                </a:solidFill>
                <a:ln>
                  <a:solidFill>
                    <a:schemeClr val="accent1">
                      <a:lumMod val="40000"/>
                      <a:lumOff val="60000"/>
                    </a:schemeClr>
                  </a:solidFill>
                  <a:prstDash val="solid"/>
                </a:ln>
              </c:spPr>
            </c:marker>
            <c:bubble3D val="0"/>
            <c:extLst>
              <c:ext xmlns:c16="http://schemas.microsoft.com/office/drawing/2014/chart" uri="{C3380CC4-5D6E-409C-BE32-E72D297353CC}">
                <c16:uniqueId val="{00000010-8014-429B-965E-4675ABBC1CF0}"/>
              </c:ext>
            </c:extLst>
          </c:dPt>
          <c:dPt>
            <c:idx val="11"/>
            <c:marker>
              <c:spPr>
                <a:solidFill>
                  <a:schemeClr val="tx2">
                    <a:lumMod val="20000"/>
                    <a:lumOff val="80000"/>
                  </a:schemeClr>
                </a:solidFill>
                <a:ln>
                  <a:solidFill>
                    <a:schemeClr val="accent1">
                      <a:lumMod val="40000"/>
                      <a:lumOff val="60000"/>
                    </a:schemeClr>
                  </a:solidFill>
                  <a:prstDash val="solid"/>
                </a:ln>
              </c:spPr>
            </c:marker>
            <c:bubble3D val="0"/>
            <c:extLst>
              <c:ext xmlns:c16="http://schemas.microsoft.com/office/drawing/2014/chart" uri="{C3380CC4-5D6E-409C-BE32-E72D297353CC}">
                <c16:uniqueId val="{00000011-8014-429B-965E-4675ABBC1CF0}"/>
              </c:ext>
            </c:extLst>
          </c:dPt>
          <c:dPt>
            <c:idx val="12"/>
            <c:marker>
              <c:spPr>
                <a:solidFill>
                  <a:schemeClr val="tx2">
                    <a:lumMod val="20000"/>
                    <a:lumOff val="80000"/>
                  </a:schemeClr>
                </a:solidFill>
                <a:ln>
                  <a:solidFill>
                    <a:schemeClr val="accent1">
                      <a:lumMod val="40000"/>
                      <a:lumOff val="60000"/>
                    </a:schemeClr>
                  </a:solidFill>
                  <a:prstDash val="solid"/>
                </a:ln>
              </c:spPr>
            </c:marker>
            <c:bubble3D val="0"/>
            <c:extLst>
              <c:ext xmlns:c16="http://schemas.microsoft.com/office/drawing/2014/chart" uri="{C3380CC4-5D6E-409C-BE32-E72D297353CC}">
                <c16:uniqueId val="{0000000A-8014-429B-965E-4675ABBC1CF0}"/>
              </c:ext>
            </c:extLst>
          </c:dPt>
          <c:dPt>
            <c:idx val="13"/>
            <c:marker>
              <c:spPr>
                <a:solidFill>
                  <a:schemeClr val="tx2">
                    <a:lumMod val="20000"/>
                    <a:lumOff val="80000"/>
                  </a:schemeClr>
                </a:solidFill>
                <a:ln>
                  <a:solidFill>
                    <a:schemeClr val="accent1">
                      <a:lumMod val="40000"/>
                      <a:lumOff val="60000"/>
                    </a:schemeClr>
                  </a:solidFill>
                  <a:prstDash val="solid"/>
                </a:ln>
              </c:spPr>
            </c:marker>
            <c:bubble3D val="0"/>
            <c:extLst>
              <c:ext xmlns:c16="http://schemas.microsoft.com/office/drawing/2014/chart" uri="{C3380CC4-5D6E-409C-BE32-E72D297353CC}">
                <c16:uniqueId val="{00000009-8014-429B-965E-4675ABBC1CF0}"/>
              </c:ext>
            </c:extLst>
          </c:dPt>
          <c:dPt>
            <c:idx val="14"/>
            <c:marker>
              <c:spPr>
                <a:solidFill>
                  <a:schemeClr val="tx2">
                    <a:lumMod val="20000"/>
                    <a:lumOff val="80000"/>
                  </a:schemeClr>
                </a:solidFill>
                <a:ln>
                  <a:solidFill>
                    <a:schemeClr val="accent1">
                      <a:lumMod val="40000"/>
                      <a:lumOff val="60000"/>
                    </a:schemeClr>
                  </a:solidFill>
                  <a:prstDash val="solid"/>
                </a:ln>
              </c:spPr>
            </c:marker>
            <c:bubble3D val="0"/>
            <c:extLst>
              <c:ext xmlns:c16="http://schemas.microsoft.com/office/drawing/2014/chart" uri="{C3380CC4-5D6E-409C-BE32-E72D297353CC}">
                <c16:uniqueId val="{00000000-8014-429B-965E-4675ABBC1CF0}"/>
              </c:ext>
            </c:extLst>
          </c:dPt>
          <c:dPt>
            <c:idx val="15"/>
            <c:marker>
              <c:spPr>
                <a:solidFill>
                  <a:schemeClr val="tx2">
                    <a:lumMod val="20000"/>
                    <a:lumOff val="80000"/>
                  </a:schemeClr>
                </a:solidFill>
                <a:ln>
                  <a:solidFill>
                    <a:schemeClr val="accent1">
                      <a:lumMod val="40000"/>
                      <a:lumOff val="60000"/>
                    </a:schemeClr>
                  </a:solidFill>
                  <a:prstDash val="solid"/>
                </a:ln>
              </c:spPr>
            </c:marker>
            <c:bubble3D val="0"/>
            <c:extLst>
              <c:ext xmlns:c16="http://schemas.microsoft.com/office/drawing/2014/chart" uri="{C3380CC4-5D6E-409C-BE32-E72D297353CC}">
                <c16:uniqueId val="{00000008-8014-429B-965E-4675ABBC1CF0}"/>
              </c:ext>
            </c:extLst>
          </c:dPt>
          <c:dPt>
            <c:idx val="16"/>
            <c:marker>
              <c:spPr>
                <a:solidFill>
                  <a:schemeClr val="tx2">
                    <a:lumMod val="20000"/>
                    <a:lumOff val="80000"/>
                  </a:schemeClr>
                </a:solidFill>
                <a:ln>
                  <a:solidFill>
                    <a:schemeClr val="accent1">
                      <a:lumMod val="40000"/>
                      <a:lumOff val="60000"/>
                    </a:schemeClr>
                  </a:solidFill>
                  <a:prstDash val="solid"/>
                </a:ln>
              </c:spPr>
            </c:marker>
            <c:bubble3D val="0"/>
            <c:extLst>
              <c:ext xmlns:c16="http://schemas.microsoft.com/office/drawing/2014/chart" uri="{C3380CC4-5D6E-409C-BE32-E72D297353CC}">
                <c16:uniqueId val="{00000001-8014-429B-965E-4675ABBC1CF0}"/>
              </c:ext>
            </c:extLst>
          </c:dPt>
          <c:dPt>
            <c:idx val="17"/>
            <c:marker>
              <c:spPr>
                <a:solidFill>
                  <a:schemeClr val="tx2">
                    <a:lumMod val="20000"/>
                    <a:lumOff val="80000"/>
                  </a:schemeClr>
                </a:solidFill>
                <a:ln>
                  <a:solidFill>
                    <a:schemeClr val="accent1">
                      <a:lumMod val="40000"/>
                      <a:lumOff val="60000"/>
                    </a:schemeClr>
                  </a:solidFill>
                  <a:prstDash val="solid"/>
                </a:ln>
              </c:spPr>
            </c:marker>
            <c:bubble3D val="0"/>
            <c:extLst>
              <c:ext xmlns:c16="http://schemas.microsoft.com/office/drawing/2014/chart" uri="{C3380CC4-5D6E-409C-BE32-E72D297353CC}">
                <c16:uniqueId val="{00000002-8014-429B-965E-4675ABBC1CF0}"/>
              </c:ext>
            </c:extLst>
          </c:dPt>
          <c:dPt>
            <c:idx val="18"/>
            <c:marker>
              <c:spPr>
                <a:solidFill>
                  <a:schemeClr val="tx2">
                    <a:lumMod val="20000"/>
                    <a:lumOff val="80000"/>
                  </a:schemeClr>
                </a:solidFill>
                <a:ln>
                  <a:solidFill>
                    <a:schemeClr val="accent1">
                      <a:lumMod val="40000"/>
                      <a:lumOff val="60000"/>
                    </a:schemeClr>
                  </a:solidFill>
                  <a:prstDash val="solid"/>
                </a:ln>
              </c:spPr>
            </c:marker>
            <c:bubble3D val="0"/>
            <c:extLst>
              <c:ext xmlns:c16="http://schemas.microsoft.com/office/drawing/2014/chart" uri="{C3380CC4-5D6E-409C-BE32-E72D297353CC}">
                <c16:uniqueId val="{00000003-8014-429B-965E-4675ABBC1CF0}"/>
              </c:ext>
            </c:extLst>
          </c:dPt>
          <c:dPt>
            <c:idx val="19"/>
            <c:marker>
              <c:spPr>
                <a:solidFill>
                  <a:schemeClr val="tx2">
                    <a:lumMod val="20000"/>
                    <a:lumOff val="80000"/>
                  </a:schemeClr>
                </a:solidFill>
                <a:ln>
                  <a:solidFill>
                    <a:schemeClr val="accent1">
                      <a:lumMod val="40000"/>
                      <a:lumOff val="60000"/>
                    </a:schemeClr>
                  </a:solidFill>
                  <a:prstDash val="solid"/>
                </a:ln>
              </c:spPr>
            </c:marker>
            <c:bubble3D val="0"/>
            <c:extLst>
              <c:ext xmlns:c16="http://schemas.microsoft.com/office/drawing/2014/chart" uri="{C3380CC4-5D6E-409C-BE32-E72D297353CC}">
                <c16:uniqueId val="{00000004-8014-429B-965E-4675ABBC1CF0}"/>
              </c:ext>
            </c:extLst>
          </c:dPt>
          <c:dPt>
            <c:idx val="20"/>
            <c:marker>
              <c:spPr>
                <a:solidFill>
                  <a:schemeClr val="tx2">
                    <a:lumMod val="20000"/>
                    <a:lumOff val="80000"/>
                  </a:schemeClr>
                </a:solidFill>
                <a:ln>
                  <a:solidFill>
                    <a:schemeClr val="accent1">
                      <a:lumMod val="40000"/>
                      <a:lumOff val="60000"/>
                    </a:schemeClr>
                  </a:solidFill>
                  <a:prstDash val="solid"/>
                </a:ln>
              </c:spPr>
            </c:marker>
            <c:bubble3D val="0"/>
            <c:extLst>
              <c:ext xmlns:c16="http://schemas.microsoft.com/office/drawing/2014/chart" uri="{C3380CC4-5D6E-409C-BE32-E72D297353CC}">
                <c16:uniqueId val="{00000005-8014-429B-965E-4675ABBC1CF0}"/>
              </c:ext>
            </c:extLst>
          </c:dPt>
          <c:dPt>
            <c:idx val="21"/>
            <c:marker>
              <c:spPr>
                <a:solidFill>
                  <a:schemeClr val="tx2">
                    <a:lumMod val="20000"/>
                    <a:lumOff val="80000"/>
                  </a:schemeClr>
                </a:solidFill>
                <a:ln>
                  <a:solidFill>
                    <a:schemeClr val="accent1">
                      <a:lumMod val="40000"/>
                      <a:lumOff val="60000"/>
                    </a:schemeClr>
                  </a:solidFill>
                  <a:prstDash val="solid"/>
                </a:ln>
              </c:spPr>
            </c:marker>
            <c:bubble3D val="0"/>
            <c:extLst>
              <c:ext xmlns:c16="http://schemas.microsoft.com/office/drawing/2014/chart" uri="{C3380CC4-5D6E-409C-BE32-E72D297353CC}">
                <c16:uniqueId val="{00000006-8014-429B-965E-4675ABBC1CF0}"/>
              </c:ext>
            </c:extLst>
          </c:dPt>
          <c:dPt>
            <c:idx val="22"/>
            <c:marker>
              <c:spPr>
                <a:solidFill>
                  <a:schemeClr val="tx2">
                    <a:lumMod val="20000"/>
                    <a:lumOff val="80000"/>
                  </a:schemeClr>
                </a:solidFill>
                <a:ln>
                  <a:solidFill>
                    <a:schemeClr val="accent1">
                      <a:lumMod val="40000"/>
                      <a:lumOff val="60000"/>
                    </a:schemeClr>
                  </a:solidFill>
                  <a:prstDash val="solid"/>
                </a:ln>
              </c:spPr>
            </c:marker>
            <c:bubble3D val="0"/>
            <c:extLst>
              <c:ext xmlns:c16="http://schemas.microsoft.com/office/drawing/2014/chart" uri="{C3380CC4-5D6E-409C-BE32-E72D297353CC}">
                <c16:uniqueId val="{00000007-8014-429B-965E-4675ABBC1CF0}"/>
              </c:ext>
            </c:extLst>
          </c:dPt>
          <c:dPt>
            <c:idx val="23"/>
            <c:marker>
              <c:spPr>
                <a:solidFill>
                  <a:schemeClr val="tx2">
                    <a:lumMod val="20000"/>
                    <a:lumOff val="80000"/>
                  </a:schemeClr>
                </a:solidFill>
                <a:ln>
                  <a:solidFill>
                    <a:schemeClr val="accent1">
                      <a:lumMod val="40000"/>
                      <a:lumOff val="60000"/>
                    </a:schemeClr>
                  </a:solidFill>
                  <a:prstDash val="solid"/>
                </a:ln>
              </c:spPr>
            </c:marker>
            <c:bubble3D val="0"/>
            <c:extLst>
              <c:ext xmlns:c16="http://schemas.microsoft.com/office/drawing/2014/chart" uri="{C3380CC4-5D6E-409C-BE32-E72D297353CC}">
                <c16:uniqueId val="{00000013-8014-429B-965E-4675ABBC1CF0}"/>
              </c:ext>
            </c:extLst>
          </c:dPt>
          <c:dPt>
            <c:idx val="24"/>
            <c:marker>
              <c:spPr>
                <a:solidFill>
                  <a:schemeClr val="tx2">
                    <a:lumMod val="20000"/>
                    <a:lumOff val="80000"/>
                  </a:schemeClr>
                </a:solidFill>
                <a:ln>
                  <a:solidFill>
                    <a:schemeClr val="accent1">
                      <a:lumMod val="40000"/>
                      <a:lumOff val="60000"/>
                    </a:schemeClr>
                  </a:solidFill>
                  <a:prstDash val="solid"/>
                </a:ln>
              </c:spPr>
            </c:marker>
            <c:bubble3D val="0"/>
            <c:extLst>
              <c:ext xmlns:c16="http://schemas.microsoft.com/office/drawing/2014/chart" uri="{C3380CC4-5D6E-409C-BE32-E72D297353CC}">
                <c16:uniqueId val="{00000014-8014-429B-965E-4675ABBC1CF0}"/>
              </c:ext>
            </c:extLst>
          </c:dPt>
          <c:dPt>
            <c:idx val="25"/>
            <c:marker>
              <c:spPr>
                <a:solidFill>
                  <a:schemeClr val="tx2">
                    <a:lumMod val="20000"/>
                    <a:lumOff val="80000"/>
                  </a:schemeClr>
                </a:solidFill>
                <a:ln>
                  <a:solidFill>
                    <a:schemeClr val="accent1">
                      <a:lumMod val="40000"/>
                      <a:lumOff val="60000"/>
                    </a:schemeClr>
                  </a:solidFill>
                  <a:prstDash val="solid"/>
                </a:ln>
              </c:spPr>
            </c:marker>
            <c:bubble3D val="0"/>
            <c:extLst>
              <c:ext xmlns:c16="http://schemas.microsoft.com/office/drawing/2014/chart" uri="{C3380CC4-5D6E-409C-BE32-E72D297353CC}">
                <c16:uniqueId val="{00000015-8014-429B-965E-4675ABBC1CF0}"/>
              </c:ext>
            </c:extLst>
          </c:dPt>
          <c:dPt>
            <c:idx val="26"/>
            <c:marker>
              <c:spPr>
                <a:solidFill>
                  <a:schemeClr val="tx2">
                    <a:lumMod val="20000"/>
                    <a:lumOff val="80000"/>
                  </a:schemeClr>
                </a:solidFill>
                <a:ln>
                  <a:solidFill>
                    <a:schemeClr val="accent1">
                      <a:lumMod val="40000"/>
                      <a:lumOff val="60000"/>
                    </a:schemeClr>
                  </a:solidFill>
                  <a:prstDash val="solid"/>
                </a:ln>
              </c:spPr>
            </c:marker>
            <c:bubble3D val="0"/>
            <c:extLst>
              <c:ext xmlns:c16="http://schemas.microsoft.com/office/drawing/2014/chart" uri="{C3380CC4-5D6E-409C-BE32-E72D297353CC}">
                <c16:uniqueId val="{00000016-8014-429B-965E-4675ABBC1CF0}"/>
              </c:ext>
            </c:extLst>
          </c:dPt>
          <c:dPt>
            <c:idx val="27"/>
            <c:marker>
              <c:spPr>
                <a:solidFill>
                  <a:schemeClr val="tx2">
                    <a:lumMod val="20000"/>
                    <a:lumOff val="80000"/>
                  </a:schemeClr>
                </a:solidFill>
                <a:ln>
                  <a:solidFill>
                    <a:schemeClr val="accent1">
                      <a:lumMod val="40000"/>
                      <a:lumOff val="60000"/>
                    </a:schemeClr>
                  </a:solidFill>
                  <a:prstDash val="solid"/>
                </a:ln>
              </c:spPr>
            </c:marker>
            <c:bubble3D val="0"/>
            <c:extLst>
              <c:ext xmlns:c16="http://schemas.microsoft.com/office/drawing/2014/chart" uri="{C3380CC4-5D6E-409C-BE32-E72D297353CC}">
                <c16:uniqueId val="{00000017-8014-429B-965E-4675ABBC1CF0}"/>
              </c:ext>
            </c:extLst>
          </c:dPt>
          <c:dPt>
            <c:idx val="28"/>
            <c:marker>
              <c:spPr>
                <a:solidFill>
                  <a:schemeClr val="tx2">
                    <a:lumMod val="20000"/>
                    <a:lumOff val="80000"/>
                  </a:schemeClr>
                </a:solidFill>
                <a:ln>
                  <a:solidFill>
                    <a:schemeClr val="accent1">
                      <a:lumMod val="40000"/>
                      <a:lumOff val="60000"/>
                    </a:schemeClr>
                  </a:solidFill>
                  <a:prstDash val="solid"/>
                </a:ln>
              </c:spPr>
            </c:marker>
            <c:bubble3D val="0"/>
            <c:extLst>
              <c:ext xmlns:c16="http://schemas.microsoft.com/office/drawing/2014/chart" uri="{C3380CC4-5D6E-409C-BE32-E72D297353CC}">
                <c16:uniqueId val="{00000018-8014-429B-965E-4675ABBC1CF0}"/>
              </c:ext>
            </c:extLst>
          </c:dPt>
          <c:cat>
            <c:numRef>
              <c:f>Sheet2!$B$2:$B$31</c:f>
              <c:numCache>
                <c:formatCode>0%</c:formatCode>
                <c:ptCount val="30"/>
                <c:pt idx="0">
                  <c:v>3.3333333333333333E-2</c:v>
                </c:pt>
                <c:pt idx="1">
                  <c:v>6.6666666666666666E-2</c:v>
                </c:pt>
                <c:pt idx="2">
                  <c:v>0.1</c:v>
                </c:pt>
                <c:pt idx="3">
                  <c:v>0.13333333333333333</c:v>
                </c:pt>
                <c:pt idx="4">
                  <c:v>0.16666666666666666</c:v>
                </c:pt>
                <c:pt idx="5">
                  <c:v>0.19999999999999998</c:v>
                </c:pt>
                <c:pt idx="6">
                  <c:v>0.23333333333333331</c:v>
                </c:pt>
                <c:pt idx="7">
                  <c:v>0.26666666666666666</c:v>
                </c:pt>
                <c:pt idx="8">
                  <c:v>0.3</c:v>
                </c:pt>
                <c:pt idx="9">
                  <c:v>0.33333333333333331</c:v>
                </c:pt>
                <c:pt idx="10">
                  <c:v>0.36666666666666664</c:v>
                </c:pt>
                <c:pt idx="11">
                  <c:v>0.39999999999999997</c:v>
                </c:pt>
                <c:pt idx="12">
                  <c:v>0.43333333333333329</c:v>
                </c:pt>
                <c:pt idx="13">
                  <c:v>0.46666666666666662</c:v>
                </c:pt>
                <c:pt idx="14">
                  <c:v>0.49999999999999994</c:v>
                </c:pt>
                <c:pt idx="15">
                  <c:v>0.53333333333333333</c:v>
                </c:pt>
                <c:pt idx="16">
                  <c:v>0.56666666666666665</c:v>
                </c:pt>
                <c:pt idx="17">
                  <c:v>0.6</c:v>
                </c:pt>
                <c:pt idx="18">
                  <c:v>0.6333333333333333</c:v>
                </c:pt>
                <c:pt idx="19">
                  <c:v>0.66666666666666663</c:v>
                </c:pt>
                <c:pt idx="20">
                  <c:v>0.7</c:v>
                </c:pt>
                <c:pt idx="21">
                  <c:v>0.73333333333333328</c:v>
                </c:pt>
                <c:pt idx="22">
                  <c:v>0.76666666666666661</c:v>
                </c:pt>
                <c:pt idx="23">
                  <c:v>0.79999999999999993</c:v>
                </c:pt>
                <c:pt idx="24">
                  <c:v>0.83333333333333326</c:v>
                </c:pt>
                <c:pt idx="25">
                  <c:v>0.86666666666666659</c:v>
                </c:pt>
                <c:pt idx="26">
                  <c:v>0.89999999999999991</c:v>
                </c:pt>
                <c:pt idx="27">
                  <c:v>0.93333333333333324</c:v>
                </c:pt>
                <c:pt idx="28">
                  <c:v>0.96666666666666656</c:v>
                </c:pt>
                <c:pt idx="29">
                  <c:v>0.99999999999999989</c:v>
                </c:pt>
              </c:numCache>
            </c:numRef>
          </c:cat>
          <c:val>
            <c:numRef>
              <c:f>Sheet2!$E$2:$E$31</c:f>
              <c:numCache>
                <c:formatCode>0%</c:formatCode>
                <c:ptCount val="30"/>
                <c:pt idx="0">
                  <c:v>0</c:v>
                </c:pt>
                <c:pt idx="1">
                  <c:v>0</c:v>
                </c:pt>
                <c:pt idx="2">
                  <c:v>0</c:v>
                </c:pt>
                <c:pt idx="3">
                  <c:v>0</c:v>
                </c:pt>
                <c:pt idx="4">
                  <c:v>1.0064412238325281E-2</c:v>
                </c:pt>
                <c:pt idx="5">
                  <c:v>2.2946859903381644E-2</c:v>
                </c:pt>
                <c:pt idx="6">
                  <c:v>3.5829307568438003E-2</c:v>
                </c:pt>
                <c:pt idx="7">
                  <c:v>4.9919484702093397E-2</c:v>
                </c:pt>
                <c:pt idx="8">
                  <c:v>6.6022544283413837E-2</c:v>
                </c:pt>
                <c:pt idx="9">
                  <c:v>8.6151368760064406E-2</c:v>
                </c:pt>
                <c:pt idx="10">
                  <c:v>0.10628019323671496</c:v>
                </c:pt>
                <c:pt idx="11">
                  <c:v>0.12928456406717276</c:v>
                </c:pt>
                <c:pt idx="12">
                  <c:v>0.15343915343915343</c:v>
                </c:pt>
                <c:pt idx="13">
                  <c:v>0.17920404876926616</c:v>
                </c:pt>
                <c:pt idx="14">
                  <c:v>0.20738440303657693</c:v>
                </c:pt>
                <c:pt idx="15">
                  <c:v>0.23636991028295376</c:v>
                </c:pt>
                <c:pt idx="16">
                  <c:v>0.26627559236254889</c:v>
                </c:pt>
                <c:pt idx="17">
                  <c:v>0.29669248268282084</c:v>
                </c:pt>
                <c:pt idx="18">
                  <c:v>0.32889860184546171</c:v>
                </c:pt>
                <c:pt idx="19">
                  <c:v>0.36110472100810265</c:v>
                </c:pt>
                <c:pt idx="20">
                  <c:v>0.39454953706161433</c:v>
                </c:pt>
                <c:pt idx="21">
                  <c:v>0.42821957073164801</c:v>
                </c:pt>
                <c:pt idx="22">
                  <c:v>0.46364630181055294</c:v>
                </c:pt>
                <c:pt idx="23">
                  <c:v>0.50122010750030066</c:v>
                </c:pt>
                <c:pt idx="24">
                  <c:v>0.55489697277136885</c:v>
                </c:pt>
                <c:pt idx="25">
                  <c:v>0.61394152456954376</c:v>
                </c:pt>
                <c:pt idx="26">
                  <c:v>0.67513315097856141</c:v>
                </c:pt>
                <c:pt idx="27">
                  <c:v>0.76853089655022</c:v>
                </c:pt>
                <c:pt idx="28">
                  <c:v>0.8812523136194631</c:v>
                </c:pt>
                <c:pt idx="29">
                  <c:v>0.99934141721581315</c:v>
                </c:pt>
              </c:numCache>
            </c:numRef>
          </c:val>
          <c:smooth val="0"/>
          <c:extLst>
            <c:ext xmlns:c16="http://schemas.microsoft.com/office/drawing/2014/chart" uri="{C3380CC4-5D6E-409C-BE32-E72D297353CC}">
              <c16:uniqueId val="{00000002-D01C-4925-8EAB-BF1E42D22747}"/>
            </c:ext>
          </c:extLst>
        </c:ser>
        <c:ser>
          <c:idx val="3"/>
          <c:order val="3"/>
          <c:tx>
            <c:strRef>
              <c:f>Sheet2!$F$1</c:f>
              <c:strCache>
                <c:ptCount val="1"/>
                <c:pt idx="0">
                  <c:v>Sugata Marmar</c:v>
                </c:pt>
              </c:strCache>
            </c:strRef>
          </c:tx>
          <c:spPr>
            <a:ln w="12700">
              <a:solidFill>
                <a:srgbClr val="00FFFF"/>
              </a:solidFill>
              <a:prstDash val="solid"/>
            </a:ln>
          </c:spPr>
          <c:marker>
            <c:symbol val="x"/>
            <c:size val="5"/>
            <c:spPr>
              <a:noFill/>
              <a:ln>
                <a:solidFill>
                  <a:srgbClr val="00FFFF"/>
                </a:solidFill>
                <a:prstDash val="solid"/>
              </a:ln>
            </c:spPr>
          </c:marker>
          <c:cat>
            <c:numRef>
              <c:f>Sheet2!$B$2:$B$31</c:f>
              <c:numCache>
                <c:formatCode>0%</c:formatCode>
                <c:ptCount val="30"/>
                <c:pt idx="0">
                  <c:v>3.3333333333333333E-2</c:v>
                </c:pt>
                <c:pt idx="1">
                  <c:v>6.6666666666666666E-2</c:v>
                </c:pt>
                <c:pt idx="2">
                  <c:v>0.1</c:v>
                </c:pt>
                <c:pt idx="3">
                  <c:v>0.13333333333333333</c:v>
                </c:pt>
                <c:pt idx="4">
                  <c:v>0.16666666666666666</c:v>
                </c:pt>
                <c:pt idx="5">
                  <c:v>0.19999999999999998</c:v>
                </c:pt>
                <c:pt idx="6">
                  <c:v>0.23333333333333331</c:v>
                </c:pt>
                <c:pt idx="7">
                  <c:v>0.26666666666666666</c:v>
                </c:pt>
                <c:pt idx="8">
                  <c:v>0.3</c:v>
                </c:pt>
                <c:pt idx="9">
                  <c:v>0.33333333333333331</c:v>
                </c:pt>
                <c:pt idx="10">
                  <c:v>0.36666666666666664</c:v>
                </c:pt>
                <c:pt idx="11">
                  <c:v>0.39999999999999997</c:v>
                </c:pt>
                <c:pt idx="12">
                  <c:v>0.43333333333333329</c:v>
                </c:pt>
                <c:pt idx="13">
                  <c:v>0.46666666666666662</c:v>
                </c:pt>
                <c:pt idx="14">
                  <c:v>0.49999999999999994</c:v>
                </c:pt>
                <c:pt idx="15">
                  <c:v>0.53333333333333333</c:v>
                </c:pt>
                <c:pt idx="16">
                  <c:v>0.56666666666666665</c:v>
                </c:pt>
                <c:pt idx="17">
                  <c:v>0.6</c:v>
                </c:pt>
                <c:pt idx="18">
                  <c:v>0.6333333333333333</c:v>
                </c:pt>
                <c:pt idx="19">
                  <c:v>0.66666666666666663</c:v>
                </c:pt>
                <c:pt idx="20">
                  <c:v>0.7</c:v>
                </c:pt>
                <c:pt idx="21">
                  <c:v>0.73333333333333328</c:v>
                </c:pt>
                <c:pt idx="22">
                  <c:v>0.76666666666666661</c:v>
                </c:pt>
                <c:pt idx="23">
                  <c:v>0.79999999999999993</c:v>
                </c:pt>
                <c:pt idx="24">
                  <c:v>0.83333333333333326</c:v>
                </c:pt>
                <c:pt idx="25">
                  <c:v>0.86666666666666659</c:v>
                </c:pt>
                <c:pt idx="26">
                  <c:v>0.89999999999999991</c:v>
                </c:pt>
                <c:pt idx="27">
                  <c:v>0.93333333333333324</c:v>
                </c:pt>
                <c:pt idx="28">
                  <c:v>0.96666666666666656</c:v>
                </c:pt>
                <c:pt idx="29">
                  <c:v>0.99999999999999989</c:v>
                </c:pt>
              </c:numCache>
            </c:numRef>
          </c:cat>
          <c:val>
            <c:numRef>
              <c:f>Sheet2!$F$2:$F$31</c:f>
              <c:numCache>
                <c:formatCode>0%</c:formatCode>
                <c:ptCount val="30"/>
                <c:pt idx="0">
                  <c:v>0</c:v>
                </c:pt>
                <c:pt idx="1">
                  <c:v>0</c:v>
                </c:pt>
                <c:pt idx="2">
                  <c:v>0</c:v>
                </c:pt>
                <c:pt idx="3">
                  <c:v>0</c:v>
                </c:pt>
                <c:pt idx="4">
                  <c:v>0</c:v>
                </c:pt>
                <c:pt idx="5">
                  <c:v>0</c:v>
                </c:pt>
                <c:pt idx="6">
                  <c:v>0</c:v>
                </c:pt>
                <c:pt idx="7">
                  <c:v>0</c:v>
                </c:pt>
                <c:pt idx="8">
                  <c:v>0</c:v>
                </c:pt>
                <c:pt idx="9">
                  <c:v>0</c:v>
                </c:pt>
                <c:pt idx="10">
                  <c:v>0</c:v>
                </c:pt>
                <c:pt idx="11">
                  <c:v>0</c:v>
                </c:pt>
                <c:pt idx="12">
                  <c:v>3.2916392363396972E-3</c:v>
                </c:pt>
                <c:pt idx="13">
                  <c:v>7.8999341672152737E-3</c:v>
                </c:pt>
                <c:pt idx="14">
                  <c:v>2.1724818959842001E-2</c:v>
                </c:pt>
                <c:pt idx="15">
                  <c:v>3.9005924950625409E-2</c:v>
                </c:pt>
                <c:pt idx="16">
                  <c:v>6.0401579986833445E-2</c:v>
                </c:pt>
                <c:pt idx="17">
                  <c:v>8.3443054641211323E-2</c:v>
                </c:pt>
                <c:pt idx="18">
                  <c:v>0.10936471362738645</c:v>
                </c:pt>
                <c:pt idx="19">
                  <c:v>0.14162277814351548</c:v>
                </c:pt>
                <c:pt idx="20">
                  <c:v>0.17618499012508232</c:v>
                </c:pt>
                <c:pt idx="21">
                  <c:v>0.21074720210664913</c:v>
                </c:pt>
                <c:pt idx="22">
                  <c:v>0.2610195104434736</c:v>
                </c:pt>
                <c:pt idx="23">
                  <c:v>0.32026901669758817</c:v>
                </c:pt>
                <c:pt idx="24">
                  <c:v>0.38939344066072179</c:v>
                </c:pt>
                <c:pt idx="25">
                  <c:v>0.45851786462385541</c:v>
                </c:pt>
                <c:pt idx="26">
                  <c:v>0.55836425479282625</c:v>
                </c:pt>
                <c:pt idx="27">
                  <c:v>0.66728758952261258</c:v>
                </c:pt>
                <c:pt idx="28">
                  <c:v>0.81475302731063093</c:v>
                </c:pt>
                <c:pt idx="29">
                  <c:v>0.99908482454565406</c:v>
                </c:pt>
              </c:numCache>
            </c:numRef>
          </c:val>
          <c:smooth val="0"/>
          <c:extLst>
            <c:ext xmlns:c16="http://schemas.microsoft.com/office/drawing/2014/chart" uri="{C3380CC4-5D6E-409C-BE32-E72D297353CC}">
              <c16:uniqueId val="{00000003-D01C-4925-8EAB-BF1E42D22747}"/>
            </c:ext>
          </c:extLst>
        </c:ser>
        <c:ser>
          <c:idx val="4"/>
          <c:order val="4"/>
          <c:tx>
            <c:strRef>
              <c:f>Sheet2!$G$1</c:f>
              <c:strCache>
                <c:ptCount val="1"/>
                <c:pt idx="0">
                  <c:v>North Horr</c:v>
                </c:pt>
              </c:strCache>
            </c:strRef>
          </c:tx>
          <c:spPr>
            <a:ln w="12700">
              <a:solidFill>
                <a:srgbClr val="800080"/>
              </a:solidFill>
              <a:prstDash val="solid"/>
            </a:ln>
          </c:spPr>
          <c:marker>
            <c:symbol val="star"/>
            <c:size val="5"/>
            <c:spPr>
              <a:noFill/>
              <a:ln>
                <a:solidFill>
                  <a:srgbClr val="800080"/>
                </a:solidFill>
                <a:prstDash val="solid"/>
              </a:ln>
            </c:spPr>
          </c:marker>
          <c:cat>
            <c:numRef>
              <c:f>Sheet2!$B$2:$B$31</c:f>
              <c:numCache>
                <c:formatCode>0%</c:formatCode>
                <c:ptCount val="30"/>
                <c:pt idx="0">
                  <c:v>3.3333333333333333E-2</c:v>
                </c:pt>
                <c:pt idx="1">
                  <c:v>6.6666666666666666E-2</c:v>
                </c:pt>
                <c:pt idx="2">
                  <c:v>0.1</c:v>
                </c:pt>
                <c:pt idx="3">
                  <c:v>0.13333333333333333</c:v>
                </c:pt>
                <c:pt idx="4">
                  <c:v>0.16666666666666666</c:v>
                </c:pt>
                <c:pt idx="5">
                  <c:v>0.19999999999999998</c:v>
                </c:pt>
                <c:pt idx="6">
                  <c:v>0.23333333333333331</c:v>
                </c:pt>
                <c:pt idx="7">
                  <c:v>0.26666666666666666</c:v>
                </c:pt>
                <c:pt idx="8">
                  <c:v>0.3</c:v>
                </c:pt>
                <c:pt idx="9">
                  <c:v>0.33333333333333331</c:v>
                </c:pt>
                <c:pt idx="10">
                  <c:v>0.36666666666666664</c:v>
                </c:pt>
                <c:pt idx="11">
                  <c:v>0.39999999999999997</c:v>
                </c:pt>
                <c:pt idx="12">
                  <c:v>0.43333333333333329</c:v>
                </c:pt>
                <c:pt idx="13">
                  <c:v>0.46666666666666662</c:v>
                </c:pt>
                <c:pt idx="14">
                  <c:v>0.49999999999999994</c:v>
                </c:pt>
                <c:pt idx="15">
                  <c:v>0.53333333333333333</c:v>
                </c:pt>
                <c:pt idx="16">
                  <c:v>0.56666666666666665</c:v>
                </c:pt>
                <c:pt idx="17">
                  <c:v>0.6</c:v>
                </c:pt>
                <c:pt idx="18">
                  <c:v>0.6333333333333333</c:v>
                </c:pt>
                <c:pt idx="19">
                  <c:v>0.66666666666666663</c:v>
                </c:pt>
                <c:pt idx="20">
                  <c:v>0.7</c:v>
                </c:pt>
                <c:pt idx="21">
                  <c:v>0.73333333333333328</c:v>
                </c:pt>
                <c:pt idx="22">
                  <c:v>0.76666666666666661</c:v>
                </c:pt>
                <c:pt idx="23">
                  <c:v>0.79999999999999993</c:v>
                </c:pt>
                <c:pt idx="24">
                  <c:v>0.83333333333333326</c:v>
                </c:pt>
                <c:pt idx="25">
                  <c:v>0.86666666666666659</c:v>
                </c:pt>
                <c:pt idx="26">
                  <c:v>0.89999999999999991</c:v>
                </c:pt>
                <c:pt idx="27">
                  <c:v>0.93333333333333324</c:v>
                </c:pt>
                <c:pt idx="28">
                  <c:v>0.96666666666666656</c:v>
                </c:pt>
                <c:pt idx="29">
                  <c:v>0.99999999999999989</c:v>
                </c:pt>
              </c:numCache>
            </c:numRef>
          </c:cat>
          <c:val>
            <c:numRef>
              <c:f>Sheet2!$G$2:$G$31</c:f>
              <c:numCache>
                <c:formatCode>0%</c:formatCode>
                <c:ptCount val="3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4.9091801669121256E-3</c:v>
                </c:pt>
                <c:pt idx="17">
                  <c:v>2.7818687612502044E-2</c:v>
                </c:pt>
                <c:pt idx="18">
                  <c:v>5.6455571919489439E-2</c:v>
                </c:pt>
                <c:pt idx="19">
                  <c:v>0.10370643102601865</c:v>
                </c:pt>
                <c:pt idx="20">
                  <c:v>0.16098019963999344</c:v>
                </c:pt>
                <c:pt idx="21">
                  <c:v>0.2297087219767632</c:v>
                </c:pt>
                <c:pt idx="22">
                  <c:v>0.30825560464735718</c:v>
                </c:pt>
                <c:pt idx="23">
                  <c:v>0.38680248731795119</c:v>
                </c:pt>
                <c:pt idx="24">
                  <c:v>0.46698576337751591</c:v>
                </c:pt>
                <c:pt idx="25">
                  <c:v>0.54716903943708062</c:v>
                </c:pt>
                <c:pt idx="26">
                  <c:v>0.63307969235804284</c:v>
                </c:pt>
                <c:pt idx="27">
                  <c:v>0.72242677139584355</c:v>
                </c:pt>
                <c:pt idx="28">
                  <c:v>0.84270168548519064</c:v>
                </c:pt>
                <c:pt idx="29">
                  <c:v>1.0007772868597611</c:v>
                </c:pt>
              </c:numCache>
            </c:numRef>
          </c:val>
          <c:smooth val="0"/>
          <c:extLst>
            <c:ext xmlns:c16="http://schemas.microsoft.com/office/drawing/2014/chart" uri="{C3380CC4-5D6E-409C-BE32-E72D297353CC}">
              <c16:uniqueId val="{00000004-D01C-4925-8EAB-BF1E42D22747}"/>
            </c:ext>
          </c:extLst>
        </c:ser>
        <c:ser>
          <c:idx val="5"/>
          <c:order val="5"/>
          <c:tx>
            <c:strRef>
              <c:f>Sheet2!$H$1</c:f>
              <c:strCache>
                <c:ptCount val="1"/>
                <c:pt idx="0">
                  <c:v>Kargi</c:v>
                </c:pt>
              </c:strCache>
            </c:strRef>
          </c:tx>
          <c:spPr>
            <a:ln w="12700">
              <a:solidFill>
                <a:srgbClr val="800000"/>
              </a:solidFill>
              <a:prstDash val="solid"/>
            </a:ln>
          </c:spPr>
          <c:marker>
            <c:symbol val="circle"/>
            <c:size val="5"/>
            <c:spPr>
              <a:solidFill>
                <a:srgbClr val="800000"/>
              </a:solidFill>
              <a:ln>
                <a:solidFill>
                  <a:srgbClr val="800000"/>
                </a:solidFill>
                <a:prstDash val="solid"/>
              </a:ln>
            </c:spPr>
          </c:marker>
          <c:cat>
            <c:numRef>
              <c:f>Sheet2!$B$2:$B$31</c:f>
              <c:numCache>
                <c:formatCode>0%</c:formatCode>
                <c:ptCount val="30"/>
                <c:pt idx="0">
                  <c:v>3.3333333333333333E-2</c:v>
                </c:pt>
                <c:pt idx="1">
                  <c:v>6.6666666666666666E-2</c:v>
                </c:pt>
                <c:pt idx="2">
                  <c:v>0.1</c:v>
                </c:pt>
                <c:pt idx="3">
                  <c:v>0.13333333333333333</c:v>
                </c:pt>
                <c:pt idx="4">
                  <c:v>0.16666666666666666</c:v>
                </c:pt>
                <c:pt idx="5">
                  <c:v>0.19999999999999998</c:v>
                </c:pt>
                <c:pt idx="6">
                  <c:v>0.23333333333333331</c:v>
                </c:pt>
                <c:pt idx="7">
                  <c:v>0.26666666666666666</c:v>
                </c:pt>
                <c:pt idx="8">
                  <c:v>0.3</c:v>
                </c:pt>
                <c:pt idx="9">
                  <c:v>0.33333333333333331</c:v>
                </c:pt>
                <c:pt idx="10">
                  <c:v>0.36666666666666664</c:v>
                </c:pt>
                <c:pt idx="11">
                  <c:v>0.39999999999999997</c:v>
                </c:pt>
                <c:pt idx="12">
                  <c:v>0.43333333333333329</c:v>
                </c:pt>
                <c:pt idx="13">
                  <c:v>0.46666666666666662</c:v>
                </c:pt>
                <c:pt idx="14">
                  <c:v>0.49999999999999994</c:v>
                </c:pt>
                <c:pt idx="15">
                  <c:v>0.53333333333333333</c:v>
                </c:pt>
                <c:pt idx="16">
                  <c:v>0.56666666666666665</c:v>
                </c:pt>
                <c:pt idx="17">
                  <c:v>0.6</c:v>
                </c:pt>
                <c:pt idx="18">
                  <c:v>0.6333333333333333</c:v>
                </c:pt>
                <c:pt idx="19">
                  <c:v>0.66666666666666663</c:v>
                </c:pt>
                <c:pt idx="20">
                  <c:v>0.7</c:v>
                </c:pt>
                <c:pt idx="21">
                  <c:v>0.73333333333333328</c:v>
                </c:pt>
                <c:pt idx="22">
                  <c:v>0.76666666666666661</c:v>
                </c:pt>
                <c:pt idx="23">
                  <c:v>0.79999999999999993</c:v>
                </c:pt>
                <c:pt idx="24">
                  <c:v>0.83333333333333326</c:v>
                </c:pt>
                <c:pt idx="25">
                  <c:v>0.86666666666666659</c:v>
                </c:pt>
                <c:pt idx="26">
                  <c:v>0.89999999999999991</c:v>
                </c:pt>
                <c:pt idx="27">
                  <c:v>0.93333333333333324</c:v>
                </c:pt>
                <c:pt idx="28">
                  <c:v>0.96666666666666656</c:v>
                </c:pt>
                <c:pt idx="29">
                  <c:v>0.99999999999999989</c:v>
                </c:pt>
              </c:numCache>
            </c:numRef>
          </c:cat>
          <c:val>
            <c:numRef>
              <c:f>Sheet2!$H$2:$H$31</c:f>
              <c:numCache>
                <c:formatCode>0%</c:formatCode>
                <c:ptCount val="3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5.6497175141242946E-3</c:v>
                </c:pt>
                <c:pt idx="19">
                  <c:v>1.5065913370998118E-2</c:v>
                </c:pt>
                <c:pt idx="20">
                  <c:v>2.4482109227871942E-2</c:v>
                </c:pt>
                <c:pt idx="21">
                  <c:v>3.8606403013182675E-2</c:v>
                </c:pt>
                <c:pt idx="22">
                  <c:v>0.10216572504708099</c:v>
                </c:pt>
                <c:pt idx="23">
                  <c:v>0.18691148775894539</c:v>
                </c:pt>
                <c:pt idx="24">
                  <c:v>0.28376378800107616</c:v>
                </c:pt>
                <c:pt idx="25">
                  <c:v>0.39675813828356205</c:v>
                </c:pt>
                <c:pt idx="26">
                  <c:v>0.52858488027979555</c:v>
                </c:pt>
                <c:pt idx="27">
                  <c:v>0.67924401398977674</c:v>
                </c:pt>
                <c:pt idx="28">
                  <c:v>0.82990314769975781</c:v>
                </c:pt>
                <c:pt idx="29">
                  <c:v>0.99939467312348662</c:v>
                </c:pt>
              </c:numCache>
            </c:numRef>
          </c:val>
          <c:smooth val="0"/>
          <c:extLst>
            <c:ext xmlns:c16="http://schemas.microsoft.com/office/drawing/2014/chart" uri="{C3380CC4-5D6E-409C-BE32-E72D297353CC}">
              <c16:uniqueId val="{00000005-D01C-4925-8EAB-BF1E42D22747}"/>
            </c:ext>
          </c:extLst>
        </c:ser>
        <c:ser>
          <c:idx val="6"/>
          <c:order val="6"/>
          <c:tx>
            <c:strRef>
              <c:f>Sheet2!$I$1</c:f>
              <c:strCache>
                <c:ptCount val="1"/>
                <c:pt idx="0">
                  <c:v>Equality</c:v>
                </c:pt>
              </c:strCache>
            </c:strRef>
          </c:tx>
          <c:spPr>
            <a:ln w="12700">
              <a:solidFill>
                <a:srgbClr val="008080"/>
              </a:solidFill>
              <a:prstDash val="solid"/>
            </a:ln>
          </c:spPr>
          <c:marker>
            <c:symbol val="plus"/>
            <c:size val="5"/>
            <c:spPr>
              <a:noFill/>
              <a:ln>
                <a:solidFill>
                  <a:srgbClr val="008080"/>
                </a:solidFill>
                <a:prstDash val="solid"/>
              </a:ln>
            </c:spPr>
          </c:marker>
          <c:cat>
            <c:numRef>
              <c:f>Sheet2!$B$2:$B$31</c:f>
              <c:numCache>
                <c:formatCode>0%</c:formatCode>
                <c:ptCount val="30"/>
                <c:pt idx="0">
                  <c:v>3.3333333333333333E-2</c:v>
                </c:pt>
                <c:pt idx="1">
                  <c:v>6.6666666666666666E-2</c:v>
                </c:pt>
                <c:pt idx="2">
                  <c:v>0.1</c:v>
                </c:pt>
                <c:pt idx="3">
                  <c:v>0.13333333333333333</c:v>
                </c:pt>
                <c:pt idx="4">
                  <c:v>0.16666666666666666</c:v>
                </c:pt>
                <c:pt idx="5">
                  <c:v>0.19999999999999998</c:v>
                </c:pt>
                <c:pt idx="6">
                  <c:v>0.23333333333333331</c:v>
                </c:pt>
                <c:pt idx="7">
                  <c:v>0.26666666666666666</c:v>
                </c:pt>
                <c:pt idx="8">
                  <c:v>0.3</c:v>
                </c:pt>
                <c:pt idx="9">
                  <c:v>0.33333333333333331</c:v>
                </c:pt>
                <c:pt idx="10">
                  <c:v>0.36666666666666664</c:v>
                </c:pt>
                <c:pt idx="11">
                  <c:v>0.39999999999999997</c:v>
                </c:pt>
                <c:pt idx="12">
                  <c:v>0.43333333333333329</c:v>
                </c:pt>
                <c:pt idx="13">
                  <c:v>0.46666666666666662</c:v>
                </c:pt>
                <c:pt idx="14">
                  <c:v>0.49999999999999994</c:v>
                </c:pt>
                <c:pt idx="15">
                  <c:v>0.53333333333333333</c:v>
                </c:pt>
                <c:pt idx="16">
                  <c:v>0.56666666666666665</c:v>
                </c:pt>
                <c:pt idx="17">
                  <c:v>0.6</c:v>
                </c:pt>
                <c:pt idx="18">
                  <c:v>0.6333333333333333</c:v>
                </c:pt>
                <c:pt idx="19">
                  <c:v>0.66666666666666663</c:v>
                </c:pt>
                <c:pt idx="20">
                  <c:v>0.7</c:v>
                </c:pt>
                <c:pt idx="21">
                  <c:v>0.73333333333333328</c:v>
                </c:pt>
                <c:pt idx="22">
                  <c:v>0.76666666666666661</c:v>
                </c:pt>
                <c:pt idx="23">
                  <c:v>0.79999999999999993</c:v>
                </c:pt>
                <c:pt idx="24">
                  <c:v>0.83333333333333326</c:v>
                </c:pt>
                <c:pt idx="25">
                  <c:v>0.86666666666666659</c:v>
                </c:pt>
                <c:pt idx="26">
                  <c:v>0.89999999999999991</c:v>
                </c:pt>
                <c:pt idx="27">
                  <c:v>0.93333333333333324</c:v>
                </c:pt>
                <c:pt idx="28">
                  <c:v>0.96666666666666656</c:v>
                </c:pt>
                <c:pt idx="29">
                  <c:v>0.99999999999999989</c:v>
                </c:pt>
              </c:numCache>
            </c:numRef>
          </c:cat>
          <c:val>
            <c:numRef>
              <c:f>Sheet2!$I$2:$I$31</c:f>
              <c:numCache>
                <c:formatCode>0%</c:formatCode>
                <c:ptCount val="30"/>
                <c:pt idx="0">
                  <c:v>3.3333333333333333E-2</c:v>
                </c:pt>
                <c:pt idx="1">
                  <c:v>6.6666666666666666E-2</c:v>
                </c:pt>
                <c:pt idx="2">
                  <c:v>0.1</c:v>
                </c:pt>
                <c:pt idx="3">
                  <c:v>0.13333333333333333</c:v>
                </c:pt>
                <c:pt idx="4">
                  <c:v>0.16666666666666666</c:v>
                </c:pt>
                <c:pt idx="5">
                  <c:v>0.19999999999999998</c:v>
                </c:pt>
                <c:pt idx="6">
                  <c:v>0.23333333333333331</c:v>
                </c:pt>
                <c:pt idx="7">
                  <c:v>0.26666666666666666</c:v>
                </c:pt>
                <c:pt idx="8">
                  <c:v>0.3</c:v>
                </c:pt>
                <c:pt idx="9">
                  <c:v>0.33333333333333331</c:v>
                </c:pt>
                <c:pt idx="10">
                  <c:v>0.36666666666666664</c:v>
                </c:pt>
                <c:pt idx="11">
                  <c:v>0.39999999999999997</c:v>
                </c:pt>
                <c:pt idx="12">
                  <c:v>0.43333333333333329</c:v>
                </c:pt>
                <c:pt idx="13">
                  <c:v>0.46666666666666662</c:v>
                </c:pt>
                <c:pt idx="14">
                  <c:v>0.49999999999999994</c:v>
                </c:pt>
                <c:pt idx="15">
                  <c:v>0.53333333333333333</c:v>
                </c:pt>
                <c:pt idx="16">
                  <c:v>0.56666666666666665</c:v>
                </c:pt>
                <c:pt idx="17">
                  <c:v>0.6</c:v>
                </c:pt>
                <c:pt idx="18">
                  <c:v>0.6333333333333333</c:v>
                </c:pt>
                <c:pt idx="19">
                  <c:v>0.66666666666666663</c:v>
                </c:pt>
                <c:pt idx="20">
                  <c:v>0.7</c:v>
                </c:pt>
                <c:pt idx="21">
                  <c:v>0.73333333333333328</c:v>
                </c:pt>
                <c:pt idx="22">
                  <c:v>0.76666666666666661</c:v>
                </c:pt>
                <c:pt idx="23">
                  <c:v>0.79999999999999993</c:v>
                </c:pt>
                <c:pt idx="24">
                  <c:v>0.83333333333333326</c:v>
                </c:pt>
                <c:pt idx="25">
                  <c:v>0.86666666666666659</c:v>
                </c:pt>
                <c:pt idx="26">
                  <c:v>0.89999999999999991</c:v>
                </c:pt>
                <c:pt idx="27">
                  <c:v>0.93333333333333324</c:v>
                </c:pt>
                <c:pt idx="28">
                  <c:v>0.96666666666666656</c:v>
                </c:pt>
                <c:pt idx="29">
                  <c:v>0.99999999999999989</c:v>
                </c:pt>
              </c:numCache>
            </c:numRef>
          </c:val>
          <c:smooth val="0"/>
          <c:extLst>
            <c:ext xmlns:c16="http://schemas.microsoft.com/office/drawing/2014/chart" uri="{C3380CC4-5D6E-409C-BE32-E72D297353CC}">
              <c16:uniqueId val="{00000006-D01C-4925-8EAB-BF1E42D22747}"/>
            </c:ext>
          </c:extLst>
        </c:ser>
        <c:dLbls>
          <c:showLegendKey val="0"/>
          <c:showVal val="0"/>
          <c:showCatName val="0"/>
          <c:showSerName val="0"/>
          <c:showPercent val="0"/>
          <c:showBubbleSize val="0"/>
        </c:dLbls>
        <c:marker val="1"/>
        <c:smooth val="0"/>
        <c:axId val="2036328032"/>
        <c:axId val="1"/>
      </c:lineChart>
      <c:catAx>
        <c:axId val="2036328032"/>
        <c:scaling>
          <c:orientation val="minMax"/>
        </c:scaling>
        <c:delete val="0"/>
        <c:axPos val="b"/>
        <c:numFmt formatCode="0%" sourceLinked="1"/>
        <c:majorTickMark val="out"/>
        <c:minorTickMark val="none"/>
        <c:tickLblPos val="nextTo"/>
        <c:spPr>
          <a:ln w="3175">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1"/>
        <c:crosses val="autoZero"/>
        <c:auto val="1"/>
        <c:lblAlgn val="ctr"/>
        <c:lblOffset val="100"/>
        <c:tickLblSkip val="3"/>
        <c:tickMarkSkip val="1"/>
        <c:noMultiLvlLbl val="0"/>
      </c:catAx>
      <c:valAx>
        <c:axId val="1"/>
        <c:scaling>
          <c:orientation val="minMax"/>
          <c:max val="1"/>
        </c:scaling>
        <c:delete val="0"/>
        <c:axPos val="l"/>
        <c:majorGridlines>
          <c:spPr>
            <a:ln w="3175">
              <a:solidFill>
                <a:srgbClr val="000000"/>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036328032"/>
        <c:crosses val="autoZero"/>
        <c:crossBetween val="between"/>
      </c:valAx>
      <c:spPr>
        <a:noFill/>
        <a:ln w="12700">
          <a:solidFill>
            <a:srgbClr val="808080"/>
          </a:solidFill>
          <a:prstDash val="solid"/>
        </a:ln>
      </c:spPr>
    </c:plotArea>
    <c:legend>
      <c:legendPos val="r"/>
      <c:layout>
        <c:manualLayout>
          <c:xMode val="edge"/>
          <c:yMode val="edge"/>
          <c:x val="0.80855397148676167"/>
          <c:y val="6.7493923392657001E-2"/>
          <c:w val="0.17515274949083504"/>
          <c:h val="0.87485160616646673"/>
        </c:manualLayout>
      </c:layout>
      <c:overlay val="0"/>
      <c:spPr>
        <a:solidFill>
          <a:srgbClr val="FFFFFF"/>
        </a:solidFill>
        <a:ln w="3175">
          <a:solidFill>
            <a:srgbClr val="000000"/>
          </a:solidFill>
          <a:prstDash val="solid"/>
        </a:ln>
      </c:spPr>
      <c:txPr>
        <a:bodyPr/>
        <a:lstStyle/>
        <a:p>
          <a:pPr>
            <a:defRPr sz="16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chemeClr val="bg1">
          <a:lumMod val="85000"/>
        </a:schemeClr>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Sheet1!$M$1</c:f>
              <c:strCache>
                <c:ptCount val="1"/>
                <c:pt idx="0">
                  <c:v>2018</c:v>
                </c:pt>
              </c:strCache>
            </c:strRef>
          </c:tx>
          <c:spPr>
            <a:ln w="28575" cap="rnd">
              <a:solidFill>
                <a:schemeClr val="accent1"/>
              </a:solidFill>
              <a:round/>
            </a:ln>
            <a:effectLst/>
          </c:spPr>
          <c:marker>
            <c:symbol val="none"/>
          </c:marker>
          <c:cat>
            <c:numRef>
              <c:f>Sheet1!$L$2:$L$12</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Sheet1!$M$2:$M$12</c:f>
              <c:numCache>
                <c:formatCode>0%</c:formatCode>
                <c:ptCount val="11"/>
                <c:pt idx="0">
                  <c:v>0</c:v>
                </c:pt>
                <c:pt idx="1">
                  <c:v>1.5677276789828685E-2</c:v>
                </c:pt>
                <c:pt idx="2">
                  <c:v>4.3111707428943755E-2</c:v>
                </c:pt>
                <c:pt idx="3">
                  <c:v>8.276517627693343E-2</c:v>
                </c:pt>
                <c:pt idx="4">
                  <c:v>0.13634804861895505</c:v>
                </c:pt>
                <c:pt idx="5">
                  <c:v>0.20405429445288673</c:v>
                </c:pt>
                <c:pt idx="6">
                  <c:v>0.28929607108946842</c:v>
                </c:pt>
                <c:pt idx="7">
                  <c:v>0.39663542427989984</c:v>
                </c:pt>
                <c:pt idx="8">
                  <c:v>0.53595089236915605</c:v>
                </c:pt>
                <c:pt idx="9">
                  <c:v>0.73344878656227297</c:v>
                </c:pt>
                <c:pt idx="10">
                  <c:v>1</c:v>
                </c:pt>
              </c:numCache>
            </c:numRef>
          </c:val>
          <c:smooth val="0"/>
          <c:extLst>
            <c:ext xmlns:c16="http://schemas.microsoft.com/office/drawing/2014/chart" uri="{C3380CC4-5D6E-409C-BE32-E72D297353CC}">
              <c16:uniqueId val="{00000000-6DB0-410C-8CAE-7D389977924E}"/>
            </c:ext>
          </c:extLst>
        </c:ser>
        <c:ser>
          <c:idx val="1"/>
          <c:order val="1"/>
          <c:tx>
            <c:strRef>
              <c:f>Sheet1!$N$1</c:f>
              <c:strCache>
                <c:ptCount val="1"/>
                <c:pt idx="0">
                  <c:v>1967</c:v>
                </c:pt>
              </c:strCache>
            </c:strRef>
          </c:tx>
          <c:spPr>
            <a:ln w="28575" cap="rnd">
              <a:solidFill>
                <a:srgbClr val="FF0000"/>
              </a:solidFill>
              <a:round/>
            </a:ln>
            <a:effectLst/>
          </c:spPr>
          <c:marker>
            <c:symbol val="none"/>
          </c:marker>
          <c:cat>
            <c:numRef>
              <c:f>Sheet1!$L$2:$L$12</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Sheet1!$N$2:$N$12</c:f>
              <c:numCache>
                <c:formatCode>0%</c:formatCode>
                <c:ptCount val="11"/>
                <c:pt idx="0">
                  <c:v>0</c:v>
                </c:pt>
                <c:pt idx="1">
                  <c:v>1.8897225124076242E-2</c:v>
                </c:pt>
                <c:pt idx="2">
                  <c:v>5.3675505889884317E-2</c:v>
                </c:pt>
                <c:pt idx="3">
                  <c:v>0.10563452115891256</c:v>
                </c:pt>
                <c:pt idx="4">
                  <c:v>0.17345348767679325</c:v>
                </c:pt>
                <c:pt idx="5">
                  <c:v>0.25626184923725204</c:v>
                </c:pt>
                <c:pt idx="6">
                  <c:v>0.35251898516009439</c:v>
                </c:pt>
                <c:pt idx="7">
                  <c:v>0.4681130210586667</c:v>
                </c:pt>
                <c:pt idx="8">
                  <c:v>0.60537423364673359</c:v>
                </c:pt>
                <c:pt idx="9">
                  <c:v>0.7797334515179335</c:v>
                </c:pt>
                <c:pt idx="10">
                  <c:v>1</c:v>
                </c:pt>
              </c:numCache>
            </c:numRef>
          </c:val>
          <c:smooth val="0"/>
          <c:extLst>
            <c:ext xmlns:c16="http://schemas.microsoft.com/office/drawing/2014/chart" uri="{C3380CC4-5D6E-409C-BE32-E72D297353CC}">
              <c16:uniqueId val="{00000001-6DB0-410C-8CAE-7D389977924E}"/>
            </c:ext>
          </c:extLst>
        </c:ser>
        <c:ser>
          <c:idx val="2"/>
          <c:order val="2"/>
          <c:tx>
            <c:strRef>
              <c:f>Sheet1!$O$1</c:f>
              <c:strCache>
                <c:ptCount val="1"/>
                <c:pt idx="0">
                  <c:v>Equality</c:v>
                </c:pt>
              </c:strCache>
            </c:strRef>
          </c:tx>
          <c:spPr>
            <a:ln w="28575" cap="rnd">
              <a:solidFill>
                <a:schemeClr val="accent3"/>
              </a:solidFill>
              <a:round/>
            </a:ln>
            <a:effectLst/>
          </c:spPr>
          <c:marker>
            <c:symbol val="none"/>
          </c:marker>
          <c:cat>
            <c:numRef>
              <c:f>Sheet1!$L$2:$L$12</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Sheet1!$O$2:$O$12</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val>
          <c:smooth val="0"/>
          <c:extLst>
            <c:ext xmlns:c16="http://schemas.microsoft.com/office/drawing/2014/chart" uri="{C3380CC4-5D6E-409C-BE32-E72D297353CC}">
              <c16:uniqueId val="{00000002-6DB0-410C-8CAE-7D389977924E}"/>
            </c:ext>
          </c:extLst>
        </c:ser>
        <c:dLbls>
          <c:showLegendKey val="0"/>
          <c:showVal val="0"/>
          <c:showCatName val="0"/>
          <c:showSerName val="0"/>
          <c:showPercent val="0"/>
          <c:showBubbleSize val="0"/>
        </c:dLbls>
        <c:smooth val="0"/>
        <c:axId val="974841856"/>
        <c:axId val="884680704"/>
      </c:lineChart>
      <c:catAx>
        <c:axId val="97484185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4680704"/>
        <c:crosses val="autoZero"/>
        <c:auto val="1"/>
        <c:lblAlgn val="ctr"/>
        <c:lblOffset val="100"/>
        <c:noMultiLvlLbl val="0"/>
      </c:catAx>
      <c:valAx>
        <c:axId val="88468070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4841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570D6A-FB49-A14C-9B03-21B3417100CD}" type="datetimeFigureOut">
              <a:rPr lang="en-US" smtClean="0"/>
              <a:t>10/29/2024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CB6C83-B894-2740-9986-97D8BB6F6D98}" type="slidenum">
              <a:rPr lang="en-US" smtClean="0"/>
              <a:t>‹#›</a:t>
            </a:fld>
            <a:endParaRPr lang="en-US"/>
          </a:p>
        </p:txBody>
      </p:sp>
    </p:spTree>
    <p:extLst>
      <p:ext uri="{BB962C8B-B14F-4D97-AF65-F5344CB8AC3E}">
        <p14:creationId xmlns:p14="http://schemas.microsoft.com/office/powerpoint/2010/main" val="18016698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5</a:t>
            </a:fld>
            <a:endParaRPr lang="en-US" dirty="0"/>
          </a:p>
        </p:txBody>
      </p:sp>
    </p:spTree>
    <p:extLst>
      <p:ext uri="{BB962C8B-B14F-4D97-AF65-F5344CB8AC3E}">
        <p14:creationId xmlns:p14="http://schemas.microsoft.com/office/powerpoint/2010/main" val="977555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6578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1255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1182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2906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1148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6758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1558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4499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9780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828800"/>
            <a:ext cx="10363200" cy="900546"/>
          </a:xfrm>
        </p:spPr>
        <p:txBody>
          <a:bodyPr anchor="b"/>
          <a:lstStyle>
            <a:lvl1pPr algn="l">
              <a:defRPr/>
            </a:lvl1pPr>
          </a:lstStyle>
          <a:p>
            <a:r>
              <a:rPr lang="en-US" dirty="0"/>
              <a:t>Click To Edit Title</a:t>
            </a:r>
          </a:p>
        </p:txBody>
      </p:sp>
      <p:cxnSp>
        <p:nvCxnSpPr>
          <p:cNvPr id="8" name="Straight Connector 7"/>
          <p:cNvCxnSpPr/>
          <p:nvPr userDrawn="1"/>
        </p:nvCxnSpPr>
        <p:spPr>
          <a:xfrm>
            <a:off x="914400" y="2819400"/>
            <a:ext cx="10363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hasCustomPrompt="1"/>
          </p:nvPr>
        </p:nvSpPr>
        <p:spPr>
          <a:xfrm>
            <a:off x="914400" y="2895600"/>
            <a:ext cx="103632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pic>
        <p:nvPicPr>
          <p:cNvPr id="9" name="Picture 8">
            <a:extLst>
              <a:ext uri="{FF2B5EF4-FFF2-40B4-BE49-F238E27FC236}">
                <a16:creationId xmlns:a16="http://schemas.microsoft.com/office/drawing/2014/main" id="{46C8AC51-4B65-7043-B0CE-19EAB96CF72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24162" y="6311357"/>
            <a:ext cx="2215839" cy="360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40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cxnSp>
        <p:nvCxnSpPr>
          <p:cNvPr id="8" name="Straight Connector 7"/>
          <p:cNvCxnSpPr/>
          <p:nvPr userDrawn="1"/>
        </p:nvCxnSpPr>
        <p:spPr>
          <a:xfrm>
            <a:off x="609600" y="1293970"/>
            <a:ext cx="1097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p:txBody>
          <a:bodyPr>
            <a:no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3203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0" cap="none"/>
            </a:lvl1pPr>
          </a:lstStyle>
          <a:p>
            <a:r>
              <a:rPr lang="en-US" dirty="0"/>
              <a:t>Click To Edit Title</a:t>
            </a:r>
          </a:p>
        </p:txBody>
      </p:sp>
      <p:sp>
        <p:nvSpPr>
          <p:cNvPr id="3" name="Text Placeholder 2"/>
          <p:cNvSpPr>
            <a:spLocks noGrp="1"/>
          </p:cNvSpPr>
          <p:nvPr>
            <p:ph type="body" idx="1" hasCustomPrompt="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cxnSp>
        <p:nvCxnSpPr>
          <p:cNvPr id="7" name="Straight Connector 6"/>
          <p:cNvCxnSpPr/>
          <p:nvPr userDrawn="1"/>
        </p:nvCxnSpPr>
        <p:spPr>
          <a:xfrm>
            <a:off x="963084" y="4406900"/>
            <a:ext cx="10363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29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609600" y="1293970"/>
            <a:ext cx="1097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964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Text Placeholder 2"/>
          <p:cNvSpPr>
            <a:spLocks noGrp="1"/>
          </p:cNvSpPr>
          <p:nvPr>
            <p:ph type="body" idx="1" hasCustomPrompt="1"/>
          </p:nvPr>
        </p:nvSpPr>
        <p:spPr>
          <a:xfrm>
            <a:off x="609600" y="1417638"/>
            <a:ext cx="5386917" cy="9064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p:cNvSpPr>
            <a:spLocks noGrp="1"/>
          </p:cNvSpPr>
          <p:nvPr>
            <p:ph sz="half" idx="2" hasCustomPrompt="1"/>
          </p:nvPr>
        </p:nvSpPr>
        <p:spPr>
          <a:xfrm>
            <a:off x="609600" y="2590800"/>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93368" y="1417638"/>
            <a:ext cx="5389033" cy="9064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hasCustomPrompt="1"/>
          </p:nvPr>
        </p:nvSpPr>
        <p:spPr>
          <a:xfrm>
            <a:off x="6222642" y="2590800"/>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609600" y="1293970"/>
            <a:ext cx="1097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68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Tree>
    <p:extLst>
      <p:ext uri="{BB962C8B-B14F-4D97-AF65-F5344CB8AC3E}">
        <p14:creationId xmlns:p14="http://schemas.microsoft.com/office/powerpoint/2010/main" val="53028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with Horizontal Ru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cxnSp>
        <p:nvCxnSpPr>
          <p:cNvPr id="3" name="Straight Connector 2"/>
          <p:cNvCxnSpPr/>
          <p:nvPr userDrawn="1"/>
        </p:nvCxnSpPr>
        <p:spPr>
          <a:xfrm>
            <a:off x="609600" y="1293970"/>
            <a:ext cx="1097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5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4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F76294-103E-B94F-8D88-01DAC0ED3E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333073" y="2833948"/>
            <a:ext cx="5525854" cy="89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593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609600" y="228600"/>
            <a:ext cx="10972800" cy="1143000"/>
          </a:xfrm>
          <a:prstGeom prst="rect">
            <a:avLst/>
          </a:prstGeom>
        </p:spPr>
        <p:txBody>
          <a:bodyPr vert="horz" lIns="91440" tIns="45720" rIns="91440" bIns="45720" rtlCol="0" anchor="ctr">
            <a:noAutofit/>
          </a:bodyPr>
          <a:lstStyle/>
          <a:p>
            <a:r>
              <a:rPr lang="en-US" dirty="0"/>
              <a:t>Click To Edit Title</a:t>
            </a:r>
          </a:p>
        </p:txBody>
      </p:sp>
      <p:sp>
        <p:nvSpPr>
          <p:cNvPr id="6" name="Rectangle 5"/>
          <p:cNvSpPr/>
          <p:nvPr userDrawn="1"/>
        </p:nvSpPr>
        <p:spPr>
          <a:xfrm rot="10800000">
            <a:off x="0" y="0"/>
            <a:ext cx="12192000" cy="358236"/>
          </a:xfrm>
          <a:prstGeom prst="rect">
            <a:avLst/>
          </a:prstGeom>
          <a:solidFill>
            <a:srgbClr val="3E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7" name="Rectangle 6"/>
          <p:cNvSpPr/>
          <p:nvPr userDrawn="1"/>
        </p:nvSpPr>
        <p:spPr>
          <a:xfrm>
            <a:off x="0" y="6803560"/>
            <a:ext cx="12192000" cy="91440"/>
          </a:xfrm>
          <a:prstGeom prst="rect">
            <a:avLst/>
          </a:prstGeom>
          <a:solidFill>
            <a:srgbClr val="3E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Tree>
    <p:extLst>
      <p:ext uri="{BB962C8B-B14F-4D97-AF65-F5344CB8AC3E}">
        <p14:creationId xmlns:p14="http://schemas.microsoft.com/office/powerpoint/2010/main" val="159939622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703" r:id="rId9"/>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ensus.gov/data/tables/2019/demo/income-poverty/p60-266.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12.png"/><Relationship Id="rId4" Type="http://schemas.openxmlformats.org/officeDocument/2006/relationships/hyperlink" Target="https://www.census.gov/data/tables/2019/demo/income-poverty/p60-266.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6.png"/><Relationship Id="rId3" Type="http://schemas.openxmlformats.org/officeDocument/2006/relationships/image" Target="../media/image116.png"/><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730.png"/><Relationship Id="rId10" Type="http://schemas.openxmlformats.org/officeDocument/2006/relationships/image" Target="../media/image6.png"/><Relationship Id="rId4" Type="http://schemas.openxmlformats.org/officeDocument/2006/relationships/image" Target="../media/image117.png"/><Relationship Id="rId9" Type="http://schemas.openxmlformats.org/officeDocument/2006/relationships/image" Target="../media/image5.png"/><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0.png"/><Relationship Id="rId4"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7564" y="785191"/>
            <a:ext cx="11277600" cy="900546"/>
          </a:xfrm>
        </p:spPr>
        <p:txBody>
          <a:bodyPr/>
          <a:lstStyle/>
          <a:p>
            <a:r>
              <a:rPr lang="en-US" dirty="0"/>
              <a:t>Lecture 6: Income and Income Distribution</a:t>
            </a:r>
          </a:p>
        </p:txBody>
      </p:sp>
      <p:sp>
        <p:nvSpPr>
          <p:cNvPr id="5" name="Subtitle 1"/>
          <p:cNvSpPr>
            <a:spLocks noGrp="1"/>
          </p:cNvSpPr>
          <p:nvPr>
            <p:ph type="subTitle" idx="1"/>
          </p:nvPr>
        </p:nvSpPr>
        <p:spPr/>
        <p:txBody>
          <a:bodyPr/>
          <a:lstStyle/>
          <a:p>
            <a:r>
              <a:rPr lang="en-US" dirty="0"/>
              <a:t>PAI 897</a:t>
            </a:r>
          </a:p>
        </p:txBody>
      </p:sp>
    </p:spTree>
    <p:extLst>
      <p:ext uri="{BB962C8B-B14F-4D97-AF65-F5344CB8AC3E}">
        <p14:creationId xmlns:p14="http://schemas.microsoft.com/office/powerpoint/2010/main" val="3084001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EE0032-3EEB-4DD2-AD81-57B8FA3FDC88}"/>
              </a:ext>
            </a:extLst>
          </p:cNvPr>
          <p:cNvSpPr>
            <a:spLocks noGrp="1"/>
          </p:cNvSpPr>
          <p:nvPr>
            <p:ph idx="1"/>
          </p:nvPr>
        </p:nvSpPr>
        <p:spPr>
          <a:xfrm>
            <a:off x="609600" y="1600201"/>
            <a:ext cx="10972800" cy="896607"/>
          </a:xfrm>
        </p:spPr>
        <p:txBody>
          <a:bodyPr/>
          <a:lstStyle/>
          <a:p>
            <a:pPr marL="0" indent="0">
              <a:buNone/>
            </a:pPr>
            <a:r>
              <a:rPr lang="en-US" dirty="0"/>
              <a:t>A kind of benefit-cost tradeoff to go from the low-quality market to the high-quality market</a:t>
            </a:r>
          </a:p>
        </p:txBody>
      </p:sp>
      <p:sp>
        <p:nvSpPr>
          <p:cNvPr id="2" name="Title 1">
            <a:extLst>
              <a:ext uri="{FF2B5EF4-FFF2-40B4-BE49-F238E27FC236}">
                <a16:creationId xmlns:a16="http://schemas.microsoft.com/office/drawing/2014/main" id="{7E760A1B-F832-41D0-8F7A-0913DE816A31}"/>
              </a:ext>
            </a:extLst>
          </p:cNvPr>
          <p:cNvSpPr>
            <a:spLocks noGrp="1"/>
          </p:cNvSpPr>
          <p:nvPr>
            <p:ph type="title"/>
          </p:nvPr>
        </p:nvSpPr>
        <p:spPr/>
        <p:txBody>
          <a:bodyPr/>
          <a:lstStyle/>
          <a:p>
            <a:r>
              <a:rPr lang="en-US" sz="3200" dirty="0"/>
              <a:t>Education/Skills Demand – how did they get into the high-quality market?</a:t>
            </a:r>
          </a:p>
        </p:txBody>
      </p:sp>
      <p:grpSp>
        <p:nvGrpSpPr>
          <p:cNvPr id="14" name="Group 13"/>
          <p:cNvGrpSpPr/>
          <p:nvPr/>
        </p:nvGrpSpPr>
        <p:grpSpPr>
          <a:xfrm>
            <a:off x="1632962" y="2799522"/>
            <a:ext cx="5583649" cy="3829950"/>
            <a:chOff x="2114204" y="2507120"/>
            <a:chExt cx="6308654" cy="4327248"/>
          </a:xfrm>
        </p:grpSpPr>
        <p:cxnSp>
          <p:nvCxnSpPr>
            <p:cNvPr id="8" name="Straight Connector 7">
              <a:extLst>
                <a:ext uri="{FF2B5EF4-FFF2-40B4-BE49-F238E27FC236}">
                  <a16:creationId xmlns:a16="http://schemas.microsoft.com/office/drawing/2014/main" id="{FBE2EF62-7759-4009-966E-D24D63411F8C}"/>
                </a:ext>
              </a:extLst>
            </p:cNvPr>
            <p:cNvCxnSpPr>
              <a:cxnSpLocks/>
            </p:cNvCxnSpPr>
            <p:nvPr/>
          </p:nvCxnSpPr>
          <p:spPr>
            <a:xfrm>
              <a:off x="2514601" y="5766148"/>
              <a:ext cx="533089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2114204" y="2507120"/>
              <a:ext cx="6308654" cy="4327248"/>
              <a:chOff x="2114204" y="2507120"/>
              <a:chExt cx="6308654" cy="4327248"/>
            </a:xfrm>
          </p:grpSpPr>
          <p:cxnSp>
            <p:nvCxnSpPr>
              <p:cNvPr id="5" name="Straight Connector 4">
                <a:extLst>
                  <a:ext uri="{FF2B5EF4-FFF2-40B4-BE49-F238E27FC236}">
                    <a16:creationId xmlns:a16="http://schemas.microsoft.com/office/drawing/2014/main" id="{5B1A7838-2C54-44D4-8302-1CBC1FCEA55C}"/>
                  </a:ext>
                </a:extLst>
              </p:cNvPr>
              <p:cNvCxnSpPr>
                <a:cxnSpLocks/>
              </p:cNvCxnSpPr>
              <p:nvPr/>
            </p:nvCxnSpPr>
            <p:spPr>
              <a:xfrm>
                <a:off x="2514600" y="2865273"/>
                <a:ext cx="0" cy="2895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D5D747C-5AE8-421A-941A-F2F691218DCB}"/>
                  </a:ext>
                </a:extLst>
              </p:cNvPr>
              <p:cNvSpPr txBox="1"/>
              <p:nvPr/>
            </p:nvSpPr>
            <p:spPr>
              <a:xfrm>
                <a:off x="7156742" y="5785676"/>
                <a:ext cx="1266116" cy="369331"/>
              </a:xfrm>
              <a:prstGeom prst="rect">
                <a:avLst/>
              </a:prstGeom>
              <a:noFill/>
            </p:spPr>
            <p:txBody>
              <a:bodyPr wrap="none" rtlCol="0">
                <a:noAutofit/>
              </a:bodyPr>
              <a:lstStyle/>
              <a:p>
                <a:r>
                  <a:rPr lang="en-US" dirty="0"/>
                  <a:t>Time/age</a:t>
                </a:r>
              </a:p>
            </p:txBody>
          </p:sp>
          <p:cxnSp>
            <p:nvCxnSpPr>
              <p:cNvPr id="11" name="Straight Connector 10">
                <a:extLst>
                  <a:ext uri="{FF2B5EF4-FFF2-40B4-BE49-F238E27FC236}">
                    <a16:creationId xmlns:a16="http://schemas.microsoft.com/office/drawing/2014/main" id="{84D4F808-4B1C-46BD-99CF-D19CD1B5AB07}"/>
                  </a:ext>
                </a:extLst>
              </p:cNvPr>
              <p:cNvCxnSpPr>
                <a:cxnSpLocks/>
              </p:cNvCxnSpPr>
              <p:nvPr/>
            </p:nvCxnSpPr>
            <p:spPr>
              <a:xfrm flipV="1">
                <a:off x="3352801" y="4537528"/>
                <a:ext cx="12527" cy="1177473"/>
              </a:xfrm>
              <a:prstGeom prst="line">
                <a:avLst/>
              </a:prstGeom>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47DC6776-5B33-44C8-BF6E-BEC002187D19}"/>
                  </a:ext>
                </a:extLst>
              </p:cNvPr>
              <p:cNvSpPr/>
              <p:nvPr/>
            </p:nvSpPr>
            <p:spPr>
              <a:xfrm>
                <a:off x="3505202" y="3352815"/>
                <a:ext cx="2743197" cy="1184713"/>
              </a:xfrm>
              <a:custGeom>
                <a:avLst/>
                <a:gdLst>
                  <a:gd name="connsiteX0" fmla="*/ 0 w 901874"/>
                  <a:gd name="connsiteY0" fmla="*/ 425885 h 425885"/>
                  <a:gd name="connsiteX1" fmla="*/ 901874 w 901874"/>
                  <a:gd name="connsiteY1" fmla="*/ 0 h 425885"/>
                </a:gdLst>
                <a:ahLst/>
                <a:cxnLst>
                  <a:cxn ang="0">
                    <a:pos x="connsiteX0" y="connsiteY0"/>
                  </a:cxn>
                  <a:cxn ang="0">
                    <a:pos x="connsiteX1" y="connsiteY1"/>
                  </a:cxn>
                </a:cxnLst>
                <a:rect l="l" t="t" r="r" b="b"/>
                <a:pathLst>
                  <a:path w="901874" h="425885">
                    <a:moveTo>
                      <a:pt x="0" y="425885"/>
                    </a:moveTo>
                    <a:cubicBezTo>
                      <a:pt x="215030" y="293318"/>
                      <a:pt x="430060" y="160751"/>
                      <a:pt x="90187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2F0FE403-86F9-477D-9A49-2D0B7E679FBC}"/>
                  </a:ext>
                </a:extLst>
              </p:cNvPr>
              <p:cNvCxnSpPr>
                <a:cxnSpLocks/>
              </p:cNvCxnSpPr>
              <p:nvPr/>
            </p:nvCxnSpPr>
            <p:spPr>
              <a:xfrm>
                <a:off x="3352800" y="5766148"/>
                <a:ext cx="0" cy="3693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9D3E84-B46F-44EB-8961-7ECC9B7E5E4D}"/>
                  </a:ext>
                </a:extLst>
              </p:cNvPr>
              <p:cNvCxnSpPr>
                <a:cxnSpLocks/>
              </p:cNvCxnSpPr>
              <p:nvPr/>
            </p:nvCxnSpPr>
            <p:spPr>
              <a:xfrm flipV="1">
                <a:off x="3810000" y="5740052"/>
                <a:ext cx="0" cy="4204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61B912E-CCC0-4EE6-87B8-0829DF4F1133}"/>
                  </a:ext>
                </a:extLst>
              </p:cNvPr>
              <p:cNvCxnSpPr/>
              <p:nvPr/>
            </p:nvCxnSpPr>
            <p:spPr>
              <a:xfrm>
                <a:off x="3340274" y="6160532"/>
                <a:ext cx="46972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94FDD3E-6946-46E6-8DFF-F64F9C42CCC2}"/>
                  </a:ext>
                </a:extLst>
              </p:cNvPr>
              <p:cNvCxnSpPr>
                <a:cxnSpLocks/>
              </p:cNvCxnSpPr>
              <p:nvPr/>
            </p:nvCxnSpPr>
            <p:spPr>
              <a:xfrm>
                <a:off x="3810000" y="3429000"/>
                <a:ext cx="0" cy="23371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FD179042-659E-40D5-A18B-28EEE278E92F}"/>
                  </a:ext>
                </a:extLst>
              </p:cNvPr>
              <p:cNvSpPr/>
              <p:nvPr/>
            </p:nvSpPr>
            <p:spPr>
              <a:xfrm>
                <a:off x="3778685" y="2655348"/>
                <a:ext cx="2455096" cy="751732"/>
              </a:xfrm>
              <a:custGeom>
                <a:avLst/>
                <a:gdLst>
                  <a:gd name="connsiteX0" fmla="*/ 0 w 2430049"/>
                  <a:gd name="connsiteY0" fmla="*/ 676405 h 676405"/>
                  <a:gd name="connsiteX1" fmla="*/ 1164920 w 2430049"/>
                  <a:gd name="connsiteY1" fmla="*/ 175364 h 676405"/>
                  <a:gd name="connsiteX2" fmla="*/ 2430049 w 2430049"/>
                  <a:gd name="connsiteY2" fmla="*/ 0 h 676405"/>
                </a:gdLst>
                <a:ahLst/>
                <a:cxnLst>
                  <a:cxn ang="0">
                    <a:pos x="connsiteX0" y="connsiteY0"/>
                  </a:cxn>
                  <a:cxn ang="0">
                    <a:pos x="connsiteX1" y="connsiteY1"/>
                  </a:cxn>
                  <a:cxn ang="0">
                    <a:pos x="connsiteX2" y="connsiteY2"/>
                  </a:cxn>
                </a:cxnLst>
                <a:rect l="l" t="t" r="r" b="b"/>
                <a:pathLst>
                  <a:path w="2430049" h="676405">
                    <a:moveTo>
                      <a:pt x="0" y="676405"/>
                    </a:moveTo>
                    <a:cubicBezTo>
                      <a:pt x="379956" y="482251"/>
                      <a:pt x="759912" y="288098"/>
                      <a:pt x="1164920" y="175364"/>
                    </a:cubicBezTo>
                    <a:cubicBezTo>
                      <a:pt x="1569928" y="62630"/>
                      <a:pt x="1999988" y="31315"/>
                      <a:pt x="2430049"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7791D7C6-6D1C-46FD-9113-236F3107FA8A}"/>
                  </a:ext>
                </a:extLst>
              </p:cNvPr>
              <p:cNvCxnSpPr/>
              <p:nvPr/>
            </p:nvCxnSpPr>
            <p:spPr>
              <a:xfrm flipV="1">
                <a:off x="6248398" y="2625237"/>
                <a:ext cx="0" cy="3124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4520E7C-EC1C-425F-9EA4-66286867998C}"/>
                  </a:ext>
                </a:extLst>
              </p:cNvPr>
              <p:cNvSpPr txBox="1"/>
              <p:nvPr/>
            </p:nvSpPr>
            <p:spPr>
              <a:xfrm>
                <a:off x="2114204" y="2546358"/>
                <a:ext cx="312906" cy="369331"/>
              </a:xfrm>
              <a:prstGeom prst="rect">
                <a:avLst/>
              </a:prstGeom>
              <a:noFill/>
            </p:spPr>
            <p:txBody>
              <a:bodyPr wrap="none" rtlCol="0">
                <a:noAutofit/>
              </a:bodyPr>
              <a:lstStyle/>
              <a:p>
                <a:r>
                  <a:rPr lang="en-US" dirty="0"/>
                  <a:t>$</a:t>
                </a:r>
              </a:p>
            </p:txBody>
          </p:sp>
          <p:sp>
            <p:nvSpPr>
              <p:cNvPr id="32" name="TextBox 31">
                <a:extLst>
                  <a:ext uri="{FF2B5EF4-FFF2-40B4-BE49-F238E27FC236}">
                    <a16:creationId xmlns:a16="http://schemas.microsoft.com/office/drawing/2014/main" id="{9CF5DACD-9535-4881-B1C6-A611FE968189}"/>
                  </a:ext>
                </a:extLst>
              </p:cNvPr>
              <p:cNvSpPr txBox="1"/>
              <p:nvPr/>
            </p:nvSpPr>
            <p:spPr>
              <a:xfrm>
                <a:off x="2981937" y="2507120"/>
                <a:ext cx="2230989" cy="382513"/>
              </a:xfrm>
              <a:prstGeom prst="rect">
                <a:avLst/>
              </a:prstGeom>
              <a:noFill/>
            </p:spPr>
            <p:txBody>
              <a:bodyPr wrap="square" rtlCol="0">
                <a:noAutofit/>
              </a:bodyPr>
              <a:lstStyle/>
              <a:p>
                <a:pPr algn="ctr"/>
                <a:r>
                  <a:rPr lang="en-US" sz="1600" dirty="0">
                    <a:solidFill>
                      <a:srgbClr val="FF0000"/>
                    </a:solidFill>
                  </a:rPr>
                  <a:t>High-quality wage</a:t>
                </a:r>
              </a:p>
            </p:txBody>
          </p:sp>
          <p:sp>
            <p:nvSpPr>
              <p:cNvPr id="33" name="TextBox 32">
                <a:extLst>
                  <a:ext uri="{FF2B5EF4-FFF2-40B4-BE49-F238E27FC236}">
                    <a16:creationId xmlns:a16="http://schemas.microsoft.com/office/drawing/2014/main" id="{C2806F02-149E-445C-9691-9ECB40F61AF5}"/>
                  </a:ext>
                </a:extLst>
              </p:cNvPr>
              <p:cNvSpPr txBox="1"/>
              <p:nvPr/>
            </p:nvSpPr>
            <p:spPr>
              <a:xfrm>
                <a:off x="4280771" y="4035611"/>
                <a:ext cx="2050478" cy="382513"/>
              </a:xfrm>
              <a:prstGeom prst="rect">
                <a:avLst/>
              </a:prstGeom>
              <a:noFill/>
            </p:spPr>
            <p:txBody>
              <a:bodyPr wrap="square" rtlCol="0">
                <a:noAutofit/>
              </a:bodyPr>
              <a:lstStyle/>
              <a:p>
                <a:pPr algn="ctr"/>
                <a:r>
                  <a:rPr lang="en-US" sz="1600" dirty="0">
                    <a:solidFill>
                      <a:srgbClr val="0070C0"/>
                    </a:solidFill>
                  </a:rPr>
                  <a:t>Low-quality wage</a:t>
                </a:r>
              </a:p>
            </p:txBody>
          </p:sp>
          <p:sp>
            <p:nvSpPr>
              <p:cNvPr id="34" name="TextBox 33">
                <a:extLst>
                  <a:ext uri="{FF2B5EF4-FFF2-40B4-BE49-F238E27FC236}">
                    <a16:creationId xmlns:a16="http://schemas.microsoft.com/office/drawing/2014/main" id="{98BEA705-9089-49D6-88FD-17DF4E4A6770}"/>
                  </a:ext>
                </a:extLst>
              </p:cNvPr>
              <p:cNvSpPr txBox="1"/>
              <p:nvPr/>
            </p:nvSpPr>
            <p:spPr>
              <a:xfrm>
                <a:off x="5438547" y="5856898"/>
                <a:ext cx="1644398" cy="288636"/>
              </a:xfrm>
              <a:prstGeom prst="rect">
                <a:avLst/>
              </a:prstGeom>
              <a:noFill/>
            </p:spPr>
            <p:txBody>
              <a:bodyPr wrap="square" rtlCol="0" anchor="ctr">
                <a:noAutofit/>
              </a:bodyPr>
              <a:lstStyle/>
              <a:p>
                <a:pPr algn="ctr"/>
                <a:r>
                  <a:rPr lang="en-US" sz="1400" dirty="0"/>
                  <a:t>Retirement age</a:t>
                </a:r>
              </a:p>
            </p:txBody>
          </p:sp>
          <p:sp>
            <p:nvSpPr>
              <p:cNvPr id="35" name="TextBox 34">
                <a:extLst>
                  <a:ext uri="{FF2B5EF4-FFF2-40B4-BE49-F238E27FC236}">
                    <a16:creationId xmlns:a16="http://schemas.microsoft.com/office/drawing/2014/main" id="{52185BB8-42A7-4B5C-B1C4-6A8BC39C16D7}"/>
                  </a:ext>
                </a:extLst>
              </p:cNvPr>
              <p:cNvSpPr txBox="1"/>
              <p:nvPr/>
            </p:nvSpPr>
            <p:spPr>
              <a:xfrm>
                <a:off x="2393231" y="5774496"/>
                <a:ext cx="969989" cy="452062"/>
              </a:xfrm>
              <a:prstGeom prst="rect">
                <a:avLst/>
              </a:prstGeom>
              <a:noFill/>
              <a:ln>
                <a:solidFill>
                  <a:srgbClr val="00B050"/>
                </a:solidFill>
              </a:ln>
            </p:spPr>
            <p:txBody>
              <a:bodyPr wrap="square" rtlCol="0">
                <a:noAutofit/>
              </a:bodyPr>
              <a:lstStyle/>
              <a:p>
                <a:r>
                  <a:rPr lang="en-US" sz="1000" dirty="0">
                    <a:solidFill>
                      <a:srgbClr val="00B050"/>
                    </a:solidFill>
                  </a:rPr>
                  <a:t>Direct costs</a:t>
                </a:r>
              </a:p>
              <a:p>
                <a:r>
                  <a:rPr lang="en-US" sz="1000" dirty="0">
                    <a:solidFill>
                      <a:srgbClr val="00B050"/>
                    </a:solidFill>
                  </a:rPr>
                  <a:t> of training</a:t>
                </a:r>
              </a:p>
            </p:txBody>
          </p:sp>
          <p:sp>
            <p:nvSpPr>
              <p:cNvPr id="36" name="Rectangle 35">
                <a:extLst>
                  <a:ext uri="{FF2B5EF4-FFF2-40B4-BE49-F238E27FC236}">
                    <a16:creationId xmlns:a16="http://schemas.microsoft.com/office/drawing/2014/main" id="{736C806E-37C1-442D-9BF4-30D56EA0C6A2}"/>
                  </a:ext>
                </a:extLst>
              </p:cNvPr>
              <p:cNvSpPr/>
              <p:nvPr/>
            </p:nvSpPr>
            <p:spPr>
              <a:xfrm>
                <a:off x="3357839" y="5792245"/>
                <a:ext cx="479298" cy="3693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lowchart: Manual Input 37">
                <a:extLst>
                  <a:ext uri="{FF2B5EF4-FFF2-40B4-BE49-F238E27FC236}">
                    <a16:creationId xmlns:a16="http://schemas.microsoft.com/office/drawing/2014/main" id="{664A7085-D03E-4A3A-8AF7-A8BE5C747560}"/>
                  </a:ext>
                </a:extLst>
              </p:cNvPr>
              <p:cNvSpPr/>
              <p:nvPr/>
            </p:nvSpPr>
            <p:spPr>
              <a:xfrm>
                <a:off x="3365328" y="4318349"/>
                <a:ext cx="471809" cy="1412379"/>
              </a:xfrm>
              <a:prstGeom prst="flowChartManualInp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ight Brace 39">
                <a:extLst>
                  <a:ext uri="{FF2B5EF4-FFF2-40B4-BE49-F238E27FC236}">
                    <a16:creationId xmlns:a16="http://schemas.microsoft.com/office/drawing/2014/main" id="{083F4089-D68F-4445-BC0A-CC702246E2EF}"/>
                  </a:ext>
                </a:extLst>
              </p:cNvPr>
              <p:cNvSpPr/>
              <p:nvPr/>
            </p:nvSpPr>
            <p:spPr>
              <a:xfrm>
                <a:off x="3876800" y="4318348"/>
                <a:ext cx="393448" cy="1451294"/>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TextBox 40">
                <a:extLst>
                  <a:ext uri="{FF2B5EF4-FFF2-40B4-BE49-F238E27FC236}">
                    <a16:creationId xmlns:a16="http://schemas.microsoft.com/office/drawing/2014/main" id="{5C4449ED-A59C-4ED5-A2F5-0F55F5767A52}"/>
                  </a:ext>
                </a:extLst>
              </p:cNvPr>
              <p:cNvSpPr txBox="1"/>
              <p:nvPr/>
            </p:nvSpPr>
            <p:spPr>
              <a:xfrm>
                <a:off x="4241603" y="4718643"/>
                <a:ext cx="1898406" cy="660705"/>
              </a:xfrm>
              <a:prstGeom prst="rect">
                <a:avLst/>
              </a:prstGeom>
              <a:noFill/>
            </p:spPr>
            <p:txBody>
              <a:bodyPr wrap="square" rtlCol="0">
                <a:noAutofit/>
              </a:bodyPr>
              <a:lstStyle>
                <a:defPPr>
                  <a:defRPr lang="en-US"/>
                </a:defPPr>
                <a:lvl1pPr algn="ctr">
                  <a:defRPr sz="1600">
                    <a:solidFill>
                      <a:srgbClr val="0070C0"/>
                    </a:solidFill>
                  </a:defRPr>
                </a:lvl1pPr>
              </a:lstStyle>
              <a:p>
                <a:pPr algn="l"/>
                <a:r>
                  <a:rPr lang="en-US" b="1" dirty="0">
                    <a:solidFill>
                      <a:srgbClr val="7030A0"/>
                    </a:solidFill>
                  </a:rPr>
                  <a:t>Opportunity cost of training</a:t>
                </a:r>
              </a:p>
            </p:txBody>
          </p:sp>
          <p:sp>
            <p:nvSpPr>
              <p:cNvPr id="42" name="TextBox 41">
                <a:extLst>
                  <a:ext uri="{FF2B5EF4-FFF2-40B4-BE49-F238E27FC236}">
                    <a16:creationId xmlns:a16="http://schemas.microsoft.com/office/drawing/2014/main" id="{9E4359C6-02AE-478B-9444-B2415D20AA83}"/>
                  </a:ext>
                </a:extLst>
              </p:cNvPr>
              <p:cNvSpPr txBox="1"/>
              <p:nvPr/>
            </p:nvSpPr>
            <p:spPr>
              <a:xfrm>
                <a:off x="4101052" y="3099143"/>
                <a:ext cx="2012543" cy="382513"/>
              </a:xfrm>
              <a:prstGeom prst="rect">
                <a:avLst/>
              </a:prstGeom>
              <a:noFill/>
            </p:spPr>
            <p:txBody>
              <a:bodyPr wrap="none" rtlCol="0">
                <a:noAutofit/>
              </a:bodyPr>
              <a:lstStyle/>
              <a:p>
                <a:pPr algn="ctr"/>
                <a:r>
                  <a:rPr lang="en-US" sz="1600" dirty="0"/>
                  <a:t>Benefit of training</a:t>
                </a:r>
              </a:p>
            </p:txBody>
          </p:sp>
          <p:sp>
            <p:nvSpPr>
              <p:cNvPr id="44" name="Left Brace 43">
                <a:extLst>
                  <a:ext uri="{FF2B5EF4-FFF2-40B4-BE49-F238E27FC236}">
                    <a16:creationId xmlns:a16="http://schemas.microsoft.com/office/drawing/2014/main" id="{BA082C1C-54DC-496B-880E-7409FCCF36CF}"/>
                  </a:ext>
                </a:extLst>
              </p:cNvPr>
              <p:cNvSpPr/>
              <p:nvPr/>
            </p:nvSpPr>
            <p:spPr>
              <a:xfrm rot="16200000">
                <a:off x="3324952" y="6132329"/>
                <a:ext cx="533400" cy="489656"/>
              </a:xfrm>
              <a:prstGeom prst="leftBrac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4">
                      <a:lumMod val="60000"/>
                      <a:lumOff val="40000"/>
                    </a:schemeClr>
                  </a:solidFill>
                </a:endParaRPr>
              </a:p>
            </p:txBody>
          </p:sp>
          <p:sp>
            <p:nvSpPr>
              <p:cNvPr id="45" name="TextBox 44">
                <a:extLst>
                  <a:ext uri="{FF2B5EF4-FFF2-40B4-BE49-F238E27FC236}">
                    <a16:creationId xmlns:a16="http://schemas.microsoft.com/office/drawing/2014/main" id="{BFB2D65E-265F-435D-95AC-33C7A089E208}"/>
                  </a:ext>
                </a:extLst>
              </p:cNvPr>
              <p:cNvSpPr txBox="1"/>
              <p:nvPr/>
            </p:nvSpPr>
            <p:spPr>
              <a:xfrm>
                <a:off x="3595924" y="6556177"/>
                <a:ext cx="1413595" cy="278191"/>
              </a:xfrm>
              <a:prstGeom prst="rect">
                <a:avLst/>
              </a:prstGeom>
              <a:noFill/>
              <a:ln>
                <a:solidFill>
                  <a:schemeClr val="accent4">
                    <a:lumMod val="60000"/>
                    <a:lumOff val="40000"/>
                  </a:schemeClr>
                </a:solidFill>
              </a:ln>
            </p:spPr>
            <p:txBody>
              <a:bodyPr wrap="square" rtlCol="0">
                <a:noAutofit/>
              </a:bodyPr>
              <a:lstStyle/>
              <a:p>
                <a:pPr algn="ctr"/>
                <a:r>
                  <a:rPr lang="en-US" sz="1000" dirty="0">
                    <a:solidFill>
                      <a:schemeClr val="accent4">
                        <a:lumMod val="60000"/>
                        <a:lumOff val="40000"/>
                      </a:schemeClr>
                    </a:solidFill>
                  </a:rPr>
                  <a:t>Length of training</a:t>
                </a:r>
              </a:p>
            </p:txBody>
          </p:sp>
        </p:grpSp>
      </p:grpSp>
      <p:sp>
        <p:nvSpPr>
          <p:cNvPr id="46" name="TextBox 45">
            <a:extLst>
              <a:ext uri="{FF2B5EF4-FFF2-40B4-BE49-F238E27FC236}">
                <a16:creationId xmlns:a16="http://schemas.microsoft.com/office/drawing/2014/main" id="{622EE62C-B097-4D3B-A937-4A2DE1B8B7C5}"/>
              </a:ext>
            </a:extLst>
          </p:cNvPr>
          <p:cNvSpPr txBox="1"/>
          <p:nvPr/>
        </p:nvSpPr>
        <p:spPr>
          <a:xfrm>
            <a:off x="7542753" y="2895600"/>
            <a:ext cx="4039647" cy="2462213"/>
          </a:xfrm>
          <a:prstGeom prst="rect">
            <a:avLst/>
          </a:prstGeom>
          <a:noFill/>
        </p:spPr>
        <p:txBody>
          <a:bodyPr wrap="square" rtlCol="0">
            <a:noAutofit/>
          </a:bodyPr>
          <a:lstStyle/>
          <a:p>
            <a:r>
              <a:rPr lang="en-US" sz="2400" dirty="0"/>
              <a:t>NPV = PVB - PVC</a:t>
            </a:r>
          </a:p>
          <a:p>
            <a:pPr>
              <a:spcBef>
                <a:spcPts val="1200"/>
              </a:spcBef>
            </a:pPr>
            <a:r>
              <a:rPr lang="en-US" sz="2400" dirty="0"/>
              <a:t>Is discounted (benefit of training) greater than the discounted sum of the (</a:t>
            </a:r>
            <a:r>
              <a:rPr lang="en-US" sz="2400" dirty="0">
                <a:solidFill>
                  <a:srgbClr val="00B050"/>
                </a:solidFill>
              </a:rPr>
              <a:t>direct</a:t>
            </a:r>
            <a:r>
              <a:rPr lang="en-US" sz="2400" dirty="0"/>
              <a:t> and </a:t>
            </a:r>
            <a:r>
              <a:rPr lang="en-US" sz="2400" dirty="0">
                <a:solidFill>
                  <a:srgbClr val="7030A0"/>
                </a:solidFill>
              </a:rPr>
              <a:t>opportunity </a:t>
            </a:r>
            <a:r>
              <a:rPr lang="en-US" sz="2400" dirty="0"/>
              <a:t>costs) of training?</a:t>
            </a:r>
          </a:p>
        </p:txBody>
      </p:sp>
      <p:sp>
        <p:nvSpPr>
          <p:cNvPr id="47" name="TextBox 46">
            <a:extLst>
              <a:ext uri="{FF2B5EF4-FFF2-40B4-BE49-F238E27FC236}">
                <a16:creationId xmlns:a16="http://schemas.microsoft.com/office/drawing/2014/main" id="{3A540265-68D4-41D9-9304-052029D2B6E5}"/>
              </a:ext>
            </a:extLst>
          </p:cNvPr>
          <p:cNvSpPr txBox="1"/>
          <p:nvPr/>
        </p:nvSpPr>
        <p:spPr>
          <a:xfrm>
            <a:off x="7542753" y="6248400"/>
            <a:ext cx="2805576" cy="400110"/>
          </a:xfrm>
          <a:prstGeom prst="rect">
            <a:avLst/>
          </a:prstGeom>
          <a:noFill/>
        </p:spPr>
        <p:txBody>
          <a:bodyPr wrap="none" rtlCol="0">
            <a:noAutofit/>
          </a:bodyPr>
          <a:lstStyle/>
          <a:p>
            <a:pPr algn="ctr"/>
            <a:r>
              <a:rPr lang="en-US" sz="2000" dirty="0"/>
              <a:t>Invest in human capital</a:t>
            </a:r>
          </a:p>
        </p:txBody>
      </p:sp>
    </p:spTree>
    <p:extLst>
      <p:ext uri="{BB962C8B-B14F-4D97-AF65-F5344CB8AC3E}">
        <p14:creationId xmlns:p14="http://schemas.microsoft.com/office/powerpoint/2010/main" val="2372230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33A6EC-A498-4474-841F-7255A5585683}"/>
              </a:ext>
            </a:extLst>
          </p:cNvPr>
          <p:cNvSpPr>
            <a:spLocks noGrp="1"/>
          </p:cNvSpPr>
          <p:nvPr>
            <p:ph idx="1"/>
          </p:nvPr>
        </p:nvSpPr>
        <p:spPr>
          <a:xfrm>
            <a:off x="304800" y="1219201"/>
            <a:ext cx="11277600" cy="4906964"/>
          </a:xfrm>
        </p:spPr>
        <p:txBody>
          <a:bodyPr/>
          <a:lstStyle/>
          <a:p>
            <a:r>
              <a:rPr lang="en-US" dirty="0"/>
              <a:t>The decision to invest in the training occurs before the benefits of the training will be realized.</a:t>
            </a:r>
          </a:p>
          <a:p>
            <a:pPr lvl="1"/>
            <a:r>
              <a:rPr lang="en-US" dirty="0"/>
              <a:t>What if you trained to be a bank teller, and while in training, the ATM was developed?</a:t>
            </a:r>
          </a:p>
          <a:p>
            <a:pPr lvl="1"/>
            <a:r>
              <a:rPr lang="en-US" dirty="0"/>
              <a:t>What if you trained to repair floppy drives, and while in training, USB flash drives were invented?</a:t>
            </a:r>
          </a:p>
          <a:p>
            <a:r>
              <a:rPr lang="en-US" dirty="0"/>
              <a:t>The funds to cover the direct cost and the ability to bear the opportunity cost may be different for people with different starting wealth.</a:t>
            </a:r>
          </a:p>
          <a:p>
            <a:pPr lvl="1"/>
            <a:r>
              <a:rPr lang="en-US" dirty="0"/>
              <a:t>Credit constraints</a:t>
            </a:r>
          </a:p>
          <a:p>
            <a:pPr lvl="1"/>
            <a:r>
              <a:rPr lang="en-US" dirty="0"/>
              <a:t>Opportunity costs</a:t>
            </a:r>
          </a:p>
        </p:txBody>
      </p:sp>
      <p:sp>
        <p:nvSpPr>
          <p:cNvPr id="2" name="Title 1">
            <a:extLst>
              <a:ext uri="{FF2B5EF4-FFF2-40B4-BE49-F238E27FC236}">
                <a16:creationId xmlns:a16="http://schemas.microsoft.com/office/drawing/2014/main" id="{62CDFF04-DA98-4559-AF9F-1F14BACC4B59}"/>
              </a:ext>
            </a:extLst>
          </p:cNvPr>
          <p:cNvSpPr>
            <a:spLocks noGrp="1"/>
          </p:cNvSpPr>
          <p:nvPr>
            <p:ph type="title"/>
          </p:nvPr>
        </p:nvSpPr>
        <p:spPr/>
        <p:txBody>
          <a:bodyPr/>
          <a:lstStyle/>
          <a:p>
            <a:r>
              <a:rPr lang="en-US" dirty="0"/>
              <a:t>A Few Issues with This Model</a:t>
            </a:r>
          </a:p>
        </p:txBody>
      </p:sp>
    </p:spTree>
    <p:extLst>
      <p:ext uri="{BB962C8B-B14F-4D97-AF65-F5344CB8AC3E}">
        <p14:creationId xmlns:p14="http://schemas.microsoft.com/office/powerpoint/2010/main" val="2553185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7BFB9-1E47-41CB-AF11-2BDC042AEF72}"/>
              </a:ext>
            </a:extLst>
          </p:cNvPr>
          <p:cNvSpPr>
            <a:spLocks noGrp="1"/>
          </p:cNvSpPr>
          <p:nvPr>
            <p:ph type="title"/>
          </p:nvPr>
        </p:nvSpPr>
        <p:spPr/>
        <p:txBody>
          <a:bodyPr/>
          <a:lstStyle/>
          <a:p>
            <a:r>
              <a:rPr lang="en-US" dirty="0"/>
              <a:t>Transition to Other Determinants</a:t>
            </a:r>
          </a:p>
        </p:txBody>
      </p:sp>
      <p:sp>
        <p:nvSpPr>
          <p:cNvPr id="3" name="Content Placeholder 2">
            <a:extLst>
              <a:ext uri="{FF2B5EF4-FFF2-40B4-BE49-F238E27FC236}">
                <a16:creationId xmlns:a16="http://schemas.microsoft.com/office/drawing/2014/main" id="{D0470BFA-46B4-4D3A-A0EE-93A2B17DFE90}"/>
              </a:ext>
            </a:extLst>
          </p:cNvPr>
          <p:cNvSpPr>
            <a:spLocks noGrp="1"/>
          </p:cNvSpPr>
          <p:nvPr>
            <p:ph idx="1"/>
          </p:nvPr>
        </p:nvSpPr>
        <p:spPr/>
        <p:txBody>
          <a:bodyPr/>
          <a:lstStyle/>
          <a:p>
            <a:r>
              <a:rPr lang="en-US" dirty="0"/>
              <a:t>In Policy Analysis, we might investigate some of the other determinants of differences in income.</a:t>
            </a:r>
          </a:p>
          <a:p>
            <a:pPr lvl="1"/>
            <a:r>
              <a:rPr lang="en-US" dirty="0"/>
              <a:t>Some are legally/morally acceptable.</a:t>
            </a:r>
          </a:p>
          <a:p>
            <a:pPr lvl="1"/>
            <a:r>
              <a:rPr lang="en-US" dirty="0"/>
              <a:t>Others are not legally/morally acceptable.</a:t>
            </a:r>
          </a:p>
          <a:p>
            <a:r>
              <a:rPr lang="en-US" dirty="0"/>
              <a:t> Consider an income determinant that falls somewhere in between.</a:t>
            </a:r>
          </a:p>
          <a:p>
            <a:pPr lvl="1"/>
            <a:r>
              <a:rPr lang="en-US" dirty="0"/>
              <a:t>There is a concept in agrarian developing countries called the nutrition-based efficiency wage in agriculture.</a:t>
            </a:r>
          </a:p>
          <a:p>
            <a:pPr lvl="2"/>
            <a:r>
              <a:rPr lang="en-US" dirty="0"/>
              <a:t>Why do taller farmworkers get paid more and have lower unemployment rates than shorter farmworkers? </a:t>
            </a:r>
          </a:p>
        </p:txBody>
      </p:sp>
    </p:spTree>
    <p:extLst>
      <p:ext uri="{BB962C8B-B14F-4D97-AF65-F5344CB8AC3E}">
        <p14:creationId xmlns:p14="http://schemas.microsoft.com/office/powerpoint/2010/main" val="419996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525E5-B95B-26A2-EC03-C84EAF42A1E3}"/>
              </a:ext>
            </a:extLst>
          </p:cNvPr>
          <p:cNvSpPr>
            <a:spLocks noGrp="1"/>
          </p:cNvSpPr>
          <p:nvPr>
            <p:ph type="title"/>
          </p:nvPr>
        </p:nvSpPr>
        <p:spPr/>
        <p:txBody>
          <a:bodyPr/>
          <a:lstStyle/>
          <a:p>
            <a:r>
              <a:rPr lang="en-US" dirty="0"/>
              <a:t>Early Childhood Impact on Adult Outcomes</a:t>
            </a:r>
          </a:p>
        </p:txBody>
      </p:sp>
      <p:pic>
        <p:nvPicPr>
          <p:cNvPr id="4" name="Content Placeholder 3">
            <a:extLst>
              <a:ext uri="{FF2B5EF4-FFF2-40B4-BE49-F238E27FC236}">
                <a16:creationId xmlns:a16="http://schemas.microsoft.com/office/drawing/2014/main" id="{33FAF3F1-722D-B19D-1B68-8B819598341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1801" y="1371600"/>
            <a:ext cx="6553200" cy="5433200"/>
          </a:xfrm>
          <a:prstGeom prst="rect">
            <a:avLst/>
          </a:prstGeom>
          <a:noFill/>
          <a:ln>
            <a:noFill/>
          </a:ln>
        </p:spPr>
      </p:pic>
    </p:spTree>
    <p:extLst>
      <p:ext uri="{BB962C8B-B14F-4D97-AF65-F5344CB8AC3E}">
        <p14:creationId xmlns:p14="http://schemas.microsoft.com/office/powerpoint/2010/main" val="3779568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Income Distribution Measures</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9353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D58858-6D22-4897-8CD0-B8AECD794266}"/>
              </a:ext>
            </a:extLst>
          </p:cNvPr>
          <p:cNvSpPr>
            <a:spLocks noGrp="1"/>
          </p:cNvSpPr>
          <p:nvPr>
            <p:ph idx="1"/>
          </p:nvPr>
        </p:nvSpPr>
        <p:spPr/>
        <p:txBody>
          <a:bodyPr/>
          <a:lstStyle/>
          <a:p>
            <a:r>
              <a:rPr lang="en-US" sz="2800" dirty="0"/>
              <a:t>Pre-tax, post-tax?</a:t>
            </a:r>
          </a:p>
          <a:p>
            <a:r>
              <a:rPr lang="en-US" sz="2800" dirty="0"/>
              <a:t>Other deductions?</a:t>
            </a:r>
          </a:p>
          <a:p>
            <a:r>
              <a:rPr lang="en-US" sz="2800" dirty="0"/>
              <a:t>Employer expenditures on health care?</a:t>
            </a:r>
          </a:p>
          <a:p>
            <a:r>
              <a:rPr lang="en-US" sz="2800" dirty="0"/>
              <a:t>Employer expenditures on retirement accounts?</a:t>
            </a:r>
          </a:p>
          <a:p>
            <a:r>
              <a:rPr lang="en-US" sz="2800" dirty="0"/>
              <a:t>Including transfers from government?</a:t>
            </a:r>
          </a:p>
          <a:p>
            <a:pPr lvl="1"/>
            <a:r>
              <a:rPr lang="en-US" sz="2400" dirty="0"/>
              <a:t>Cash transfer? Non-cash? Tax expenditure?</a:t>
            </a:r>
          </a:p>
          <a:p>
            <a:r>
              <a:rPr lang="en-US" sz="2800" dirty="0"/>
              <a:t>Imputed value of increased ownership of homes? Paying a mortgage instead of rent?</a:t>
            </a:r>
          </a:p>
          <a:p>
            <a:r>
              <a:rPr lang="en-US" sz="2800" dirty="0"/>
              <a:t>Census definition? IRS definition?</a:t>
            </a:r>
          </a:p>
          <a:p>
            <a:r>
              <a:rPr lang="en-US" sz="2800" dirty="0"/>
              <a:t>Individual? Household? Family?</a:t>
            </a:r>
          </a:p>
        </p:txBody>
      </p:sp>
      <p:sp>
        <p:nvSpPr>
          <p:cNvPr id="2" name="Title 1">
            <a:extLst>
              <a:ext uri="{FF2B5EF4-FFF2-40B4-BE49-F238E27FC236}">
                <a16:creationId xmlns:a16="http://schemas.microsoft.com/office/drawing/2014/main" id="{DB890B7F-01E4-4A75-AA91-03D5DAE25F0A}"/>
              </a:ext>
            </a:extLst>
          </p:cNvPr>
          <p:cNvSpPr>
            <a:spLocks noGrp="1"/>
          </p:cNvSpPr>
          <p:nvPr>
            <p:ph type="title"/>
          </p:nvPr>
        </p:nvSpPr>
        <p:spPr/>
        <p:txBody>
          <a:bodyPr/>
          <a:lstStyle/>
          <a:p>
            <a:r>
              <a:rPr lang="en-US" dirty="0"/>
              <a:t>Measuring Incomes</a:t>
            </a:r>
          </a:p>
        </p:txBody>
      </p:sp>
    </p:spTree>
    <p:extLst>
      <p:ext uri="{BB962C8B-B14F-4D97-AF65-F5344CB8AC3E}">
        <p14:creationId xmlns:p14="http://schemas.microsoft.com/office/powerpoint/2010/main" val="3022369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B9910-1E0D-436E-AA7F-513FB2823FC3}"/>
              </a:ext>
            </a:extLst>
          </p:cNvPr>
          <p:cNvSpPr>
            <a:spLocks noGrp="1"/>
          </p:cNvSpPr>
          <p:nvPr>
            <p:ph type="title"/>
          </p:nvPr>
        </p:nvSpPr>
        <p:spPr/>
        <p:txBody>
          <a:bodyPr/>
          <a:lstStyle/>
          <a:p>
            <a:r>
              <a:rPr lang="en-US" dirty="0"/>
              <a:t>Income (2009) W&amp;V 5th Edition</a:t>
            </a:r>
          </a:p>
        </p:txBody>
      </p:sp>
      <p:graphicFrame>
        <p:nvGraphicFramePr>
          <p:cNvPr id="6" name="Content Placeholder 3">
            <a:extLst>
              <a:ext uri="{FF2B5EF4-FFF2-40B4-BE49-F238E27FC236}">
                <a16:creationId xmlns:a16="http://schemas.microsoft.com/office/drawing/2014/main" id="{6DC7F36E-57F3-4A8B-8821-D9BCB3136F51}"/>
              </a:ext>
            </a:extLst>
          </p:cNvPr>
          <p:cNvGraphicFramePr>
            <a:graphicFrameLocks/>
          </p:cNvGraphicFramePr>
          <p:nvPr>
            <p:extLst>
              <p:ext uri="{D42A27DB-BD31-4B8C-83A1-F6EECF244321}">
                <p14:modId xmlns:p14="http://schemas.microsoft.com/office/powerpoint/2010/main" val="2090937076"/>
              </p:ext>
            </p:extLst>
          </p:nvPr>
        </p:nvGraphicFramePr>
        <p:xfrm>
          <a:off x="562709" y="1329504"/>
          <a:ext cx="10972798" cy="5367085"/>
        </p:xfrm>
        <a:graphic>
          <a:graphicData uri="http://schemas.openxmlformats.org/drawingml/2006/table">
            <a:tbl>
              <a:tblPr firstRow="1" firstCol="1" bandRow="1">
                <a:tableStyleId>{5C22544A-7EE6-4342-B048-85BDC9FD1C3A}</a:tableStyleId>
              </a:tblPr>
              <a:tblGrid>
                <a:gridCol w="2489626">
                  <a:extLst>
                    <a:ext uri="{9D8B030D-6E8A-4147-A177-3AD203B41FA5}">
                      <a16:colId xmlns:a16="http://schemas.microsoft.com/office/drawing/2014/main" val="2035283376"/>
                    </a:ext>
                  </a:extLst>
                </a:gridCol>
                <a:gridCol w="1648617">
                  <a:extLst>
                    <a:ext uri="{9D8B030D-6E8A-4147-A177-3AD203B41FA5}">
                      <a16:colId xmlns:a16="http://schemas.microsoft.com/office/drawing/2014/main" val="2046163856"/>
                    </a:ext>
                  </a:extLst>
                </a:gridCol>
                <a:gridCol w="1395048">
                  <a:extLst>
                    <a:ext uri="{9D8B030D-6E8A-4147-A177-3AD203B41FA5}">
                      <a16:colId xmlns:a16="http://schemas.microsoft.com/office/drawing/2014/main" val="1301023062"/>
                    </a:ext>
                  </a:extLst>
                </a:gridCol>
                <a:gridCol w="1720801">
                  <a:extLst>
                    <a:ext uri="{9D8B030D-6E8A-4147-A177-3AD203B41FA5}">
                      <a16:colId xmlns:a16="http://schemas.microsoft.com/office/drawing/2014/main" val="1729072351"/>
                    </a:ext>
                  </a:extLst>
                </a:gridCol>
                <a:gridCol w="1859353">
                  <a:extLst>
                    <a:ext uri="{9D8B030D-6E8A-4147-A177-3AD203B41FA5}">
                      <a16:colId xmlns:a16="http://schemas.microsoft.com/office/drawing/2014/main" val="2611734712"/>
                    </a:ext>
                  </a:extLst>
                </a:gridCol>
                <a:gridCol w="1859353">
                  <a:extLst>
                    <a:ext uri="{9D8B030D-6E8A-4147-A177-3AD203B41FA5}">
                      <a16:colId xmlns:a16="http://schemas.microsoft.com/office/drawing/2014/main" val="3670917376"/>
                    </a:ext>
                  </a:extLst>
                </a:gridCol>
              </a:tblGrid>
              <a:tr h="1235059">
                <a:tc>
                  <a:txBody>
                    <a:bodyPr/>
                    <a:lstStyle/>
                    <a:p>
                      <a:pPr algn="l" fontAlgn="b"/>
                      <a:r>
                        <a:rPr lang="en-US" sz="1600" u="none" strike="noStrike" dirty="0">
                          <a:effectLst/>
                        </a:rPr>
                        <a:t>Measures</a:t>
                      </a:r>
                      <a:endParaRPr lang="en-US" sz="1600" b="0" i="0" u="none" strike="noStrike" dirty="0">
                        <a:solidFill>
                          <a:srgbClr val="000000"/>
                        </a:solidFill>
                        <a:effectLst/>
                        <a:latin typeface="Calibri" panose="020F0502020204030204" pitchFamily="34" charset="0"/>
                      </a:endParaRPr>
                    </a:p>
                  </a:txBody>
                  <a:tcPr marL="108000" marR="7650" marT="36000" marB="72000" anchor="ctr"/>
                </a:tc>
                <a:tc>
                  <a:txBody>
                    <a:bodyPr/>
                    <a:lstStyle/>
                    <a:p>
                      <a:pPr algn="l" fontAlgn="b"/>
                      <a:r>
                        <a:rPr lang="en-US" sz="1600" u="none" strike="noStrike" dirty="0">
                          <a:effectLst/>
                        </a:rPr>
                        <a:t>1) Money income excluding capital gains but including government cash transfers</a:t>
                      </a:r>
                      <a:endParaRPr lang="en-US" sz="1600" b="0" i="0" u="none" strike="noStrike" dirty="0">
                        <a:solidFill>
                          <a:srgbClr val="000000"/>
                        </a:solidFill>
                        <a:effectLst/>
                        <a:latin typeface="Calibri" panose="020F0502020204030204" pitchFamily="34" charset="0"/>
                      </a:endParaRPr>
                    </a:p>
                  </a:txBody>
                  <a:tcPr marL="108000" marR="7650" marT="36000" marB="72000" anchor="ctr"/>
                </a:tc>
                <a:tc>
                  <a:txBody>
                    <a:bodyPr/>
                    <a:lstStyle/>
                    <a:p>
                      <a:pPr algn="l" fontAlgn="b"/>
                      <a:r>
                        <a:rPr lang="en-US" sz="1600" u="none" strike="noStrike" dirty="0">
                          <a:effectLst/>
                        </a:rPr>
                        <a:t>2) Column 1 minus government transfers</a:t>
                      </a:r>
                      <a:endParaRPr lang="en-US" sz="1600" b="0" i="0" u="none" strike="noStrike" dirty="0">
                        <a:solidFill>
                          <a:srgbClr val="000000"/>
                        </a:solidFill>
                        <a:effectLst/>
                        <a:latin typeface="Calibri" panose="020F0502020204030204" pitchFamily="34" charset="0"/>
                      </a:endParaRPr>
                    </a:p>
                  </a:txBody>
                  <a:tcPr marL="108000" marR="7650" marT="36000" marB="72000" anchor="ctr"/>
                </a:tc>
                <a:tc>
                  <a:txBody>
                    <a:bodyPr/>
                    <a:lstStyle/>
                    <a:p>
                      <a:pPr algn="l" fontAlgn="b"/>
                      <a:r>
                        <a:rPr lang="en-US" sz="1600" u="none" strike="noStrike" dirty="0">
                          <a:effectLst/>
                        </a:rPr>
                        <a:t>3) Column 2 plus capital gains and health insurance supplements</a:t>
                      </a:r>
                      <a:endParaRPr lang="en-US" sz="1600" b="0" i="0" u="none" strike="noStrike" dirty="0">
                        <a:solidFill>
                          <a:srgbClr val="000000"/>
                        </a:solidFill>
                        <a:effectLst/>
                        <a:latin typeface="Calibri" panose="020F0502020204030204" pitchFamily="34" charset="0"/>
                      </a:endParaRPr>
                    </a:p>
                  </a:txBody>
                  <a:tcPr marL="108000" marR="7650" marT="36000" marB="72000" anchor="ctr"/>
                </a:tc>
                <a:tc>
                  <a:txBody>
                    <a:bodyPr/>
                    <a:lstStyle/>
                    <a:p>
                      <a:pPr algn="l" fontAlgn="b"/>
                      <a:r>
                        <a:rPr lang="en-US" sz="1600" u="none" strike="noStrike" dirty="0">
                          <a:effectLst/>
                        </a:rPr>
                        <a:t>4) Column 3 plus government transfers and noncash benefits less taxes</a:t>
                      </a:r>
                      <a:endParaRPr lang="en-US" sz="1600" b="0" i="0" u="none" strike="noStrike" dirty="0">
                        <a:solidFill>
                          <a:srgbClr val="000000"/>
                        </a:solidFill>
                        <a:effectLst/>
                        <a:latin typeface="Calibri" panose="020F0502020204030204" pitchFamily="34" charset="0"/>
                      </a:endParaRPr>
                    </a:p>
                  </a:txBody>
                  <a:tcPr marL="108000" marR="7650" marT="36000" marB="72000" anchor="ctr"/>
                </a:tc>
                <a:tc>
                  <a:txBody>
                    <a:bodyPr/>
                    <a:lstStyle/>
                    <a:p>
                      <a:pPr algn="l" fontAlgn="b"/>
                      <a:r>
                        <a:rPr lang="en-US" sz="1600" u="none" strike="noStrike" dirty="0">
                          <a:effectLst/>
                        </a:rPr>
                        <a:t>5) Column 4 plus imputed return on equity in own home</a:t>
                      </a:r>
                      <a:endParaRPr lang="en-US" sz="1600" b="0" i="0" u="none" strike="noStrike" dirty="0">
                        <a:solidFill>
                          <a:srgbClr val="000000"/>
                        </a:solidFill>
                        <a:effectLst/>
                        <a:latin typeface="Calibri" panose="020F0502020204030204" pitchFamily="34" charset="0"/>
                      </a:endParaRPr>
                    </a:p>
                  </a:txBody>
                  <a:tcPr marL="108000" marR="7650" marT="36000" marB="72000" anchor="ctr"/>
                </a:tc>
                <a:extLst>
                  <a:ext uri="{0D108BD9-81ED-4DB2-BD59-A6C34878D82A}">
                    <a16:rowId xmlns:a16="http://schemas.microsoft.com/office/drawing/2014/main" val="3524393535"/>
                  </a:ext>
                </a:extLst>
              </a:tr>
              <a:tr h="523803">
                <a:tc>
                  <a:txBody>
                    <a:bodyPr/>
                    <a:lstStyle/>
                    <a:p>
                      <a:pPr algn="l" fontAlgn="b"/>
                      <a:r>
                        <a:rPr lang="en-US" sz="1600" u="none" strike="noStrike" dirty="0">
                          <a:effectLst/>
                        </a:rPr>
                        <a:t>Median household income</a:t>
                      </a:r>
                      <a:endParaRPr lang="en-US" sz="1600" b="0" i="0" u="none" strike="noStrike" dirty="0">
                        <a:solidFill>
                          <a:srgbClr val="000000"/>
                        </a:solidFill>
                        <a:effectLst/>
                        <a:latin typeface="Calibri" panose="020F0502020204030204" pitchFamily="34" charset="0"/>
                      </a:endParaRPr>
                    </a:p>
                  </a:txBody>
                  <a:tcPr marL="108000" marR="7650" marT="36000" marB="72000" anchor="ctr"/>
                </a:tc>
                <a:tc>
                  <a:txBody>
                    <a:bodyPr/>
                    <a:lstStyle/>
                    <a:p>
                      <a:pPr algn="ctr" fontAlgn="b"/>
                      <a:r>
                        <a:rPr lang="en-US" sz="1600" u="none" strike="noStrike" dirty="0">
                          <a:effectLst/>
                        </a:rPr>
                        <a:t>$50,233</a:t>
                      </a:r>
                      <a:endParaRPr lang="en-US" sz="1600" b="0" i="0" u="none" strike="noStrike" dirty="0">
                        <a:solidFill>
                          <a:srgbClr val="000000"/>
                        </a:solidFill>
                        <a:effectLst/>
                        <a:latin typeface="Calibri" panose="020F0502020204030204" pitchFamily="34" charset="0"/>
                      </a:endParaRPr>
                    </a:p>
                  </a:txBody>
                  <a:tcPr marL="7650" marR="7650" marT="36000" marB="72000" anchor="ctr"/>
                </a:tc>
                <a:tc>
                  <a:txBody>
                    <a:bodyPr/>
                    <a:lstStyle/>
                    <a:p>
                      <a:pPr algn="ctr" fontAlgn="b"/>
                      <a:r>
                        <a:rPr lang="en-US" sz="1600" u="none" strike="noStrike" dirty="0">
                          <a:effectLst/>
                        </a:rPr>
                        <a:t>$45,722</a:t>
                      </a:r>
                      <a:endParaRPr lang="en-US" sz="1600" b="0" i="0" u="none" strike="noStrike" dirty="0">
                        <a:solidFill>
                          <a:srgbClr val="000000"/>
                        </a:solidFill>
                        <a:effectLst/>
                        <a:latin typeface="Calibri" panose="020F0502020204030204" pitchFamily="34" charset="0"/>
                      </a:endParaRPr>
                    </a:p>
                  </a:txBody>
                  <a:tcPr marL="7650" marR="7650" marT="36000" marB="72000" anchor="ctr"/>
                </a:tc>
                <a:tc>
                  <a:txBody>
                    <a:bodyPr/>
                    <a:lstStyle/>
                    <a:p>
                      <a:pPr algn="ctr" fontAlgn="b"/>
                      <a:r>
                        <a:rPr lang="en-US" sz="1600" u="none" strike="noStrike" dirty="0">
                          <a:effectLst/>
                        </a:rPr>
                        <a:t>$49,240</a:t>
                      </a:r>
                      <a:endParaRPr lang="en-US" sz="1600" b="0" i="0" u="none" strike="noStrike" dirty="0">
                        <a:solidFill>
                          <a:srgbClr val="000000"/>
                        </a:solidFill>
                        <a:effectLst/>
                        <a:latin typeface="Calibri" panose="020F0502020204030204" pitchFamily="34" charset="0"/>
                      </a:endParaRPr>
                    </a:p>
                  </a:txBody>
                  <a:tcPr marL="7650" marR="7650" marT="36000" marB="72000" anchor="ctr"/>
                </a:tc>
                <a:tc>
                  <a:txBody>
                    <a:bodyPr/>
                    <a:lstStyle/>
                    <a:p>
                      <a:pPr algn="ctr" fontAlgn="b"/>
                      <a:r>
                        <a:rPr lang="en-US" sz="1600" u="none" strike="noStrike" dirty="0">
                          <a:effectLst/>
                        </a:rPr>
                        <a:t>$49,122</a:t>
                      </a:r>
                      <a:endParaRPr lang="en-US" sz="1600" b="0" i="0" u="none" strike="noStrike" dirty="0">
                        <a:solidFill>
                          <a:srgbClr val="000000"/>
                        </a:solidFill>
                        <a:effectLst/>
                        <a:latin typeface="Calibri" panose="020F0502020204030204" pitchFamily="34" charset="0"/>
                      </a:endParaRPr>
                    </a:p>
                  </a:txBody>
                  <a:tcPr marL="7650" marR="7650" marT="36000" marB="72000" anchor="ctr"/>
                </a:tc>
                <a:tc>
                  <a:txBody>
                    <a:bodyPr/>
                    <a:lstStyle/>
                    <a:p>
                      <a:pPr algn="ctr" fontAlgn="b"/>
                      <a:r>
                        <a:rPr lang="en-US" sz="1600" u="none" strike="noStrike" dirty="0">
                          <a:effectLst/>
                        </a:rPr>
                        <a:t>$50,514</a:t>
                      </a:r>
                      <a:endParaRPr lang="en-US" sz="1600" b="0" i="0" u="none" strike="noStrike" dirty="0">
                        <a:solidFill>
                          <a:srgbClr val="000000"/>
                        </a:solidFill>
                        <a:effectLst/>
                        <a:latin typeface="Calibri" panose="020F0502020204030204" pitchFamily="34" charset="0"/>
                      </a:endParaRPr>
                    </a:p>
                  </a:txBody>
                  <a:tcPr marL="7650" marR="7650" marT="36000" marB="72000" anchor="ctr"/>
                </a:tc>
                <a:extLst>
                  <a:ext uri="{0D108BD9-81ED-4DB2-BD59-A6C34878D82A}">
                    <a16:rowId xmlns:a16="http://schemas.microsoft.com/office/drawing/2014/main" val="755549630"/>
                  </a:ext>
                </a:extLst>
              </a:tr>
              <a:tr h="428023">
                <a:tc>
                  <a:txBody>
                    <a:bodyPr/>
                    <a:lstStyle/>
                    <a:p>
                      <a:pPr algn="l" fontAlgn="b"/>
                      <a:r>
                        <a:rPr lang="en-US" sz="1600" u="none" strike="noStrike" dirty="0">
                          <a:effectLst/>
                        </a:rPr>
                        <a:t>Mean household income</a:t>
                      </a:r>
                      <a:endParaRPr lang="en-US" sz="1600" b="0" i="0" u="none" strike="noStrike" dirty="0">
                        <a:solidFill>
                          <a:srgbClr val="000000"/>
                        </a:solidFill>
                        <a:effectLst/>
                        <a:latin typeface="Calibri" panose="020F0502020204030204" pitchFamily="34" charset="0"/>
                      </a:endParaRPr>
                    </a:p>
                  </a:txBody>
                  <a:tcPr marL="108000" marR="7650" marT="36000" marB="72000" anchor="ctr"/>
                </a:tc>
                <a:tc>
                  <a:txBody>
                    <a:bodyPr/>
                    <a:lstStyle/>
                    <a:p>
                      <a:pPr algn="ctr" fontAlgn="b"/>
                      <a:r>
                        <a:rPr lang="en-US" sz="1600" u="none" strike="noStrike" dirty="0">
                          <a:effectLst/>
                        </a:rPr>
                        <a:t>$67,609</a:t>
                      </a:r>
                      <a:endParaRPr lang="en-US" sz="1600" b="0" i="0" u="none" strike="noStrike" dirty="0">
                        <a:solidFill>
                          <a:srgbClr val="000000"/>
                        </a:solidFill>
                        <a:effectLst/>
                        <a:latin typeface="Calibri" panose="020F0502020204030204" pitchFamily="34" charset="0"/>
                      </a:endParaRPr>
                    </a:p>
                  </a:txBody>
                  <a:tcPr marL="7650" marR="7650" marT="36000" marB="72000" anchor="ctr"/>
                </a:tc>
                <a:tc>
                  <a:txBody>
                    <a:bodyPr/>
                    <a:lstStyle/>
                    <a:p>
                      <a:pPr algn="ctr" fontAlgn="b"/>
                      <a:r>
                        <a:rPr lang="en-US" sz="1600" u="none" strike="noStrike" dirty="0">
                          <a:effectLst/>
                        </a:rPr>
                        <a:t>$62,452</a:t>
                      </a:r>
                      <a:endParaRPr lang="en-US" sz="1600" b="0" i="0" u="none" strike="noStrike" dirty="0">
                        <a:solidFill>
                          <a:srgbClr val="000000"/>
                        </a:solidFill>
                        <a:effectLst/>
                        <a:latin typeface="Calibri" panose="020F0502020204030204" pitchFamily="34" charset="0"/>
                      </a:endParaRPr>
                    </a:p>
                  </a:txBody>
                  <a:tcPr marL="7650" marR="7650" marT="36000" marB="72000" anchor="ctr"/>
                </a:tc>
                <a:tc>
                  <a:txBody>
                    <a:bodyPr/>
                    <a:lstStyle/>
                    <a:p>
                      <a:pPr algn="ctr" fontAlgn="b"/>
                      <a:r>
                        <a:rPr lang="en-US" sz="1600" u="none" strike="noStrike" dirty="0">
                          <a:effectLst/>
                        </a:rPr>
                        <a:t>$68,550</a:t>
                      </a:r>
                      <a:endParaRPr lang="en-US" sz="1600" b="0" i="0" u="none" strike="noStrike" dirty="0">
                        <a:solidFill>
                          <a:srgbClr val="000000"/>
                        </a:solidFill>
                        <a:effectLst/>
                        <a:latin typeface="Calibri" panose="020F0502020204030204" pitchFamily="34" charset="0"/>
                      </a:endParaRPr>
                    </a:p>
                  </a:txBody>
                  <a:tcPr marL="7650" marR="7650" marT="36000" marB="72000" anchor="ctr"/>
                </a:tc>
                <a:tc>
                  <a:txBody>
                    <a:bodyPr/>
                    <a:lstStyle/>
                    <a:p>
                      <a:pPr algn="ctr" fontAlgn="b"/>
                      <a:r>
                        <a:rPr lang="en-US" sz="1600" u="none" strike="noStrike" dirty="0">
                          <a:effectLst/>
                        </a:rPr>
                        <a:t>$62,248</a:t>
                      </a:r>
                      <a:endParaRPr lang="en-US" sz="1600" b="0" i="0" u="none" strike="noStrike" dirty="0">
                        <a:solidFill>
                          <a:srgbClr val="000000"/>
                        </a:solidFill>
                        <a:effectLst/>
                        <a:latin typeface="Calibri" panose="020F0502020204030204" pitchFamily="34" charset="0"/>
                      </a:endParaRPr>
                    </a:p>
                  </a:txBody>
                  <a:tcPr marL="7650" marR="7650" marT="36000" marB="72000" anchor="ctr"/>
                </a:tc>
                <a:tc>
                  <a:txBody>
                    <a:bodyPr/>
                    <a:lstStyle/>
                    <a:p>
                      <a:pPr algn="ctr" fontAlgn="b"/>
                      <a:r>
                        <a:rPr lang="en-US" sz="1600" u="none" strike="noStrike" dirty="0">
                          <a:effectLst/>
                        </a:rPr>
                        <a:t>$63,978</a:t>
                      </a:r>
                      <a:endParaRPr lang="en-US" sz="1600" b="0" i="0" u="none" strike="noStrike" dirty="0">
                        <a:solidFill>
                          <a:srgbClr val="000000"/>
                        </a:solidFill>
                        <a:effectLst/>
                        <a:latin typeface="Calibri" panose="020F0502020204030204" pitchFamily="34" charset="0"/>
                      </a:endParaRPr>
                    </a:p>
                  </a:txBody>
                  <a:tcPr marL="7650" marR="7650" marT="36000" marB="72000" anchor="ctr"/>
                </a:tc>
                <a:extLst>
                  <a:ext uri="{0D108BD9-81ED-4DB2-BD59-A6C34878D82A}">
                    <a16:rowId xmlns:a16="http://schemas.microsoft.com/office/drawing/2014/main" val="3355011589"/>
                  </a:ext>
                </a:extLst>
              </a:tr>
              <a:tr h="739839">
                <a:tc>
                  <a:txBody>
                    <a:bodyPr/>
                    <a:lstStyle/>
                    <a:p>
                      <a:pPr algn="l" fontAlgn="b"/>
                      <a:r>
                        <a:rPr lang="en-US" sz="1600" u="none" strike="noStrike" dirty="0">
                          <a:effectLst/>
                        </a:rPr>
                        <a:t>Upper limit of lowest quintile of household income</a:t>
                      </a:r>
                      <a:endParaRPr lang="en-US" sz="1600" b="0" i="0" u="none" strike="noStrike" dirty="0">
                        <a:solidFill>
                          <a:srgbClr val="000000"/>
                        </a:solidFill>
                        <a:effectLst/>
                        <a:latin typeface="Calibri" panose="020F0502020204030204" pitchFamily="34" charset="0"/>
                      </a:endParaRPr>
                    </a:p>
                  </a:txBody>
                  <a:tcPr marL="108000" marR="7650" marT="36000" marB="72000" anchor="ctr"/>
                </a:tc>
                <a:tc>
                  <a:txBody>
                    <a:bodyPr/>
                    <a:lstStyle/>
                    <a:p>
                      <a:pPr algn="ctr" fontAlgn="b"/>
                      <a:r>
                        <a:rPr lang="en-US" sz="1600" u="none" strike="noStrike" dirty="0">
                          <a:effectLst/>
                        </a:rPr>
                        <a:t>$20,752</a:t>
                      </a:r>
                      <a:endParaRPr lang="en-US" sz="1600" b="0" i="0" u="none" strike="noStrike" dirty="0">
                        <a:solidFill>
                          <a:srgbClr val="000000"/>
                        </a:solidFill>
                        <a:effectLst/>
                        <a:latin typeface="Calibri" panose="020F0502020204030204" pitchFamily="34" charset="0"/>
                      </a:endParaRPr>
                    </a:p>
                  </a:txBody>
                  <a:tcPr marL="7650" marR="7650" marT="36000" marB="72000" anchor="ctr"/>
                </a:tc>
                <a:tc>
                  <a:txBody>
                    <a:bodyPr/>
                    <a:lstStyle/>
                    <a:p>
                      <a:pPr algn="ctr" fontAlgn="b"/>
                      <a:r>
                        <a:rPr lang="en-US" sz="1600" u="none" strike="noStrike" dirty="0">
                          <a:effectLst/>
                        </a:rPr>
                        <a:t>$11,723</a:t>
                      </a:r>
                      <a:endParaRPr lang="en-US" sz="1600" b="0" i="0" u="none" strike="noStrike" dirty="0">
                        <a:solidFill>
                          <a:srgbClr val="000000"/>
                        </a:solidFill>
                        <a:effectLst/>
                        <a:latin typeface="Calibri" panose="020F0502020204030204" pitchFamily="34" charset="0"/>
                      </a:endParaRPr>
                    </a:p>
                  </a:txBody>
                  <a:tcPr marL="7650" marR="7650" marT="36000" marB="72000" anchor="ctr"/>
                </a:tc>
                <a:tc>
                  <a:txBody>
                    <a:bodyPr/>
                    <a:lstStyle/>
                    <a:p>
                      <a:pPr algn="ctr" fontAlgn="b"/>
                      <a:r>
                        <a:rPr lang="en-US" sz="1600" u="none" strike="noStrike" dirty="0">
                          <a:effectLst/>
                        </a:rPr>
                        <a:t>$12,221</a:t>
                      </a:r>
                      <a:endParaRPr lang="en-US" sz="1600" b="0" i="0" u="none" strike="noStrike" dirty="0">
                        <a:solidFill>
                          <a:srgbClr val="000000"/>
                        </a:solidFill>
                        <a:effectLst/>
                        <a:latin typeface="Calibri" panose="020F0502020204030204" pitchFamily="34" charset="0"/>
                      </a:endParaRPr>
                    </a:p>
                  </a:txBody>
                  <a:tcPr marL="7650" marR="7650" marT="36000" marB="72000" anchor="ctr"/>
                </a:tc>
                <a:tc>
                  <a:txBody>
                    <a:bodyPr/>
                    <a:lstStyle/>
                    <a:p>
                      <a:pPr algn="ctr" fontAlgn="b"/>
                      <a:r>
                        <a:rPr lang="en-US" sz="1600" u="none" strike="noStrike" dirty="0">
                          <a:effectLst/>
                        </a:rPr>
                        <a:t>$23,758</a:t>
                      </a:r>
                      <a:endParaRPr lang="en-US" sz="1600" b="0" i="0" u="none" strike="noStrike" dirty="0">
                        <a:solidFill>
                          <a:srgbClr val="000000"/>
                        </a:solidFill>
                        <a:effectLst/>
                        <a:latin typeface="Calibri" panose="020F0502020204030204" pitchFamily="34" charset="0"/>
                      </a:endParaRPr>
                    </a:p>
                  </a:txBody>
                  <a:tcPr marL="7650" marR="7650" marT="36000" marB="72000" anchor="ctr"/>
                </a:tc>
                <a:tc>
                  <a:txBody>
                    <a:bodyPr/>
                    <a:lstStyle/>
                    <a:p>
                      <a:pPr algn="ctr" fontAlgn="b"/>
                      <a:r>
                        <a:rPr lang="en-US" sz="1600" u="none" strike="noStrike" dirty="0">
                          <a:effectLst/>
                        </a:rPr>
                        <a:t>$24,733</a:t>
                      </a:r>
                      <a:endParaRPr lang="en-US" sz="1600" b="0" i="0" u="none" strike="noStrike" dirty="0">
                        <a:solidFill>
                          <a:srgbClr val="000000"/>
                        </a:solidFill>
                        <a:effectLst/>
                        <a:latin typeface="Calibri" panose="020F0502020204030204" pitchFamily="34" charset="0"/>
                      </a:endParaRPr>
                    </a:p>
                  </a:txBody>
                  <a:tcPr marL="7650" marR="7650" marT="36000" marB="72000" anchor="ctr"/>
                </a:tc>
                <a:extLst>
                  <a:ext uri="{0D108BD9-81ED-4DB2-BD59-A6C34878D82A}">
                    <a16:rowId xmlns:a16="http://schemas.microsoft.com/office/drawing/2014/main" val="3079908227"/>
                  </a:ext>
                </a:extLst>
              </a:tr>
              <a:tr h="249143">
                <a:tc>
                  <a:txBody>
                    <a:bodyPr/>
                    <a:lstStyle/>
                    <a:p>
                      <a:pPr algn="l" fontAlgn="b"/>
                      <a:r>
                        <a:rPr lang="en-US" sz="1600" u="none" strike="noStrike" dirty="0">
                          <a:effectLst/>
                        </a:rPr>
                        <a:t>Gini coefficient</a:t>
                      </a:r>
                      <a:endParaRPr lang="en-US" sz="1600" b="0" i="0" u="none" strike="noStrike" dirty="0">
                        <a:solidFill>
                          <a:srgbClr val="000000"/>
                        </a:solidFill>
                        <a:effectLst/>
                        <a:latin typeface="Calibri" panose="020F0502020204030204" pitchFamily="34" charset="0"/>
                      </a:endParaRPr>
                    </a:p>
                  </a:txBody>
                  <a:tcPr marL="108000" marR="7650" marT="36000" marB="72000" anchor="ctr"/>
                </a:tc>
                <a:tc>
                  <a:txBody>
                    <a:bodyPr/>
                    <a:lstStyle/>
                    <a:p>
                      <a:pPr algn="ctr" fontAlgn="b"/>
                      <a:r>
                        <a:rPr lang="en-US" sz="1600" u="none" strike="noStrike" dirty="0">
                          <a:effectLst/>
                        </a:rPr>
                        <a:t>0.44</a:t>
                      </a:r>
                      <a:endParaRPr lang="en-US" sz="1600" b="0" i="0" u="none" strike="noStrike" dirty="0">
                        <a:solidFill>
                          <a:srgbClr val="000000"/>
                        </a:solidFill>
                        <a:effectLst/>
                        <a:latin typeface="Calibri" panose="020F0502020204030204" pitchFamily="34" charset="0"/>
                      </a:endParaRPr>
                    </a:p>
                  </a:txBody>
                  <a:tcPr marL="7650" marR="7650" marT="36000" marB="72000" anchor="ctr"/>
                </a:tc>
                <a:tc>
                  <a:txBody>
                    <a:bodyPr/>
                    <a:lstStyle/>
                    <a:p>
                      <a:pPr algn="ctr" fontAlgn="b"/>
                      <a:r>
                        <a:rPr lang="en-US" sz="1600" u="none" strike="noStrike" dirty="0">
                          <a:effectLst/>
                        </a:rPr>
                        <a:t>0.40</a:t>
                      </a:r>
                      <a:endParaRPr lang="en-US" sz="1600" b="0" i="0" u="none" strike="noStrike" dirty="0">
                        <a:solidFill>
                          <a:srgbClr val="000000"/>
                        </a:solidFill>
                        <a:effectLst/>
                        <a:latin typeface="Calibri" panose="020F0502020204030204" pitchFamily="34" charset="0"/>
                      </a:endParaRPr>
                    </a:p>
                  </a:txBody>
                  <a:tcPr marL="7650" marR="7650" marT="36000" marB="72000" anchor="ctr"/>
                </a:tc>
                <a:tc>
                  <a:txBody>
                    <a:bodyPr/>
                    <a:lstStyle/>
                    <a:p>
                      <a:pPr algn="ctr" fontAlgn="b"/>
                      <a:r>
                        <a:rPr lang="en-US" sz="1600" u="none" strike="noStrike" dirty="0">
                          <a:effectLst/>
                        </a:rPr>
                        <a:t>0.49</a:t>
                      </a:r>
                      <a:endParaRPr lang="en-US" sz="1600" b="0" i="0" u="none" strike="noStrike" dirty="0">
                        <a:solidFill>
                          <a:srgbClr val="000000"/>
                        </a:solidFill>
                        <a:effectLst/>
                        <a:latin typeface="Calibri" panose="020F0502020204030204" pitchFamily="34" charset="0"/>
                      </a:endParaRPr>
                    </a:p>
                  </a:txBody>
                  <a:tcPr marL="7650" marR="7650" marT="36000" marB="72000" anchor="ctr"/>
                </a:tc>
                <a:tc>
                  <a:txBody>
                    <a:bodyPr/>
                    <a:lstStyle/>
                    <a:p>
                      <a:pPr algn="ctr" fontAlgn="b"/>
                      <a:r>
                        <a:rPr lang="en-US" sz="1600" u="none" strike="noStrike" dirty="0">
                          <a:effectLst/>
                        </a:rPr>
                        <a:t>0.40</a:t>
                      </a:r>
                      <a:endParaRPr lang="en-US" sz="1600" b="0" i="0" u="none" strike="noStrike" dirty="0">
                        <a:solidFill>
                          <a:srgbClr val="000000"/>
                        </a:solidFill>
                        <a:effectLst/>
                        <a:latin typeface="Calibri" panose="020F0502020204030204" pitchFamily="34" charset="0"/>
                      </a:endParaRPr>
                    </a:p>
                  </a:txBody>
                  <a:tcPr marL="7650" marR="7650" marT="36000" marB="72000" anchor="ctr"/>
                </a:tc>
                <a:tc>
                  <a:txBody>
                    <a:bodyPr/>
                    <a:lstStyle/>
                    <a:p>
                      <a:pPr algn="ctr" fontAlgn="b"/>
                      <a:r>
                        <a:rPr lang="en-US" sz="1600" u="none" strike="noStrike" dirty="0">
                          <a:effectLst/>
                        </a:rPr>
                        <a:t>0.40</a:t>
                      </a:r>
                      <a:endParaRPr lang="en-US" sz="1600" b="0" i="0" u="none" strike="noStrike" dirty="0">
                        <a:solidFill>
                          <a:srgbClr val="000000"/>
                        </a:solidFill>
                        <a:effectLst/>
                        <a:latin typeface="Calibri" panose="020F0502020204030204" pitchFamily="34" charset="0"/>
                      </a:endParaRPr>
                    </a:p>
                  </a:txBody>
                  <a:tcPr marL="7650" marR="7650" marT="36000" marB="72000" anchor="ctr"/>
                </a:tc>
                <a:extLst>
                  <a:ext uri="{0D108BD9-81ED-4DB2-BD59-A6C34878D82A}">
                    <a16:rowId xmlns:a16="http://schemas.microsoft.com/office/drawing/2014/main" val="1527700147"/>
                  </a:ext>
                </a:extLst>
              </a:tr>
              <a:tr h="606960">
                <a:tc>
                  <a:txBody>
                    <a:bodyPr/>
                    <a:lstStyle/>
                    <a:p>
                      <a:pPr algn="l" fontAlgn="b"/>
                      <a:r>
                        <a:rPr lang="en-US" sz="1600" u="none" strike="noStrike" dirty="0">
                          <a:effectLst/>
                        </a:rPr>
                        <a:t>Percentage of persons in poverty</a:t>
                      </a:r>
                      <a:endParaRPr lang="en-US" sz="1600" b="0" i="0" u="none" strike="noStrike" dirty="0">
                        <a:solidFill>
                          <a:srgbClr val="000000"/>
                        </a:solidFill>
                        <a:effectLst/>
                        <a:latin typeface="Calibri" panose="020F0502020204030204" pitchFamily="34" charset="0"/>
                      </a:endParaRPr>
                    </a:p>
                  </a:txBody>
                  <a:tcPr marL="108000" marR="7650" marT="36000" marB="72000" anchor="ctr"/>
                </a:tc>
                <a:tc>
                  <a:txBody>
                    <a:bodyPr/>
                    <a:lstStyle/>
                    <a:p>
                      <a:pPr algn="ctr" fontAlgn="b"/>
                      <a:r>
                        <a:rPr lang="en-US" sz="1600" u="none" strike="noStrike" dirty="0">
                          <a:effectLst/>
                        </a:rPr>
                        <a:t>12.50%</a:t>
                      </a:r>
                      <a:endParaRPr lang="en-US" sz="1600" b="0" i="0" u="none" strike="noStrike" dirty="0">
                        <a:solidFill>
                          <a:srgbClr val="000000"/>
                        </a:solidFill>
                        <a:effectLst/>
                        <a:latin typeface="Calibri" panose="020F0502020204030204" pitchFamily="34" charset="0"/>
                      </a:endParaRPr>
                    </a:p>
                  </a:txBody>
                  <a:tcPr marL="7650" marR="7650" marT="36000" marB="72000" anchor="ctr"/>
                </a:tc>
                <a:tc>
                  <a:txBody>
                    <a:bodyPr/>
                    <a:lstStyle/>
                    <a:p>
                      <a:pPr algn="ctr" fontAlgn="b"/>
                      <a:r>
                        <a:rPr lang="en-US" sz="1600" u="none" strike="noStrike" dirty="0">
                          <a:effectLst/>
                        </a:rPr>
                        <a:t>20.10%</a:t>
                      </a:r>
                      <a:endParaRPr lang="en-US" sz="1600" b="0" i="0" u="none" strike="noStrike" dirty="0">
                        <a:solidFill>
                          <a:srgbClr val="000000"/>
                        </a:solidFill>
                        <a:effectLst/>
                        <a:latin typeface="Calibri" panose="020F0502020204030204" pitchFamily="34" charset="0"/>
                      </a:endParaRPr>
                    </a:p>
                  </a:txBody>
                  <a:tcPr marL="7650" marR="7650" marT="36000" marB="72000" anchor="ctr"/>
                </a:tc>
                <a:tc>
                  <a:txBody>
                    <a:bodyPr/>
                    <a:lstStyle/>
                    <a:p>
                      <a:pPr algn="ctr" fontAlgn="b"/>
                      <a:r>
                        <a:rPr lang="en-US" sz="1600" u="none" strike="noStrike" dirty="0">
                          <a:effectLst/>
                        </a:rPr>
                        <a:t>19.30%</a:t>
                      </a:r>
                      <a:endParaRPr lang="en-US" sz="1600" b="0" i="0" u="none" strike="noStrike" dirty="0">
                        <a:solidFill>
                          <a:srgbClr val="000000"/>
                        </a:solidFill>
                        <a:effectLst/>
                        <a:latin typeface="Calibri" panose="020F0502020204030204" pitchFamily="34" charset="0"/>
                      </a:endParaRPr>
                    </a:p>
                  </a:txBody>
                  <a:tcPr marL="7650" marR="7650" marT="36000" marB="72000" anchor="ctr"/>
                </a:tc>
                <a:tc>
                  <a:txBody>
                    <a:bodyPr/>
                    <a:lstStyle/>
                    <a:p>
                      <a:pPr algn="ctr" fontAlgn="b"/>
                      <a:r>
                        <a:rPr lang="en-US" sz="1600" u="none" strike="noStrike" dirty="0">
                          <a:effectLst/>
                        </a:rPr>
                        <a:t>9.50%</a:t>
                      </a:r>
                      <a:endParaRPr lang="en-US" sz="1600" b="0" i="0" u="none" strike="noStrike" dirty="0">
                        <a:solidFill>
                          <a:srgbClr val="000000"/>
                        </a:solidFill>
                        <a:effectLst/>
                        <a:latin typeface="Calibri" panose="020F0502020204030204" pitchFamily="34" charset="0"/>
                      </a:endParaRPr>
                    </a:p>
                  </a:txBody>
                  <a:tcPr marL="7650" marR="7650" marT="36000" marB="72000" anchor="ctr"/>
                </a:tc>
                <a:tc>
                  <a:txBody>
                    <a:bodyPr/>
                    <a:lstStyle/>
                    <a:p>
                      <a:pPr algn="ctr" fontAlgn="b"/>
                      <a:r>
                        <a:rPr lang="en-US" sz="1600" u="none" strike="noStrike" dirty="0">
                          <a:effectLst/>
                        </a:rPr>
                        <a:t>9.30%</a:t>
                      </a:r>
                      <a:endParaRPr lang="en-US" sz="1600" b="0" i="0" u="none" strike="noStrike" dirty="0">
                        <a:solidFill>
                          <a:srgbClr val="000000"/>
                        </a:solidFill>
                        <a:effectLst/>
                        <a:latin typeface="Calibri" panose="020F0502020204030204" pitchFamily="34" charset="0"/>
                      </a:endParaRPr>
                    </a:p>
                  </a:txBody>
                  <a:tcPr marL="7650" marR="7650" marT="36000" marB="72000" anchor="ctr"/>
                </a:tc>
                <a:extLst>
                  <a:ext uri="{0D108BD9-81ED-4DB2-BD59-A6C34878D82A}">
                    <a16:rowId xmlns:a16="http://schemas.microsoft.com/office/drawing/2014/main" val="3995624074"/>
                  </a:ext>
                </a:extLst>
              </a:tr>
              <a:tr h="730182">
                <a:tc>
                  <a:txBody>
                    <a:bodyPr/>
                    <a:lstStyle/>
                    <a:p>
                      <a:pPr algn="l" fontAlgn="b"/>
                      <a:r>
                        <a:rPr lang="en-US" sz="1600" u="none" strike="noStrike" dirty="0">
                          <a:effectLst/>
                        </a:rPr>
                        <a:t>Percentage of persons over 64 in poverty</a:t>
                      </a:r>
                      <a:endParaRPr lang="en-US" sz="1600" b="0" i="0" u="none" strike="noStrike" dirty="0">
                        <a:solidFill>
                          <a:srgbClr val="000000"/>
                        </a:solidFill>
                        <a:effectLst/>
                        <a:latin typeface="Calibri" panose="020F0502020204030204" pitchFamily="34" charset="0"/>
                      </a:endParaRPr>
                    </a:p>
                  </a:txBody>
                  <a:tcPr marL="108000" marR="7650" marT="36000" marB="72000" anchor="ctr"/>
                </a:tc>
                <a:tc>
                  <a:txBody>
                    <a:bodyPr/>
                    <a:lstStyle/>
                    <a:p>
                      <a:pPr algn="ctr" fontAlgn="b"/>
                      <a:r>
                        <a:rPr lang="en-US" sz="1600" u="none" strike="noStrike" dirty="0">
                          <a:effectLst/>
                        </a:rPr>
                        <a:t>9.70%</a:t>
                      </a:r>
                      <a:endParaRPr lang="en-US" sz="1600" b="0" i="0" u="none" strike="noStrike" dirty="0">
                        <a:solidFill>
                          <a:srgbClr val="000000"/>
                        </a:solidFill>
                        <a:effectLst/>
                        <a:latin typeface="Calibri" panose="020F0502020204030204" pitchFamily="34" charset="0"/>
                      </a:endParaRPr>
                    </a:p>
                  </a:txBody>
                  <a:tcPr marL="7650" marR="7650" marT="36000" marB="72000" anchor="ctr"/>
                </a:tc>
                <a:tc>
                  <a:txBody>
                    <a:bodyPr/>
                    <a:lstStyle/>
                    <a:p>
                      <a:pPr algn="ctr" fontAlgn="b"/>
                      <a:r>
                        <a:rPr lang="en-US" sz="1600" u="none" strike="noStrike" dirty="0">
                          <a:effectLst/>
                        </a:rPr>
                        <a:t>47.30%</a:t>
                      </a:r>
                      <a:endParaRPr lang="en-US" sz="1600" b="0" i="0" u="none" strike="noStrike" dirty="0">
                        <a:solidFill>
                          <a:srgbClr val="000000"/>
                        </a:solidFill>
                        <a:effectLst/>
                        <a:latin typeface="Calibri" panose="020F0502020204030204" pitchFamily="34" charset="0"/>
                      </a:endParaRPr>
                    </a:p>
                  </a:txBody>
                  <a:tcPr marL="7650" marR="7650" marT="36000" marB="72000" anchor="ctr"/>
                </a:tc>
                <a:tc>
                  <a:txBody>
                    <a:bodyPr/>
                    <a:lstStyle/>
                    <a:p>
                      <a:pPr algn="ctr" fontAlgn="b"/>
                      <a:r>
                        <a:rPr lang="en-US" sz="1600" u="none" strike="noStrike" dirty="0">
                          <a:effectLst/>
                        </a:rPr>
                        <a:t>46.30%</a:t>
                      </a:r>
                      <a:endParaRPr lang="en-US" sz="1600" b="0" i="0" u="none" strike="noStrike" dirty="0">
                        <a:solidFill>
                          <a:srgbClr val="000000"/>
                        </a:solidFill>
                        <a:effectLst/>
                        <a:latin typeface="Calibri" panose="020F0502020204030204" pitchFamily="34" charset="0"/>
                      </a:endParaRPr>
                    </a:p>
                  </a:txBody>
                  <a:tcPr marL="7650" marR="7650" marT="36000" marB="72000" anchor="ctr"/>
                </a:tc>
                <a:tc>
                  <a:txBody>
                    <a:bodyPr/>
                    <a:lstStyle/>
                    <a:p>
                      <a:pPr algn="ctr" fontAlgn="b"/>
                      <a:r>
                        <a:rPr lang="en-US" sz="1600" u="none" strike="noStrike" dirty="0">
                          <a:effectLst/>
                        </a:rPr>
                        <a:t>7.90%</a:t>
                      </a:r>
                      <a:endParaRPr lang="en-US" sz="1600" b="0" i="0" u="none" strike="noStrike" dirty="0">
                        <a:solidFill>
                          <a:srgbClr val="000000"/>
                        </a:solidFill>
                        <a:effectLst/>
                        <a:latin typeface="Calibri" panose="020F0502020204030204" pitchFamily="34" charset="0"/>
                      </a:endParaRPr>
                    </a:p>
                  </a:txBody>
                  <a:tcPr marL="7650" marR="7650" marT="36000" marB="72000" anchor="ctr"/>
                </a:tc>
                <a:tc>
                  <a:txBody>
                    <a:bodyPr/>
                    <a:lstStyle/>
                    <a:p>
                      <a:pPr algn="ctr" fontAlgn="b"/>
                      <a:r>
                        <a:rPr lang="en-US" sz="1600" u="none" strike="noStrike" dirty="0">
                          <a:effectLst/>
                        </a:rPr>
                        <a:t>6.30%</a:t>
                      </a:r>
                      <a:endParaRPr lang="en-US" sz="1600" b="0" i="0" u="none" strike="noStrike" dirty="0">
                        <a:solidFill>
                          <a:srgbClr val="000000"/>
                        </a:solidFill>
                        <a:effectLst/>
                        <a:latin typeface="Calibri" panose="020F0502020204030204" pitchFamily="34" charset="0"/>
                      </a:endParaRPr>
                    </a:p>
                  </a:txBody>
                  <a:tcPr marL="7650" marR="7650" marT="36000" marB="72000" anchor="ctr"/>
                </a:tc>
                <a:extLst>
                  <a:ext uri="{0D108BD9-81ED-4DB2-BD59-A6C34878D82A}">
                    <a16:rowId xmlns:a16="http://schemas.microsoft.com/office/drawing/2014/main" val="4051138608"/>
                  </a:ext>
                </a:extLst>
              </a:tr>
            </a:tbl>
          </a:graphicData>
        </a:graphic>
      </p:graphicFrame>
    </p:spTree>
    <p:extLst>
      <p:ext uri="{BB962C8B-B14F-4D97-AF65-F5344CB8AC3E}">
        <p14:creationId xmlns:p14="http://schemas.microsoft.com/office/powerpoint/2010/main" val="1777712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BE0591-1A5C-4E42-8B2A-EC872B3A11C6}"/>
              </a:ext>
            </a:extLst>
          </p:cNvPr>
          <p:cNvSpPr>
            <a:spLocks noGrp="1"/>
          </p:cNvSpPr>
          <p:nvPr>
            <p:ph idx="1"/>
          </p:nvPr>
        </p:nvSpPr>
        <p:spPr>
          <a:xfrm>
            <a:off x="609600" y="1600201"/>
            <a:ext cx="3962400" cy="2285999"/>
          </a:xfrm>
        </p:spPr>
        <p:txBody>
          <a:bodyPr/>
          <a:lstStyle/>
          <a:p>
            <a:r>
              <a:rPr lang="en-US" dirty="0"/>
              <a:t>Decile (by 10%)</a:t>
            </a:r>
          </a:p>
          <a:p>
            <a:r>
              <a:rPr lang="en-US" dirty="0"/>
              <a:t>Quintile (by 20%)</a:t>
            </a:r>
          </a:p>
          <a:p>
            <a:r>
              <a:rPr lang="en-US" dirty="0"/>
              <a:t>Quartile (by 25%)</a:t>
            </a:r>
          </a:p>
          <a:p>
            <a:r>
              <a:rPr lang="en-US" dirty="0"/>
              <a:t>Top 5%? Top 1%?</a:t>
            </a:r>
          </a:p>
        </p:txBody>
      </p:sp>
      <p:sp>
        <p:nvSpPr>
          <p:cNvPr id="2" name="Title 1">
            <a:extLst>
              <a:ext uri="{FF2B5EF4-FFF2-40B4-BE49-F238E27FC236}">
                <a16:creationId xmlns:a16="http://schemas.microsoft.com/office/drawing/2014/main" id="{ACB0F0F6-A5AF-4641-85AB-0BEDFABEFD12}"/>
              </a:ext>
            </a:extLst>
          </p:cNvPr>
          <p:cNvSpPr>
            <a:spLocks noGrp="1"/>
          </p:cNvSpPr>
          <p:nvPr>
            <p:ph type="title"/>
          </p:nvPr>
        </p:nvSpPr>
        <p:spPr/>
        <p:txBody>
          <a:bodyPr/>
          <a:lstStyle/>
          <a:p>
            <a:r>
              <a:rPr lang="en-US" dirty="0"/>
              <a:t>Distribution of Income</a:t>
            </a:r>
          </a:p>
        </p:txBody>
      </p:sp>
      <p:graphicFrame>
        <p:nvGraphicFramePr>
          <p:cNvPr id="6" name="Table 6">
            <a:extLst>
              <a:ext uri="{FF2B5EF4-FFF2-40B4-BE49-F238E27FC236}">
                <a16:creationId xmlns:a16="http://schemas.microsoft.com/office/drawing/2014/main" id="{4A00F8C5-383F-43FC-9528-8C3FCE1D7BD7}"/>
              </a:ext>
            </a:extLst>
          </p:cNvPr>
          <p:cNvGraphicFramePr>
            <a:graphicFrameLocks noGrp="1"/>
          </p:cNvGraphicFramePr>
          <p:nvPr>
            <p:extLst>
              <p:ext uri="{D42A27DB-BD31-4B8C-83A1-F6EECF244321}">
                <p14:modId xmlns:p14="http://schemas.microsoft.com/office/powerpoint/2010/main" val="3447429647"/>
              </p:ext>
            </p:extLst>
          </p:nvPr>
        </p:nvGraphicFramePr>
        <p:xfrm>
          <a:off x="4572000" y="1319784"/>
          <a:ext cx="7010400" cy="52578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605284452"/>
                    </a:ext>
                  </a:extLst>
                </a:gridCol>
                <a:gridCol w="2438400">
                  <a:extLst>
                    <a:ext uri="{9D8B030D-6E8A-4147-A177-3AD203B41FA5}">
                      <a16:colId xmlns:a16="http://schemas.microsoft.com/office/drawing/2014/main" val="2598635425"/>
                    </a:ext>
                  </a:extLst>
                </a:gridCol>
                <a:gridCol w="1828800">
                  <a:extLst>
                    <a:ext uri="{9D8B030D-6E8A-4147-A177-3AD203B41FA5}">
                      <a16:colId xmlns:a16="http://schemas.microsoft.com/office/drawing/2014/main" val="2473251616"/>
                    </a:ext>
                  </a:extLst>
                </a:gridCol>
              </a:tblGrid>
              <a:tr h="876300">
                <a:tc>
                  <a:txBody>
                    <a:bodyPr/>
                    <a:lstStyle/>
                    <a:p>
                      <a:pPr algn="ctr" fontAlgn="b"/>
                      <a:r>
                        <a:rPr lang="en-US" sz="2000" b="0" i="0" u="none" strike="noStrike" dirty="0">
                          <a:solidFill>
                            <a:schemeClr val="bg1"/>
                          </a:solidFill>
                          <a:effectLst/>
                          <a:latin typeface="+mn-lt"/>
                        </a:rPr>
                        <a:t>Quintile</a:t>
                      </a:r>
                    </a:p>
                  </a:txBody>
                  <a:tcPr marL="9525" marR="9525" marT="9525" marB="72000" anchor="ctr"/>
                </a:tc>
                <a:tc>
                  <a:txBody>
                    <a:bodyPr/>
                    <a:lstStyle/>
                    <a:p>
                      <a:pPr algn="ctr" fontAlgn="b"/>
                      <a:r>
                        <a:rPr lang="en-US" sz="2000" b="0" i="0" u="none" strike="noStrike" dirty="0">
                          <a:solidFill>
                            <a:schemeClr val="bg1"/>
                          </a:solidFill>
                          <a:effectLst/>
                          <a:latin typeface="+mn-lt"/>
                        </a:rPr>
                        <a:t>2018 US Share of Income</a:t>
                      </a:r>
                    </a:p>
                  </a:txBody>
                  <a:tcPr marL="9525" marR="9525" marT="9525" marB="72000" anchor="ctr"/>
                </a:tc>
                <a:tc>
                  <a:txBody>
                    <a:bodyPr/>
                    <a:lstStyle/>
                    <a:p>
                      <a:pPr algn="ctr" fontAlgn="b"/>
                      <a:r>
                        <a:rPr lang="en-US" sz="2000" b="0" i="0" u="none" strike="noStrike" dirty="0">
                          <a:solidFill>
                            <a:schemeClr val="bg1"/>
                          </a:solidFill>
                          <a:effectLst/>
                          <a:latin typeface="+mn-lt"/>
                        </a:rPr>
                        <a:t>Cumulative</a:t>
                      </a:r>
                    </a:p>
                  </a:txBody>
                  <a:tcPr marL="9525" marR="9525" marT="9525" marB="72000" anchor="ctr"/>
                </a:tc>
                <a:extLst>
                  <a:ext uri="{0D108BD9-81ED-4DB2-BD59-A6C34878D82A}">
                    <a16:rowId xmlns:a16="http://schemas.microsoft.com/office/drawing/2014/main" val="2436478082"/>
                  </a:ext>
                </a:extLst>
              </a:tr>
              <a:tr h="876300">
                <a:tc>
                  <a:txBody>
                    <a:bodyPr/>
                    <a:lstStyle/>
                    <a:p>
                      <a:pPr algn="ctr" fontAlgn="b"/>
                      <a:r>
                        <a:rPr lang="en-US" sz="2000" b="0" i="0" u="none" strike="noStrike" dirty="0">
                          <a:solidFill>
                            <a:srgbClr val="000000"/>
                          </a:solidFill>
                          <a:effectLst/>
                          <a:latin typeface="+mn-lt"/>
                        </a:rPr>
                        <a:t>Lowest 0% to 20%</a:t>
                      </a:r>
                    </a:p>
                  </a:txBody>
                  <a:tcPr marL="9525" marR="9525" marT="9525" marB="72000" anchor="b"/>
                </a:tc>
                <a:tc>
                  <a:txBody>
                    <a:bodyPr/>
                    <a:lstStyle/>
                    <a:p>
                      <a:pPr algn="ctr" fontAlgn="b"/>
                      <a:r>
                        <a:rPr lang="en-US" sz="2000" b="0" i="0" u="none" strike="noStrike" dirty="0">
                          <a:solidFill>
                            <a:srgbClr val="000000"/>
                          </a:solidFill>
                          <a:effectLst/>
                          <a:latin typeface="+mn-lt"/>
                        </a:rPr>
                        <a:t>3%</a:t>
                      </a:r>
                    </a:p>
                  </a:txBody>
                  <a:tcPr marL="9525" marR="9525" marT="9525" marB="72000" anchor="b"/>
                </a:tc>
                <a:tc>
                  <a:txBody>
                    <a:bodyPr/>
                    <a:lstStyle/>
                    <a:p>
                      <a:pPr algn="ctr" fontAlgn="b"/>
                      <a:r>
                        <a:rPr lang="en-US" sz="2000" b="0" i="0" u="none" strike="noStrike" dirty="0">
                          <a:solidFill>
                            <a:srgbClr val="000000"/>
                          </a:solidFill>
                          <a:effectLst/>
                          <a:latin typeface="+mn-lt"/>
                        </a:rPr>
                        <a:t>3%</a:t>
                      </a:r>
                    </a:p>
                  </a:txBody>
                  <a:tcPr marL="9525" marR="9525" marT="9525" marB="72000" anchor="b"/>
                </a:tc>
                <a:extLst>
                  <a:ext uri="{0D108BD9-81ED-4DB2-BD59-A6C34878D82A}">
                    <a16:rowId xmlns:a16="http://schemas.microsoft.com/office/drawing/2014/main" val="864836909"/>
                  </a:ext>
                </a:extLst>
              </a:tr>
              <a:tr h="876300">
                <a:tc>
                  <a:txBody>
                    <a:bodyPr/>
                    <a:lstStyle/>
                    <a:p>
                      <a:pPr algn="ctr" fontAlgn="b"/>
                      <a:r>
                        <a:rPr lang="en-US" sz="2000" b="0" i="0" u="none" strike="noStrike" dirty="0">
                          <a:solidFill>
                            <a:srgbClr val="000000"/>
                          </a:solidFill>
                          <a:effectLst/>
                          <a:latin typeface="+mn-lt"/>
                        </a:rPr>
                        <a:t>Second 20%+ to 40%</a:t>
                      </a:r>
                    </a:p>
                  </a:txBody>
                  <a:tcPr marL="9525" marR="9525" marT="9525" marB="72000" anchor="b"/>
                </a:tc>
                <a:tc>
                  <a:txBody>
                    <a:bodyPr/>
                    <a:lstStyle/>
                    <a:p>
                      <a:pPr algn="ctr" fontAlgn="b"/>
                      <a:r>
                        <a:rPr lang="en-US" sz="2000" b="0" i="0" u="none" strike="noStrike" dirty="0">
                          <a:solidFill>
                            <a:srgbClr val="000000"/>
                          </a:solidFill>
                          <a:effectLst/>
                          <a:latin typeface="+mn-lt"/>
                        </a:rPr>
                        <a:t>8%</a:t>
                      </a:r>
                    </a:p>
                  </a:txBody>
                  <a:tcPr marL="9525" marR="9525" marT="9525" marB="72000" anchor="b"/>
                </a:tc>
                <a:tc>
                  <a:txBody>
                    <a:bodyPr/>
                    <a:lstStyle/>
                    <a:p>
                      <a:pPr algn="ctr" fontAlgn="b"/>
                      <a:r>
                        <a:rPr lang="en-US" sz="2000" b="0" i="0" u="none" strike="noStrike" dirty="0">
                          <a:solidFill>
                            <a:srgbClr val="000000"/>
                          </a:solidFill>
                          <a:effectLst/>
                          <a:latin typeface="+mn-lt"/>
                        </a:rPr>
                        <a:t>11%</a:t>
                      </a:r>
                    </a:p>
                  </a:txBody>
                  <a:tcPr marL="9525" marR="9525" marT="9525" marB="72000" anchor="b"/>
                </a:tc>
                <a:extLst>
                  <a:ext uri="{0D108BD9-81ED-4DB2-BD59-A6C34878D82A}">
                    <a16:rowId xmlns:a16="http://schemas.microsoft.com/office/drawing/2014/main" val="2556118407"/>
                  </a:ext>
                </a:extLst>
              </a:tr>
              <a:tr h="876300">
                <a:tc>
                  <a:txBody>
                    <a:bodyPr/>
                    <a:lstStyle/>
                    <a:p>
                      <a:pPr algn="ctr" fontAlgn="b"/>
                      <a:r>
                        <a:rPr lang="en-US" sz="2000" b="0" i="0" u="none" strike="noStrike" dirty="0">
                          <a:solidFill>
                            <a:srgbClr val="000000"/>
                          </a:solidFill>
                          <a:effectLst/>
                          <a:latin typeface="+mn-lt"/>
                        </a:rPr>
                        <a:t>Third 40%+ to 60%</a:t>
                      </a:r>
                    </a:p>
                  </a:txBody>
                  <a:tcPr marL="9525" marR="9525" marT="9525" marB="72000" anchor="b"/>
                </a:tc>
                <a:tc>
                  <a:txBody>
                    <a:bodyPr/>
                    <a:lstStyle/>
                    <a:p>
                      <a:pPr algn="ctr" fontAlgn="b"/>
                      <a:r>
                        <a:rPr lang="en-US" sz="2000" b="0" i="0" u="none" strike="noStrike" dirty="0">
                          <a:solidFill>
                            <a:srgbClr val="000000"/>
                          </a:solidFill>
                          <a:effectLst/>
                          <a:latin typeface="+mn-lt"/>
                        </a:rPr>
                        <a:t>14%</a:t>
                      </a:r>
                    </a:p>
                  </a:txBody>
                  <a:tcPr marL="9525" marR="9525" marT="9525" marB="72000" anchor="b"/>
                </a:tc>
                <a:tc>
                  <a:txBody>
                    <a:bodyPr/>
                    <a:lstStyle/>
                    <a:p>
                      <a:pPr algn="ctr" fontAlgn="b"/>
                      <a:r>
                        <a:rPr lang="en-US" sz="2000" b="0" i="0" u="none" strike="noStrike" dirty="0">
                          <a:solidFill>
                            <a:srgbClr val="000000"/>
                          </a:solidFill>
                          <a:effectLst/>
                          <a:latin typeface="+mn-lt"/>
                        </a:rPr>
                        <a:t>25%</a:t>
                      </a:r>
                    </a:p>
                  </a:txBody>
                  <a:tcPr marL="9525" marR="9525" marT="9525" marB="72000" anchor="b"/>
                </a:tc>
                <a:extLst>
                  <a:ext uri="{0D108BD9-81ED-4DB2-BD59-A6C34878D82A}">
                    <a16:rowId xmlns:a16="http://schemas.microsoft.com/office/drawing/2014/main" val="418333962"/>
                  </a:ext>
                </a:extLst>
              </a:tr>
              <a:tr h="876300">
                <a:tc>
                  <a:txBody>
                    <a:bodyPr/>
                    <a:lstStyle/>
                    <a:p>
                      <a:pPr algn="ctr" fontAlgn="b"/>
                      <a:r>
                        <a:rPr lang="en-US" sz="2000" b="0" i="0" u="none" strike="noStrike" dirty="0">
                          <a:solidFill>
                            <a:srgbClr val="000000"/>
                          </a:solidFill>
                          <a:effectLst/>
                          <a:latin typeface="+mn-lt"/>
                        </a:rPr>
                        <a:t>Fourth 60%+ to 80%</a:t>
                      </a:r>
                    </a:p>
                  </a:txBody>
                  <a:tcPr marL="9525" marR="9525" marT="9525" marB="72000" anchor="b"/>
                </a:tc>
                <a:tc>
                  <a:txBody>
                    <a:bodyPr/>
                    <a:lstStyle/>
                    <a:p>
                      <a:pPr algn="ctr" fontAlgn="b"/>
                      <a:r>
                        <a:rPr lang="en-US" sz="2000" b="0" i="0" u="none" strike="noStrike" dirty="0">
                          <a:solidFill>
                            <a:srgbClr val="000000"/>
                          </a:solidFill>
                          <a:effectLst/>
                          <a:latin typeface="+mn-lt"/>
                        </a:rPr>
                        <a:t>23%</a:t>
                      </a:r>
                    </a:p>
                  </a:txBody>
                  <a:tcPr marL="9525" marR="9525" marT="9525" marB="72000" anchor="b"/>
                </a:tc>
                <a:tc>
                  <a:txBody>
                    <a:bodyPr/>
                    <a:lstStyle/>
                    <a:p>
                      <a:pPr algn="ctr" fontAlgn="b"/>
                      <a:r>
                        <a:rPr lang="en-US" sz="2000" b="0" i="0" u="none" strike="noStrike" dirty="0">
                          <a:solidFill>
                            <a:srgbClr val="000000"/>
                          </a:solidFill>
                          <a:effectLst/>
                          <a:latin typeface="+mn-lt"/>
                        </a:rPr>
                        <a:t> 48%</a:t>
                      </a:r>
                    </a:p>
                  </a:txBody>
                  <a:tcPr marL="9525" marR="9525" marT="9525" marB="72000" anchor="b"/>
                </a:tc>
                <a:extLst>
                  <a:ext uri="{0D108BD9-81ED-4DB2-BD59-A6C34878D82A}">
                    <a16:rowId xmlns:a16="http://schemas.microsoft.com/office/drawing/2014/main" val="2660734068"/>
                  </a:ext>
                </a:extLst>
              </a:tr>
              <a:tr h="876300">
                <a:tc>
                  <a:txBody>
                    <a:bodyPr/>
                    <a:lstStyle/>
                    <a:p>
                      <a:pPr algn="ctr" fontAlgn="b"/>
                      <a:r>
                        <a:rPr lang="en-US" sz="2000" b="0" i="0" u="none" strike="noStrike" dirty="0">
                          <a:solidFill>
                            <a:srgbClr val="000000"/>
                          </a:solidFill>
                          <a:effectLst/>
                          <a:latin typeface="+mn-lt"/>
                        </a:rPr>
                        <a:t>Highest 80%+ to 100%</a:t>
                      </a:r>
                    </a:p>
                  </a:txBody>
                  <a:tcPr marL="9525" marR="9525" marT="9525" marB="72000" anchor="b"/>
                </a:tc>
                <a:tc>
                  <a:txBody>
                    <a:bodyPr/>
                    <a:lstStyle/>
                    <a:p>
                      <a:pPr algn="ctr" fontAlgn="b"/>
                      <a:r>
                        <a:rPr lang="en-US" sz="2000" b="0" i="0" u="none" strike="noStrike" dirty="0">
                          <a:solidFill>
                            <a:srgbClr val="000000"/>
                          </a:solidFill>
                          <a:effectLst/>
                          <a:latin typeface="+mn-lt"/>
                        </a:rPr>
                        <a:t>52%</a:t>
                      </a:r>
                    </a:p>
                  </a:txBody>
                  <a:tcPr marL="9525" marR="9525" marT="9525" marB="72000" anchor="b"/>
                </a:tc>
                <a:tc>
                  <a:txBody>
                    <a:bodyPr/>
                    <a:lstStyle/>
                    <a:p>
                      <a:pPr algn="ctr" fontAlgn="b"/>
                      <a:r>
                        <a:rPr lang="en-US" sz="2000" b="0" i="0" u="none" strike="noStrike" dirty="0">
                          <a:solidFill>
                            <a:srgbClr val="000000"/>
                          </a:solidFill>
                          <a:effectLst/>
                          <a:latin typeface="+mn-lt"/>
                        </a:rPr>
                        <a:t>100%</a:t>
                      </a:r>
                    </a:p>
                  </a:txBody>
                  <a:tcPr marL="9525" marR="9525" marT="9525" marB="72000" anchor="b"/>
                </a:tc>
                <a:extLst>
                  <a:ext uri="{0D108BD9-81ED-4DB2-BD59-A6C34878D82A}">
                    <a16:rowId xmlns:a16="http://schemas.microsoft.com/office/drawing/2014/main" val="4033276261"/>
                  </a:ext>
                </a:extLst>
              </a:tr>
            </a:tbl>
          </a:graphicData>
        </a:graphic>
      </p:graphicFrame>
      <p:sp>
        <p:nvSpPr>
          <p:cNvPr id="4" name="TextBox 3">
            <a:extLst>
              <a:ext uri="{FF2B5EF4-FFF2-40B4-BE49-F238E27FC236}">
                <a16:creationId xmlns:a16="http://schemas.microsoft.com/office/drawing/2014/main" id="{B1CBFD1E-A0A4-4980-9D79-EF72E352CB9E}"/>
              </a:ext>
            </a:extLst>
          </p:cNvPr>
          <p:cNvSpPr txBox="1"/>
          <p:nvPr/>
        </p:nvSpPr>
        <p:spPr>
          <a:xfrm>
            <a:off x="609600" y="6400800"/>
            <a:ext cx="2710999" cy="369332"/>
          </a:xfrm>
          <a:prstGeom prst="rect">
            <a:avLst/>
          </a:prstGeom>
          <a:noFill/>
        </p:spPr>
        <p:txBody>
          <a:bodyPr wrap="none" rtlCol="0">
            <a:spAutoFit/>
          </a:bodyPr>
          <a:lstStyle/>
          <a:p>
            <a:r>
              <a:rPr lang="en-US" dirty="0"/>
              <a:t>US Census Bureau Data</a:t>
            </a:r>
          </a:p>
        </p:txBody>
      </p:sp>
    </p:spTree>
    <p:extLst>
      <p:ext uri="{BB962C8B-B14F-4D97-AF65-F5344CB8AC3E}">
        <p14:creationId xmlns:p14="http://schemas.microsoft.com/office/powerpoint/2010/main" val="1749443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4985-0C17-4274-B809-3F84E7C0C88E}"/>
              </a:ext>
            </a:extLst>
          </p:cNvPr>
          <p:cNvSpPr>
            <a:spLocks noGrp="1"/>
          </p:cNvSpPr>
          <p:nvPr>
            <p:ph type="title"/>
          </p:nvPr>
        </p:nvSpPr>
        <p:spPr/>
        <p:txBody>
          <a:bodyPr/>
          <a:lstStyle/>
          <a:p>
            <a:r>
              <a:rPr lang="en-US" dirty="0"/>
              <a:t>Comparative Distributions </a:t>
            </a:r>
          </a:p>
        </p:txBody>
      </p:sp>
      <p:sp>
        <p:nvSpPr>
          <p:cNvPr id="3" name="Content Placeholder 2">
            <a:extLst>
              <a:ext uri="{FF2B5EF4-FFF2-40B4-BE49-F238E27FC236}">
                <a16:creationId xmlns:a16="http://schemas.microsoft.com/office/drawing/2014/main" id="{646E7C0A-19B9-45C7-8A57-46D852F4FF2E}"/>
              </a:ext>
            </a:extLst>
          </p:cNvPr>
          <p:cNvSpPr>
            <a:spLocks noGrp="1"/>
          </p:cNvSpPr>
          <p:nvPr>
            <p:ph idx="1"/>
          </p:nvPr>
        </p:nvSpPr>
        <p:spPr/>
        <p:txBody>
          <a:bodyPr/>
          <a:lstStyle/>
          <a:p>
            <a:endParaRPr lang="en-US" dirty="0"/>
          </a:p>
          <a:p>
            <a:endParaRPr lang="en-US" dirty="0"/>
          </a:p>
        </p:txBody>
      </p:sp>
      <p:graphicFrame>
        <p:nvGraphicFramePr>
          <p:cNvPr id="4" name="Chart 3">
            <a:extLst>
              <a:ext uri="{FF2B5EF4-FFF2-40B4-BE49-F238E27FC236}">
                <a16:creationId xmlns:a16="http://schemas.microsoft.com/office/drawing/2014/main" id="{4675707C-729C-484E-A1CB-ED91FF43F9AC}"/>
              </a:ext>
            </a:extLst>
          </p:cNvPr>
          <p:cNvGraphicFramePr>
            <a:graphicFrameLocks/>
          </p:cNvGraphicFramePr>
          <p:nvPr>
            <p:extLst>
              <p:ext uri="{D42A27DB-BD31-4B8C-83A1-F6EECF244321}">
                <p14:modId xmlns:p14="http://schemas.microsoft.com/office/powerpoint/2010/main" val="4284643417"/>
              </p:ext>
            </p:extLst>
          </p:nvPr>
        </p:nvGraphicFramePr>
        <p:xfrm>
          <a:off x="609600" y="1371600"/>
          <a:ext cx="10668000" cy="53475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6087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Lorenz Curve</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72150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7A2FB-B678-8A2D-4C08-6EC106CEFEC3}"/>
              </a:ext>
            </a:extLst>
          </p:cNvPr>
          <p:cNvSpPr>
            <a:spLocks noGrp="1"/>
          </p:cNvSpPr>
          <p:nvPr>
            <p:ph type="title"/>
          </p:nvPr>
        </p:nvSpPr>
        <p:spPr/>
        <p:txBody>
          <a:bodyPr/>
          <a:lstStyle/>
          <a:p>
            <a:r>
              <a:rPr lang="en-US" dirty="0"/>
              <a:t>Distributional Goals</a:t>
            </a:r>
          </a:p>
        </p:txBody>
      </p:sp>
      <p:sp>
        <p:nvSpPr>
          <p:cNvPr id="3" name="Content Placeholder 2">
            <a:extLst>
              <a:ext uri="{FF2B5EF4-FFF2-40B4-BE49-F238E27FC236}">
                <a16:creationId xmlns:a16="http://schemas.microsoft.com/office/drawing/2014/main" id="{8BA8D92E-C2E3-3215-CDA3-823B463BAC2B}"/>
              </a:ext>
            </a:extLst>
          </p:cNvPr>
          <p:cNvSpPr>
            <a:spLocks noGrp="1"/>
          </p:cNvSpPr>
          <p:nvPr>
            <p:ph idx="1"/>
          </p:nvPr>
        </p:nvSpPr>
        <p:spPr>
          <a:xfrm>
            <a:off x="457200" y="1295401"/>
            <a:ext cx="11125200" cy="4830764"/>
          </a:xfrm>
        </p:spPr>
        <p:txBody>
          <a:bodyPr/>
          <a:lstStyle/>
          <a:p>
            <a:pPr marL="0" marR="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Chapter 7 in Weimer and Vining:     Distributional and other goals.</a:t>
            </a:r>
          </a:p>
          <a:p>
            <a:pPr marL="0" marR="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Return to the Pareto efficiency idea – that is one standard. </a:t>
            </a:r>
          </a:p>
          <a:p>
            <a:pPr marL="800100" lvl="2">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If a market leads us to a distribution that is not Pareto efficient, we have suffered a market failure.  </a:t>
            </a:r>
          </a:p>
          <a:p>
            <a:pPr marL="0" marR="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But there are lots of different Pareto efficient outcomes.  </a:t>
            </a:r>
          </a:p>
          <a:p>
            <a:pPr marL="0" marR="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How can we choose among them?</a:t>
            </a:r>
          </a:p>
          <a:p>
            <a:pPr marL="0" marR="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One idea is a social welfare function.  </a:t>
            </a:r>
          </a:p>
          <a:p>
            <a:pPr marL="0" marR="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best option is the one that is Pareto efficient and maximizes the social welfare function.</a:t>
            </a:r>
          </a:p>
        </p:txBody>
      </p:sp>
    </p:spTree>
    <p:extLst>
      <p:ext uri="{BB962C8B-B14F-4D97-AF65-F5344CB8AC3E}">
        <p14:creationId xmlns:p14="http://schemas.microsoft.com/office/powerpoint/2010/main" val="3437496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D58858-6D22-4897-8CD0-B8AECD794266}"/>
              </a:ext>
            </a:extLst>
          </p:cNvPr>
          <p:cNvSpPr>
            <a:spLocks noGrp="1"/>
          </p:cNvSpPr>
          <p:nvPr>
            <p:ph idx="1"/>
          </p:nvPr>
        </p:nvSpPr>
        <p:spPr/>
        <p:txBody>
          <a:bodyPr/>
          <a:lstStyle/>
          <a:p>
            <a:r>
              <a:rPr lang="en-US" dirty="0"/>
              <a:t>Max Lorenz, a PhD student at the University of Wisconsin–Madison in 1905, came up with the idea.</a:t>
            </a:r>
          </a:p>
          <a:p>
            <a:r>
              <a:rPr lang="en-US" dirty="0"/>
              <a:t>Sort your population from lowest income to highest income.</a:t>
            </a:r>
          </a:p>
          <a:p>
            <a:r>
              <a:rPr lang="en-US" dirty="0"/>
              <a:t>Put percentage of the population on the x-axis.</a:t>
            </a:r>
          </a:p>
          <a:p>
            <a:r>
              <a:rPr lang="en-US" dirty="0"/>
              <a:t>Put percentage of total income on the y-axis.</a:t>
            </a:r>
          </a:p>
          <a:p>
            <a:r>
              <a:rPr lang="en-US" dirty="0"/>
              <a:t>Compare to the line of perfect equality which is a 45-degree angle.</a:t>
            </a:r>
          </a:p>
        </p:txBody>
      </p:sp>
      <p:sp>
        <p:nvSpPr>
          <p:cNvPr id="2" name="Title 1">
            <a:extLst>
              <a:ext uri="{FF2B5EF4-FFF2-40B4-BE49-F238E27FC236}">
                <a16:creationId xmlns:a16="http://schemas.microsoft.com/office/drawing/2014/main" id="{DB890B7F-01E4-4A75-AA91-03D5DAE25F0A}"/>
              </a:ext>
            </a:extLst>
          </p:cNvPr>
          <p:cNvSpPr>
            <a:spLocks noGrp="1"/>
          </p:cNvSpPr>
          <p:nvPr>
            <p:ph type="title"/>
          </p:nvPr>
        </p:nvSpPr>
        <p:spPr/>
        <p:txBody>
          <a:bodyPr/>
          <a:lstStyle/>
          <a:p>
            <a:r>
              <a:rPr lang="en-US" dirty="0"/>
              <a:t>Lorenz Curve</a:t>
            </a:r>
          </a:p>
        </p:txBody>
      </p:sp>
    </p:spTree>
    <p:extLst>
      <p:ext uri="{BB962C8B-B14F-4D97-AF65-F5344CB8AC3E}">
        <p14:creationId xmlns:p14="http://schemas.microsoft.com/office/powerpoint/2010/main" val="1425677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7405B-71AF-4D53-9B19-281D413336C0}"/>
              </a:ext>
            </a:extLst>
          </p:cNvPr>
          <p:cNvSpPr>
            <a:spLocks noGrp="1"/>
          </p:cNvSpPr>
          <p:nvPr>
            <p:ph type="title"/>
          </p:nvPr>
        </p:nvSpPr>
        <p:spPr/>
        <p:txBody>
          <a:bodyPr/>
          <a:lstStyle/>
          <a:p>
            <a:r>
              <a:rPr lang="en-US" dirty="0"/>
              <a:t>U.S. Income 1967, 2018</a:t>
            </a:r>
          </a:p>
        </p:txBody>
      </p:sp>
      <p:sp>
        <p:nvSpPr>
          <p:cNvPr id="5" name="TextBox 4">
            <a:extLst>
              <a:ext uri="{FF2B5EF4-FFF2-40B4-BE49-F238E27FC236}">
                <a16:creationId xmlns:a16="http://schemas.microsoft.com/office/drawing/2014/main" id="{1280CB78-A1E7-4EE8-B264-EDCD000186EA}"/>
              </a:ext>
            </a:extLst>
          </p:cNvPr>
          <p:cNvSpPr txBox="1"/>
          <p:nvPr/>
        </p:nvSpPr>
        <p:spPr>
          <a:xfrm>
            <a:off x="600559" y="1424381"/>
            <a:ext cx="2182008" cy="338554"/>
          </a:xfrm>
          <a:prstGeom prst="rect">
            <a:avLst/>
          </a:prstGeom>
          <a:noFill/>
        </p:spPr>
        <p:txBody>
          <a:bodyPr wrap="none" rtlCol="0">
            <a:noAutofit/>
          </a:bodyPr>
          <a:lstStyle/>
          <a:p>
            <a:r>
              <a:rPr lang="en-US" sz="1600" dirty="0"/>
              <a:t>Percent of the income</a:t>
            </a:r>
          </a:p>
        </p:txBody>
      </p:sp>
      <p:sp>
        <p:nvSpPr>
          <p:cNvPr id="6" name="TextBox 5">
            <a:extLst>
              <a:ext uri="{FF2B5EF4-FFF2-40B4-BE49-F238E27FC236}">
                <a16:creationId xmlns:a16="http://schemas.microsoft.com/office/drawing/2014/main" id="{DEFD27CB-D552-48A2-80A1-39AEDE1D2138}"/>
              </a:ext>
            </a:extLst>
          </p:cNvPr>
          <p:cNvSpPr txBox="1"/>
          <p:nvPr/>
        </p:nvSpPr>
        <p:spPr>
          <a:xfrm>
            <a:off x="9091750" y="6100346"/>
            <a:ext cx="2490650" cy="338554"/>
          </a:xfrm>
          <a:prstGeom prst="rect">
            <a:avLst/>
          </a:prstGeom>
          <a:noFill/>
        </p:spPr>
        <p:txBody>
          <a:bodyPr wrap="square" rtlCol="0">
            <a:noAutofit/>
          </a:bodyPr>
          <a:lstStyle/>
          <a:p>
            <a:pPr algn="ctr"/>
            <a:r>
              <a:rPr lang="en-US" sz="1600" dirty="0"/>
              <a:t>Percent of the population</a:t>
            </a:r>
          </a:p>
        </p:txBody>
      </p:sp>
      <p:sp>
        <p:nvSpPr>
          <p:cNvPr id="7" name="TextBox 6">
            <a:extLst>
              <a:ext uri="{FF2B5EF4-FFF2-40B4-BE49-F238E27FC236}">
                <a16:creationId xmlns:a16="http://schemas.microsoft.com/office/drawing/2014/main" id="{D5D5D35C-4127-4E33-83DF-3AA1BE14EA81}"/>
              </a:ext>
            </a:extLst>
          </p:cNvPr>
          <p:cNvSpPr txBox="1"/>
          <p:nvPr/>
        </p:nvSpPr>
        <p:spPr>
          <a:xfrm>
            <a:off x="3733800" y="6495276"/>
            <a:ext cx="7848600" cy="276999"/>
          </a:xfrm>
          <a:prstGeom prst="rect">
            <a:avLst/>
          </a:prstGeom>
          <a:noFill/>
        </p:spPr>
        <p:txBody>
          <a:bodyPr wrap="square" rtlCol="0" anchor="b">
            <a:noAutofit/>
          </a:bodyPr>
          <a:lstStyle/>
          <a:p>
            <a:pPr algn="r"/>
            <a:r>
              <a:rPr lang="en-US" sz="1200">
                <a:solidFill>
                  <a:srgbClr val="6C6C6C"/>
                </a:solidFill>
              </a:rPr>
              <a:t>U.S. </a:t>
            </a:r>
            <a:r>
              <a:rPr lang="en-US" sz="1200" dirty="0">
                <a:solidFill>
                  <a:srgbClr val="6C6C6C"/>
                </a:solidFill>
              </a:rPr>
              <a:t>Census Bureau Data </a:t>
            </a:r>
            <a:r>
              <a:rPr lang="en-US" sz="1200" dirty="0">
                <a:solidFill>
                  <a:srgbClr val="6C6C6C"/>
                </a:solidFill>
                <a:hlinkClick r:id="rId3"/>
              </a:rPr>
              <a:t>https://www.census.gov/data/tables/2019/demo/income-poverty/p60-266.html</a:t>
            </a:r>
            <a:endParaRPr lang="en-US" sz="1200" dirty="0">
              <a:solidFill>
                <a:srgbClr val="6C6C6C"/>
              </a:solidFill>
            </a:endParaRPr>
          </a:p>
        </p:txBody>
      </p:sp>
      <p:graphicFrame>
        <p:nvGraphicFramePr>
          <p:cNvPr id="9" name="Content Placeholder 3">
            <a:extLst>
              <a:ext uri="{FF2B5EF4-FFF2-40B4-BE49-F238E27FC236}">
                <a16:creationId xmlns:a16="http://schemas.microsoft.com/office/drawing/2014/main" id="{16D266A8-8FE7-4023-9342-A823D341E8EC}"/>
              </a:ext>
            </a:extLst>
          </p:cNvPr>
          <p:cNvGraphicFramePr>
            <a:graphicFrameLocks/>
          </p:cNvGraphicFramePr>
          <p:nvPr/>
        </p:nvGraphicFramePr>
        <p:xfrm>
          <a:off x="609600" y="1810088"/>
          <a:ext cx="10972800" cy="4525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1933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735F6-946A-428A-B5B7-18467BBAAB2B}"/>
              </a:ext>
            </a:extLst>
          </p:cNvPr>
          <p:cNvSpPr>
            <a:spLocks noGrp="1"/>
          </p:cNvSpPr>
          <p:nvPr>
            <p:ph type="title"/>
          </p:nvPr>
        </p:nvSpPr>
        <p:spPr/>
        <p:txBody>
          <a:bodyPr/>
          <a:lstStyle/>
          <a:p>
            <a:r>
              <a:rPr lang="en-US" dirty="0"/>
              <a:t>Lorenz Curve, Northern Kenya 1997</a:t>
            </a:r>
          </a:p>
        </p:txBody>
      </p:sp>
      <p:pic>
        <p:nvPicPr>
          <p:cNvPr id="6" name="Content Placeholder 3">
            <a:extLst>
              <a:ext uri="{FF2B5EF4-FFF2-40B4-BE49-F238E27FC236}">
                <a16:creationId xmlns:a16="http://schemas.microsoft.com/office/drawing/2014/main" id="{9F687475-9F6E-406E-834B-E7DBCB0B1861}"/>
              </a:ext>
            </a:extLst>
          </p:cNvPr>
          <p:cNvPicPr>
            <a:picLocks noChangeAspect="1"/>
          </p:cNvPicPr>
          <p:nvPr/>
        </p:nvPicPr>
        <p:blipFill rotWithShape="1">
          <a:blip r:embed="rId3"/>
          <a:srcRect r="870"/>
          <a:stretch/>
        </p:blipFill>
        <p:spPr>
          <a:xfrm>
            <a:off x="2015429" y="1524000"/>
            <a:ext cx="8229601" cy="4751924"/>
          </a:xfrm>
          <a:prstGeom prst="rect">
            <a:avLst/>
          </a:prstGeom>
        </p:spPr>
      </p:pic>
    </p:spTree>
    <p:extLst>
      <p:ext uri="{BB962C8B-B14F-4D97-AF65-F5344CB8AC3E}">
        <p14:creationId xmlns:p14="http://schemas.microsoft.com/office/powerpoint/2010/main" val="3668322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296C-4C0C-432C-AB26-389A91CA852A}"/>
              </a:ext>
            </a:extLst>
          </p:cNvPr>
          <p:cNvSpPr>
            <a:spLocks noGrp="1"/>
          </p:cNvSpPr>
          <p:nvPr>
            <p:ph type="title"/>
          </p:nvPr>
        </p:nvSpPr>
        <p:spPr/>
        <p:txBody>
          <a:bodyPr/>
          <a:lstStyle/>
          <a:p>
            <a:r>
              <a:rPr lang="en-US" dirty="0"/>
              <a:t>Lorenz Can Be Used for Assets</a:t>
            </a:r>
          </a:p>
        </p:txBody>
      </p:sp>
      <p:sp>
        <p:nvSpPr>
          <p:cNvPr id="5" name="TextBox 4">
            <a:extLst>
              <a:ext uri="{FF2B5EF4-FFF2-40B4-BE49-F238E27FC236}">
                <a16:creationId xmlns:a16="http://schemas.microsoft.com/office/drawing/2014/main" id="{28CB4C17-586C-49F0-B8FE-CE70FB21D64E}"/>
              </a:ext>
            </a:extLst>
          </p:cNvPr>
          <p:cNvSpPr txBox="1"/>
          <p:nvPr/>
        </p:nvSpPr>
        <p:spPr>
          <a:xfrm>
            <a:off x="304800" y="1371600"/>
            <a:ext cx="11887200" cy="461665"/>
          </a:xfrm>
          <a:prstGeom prst="rect">
            <a:avLst/>
          </a:prstGeom>
          <a:noFill/>
        </p:spPr>
        <p:txBody>
          <a:bodyPr wrap="square" rtlCol="0">
            <a:noAutofit/>
          </a:bodyPr>
          <a:lstStyle/>
          <a:p>
            <a:pPr algn="ctr"/>
            <a:r>
              <a:rPr lang="en-US" sz="2400" dirty="0"/>
              <a:t>2000–2002 herd ownership </a:t>
            </a:r>
          </a:p>
          <a:p>
            <a:pPr algn="ctr"/>
            <a:endParaRPr lang="en-US" sz="2400" dirty="0"/>
          </a:p>
          <a:p>
            <a:pPr algn="ctr"/>
            <a:endParaRPr lang="en-US" sz="2400" dirty="0"/>
          </a:p>
          <a:p>
            <a:pPr algn="ctr"/>
            <a:endParaRPr lang="en-US" sz="2400" dirty="0"/>
          </a:p>
          <a:p>
            <a:pPr algn="ctr"/>
            <a:r>
              <a:rPr lang="en-US" sz="2400" dirty="0"/>
              <a:t>North </a:t>
            </a:r>
            <a:r>
              <a:rPr lang="en-US" sz="2400" dirty="0" err="1"/>
              <a:t>Horr</a:t>
            </a:r>
            <a:r>
              <a:rPr lang="en-US" sz="2400" dirty="0"/>
              <a:t>, Kenya                                                      </a:t>
            </a:r>
            <a:r>
              <a:rPr lang="en-US" sz="2400" dirty="0" err="1"/>
              <a:t>Kargi</a:t>
            </a:r>
            <a:r>
              <a:rPr lang="en-US" sz="2400" dirty="0"/>
              <a:t>, Kenya</a:t>
            </a:r>
          </a:p>
        </p:txBody>
      </p:sp>
      <p:pic>
        <p:nvPicPr>
          <p:cNvPr id="7" name="Picture 6">
            <a:extLst>
              <a:ext uri="{FF2B5EF4-FFF2-40B4-BE49-F238E27FC236}">
                <a16:creationId xmlns:a16="http://schemas.microsoft.com/office/drawing/2014/main" id="{1960EA95-7034-4BB4-B974-356076D1246D}"/>
              </a:ext>
            </a:extLst>
          </p:cNvPr>
          <p:cNvPicPr>
            <a:picLocks noChangeAspect="1"/>
          </p:cNvPicPr>
          <p:nvPr/>
        </p:nvPicPr>
        <p:blipFill rotWithShape="1">
          <a:blip r:embed="rId3"/>
          <a:srcRect r="870"/>
          <a:stretch/>
        </p:blipFill>
        <p:spPr>
          <a:xfrm>
            <a:off x="5943600" y="3337002"/>
            <a:ext cx="6248400" cy="3429000"/>
          </a:xfrm>
          <a:prstGeom prst="rect">
            <a:avLst/>
          </a:prstGeom>
        </p:spPr>
      </p:pic>
      <p:pic>
        <p:nvPicPr>
          <p:cNvPr id="3" name="Picture 2">
            <a:extLst>
              <a:ext uri="{FF2B5EF4-FFF2-40B4-BE49-F238E27FC236}">
                <a16:creationId xmlns:a16="http://schemas.microsoft.com/office/drawing/2014/main" id="{077D5DEB-8E23-152F-B407-7261419FCA39}"/>
              </a:ext>
            </a:extLst>
          </p:cNvPr>
          <p:cNvPicPr>
            <a:picLocks noChangeAspect="1"/>
          </p:cNvPicPr>
          <p:nvPr/>
        </p:nvPicPr>
        <p:blipFill>
          <a:blip r:embed="rId4" cstate="print"/>
          <a:srcRect/>
          <a:stretch>
            <a:fillRect/>
          </a:stretch>
        </p:blipFill>
        <p:spPr bwMode="auto">
          <a:xfrm>
            <a:off x="5080" y="3276600"/>
            <a:ext cx="5938520" cy="3581400"/>
          </a:xfrm>
          <a:prstGeom prst="rect">
            <a:avLst/>
          </a:prstGeom>
          <a:noFill/>
          <a:ln w="9525">
            <a:noFill/>
            <a:miter lim="800000"/>
            <a:headEnd/>
            <a:tailEnd/>
          </a:ln>
        </p:spPr>
      </p:pic>
    </p:spTree>
    <p:extLst>
      <p:ext uri="{BB962C8B-B14F-4D97-AF65-F5344CB8AC3E}">
        <p14:creationId xmlns:p14="http://schemas.microsoft.com/office/powerpoint/2010/main" val="771439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37745-BD6E-4142-9D4F-ED12DEA495CB}"/>
              </a:ext>
            </a:extLst>
          </p:cNvPr>
          <p:cNvSpPr>
            <a:spLocks noGrp="1"/>
          </p:cNvSpPr>
          <p:nvPr>
            <p:ph type="title"/>
          </p:nvPr>
        </p:nvSpPr>
        <p:spPr/>
        <p:txBody>
          <a:bodyPr/>
          <a:lstStyle/>
          <a:p>
            <a:r>
              <a:rPr lang="en-US" dirty="0"/>
              <a:t>Lorenz of Education Kenya Sites</a:t>
            </a:r>
          </a:p>
        </p:txBody>
      </p:sp>
      <p:graphicFrame>
        <p:nvGraphicFramePr>
          <p:cNvPr id="6" name="Content Placeholder 3">
            <a:extLst>
              <a:ext uri="{FF2B5EF4-FFF2-40B4-BE49-F238E27FC236}">
                <a16:creationId xmlns:a16="http://schemas.microsoft.com/office/drawing/2014/main" id="{566521FB-22DF-49B2-8B3E-3AB9B1C0979C}"/>
              </a:ext>
            </a:extLst>
          </p:cNvPr>
          <p:cNvGraphicFramePr>
            <a:graphicFrameLocks/>
          </p:cNvGraphicFramePr>
          <p:nvPr/>
        </p:nvGraphicFramePr>
        <p:xfrm>
          <a:off x="609600" y="17526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0561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Gini Coefficient</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64548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D58858-6D22-4897-8CD0-B8AECD794266}"/>
                  </a:ext>
                </a:extLst>
              </p:cNvPr>
              <p:cNvSpPr>
                <a:spLocks noGrp="1"/>
              </p:cNvSpPr>
              <p:nvPr>
                <p:ph idx="1"/>
              </p:nvPr>
            </p:nvSpPr>
            <p:spPr/>
            <p:txBody>
              <a:bodyPr/>
              <a:lstStyle/>
              <a:p>
                <a:r>
                  <a:rPr lang="en-US" sz="2800" dirty="0"/>
                  <a:t>Corrado Gini, an Italian Sociologist, published the concept in 1912</a:t>
                </a:r>
              </a:p>
              <a:p>
                <a:r>
                  <a:rPr lang="en-US" sz="2800" dirty="0"/>
                  <a:t>Consider the area between the 45-degree line of perfect equality and the Lorenz curve</a:t>
                </a:r>
              </a:p>
              <a:p>
                <a:pPr lvl="1"/>
                <a:r>
                  <a:rPr lang="en-US" sz="2400" dirty="0"/>
                  <a:t>Call this area A</a:t>
                </a:r>
              </a:p>
              <a:p>
                <a:r>
                  <a:rPr lang="en-US" sz="2800" dirty="0"/>
                  <a:t>Consider the area under the Lorenz curve and above the x-axis</a:t>
                </a:r>
              </a:p>
              <a:p>
                <a:pPr lvl="1"/>
                <a:r>
                  <a:rPr lang="en-US" sz="2400" dirty="0"/>
                  <a:t>Call this area B</a:t>
                </a:r>
              </a:p>
              <a:p>
                <a:r>
                  <a:rPr lang="en-US" sz="2800" dirty="0"/>
                  <a:t>Gini coefficient = </a:t>
                </a:r>
                <a14:m>
                  <m:oMath xmlns:m="http://schemas.openxmlformats.org/officeDocument/2006/math">
                    <m:f>
                      <m:fPr>
                        <m:ctrlPr>
                          <a:rPr lang="en-US" sz="2800" i="1" smtClean="0">
                            <a:latin typeface="Cambria Math" panose="02040503050406030204" pitchFamily="18" charset="0"/>
                          </a:rPr>
                        </m:ctrlPr>
                      </m:fPr>
                      <m:num>
                        <m:r>
                          <a:rPr lang="en-US" sz="2800" smtClean="0">
                            <a:latin typeface="Cambria Math" panose="02040503050406030204" pitchFamily="18" charset="0"/>
                          </a:rPr>
                          <m:t>𝐴</m:t>
                        </m:r>
                      </m:num>
                      <m:den>
                        <m:r>
                          <a:rPr lang="en-US" sz="2800" smtClean="0">
                            <a:latin typeface="Cambria Math" panose="02040503050406030204" pitchFamily="18" charset="0"/>
                          </a:rPr>
                          <m:t>𝐴</m:t>
                        </m:r>
                        <m:r>
                          <a:rPr lang="en-US" sz="2800" smtClean="0">
                            <a:latin typeface="Cambria Math" panose="02040503050406030204" pitchFamily="18" charset="0"/>
                          </a:rPr>
                          <m:t>+</m:t>
                        </m:r>
                        <m:r>
                          <a:rPr lang="en-US" sz="2800" smtClean="0">
                            <a:latin typeface="Cambria Math" panose="02040503050406030204" pitchFamily="18" charset="0"/>
                          </a:rPr>
                          <m:t>𝐵</m:t>
                        </m:r>
                      </m:den>
                    </m:f>
                  </m:oMath>
                </a14:m>
                <a:endParaRPr lang="en-US" sz="2800" dirty="0"/>
              </a:p>
              <a:p>
                <a:pPr marL="0" indent="0">
                  <a:buNone/>
                </a:pPr>
                <a:r>
                  <a:rPr lang="en-US" sz="1800" dirty="0"/>
                  <a:t>Since A + B is a right triangle of height 1 (100%) and base 1 (100%), A + B = </a:t>
                </a:r>
                <a14:m>
                  <m:oMath xmlns:m="http://schemas.openxmlformats.org/officeDocument/2006/math">
                    <m:f>
                      <m:fPr>
                        <m:ctrlPr>
                          <a:rPr lang="en-US" sz="1800" i="1">
                            <a:latin typeface="Cambria Math" panose="02040503050406030204" pitchFamily="18" charset="0"/>
                          </a:rPr>
                        </m:ctrlPr>
                      </m:fPr>
                      <m:num>
                        <m:r>
                          <a:rPr lang="en-US" sz="1800">
                            <a:latin typeface="Cambria Math" panose="02040503050406030204" pitchFamily="18" charset="0"/>
                          </a:rPr>
                          <m:t>1</m:t>
                        </m:r>
                      </m:num>
                      <m:den>
                        <m:r>
                          <a:rPr lang="en-US" sz="1800">
                            <a:latin typeface="Cambria Math" panose="02040503050406030204" pitchFamily="18" charset="0"/>
                          </a:rPr>
                          <m:t>2</m:t>
                        </m:r>
                      </m:den>
                    </m:f>
                    <m:r>
                      <a:rPr lang="en-US" sz="1800">
                        <a:latin typeface="Cambria Math" panose="02040503050406030204" pitchFamily="18" charset="0"/>
                      </a:rPr>
                      <m:t>∗</m:t>
                    </m:r>
                    <m:r>
                      <a:rPr lang="en-US" sz="1800">
                        <a:latin typeface="Cambria Math" panose="02040503050406030204" pitchFamily="18" charset="0"/>
                      </a:rPr>
                      <m:t>𝑏</m:t>
                    </m:r>
                    <m:r>
                      <a:rPr lang="en-US" sz="1800">
                        <a:latin typeface="Cambria Math" panose="02040503050406030204" pitchFamily="18" charset="0"/>
                      </a:rPr>
                      <m:t>∗</m:t>
                    </m:r>
                    <m:r>
                      <a:rPr lang="en-US" sz="1800">
                        <a:latin typeface="Cambria Math" panose="02040503050406030204" pitchFamily="18" charset="0"/>
                      </a:rPr>
                      <m:t>h</m:t>
                    </m:r>
                    <m:r>
                      <a:rPr lang="en-IN" sz="1800" b="0" i="0" smtClean="0">
                        <a:latin typeface="Cambria Math" panose="02040503050406030204" pitchFamily="18" charset="0"/>
                      </a:rPr>
                      <m:t> </m:t>
                    </m:r>
                  </m:oMath>
                </a14:m>
                <a:r>
                  <a:rPr lang="en-US" sz="1800" dirty="0"/>
                  <a:t>= </a:t>
                </a:r>
                <a14:m>
                  <m:oMath xmlns:m="http://schemas.openxmlformats.org/officeDocument/2006/math">
                    <m:f>
                      <m:fPr>
                        <m:ctrlPr>
                          <a:rPr lang="en-US" sz="1800" i="1" dirty="0">
                            <a:latin typeface="Cambria Math" panose="02040503050406030204" pitchFamily="18" charset="0"/>
                          </a:rPr>
                        </m:ctrlPr>
                      </m:fPr>
                      <m:num>
                        <m:r>
                          <a:rPr lang="en-US" sz="1800" dirty="0">
                            <a:latin typeface="Cambria Math" panose="02040503050406030204" pitchFamily="18" charset="0"/>
                          </a:rPr>
                          <m:t>1</m:t>
                        </m:r>
                      </m:num>
                      <m:den>
                        <m:r>
                          <a:rPr lang="en-US" sz="1800" dirty="0">
                            <a:latin typeface="Cambria Math" panose="02040503050406030204" pitchFamily="18" charset="0"/>
                          </a:rPr>
                          <m:t>2</m:t>
                        </m:r>
                      </m:den>
                    </m:f>
                    <m:r>
                      <a:rPr lang="en-US" sz="1800" dirty="0">
                        <a:latin typeface="Cambria Math" panose="02040503050406030204" pitchFamily="18" charset="0"/>
                      </a:rPr>
                      <m:t>∗1∗1=</m:t>
                    </m:r>
                    <m:f>
                      <m:fPr>
                        <m:ctrlPr>
                          <a:rPr lang="en-US" sz="1800" i="1" dirty="0">
                            <a:latin typeface="Cambria Math" panose="02040503050406030204" pitchFamily="18" charset="0"/>
                          </a:rPr>
                        </m:ctrlPr>
                      </m:fPr>
                      <m:num>
                        <m:r>
                          <a:rPr lang="en-US" sz="1800" dirty="0">
                            <a:latin typeface="Cambria Math" panose="02040503050406030204" pitchFamily="18" charset="0"/>
                          </a:rPr>
                          <m:t>1</m:t>
                        </m:r>
                      </m:num>
                      <m:den>
                        <m:r>
                          <a:rPr lang="en-US" sz="1800" dirty="0">
                            <a:latin typeface="Cambria Math" panose="02040503050406030204" pitchFamily="18" charset="0"/>
                          </a:rPr>
                          <m:t>2</m:t>
                        </m:r>
                      </m:den>
                    </m:f>
                  </m:oMath>
                </a14:m>
                <a:endParaRPr lang="en-US" sz="2000" dirty="0"/>
              </a:p>
            </p:txBody>
          </p:sp>
        </mc:Choice>
        <mc:Fallback xmlns="">
          <p:sp>
            <p:nvSpPr>
              <p:cNvPr id="3" name="Content Placeholder 2">
                <a:extLst>
                  <a:ext uri="{FF2B5EF4-FFF2-40B4-BE49-F238E27FC236}">
                    <a16:creationId xmlns:a16="http://schemas.microsoft.com/office/drawing/2014/main" id="{B7D58858-6D22-4897-8CD0-B8AECD794266}"/>
                  </a:ext>
                </a:extLst>
              </p:cNvPr>
              <p:cNvSpPr>
                <a:spLocks noGrp="1" noRot="1" noChangeAspect="1" noMove="1" noResize="1" noEditPoints="1" noAdjustHandles="1" noChangeArrowheads="1" noChangeShapeType="1" noTextEdit="1"/>
              </p:cNvSpPr>
              <p:nvPr>
                <p:ph idx="1"/>
              </p:nvPr>
            </p:nvSpPr>
            <p:spPr>
              <a:blipFill>
                <a:blip r:embed="rId3"/>
                <a:stretch>
                  <a:fillRect l="-1042" t="-1401" r="-810"/>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DB890B7F-01E4-4A75-AA91-03D5DAE25F0A}"/>
              </a:ext>
            </a:extLst>
          </p:cNvPr>
          <p:cNvSpPr>
            <a:spLocks noGrp="1"/>
          </p:cNvSpPr>
          <p:nvPr>
            <p:ph type="title"/>
          </p:nvPr>
        </p:nvSpPr>
        <p:spPr/>
        <p:txBody>
          <a:bodyPr/>
          <a:lstStyle/>
          <a:p>
            <a:r>
              <a:rPr lang="en-US" dirty="0"/>
              <a:t>Gini Coefficient</a:t>
            </a:r>
          </a:p>
        </p:txBody>
      </p:sp>
    </p:spTree>
    <p:extLst>
      <p:ext uri="{BB962C8B-B14F-4D97-AF65-F5344CB8AC3E}">
        <p14:creationId xmlns:p14="http://schemas.microsoft.com/office/powerpoint/2010/main" val="893210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3">
            <a:extLst>
              <a:ext uri="{FF2B5EF4-FFF2-40B4-BE49-F238E27FC236}">
                <a16:creationId xmlns:a16="http://schemas.microsoft.com/office/drawing/2014/main" id="{16D266A8-8FE7-4023-9342-A823D341E8EC}"/>
              </a:ext>
            </a:extLst>
          </p:cNvPr>
          <p:cNvGraphicFramePr>
            <a:graphicFrameLocks/>
          </p:cNvGraphicFramePr>
          <p:nvPr/>
        </p:nvGraphicFramePr>
        <p:xfrm>
          <a:off x="609600" y="1717634"/>
          <a:ext cx="10972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977405B-71AF-4D53-9B19-281D413336C0}"/>
              </a:ext>
            </a:extLst>
          </p:cNvPr>
          <p:cNvSpPr>
            <a:spLocks noGrp="1"/>
          </p:cNvSpPr>
          <p:nvPr>
            <p:ph type="title"/>
          </p:nvPr>
        </p:nvSpPr>
        <p:spPr/>
        <p:txBody>
          <a:bodyPr/>
          <a:lstStyle/>
          <a:p>
            <a:r>
              <a:rPr lang="en-US" dirty="0"/>
              <a:t>U.S. Income 1967, 2018</a:t>
            </a:r>
          </a:p>
        </p:txBody>
      </p:sp>
      <p:sp>
        <p:nvSpPr>
          <p:cNvPr id="7" name="TextBox 6">
            <a:extLst>
              <a:ext uri="{FF2B5EF4-FFF2-40B4-BE49-F238E27FC236}">
                <a16:creationId xmlns:a16="http://schemas.microsoft.com/office/drawing/2014/main" id="{D5D5D35C-4127-4E33-83DF-3AA1BE14EA81}"/>
              </a:ext>
            </a:extLst>
          </p:cNvPr>
          <p:cNvSpPr txBox="1"/>
          <p:nvPr/>
        </p:nvSpPr>
        <p:spPr>
          <a:xfrm>
            <a:off x="1524000" y="6495106"/>
            <a:ext cx="10058400" cy="276999"/>
          </a:xfrm>
          <a:prstGeom prst="rect">
            <a:avLst/>
          </a:prstGeom>
          <a:noFill/>
        </p:spPr>
        <p:txBody>
          <a:bodyPr wrap="square" rtlCol="0" anchor="b">
            <a:noAutofit/>
          </a:bodyPr>
          <a:lstStyle/>
          <a:p>
            <a:pPr algn="r"/>
            <a:r>
              <a:rPr lang="en-US" sz="1200" dirty="0">
                <a:solidFill>
                  <a:srgbClr val="6C6C6C"/>
                </a:solidFill>
              </a:rPr>
              <a:t>US Census Bureau Data </a:t>
            </a:r>
            <a:r>
              <a:rPr lang="en-US" sz="1200" dirty="0">
                <a:solidFill>
                  <a:srgbClr val="6C6C6C"/>
                </a:solidFill>
                <a:hlinkClick r:id="rId4"/>
              </a:rPr>
              <a:t>https://www.census.gov/data/tables/2019/demo/income-poverty/p60-266.html</a:t>
            </a:r>
            <a:endParaRPr lang="en-US" sz="1200" dirty="0">
              <a:solidFill>
                <a:srgbClr val="6C6C6C"/>
              </a:solidFill>
            </a:endParaRPr>
          </a:p>
        </p:txBody>
      </p:sp>
      <p:cxnSp>
        <p:nvCxnSpPr>
          <p:cNvPr id="8" name="Straight Connector 7">
            <a:extLst>
              <a:ext uri="{FF2B5EF4-FFF2-40B4-BE49-F238E27FC236}">
                <a16:creationId xmlns:a16="http://schemas.microsoft.com/office/drawing/2014/main" id="{E46C643C-93A0-4B2B-8547-6E52857C35A2}"/>
              </a:ext>
            </a:extLst>
          </p:cNvPr>
          <p:cNvCxnSpPr/>
          <p:nvPr/>
        </p:nvCxnSpPr>
        <p:spPr>
          <a:xfrm flipV="1">
            <a:off x="10954656" y="1854198"/>
            <a:ext cx="0" cy="381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1AB44AC-B19A-415E-8E0E-750BFB2B225D}"/>
              </a:ext>
            </a:extLst>
          </p:cNvPr>
          <p:cNvSpPr txBox="1"/>
          <p:nvPr/>
        </p:nvSpPr>
        <p:spPr>
          <a:xfrm>
            <a:off x="6311018" y="4054031"/>
            <a:ext cx="481222" cy="584775"/>
          </a:xfrm>
          <a:prstGeom prst="rect">
            <a:avLst/>
          </a:prstGeom>
          <a:noFill/>
        </p:spPr>
        <p:txBody>
          <a:bodyPr wrap="none" rtlCol="0">
            <a:noAutofit/>
          </a:bodyPr>
          <a:lstStyle/>
          <a:p>
            <a:r>
              <a:rPr lang="en-US" sz="3200" b="1" dirty="0">
                <a:solidFill>
                  <a:srgbClr val="FF0000"/>
                </a:solidFill>
              </a:rPr>
              <a:t>A</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2B39DD8-D12D-476E-9362-ED4170CDCD3A}"/>
                  </a:ext>
                </a:extLst>
              </p:cNvPr>
              <p:cNvSpPr txBox="1"/>
              <p:nvPr/>
            </p:nvSpPr>
            <p:spPr>
              <a:xfrm>
                <a:off x="2971801" y="2283383"/>
                <a:ext cx="2875211" cy="651973"/>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𝐺𝑖𝑛𝑖</m:t>
                          </m:r>
                        </m:e>
                        <m:sub>
                          <m:r>
                            <a:rPr lang="en-US" i="1">
                              <a:solidFill>
                                <a:srgbClr val="FF0000"/>
                              </a:solidFill>
                              <a:latin typeface="Cambria Math" panose="02040503050406030204" pitchFamily="18" charset="0"/>
                            </a:rPr>
                            <m:t>1967</m:t>
                          </m:r>
                        </m:sub>
                      </m:sSub>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𝐴</m:t>
                          </m:r>
                        </m:num>
                        <m:den>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𝐴</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𝐵</m:t>
                              </m:r>
                            </m:e>
                          </m:d>
                        </m:den>
                      </m:f>
                      <m:r>
                        <a:rPr lang="en-US" i="1">
                          <a:solidFill>
                            <a:srgbClr val="FF0000"/>
                          </a:solidFill>
                          <a:latin typeface="Cambria Math" panose="02040503050406030204" pitchFamily="18" charset="0"/>
                        </a:rPr>
                        <m:t>=.397</m:t>
                      </m:r>
                    </m:oMath>
                  </m:oMathPara>
                </a14:m>
                <a:endParaRPr lang="en-US" dirty="0"/>
              </a:p>
            </p:txBody>
          </p:sp>
        </mc:Choice>
        <mc:Fallback xmlns="">
          <p:sp>
            <p:nvSpPr>
              <p:cNvPr id="13" name="TextBox 12">
                <a:extLst>
                  <a:ext uri="{FF2B5EF4-FFF2-40B4-BE49-F238E27FC236}">
                    <a16:creationId xmlns:a16="http://schemas.microsoft.com/office/drawing/2014/main" id="{F2B39DD8-D12D-476E-9362-ED4170CDCD3A}"/>
                  </a:ext>
                </a:extLst>
              </p:cNvPr>
              <p:cNvSpPr txBox="1">
                <a:spLocks noRot="1" noChangeAspect="1" noMove="1" noResize="1" noEditPoints="1" noAdjustHandles="1" noChangeArrowheads="1" noChangeShapeType="1" noTextEdit="1"/>
              </p:cNvSpPr>
              <p:nvPr/>
            </p:nvSpPr>
            <p:spPr>
              <a:xfrm>
                <a:off x="2971801" y="2283383"/>
                <a:ext cx="2875211" cy="65197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75E24E1-0509-47EF-A25E-5CCA46B9C6DD}"/>
                  </a:ext>
                </a:extLst>
              </p:cNvPr>
              <p:cNvSpPr txBox="1"/>
              <p:nvPr/>
            </p:nvSpPr>
            <p:spPr>
              <a:xfrm>
                <a:off x="7218138" y="4894546"/>
                <a:ext cx="2774822" cy="515654"/>
              </a:xfrm>
              <a:prstGeom prst="rect">
                <a:avLst/>
              </a:prstGeom>
              <a:noFill/>
            </p:spPr>
            <p:txBody>
              <a:bodyPr wrap="square" rtlCol="0">
                <a:noAutofit/>
              </a:bodyPr>
              <a:lstStyle/>
              <a:p>
                <a14:m>
                  <m:oMath xmlns:m="http://schemas.openxmlformats.org/officeDocument/2006/math">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𝐺𝑖𝑛𝑖</m:t>
                        </m:r>
                      </m:e>
                      <m:sub>
                        <m:r>
                          <a:rPr lang="en-US" i="1">
                            <a:solidFill>
                              <a:srgbClr val="0070C0"/>
                            </a:solidFill>
                            <a:latin typeface="Cambria Math" panose="02040503050406030204" pitchFamily="18" charset="0"/>
                          </a:rPr>
                          <m:t>2018</m:t>
                        </m:r>
                      </m:sub>
                    </m:sSub>
                    <m:r>
                      <a:rPr lang="en-US" i="1">
                        <a:solidFill>
                          <a:srgbClr val="0070C0"/>
                        </a:solidFill>
                        <a:latin typeface="Cambria Math" panose="02040503050406030204" pitchFamily="18" charset="0"/>
                      </a:rPr>
                      <m:t>=</m:t>
                    </m:r>
                    <m:f>
                      <m:fPr>
                        <m:ctrlPr>
                          <a:rPr lang="en-US" i="1">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𝐴</m:t>
                        </m:r>
                      </m:num>
                      <m:den>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𝐴</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𝐵</m:t>
                            </m:r>
                          </m:e>
                        </m:d>
                      </m:den>
                    </m:f>
                    <m:r>
                      <a:rPr lang="en-US" b="0" i="1" smtClean="0">
                        <a:solidFill>
                          <a:srgbClr val="0070C0"/>
                        </a:solidFill>
                        <a:latin typeface="Cambria Math" panose="02040503050406030204" pitchFamily="18" charset="0"/>
                      </a:rPr>
                      <m:t> </m:t>
                    </m:r>
                  </m:oMath>
                </a14:m>
                <a:r>
                  <a:rPr lang="en-US" dirty="0">
                    <a:solidFill>
                      <a:srgbClr val="0070C0"/>
                    </a:solidFill>
                  </a:rPr>
                  <a:t>=.486</a:t>
                </a:r>
              </a:p>
            </p:txBody>
          </p:sp>
        </mc:Choice>
        <mc:Fallback xmlns="">
          <p:sp>
            <p:nvSpPr>
              <p:cNvPr id="14" name="TextBox 13">
                <a:extLst>
                  <a:ext uri="{FF2B5EF4-FFF2-40B4-BE49-F238E27FC236}">
                    <a16:creationId xmlns:a16="http://schemas.microsoft.com/office/drawing/2014/main" id="{B75E24E1-0509-47EF-A25E-5CCA46B9C6DD}"/>
                  </a:ext>
                </a:extLst>
              </p:cNvPr>
              <p:cNvSpPr txBox="1">
                <a:spLocks noRot="1" noChangeAspect="1" noMove="1" noResize="1" noEditPoints="1" noAdjustHandles="1" noChangeArrowheads="1" noChangeShapeType="1" noTextEdit="1"/>
              </p:cNvSpPr>
              <p:nvPr/>
            </p:nvSpPr>
            <p:spPr>
              <a:xfrm>
                <a:off x="7218138" y="4894546"/>
                <a:ext cx="2774822" cy="515654"/>
              </a:xfrm>
              <a:prstGeom prst="rect">
                <a:avLst/>
              </a:prstGeom>
              <a:blipFill>
                <a:blip r:embed="rId6"/>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4239E6EB-F2D0-461E-9B15-665DC0F1240E}"/>
              </a:ext>
            </a:extLst>
          </p:cNvPr>
          <p:cNvSpPr txBox="1"/>
          <p:nvPr/>
        </p:nvSpPr>
        <p:spPr>
          <a:xfrm>
            <a:off x="609600" y="6172170"/>
            <a:ext cx="5931518" cy="369332"/>
          </a:xfrm>
          <a:prstGeom prst="rect">
            <a:avLst/>
          </a:prstGeom>
          <a:noFill/>
        </p:spPr>
        <p:txBody>
          <a:bodyPr wrap="square" rtlCol="0">
            <a:noAutofit/>
          </a:bodyPr>
          <a:lstStyle/>
          <a:p>
            <a:r>
              <a:rPr lang="en-US" dirty="0"/>
              <a:t>The higher the Gini, the more unequal the distribution</a:t>
            </a:r>
          </a:p>
        </p:txBody>
      </p:sp>
      <p:sp>
        <p:nvSpPr>
          <p:cNvPr id="15" name="TextBox 14">
            <a:extLst>
              <a:ext uri="{FF2B5EF4-FFF2-40B4-BE49-F238E27FC236}">
                <a16:creationId xmlns:a16="http://schemas.microsoft.com/office/drawing/2014/main" id="{1280CB78-A1E7-4EE8-B264-EDCD000186EA}"/>
              </a:ext>
            </a:extLst>
          </p:cNvPr>
          <p:cNvSpPr txBox="1"/>
          <p:nvPr/>
        </p:nvSpPr>
        <p:spPr>
          <a:xfrm>
            <a:off x="600559" y="1424381"/>
            <a:ext cx="2182008" cy="338554"/>
          </a:xfrm>
          <a:prstGeom prst="rect">
            <a:avLst/>
          </a:prstGeom>
          <a:noFill/>
        </p:spPr>
        <p:txBody>
          <a:bodyPr wrap="none" rtlCol="0">
            <a:noAutofit/>
          </a:bodyPr>
          <a:lstStyle/>
          <a:p>
            <a:r>
              <a:rPr lang="en-US" sz="1600" dirty="0"/>
              <a:t>Percent of the income</a:t>
            </a:r>
          </a:p>
        </p:txBody>
      </p:sp>
      <p:sp>
        <p:nvSpPr>
          <p:cNvPr id="16" name="TextBox 15">
            <a:extLst>
              <a:ext uri="{FF2B5EF4-FFF2-40B4-BE49-F238E27FC236}">
                <a16:creationId xmlns:a16="http://schemas.microsoft.com/office/drawing/2014/main" id="{DEFD27CB-D552-48A2-80A1-39AEDE1D2138}"/>
              </a:ext>
            </a:extLst>
          </p:cNvPr>
          <p:cNvSpPr txBox="1"/>
          <p:nvPr/>
        </p:nvSpPr>
        <p:spPr>
          <a:xfrm>
            <a:off x="9117875" y="5982779"/>
            <a:ext cx="2464525" cy="338554"/>
          </a:xfrm>
          <a:prstGeom prst="rect">
            <a:avLst/>
          </a:prstGeom>
          <a:noFill/>
        </p:spPr>
        <p:txBody>
          <a:bodyPr wrap="square" rtlCol="0">
            <a:noAutofit/>
          </a:bodyPr>
          <a:lstStyle/>
          <a:p>
            <a:pPr algn="ctr"/>
            <a:r>
              <a:rPr lang="en-US" sz="1600" dirty="0"/>
              <a:t>Percent of the population</a:t>
            </a:r>
          </a:p>
        </p:txBody>
      </p:sp>
      <p:sp>
        <p:nvSpPr>
          <p:cNvPr id="11" name="TextBox 10">
            <a:extLst>
              <a:ext uri="{FF2B5EF4-FFF2-40B4-BE49-F238E27FC236}">
                <a16:creationId xmlns:a16="http://schemas.microsoft.com/office/drawing/2014/main" id="{9AB9B030-3CED-41FB-85E3-C59441FC1A21}"/>
              </a:ext>
            </a:extLst>
          </p:cNvPr>
          <p:cNvSpPr txBox="1"/>
          <p:nvPr/>
        </p:nvSpPr>
        <p:spPr>
          <a:xfrm>
            <a:off x="6541117" y="4444070"/>
            <a:ext cx="481222" cy="584775"/>
          </a:xfrm>
          <a:prstGeom prst="rect">
            <a:avLst/>
          </a:prstGeom>
          <a:noFill/>
        </p:spPr>
        <p:txBody>
          <a:bodyPr wrap="none" rtlCol="0">
            <a:noAutofit/>
          </a:bodyPr>
          <a:lstStyle/>
          <a:p>
            <a:r>
              <a:rPr lang="en-US" sz="3200" b="1" dirty="0">
                <a:solidFill>
                  <a:srgbClr val="FF0000"/>
                </a:solidFill>
              </a:rPr>
              <a:t>B</a:t>
            </a:r>
          </a:p>
        </p:txBody>
      </p:sp>
      <p:sp>
        <p:nvSpPr>
          <p:cNvPr id="12" name="TextBox 11">
            <a:extLst>
              <a:ext uri="{FF2B5EF4-FFF2-40B4-BE49-F238E27FC236}">
                <a16:creationId xmlns:a16="http://schemas.microsoft.com/office/drawing/2014/main" id="{1653A306-A244-4F4B-87E5-7BF781962396}"/>
              </a:ext>
            </a:extLst>
          </p:cNvPr>
          <p:cNvSpPr txBox="1"/>
          <p:nvPr/>
        </p:nvSpPr>
        <p:spPr>
          <a:xfrm>
            <a:off x="7833011" y="4140217"/>
            <a:ext cx="481222" cy="584775"/>
          </a:xfrm>
          <a:prstGeom prst="rect">
            <a:avLst/>
          </a:prstGeom>
          <a:noFill/>
        </p:spPr>
        <p:txBody>
          <a:bodyPr wrap="none" rtlCol="0">
            <a:noAutofit/>
          </a:bodyPr>
          <a:lstStyle/>
          <a:p>
            <a:r>
              <a:rPr lang="en-US" sz="3200" b="1" dirty="0">
                <a:solidFill>
                  <a:srgbClr val="0070C0"/>
                </a:solidFill>
              </a:rPr>
              <a:t>B</a:t>
            </a:r>
          </a:p>
        </p:txBody>
      </p:sp>
      <p:sp>
        <p:nvSpPr>
          <p:cNvPr id="10" name="TextBox 9">
            <a:extLst>
              <a:ext uri="{FF2B5EF4-FFF2-40B4-BE49-F238E27FC236}">
                <a16:creationId xmlns:a16="http://schemas.microsoft.com/office/drawing/2014/main" id="{F9621F74-D018-4170-BF18-23D6C4157A89}"/>
              </a:ext>
            </a:extLst>
          </p:cNvPr>
          <p:cNvSpPr txBox="1"/>
          <p:nvPr/>
        </p:nvSpPr>
        <p:spPr>
          <a:xfrm>
            <a:off x="7115771" y="3968380"/>
            <a:ext cx="481222" cy="584775"/>
          </a:xfrm>
          <a:prstGeom prst="rect">
            <a:avLst/>
          </a:prstGeom>
          <a:noFill/>
        </p:spPr>
        <p:txBody>
          <a:bodyPr wrap="none" rtlCol="0">
            <a:noAutofit/>
          </a:bodyPr>
          <a:lstStyle/>
          <a:p>
            <a:r>
              <a:rPr lang="en-US" sz="3200" b="1" dirty="0">
                <a:solidFill>
                  <a:srgbClr val="0070C0"/>
                </a:solidFill>
              </a:rPr>
              <a:t>A</a:t>
            </a:r>
          </a:p>
        </p:txBody>
      </p:sp>
    </p:spTree>
    <p:extLst>
      <p:ext uri="{BB962C8B-B14F-4D97-AF65-F5344CB8AC3E}">
        <p14:creationId xmlns:p14="http://schemas.microsoft.com/office/powerpoint/2010/main" val="333738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664E-E098-4E54-82D1-7A3796D5B618}"/>
              </a:ext>
            </a:extLst>
          </p:cNvPr>
          <p:cNvSpPr>
            <a:spLocks noGrp="1"/>
          </p:cNvSpPr>
          <p:nvPr>
            <p:ph type="title"/>
          </p:nvPr>
        </p:nvSpPr>
        <p:spPr/>
        <p:txBody>
          <a:bodyPr/>
          <a:lstStyle/>
          <a:p>
            <a:r>
              <a:rPr lang="en-US" dirty="0"/>
              <a:t>U.S. Census Gini over Time</a:t>
            </a:r>
          </a:p>
        </p:txBody>
      </p:sp>
      <p:pic>
        <p:nvPicPr>
          <p:cNvPr id="3074" name="Picture 2" descr="gini-index-equil-adj-inc">
            <a:extLst>
              <a:ext uri="{FF2B5EF4-FFF2-40B4-BE49-F238E27FC236}">
                <a16:creationId xmlns:a16="http://schemas.microsoft.com/office/drawing/2014/main" id="{89C7B31F-0491-4A81-88F6-4B00516E37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63"/>
          <a:stretch/>
        </p:blipFill>
        <p:spPr bwMode="auto">
          <a:xfrm>
            <a:off x="33130" y="1295400"/>
            <a:ext cx="5753100" cy="4976156"/>
          </a:xfrm>
          <a:prstGeom prst="rect">
            <a:avLst/>
          </a:prstGeom>
          <a:extLst>
            <a:ext uri="{909E8E84-426E-40DD-AFC4-6F175D3DCCD1}">
              <a14:hiddenFill xmlns:a14="http://schemas.microsoft.com/office/drawing/2010/main">
                <a:solidFill>
                  <a:srgbClr val="FFFFFF"/>
                </a:solidFill>
              </a14:hiddenFill>
            </a:ext>
          </a:extLst>
        </p:spPr>
      </p:pic>
      <p:pic>
        <p:nvPicPr>
          <p:cNvPr id="4" name="Picture 3" descr="A graph of a number of people&#10;&#10;Description automatically generated with medium confidence">
            <a:extLst>
              <a:ext uri="{FF2B5EF4-FFF2-40B4-BE49-F238E27FC236}">
                <a16:creationId xmlns:a16="http://schemas.microsoft.com/office/drawing/2014/main" id="{0645730B-0B88-7053-83A9-4CA903C9A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6230" y="1295400"/>
            <a:ext cx="6232717" cy="4724400"/>
          </a:xfrm>
          <a:prstGeom prst="rect">
            <a:avLst/>
          </a:prstGeom>
        </p:spPr>
      </p:pic>
    </p:spTree>
    <p:extLst>
      <p:ext uri="{BB962C8B-B14F-4D97-AF65-F5344CB8AC3E}">
        <p14:creationId xmlns:p14="http://schemas.microsoft.com/office/powerpoint/2010/main" val="880365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439E3-59EA-3F21-CB7A-9A02599E5F09}"/>
              </a:ext>
            </a:extLst>
          </p:cNvPr>
          <p:cNvSpPr>
            <a:spLocks noGrp="1"/>
          </p:cNvSpPr>
          <p:nvPr>
            <p:ph type="title"/>
          </p:nvPr>
        </p:nvSpPr>
        <p:spPr/>
        <p:txBody>
          <a:bodyPr/>
          <a:lstStyle/>
          <a:p>
            <a:r>
              <a:rPr lang="en-US" dirty="0"/>
              <a:t>Policy and Inequality</a:t>
            </a:r>
          </a:p>
        </p:txBody>
      </p:sp>
      <p:sp>
        <p:nvSpPr>
          <p:cNvPr id="3" name="TextBox 2">
            <a:extLst>
              <a:ext uri="{FF2B5EF4-FFF2-40B4-BE49-F238E27FC236}">
                <a16:creationId xmlns:a16="http://schemas.microsoft.com/office/drawing/2014/main" id="{589B2344-7605-CE70-D2CC-77D9A2D68016}"/>
              </a:ext>
            </a:extLst>
          </p:cNvPr>
          <p:cNvSpPr txBox="1"/>
          <p:nvPr/>
        </p:nvSpPr>
        <p:spPr>
          <a:xfrm>
            <a:off x="762000" y="1981200"/>
            <a:ext cx="10656059" cy="255454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From a policy point of view, should we worry about inequality?</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Will growth over time take care of inequality?</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What impacts might inequality have on other social outcomes?</a:t>
            </a:r>
          </a:p>
        </p:txBody>
      </p:sp>
    </p:spTree>
    <p:extLst>
      <p:ext uri="{BB962C8B-B14F-4D97-AF65-F5344CB8AC3E}">
        <p14:creationId xmlns:p14="http://schemas.microsoft.com/office/powerpoint/2010/main" val="1467772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A1ED9-E550-981F-4AA6-33D97BAD51A4}"/>
              </a:ext>
            </a:extLst>
          </p:cNvPr>
          <p:cNvSpPr>
            <a:spLocks noGrp="1"/>
          </p:cNvSpPr>
          <p:nvPr>
            <p:ph type="title"/>
          </p:nvPr>
        </p:nvSpPr>
        <p:spPr/>
        <p:txBody>
          <a:bodyPr/>
          <a:lstStyle/>
          <a:p>
            <a:r>
              <a:rPr lang="en-US" dirty="0"/>
              <a:t>Three Social Welfare Functions</a:t>
            </a:r>
          </a:p>
        </p:txBody>
      </p:sp>
      <p:sp>
        <p:nvSpPr>
          <p:cNvPr id="3" name="Content Placeholder 2">
            <a:extLst>
              <a:ext uri="{FF2B5EF4-FFF2-40B4-BE49-F238E27FC236}">
                <a16:creationId xmlns:a16="http://schemas.microsoft.com/office/drawing/2014/main" id="{73BBFA40-02CE-5529-2F1E-DA45B58EBEE9}"/>
              </a:ext>
            </a:extLst>
          </p:cNvPr>
          <p:cNvSpPr>
            <a:spLocks noGrp="1"/>
          </p:cNvSpPr>
          <p:nvPr>
            <p:ph idx="1"/>
          </p:nvPr>
        </p:nvSpPr>
        <p:spPr>
          <a:xfrm>
            <a:off x="152400" y="1371600"/>
            <a:ext cx="12039600" cy="5486399"/>
          </a:xfrm>
        </p:spPr>
        <p:txBody>
          <a:bodyPr/>
          <a:lstStyle/>
          <a:p>
            <a:pPr marL="0" marR="0" indent="0">
              <a:lnSpc>
                <a:spcPct val="115000"/>
              </a:lnSpc>
              <a:spcBef>
                <a:spcPts val="0"/>
              </a:spcBef>
              <a:spcAft>
                <a:spcPts val="1000"/>
              </a:spcAft>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1. Utilitarian : add them.</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One person ‘one vote’ all accorded equal weight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Greatest overall good.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Has redistribution potential due to the diminishing marginal utility of income (transfer income from richer to lower should increase utility of lower more than decrease to richer since utility exhibits diminishing marginal returns to income)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2. Rawlsian:  Pick the minimum.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15000"/>
              </a:lnSpc>
              <a:spcBef>
                <a:spcPts val="0"/>
              </a:spcBef>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“Rawlsian veil of ignorance” thought experiment.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15000"/>
              </a:lnSpc>
              <a:spcBef>
                <a:spcPts val="0"/>
              </a:spcBef>
              <a:spcAft>
                <a:spcPts val="10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What distribution would we agree to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ex ante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if we only found out our realization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ex post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3. Multiplicative:  Multiply them.</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15000"/>
              </a:lnSpc>
              <a:spcBef>
                <a:spcPts val="0"/>
              </a:spcBef>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Puts weight on overall values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15000"/>
              </a:lnSpc>
              <a:spcBef>
                <a:spcPts val="0"/>
              </a:spcBef>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Punishes more unequal distributions; 2*2=4, average is 2.  1*3=3, average is 2.  0*4=0, average is 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15000"/>
              </a:lnSpc>
              <a:spcBef>
                <a:spcPts val="0"/>
              </a:spcBef>
              <a:spcAft>
                <a:spcPts val="10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But picks up on increases; 2*2=4, 2*3=6.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56923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193A8-6CDE-41FE-ADF6-EFC620B6E86C}"/>
              </a:ext>
            </a:extLst>
          </p:cNvPr>
          <p:cNvSpPr>
            <a:spLocks noGrp="1"/>
          </p:cNvSpPr>
          <p:nvPr>
            <p:ph idx="1"/>
          </p:nvPr>
        </p:nvSpPr>
        <p:spPr/>
        <p:txBody>
          <a:bodyPr/>
          <a:lstStyle/>
          <a:p>
            <a:r>
              <a:rPr lang="en-US" dirty="0"/>
              <a:t>Simon Kuznets in the 1950s</a:t>
            </a:r>
          </a:p>
          <a:p>
            <a:r>
              <a:rPr lang="en-US" dirty="0"/>
              <a:t>Inverted U-shaped relationship between inequality and income per capita</a:t>
            </a:r>
          </a:p>
          <a:p>
            <a:r>
              <a:rPr lang="en-US" dirty="0"/>
              <a:t>We begin poor and equal</a:t>
            </a:r>
          </a:p>
          <a:p>
            <a:r>
              <a:rPr lang="en-US" dirty="0"/>
              <a:t>As the economy grows, we become more unequal (Gini increases)</a:t>
            </a:r>
          </a:p>
          <a:p>
            <a:r>
              <a:rPr lang="en-US" dirty="0"/>
              <a:t>Eventually the industrialized, urbanized economy allows us to become more equal and wealthier</a:t>
            </a:r>
          </a:p>
          <a:p>
            <a:r>
              <a:rPr lang="en-US" dirty="0"/>
              <a:t>Not really supported by the data</a:t>
            </a:r>
          </a:p>
        </p:txBody>
      </p:sp>
      <p:sp>
        <p:nvSpPr>
          <p:cNvPr id="2" name="Title 1">
            <a:extLst>
              <a:ext uri="{FF2B5EF4-FFF2-40B4-BE49-F238E27FC236}">
                <a16:creationId xmlns:a16="http://schemas.microsoft.com/office/drawing/2014/main" id="{F4BE1A27-DBF2-43D8-860F-2F8C1BF5B711}"/>
              </a:ext>
            </a:extLst>
          </p:cNvPr>
          <p:cNvSpPr>
            <a:spLocks noGrp="1"/>
          </p:cNvSpPr>
          <p:nvPr>
            <p:ph type="title"/>
          </p:nvPr>
        </p:nvSpPr>
        <p:spPr/>
        <p:txBody>
          <a:bodyPr/>
          <a:lstStyle/>
          <a:p>
            <a:r>
              <a:rPr lang="en-US" dirty="0"/>
              <a:t>Kuznets Curve</a:t>
            </a:r>
          </a:p>
        </p:txBody>
      </p:sp>
    </p:spTree>
    <p:extLst>
      <p:ext uri="{BB962C8B-B14F-4D97-AF65-F5344CB8AC3E}">
        <p14:creationId xmlns:p14="http://schemas.microsoft.com/office/powerpoint/2010/main" val="2967738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C7F65-7108-4424-A0D2-5F5B64D9AA53}"/>
              </a:ext>
            </a:extLst>
          </p:cNvPr>
          <p:cNvSpPr>
            <a:spLocks noGrp="1"/>
          </p:cNvSpPr>
          <p:nvPr>
            <p:ph type="title"/>
          </p:nvPr>
        </p:nvSpPr>
        <p:spPr/>
        <p:txBody>
          <a:bodyPr/>
          <a:lstStyle/>
          <a:p>
            <a:r>
              <a:rPr lang="en-US" dirty="0"/>
              <a:t>Kuznets Curve</a:t>
            </a:r>
          </a:p>
        </p:txBody>
      </p:sp>
      <p:pic>
        <p:nvPicPr>
          <p:cNvPr id="5" name="Picture 4">
            <a:extLst>
              <a:ext uri="{FF2B5EF4-FFF2-40B4-BE49-F238E27FC236}">
                <a16:creationId xmlns:a16="http://schemas.microsoft.com/office/drawing/2014/main" id="{7605BBED-D998-4D10-B23A-ABBBC295BA41}"/>
              </a:ext>
            </a:extLst>
          </p:cNvPr>
          <p:cNvPicPr>
            <a:picLocks noChangeAspect="1"/>
          </p:cNvPicPr>
          <p:nvPr/>
        </p:nvPicPr>
        <p:blipFill>
          <a:blip r:embed="rId2"/>
          <a:stretch>
            <a:fillRect/>
          </a:stretch>
        </p:blipFill>
        <p:spPr>
          <a:xfrm>
            <a:off x="2819400" y="1311774"/>
            <a:ext cx="6324600" cy="5012827"/>
          </a:xfrm>
          <a:prstGeom prst="rect">
            <a:avLst/>
          </a:prstGeom>
        </p:spPr>
      </p:pic>
      <p:sp>
        <p:nvSpPr>
          <p:cNvPr id="6" name="TextBox 5">
            <a:extLst>
              <a:ext uri="{FF2B5EF4-FFF2-40B4-BE49-F238E27FC236}">
                <a16:creationId xmlns:a16="http://schemas.microsoft.com/office/drawing/2014/main" id="{CF181D5F-91E8-4608-9533-14BD5A66D1F8}"/>
              </a:ext>
            </a:extLst>
          </p:cNvPr>
          <p:cNvSpPr txBox="1"/>
          <p:nvPr/>
        </p:nvSpPr>
        <p:spPr>
          <a:xfrm>
            <a:off x="4800600" y="6324600"/>
            <a:ext cx="3048000" cy="369332"/>
          </a:xfrm>
          <a:prstGeom prst="rect">
            <a:avLst/>
          </a:prstGeom>
          <a:noFill/>
        </p:spPr>
        <p:txBody>
          <a:bodyPr wrap="square" rtlCol="0">
            <a:spAutoFit/>
          </a:bodyPr>
          <a:lstStyle/>
          <a:p>
            <a:r>
              <a:rPr lang="en-US" dirty="0"/>
              <a:t>Todaro and Smith, 2012</a:t>
            </a:r>
          </a:p>
        </p:txBody>
      </p:sp>
      <p:sp>
        <p:nvSpPr>
          <p:cNvPr id="7" name="TextBox 6">
            <a:extLst>
              <a:ext uri="{FF2B5EF4-FFF2-40B4-BE49-F238E27FC236}">
                <a16:creationId xmlns:a16="http://schemas.microsoft.com/office/drawing/2014/main" id="{9536BFFB-DF6E-4751-A3C7-3FE4960C888C}"/>
              </a:ext>
            </a:extLst>
          </p:cNvPr>
          <p:cNvSpPr txBox="1"/>
          <p:nvPr/>
        </p:nvSpPr>
        <p:spPr>
          <a:xfrm>
            <a:off x="9601200" y="2514601"/>
            <a:ext cx="990600" cy="1200329"/>
          </a:xfrm>
          <a:prstGeom prst="rect">
            <a:avLst/>
          </a:prstGeom>
          <a:noFill/>
        </p:spPr>
        <p:txBody>
          <a:bodyPr wrap="square" rtlCol="0">
            <a:spAutoFit/>
          </a:bodyPr>
          <a:lstStyle/>
          <a:p>
            <a:r>
              <a:rPr lang="en-US" sz="1200" dirty="0"/>
              <a:t>Danger of using cross sectional data to tell and over time story</a:t>
            </a:r>
          </a:p>
        </p:txBody>
      </p:sp>
    </p:spTree>
    <p:extLst>
      <p:ext uri="{BB962C8B-B14F-4D97-AF65-F5344CB8AC3E}">
        <p14:creationId xmlns:p14="http://schemas.microsoft.com/office/powerpoint/2010/main" val="236635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B9D2E-80C7-49A0-9D93-68FB4B2B3A15}"/>
              </a:ext>
            </a:extLst>
          </p:cNvPr>
          <p:cNvSpPr>
            <a:spLocks noGrp="1"/>
          </p:cNvSpPr>
          <p:nvPr>
            <p:ph type="title"/>
          </p:nvPr>
        </p:nvSpPr>
        <p:spPr/>
        <p:txBody>
          <a:bodyPr/>
          <a:lstStyle/>
          <a:p>
            <a:r>
              <a:rPr lang="en-US" dirty="0"/>
              <a:t>Individual Countries over Time</a:t>
            </a:r>
          </a:p>
        </p:txBody>
      </p:sp>
      <p:pic>
        <p:nvPicPr>
          <p:cNvPr id="4" name="Content Placeholder 3">
            <a:extLst>
              <a:ext uri="{FF2B5EF4-FFF2-40B4-BE49-F238E27FC236}">
                <a16:creationId xmlns:a16="http://schemas.microsoft.com/office/drawing/2014/main" id="{16E811CE-51B1-4B66-87DB-307E2D2149E1}"/>
              </a:ext>
            </a:extLst>
          </p:cNvPr>
          <p:cNvPicPr>
            <a:picLocks noGrp="1" noChangeAspect="1"/>
          </p:cNvPicPr>
          <p:nvPr>
            <p:ph idx="1"/>
          </p:nvPr>
        </p:nvPicPr>
        <p:blipFill>
          <a:blip r:embed="rId2"/>
          <a:stretch>
            <a:fillRect/>
          </a:stretch>
        </p:blipFill>
        <p:spPr>
          <a:xfrm>
            <a:off x="1979220" y="1362560"/>
            <a:ext cx="6323904" cy="5339992"/>
          </a:xfrm>
          <a:prstGeom prst="rect">
            <a:avLst/>
          </a:prstGeom>
        </p:spPr>
      </p:pic>
      <p:sp>
        <p:nvSpPr>
          <p:cNvPr id="5" name="TextBox 4">
            <a:extLst>
              <a:ext uri="{FF2B5EF4-FFF2-40B4-BE49-F238E27FC236}">
                <a16:creationId xmlns:a16="http://schemas.microsoft.com/office/drawing/2014/main" id="{511EAA5C-C6AA-483C-A8A1-6C594B4710E3}"/>
              </a:ext>
            </a:extLst>
          </p:cNvPr>
          <p:cNvSpPr txBox="1"/>
          <p:nvPr/>
        </p:nvSpPr>
        <p:spPr>
          <a:xfrm>
            <a:off x="8303124" y="5867400"/>
            <a:ext cx="2619442" cy="369332"/>
          </a:xfrm>
          <a:prstGeom prst="rect">
            <a:avLst/>
          </a:prstGeom>
          <a:noFill/>
        </p:spPr>
        <p:txBody>
          <a:bodyPr wrap="square" rtlCol="0">
            <a:spAutoFit/>
          </a:bodyPr>
          <a:lstStyle/>
          <a:p>
            <a:r>
              <a:rPr lang="en-US" dirty="0"/>
              <a:t>Fields, Gary (2001)</a:t>
            </a:r>
          </a:p>
        </p:txBody>
      </p:sp>
    </p:spTree>
    <p:extLst>
      <p:ext uri="{BB962C8B-B14F-4D97-AF65-F5344CB8AC3E}">
        <p14:creationId xmlns:p14="http://schemas.microsoft.com/office/powerpoint/2010/main" val="3373924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21BB-E84B-4C8E-AAB1-B5C7B4F6D907}"/>
              </a:ext>
            </a:extLst>
          </p:cNvPr>
          <p:cNvSpPr>
            <a:spLocks noGrp="1"/>
          </p:cNvSpPr>
          <p:nvPr>
            <p:ph type="title"/>
          </p:nvPr>
        </p:nvSpPr>
        <p:spPr>
          <a:xfrm>
            <a:off x="0" y="228600"/>
            <a:ext cx="12192000" cy="1143000"/>
          </a:xfrm>
        </p:spPr>
        <p:txBody>
          <a:bodyPr>
            <a:normAutofit fontScale="90000"/>
          </a:bodyPr>
          <a:lstStyle/>
          <a:p>
            <a:r>
              <a:rPr lang="en-US" dirty="0"/>
              <a:t>Economic Origins of Dictatorship and Democracy</a:t>
            </a:r>
          </a:p>
        </p:txBody>
      </p:sp>
      <p:sp>
        <p:nvSpPr>
          <p:cNvPr id="3" name="Content Placeholder 2">
            <a:extLst>
              <a:ext uri="{FF2B5EF4-FFF2-40B4-BE49-F238E27FC236}">
                <a16:creationId xmlns:a16="http://schemas.microsoft.com/office/drawing/2014/main" id="{373BB824-A5CC-4AE3-9939-90E860014489}"/>
              </a:ext>
            </a:extLst>
          </p:cNvPr>
          <p:cNvSpPr>
            <a:spLocks noGrp="1"/>
          </p:cNvSpPr>
          <p:nvPr>
            <p:ph idx="1"/>
          </p:nvPr>
        </p:nvSpPr>
        <p:spPr>
          <a:xfrm>
            <a:off x="1981200" y="1600200"/>
            <a:ext cx="8534400" cy="5105400"/>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r>
              <a:rPr lang="en-US" dirty="0"/>
              <a:t>	Acemoglu and Robinson (2006)</a:t>
            </a:r>
          </a:p>
        </p:txBody>
      </p:sp>
      <p:pic>
        <p:nvPicPr>
          <p:cNvPr id="6" name="Picture 5">
            <a:extLst>
              <a:ext uri="{FF2B5EF4-FFF2-40B4-BE49-F238E27FC236}">
                <a16:creationId xmlns:a16="http://schemas.microsoft.com/office/drawing/2014/main" id="{C1E3DF3F-FE42-4B7B-A97A-1D8B3F6D763E}"/>
              </a:ext>
            </a:extLst>
          </p:cNvPr>
          <p:cNvPicPr>
            <a:picLocks noChangeAspect="1"/>
          </p:cNvPicPr>
          <p:nvPr/>
        </p:nvPicPr>
        <p:blipFill>
          <a:blip r:embed="rId2"/>
          <a:stretch>
            <a:fillRect/>
          </a:stretch>
        </p:blipFill>
        <p:spPr>
          <a:xfrm>
            <a:off x="2819400" y="1371600"/>
            <a:ext cx="6781800" cy="4800600"/>
          </a:xfrm>
          <a:prstGeom prst="rect">
            <a:avLst/>
          </a:prstGeom>
        </p:spPr>
      </p:pic>
    </p:spTree>
    <p:extLst>
      <p:ext uri="{BB962C8B-B14F-4D97-AF65-F5344CB8AC3E}">
        <p14:creationId xmlns:p14="http://schemas.microsoft.com/office/powerpoint/2010/main" val="2080641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9332D-8D51-49D1-B5B4-C1174D93E42E}"/>
              </a:ext>
            </a:extLst>
          </p:cNvPr>
          <p:cNvSpPr>
            <a:spLocks noGrp="1"/>
          </p:cNvSpPr>
          <p:nvPr>
            <p:ph type="title"/>
          </p:nvPr>
        </p:nvSpPr>
        <p:spPr/>
        <p:txBody>
          <a:bodyPr/>
          <a:lstStyle/>
          <a:p>
            <a:r>
              <a:rPr lang="en-US" dirty="0"/>
              <a:t>Gini and Political Rights</a:t>
            </a:r>
          </a:p>
        </p:txBody>
      </p:sp>
      <p:pic>
        <p:nvPicPr>
          <p:cNvPr id="4" name="Content Placeholder 3">
            <a:extLst>
              <a:ext uri="{FF2B5EF4-FFF2-40B4-BE49-F238E27FC236}">
                <a16:creationId xmlns:a16="http://schemas.microsoft.com/office/drawing/2014/main" id="{909C8154-5FA5-49DF-89F1-D6180C2ED6B6}"/>
              </a:ext>
            </a:extLst>
          </p:cNvPr>
          <p:cNvPicPr>
            <a:picLocks noGrp="1" noChangeAspect="1"/>
          </p:cNvPicPr>
          <p:nvPr>
            <p:ph idx="1"/>
          </p:nvPr>
        </p:nvPicPr>
        <p:blipFill>
          <a:blip r:embed="rId2"/>
          <a:stretch>
            <a:fillRect/>
          </a:stretch>
        </p:blipFill>
        <p:spPr>
          <a:xfrm>
            <a:off x="2743201" y="1371600"/>
            <a:ext cx="7119534" cy="5410200"/>
          </a:xfrm>
          <a:prstGeom prst="rect">
            <a:avLst/>
          </a:prstGeom>
        </p:spPr>
      </p:pic>
    </p:spTree>
    <p:extLst>
      <p:ext uri="{BB962C8B-B14F-4D97-AF65-F5344CB8AC3E}">
        <p14:creationId xmlns:p14="http://schemas.microsoft.com/office/powerpoint/2010/main" val="2790845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9611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1C965-8AFB-C393-F77A-BEB29346035D}"/>
              </a:ext>
            </a:extLst>
          </p:cNvPr>
          <p:cNvSpPr>
            <a:spLocks noGrp="1"/>
          </p:cNvSpPr>
          <p:nvPr>
            <p:ph type="title"/>
          </p:nvPr>
        </p:nvSpPr>
        <p:spPr/>
        <p:txBody>
          <a:bodyPr/>
          <a:lstStyle/>
          <a:p>
            <a:r>
              <a:rPr lang="en-US" dirty="0"/>
              <a:t>Social Welfare Functions</a:t>
            </a:r>
          </a:p>
        </p:txBody>
      </p:sp>
      <p:graphicFrame>
        <p:nvGraphicFramePr>
          <p:cNvPr id="4" name="Content Placeholder 3">
            <a:extLst>
              <a:ext uri="{FF2B5EF4-FFF2-40B4-BE49-F238E27FC236}">
                <a16:creationId xmlns:a16="http://schemas.microsoft.com/office/drawing/2014/main" id="{E9013D56-F7F8-8F62-B7CD-CCBEE72B24D3}"/>
              </a:ext>
            </a:extLst>
          </p:cNvPr>
          <p:cNvGraphicFramePr>
            <a:graphicFrameLocks noGrp="1"/>
          </p:cNvGraphicFramePr>
          <p:nvPr>
            <p:ph idx="1"/>
            <p:extLst>
              <p:ext uri="{D42A27DB-BD31-4B8C-83A1-F6EECF244321}">
                <p14:modId xmlns:p14="http://schemas.microsoft.com/office/powerpoint/2010/main" val="1842872628"/>
              </p:ext>
            </p:extLst>
          </p:nvPr>
        </p:nvGraphicFramePr>
        <p:xfrm>
          <a:off x="457200" y="2596323"/>
          <a:ext cx="11277601" cy="1570101"/>
        </p:xfrm>
        <a:graphic>
          <a:graphicData uri="http://schemas.openxmlformats.org/drawingml/2006/table">
            <a:tbl>
              <a:tblPr firstRow="1" firstCol="1" bandRow="1">
                <a:tableStyleId>{5C22544A-7EE6-4342-B048-85BDC9FD1C3A}</a:tableStyleId>
              </a:tblPr>
              <a:tblGrid>
                <a:gridCol w="1249143">
                  <a:extLst>
                    <a:ext uri="{9D8B030D-6E8A-4147-A177-3AD203B41FA5}">
                      <a16:colId xmlns:a16="http://schemas.microsoft.com/office/drawing/2014/main" val="160183060"/>
                    </a:ext>
                  </a:extLst>
                </a:gridCol>
                <a:gridCol w="1353782">
                  <a:extLst>
                    <a:ext uri="{9D8B030D-6E8A-4147-A177-3AD203B41FA5}">
                      <a16:colId xmlns:a16="http://schemas.microsoft.com/office/drawing/2014/main" val="425854868"/>
                    </a:ext>
                  </a:extLst>
                </a:gridCol>
                <a:gridCol w="1352475">
                  <a:extLst>
                    <a:ext uri="{9D8B030D-6E8A-4147-A177-3AD203B41FA5}">
                      <a16:colId xmlns:a16="http://schemas.microsoft.com/office/drawing/2014/main" val="1084454881"/>
                    </a:ext>
                  </a:extLst>
                </a:gridCol>
                <a:gridCol w="1352475">
                  <a:extLst>
                    <a:ext uri="{9D8B030D-6E8A-4147-A177-3AD203B41FA5}">
                      <a16:colId xmlns:a16="http://schemas.microsoft.com/office/drawing/2014/main" val="504868365"/>
                    </a:ext>
                  </a:extLst>
                </a:gridCol>
                <a:gridCol w="1247834">
                  <a:extLst>
                    <a:ext uri="{9D8B030D-6E8A-4147-A177-3AD203B41FA5}">
                      <a16:colId xmlns:a16="http://schemas.microsoft.com/office/drawing/2014/main" val="2772578445"/>
                    </a:ext>
                  </a:extLst>
                </a:gridCol>
                <a:gridCol w="1451883">
                  <a:extLst>
                    <a:ext uri="{9D8B030D-6E8A-4147-A177-3AD203B41FA5}">
                      <a16:colId xmlns:a16="http://schemas.microsoft.com/office/drawing/2014/main" val="59714127"/>
                    </a:ext>
                  </a:extLst>
                </a:gridCol>
                <a:gridCol w="1382560">
                  <a:extLst>
                    <a:ext uri="{9D8B030D-6E8A-4147-A177-3AD203B41FA5}">
                      <a16:colId xmlns:a16="http://schemas.microsoft.com/office/drawing/2014/main" val="2055503156"/>
                    </a:ext>
                  </a:extLst>
                </a:gridCol>
                <a:gridCol w="1887449">
                  <a:extLst>
                    <a:ext uri="{9D8B030D-6E8A-4147-A177-3AD203B41FA5}">
                      <a16:colId xmlns:a16="http://schemas.microsoft.com/office/drawing/2014/main" val="729489098"/>
                    </a:ext>
                  </a:extLst>
                </a:gridCol>
              </a:tblGrid>
              <a:tr h="0">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Utility person 1</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Utility person 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Utility person 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AVERAGE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Utilitarian SWF</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Rawlsian SWF</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Multiplicative SWF / 1000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7632093"/>
                  </a:ext>
                </a:extLst>
              </a:tr>
              <a:tr h="0">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Policy A</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80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80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40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66.7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200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40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256</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5660748"/>
                  </a:ext>
                </a:extLst>
              </a:tr>
              <a:tr h="0">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Policy B</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70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70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50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63.3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190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50</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245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3968159"/>
                  </a:ext>
                </a:extLst>
              </a:tr>
              <a:tr h="0">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Policy 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80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30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70.0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210</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30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240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4781296"/>
                  </a:ext>
                </a:extLst>
              </a:tr>
              <a:tr h="0">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C is best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B is best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A is best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7641838"/>
                  </a:ext>
                </a:extLst>
              </a:tr>
            </a:tbl>
          </a:graphicData>
        </a:graphic>
      </p:graphicFrame>
      <p:graphicFrame>
        <p:nvGraphicFramePr>
          <p:cNvPr id="5" name="Table 4">
            <a:extLst>
              <a:ext uri="{FF2B5EF4-FFF2-40B4-BE49-F238E27FC236}">
                <a16:creationId xmlns:a16="http://schemas.microsoft.com/office/drawing/2014/main" id="{D7D6CDB4-D381-3C04-BC3A-84CEEA12B9D3}"/>
              </a:ext>
            </a:extLst>
          </p:cNvPr>
          <p:cNvGraphicFramePr>
            <a:graphicFrameLocks noGrp="1"/>
          </p:cNvGraphicFramePr>
          <p:nvPr>
            <p:extLst>
              <p:ext uri="{D42A27DB-BD31-4B8C-83A1-F6EECF244321}">
                <p14:modId xmlns:p14="http://schemas.microsoft.com/office/powerpoint/2010/main" val="1503925576"/>
              </p:ext>
            </p:extLst>
          </p:nvPr>
        </p:nvGraphicFramePr>
        <p:xfrm>
          <a:off x="457200" y="4724400"/>
          <a:ext cx="11277602" cy="1312164"/>
        </p:xfrm>
        <a:graphic>
          <a:graphicData uri="http://schemas.openxmlformats.org/drawingml/2006/table">
            <a:tbl>
              <a:tblPr firstRow="1" firstCol="1" bandRow="1">
                <a:tableStyleId>{5C22544A-7EE6-4342-B048-85BDC9FD1C3A}</a:tableStyleId>
              </a:tblPr>
              <a:tblGrid>
                <a:gridCol w="1232701">
                  <a:extLst>
                    <a:ext uri="{9D8B030D-6E8A-4147-A177-3AD203B41FA5}">
                      <a16:colId xmlns:a16="http://schemas.microsoft.com/office/drawing/2014/main" val="2501269154"/>
                    </a:ext>
                  </a:extLst>
                </a:gridCol>
                <a:gridCol w="1335964">
                  <a:extLst>
                    <a:ext uri="{9D8B030D-6E8A-4147-A177-3AD203B41FA5}">
                      <a16:colId xmlns:a16="http://schemas.microsoft.com/office/drawing/2014/main" val="1946096755"/>
                    </a:ext>
                  </a:extLst>
                </a:gridCol>
                <a:gridCol w="1334673">
                  <a:extLst>
                    <a:ext uri="{9D8B030D-6E8A-4147-A177-3AD203B41FA5}">
                      <a16:colId xmlns:a16="http://schemas.microsoft.com/office/drawing/2014/main" val="1393171656"/>
                    </a:ext>
                  </a:extLst>
                </a:gridCol>
                <a:gridCol w="1334673">
                  <a:extLst>
                    <a:ext uri="{9D8B030D-6E8A-4147-A177-3AD203B41FA5}">
                      <a16:colId xmlns:a16="http://schemas.microsoft.com/office/drawing/2014/main" val="2974044775"/>
                    </a:ext>
                  </a:extLst>
                </a:gridCol>
                <a:gridCol w="1379851">
                  <a:extLst>
                    <a:ext uri="{9D8B030D-6E8A-4147-A177-3AD203B41FA5}">
                      <a16:colId xmlns:a16="http://schemas.microsoft.com/office/drawing/2014/main" val="2996646466"/>
                    </a:ext>
                  </a:extLst>
                </a:gridCol>
                <a:gridCol w="1432774">
                  <a:extLst>
                    <a:ext uri="{9D8B030D-6E8A-4147-A177-3AD203B41FA5}">
                      <a16:colId xmlns:a16="http://schemas.microsoft.com/office/drawing/2014/main" val="3907229861"/>
                    </a:ext>
                  </a:extLst>
                </a:gridCol>
                <a:gridCol w="1364361">
                  <a:extLst>
                    <a:ext uri="{9D8B030D-6E8A-4147-A177-3AD203B41FA5}">
                      <a16:colId xmlns:a16="http://schemas.microsoft.com/office/drawing/2014/main" val="2023582051"/>
                    </a:ext>
                  </a:extLst>
                </a:gridCol>
                <a:gridCol w="1862605">
                  <a:extLst>
                    <a:ext uri="{9D8B030D-6E8A-4147-A177-3AD203B41FA5}">
                      <a16:colId xmlns:a16="http://schemas.microsoft.com/office/drawing/2014/main" val="1456300670"/>
                    </a:ext>
                  </a:extLst>
                </a:gridCol>
              </a:tblGrid>
              <a:tr h="0">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Utility person 1</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Utility person 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Utility person 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AVERAGE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Utilitarian SWF</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Rawlsian SWF</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Multiplicative SWF / 1000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9820"/>
                  </a:ext>
                </a:extLst>
              </a:tr>
              <a:tr h="0">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Policy A</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70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70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70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70.0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210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70</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343</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9636794"/>
                  </a:ext>
                </a:extLst>
              </a:tr>
              <a:tr h="0">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Policy B</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70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80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60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70.0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210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60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336</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881790"/>
                  </a:ext>
                </a:extLst>
              </a:tr>
              <a:tr h="0">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Policy 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70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90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50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70.0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210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50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315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8454664"/>
                  </a:ext>
                </a:extLst>
              </a:tr>
            </a:tbl>
          </a:graphicData>
        </a:graphic>
      </p:graphicFrame>
      <p:sp>
        <p:nvSpPr>
          <p:cNvPr id="6" name="Rectangle 1">
            <a:extLst>
              <a:ext uri="{FF2B5EF4-FFF2-40B4-BE49-F238E27FC236}">
                <a16:creationId xmlns:a16="http://schemas.microsoft.com/office/drawing/2014/main" id="{D45E2E7B-CD43-9DE1-582E-1FC811FACBD1}"/>
              </a:ext>
            </a:extLst>
          </p:cNvPr>
          <p:cNvSpPr>
            <a:spLocks noChangeArrowheads="1"/>
          </p:cNvSpPr>
          <p:nvPr/>
        </p:nvSpPr>
        <p:spPr bwMode="auto">
          <a:xfrm>
            <a:off x="2971800" y="1457235"/>
            <a:ext cx="9220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Table 7.1 from Policy Analysis: Three different social welfare functions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Utilitarian:  Utility A + Utility B + Utility C</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Rawlsian:  Minimum (Utility A, Utility B, Utility C)</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Multiplicative:  Utility A*Utility B*Utility C</a:t>
            </a:r>
            <a:endParaRPr kumimoji="0" lang="en-US" altLang="en-US" sz="800" b="0" i="0" u="none" strike="noStrike" cap="none" normalizeH="0" baseline="0" dirty="0">
              <a:ln>
                <a:noFill/>
              </a:ln>
              <a:solidFill>
                <a:schemeClr val="tx1"/>
              </a:solidFill>
              <a:effectLst/>
            </a:endParaRPr>
          </a:p>
        </p:txBody>
      </p:sp>
      <p:sp>
        <p:nvSpPr>
          <p:cNvPr id="7" name="TextBox 6">
            <a:extLst>
              <a:ext uri="{FF2B5EF4-FFF2-40B4-BE49-F238E27FC236}">
                <a16:creationId xmlns:a16="http://schemas.microsoft.com/office/drawing/2014/main" id="{2A2851CD-E74F-589A-9653-DC87C3D28374}"/>
              </a:ext>
            </a:extLst>
          </p:cNvPr>
          <p:cNvSpPr txBox="1"/>
          <p:nvPr/>
        </p:nvSpPr>
        <p:spPr>
          <a:xfrm>
            <a:off x="2713381" y="4217505"/>
            <a:ext cx="586570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Contrast when all have equal outcome by Utilitarian outcome</a:t>
            </a:r>
          </a:p>
        </p:txBody>
      </p:sp>
    </p:spTree>
    <p:extLst>
      <p:ext uri="{BB962C8B-B14F-4D97-AF65-F5344CB8AC3E}">
        <p14:creationId xmlns:p14="http://schemas.microsoft.com/office/powerpoint/2010/main" val="693576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81DDB-C36A-4781-93B5-B783A8ABF900}"/>
              </a:ext>
            </a:extLst>
          </p:cNvPr>
          <p:cNvSpPr>
            <a:spLocks noGrp="1"/>
          </p:cNvSpPr>
          <p:nvPr>
            <p:ph type="title"/>
          </p:nvPr>
        </p:nvSpPr>
        <p:spPr/>
        <p:txBody>
          <a:bodyPr/>
          <a:lstStyle/>
          <a:p>
            <a:r>
              <a:rPr lang="en-US" dirty="0"/>
              <a:t>Edgeworth-Bowley Box Revisited</a:t>
            </a:r>
          </a:p>
        </p:txBody>
      </p:sp>
      <p:graphicFrame>
        <p:nvGraphicFramePr>
          <p:cNvPr id="4" name="Content Placeholder 3">
            <a:extLst>
              <a:ext uri="{FF2B5EF4-FFF2-40B4-BE49-F238E27FC236}">
                <a16:creationId xmlns:a16="http://schemas.microsoft.com/office/drawing/2014/main" id="{81245DFB-8DBC-4504-854C-4218404E534F}"/>
              </a:ext>
            </a:extLst>
          </p:cNvPr>
          <p:cNvGraphicFramePr>
            <a:graphicFrameLocks noGrp="1"/>
          </p:cNvGraphicFramePr>
          <p:nvPr>
            <p:ph idx="4294967295"/>
            <p:extLst>
              <p:ext uri="{D42A27DB-BD31-4B8C-83A1-F6EECF244321}">
                <p14:modId xmlns:p14="http://schemas.microsoft.com/office/powerpoint/2010/main" val="3913588861"/>
              </p:ext>
            </p:extLst>
          </p:nvPr>
        </p:nvGraphicFramePr>
        <p:xfrm>
          <a:off x="2682010" y="2446818"/>
          <a:ext cx="7073053" cy="3821791"/>
        </p:xfrm>
        <a:graphic>
          <a:graphicData uri="http://schemas.openxmlformats.org/drawingml/2006/table">
            <a:tbl>
              <a:tblPr>
                <a:tableStyleId>{5C22544A-7EE6-4342-B048-85BDC9FD1C3A}</a:tableStyleId>
              </a:tblPr>
              <a:tblGrid>
                <a:gridCol w="163332">
                  <a:extLst>
                    <a:ext uri="{9D8B030D-6E8A-4147-A177-3AD203B41FA5}">
                      <a16:colId xmlns:a16="http://schemas.microsoft.com/office/drawing/2014/main" val="2249345669"/>
                    </a:ext>
                  </a:extLst>
                </a:gridCol>
                <a:gridCol w="344813">
                  <a:extLst>
                    <a:ext uri="{9D8B030D-6E8A-4147-A177-3AD203B41FA5}">
                      <a16:colId xmlns:a16="http://schemas.microsoft.com/office/drawing/2014/main" val="2852203662"/>
                    </a:ext>
                  </a:extLst>
                </a:gridCol>
                <a:gridCol w="254073">
                  <a:extLst>
                    <a:ext uri="{9D8B030D-6E8A-4147-A177-3AD203B41FA5}">
                      <a16:colId xmlns:a16="http://schemas.microsoft.com/office/drawing/2014/main" val="2149201368"/>
                    </a:ext>
                  </a:extLst>
                </a:gridCol>
                <a:gridCol w="254073">
                  <a:extLst>
                    <a:ext uri="{9D8B030D-6E8A-4147-A177-3AD203B41FA5}">
                      <a16:colId xmlns:a16="http://schemas.microsoft.com/office/drawing/2014/main" val="2773011606"/>
                    </a:ext>
                  </a:extLst>
                </a:gridCol>
                <a:gridCol w="254073">
                  <a:extLst>
                    <a:ext uri="{9D8B030D-6E8A-4147-A177-3AD203B41FA5}">
                      <a16:colId xmlns:a16="http://schemas.microsoft.com/office/drawing/2014/main" val="3851552431"/>
                    </a:ext>
                  </a:extLst>
                </a:gridCol>
                <a:gridCol w="254073">
                  <a:extLst>
                    <a:ext uri="{9D8B030D-6E8A-4147-A177-3AD203B41FA5}">
                      <a16:colId xmlns:a16="http://schemas.microsoft.com/office/drawing/2014/main" val="616562797"/>
                    </a:ext>
                  </a:extLst>
                </a:gridCol>
                <a:gridCol w="254073">
                  <a:extLst>
                    <a:ext uri="{9D8B030D-6E8A-4147-A177-3AD203B41FA5}">
                      <a16:colId xmlns:a16="http://schemas.microsoft.com/office/drawing/2014/main" val="825263606"/>
                    </a:ext>
                  </a:extLst>
                </a:gridCol>
                <a:gridCol w="254073">
                  <a:extLst>
                    <a:ext uri="{9D8B030D-6E8A-4147-A177-3AD203B41FA5}">
                      <a16:colId xmlns:a16="http://schemas.microsoft.com/office/drawing/2014/main" val="2602902945"/>
                    </a:ext>
                  </a:extLst>
                </a:gridCol>
                <a:gridCol w="254073">
                  <a:extLst>
                    <a:ext uri="{9D8B030D-6E8A-4147-A177-3AD203B41FA5}">
                      <a16:colId xmlns:a16="http://schemas.microsoft.com/office/drawing/2014/main" val="1941829323"/>
                    </a:ext>
                  </a:extLst>
                </a:gridCol>
                <a:gridCol w="254073">
                  <a:extLst>
                    <a:ext uri="{9D8B030D-6E8A-4147-A177-3AD203B41FA5}">
                      <a16:colId xmlns:a16="http://schemas.microsoft.com/office/drawing/2014/main" val="327725680"/>
                    </a:ext>
                  </a:extLst>
                </a:gridCol>
                <a:gridCol w="254073">
                  <a:extLst>
                    <a:ext uri="{9D8B030D-6E8A-4147-A177-3AD203B41FA5}">
                      <a16:colId xmlns:a16="http://schemas.microsoft.com/office/drawing/2014/main" val="2791521842"/>
                    </a:ext>
                  </a:extLst>
                </a:gridCol>
                <a:gridCol w="254073">
                  <a:extLst>
                    <a:ext uri="{9D8B030D-6E8A-4147-A177-3AD203B41FA5}">
                      <a16:colId xmlns:a16="http://schemas.microsoft.com/office/drawing/2014/main" val="877119335"/>
                    </a:ext>
                  </a:extLst>
                </a:gridCol>
                <a:gridCol w="254073">
                  <a:extLst>
                    <a:ext uri="{9D8B030D-6E8A-4147-A177-3AD203B41FA5}">
                      <a16:colId xmlns:a16="http://schemas.microsoft.com/office/drawing/2014/main" val="1176880900"/>
                    </a:ext>
                  </a:extLst>
                </a:gridCol>
                <a:gridCol w="254073">
                  <a:extLst>
                    <a:ext uri="{9D8B030D-6E8A-4147-A177-3AD203B41FA5}">
                      <a16:colId xmlns:a16="http://schemas.microsoft.com/office/drawing/2014/main" val="1407567068"/>
                    </a:ext>
                  </a:extLst>
                </a:gridCol>
                <a:gridCol w="254073">
                  <a:extLst>
                    <a:ext uri="{9D8B030D-6E8A-4147-A177-3AD203B41FA5}">
                      <a16:colId xmlns:a16="http://schemas.microsoft.com/office/drawing/2014/main" val="3025039316"/>
                    </a:ext>
                  </a:extLst>
                </a:gridCol>
                <a:gridCol w="254073">
                  <a:extLst>
                    <a:ext uri="{9D8B030D-6E8A-4147-A177-3AD203B41FA5}">
                      <a16:colId xmlns:a16="http://schemas.microsoft.com/office/drawing/2014/main" val="3478816165"/>
                    </a:ext>
                  </a:extLst>
                </a:gridCol>
                <a:gridCol w="254073">
                  <a:extLst>
                    <a:ext uri="{9D8B030D-6E8A-4147-A177-3AD203B41FA5}">
                      <a16:colId xmlns:a16="http://schemas.microsoft.com/office/drawing/2014/main" val="1214169602"/>
                    </a:ext>
                  </a:extLst>
                </a:gridCol>
                <a:gridCol w="254073">
                  <a:extLst>
                    <a:ext uri="{9D8B030D-6E8A-4147-A177-3AD203B41FA5}">
                      <a16:colId xmlns:a16="http://schemas.microsoft.com/office/drawing/2014/main" val="3498381878"/>
                    </a:ext>
                  </a:extLst>
                </a:gridCol>
                <a:gridCol w="254073">
                  <a:extLst>
                    <a:ext uri="{9D8B030D-6E8A-4147-A177-3AD203B41FA5}">
                      <a16:colId xmlns:a16="http://schemas.microsoft.com/office/drawing/2014/main" val="2771327427"/>
                    </a:ext>
                  </a:extLst>
                </a:gridCol>
                <a:gridCol w="262263">
                  <a:extLst>
                    <a:ext uri="{9D8B030D-6E8A-4147-A177-3AD203B41FA5}">
                      <a16:colId xmlns:a16="http://schemas.microsoft.com/office/drawing/2014/main" val="512421548"/>
                    </a:ext>
                  </a:extLst>
                </a:gridCol>
                <a:gridCol w="245883">
                  <a:extLst>
                    <a:ext uri="{9D8B030D-6E8A-4147-A177-3AD203B41FA5}">
                      <a16:colId xmlns:a16="http://schemas.microsoft.com/office/drawing/2014/main" val="1133824048"/>
                    </a:ext>
                  </a:extLst>
                </a:gridCol>
                <a:gridCol w="254073">
                  <a:extLst>
                    <a:ext uri="{9D8B030D-6E8A-4147-A177-3AD203B41FA5}">
                      <a16:colId xmlns:a16="http://schemas.microsoft.com/office/drawing/2014/main" val="4096959138"/>
                    </a:ext>
                  </a:extLst>
                </a:gridCol>
                <a:gridCol w="254073">
                  <a:extLst>
                    <a:ext uri="{9D8B030D-6E8A-4147-A177-3AD203B41FA5}">
                      <a16:colId xmlns:a16="http://schemas.microsoft.com/office/drawing/2014/main" val="2992702980"/>
                    </a:ext>
                  </a:extLst>
                </a:gridCol>
                <a:gridCol w="254073">
                  <a:extLst>
                    <a:ext uri="{9D8B030D-6E8A-4147-A177-3AD203B41FA5}">
                      <a16:colId xmlns:a16="http://schemas.microsoft.com/office/drawing/2014/main" val="3846281266"/>
                    </a:ext>
                  </a:extLst>
                </a:gridCol>
                <a:gridCol w="254073">
                  <a:extLst>
                    <a:ext uri="{9D8B030D-6E8A-4147-A177-3AD203B41FA5}">
                      <a16:colId xmlns:a16="http://schemas.microsoft.com/office/drawing/2014/main" val="402411802"/>
                    </a:ext>
                  </a:extLst>
                </a:gridCol>
                <a:gridCol w="213085">
                  <a:extLst>
                    <a:ext uri="{9D8B030D-6E8A-4147-A177-3AD203B41FA5}">
                      <a16:colId xmlns:a16="http://schemas.microsoft.com/office/drawing/2014/main" val="4093650344"/>
                    </a:ext>
                  </a:extLst>
                </a:gridCol>
                <a:gridCol w="213085">
                  <a:extLst>
                    <a:ext uri="{9D8B030D-6E8A-4147-A177-3AD203B41FA5}">
                      <a16:colId xmlns:a16="http://schemas.microsoft.com/office/drawing/2014/main" val="917754882"/>
                    </a:ext>
                  </a:extLst>
                </a:gridCol>
                <a:gridCol w="295059">
                  <a:extLst>
                    <a:ext uri="{9D8B030D-6E8A-4147-A177-3AD203B41FA5}">
                      <a16:colId xmlns:a16="http://schemas.microsoft.com/office/drawing/2014/main" val="919829520"/>
                    </a:ext>
                  </a:extLst>
                </a:gridCol>
              </a:tblGrid>
              <a:tr h="143720">
                <a:tc>
                  <a:txBody>
                    <a:bodyPr/>
                    <a:lstStyle/>
                    <a:p>
                      <a:pPr algn="l" fontAlgn="b"/>
                      <a:endParaRPr lang="en-US"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25</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24</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23</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22</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21</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20</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19</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18</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17</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16</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15</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14</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13</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12</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11</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10</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9</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8</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7</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6</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l" fontAlgn="b"/>
                      <a:r>
                        <a:rPr lang="en-US" sz="1000" u="none" strike="noStrike" dirty="0">
                          <a:effectLst/>
                        </a:rPr>
                        <a:t>K</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5973103"/>
                  </a:ext>
                </a:extLst>
              </a:tr>
              <a:tr h="170180">
                <a:tc>
                  <a:txBody>
                    <a:bodyPr/>
                    <a:lstStyle/>
                    <a:p>
                      <a:pPr algn="r" fontAlgn="b"/>
                      <a:r>
                        <a:rPr lang="en-US" sz="1000" u="none" strike="noStrike" dirty="0">
                          <a:effectLst/>
                        </a:rPr>
                        <a:t>20</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1377794"/>
                  </a:ext>
                </a:extLst>
              </a:tr>
              <a:tr h="170180">
                <a:tc>
                  <a:txBody>
                    <a:bodyPr/>
                    <a:lstStyle/>
                    <a:p>
                      <a:pPr algn="r" fontAlgn="b"/>
                      <a:r>
                        <a:rPr lang="en-US" sz="1000" u="none" strike="noStrike" dirty="0">
                          <a:effectLst/>
                        </a:rPr>
                        <a:t>19</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3038951"/>
                  </a:ext>
                </a:extLst>
              </a:tr>
              <a:tr h="170180">
                <a:tc>
                  <a:txBody>
                    <a:bodyPr/>
                    <a:lstStyle/>
                    <a:p>
                      <a:pPr algn="r" fontAlgn="b"/>
                      <a:r>
                        <a:rPr lang="en-US" sz="1000" u="none" strike="noStrike" dirty="0">
                          <a:effectLst/>
                        </a:rPr>
                        <a:t>18</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5951670"/>
                  </a:ext>
                </a:extLst>
              </a:tr>
              <a:tr h="170180">
                <a:tc>
                  <a:txBody>
                    <a:bodyPr/>
                    <a:lstStyle/>
                    <a:p>
                      <a:pPr algn="r" fontAlgn="b"/>
                      <a:r>
                        <a:rPr lang="en-US" sz="1000" u="none" strike="noStrike" dirty="0">
                          <a:effectLst/>
                        </a:rPr>
                        <a:t>17</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25694532"/>
                  </a:ext>
                </a:extLst>
              </a:tr>
              <a:tr h="170180">
                <a:tc>
                  <a:txBody>
                    <a:bodyPr/>
                    <a:lstStyle/>
                    <a:p>
                      <a:pPr algn="r" fontAlgn="b"/>
                      <a:r>
                        <a:rPr lang="en-US" sz="1000" u="none" strike="noStrike" dirty="0">
                          <a:effectLst/>
                        </a:rPr>
                        <a:t>16</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5668401"/>
                  </a:ext>
                </a:extLst>
              </a:tr>
              <a:tr h="170180">
                <a:tc>
                  <a:txBody>
                    <a:bodyPr/>
                    <a:lstStyle/>
                    <a:p>
                      <a:pPr algn="r" fontAlgn="b"/>
                      <a:r>
                        <a:rPr lang="en-US" sz="1000" u="none" strike="noStrike" dirty="0">
                          <a:effectLst/>
                        </a:rPr>
                        <a:t>15</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2092626"/>
                  </a:ext>
                </a:extLst>
              </a:tr>
              <a:tr h="170180">
                <a:tc>
                  <a:txBody>
                    <a:bodyPr/>
                    <a:lstStyle/>
                    <a:p>
                      <a:pPr algn="r" fontAlgn="b"/>
                      <a:r>
                        <a:rPr lang="en-US" sz="1000" u="none" strike="noStrike" dirty="0">
                          <a:effectLst/>
                        </a:rPr>
                        <a:t>14</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6</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57741555"/>
                  </a:ext>
                </a:extLst>
              </a:tr>
              <a:tr h="170180">
                <a:tc>
                  <a:txBody>
                    <a:bodyPr/>
                    <a:lstStyle/>
                    <a:p>
                      <a:pPr algn="r" fontAlgn="b"/>
                      <a:r>
                        <a:rPr lang="en-US" sz="1000" u="none" strike="noStrike" dirty="0">
                          <a:effectLst/>
                        </a:rPr>
                        <a:t>13</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7</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26298181"/>
                  </a:ext>
                </a:extLst>
              </a:tr>
              <a:tr h="170180">
                <a:tc>
                  <a:txBody>
                    <a:bodyPr/>
                    <a:lstStyle/>
                    <a:p>
                      <a:pPr algn="r" fontAlgn="b"/>
                      <a:r>
                        <a:rPr lang="en-US" sz="1000" u="none" strike="noStrike" dirty="0">
                          <a:effectLst/>
                        </a:rPr>
                        <a:t>12</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8</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78170564"/>
                  </a:ext>
                </a:extLst>
              </a:tr>
              <a:tr h="170180">
                <a:tc>
                  <a:txBody>
                    <a:bodyPr/>
                    <a:lstStyle/>
                    <a:p>
                      <a:pPr algn="r" fontAlgn="b"/>
                      <a:r>
                        <a:rPr lang="en-US" sz="1000" u="none" strike="noStrike" dirty="0">
                          <a:effectLst/>
                        </a:rPr>
                        <a:t>11</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9</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75741493"/>
                  </a:ext>
                </a:extLst>
              </a:tr>
              <a:tr h="170180">
                <a:tc>
                  <a:txBody>
                    <a:bodyPr/>
                    <a:lstStyle/>
                    <a:p>
                      <a:pPr algn="r" fontAlgn="b"/>
                      <a:r>
                        <a:rPr lang="en-US" sz="1000" u="none" strike="noStrike" dirty="0">
                          <a:effectLst/>
                        </a:rPr>
                        <a:t>10</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10</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21601130"/>
                  </a:ext>
                </a:extLst>
              </a:tr>
              <a:tr h="143720">
                <a:tc>
                  <a:txBody>
                    <a:bodyPr/>
                    <a:lstStyle/>
                    <a:p>
                      <a:pPr algn="r" fontAlgn="b"/>
                      <a:r>
                        <a:rPr lang="en-US" sz="1000" u="none" strike="noStrike" dirty="0">
                          <a:effectLst/>
                        </a:rPr>
                        <a:t>9</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11</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82040038"/>
                  </a:ext>
                </a:extLst>
              </a:tr>
              <a:tr h="143720">
                <a:tc>
                  <a:txBody>
                    <a:bodyPr/>
                    <a:lstStyle/>
                    <a:p>
                      <a:pPr algn="r" fontAlgn="b"/>
                      <a:r>
                        <a:rPr lang="en-US" sz="1000" u="none" strike="noStrike" dirty="0">
                          <a:effectLst/>
                        </a:rPr>
                        <a:t>8</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12</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34084268"/>
                  </a:ext>
                </a:extLst>
              </a:tr>
              <a:tr h="143720">
                <a:tc>
                  <a:txBody>
                    <a:bodyPr/>
                    <a:lstStyle/>
                    <a:p>
                      <a:pPr algn="r" fontAlgn="b"/>
                      <a:r>
                        <a:rPr lang="en-US" sz="1000" u="none" strike="noStrike" dirty="0">
                          <a:effectLst/>
                        </a:rPr>
                        <a:t>7</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13</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390334"/>
                  </a:ext>
                </a:extLst>
              </a:tr>
              <a:tr h="143720">
                <a:tc>
                  <a:txBody>
                    <a:bodyPr/>
                    <a:lstStyle/>
                    <a:p>
                      <a:pPr algn="r" fontAlgn="b"/>
                      <a:r>
                        <a:rPr lang="en-US" sz="1000" u="none" strike="noStrike" dirty="0">
                          <a:effectLst/>
                        </a:rPr>
                        <a:t>6</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14</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6843071"/>
                  </a:ext>
                </a:extLst>
              </a:tr>
              <a:tr h="143720">
                <a:tc>
                  <a:txBody>
                    <a:bodyPr/>
                    <a:lstStyle/>
                    <a:p>
                      <a:pPr algn="r" fontAlgn="b"/>
                      <a:r>
                        <a:rPr lang="en-US"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15</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8843092"/>
                  </a:ext>
                </a:extLst>
              </a:tr>
              <a:tr h="143720">
                <a:tc>
                  <a:txBody>
                    <a:bodyPr/>
                    <a:lstStyle/>
                    <a:p>
                      <a:pPr algn="r" fontAlgn="b"/>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16</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6588583"/>
                  </a:ext>
                </a:extLst>
              </a:tr>
              <a:tr h="143720">
                <a:tc>
                  <a:txBody>
                    <a:bodyPr/>
                    <a:lstStyle/>
                    <a:p>
                      <a:pPr algn="r" fontAlgn="b"/>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17</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58242488"/>
                  </a:ext>
                </a:extLst>
              </a:tr>
              <a:tr h="143720">
                <a:tc>
                  <a:txBody>
                    <a:bodyPr/>
                    <a:lstStyle/>
                    <a:p>
                      <a:pPr algn="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18</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6020791"/>
                  </a:ext>
                </a:extLst>
              </a:tr>
              <a:tr h="168636">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19</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85323318"/>
                  </a:ext>
                </a:extLst>
              </a:tr>
              <a:tr h="160600">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20</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04189738"/>
                  </a:ext>
                </a:extLst>
              </a:tr>
              <a:tr h="143720">
                <a:tc>
                  <a:txBody>
                    <a:bodyPr/>
                    <a:lstStyle/>
                    <a:p>
                      <a:pPr algn="ctr" fontAlgn="b"/>
                      <a:r>
                        <a:rPr lang="en-US" sz="1000" u="none" strike="noStrike" dirty="0">
                          <a:effectLst/>
                        </a:rPr>
                        <a:t>J</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6</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7</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8</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9</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10</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11</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12</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13</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14</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15</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16</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17</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18</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19</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20</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21</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22</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23</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24</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b="0" i="0" u="none" strike="noStrike" dirty="0">
                          <a:solidFill>
                            <a:srgbClr val="000000"/>
                          </a:solidFill>
                          <a:effectLst/>
                          <a:latin typeface="Calibri" panose="020F0502020204030204" pitchFamily="34" charset="0"/>
                        </a:rPr>
                        <a:t>25</a:t>
                      </a:r>
                    </a:p>
                  </a:txBody>
                  <a:tcPr marL="9525" marR="9525" marT="9525" marB="0" anchor="b"/>
                </a:tc>
                <a:tc>
                  <a:txBody>
                    <a:bodyPr/>
                    <a:lstStyle/>
                    <a:p>
                      <a:pPr algn="r" fontAlgn="b"/>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69585550"/>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D822D8B-B5C6-4E9B-9A57-DDA82DC5E1C1}"/>
                  </a:ext>
                </a:extLst>
              </p:cNvPr>
              <p:cNvSpPr txBox="1"/>
              <p:nvPr/>
            </p:nvSpPr>
            <p:spPr>
              <a:xfrm>
                <a:off x="1745585" y="3581401"/>
                <a:ext cx="1011752" cy="38876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𝑎𝑝𝑝𝑙𝑒𝑠</m:t>
                          </m:r>
                        </m:e>
                        <m:sub>
                          <m:r>
                            <a:rPr lang="en-US" i="1">
                              <a:latin typeface="Cambria Math" panose="02040503050406030204" pitchFamily="18" charset="0"/>
                            </a:rPr>
                            <m:t>𝐽</m:t>
                          </m:r>
                        </m:sub>
                      </m:sSub>
                    </m:oMath>
                  </m:oMathPara>
                </a14:m>
                <a:endParaRPr lang="en-US" dirty="0"/>
              </a:p>
            </p:txBody>
          </p:sp>
        </mc:Choice>
        <mc:Fallback xmlns="">
          <p:sp>
            <p:nvSpPr>
              <p:cNvPr id="7" name="TextBox 6">
                <a:extLst>
                  <a:ext uri="{FF2B5EF4-FFF2-40B4-BE49-F238E27FC236}">
                    <a16:creationId xmlns:a16="http://schemas.microsoft.com/office/drawing/2014/main" id="{3D822D8B-B5C6-4E9B-9A57-DDA82DC5E1C1}"/>
                  </a:ext>
                </a:extLst>
              </p:cNvPr>
              <p:cNvSpPr txBox="1">
                <a:spLocks noRot="1" noChangeAspect="1" noMove="1" noResize="1" noEditPoints="1" noAdjustHandles="1" noChangeArrowheads="1" noChangeShapeType="1" noTextEdit="1"/>
              </p:cNvSpPr>
              <p:nvPr/>
            </p:nvSpPr>
            <p:spPr>
              <a:xfrm>
                <a:off x="1745585" y="3581401"/>
                <a:ext cx="1011752" cy="388761"/>
              </a:xfrm>
              <a:prstGeom prst="rect">
                <a:avLst/>
              </a:prstGeom>
              <a:blipFill>
                <a:blip r:embed="rId3"/>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4CA59FA-8F7D-4F4C-BC74-1927C82F0715}"/>
                  </a:ext>
                </a:extLst>
              </p:cNvPr>
              <p:cNvSpPr txBox="1"/>
              <p:nvPr/>
            </p:nvSpPr>
            <p:spPr>
              <a:xfrm>
                <a:off x="5438841" y="6333447"/>
                <a:ext cx="1091902" cy="388761"/>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𝑏𝑎𝑛𝑎𝑛𝑎𝑠</m:t>
                          </m:r>
                        </m:e>
                        <m:sub>
                          <m:r>
                            <a:rPr lang="en-US" i="1">
                              <a:latin typeface="Cambria Math" panose="02040503050406030204" pitchFamily="18" charset="0"/>
                            </a:rPr>
                            <m:t>𝐽</m:t>
                          </m:r>
                        </m:sub>
                      </m:sSub>
                    </m:oMath>
                  </m:oMathPara>
                </a14:m>
                <a:endParaRPr lang="en-US" dirty="0"/>
              </a:p>
            </p:txBody>
          </p:sp>
        </mc:Choice>
        <mc:Fallback xmlns="">
          <p:sp>
            <p:nvSpPr>
              <p:cNvPr id="8" name="TextBox 7">
                <a:extLst>
                  <a:ext uri="{FF2B5EF4-FFF2-40B4-BE49-F238E27FC236}">
                    <a16:creationId xmlns:a16="http://schemas.microsoft.com/office/drawing/2014/main" id="{14CA59FA-8F7D-4F4C-BC74-1927C82F0715}"/>
                  </a:ext>
                </a:extLst>
              </p:cNvPr>
              <p:cNvSpPr txBox="1">
                <a:spLocks noRot="1" noChangeAspect="1" noMove="1" noResize="1" noEditPoints="1" noAdjustHandles="1" noChangeArrowheads="1" noChangeShapeType="1" noTextEdit="1"/>
              </p:cNvSpPr>
              <p:nvPr/>
            </p:nvSpPr>
            <p:spPr>
              <a:xfrm>
                <a:off x="5438841" y="6333447"/>
                <a:ext cx="1091902" cy="388761"/>
              </a:xfrm>
              <a:prstGeom prst="rect">
                <a:avLst/>
              </a:prstGeom>
              <a:blipFill>
                <a:blip r:embed="rId4"/>
                <a:stretch>
                  <a:fillRect r="-1676"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A25298C-164A-487B-84BA-2B5366C8F787}"/>
                  </a:ext>
                </a:extLst>
              </p:cNvPr>
              <p:cNvSpPr txBox="1"/>
              <p:nvPr/>
            </p:nvSpPr>
            <p:spPr>
              <a:xfrm>
                <a:off x="5672585" y="2071326"/>
                <a:ext cx="968300" cy="2559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𝑏𝑎𝑛𝑎𝑛𝑎𝑠</m:t>
                          </m:r>
                        </m:e>
                        <m:sub>
                          <m:r>
                            <a:rPr lang="en-US" i="1">
                              <a:latin typeface="Cambria Math" panose="02040503050406030204" pitchFamily="18" charset="0"/>
                            </a:rPr>
                            <m:t>𝐾</m:t>
                          </m:r>
                        </m:sub>
                      </m:sSub>
                    </m:oMath>
                  </m:oMathPara>
                </a14:m>
                <a:endParaRPr lang="en-US" dirty="0"/>
              </a:p>
            </p:txBody>
          </p:sp>
        </mc:Choice>
        <mc:Fallback xmlns="">
          <p:sp>
            <p:nvSpPr>
              <p:cNvPr id="9" name="TextBox 8">
                <a:extLst>
                  <a:ext uri="{FF2B5EF4-FFF2-40B4-BE49-F238E27FC236}">
                    <a16:creationId xmlns:a16="http://schemas.microsoft.com/office/drawing/2014/main" id="{7A25298C-164A-487B-84BA-2B5366C8F787}"/>
                  </a:ext>
                </a:extLst>
              </p:cNvPr>
              <p:cNvSpPr txBox="1">
                <a:spLocks noRot="1" noChangeAspect="1" noMove="1" noResize="1" noEditPoints="1" noAdjustHandles="1" noChangeArrowheads="1" noChangeShapeType="1" noTextEdit="1"/>
              </p:cNvSpPr>
              <p:nvPr/>
            </p:nvSpPr>
            <p:spPr>
              <a:xfrm>
                <a:off x="5672585" y="2071326"/>
                <a:ext cx="968300" cy="255948"/>
              </a:xfrm>
              <a:prstGeom prst="rect">
                <a:avLst/>
              </a:prstGeom>
              <a:blipFill>
                <a:blip r:embed="rId5"/>
                <a:stretch>
                  <a:fillRect r="-16883" b="-42857"/>
                </a:stretch>
              </a:blipFill>
            </p:spPr>
            <p:txBody>
              <a:bodyPr/>
              <a:lstStyle/>
              <a:p>
                <a:r>
                  <a:rPr lang="en-US">
                    <a:noFill/>
                  </a:rPr>
                  <a:t> </a:t>
                </a:r>
              </a:p>
            </p:txBody>
          </p:sp>
        </mc:Fallback>
      </mc:AlternateContent>
      <p:sp>
        <p:nvSpPr>
          <p:cNvPr id="10" name="Freeform: Shape 9">
            <a:extLst>
              <a:ext uri="{FF2B5EF4-FFF2-40B4-BE49-F238E27FC236}">
                <a16:creationId xmlns:a16="http://schemas.microsoft.com/office/drawing/2014/main" id="{C2E31F1B-F22E-4B58-83E0-445C5BC70A8B}"/>
              </a:ext>
            </a:extLst>
          </p:cNvPr>
          <p:cNvSpPr/>
          <p:nvPr/>
        </p:nvSpPr>
        <p:spPr>
          <a:xfrm>
            <a:off x="2983136" y="3180352"/>
            <a:ext cx="3160857" cy="2845551"/>
          </a:xfrm>
          <a:custGeom>
            <a:avLst/>
            <a:gdLst>
              <a:gd name="connsiteX0" fmla="*/ 0 w 3068877"/>
              <a:gd name="connsiteY0" fmla="*/ 0 h 2417523"/>
              <a:gd name="connsiteX1" fmla="*/ 688932 w 3068877"/>
              <a:gd name="connsiteY1" fmla="*/ 1139868 h 2417523"/>
              <a:gd name="connsiteX2" fmla="*/ 3068877 w 3068877"/>
              <a:gd name="connsiteY2" fmla="*/ 2417523 h 2417523"/>
            </a:gdLst>
            <a:ahLst/>
            <a:cxnLst>
              <a:cxn ang="0">
                <a:pos x="connsiteX0" y="connsiteY0"/>
              </a:cxn>
              <a:cxn ang="0">
                <a:pos x="connsiteX1" y="connsiteY1"/>
              </a:cxn>
              <a:cxn ang="0">
                <a:pos x="connsiteX2" y="connsiteY2"/>
              </a:cxn>
            </a:cxnLst>
            <a:rect l="l" t="t" r="r" b="b"/>
            <a:pathLst>
              <a:path w="3068877" h="2417523">
                <a:moveTo>
                  <a:pt x="0" y="0"/>
                </a:moveTo>
                <a:cubicBezTo>
                  <a:pt x="88726" y="368474"/>
                  <a:pt x="177453" y="736948"/>
                  <a:pt x="688932" y="1139868"/>
                </a:cubicBezTo>
                <a:cubicBezTo>
                  <a:pt x="1200412" y="1542789"/>
                  <a:pt x="2134644" y="1980156"/>
                  <a:pt x="3068877" y="241752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7B1C6420-380D-4DE5-9FA5-CC2B1B4C8927}"/>
              </a:ext>
            </a:extLst>
          </p:cNvPr>
          <p:cNvSpPr/>
          <p:nvPr/>
        </p:nvSpPr>
        <p:spPr>
          <a:xfrm>
            <a:off x="2781354" y="3289815"/>
            <a:ext cx="2594603" cy="2547608"/>
          </a:xfrm>
          <a:custGeom>
            <a:avLst/>
            <a:gdLst>
              <a:gd name="connsiteX0" fmla="*/ 0 w 2605414"/>
              <a:gd name="connsiteY0" fmla="*/ 0 h 2755726"/>
              <a:gd name="connsiteX1" fmla="*/ 1991638 w 2605414"/>
              <a:gd name="connsiteY1" fmla="*/ 889348 h 2755726"/>
              <a:gd name="connsiteX2" fmla="*/ 2605414 w 2605414"/>
              <a:gd name="connsiteY2" fmla="*/ 2755726 h 2755726"/>
            </a:gdLst>
            <a:ahLst/>
            <a:cxnLst>
              <a:cxn ang="0">
                <a:pos x="connsiteX0" y="connsiteY0"/>
              </a:cxn>
              <a:cxn ang="0">
                <a:pos x="connsiteX1" y="connsiteY1"/>
              </a:cxn>
              <a:cxn ang="0">
                <a:pos x="connsiteX2" y="connsiteY2"/>
              </a:cxn>
            </a:cxnLst>
            <a:rect l="l" t="t" r="r" b="b"/>
            <a:pathLst>
              <a:path w="2605414" h="2755726">
                <a:moveTo>
                  <a:pt x="0" y="0"/>
                </a:moveTo>
                <a:cubicBezTo>
                  <a:pt x="778701" y="215030"/>
                  <a:pt x="1557402" y="430060"/>
                  <a:pt x="1991638" y="889348"/>
                </a:cubicBezTo>
                <a:cubicBezTo>
                  <a:pt x="2425874" y="1348636"/>
                  <a:pt x="2515644" y="2052181"/>
                  <a:pt x="2605414" y="27557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FF5876D-CF62-403F-8640-27B8461A77CA}"/>
              </a:ext>
            </a:extLst>
          </p:cNvPr>
          <p:cNvSpPr/>
          <p:nvPr/>
        </p:nvSpPr>
        <p:spPr>
          <a:xfrm>
            <a:off x="4070693" y="2755095"/>
            <a:ext cx="3236771" cy="2933662"/>
          </a:xfrm>
          <a:custGeom>
            <a:avLst/>
            <a:gdLst>
              <a:gd name="connsiteX0" fmla="*/ 0 w 3068877"/>
              <a:gd name="connsiteY0" fmla="*/ 0 h 2417523"/>
              <a:gd name="connsiteX1" fmla="*/ 688932 w 3068877"/>
              <a:gd name="connsiteY1" fmla="*/ 1139868 h 2417523"/>
              <a:gd name="connsiteX2" fmla="*/ 3068877 w 3068877"/>
              <a:gd name="connsiteY2" fmla="*/ 2417523 h 2417523"/>
            </a:gdLst>
            <a:ahLst/>
            <a:cxnLst>
              <a:cxn ang="0">
                <a:pos x="connsiteX0" y="connsiteY0"/>
              </a:cxn>
              <a:cxn ang="0">
                <a:pos x="connsiteX1" y="connsiteY1"/>
              </a:cxn>
              <a:cxn ang="0">
                <a:pos x="connsiteX2" y="connsiteY2"/>
              </a:cxn>
            </a:cxnLst>
            <a:rect l="l" t="t" r="r" b="b"/>
            <a:pathLst>
              <a:path w="3068877" h="2417523">
                <a:moveTo>
                  <a:pt x="0" y="0"/>
                </a:moveTo>
                <a:cubicBezTo>
                  <a:pt x="88726" y="368474"/>
                  <a:pt x="177453" y="736948"/>
                  <a:pt x="688932" y="1139868"/>
                </a:cubicBezTo>
                <a:cubicBezTo>
                  <a:pt x="1200412" y="1542789"/>
                  <a:pt x="2134644" y="1980156"/>
                  <a:pt x="3068877" y="241752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33D84B7E-7787-4B85-94F1-2C8EF05715F1}"/>
              </a:ext>
            </a:extLst>
          </p:cNvPr>
          <p:cNvSpPr/>
          <p:nvPr/>
        </p:nvSpPr>
        <p:spPr>
          <a:xfrm>
            <a:off x="6320864" y="2567061"/>
            <a:ext cx="2528165" cy="2341631"/>
          </a:xfrm>
          <a:custGeom>
            <a:avLst/>
            <a:gdLst>
              <a:gd name="connsiteX0" fmla="*/ 0 w 2605414"/>
              <a:gd name="connsiteY0" fmla="*/ 0 h 2755726"/>
              <a:gd name="connsiteX1" fmla="*/ 1991638 w 2605414"/>
              <a:gd name="connsiteY1" fmla="*/ 889348 h 2755726"/>
              <a:gd name="connsiteX2" fmla="*/ 2605414 w 2605414"/>
              <a:gd name="connsiteY2" fmla="*/ 2755726 h 2755726"/>
            </a:gdLst>
            <a:ahLst/>
            <a:cxnLst>
              <a:cxn ang="0">
                <a:pos x="connsiteX0" y="connsiteY0"/>
              </a:cxn>
              <a:cxn ang="0">
                <a:pos x="connsiteX1" y="connsiteY1"/>
              </a:cxn>
              <a:cxn ang="0">
                <a:pos x="connsiteX2" y="connsiteY2"/>
              </a:cxn>
            </a:cxnLst>
            <a:rect l="l" t="t" r="r" b="b"/>
            <a:pathLst>
              <a:path w="2605414" h="2755726">
                <a:moveTo>
                  <a:pt x="0" y="0"/>
                </a:moveTo>
                <a:cubicBezTo>
                  <a:pt x="778701" y="215030"/>
                  <a:pt x="1557402" y="430060"/>
                  <a:pt x="1991638" y="889348"/>
                </a:cubicBezTo>
                <a:cubicBezTo>
                  <a:pt x="2425874" y="1348636"/>
                  <a:pt x="2515644" y="2052181"/>
                  <a:pt x="2605414" y="27557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AE383FD-5879-471B-95D3-A3A0821AF84C}"/>
              </a:ext>
            </a:extLst>
          </p:cNvPr>
          <p:cNvSpPr/>
          <p:nvPr/>
        </p:nvSpPr>
        <p:spPr>
          <a:xfrm>
            <a:off x="7143272" y="2612603"/>
            <a:ext cx="1960233" cy="2084494"/>
          </a:xfrm>
          <a:custGeom>
            <a:avLst/>
            <a:gdLst>
              <a:gd name="connsiteX0" fmla="*/ 0 w 3068877"/>
              <a:gd name="connsiteY0" fmla="*/ 0 h 2417523"/>
              <a:gd name="connsiteX1" fmla="*/ 688932 w 3068877"/>
              <a:gd name="connsiteY1" fmla="*/ 1139868 h 2417523"/>
              <a:gd name="connsiteX2" fmla="*/ 3068877 w 3068877"/>
              <a:gd name="connsiteY2" fmla="*/ 2417523 h 2417523"/>
            </a:gdLst>
            <a:ahLst/>
            <a:cxnLst>
              <a:cxn ang="0">
                <a:pos x="connsiteX0" y="connsiteY0"/>
              </a:cxn>
              <a:cxn ang="0">
                <a:pos x="connsiteX1" y="connsiteY1"/>
              </a:cxn>
              <a:cxn ang="0">
                <a:pos x="connsiteX2" y="connsiteY2"/>
              </a:cxn>
            </a:cxnLst>
            <a:rect l="l" t="t" r="r" b="b"/>
            <a:pathLst>
              <a:path w="3068877" h="2417523">
                <a:moveTo>
                  <a:pt x="0" y="0"/>
                </a:moveTo>
                <a:cubicBezTo>
                  <a:pt x="88726" y="368474"/>
                  <a:pt x="177453" y="736948"/>
                  <a:pt x="688932" y="1139868"/>
                </a:cubicBezTo>
                <a:cubicBezTo>
                  <a:pt x="1200412" y="1542789"/>
                  <a:pt x="2134644" y="1980156"/>
                  <a:pt x="3068877" y="241752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BBA0DCD4-AF9A-41A4-B36E-1D27D52B5A0C}"/>
              </a:ext>
            </a:extLst>
          </p:cNvPr>
          <p:cNvSpPr/>
          <p:nvPr/>
        </p:nvSpPr>
        <p:spPr>
          <a:xfrm>
            <a:off x="5450207" y="2752752"/>
            <a:ext cx="2675523" cy="2425339"/>
          </a:xfrm>
          <a:custGeom>
            <a:avLst/>
            <a:gdLst>
              <a:gd name="connsiteX0" fmla="*/ 0 w 2605414"/>
              <a:gd name="connsiteY0" fmla="*/ 0 h 2755726"/>
              <a:gd name="connsiteX1" fmla="*/ 1991638 w 2605414"/>
              <a:gd name="connsiteY1" fmla="*/ 889348 h 2755726"/>
              <a:gd name="connsiteX2" fmla="*/ 2605414 w 2605414"/>
              <a:gd name="connsiteY2" fmla="*/ 2755726 h 2755726"/>
            </a:gdLst>
            <a:ahLst/>
            <a:cxnLst>
              <a:cxn ang="0">
                <a:pos x="connsiteX0" y="connsiteY0"/>
              </a:cxn>
              <a:cxn ang="0">
                <a:pos x="connsiteX1" y="connsiteY1"/>
              </a:cxn>
              <a:cxn ang="0">
                <a:pos x="connsiteX2" y="connsiteY2"/>
              </a:cxn>
            </a:cxnLst>
            <a:rect l="l" t="t" r="r" b="b"/>
            <a:pathLst>
              <a:path w="2605414" h="2755726">
                <a:moveTo>
                  <a:pt x="0" y="0"/>
                </a:moveTo>
                <a:cubicBezTo>
                  <a:pt x="778701" y="215030"/>
                  <a:pt x="1557402" y="430060"/>
                  <a:pt x="1991638" y="889348"/>
                </a:cubicBezTo>
                <a:cubicBezTo>
                  <a:pt x="2425874" y="1348636"/>
                  <a:pt x="2515644" y="2052181"/>
                  <a:pt x="2605414" y="27557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977AF2A-13A5-422D-B740-2CBA3BE291B2}"/>
              </a:ext>
            </a:extLst>
          </p:cNvPr>
          <p:cNvSpPr/>
          <p:nvPr/>
        </p:nvSpPr>
        <p:spPr>
          <a:xfrm>
            <a:off x="7496488" y="3441705"/>
            <a:ext cx="288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2E67748-6F7C-42D6-9C7D-D593CD333A0E}"/>
                  </a:ext>
                </a:extLst>
              </p:cNvPr>
              <p:cNvSpPr txBox="1"/>
              <p:nvPr/>
            </p:nvSpPr>
            <p:spPr>
              <a:xfrm>
                <a:off x="6194224" y="5738859"/>
                <a:ext cx="446661" cy="402546"/>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𝐼</m:t>
                          </m:r>
                        </m:e>
                        <m:sub>
                          <m:r>
                            <a:rPr lang="en-US" i="1">
                              <a:solidFill>
                                <a:srgbClr val="FF0000"/>
                              </a:solidFill>
                              <a:latin typeface="Cambria Math" panose="02040503050406030204" pitchFamily="18" charset="0"/>
                            </a:rPr>
                            <m:t>𝐽</m:t>
                          </m:r>
                        </m:sub>
                        <m:sup>
                          <m:r>
                            <a:rPr lang="en-US" i="1">
                              <a:solidFill>
                                <a:srgbClr val="FF0000"/>
                              </a:solidFill>
                              <a:latin typeface="Cambria Math" panose="02040503050406030204" pitchFamily="18" charset="0"/>
                            </a:rPr>
                            <m:t>1</m:t>
                          </m:r>
                        </m:sup>
                      </m:sSubSup>
                      <m:r>
                        <a:rPr lang="en-US" b="0" i="1" smtClean="0">
                          <a:solidFill>
                            <a:srgbClr val="FF0000"/>
                          </a:solidFill>
                          <a:latin typeface="Cambria Math" panose="02040503050406030204" pitchFamily="18" charset="0"/>
                        </a:rPr>
                        <m:t>=5</m:t>
                      </m:r>
                    </m:oMath>
                  </m:oMathPara>
                </a14:m>
                <a:endParaRPr lang="en-US" dirty="0"/>
              </a:p>
            </p:txBody>
          </p:sp>
        </mc:Choice>
        <mc:Fallback xmlns="">
          <p:sp>
            <p:nvSpPr>
              <p:cNvPr id="22" name="TextBox 21">
                <a:extLst>
                  <a:ext uri="{FF2B5EF4-FFF2-40B4-BE49-F238E27FC236}">
                    <a16:creationId xmlns:a16="http://schemas.microsoft.com/office/drawing/2014/main" id="{22E67748-6F7C-42D6-9C7D-D593CD333A0E}"/>
                  </a:ext>
                </a:extLst>
              </p:cNvPr>
              <p:cNvSpPr txBox="1">
                <a:spLocks noRot="1" noChangeAspect="1" noMove="1" noResize="1" noEditPoints="1" noAdjustHandles="1" noChangeArrowheads="1" noChangeShapeType="1" noTextEdit="1"/>
              </p:cNvSpPr>
              <p:nvPr/>
            </p:nvSpPr>
            <p:spPr>
              <a:xfrm>
                <a:off x="6194224" y="5738859"/>
                <a:ext cx="446661" cy="402546"/>
              </a:xfrm>
              <a:prstGeom prst="rect">
                <a:avLst/>
              </a:prstGeom>
              <a:blipFill>
                <a:blip r:embed="rId6"/>
                <a:stretch>
                  <a:fillRect r="-79452"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41EA883-AD86-4119-A784-5F540C996951}"/>
                  </a:ext>
                </a:extLst>
              </p:cNvPr>
              <p:cNvSpPr txBox="1"/>
              <p:nvPr/>
            </p:nvSpPr>
            <p:spPr>
              <a:xfrm>
                <a:off x="7411334" y="5639512"/>
                <a:ext cx="451597" cy="403124"/>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𝐼</m:t>
                          </m:r>
                        </m:e>
                        <m:sub>
                          <m:r>
                            <a:rPr lang="en-US" i="1">
                              <a:solidFill>
                                <a:srgbClr val="FF0000"/>
                              </a:solidFill>
                              <a:latin typeface="Cambria Math" panose="02040503050406030204" pitchFamily="18" charset="0"/>
                            </a:rPr>
                            <m:t>𝐽</m:t>
                          </m:r>
                        </m:sub>
                        <m:sup>
                          <m:r>
                            <a:rPr lang="en-US" i="1">
                              <a:solidFill>
                                <a:srgbClr val="FF0000"/>
                              </a:solidFill>
                              <a:latin typeface="Cambria Math" panose="02040503050406030204" pitchFamily="18" charset="0"/>
                            </a:rPr>
                            <m:t>2</m:t>
                          </m:r>
                        </m:sup>
                      </m:sSubSup>
                      <m:r>
                        <a:rPr lang="en-US" b="0" i="1" smtClean="0">
                          <a:solidFill>
                            <a:srgbClr val="FF0000"/>
                          </a:solidFill>
                          <a:latin typeface="Cambria Math" panose="02040503050406030204" pitchFamily="18" charset="0"/>
                        </a:rPr>
                        <m:t>=9</m:t>
                      </m:r>
                    </m:oMath>
                  </m:oMathPara>
                </a14:m>
                <a:endParaRPr lang="en-US" dirty="0"/>
              </a:p>
            </p:txBody>
          </p:sp>
        </mc:Choice>
        <mc:Fallback xmlns="">
          <p:sp>
            <p:nvSpPr>
              <p:cNvPr id="23" name="TextBox 22">
                <a:extLst>
                  <a:ext uri="{FF2B5EF4-FFF2-40B4-BE49-F238E27FC236}">
                    <a16:creationId xmlns:a16="http://schemas.microsoft.com/office/drawing/2014/main" id="{541EA883-AD86-4119-A784-5F540C996951}"/>
                  </a:ext>
                </a:extLst>
              </p:cNvPr>
              <p:cNvSpPr txBox="1">
                <a:spLocks noRot="1" noChangeAspect="1" noMove="1" noResize="1" noEditPoints="1" noAdjustHandles="1" noChangeArrowheads="1" noChangeShapeType="1" noTextEdit="1"/>
              </p:cNvSpPr>
              <p:nvPr/>
            </p:nvSpPr>
            <p:spPr>
              <a:xfrm>
                <a:off x="7411334" y="5639512"/>
                <a:ext cx="451597" cy="403124"/>
              </a:xfrm>
              <a:prstGeom prst="rect">
                <a:avLst/>
              </a:prstGeom>
              <a:blipFill>
                <a:blip r:embed="rId7"/>
                <a:stretch>
                  <a:fillRect r="-77027"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6942B34-D8F6-4282-BCFB-63360570DE05}"/>
                  </a:ext>
                </a:extLst>
              </p:cNvPr>
              <p:cNvSpPr txBox="1"/>
              <p:nvPr/>
            </p:nvSpPr>
            <p:spPr>
              <a:xfrm>
                <a:off x="9288050" y="4595225"/>
                <a:ext cx="451597" cy="404534"/>
              </a:xfrm>
              <a:prstGeom prst="rect">
                <a:avLst/>
              </a:prstGeom>
              <a:noFill/>
            </p:spPr>
            <p:txBody>
              <a:bodyPr wrap="none" rtlCol="0">
                <a:noAutofit/>
              </a:bodyPr>
              <a:lstStyle/>
              <a:p>
                <a14:m>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𝐼</m:t>
                        </m:r>
                      </m:e>
                      <m:sub>
                        <m:r>
                          <a:rPr lang="en-US" i="1">
                            <a:solidFill>
                              <a:srgbClr val="FF0000"/>
                            </a:solidFill>
                            <a:latin typeface="Cambria Math" panose="02040503050406030204" pitchFamily="18" charset="0"/>
                          </a:rPr>
                          <m:t>𝐽</m:t>
                        </m:r>
                      </m:sub>
                      <m:sup>
                        <m:r>
                          <a:rPr lang="en-US" i="1">
                            <a:solidFill>
                              <a:srgbClr val="FF0000"/>
                            </a:solidFill>
                            <a:latin typeface="Cambria Math" panose="02040503050406030204" pitchFamily="18" charset="0"/>
                          </a:rPr>
                          <m:t>3</m:t>
                        </m:r>
                      </m:sup>
                    </m:sSubSup>
                  </m:oMath>
                </a14:m>
                <a:r>
                  <a:rPr lang="en-US" dirty="0">
                    <a:solidFill>
                      <a:srgbClr val="FF0000"/>
                    </a:solidFill>
                  </a:rPr>
                  <a:t>=11</a:t>
                </a:r>
              </a:p>
            </p:txBody>
          </p:sp>
        </mc:Choice>
        <mc:Fallback xmlns="">
          <p:sp>
            <p:nvSpPr>
              <p:cNvPr id="24" name="TextBox 23">
                <a:extLst>
                  <a:ext uri="{FF2B5EF4-FFF2-40B4-BE49-F238E27FC236}">
                    <a16:creationId xmlns:a16="http://schemas.microsoft.com/office/drawing/2014/main" id="{76942B34-D8F6-4282-BCFB-63360570DE05}"/>
                  </a:ext>
                </a:extLst>
              </p:cNvPr>
              <p:cNvSpPr txBox="1">
                <a:spLocks noRot="1" noChangeAspect="1" noMove="1" noResize="1" noEditPoints="1" noAdjustHandles="1" noChangeArrowheads="1" noChangeShapeType="1" noTextEdit="1"/>
              </p:cNvSpPr>
              <p:nvPr/>
            </p:nvSpPr>
            <p:spPr>
              <a:xfrm>
                <a:off x="9288050" y="4595225"/>
                <a:ext cx="451597" cy="404534"/>
              </a:xfrm>
              <a:prstGeom prst="rect">
                <a:avLst/>
              </a:prstGeom>
              <a:blipFill>
                <a:blip r:embed="rId8"/>
                <a:stretch>
                  <a:fillRect t="-7576" r="-78378"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14762C7-5F1E-4E3A-9BC3-B46CA1B37ADA}"/>
                  </a:ext>
                </a:extLst>
              </p:cNvPr>
              <p:cNvSpPr txBox="1"/>
              <p:nvPr/>
            </p:nvSpPr>
            <p:spPr>
              <a:xfrm>
                <a:off x="8702961" y="5037012"/>
                <a:ext cx="459869" cy="372603"/>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0070C0"/>
                              </a:solidFill>
                              <a:latin typeface="Cambria Math" panose="02040503050406030204" pitchFamily="18" charset="0"/>
                            </a:rPr>
                          </m:ctrlPr>
                        </m:sSubSupPr>
                        <m:e>
                          <m:r>
                            <a:rPr lang="en-US" i="1">
                              <a:solidFill>
                                <a:srgbClr val="0070C0"/>
                              </a:solidFill>
                              <a:latin typeface="Cambria Math" panose="02040503050406030204" pitchFamily="18" charset="0"/>
                            </a:rPr>
                            <m:t>𝐼</m:t>
                          </m:r>
                        </m:e>
                        <m:sub>
                          <m:r>
                            <a:rPr lang="en-US" i="1">
                              <a:solidFill>
                                <a:srgbClr val="0070C0"/>
                              </a:solidFill>
                              <a:latin typeface="Cambria Math" panose="02040503050406030204" pitchFamily="18" charset="0"/>
                            </a:rPr>
                            <m:t>𝐾</m:t>
                          </m:r>
                        </m:sub>
                        <m:sup>
                          <m:r>
                            <a:rPr lang="en-US" i="1">
                              <a:solidFill>
                                <a:srgbClr val="0070C0"/>
                              </a:solidFill>
                              <a:latin typeface="Cambria Math" panose="02040503050406030204" pitchFamily="18" charset="0"/>
                            </a:rPr>
                            <m:t>1</m:t>
                          </m:r>
                        </m:sup>
                      </m:sSubSup>
                      <m:r>
                        <a:rPr lang="en-US" b="0" i="1" smtClean="0">
                          <a:solidFill>
                            <a:srgbClr val="0070C0"/>
                          </a:solidFill>
                          <a:latin typeface="Cambria Math" panose="02040503050406030204" pitchFamily="18" charset="0"/>
                        </a:rPr>
                        <m:t>=6</m:t>
                      </m:r>
                    </m:oMath>
                  </m:oMathPara>
                </a14:m>
                <a:endParaRPr lang="en-US" dirty="0"/>
              </a:p>
            </p:txBody>
          </p:sp>
        </mc:Choice>
        <mc:Fallback xmlns="">
          <p:sp>
            <p:nvSpPr>
              <p:cNvPr id="29" name="TextBox 28">
                <a:extLst>
                  <a:ext uri="{FF2B5EF4-FFF2-40B4-BE49-F238E27FC236}">
                    <a16:creationId xmlns:a16="http://schemas.microsoft.com/office/drawing/2014/main" id="{514762C7-5F1E-4E3A-9BC3-B46CA1B37ADA}"/>
                  </a:ext>
                </a:extLst>
              </p:cNvPr>
              <p:cNvSpPr txBox="1">
                <a:spLocks noRot="1" noChangeAspect="1" noMove="1" noResize="1" noEditPoints="1" noAdjustHandles="1" noChangeArrowheads="1" noChangeShapeType="1" noTextEdit="1"/>
              </p:cNvSpPr>
              <p:nvPr/>
            </p:nvSpPr>
            <p:spPr>
              <a:xfrm>
                <a:off x="8702961" y="5037012"/>
                <a:ext cx="459869" cy="372603"/>
              </a:xfrm>
              <a:prstGeom prst="rect">
                <a:avLst/>
              </a:prstGeom>
              <a:blipFill>
                <a:blip r:embed="rId9"/>
                <a:stretch>
                  <a:fillRect r="-76000" b="-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44A264B-05F6-4244-BE5E-A81040B31E43}"/>
                  </a:ext>
                </a:extLst>
              </p:cNvPr>
              <p:cNvSpPr txBox="1"/>
              <p:nvPr/>
            </p:nvSpPr>
            <p:spPr>
              <a:xfrm>
                <a:off x="7998331" y="5189421"/>
                <a:ext cx="459869" cy="37317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0070C0"/>
                              </a:solidFill>
                              <a:latin typeface="Cambria Math" panose="02040503050406030204" pitchFamily="18" charset="0"/>
                            </a:rPr>
                          </m:ctrlPr>
                        </m:sSubSupPr>
                        <m:e>
                          <m:r>
                            <a:rPr lang="en-US" i="1">
                              <a:solidFill>
                                <a:srgbClr val="0070C0"/>
                              </a:solidFill>
                              <a:latin typeface="Cambria Math" panose="02040503050406030204" pitchFamily="18" charset="0"/>
                            </a:rPr>
                            <m:t>𝐼</m:t>
                          </m:r>
                        </m:e>
                        <m:sub>
                          <m:r>
                            <a:rPr lang="en-US" i="1">
                              <a:solidFill>
                                <a:srgbClr val="0070C0"/>
                              </a:solidFill>
                              <a:latin typeface="Cambria Math" panose="02040503050406030204" pitchFamily="18" charset="0"/>
                            </a:rPr>
                            <m:t>𝐾</m:t>
                          </m:r>
                        </m:sub>
                        <m:sup>
                          <m:r>
                            <a:rPr lang="en-US" i="1">
                              <a:solidFill>
                                <a:srgbClr val="0070C0"/>
                              </a:solidFill>
                              <a:latin typeface="Cambria Math" panose="02040503050406030204" pitchFamily="18" charset="0"/>
                            </a:rPr>
                            <m:t>2</m:t>
                          </m:r>
                        </m:sup>
                      </m:sSubSup>
                      <m:r>
                        <a:rPr lang="en-US" b="0" i="1" smtClean="0">
                          <a:solidFill>
                            <a:srgbClr val="0070C0"/>
                          </a:solidFill>
                          <a:latin typeface="Cambria Math" panose="02040503050406030204" pitchFamily="18" charset="0"/>
                        </a:rPr>
                        <m:t>=12</m:t>
                      </m:r>
                    </m:oMath>
                  </m:oMathPara>
                </a14:m>
                <a:endParaRPr lang="en-US" dirty="0"/>
              </a:p>
            </p:txBody>
          </p:sp>
        </mc:Choice>
        <mc:Fallback xmlns="">
          <p:sp>
            <p:nvSpPr>
              <p:cNvPr id="30" name="TextBox 29">
                <a:extLst>
                  <a:ext uri="{FF2B5EF4-FFF2-40B4-BE49-F238E27FC236}">
                    <a16:creationId xmlns:a16="http://schemas.microsoft.com/office/drawing/2014/main" id="{344A264B-05F6-4244-BE5E-A81040B31E43}"/>
                  </a:ext>
                </a:extLst>
              </p:cNvPr>
              <p:cNvSpPr txBox="1">
                <a:spLocks noRot="1" noChangeAspect="1" noMove="1" noResize="1" noEditPoints="1" noAdjustHandles="1" noChangeArrowheads="1" noChangeShapeType="1" noTextEdit="1"/>
              </p:cNvSpPr>
              <p:nvPr/>
            </p:nvSpPr>
            <p:spPr>
              <a:xfrm>
                <a:off x="7998331" y="5189421"/>
                <a:ext cx="459869" cy="373179"/>
              </a:xfrm>
              <a:prstGeom prst="rect">
                <a:avLst/>
              </a:prstGeom>
              <a:blipFill>
                <a:blip r:embed="rId10"/>
                <a:stretch>
                  <a:fillRect r="-102632" b="-16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541A14E-D5D6-4B39-9B93-880CAD20569E}"/>
                  </a:ext>
                </a:extLst>
              </p:cNvPr>
              <p:cNvSpPr txBox="1"/>
              <p:nvPr/>
            </p:nvSpPr>
            <p:spPr>
              <a:xfrm>
                <a:off x="5291187" y="5624033"/>
                <a:ext cx="459869" cy="374590"/>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0070C0"/>
                              </a:solidFill>
                              <a:latin typeface="Cambria Math" panose="02040503050406030204" pitchFamily="18" charset="0"/>
                            </a:rPr>
                          </m:ctrlPr>
                        </m:sSubSupPr>
                        <m:e>
                          <m:r>
                            <a:rPr lang="en-US" i="1">
                              <a:solidFill>
                                <a:srgbClr val="0070C0"/>
                              </a:solidFill>
                              <a:latin typeface="Cambria Math" panose="02040503050406030204" pitchFamily="18" charset="0"/>
                            </a:rPr>
                            <m:t>𝐼</m:t>
                          </m:r>
                        </m:e>
                        <m:sub>
                          <m:r>
                            <a:rPr lang="en-US" i="1">
                              <a:solidFill>
                                <a:srgbClr val="0070C0"/>
                              </a:solidFill>
                              <a:latin typeface="Cambria Math" panose="02040503050406030204" pitchFamily="18" charset="0"/>
                            </a:rPr>
                            <m:t>𝐾</m:t>
                          </m:r>
                        </m:sub>
                        <m:sup>
                          <m:r>
                            <a:rPr lang="en-US" i="1">
                              <a:solidFill>
                                <a:srgbClr val="0070C0"/>
                              </a:solidFill>
                              <a:latin typeface="Cambria Math" panose="02040503050406030204" pitchFamily="18" charset="0"/>
                            </a:rPr>
                            <m:t>3</m:t>
                          </m:r>
                        </m:sup>
                      </m:sSubSup>
                      <m:r>
                        <a:rPr lang="en-US" b="0" i="1" smtClean="0">
                          <a:solidFill>
                            <a:srgbClr val="0070C0"/>
                          </a:solidFill>
                          <a:latin typeface="Cambria Math" panose="02040503050406030204" pitchFamily="18" charset="0"/>
                        </a:rPr>
                        <m:t>=15</m:t>
                      </m:r>
                    </m:oMath>
                  </m:oMathPara>
                </a14:m>
                <a:endParaRPr lang="en-US" dirty="0"/>
              </a:p>
            </p:txBody>
          </p:sp>
        </mc:Choice>
        <mc:Fallback xmlns="">
          <p:sp>
            <p:nvSpPr>
              <p:cNvPr id="31" name="TextBox 30">
                <a:extLst>
                  <a:ext uri="{FF2B5EF4-FFF2-40B4-BE49-F238E27FC236}">
                    <a16:creationId xmlns:a16="http://schemas.microsoft.com/office/drawing/2014/main" id="{C541A14E-D5D6-4B39-9B93-880CAD20569E}"/>
                  </a:ext>
                </a:extLst>
              </p:cNvPr>
              <p:cNvSpPr txBox="1">
                <a:spLocks noRot="1" noChangeAspect="1" noMove="1" noResize="1" noEditPoints="1" noAdjustHandles="1" noChangeArrowheads="1" noChangeShapeType="1" noTextEdit="1"/>
              </p:cNvSpPr>
              <p:nvPr/>
            </p:nvSpPr>
            <p:spPr>
              <a:xfrm>
                <a:off x="5291187" y="5624033"/>
                <a:ext cx="459869" cy="374590"/>
              </a:xfrm>
              <a:prstGeom prst="rect">
                <a:avLst/>
              </a:prstGeom>
              <a:blipFill>
                <a:blip r:embed="rId11"/>
                <a:stretch>
                  <a:fillRect r="-105333" b="-3279"/>
                </a:stretch>
              </a:blipFill>
            </p:spPr>
            <p:txBody>
              <a:bodyPr/>
              <a:lstStyle/>
              <a:p>
                <a:r>
                  <a:rPr lang="en-US">
                    <a:noFill/>
                  </a:rPr>
                  <a:t> </a:t>
                </a:r>
              </a:p>
            </p:txBody>
          </p:sp>
        </mc:Fallback>
      </mc:AlternateContent>
      <p:sp>
        <p:nvSpPr>
          <p:cNvPr id="32" name="Freeform: Shape 31">
            <a:extLst>
              <a:ext uri="{FF2B5EF4-FFF2-40B4-BE49-F238E27FC236}">
                <a16:creationId xmlns:a16="http://schemas.microsoft.com/office/drawing/2014/main" id="{90860223-52E3-4726-9ACD-1664BE658AE2}"/>
              </a:ext>
            </a:extLst>
          </p:cNvPr>
          <p:cNvSpPr/>
          <p:nvPr/>
        </p:nvSpPr>
        <p:spPr>
          <a:xfrm>
            <a:off x="3077592" y="4492536"/>
            <a:ext cx="1522213" cy="1540759"/>
          </a:xfrm>
          <a:custGeom>
            <a:avLst/>
            <a:gdLst>
              <a:gd name="connsiteX0" fmla="*/ 0 w 2605414"/>
              <a:gd name="connsiteY0" fmla="*/ 0 h 2755726"/>
              <a:gd name="connsiteX1" fmla="*/ 1991638 w 2605414"/>
              <a:gd name="connsiteY1" fmla="*/ 889348 h 2755726"/>
              <a:gd name="connsiteX2" fmla="*/ 2605414 w 2605414"/>
              <a:gd name="connsiteY2" fmla="*/ 2755726 h 2755726"/>
            </a:gdLst>
            <a:ahLst/>
            <a:cxnLst>
              <a:cxn ang="0">
                <a:pos x="connsiteX0" y="connsiteY0"/>
              </a:cxn>
              <a:cxn ang="0">
                <a:pos x="connsiteX1" y="connsiteY1"/>
              </a:cxn>
              <a:cxn ang="0">
                <a:pos x="connsiteX2" y="connsiteY2"/>
              </a:cxn>
            </a:cxnLst>
            <a:rect l="l" t="t" r="r" b="b"/>
            <a:pathLst>
              <a:path w="2605414" h="2755726">
                <a:moveTo>
                  <a:pt x="0" y="0"/>
                </a:moveTo>
                <a:cubicBezTo>
                  <a:pt x="778701" y="215030"/>
                  <a:pt x="1557402" y="430060"/>
                  <a:pt x="1991638" y="889348"/>
                </a:cubicBezTo>
                <a:cubicBezTo>
                  <a:pt x="2425874" y="1348636"/>
                  <a:pt x="2515644" y="2052181"/>
                  <a:pt x="2605414" y="27557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3556A4A-E101-4B32-B181-76DF7228D0C1}"/>
              </a:ext>
            </a:extLst>
          </p:cNvPr>
          <p:cNvSpPr/>
          <p:nvPr/>
        </p:nvSpPr>
        <p:spPr>
          <a:xfrm>
            <a:off x="4008989" y="4805162"/>
            <a:ext cx="288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a:t>
            </a:r>
          </a:p>
        </p:txBody>
      </p:sp>
      <p:sp>
        <p:nvSpPr>
          <p:cNvPr id="38" name="Freeform: Shape 37">
            <a:extLst>
              <a:ext uri="{FF2B5EF4-FFF2-40B4-BE49-F238E27FC236}">
                <a16:creationId xmlns:a16="http://schemas.microsoft.com/office/drawing/2014/main" id="{A2694A2D-D07D-4D5A-916A-13EF39A4FB6F}"/>
              </a:ext>
            </a:extLst>
          </p:cNvPr>
          <p:cNvSpPr/>
          <p:nvPr/>
        </p:nvSpPr>
        <p:spPr>
          <a:xfrm>
            <a:off x="3061554" y="2585545"/>
            <a:ext cx="6381991" cy="3509905"/>
          </a:xfrm>
          <a:custGeom>
            <a:avLst/>
            <a:gdLst>
              <a:gd name="connsiteX0" fmla="*/ 6460181 w 6460181"/>
              <a:gd name="connsiteY0" fmla="*/ 0 h 3953746"/>
              <a:gd name="connsiteX1" fmla="*/ 5082318 w 6460181"/>
              <a:gd name="connsiteY1" fmla="*/ 1052186 h 3953746"/>
              <a:gd name="connsiteX2" fmla="*/ 1950811 w 6460181"/>
              <a:gd name="connsiteY2" fmla="*/ 1703540 h 3953746"/>
              <a:gd name="connsiteX3" fmla="*/ 172115 w 6460181"/>
              <a:gd name="connsiteY3" fmla="*/ 3732756 h 3953746"/>
              <a:gd name="connsiteX4" fmla="*/ 59381 w 6460181"/>
              <a:gd name="connsiteY4" fmla="*/ 3908121 h 3953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0181" h="3953746">
                <a:moveTo>
                  <a:pt x="6460181" y="0"/>
                </a:moveTo>
                <a:cubicBezTo>
                  <a:pt x="6147030" y="384131"/>
                  <a:pt x="5833880" y="768263"/>
                  <a:pt x="5082318" y="1052186"/>
                </a:cubicBezTo>
                <a:cubicBezTo>
                  <a:pt x="4330756" y="1336109"/>
                  <a:pt x="2769178" y="1256778"/>
                  <a:pt x="1950811" y="1703540"/>
                </a:cubicBezTo>
                <a:cubicBezTo>
                  <a:pt x="1132444" y="2150302"/>
                  <a:pt x="487353" y="3365326"/>
                  <a:pt x="172115" y="3732756"/>
                </a:cubicBezTo>
                <a:cubicBezTo>
                  <a:pt x="-143123" y="4100186"/>
                  <a:pt x="73995" y="3895595"/>
                  <a:pt x="59381" y="3908121"/>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7B6E707-AC80-46DC-A314-E75AC34C3E68}"/>
                  </a:ext>
                </a:extLst>
              </p:cNvPr>
              <p:cNvSpPr txBox="1"/>
              <p:nvPr/>
            </p:nvSpPr>
            <p:spPr>
              <a:xfrm>
                <a:off x="4503785" y="5594750"/>
                <a:ext cx="459869" cy="372025"/>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0070C0"/>
                              </a:solidFill>
                              <a:latin typeface="Cambria Math" panose="02040503050406030204" pitchFamily="18" charset="0"/>
                            </a:rPr>
                          </m:ctrlPr>
                        </m:sSubSupPr>
                        <m:e>
                          <m:r>
                            <a:rPr lang="en-US" i="1">
                              <a:solidFill>
                                <a:srgbClr val="0070C0"/>
                              </a:solidFill>
                              <a:latin typeface="Cambria Math" panose="02040503050406030204" pitchFamily="18" charset="0"/>
                            </a:rPr>
                            <m:t>𝐼</m:t>
                          </m:r>
                        </m:e>
                        <m:sub>
                          <m:r>
                            <a:rPr lang="en-US" b="0" i="1" smtClean="0">
                              <a:solidFill>
                                <a:srgbClr val="0070C0"/>
                              </a:solidFill>
                              <a:latin typeface="Cambria Math" panose="02040503050406030204" pitchFamily="18" charset="0"/>
                            </a:rPr>
                            <m:t>𝐾</m:t>
                          </m:r>
                        </m:sub>
                        <m:sup>
                          <m:r>
                            <a:rPr lang="en-US" i="1">
                              <a:solidFill>
                                <a:srgbClr val="0070C0"/>
                              </a:solidFill>
                              <a:latin typeface="Cambria Math" panose="02040503050406030204" pitchFamily="18" charset="0"/>
                            </a:rPr>
                            <m:t>4</m:t>
                          </m:r>
                        </m:sup>
                      </m:sSubSup>
                      <m:r>
                        <a:rPr lang="en-US" b="0" i="1" smtClean="0">
                          <a:solidFill>
                            <a:srgbClr val="0070C0"/>
                          </a:solidFill>
                          <a:latin typeface="Cambria Math" panose="02040503050406030204" pitchFamily="18" charset="0"/>
                        </a:rPr>
                        <m:t>=17</m:t>
                      </m:r>
                    </m:oMath>
                  </m:oMathPara>
                </a14:m>
                <a:endParaRPr lang="en-US" dirty="0"/>
              </a:p>
            </p:txBody>
          </p:sp>
        </mc:Choice>
        <mc:Fallback xmlns="">
          <p:sp>
            <p:nvSpPr>
              <p:cNvPr id="40" name="TextBox 39">
                <a:extLst>
                  <a:ext uri="{FF2B5EF4-FFF2-40B4-BE49-F238E27FC236}">
                    <a16:creationId xmlns:a16="http://schemas.microsoft.com/office/drawing/2014/main" id="{87B6E707-AC80-46DC-A314-E75AC34C3E68}"/>
                  </a:ext>
                </a:extLst>
              </p:cNvPr>
              <p:cNvSpPr txBox="1">
                <a:spLocks noRot="1" noChangeAspect="1" noMove="1" noResize="1" noEditPoints="1" noAdjustHandles="1" noChangeArrowheads="1" noChangeShapeType="1" noTextEdit="1"/>
              </p:cNvSpPr>
              <p:nvPr/>
            </p:nvSpPr>
            <p:spPr>
              <a:xfrm>
                <a:off x="4503785" y="5594750"/>
                <a:ext cx="459869" cy="372025"/>
              </a:xfrm>
              <a:prstGeom prst="rect">
                <a:avLst/>
              </a:prstGeom>
              <a:blipFill>
                <a:blip r:embed="rId12"/>
                <a:stretch>
                  <a:fillRect r="-104000" b="-3279"/>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7102305F-ED0F-4A50-BC83-4B190578327D}"/>
              </a:ext>
            </a:extLst>
          </p:cNvPr>
          <p:cNvSpPr txBox="1"/>
          <p:nvPr/>
        </p:nvSpPr>
        <p:spPr>
          <a:xfrm>
            <a:off x="6554832" y="6360070"/>
            <a:ext cx="3817894" cy="338554"/>
          </a:xfrm>
          <a:prstGeom prst="rect">
            <a:avLst/>
          </a:prstGeom>
          <a:solidFill>
            <a:schemeClr val="accent2">
              <a:lumMod val="20000"/>
              <a:lumOff val="80000"/>
            </a:schemeClr>
          </a:solidFill>
          <a:ln>
            <a:noFill/>
          </a:ln>
        </p:spPr>
        <p:txBody>
          <a:bodyPr wrap="none" rtlCol="0">
            <a:noAutofit/>
          </a:bodyPr>
          <a:lstStyle/>
          <a:p>
            <a:r>
              <a:rPr lang="en-US" sz="1600" dirty="0">
                <a:solidFill>
                  <a:srgbClr val="7030A0"/>
                </a:solidFill>
              </a:rPr>
              <a:t>Contract curve: Pareto optimal outcomes</a:t>
            </a:r>
          </a:p>
        </p:txBody>
      </p:sp>
      <p:cxnSp>
        <p:nvCxnSpPr>
          <p:cNvPr id="44" name="Straight Arrow Connector 43">
            <a:extLst>
              <a:ext uri="{FF2B5EF4-FFF2-40B4-BE49-F238E27FC236}">
                <a16:creationId xmlns:a16="http://schemas.microsoft.com/office/drawing/2014/main" id="{A550AF80-4921-4282-A206-28D6BA75208A}"/>
              </a:ext>
            </a:extLst>
          </p:cNvPr>
          <p:cNvCxnSpPr>
            <a:cxnSpLocks/>
            <a:stCxn id="42" idx="0"/>
          </p:cNvCxnSpPr>
          <p:nvPr/>
        </p:nvCxnSpPr>
        <p:spPr>
          <a:xfrm flipH="1" flipV="1">
            <a:off x="7157689" y="3858878"/>
            <a:ext cx="1306090" cy="2501192"/>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F490F95-5060-4925-A10F-2E3ED4D90AB0}"/>
                  </a:ext>
                </a:extLst>
              </p:cNvPr>
              <p:cNvSpPr txBox="1"/>
              <p:nvPr/>
            </p:nvSpPr>
            <p:spPr>
              <a:xfrm>
                <a:off x="9699595" y="3581400"/>
                <a:ext cx="1168102"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𝑎𝑝𝑝𝑙𝑒𝑠</m:t>
                          </m:r>
                        </m:e>
                        <m:sub>
                          <m:r>
                            <a:rPr lang="en-US" i="1">
                              <a:latin typeface="Cambria Math" panose="02040503050406030204" pitchFamily="18" charset="0"/>
                            </a:rPr>
                            <m:t>𝐾</m:t>
                          </m:r>
                        </m:sub>
                      </m:sSub>
                    </m:oMath>
                  </m:oMathPara>
                </a14:m>
                <a:endParaRPr lang="en-US" dirty="0"/>
              </a:p>
            </p:txBody>
          </p:sp>
        </mc:Choice>
        <mc:Fallback xmlns="">
          <p:sp>
            <p:nvSpPr>
              <p:cNvPr id="6" name="TextBox 5">
                <a:extLst>
                  <a:ext uri="{FF2B5EF4-FFF2-40B4-BE49-F238E27FC236}">
                    <a16:creationId xmlns:a16="http://schemas.microsoft.com/office/drawing/2014/main" id="{EF490F95-5060-4925-A10F-2E3ED4D90AB0}"/>
                  </a:ext>
                </a:extLst>
              </p:cNvPr>
              <p:cNvSpPr txBox="1">
                <a:spLocks noRot="1" noChangeAspect="1" noMove="1" noResize="1" noEditPoints="1" noAdjustHandles="1" noChangeArrowheads="1" noChangeShapeType="1" noTextEdit="1"/>
              </p:cNvSpPr>
              <p:nvPr/>
            </p:nvSpPr>
            <p:spPr>
              <a:xfrm>
                <a:off x="9699595" y="3581400"/>
                <a:ext cx="1168102" cy="369332"/>
              </a:xfrm>
              <a:prstGeom prst="rect">
                <a:avLst/>
              </a:prstGeom>
              <a:blipFill>
                <a:blip r:embed="rId13"/>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D697981-5DEF-432D-9CFA-63D08DFF10C3}"/>
                  </a:ext>
                </a:extLst>
              </p:cNvPr>
              <p:cNvSpPr txBox="1"/>
              <p:nvPr/>
            </p:nvSpPr>
            <p:spPr>
              <a:xfrm>
                <a:off x="9240728" y="3941643"/>
                <a:ext cx="451597" cy="302005"/>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𝐼</m:t>
                          </m:r>
                        </m:e>
                        <m:sub>
                          <m:r>
                            <a:rPr lang="en-US" i="1">
                              <a:solidFill>
                                <a:srgbClr val="FF0000"/>
                              </a:solidFill>
                              <a:latin typeface="Cambria Math" panose="02040503050406030204" pitchFamily="18" charset="0"/>
                            </a:rPr>
                            <m:t>𝐽</m:t>
                          </m:r>
                        </m:sub>
                        <m:sup>
                          <m:r>
                            <a:rPr lang="en-US" i="1">
                              <a:solidFill>
                                <a:srgbClr val="FF0000"/>
                              </a:solidFill>
                              <a:latin typeface="Cambria Math" panose="02040503050406030204" pitchFamily="18" charset="0"/>
                            </a:rPr>
                            <m:t>4</m:t>
                          </m:r>
                        </m:sup>
                      </m:sSubSup>
                      <m:r>
                        <a:rPr lang="en-US" b="0" i="1" smtClean="0">
                          <a:solidFill>
                            <a:srgbClr val="FF0000"/>
                          </a:solidFill>
                          <a:latin typeface="Cambria Math" panose="02040503050406030204" pitchFamily="18" charset="0"/>
                        </a:rPr>
                        <m:t>=13</m:t>
                      </m:r>
                    </m:oMath>
                  </m:oMathPara>
                </a14:m>
                <a:endParaRPr lang="en-US" dirty="0"/>
              </a:p>
            </p:txBody>
          </p:sp>
        </mc:Choice>
        <mc:Fallback xmlns="">
          <p:sp>
            <p:nvSpPr>
              <p:cNvPr id="25" name="TextBox 24">
                <a:extLst>
                  <a:ext uri="{FF2B5EF4-FFF2-40B4-BE49-F238E27FC236}">
                    <a16:creationId xmlns:a16="http://schemas.microsoft.com/office/drawing/2014/main" id="{FD697981-5DEF-432D-9CFA-63D08DFF10C3}"/>
                  </a:ext>
                </a:extLst>
              </p:cNvPr>
              <p:cNvSpPr txBox="1">
                <a:spLocks noRot="1" noChangeAspect="1" noMove="1" noResize="1" noEditPoints="1" noAdjustHandles="1" noChangeArrowheads="1" noChangeShapeType="1" noTextEdit="1"/>
              </p:cNvSpPr>
              <p:nvPr/>
            </p:nvSpPr>
            <p:spPr>
              <a:xfrm>
                <a:off x="9240728" y="3941643"/>
                <a:ext cx="451597" cy="302005"/>
              </a:xfrm>
              <a:prstGeom prst="rect">
                <a:avLst/>
              </a:prstGeom>
              <a:blipFill>
                <a:blip r:embed="rId14"/>
                <a:stretch>
                  <a:fillRect r="-105405" b="-42857"/>
                </a:stretch>
              </a:blipFill>
            </p:spPr>
            <p:txBody>
              <a:bodyPr/>
              <a:lstStyle/>
              <a:p>
                <a:r>
                  <a:rPr lang="en-US">
                    <a:noFill/>
                  </a:rPr>
                  <a:t> </a:t>
                </a:r>
              </a:p>
            </p:txBody>
          </p:sp>
        </mc:Fallback>
      </mc:AlternateContent>
      <p:sp>
        <p:nvSpPr>
          <p:cNvPr id="26" name="Freeform: Shape 25">
            <a:extLst>
              <a:ext uri="{FF2B5EF4-FFF2-40B4-BE49-F238E27FC236}">
                <a16:creationId xmlns:a16="http://schemas.microsoft.com/office/drawing/2014/main" id="{8E7CBA3F-E6DA-4DDC-A182-C56A221B465C}"/>
              </a:ext>
            </a:extLst>
          </p:cNvPr>
          <p:cNvSpPr/>
          <p:nvPr/>
        </p:nvSpPr>
        <p:spPr>
          <a:xfrm>
            <a:off x="8021859" y="2774777"/>
            <a:ext cx="1300941" cy="1262524"/>
          </a:xfrm>
          <a:custGeom>
            <a:avLst/>
            <a:gdLst>
              <a:gd name="connsiteX0" fmla="*/ 0 w 3068877"/>
              <a:gd name="connsiteY0" fmla="*/ 0 h 2417523"/>
              <a:gd name="connsiteX1" fmla="*/ 688932 w 3068877"/>
              <a:gd name="connsiteY1" fmla="*/ 1139868 h 2417523"/>
              <a:gd name="connsiteX2" fmla="*/ 3068877 w 3068877"/>
              <a:gd name="connsiteY2" fmla="*/ 2417523 h 2417523"/>
            </a:gdLst>
            <a:ahLst/>
            <a:cxnLst>
              <a:cxn ang="0">
                <a:pos x="connsiteX0" y="connsiteY0"/>
              </a:cxn>
              <a:cxn ang="0">
                <a:pos x="connsiteX1" y="connsiteY1"/>
              </a:cxn>
              <a:cxn ang="0">
                <a:pos x="connsiteX2" y="connsiteY2"/>
              </a:cxn>
            </a:cxnLst>
            <a:rect l="l" t="t" r="r" b="b"/>
            <a:pathLst>
              <a:path w="3068877" h="2417523">
                <a:moveTo>
                  <a:pt x="0" y="0"/>
                </a:moveTo>
                <a:cubicBezTo>
                  <a:pt x="88726" y="368474"/>
                  <a:pt x="177453" y="736948"/>
                  <a:pt x="688932" y="1139868"/>
                </a:cubicBezTo>
                <a:cubicBezTo>
                  <a:pt x="1200412" y="1542789"/>
                  <a:pt x="2134644" y="1980156"/>
                  <a:pt x="3068877" y="241752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75C2061-55C5-47B5-A045-B6FC8E6D0982}"/>
              </a:ext>
            </a:extLst>
          </p:cNvPr>
          <p:cNvSpPr/>
          <p:nvPr/>
        </p:nvSpPr>
        <p:spPr>
          <a:xfrm>
            <a:off x="8170200" y="3288757"/>
            <a:ext cx="288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d</a:t>
            </a:r>
          </a:p>
        </p:txBody>
      </p:sp>
      <p:sp>
        <p:nvSpPr>
          <p:cNvPr id="18" name="Rectangle 17">
            <a:extLst>
              <a:ext uri="{FF2B5EF4-FFF2-40B4-BE49-F238E27FC236}">
                <a16:creationId xmlns:a16="http://schemas.microsoft.com/office/drawing/2014/main" id="{517C9998-C676-4517-B89F-85CA438D156A}"/>
              </a:ext>
            </a:extLst>
          </p:cNvPr>
          <p:cNvSpPr/>
          <p:nvPr/>
        </p:nvSpPr>
        <p:spPr>
          <a:xfrm>
            <a:off x="4706856" y="4082976"/>
            <a:ext cx="288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b</a:t>
            </a:r>
          </a:p>
        </p:txBody>
      </p:sp>
      <p:sp>
        <p:nvSpPr>
          <p:cNvPr id="3" name="TextBox 2">
            <a:extLst>
              <a:ext uri="{FF2B5EF4-FFF2-40B4-BE49-F238E27FC236}">
                <a16:creationId xmlns:a16="http://schemas.microsoft.com/office/drawing/2014/main" id="{4AAC4967-EA8F-38F9-789C-2C7C96579EB7}"/>
              </a:ext>
            </a:extLst>
          </p:cNvPr>
          <p:cNvSpPr txBox="1"/>
          <p:nvPr/>
        </p:nvSpPr>
        <p:spPr>
          <a:xfrm>
            <a:off x="9755063" y="2209800"/>
            <a:ext cx="834396" cy="369332"/>
          </a:xfrm>
          <a:prstGeom prst="rect">
            <a:avLst/>
          </a:prstGeom>
          <a:noFill/>
        </p:spPr>
        <p:txBody>
          <a:bodyPr wrap="none" rtlCol="0">
            <a:spAutoFit/>
          </a:bodyPr>
          <a:lstStyle/>
          <a:p>
            <a:r>
              <a:rPr lang="en-US" dirty="0"/>
              <a:t>KATIE</a:t>
            </a:r>
          </a:p>
        </p:txBody>
      </p:sp>
      <p:sp>
        <p:nvSpPr>
          <p:cNvPr id="11" name="TextBox 10">
            <a:extLst>
              <a:ext uri="{FF2B5EF4-FFF2-40B4-BE49-F238E27FC236}">
                <a16:creationId xmlns:a16="http://schemas.microsoft.com/office/drawing/2014/main" id="{EC878241-0E73-26B0-650C-2C1D83F10264}"/>
              </a:ext>
            </a:extLst>
          </p:cNvPr>
          <p:cNvSpPr txBox="1"/>
          <p:nvPr/>
        </p:nvSpPr>
        <p:spPr>
          <a:xfrm>
            <a:off x="1822939" y="6113640"/>
            <a:ext cx="838691" cy="369332"/>
          </a:xfrm>
          <a:prstGeom prst="rect">
            <a:avLst/>
          </a:prstGeom>
          <a:noFill/>
        </p:spPr>
        <p:txBody>
          <a:bodyPr wrap="none" rtlCol="0">
            <a:spAutoFit/>
          </a:bodyPr>
          <a:lstStyle/>
          <a:p>
            <a:r>
              <a:rPr lang="en-US" dirty="0"/>
              <a:t>JANIS</a:t>
            </a:r>
          </a:p>
        </p:txBody>
      </p:sp>
      <p:graphicFrame>
        <p:nvGraphicFramePr>
          <p:cNvPr id="13" name="Table 12">
            <a:extLst>
              <a:ext uri="{FF2B5EF4-FFF2-40B4-BE49-F238E27FC236}">
                <a16:creationId xmlns:a16="http://schemas.microsoft.com/office/drawing/2014/main" id="{3A3170C6-6FD5-38B9-2A2D-3F4ECEB85C71}"/>
              </a:ext>
            </a:extLst>
          </p:cNvPr>
          <p:cNvGraphicFramePr>
            <a:graphicFrameLocks noGrp="1"/>
          </p:cNvGraphicFramePr>
          <p:nvPr>
            <p:extLst>
              <p:ext uri="{D42A27DB-BD31-4B8C-83A1-F6EECF244321}">
                <p14:modId xmlns:p14="http://schemas.microsoft.com/office/powerpoint/2010/main" val="1154956602"/>
              </p:ext>
            </p:extLst>
          </p:nvPr>
        </p:nvGraphicFramePr>
        <p:xfrm>
          <a:off x="2682010" y="1233581"/>
          <a:ext cx="7093436" cy="1219200"/>
        </p:xfrm>
        <a:graphic>
          <a:graphicData uri="http://schemas.openxmlformats.org/drawingml/2006/table">
            <a:tbl>
              <a:tblPr firstRow="1" bandRow="1">
                <a:tableStyleId>{5C22544A-7EE6-4342-B048-85BDC9FD1C3A}</a:tableStyleId>
              </a:tblPr>
              <a:tblGrid>
                <a:gridCol w="914888">
                  <a:extLst>
                    <a:ext uri="{9D8B030D-6E8A-4147-A177-3AD203B41FA5}">
                      <a16:colId xmlns:a16="http://schemas.microsoft.com/office/drawing/2014/main" val="2746827315"/>
                    </a:ext>
                  </a:extLst>
                </a:gridCol>
                <a:gridCol w="914888">
                  <a:extLst>
                    <a:ext uri="{9D8B030D-6E8A-4147-A177-3AD203B41FA5}">
                      <a16:colId xmlns:a16="http://schemas.microsoft.com/office/drawing/2014/main" val="951988130"/>
                    </a:ext>
                  </a:extLst>
                </a:gridCol>
                <a:gridCol w="1081232">
                  <a:extLst>
                    <a:ext uri="{9D8B030D-6E8A-4147-A177-3AD203B41FA5}">
                      <a16:colId xmlns:a16="http://schemas.microsoft.com/office/drawing/2014/main" val="261266588"/>
                    </a:ext>
                  </a:extLst>
                </a:gridCol>
                <a:gridCol w="1164403">
                  <a:extLst>
                    <a:ext uri="{9D8B030D-6E8A-4147-A177-3AD203B41FA5}">
                      <a16:colId xmlns:a16="http://schemas.microsoft.com/office/drawing/2014/main" val="2971855836"/>
                    </a:ext>
                  </a:extLst>
                </a:gridCol>
                <a:gridCol w="998060">
                  <a:extLst>
                    <a:ext uri="{9D8B030D-6E8A-4147-A177-3AD203B41FA5}">
                      <a16:colId xmlns:a16="http://schemas.microsoft.com/office/drawing/2014/main" val="4224261827"/>
                    </a:ext>
                  </a:extLst>
                </a:gridCol>
                <a:gridCol w="2019965">
                  <a:extLst>
                    <a:ext uri="{9D8B030D-6E8A-4147-A177-3AD203B41FA5}">
                      <a16:colId xmlns:a16="http://schemas.microsoft.com/office/drawing/2014/main" val="1434442446"/>
                    </a:ext>
                  </a:extLst>
                </a:gridCol>
              </a:tblGrid>
              <a:tr h="243299">
                <a:tc>
                  <a:txBody>
                    <a:bodyPr/>
                    <a:lstStyle/>
                    <a:p>
                      <a:pPr algn="ctr"/>
                      <a:endParaRPr lang="en-US" sz="1000" dirty="0">
                        <a:latin typeface="Times New Roman" panose="02020603050405020304" pitchFamily="18" charset="0"/>
                        <a:cs typeface="Times New Roman" panose="02020603050405020304" pitchFamily="18" charset="0"/>
                      </a:endParaRPr>
                    </a:p>
                  </a:txBody>
                  <a:tcPr/>
                </a:tc>
                <a:tc>
                  <a:txBody>
                    <a:bodyPr/>
                    <a:lstStyle/>
                    <a:p>
                      <a:pPr algn="ctr"/>
                      <a:r>
                        <a:rPr lang="en-US" sz="1000" dirty="0">
                          <a:latin typeface="Times New Roman" panose="02020603050405020304" pitchFamily="18" charset="0"/>
                          <a:cs typeface="Times New Roman" panose="02020603050405020304" pitchFamily="18" charset="0"/>
                        </a:rPr>
                        <a:t>Katie</a:t>
                      </a:r>
                    </a:p>
                  </a:txBody>
                  <a:tcPr/>
                </a:tc>
                <a:tc>
                  <a:txBody>
                    <a:bodyPr/>
                    <a:lstStyle/>
                    <a:p>
                      <a:pPr algn="ctr"/>
                      <a:r>
                        <a:rPr lang="en-US" sz="1000" dirty="0">
                          <a:latin typeface="Times New Roman" panose="02020603050405020304" pitchFamily="18" charset="0"/>
                          <a:cs typeface="Times New Roman" panose="02020603050405020304" pitchFamily="18" charset="0"/>
                        </a:rPr>
                        <a:t>Janis</a:t>
                      </a:r>
                    </a:p>
                  </a:txBody>
                  <a:tcPr/>
                </a:tc>
                <a:tc>
                  <a:txBody>
                    <a:bodyPr/>
                    <a:lstStyle/>
                    <a:p>
                      <a:pPr algn="ctr"/>
                      <a:r>
                        <a:rPr lang="en-US" sz="1000" dirty="0">
                          <a:latin typeface="Times New Roman" panose="02020603050405020304" pitchFamily="18" charset="0"/>
                          <a:cs typeface="Times New Roman" panose="02020603050405020304" pitchFamily="18" charset="0"/>
                        </a:rPr>
                        <a:t>Utilitarian</a:t>
                      </a:r>
                    </a:p>
                  </a:txBody>
                  <a:tcPr/>
                </a:tc>
                <a:tc>
                  <a:txBody>
                    <a:bodyPr/>
                    <a:lstStyle/>
                    <a:p>
                      <a:pPr algn="ctr"/>
                      <a:r>
                        <a:rPr lang="en-US" sz="1000" dirty="0">
                          <a:latin typeface="Times New Roman" panose="02020603050405020304" pitchFamily="18" charset="0"/>
                          <a:cs typeface="Times New Roman" panose="02020603050405020304" pitchFamily="18" charset="0"/>
                        </a:rPr>
                        <a:t>Rawlsian</a:t>
                      </a:r>
                    </a:p>
                  </a:txBody>
                  <a:tcPr/>
                </a:tc>
                <a:tc>
                  <a:txBody>
                    <a:bodyPr/>
                    <a:lstStyle/>
                    <a:p>
                      <a:pPr algn="ctr"/>
                      <a:r>
                        <a:rPr lang="en-US" sz="1000" dirty="0">
                          <a:latin typeface="Times New Roman" panose="02020603050405020304" pitchFamily="18" charset="0"/>
                          <a:cs typeface="Times New Roman" panose="02020603050405020304" pitchFamily="18" charset="0"/>
                        </a:rPr>
                        <a:t>Multiplicative / 10</a:t>
                      </a:r>
                    </a:p>
                  </a:txBody>
                  <a:tcPr/>
                </a:tc>
                <a:extLst>
                  <a:ext uri="{0D108BD9-81ED-4DB2-BD59-A6C34878D82A}">
                    <a16:rowId xmlns:a16="http://schemas.microsoft.com/office/drawing/2014/main" val="3637674225"/>
                  </a:ext>
                </a:extLst>
              </a:tr>
              <a:tr h="207483">
                <a:tc>
                  <a:txBody>
                    <a:bodyPr/>
                    <a:lstStyle/>
                    <a:p>
                      <a:pPr algn="ctr"/>
                      <a:r>
                        <a:rPr lang="en-US" sz="1000" dirty="0">
                          <a:latin typeface="Times New Roman" panose="02020603050405020304" pitchFamily="18" charset="0"/>
                          <a:cs typeface="Times New Roman" panose="02020603050405020304" pitchFamily="18" charset="0"/>
                        </a:rPr>
                        <a:t>Point a</a:t>
                      </a:r>
                    </a:p>
                  </a:txBody>
                  <a:tcPr/>
                </a:tc>
                <a:tc>
                  <a:txBody>
                    <a:bodyPr/>
                    <a:lstStyle/>
                    <a:p>
                      <a:pPr algn="ctr"/>
                      <a:r>
                        <a:rPr lang="en-US" sz="1000" dirty="0">
                          <a:latin typeface="Times New Roman" panose="02020603050405020304" pitchFamily="18" charset="0"/>
                          <a:cs typeface="Times New Roman" panose="02020603050405020304" pitchFamily="18" charset="0"/>
                        </a:rPr>
                        <a:t>17</a:t>
                      </a:r>
                    </a:p>
                  </a:txBody>
                  <a:tcPr/>
                </a:tc>
                <a:tc>
                  <a:txBody>
                    <a:bodyPr/>
                    <a:lstStyle/>
                    <a:p>
                      <a:pPr algn="ctr"/>
                      <a:r>
                        <a:rPr lang="en-US" sz="1000" dirty="0">
                          <a:latin typeface="Times New Roman" panose="02020603050405020304" pitchFamily="18" charset="0"/>
                          <a:cs typeface="Times New Roman" panose="02020603050405020304" pitchFamily="18" charset="0"/>
                        </a:rPr>
                        <a:t>5</a:t>
                      </a:r>
                    </a:p>
                  </a:txBody>
                  <a:tcPr/>
                </a:tc>
                <a:tc>
                  <a:txBody>
                    <a:bodyPr/>
                    <a:lstStyle/>
                    <a:p>
                      <a:pPr algn="ctr"/>
                      <a:r>
                        <a:rPr lang="en-US" sz="1000" dirty="0">
                          <a:latin typeface="Times New Roman" panose="02020603050405020304" pitchFamily="18" charset="0"/>
                          <a:cs typeface="Times New Roman" panose="02020603050405020304" pitchFamily="18" charset="0"/>
                        </a:rPr>
                        <a:t>22</a:t>
                      </a:r>
                    </a:p>
                  </a:txBody>
                  <a:tcPr/>
                </a:tc>
                <a:tc>
                  <a:txBody>
                    <a:bodyPr/>
                    <a:lstStyle/>
                    <a:p>
                      <a:pPr algn="ctr"/>
                      <a:r>
                        <a:rPr lang="en-US" sz="1000" dirty="0">
                          <a:latin typeface="Times New Roman" panose="02020603050405020304" pitchFamily="18" charset="0"/>
                          <a:cs typeface="Times New Roman" panose="02020603050405020304" pitchFamily="18" charset="0"/>
                        </a:rPr>
                        <a:t>5</a:t>
                      </a:r>
                    </a:p>
                  </a:txBody>
                  <a:tcPr/>
                </a:tc>
                <a:tc>
                  <a:txBody>
                    <a:bodyPr/>
                    <a:lstStyle/>
                    <a:p>
                      <a:pPr algn="ctr"/>
                      <a:r>
                        <a:rPr lang="en-US" sz="1000" dirty="0">
                          <a:latin typeface="Times New Roman" panose="02020603050405020304" pitchFamily="18" charset="0"/>
                          <a:cs typeface="Times New Roman" panose="02020603050405020304" pitchFamily="18" charset="0"/>
                        </a:rPr>
                        <a:t>8.5</a:t>
                      </a:r>
                    </a:p>
                  </a:txBody>
                  <a:tcPr/>
                </a:tc>
                <a:extLst>
                  <a:ext uri="{0D108BD9-81ED-4DB2-BD59-A6C34878D82A}">
                    <a16:rowId xmlns:a16="http://schemas.microsoft.com/office/drawing/2014/main" val="268117453"/>
                  </a:ext>
                </a:extLst>
              </a:tr>
              <a:tr h="207483">
                <a:tc>
                  <a:txBody>
                    <a:bodyPr/>
                    <a:lstStyle/>
                    <a:p>
                      <a:pPr algn="ctr"/>
                      <a:r>
                        <a:rPr lang="en-US" sz="1000" dirty="0">
                          <a:latin typeface="Times New Roman" panose="02020603050405020304" pitchFamily="18" charset="0"/>
                          <a:cs typeface="Times New Roman" panose="02020603050405020304" pitchFamily="18" charset="0"/>
                        </a:rPr>
                        <a:t>Point b</a:t>
                      </a:r>
                    </a:p>
                  </a:txBody>
                  <a:tcPr/>
                </a:tc>
                <a:tc>
                  <a:txBody>
                    <a:bodyPr/>
                    <a:lstStyle/>
                    <a:p>
                      <a:pPr algn="ctr"/>
                      <a:r>
                        <a:rPr lang="en-US" sz="1000" dirty="0">
                          <a:latin typeface="Times New Roman" panose="02020603050405020304" pitchFamily="18" charset="0"/>
                          <a:cs typeface="Times New Roman" panose="02020603050405020304" pitchFamily="18" charset="0"/>
                        </a:rPr>
                        <a:t>15</a:t>
                      </a:r>
                    </a:p>
                  </a:txBody>
                  <a:tcPr/>
                </a:tc>
                <a:tc>
                  <a:txBody>
                    <a:bodyPr/>
                    <a:lstStyle/>
                    <a:p>
                      <a:pPr algn="ctr"/>
                      <a:r>
                        <a:rPr lang="en-US" sz="1000" dirty="0">
                          <a:latin typeface="Times New Roman" panose="02020603050405020304" pitchFamily="18" charset="0"/>
                          <a:cs typeface="Times New Roman" panose="02020603050405020304" pitchFamily="18" charset="0"/>
                        </a:rPr>
                        <a:t>9</a:t>
                      </a:r>
                    </a:p>
                  </a:txBody>
                  <a:tcPr/>
                </a:tc>
                <a:tc>
                  <a:txBody>
                    <a:bodyPr/>
                    <a:lstStyle/>
                    <a:p>
                      <a:pPr algn="ctr"/>
                      <a:r>
                        <a:rPr lang="en-US" sz="1000" b="1" dirty="0">
                          <a:latin typeface="Times New Roman" panose="02020603050405020304" pitchFamily="18" charset="0"/>
                          <a:cs typeface="Times New Roman" panose="02020603050405020304" pitchFamily="18" charset="0"/>
                        </a:rPr>
                        <a:t>24</a:t>
                      </a:r>
                    </a:p>
                  </a:txBody>
                  <a:tcPr/>
                </a:tc>
                <a:tc>
                  <a:txBody>
                    <a:bodyPr/>
                    <a:lstStyle/>
                    <a:p>
                      <a:pPr algn="ctr"/>
                      <a:r>
                        <a:rPr lang="en-US" sz="1000" dirty="0">
                          <a:latin typeface="Times New Roman" panose="02020603050405020304" pitchFamily="18" charset="0"/>
                          <a:cs typeface="Times New Roman" panose="02020603050405020304" pitchFamily="18" charset="0"/>
                        </a:rPr>
                        <a:t>9</a:t>
                      </a:r>
                    </a:p>
                  </a:txBody>
                  <a:tcPr/>
                </a:tc>
                <a:tc>
                  <a:txBody>
                    <a:bodyPr/>
                    <a:lstStyle/>
                    <a:p>
                      <a:pPr algn="ctr"/>
                      <a:r>
                        <a:rPr lang="en-US" sz="1000" b="1" dirty="0">
                          <a:latin typeface="Times New Roman" panose="02020603050405020304" pitchFamily="18" charset="0"/>
                          <a:cs typeface="Times New Roman" panose="02020603050405020304" pitchFamily="18" charset="0"/>
                        </a:rPr>
                        <a:t>13.5</a:t>
                      </a:r>
                    </a:p>
                  </a:txBody>
                  <a:tcPr/>
                </a:tc>
                <a:extLst>
                  <a:ext uri="{0D108BD9-81ED-4DB2-BD59-A6C34878D82A}">
                    <a16:rowId xmlns:a16="http://schemas.microsoft.com/office/drawing/2014/main" val="1893045822"/>
                  </a:ext>
                </a:extLst>
              </a:tr>
              <a:tr h="207483">
                <a:tc>
                  <a:txBody>
                    <a:bodyPr/>
                    <a:lstStyle/>
                    <a:p>
                      <a:pPr algn="ctr"/>
                      <a:r>
                        <a:rPr lang="en-US" sz="1000" dirty="0">
                          <a:latin typeface="Times New Roman" panose="02020603050405020304" pitchFamily="18" charset="0"/>
                          <a:cs typeface="Times New Roman" panose="02020603050405020304" pitchFamily="18" charset="0"/>
                        </a:rPr>
                        <a:t>Point c</a:t>
                      </a:r>
                    </a:p>
                  </a:txBody>
                  <a:tcPr/>
                </a:tc>
                <a:tc>
                  <a:txBody>
                    <a:bodyPr/>
                    <a:lstStyle/>
                    <a:p>
                      <a:pPr algn="ctr"/>
                      <a:r>
                        <a:rPr lang="en-US" sz="1000" dirty="0">
                          <a:latin typeface="Times New Roman" panose="02020603050405020304" pitchFamily="18" charset="0"/>
                          <a:cs typeface="Times New Roman" panose="02020603050405020304" pitchFamily="18" charset="0"/>
                        </a:rPr>
                        <a:t>12</a:t>
                      </a:r>
                    </a:p>
                  </a:txBody>
                  <a:tcPr/>
                </a:tc>
                <a:tc>
                  <a:txBody>
                    <a:bodyPr/>
                    <a:lstStyle/>
                    <a:p>
                      <a:pPr algn="ctr"/>
                      <a:r>
                        <a:rPr lang="en-US" sz="1000" dirty="0">
                          <a:latin typeface="Times New Roman" panose="02020603050405020304" pitchFamily="18" charset="0"/>
                          <a:cs typeface="Times New Roman" panose="02020603050405020304" pitchFamily="18" charset="0"/>
                        </a:rPr>
                        <a:t>11</a:t>
                      </a:r>
                    </a:p>
                  </a:txBody>
                  <a:tcPr/>
                </a:tc>
                <a:tc>
                  <a:txBody>
                    <a:bodyPr/>
                    <a:lstStyle/>
                    <a:p>
                      <a:pPr algn="ctr"/>
                      <a:r>
                        <a:rPr lang="en-US" sz="1000" dirty="0">
                          <a:latin typeface="Times New Roman" panose="02020603050405020304" pitchFamily="18" charset="0"/>
                          <a:cs typeface="Times New Roman" panose="02020603050405020304" pitchFamily="18" charset="0"/>
                        </a:rPr>
                        <a:t>23</a:t>
                      </a:r>
                    </a:p>
                  </a:txBody>
                  <a:tcPr/>
                </a:tc>
                <a:tc>
                  <a:txBody>
                    <a:bodyPr/>
                    <a:lstStyle/>
                    <a:p>
                      <a:pPr algn="ctr"/>
                      <a:r>
                        <a:rPr lang="en-US" sz="1000" b="1" dirty="0">
                          <a:latin typeface="Times New Roman" panose="02020603050405020304" pitchFamily="18" charset="0"/>
                          <a:cs typeface="Times New Roman" panose="02020603050405020304" pitchFamily="18" charset="0"/>
                        </a:rPr>
                        <a:t>11</a:t>
                      </a:r>
                    </a:p>
                  </a:txBody>
                  <a:tcPr/>
                </a:tc>
                <a:tc>
                  <a:txBody>
                    <a:bodyPr/>
                    <a:lstStyle/>
                    <a:p>
                      <a:pPr algn="ctr"/>
                      <a:r>
                        <a:rPr lang="en-US" sz="1000" dirty="0">
                          <a:latin typeface="Times New Roman" panose="02020603050405020304" pitchFamily="18" charset="0"/>
                          <a:cs typeface="Times New Roman" panose="02020603050405020304" pitchFamily="18" charset="0"/>
                        </a:rPr>
                        <a:t>13.2</a:t>
                      </a:r>
                    </a:p>
                  </a:txBody>
                  <a:tcPr/>
                </a:tc>
                <a:extLst>
                  <a:ext uri="{0D108BD9-81ED-4DB2-BD59-A6C34878D82A}">
                    <a16:rowId xmlns:a16="http://schemas.microsoft.com/office/drawing/2014/main" val="3698734992"/>
                  </a:ext>
                </a:extLst>
              </a:tr>
              <a:tr h="207483">
                <a:tc>
                  <a:txBody>
                    <a:bodyPr/>
                    <a:lstStyle/>
                    <a:p>
                      <a:pPr algn="ctr"/>
                      <a:r>
                        <a:rPr lang="en-US" sz="1000" dirty="0">
                          <a:latin typeface="Times New Roman" panose="02020603050405020304" pitchFamily="18" charset="0"/>
                          <a:cs typeface="Times New Roman" panose="02020603050405020304" pitchFamily="18" charset="0"/>
                        </a:rPr>
                        <a:t>Point d</a:t>
                      </a:r>
                    </a:p>
                  </a:txBody>
                  <a:tcPr/>
                </a:tc>
                <a:tc>
                  <a:txBody>
                    <a:bodyPr/>
                    <a:lstStyle/>
                    <a:p>
                      <a:pPr algn="ctr"/>
                      <a:r>
                        <a:rPr lang="en-US" sz="1000" dirty="0">
                          <a:latin typeface="Times New Roman" panose="02020603050405020304" pitchFamily="18" charset="0"/>
                          <a:cs typeface="Times New Roman" panose="02020603050405020304" pitchFamily="18" charset="0"/>
                        </a:rPr>
                        <a:t>6</a:t>
                      </a:r>
                    </a:p>
                  </a:txBody>
                  <a:tcPr/>
                </a:tc>
                <a:tc>
                  <a:txBody>
                    <a:bodyPr/>
                    <a:lstStyle/>
                    <a:p>
                      <a:pPr algn="ctr"/>
                      <a:r>
                        <a:rPr lang="en-US" sz="1000" dirty="0">
                          <a:latin typeface="Times New Roman" panose="02020603050405020304" pitchFamily="18" charset="0"/>
                          <a:cs typeface="Times New Roman" panose="02020603050405020304" pitchFamily="18" charset="0"/>
                        </a:rPr>
                        <a:t>13</a:t>
                      </a:r>
                    </a:p>
                  </a:txBody>
                  <a:tcPr/>
                </a:tc>
                <a:tc>
                  <a:txBody>
                    <a:bodyPr/>
                    <a:lstStyle/>
                    <a:p>
                      <a:pPr algn="ctr"/>
                      <a:r>
                        <a:rPr lang="en-US" sz="1000" dirty="0">
                          <a:latin typeface="Times New Roman" panose="02020603050405020304" pitchFamily="18" charset="0"/>
                          <a:cs typeface="Times New Roman" panose="02020603050405020304" pitchFamily="18" charset="0"/>
                        </a:rPr>
                        <a:t>19</a:t>
                      </a:r>
                    </a:p>
                  </a:txBody>
                  <a:tcPr/>
                </a:tc>
                <a:tc>
                  <a:txBody>
                    <a:bodyPr/>
                    <a:lstStyle/>
                    <a:p>
                      <a:pPr algn="ctr"/>
                      <a:r>
                        <a:rPr lang="en-US" sz="1000" dirty="0">
                          <a:latin typeface="Times New Roman" panose="02020603050405020304" pitchFamily="18" charset="0"/>
                          <a:cs typeface="Times New Roman" panose="02020603050405020304" pitchFamily="18" charset="0"/>
                        </a:rPr>
                        <a:t>6</a:t>
                      </a:r>
                    </a:p>
                  </a:txBody>
                  <a:tcPr/>
                </a:tc>
                <a:tc>
                  <a:txBody>
                    <a:bodyPr/>
                    <a:lstStyle/>
                    <a:p>
                      <a:pPr algn="ctr"/>
                      <a:r>
                        <a:rPr lang="en-US" sz="1000" dirty="0">
                          <a:latin typeface="Times New Roman" panose="02020603050405020304" pitchFamily="18" charset="0"/>
                          <a:cs typeface="Times New Roman" panose="02020603050405020304" pitchFamily="18" charset="0"/>
                        </a:rPr>
                        <a:t>7.8</a:t>
                      </a:r>
                    </a:p>
                  </a:txBody>
                  <a:tcPr/>
                </a:tc>
                <a:extLst>
                  <a:ext uri="{0D108BD9-81ED-4DB2-BD59-A6C34878D82A}">
                    <a16:rowId xmlns:a16="http://schemas.microsoft.com/office/drawing/2014/main" val="1991152832"/>
                  </a:ext>
                </a:extLst>
              </a:tr>
            </a:tbl>
          </a:graphicData>
        </a:graphic>
      </p:graphicFrame>
    </p:spTree>
    <p:extLst>
      <p:ext uri="{BB962C8B-B14F-4D97-AF65-F5344CB8AC3E}">
        <p14:creationId xmlns:p14="http://schemas.microsoft.com/office/powerpoint/2010/main" val="21639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4" grpId="0" animBg="1"/>
      <p:bldP spid="15" grpId="0" animBg="1"/>
      <p:bldP spid="16" grpId="0" animBg="1"/>
      <p:bldP spid="17" grpId="0" animBg="1"/>
      <p:bldP spid="20" grpId="0" animBg="1"/>
      <p:bldP spid="21" grpId="0" animBg="1"/>
      <p:bldP spid="22" grpId="0"/>
      <p:bldP spid="23" grpId="0"/>
      <p:bldP spid="24" grpId="0"/>
      <p:bldP spid="29" grpId="0"/>
      <p:bldP spid="30" grpId="0"/>
      <p:bldP spid="31" grpId="0"/>
      <p:bldP spid="32" grpId="0" animBg="1"/>
      <p:bldP spid="33" grpId="0" animBg="1"/>
      <p:bldP spid="38" grpId="0" animBg="1"/>
      <p:bldP spid="40" grpId="0"/>
      <p:bldP spid="42" grpId="0" animBg="1"/>
      <p:bldP spid="6" grpId="0"/>
      <p:bldP spid="25" grpId="0"/>
      <p:bldP spid="26" grpId="0" animBg="1"/>
      <p:bldP spid="2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6A4AD-040B-5000-34F4-3F3B070BA7F6}"/>
              </a:ext>
            </a:extLst>
          </p:cNvPr>
          <p:cNvSpPr>
            <a:spLocks noGrp="1"/>
          </p:cNvSpPr>
          <p:nvPr>
            <p:ph type="title"/>
          </p:nvPr>
        </p:nvSpPr>
        <p:spPr>
          <a:xfrm>
            <a:off x="-1" y="228600"/>
            <a:ext cx="12242985" cy="1143000"/>
          </a:xfrm>
        </p:spPr>
        <p:txBody>
          <a:bodyPr/>
          <a:lstStyle/>
          <a:p>
            <a:r>
              <a:rPr lang="en-US" sz="3200" dirty="0"/>
              <a:t>What Influences Attitudes about Distributional Outcomes?</a:t>
            </a:r>
          </a:p>
        </p:txBody>
      </p:sp>
      <p:sp>
        <p:nvSpPr>
          <p:cNvPr id="3" name="TextBox 2">
            <a:extLst>
              <a:ext uri="{FF2B5EF4-FFF2-40B4-BE49-F238E27FC236}">
                <a16:creationId xmlns:a16="http://schemas.microsoft.com/office/drawing/2014/main" id="{CB2605F6-B8F5-199B-0E37-EC68828E31EC}"/>
              </a:ext>
            </a:extLst>
          </p:cNvPr>
          <p:cNvSpPr txBox="1"/>
          <p:nvPr/>
        </p:nvSpPr>
        <p:spPr>
          <a:xfrm>
            <a:off x="609600" y="1524000"/>
            <a:ext cx="11633385" cy="4806444"/>
          </a:xfrm>
          <a:prstGeom prst="rect">
            <a:avLst/>
          </a:prstGeom>
          <a:noFill/>
        </p:spPr>
        <p:txBody>
          <a:bodyPr wrap="square" rtlCol="0">
            <a:spAutoFit/>
          </a:bodyPr>
          <a:lstStyle/>
          <a:p>
            <a:pPr marL="285750" marR="0" indent="-285750">
              <a:lnSpc>
                <a:spcPct val="115000"/>
              </a:lnSpc>
              <a:spcBef>
                <a:spcPts val="0"/>
              </a:spcBef>
              <a:spcAft>
                <a:spcPts val="1000"/>
              </a:spcAft>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Social norms come into play.  </a:t>
            </a:r>
          </a:p>
          <a:p>
            <a:pPr marL="800100" lvl="1" indent="-342900">
              <a:lnSpc>
                <a:spcPct val="115000"/>
              </a:lnSpc>
              <a:buFont typeface="Symbol" panose="05050102010706020507" pitchFamily="18"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Note ultimatum game.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1200150" lvl="2"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Division of a dollar.   </a:t>
            </a:r>
          </a:p>
          <a:p>
            <a:pPr marL="1200150" lvl="2"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By economic theory, the leader should offer one cent, the follower should accept it.</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1200150" lvl="2" indent="-285750">
              <a:lnSpc>
                <a:spcPct val="115000"/>
              </a:lnSpc>
              <a:spcAft>
                <a:spcPts val="1000"/>
              </a:spcAft>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People tend toward 40% or 50% in experiments.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Limits to knowing all the impacts on current members who would be subject to the policy.</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Limits to knowing how the policy would impact people in the future.</a:t>
            </a:r>
          </a:p>
          <a:p>
            <a:pPr marL="285750" indent="-285750">
              <a:lnSpc>
                <a:spcPct val="115000"/>
              </a:lnSpc>
              <a:spcAft>
                <a:spcPts val="1000"/>
              </a:spcAft>
              <a:buFont typeface="Arial" panose="020B0604020202020204" pitchFamily="34"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Current positions might come into play.</a:t>
            </a:r>
          </a:p>
          <a:p>
            <a:pPr marL="742950" lvl="1" indent="-285750">
              <a:lnSpc>
                <a:spcPct val="115000"/>
              </a:lnSpc>
              <a:spcAft>
                <a:spcPts val="1000"/>
              </a:spcAft>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We don’t live behind a Rawlsian veil of ignorance.</a:t>
            </a:r>
          </a:p>
          <a:p>
            <a:pPr marL="742950" lvl="1" indent="-285750">
              <a:lnSpc>
                <a:spcPct val="115000"/>
              </a:lnSpc>
              <a:spcAft>
                <a:spcPts val="10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We know our outcomes and have interests and attitudes based on these outcomes.</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60333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We have been thinking about markets for the products made by producers.</a:t>
            </a:r>
          </a:p>
          <a:p>
            <a:r>
              <a:rPr lang="en-US" sz="2800" dirty="0"/>
              <a:t>Now, think about markets for the inputs.</a:t>
            </a:r>
          </a:p>
          <a:p>
            <a:r>
              <a:rPr lang="en-US" sz="2800" dirty="0"/>
              <a:t>There are suppliers of inputs.</a:t>
            </a:r>
          </a:p>
          <a:p>
            <a:pPr lvl="1"/>
            <a:r>
              <a:rPr lang="en-US" sz="2400" dirty="0"/>
              <a:t>Workers offering labor</a:t>
            </a:r>
          </a:p>
          <a:p>
            <a:pPr lvl="1"/>
            <a:r>
              <a:rPr lang="en-US" sz="2400" dirty="0"/>
              <a:t>People own machines that can be rented out</a:t>
            </a:r>
          </a:p>
          <a:p>
            <a:r>
              <a:rPr lang="en-US" sz="2800" dirty="0"/>
              <a:t>There are people who have a demand for the inputs.</a:t>
            </a:r>
          </a:p>
          <a:p>
            <a:pPr lvl="1"/>
            <a:r>
              <a:rPr lang="en-US" sz="2400" dirty="0"/>
              <a:t>Employers of labor</a:t>
            </a:r>
          </a:p>
          <a:p>
            <a:pPr lvl="1"/>
            <a:r>
              <a:rPr lang="en-US" sz="2400" dirty="0"/>
              <a:t>People who need the machines</a:t>
            </a:r>
          </a:p>
          <a:p>
            <a:r>
              <a:rPr lang="en-US" sz="2800" dirty="0"/>
              <a:t>Markets determine the wage rate (w) of labor and the rental rate (r) of capital/machines.</a:t>
            </a:r>
          </a:p>
        </p:txBody>
      </p:sp>
      <p:sp>
        <p:nvSpPr>
          <p:cNvPr id="5" name="Title 4">
            <a:extLst>
              <a:ext uri="{FF2B5EF4-FFF2-40B4-BE49-F238E27FC236}">
                <a16:creationId xmlns:a16="http://schemas.microsoft.com/office/drawing/2014/main" id="{E52709C6-27DF-402B-9EC6-741BEBFB52F8}"/>
              </a:ext>
            </a:extLst>
          </p:cNvPr>
          <p:cNvSpPr>
            <a:spLocks noGrp="1"/>
          </p:cNvSpPr>
          <p:nvPr>
            <p:ph type="title"/>
          </p:nvPr>
        </p:nvSpPr>
        <p:spPr/>
        <p:txBody>
          <a:bodyPr/>
          <a:lstStyle/>
          <a:p>
            <a:r>
              <a:rPr lang="en-US" dirty="0"/>
              <a:t>Input Market Outcomes</a:t>
            </a:r>
          </a:p>
        </p:txBody>
      </p:sp>
    </p:spTree>
    <p:extLst>
      <p:ext uri="{BB962C8B-B14F-4D97-AF65-F5344CB8AC3E}">
        <p14:creationId xmlns:p14="http://schemas.microsoft.com/office/powerpoint/2010/main" val="1196852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D0A48EC-C48A-4AF0-9140-667E83BF185F}"/>
                  </a:ext>
                </a:extLst>
              </p:cNvPr>
              <p:cNvSpPr>
                <a:spLocks noGrp="1"/>
              </p:cNvSpPr>
              <p:nvPr>
                <p:ph idx="1"/>
              </p:nvPr>
            </p:nvSpPr>
            <p:spPr/>
            <p:txBody>
              <a:bodyPr/>
              <a:lstStyle/>
              <a:p>
                <a:r>
                  <a:rPr lang="en-US" sz="2800" dirty="0"/>
                  <a:t>Opportunity cost of using labor or capital in one setting rather than another</a:t>
                </a:r>
              </a:p>
              <a:p>
                <a:pPr marL="0" indent="0">
                  <a:buNone/>
                </a:pPr>
                <a14:m>
                  <m:oMathPara xmlns:m="http://schemas.openxmlformats.org/officeDocument/2006/math">
                    <m:oMathParaPr>
                      <m:jc m:val="centerGroup"/>
                    </m:oMathParaPr>
                    <m:oMath xmlns:m="http://schemas.openxmlformats.org/officeDocument/2006/math">
                      <m:r>
                        <a:rPr lang="en-US" sz="2800" smtClean="0">
                          <a:latin typeface="Cambria Math" panose="02040503050406030204" pitchFamily="18" charset="0"/>
                        </a:rPr>
                        <m:t>𝜋</m:t>
                      </m:r>
                      <m:r>
                        <a:rPr lang="en-US" sz="2800" smtClean="0">
                          <a:latin typeface="Cambria Math" panose="02040503050406030204" pitchFamily="18" charset="0"/>
                        </a:rPr>
                        <m:t>=</m:t>
                      </m:r>
                      <m:r>
                        <a:rPr lang="en-US" sz="2800" smtClean="0">
                          <a:latin typeface="Cambria Math" panose="02040503050406030204" pitchFamily="18" charset="0"/>
                        </a:rPr>
                        <m:t>𝑝</m:t>
                      </m:r>
                      <m:r>
                        <a:rPr lang="en-US" sz="2800" smtClean="0">
                          <a:latin typeface="Cambria Math" panose="02040503050406030204" pitchFamily="18" charset="0"/>
                        </a:rPr>
                        <m:t>∗</m:t>
                      </m:r>
                      <m:r>
                        <a:rPr lang="en-US" sz="2800" smtClean="0">
                          <a:latin typeface="Cambria Math" panose="02040503050406030204" pitchFamily="18" charset="0"/>
                        </a:rPr>
                        <m:t>𝑓</m:t>
                      </m:r>
                      <m:d>
                        <m:dPr>
                          <m:ctrlPr>
                            <a:rPr lang="en-US" sz="2800" i="1" smtClean="0">
                              <a:latin typeface="Cambria Math" panose="02040503050406030204" pitchFamily="18" charset="0"/>
                            </a:rPr>
                          </m:ctrlPr>
                        </m:dPr>
                        <m:e>
                          <m:r>
                            <a:rPr lang="en-US" sz="2800" smtClean="0">
                              <a:latin typeface="Cambria Math" panose="02040503050406030204" pitchFamily="18" charset="0"/>
                            </a:rPr>
                            <m:t>𝐾</m:t>
                          </m:r>
                          <m:r>
                            <a:rPr lang="en-US" sz="2800" smtClean="0">
                              <a:latin typeface="Cambria Math" panose="02040503050406030204" pitchFamily="18" charset="0"/>
                            </a:rPr>
                            <m:t>,</m:t>
                          </m:r>
                          <m:r>
                            <a:rPr lang="en-US" sz="2800" smtClean="0">
                              <a:latin typeface="Cambria Math" panose="02040503050406030204" pitchFamily="18" charset="0"/>
                            </a:rPr>
                            <m:t>𝐿</m:t>
                          </m:r>
                        </m:e>
                      </m:d>
                      <m:r>
                        <a:rPr lang="en-US" sz="2800" smtClean="0">
                          <a:latin typeface="Cambria Math" panose="02040503050406030204" pitchFamily="18" charset="0"/>
                        </a:rPr>
                        <m:t>−</m:t>
                      </m:r>
                      <m:r>
                        <a:rPr lang="en-US" sz="2800" smtClean="0">
                          <a:latin typeface="Cambria Math" panose="02040503050406030204" pitchFamily="18" charset="0"/>
                        </a:rPr>
                        <m:t>𝑟</m:t>
                      </m:r>
                      <m:r>
                        <a:rPr lang="en-US" sz="2800" smtClean="0">
                          <a:latin typeface="Cambria Math" panose="02040503050406030204" pitchFamily="18" charset="0"/>
                        </a:rPr>
                        <m:t>∗</m:t>
                      </m:r>
                      <m:r>
                        <a:rPr lang="en-US" sz="2800" smtClean="0">
                          <a:latin typeface="Cambria Math" panose="02040503050406030204" pitchFamily="18" charset="0"/>
                        </a:rPr>
                        <m:t>𝐾</m:t>
                      </m:r>
                      <m:r>
                        <a:rPr lang="en-US" sz="2800" smtClean="0">
                          <a:latin typeface="Cambria Math" panose="02040503050406030204" pitchFamily="18" charset="0"/>
                        </a:rPr>
                        <m:t>−</m:t>
                      </m:r>
                      <m:r>
                        <a:rPr lang="en-US" sz="2800" smtClean="0">
                          <a:latin typeface="Cambria Math" panose="02040503050406030204" pitchFamily="18" charset="0"/>
                        </a:rPr>
                        <m:t>𝑤</m:t>
                      </m:r>
                      <m:r>
                        <a:rPr lang="en-US" sz="2800" smtClean="0">
                          <a:latin typeface="Cambria Math" panose="02040503050406030204" pitchFamily="18" charset="0"/>
                        </a:rPr>
                        <m:t>∗</m:t>
                      </m:r>
                      <m:r>
                        <a:rPr lang="en-US" sz="2800" smtClean="0">
                          <a:latin typeface="Cambria Math" panose="02040503050406030204" pitchFamily="18" charset="0"/>
                        </a:rPr>
                        <m:t>𝐿</m:t>
                      </m:r>
                    </m:oMath>
                  </m:oMathPara>
                </a14:m>
                <a:endParaRPr lang="en-US" sz="2800" dirty="0"/>
              </a:p>
              <a:p>
                <a:r>
                  <a:rPr lang="en-US" sz="2800" dirty="0"/>
                  <a:t>What happens if I change L by 1 in this equation?</a:t>
                </a:r>
              </a:p>
              <a:p>
                <a:pPr marL="0" indent="0">
                  <a:buNone/>
                </a:pP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rPr>
                          </m:ctrlPr>
                        </m:fPr>
                        <m:num>
                          <m:r>
                            <a:rPr lang="en-US" sz="2800">
                              <a:latin typeface="Cambria Math" panose="02040503050406030204" pitchFamily="18" charset="0"/>
                            </a:rPr>
                            <m:t>∆</m:t>
                          </m:r>
                          <m:r>
                            <a:rPr lang="en-US" sz="2800">
                              <a:latin typeface="Cambria Math" panose="02040503050406030204" pitchFamily="18" charset="0"/>
                            </a:rPr>
                            <m:t>𝜋</m:t>
                          </m:r>
                        </m:num>
                        <m:den>
                          <m:r>
                            <a:rPr lang="en-US" sz="2800">
                              <a:latin typeface="Cambria Math" panose="02040503050406030204" pitchFamily="18" charset="0"/>
                            </a:rPr>
                            <m:t>∆</m:t>
                          </m:r>
                          <m:r>
                            <a:rPr lang="en-US" sz="2800">
                              <a:latin typeface="Cambria Math" panose="02040503050406030204" pitchFamily="18" charset="0"/>
                            </a:rPr>
                            <m:t>𝐿</m:t>
                          </m:r>
                        </m:den>
                      </m:f>
                      <m:r>
                        <a:rPr lang="en-US" sz="2800">
                          <a:latin typeface="Cambria Math" panose="02040503050406030204" pitchFamily="18" charset="0"/>
                        </a:rPr>
                        <m:t>=</m:t>
                      </m:r>
                      <m:r>
                        <a:rPr lang="en-US" sz="2800">
                          <a:latin typeface="Cambria Math" panose="02040503050406030204" pitchFamily="18" charset="0"/>
                        </a:rPr>
                        <m:t>𝑝</m:t>
                      </m:r>
                      <m:r>
                        <a:rPr lang="en-US" sz="2800">
                          <a:latin typeface="Cambria Math" panose="02040503050406030204" pitchFamily="18" charset="0"/>
                        </a:rPr>
                        <m:t>∗</m:t>
                      </m:r>
                      <m:sSub>
                        <m:sSubPr>
                          <m:ctrlPr>
                            <a:rPr lang="en-US" sz="2800" i="1">
                              <a:latin typeface="Cambria Math" panose="02040503050406030204" pitchFamily="18" charset="0"/>
                            </a:rPr>
                          </m:ctrlPr>
                        </m:sSubPr>
                        <m:e>
                          <m:r>
                            <a:rPr lang="en-US" sz="2800">
                              <a:latin typeface="Cambria Math" panose="02040503050406030204" pitchFamily="18" charset="0"/>
                            </a:rPr>
                            <m:t>𝑀𝑃</m:t>
                          </m:r>
                        </m:e>
                        <m:sub>
                          <m:r>
                            <a:rPr lang="en-US" sz="2800">
                              <a:latin typeface="Cambria Math" panose="02040503050406030204" pitchFamily="18" charset="0"/>
                            </a:rPr>
                            <m:t>𝐿</m:t>
                          </m:r>
                        </m:sub>
                      </m:sSub>
                      <m:r>
                        <a:rPr lang="en-US" sz="2800">
                          <a:latin typeface="Cambria Math" panose="02040503050406030204" pitchFamily="18" charset="0"/>
                        </a:rPr>
                        <m:t>−</m:t>
                      </m:r>
                      <m:r>
                        <a:rPr lang="en-US" sz="2800">
                          <a:latin typeface="Cambria Math" panose="02040503050406030204" pitchFamily="18" charset="0"/>
                        </a:rPr>
                        <m:t>𝑤</m:t>
                      </m:r>
                    </m:oMath>
                  </m:oMathPara>
                </a14:m>
                <a:endParaRPr lang="en-US" sz="2800" dirty="0"/>
              </a:p>
              <a:p>
                <a:pPr lvl="1"/>
                <a:r>
                  <a:rPr lang="en-US" sz="2400" dirty="0"/>
                  <a:t>Under competition in the labor market, we can say the firm is willing to pay w up to the value of the marginal product of labor </a:t>
                </a:r>
                <a14:m>
                  <m:oMath xmlns:m="http://schemas.openxmlformats.org/officeDocument/2006/math">
                    <m:sSub>
                      <m:sSubPr>
                        <m:ctrlPr>
                          <a:rPr lang="en-US" sz="2400" i="1">
                            <a:latin typeface="Cambria Math" panose="02040503050406030204" pitchFamily="18" charset="0"/>
                          </a:rPr>
                        </m:ctrlPr>
                      </m:sSubPr>
                      <m:e>
                        <m:r>
                          <a:rPr lang="en-US" sz="2400">
                            <a:latin typeface="Cambria Math" panose="02040503050406030204" pitchFamily="18" charset="0"/>
                          </a:rPr>
                          <m:t>𝑉𝑀𝑃</m:t>
                        </m:r>
                      </m:e>
                      <m:sub>
                        <m:r>
                          <a:rPr lang="en-US" sz="2400">
                            <a:latin typeface="Cambria Math" panose="02040503050406030204" pitchFamily="18" charset="0"/>
                          </a:rPr>
                          <m:t>𝐿</m:t>
                        </m:r>
                      </m:sub>
                    </m:sSub>
                  </m:oMath>
                </a14:m>
                <a:r>
                  <a:rPr lang="en-US" sz="2400" dirty="0"/>
                  <a:t>.</a:t>
                </a:r>
                <a:br>
                  <a:rPr lang="en-US" sz="2400" dirty="0"/>
                </a:br>
                <a14:m>
                  <m:oMath xmlns:m="http://schemas.openxmlformats.org/officeDocument/2006/math">
                    <m:r>
                      <a:rPr lang="en-US" sz="2400">
                        <a:latin typeface="Cambria Math" panose="02040503050406030204" pitchFamily="18" charset="0"/>
                      </a:rPr>
                      <m:t>𝑤</m:t>
                    </m:r>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𝑉𝑀𝑃</m:t>
                        </m:r>
                      </m:e>
                      <m:sub>
                        <m:r>
                          <a:rPr lang="en-US" sz="2400">
                            <a:latin typeface="Cambria Math" panose="02040503050406030204" pitchFamily="18" charset="0"/>
                          </a:rPr>
                          <m:t>𝐿</m:t>
                        </m:r>
                      </m:sub>
                    </m:sSub>
                  </m:oMath>
                </a14:m>
                <a:endParaRPr lang="en-US" sz="2400" dirty="0"/>
              </a:p>
              <a:p>
                <a:pPr lvl="1"/>
                <a:r>
                  <a:rPr lang="en-US" sz="2400" dirty="0"/>
                  <a:t>Likewise, a similar analysis allows us to see that the rental rate of capital r is up to the value of the marginal product of capital </a:t>
                </a:r>
                <a14:m>
                  <m:oMath xmlns:m="http://schemas.openxmlformats.org/officeDocument/2006/math">
                    <m:sSub>
                      <m:sSubPr>
                        <m:ctrlPr>
                          <a:rPr lang="en-US" sz="2400" i="1">
                            <a:latin typeface="Cambria Math" panose="02040503050406030204" pitchFamily="18" charset="0"/>
                          </a:rPr>
                        </m:ctrlPr>
                      </m:sSubPr>
                      <m:e>
                        <m:r>
                          <a:rPr lang="en-US" sz="2400">
                            <a:latin typeface="Cambria Math" panose="02040503050406030204" pitchFamily="18" charset="0"/>
                          </a:rPr>
                          <m:t>𝑉𝑀𝑃</m:t>
                        </m:r>
                      </m:e>
                      <m:sub>
                        <m:r>
                          <a:rPr lang="en-US" sz="2400">
                            <a:latin typeface="Cambria Math" panose="02040503050406030204" pitchFamily="18" charset="0"/>
                          </a:rPr>
                          <m:t>𝐾</m:t>
                        </m:r>
                      </m:sub>
                    </m:sSub>
                  </m:oMath>
                </a14:m>
                <a:r>
                  <a:rPr lang="en-US" sz="2400" dirty="0"/>
                  <a:t>.</a:t>
                </a:r>
                <a:br>
                  <a:rPr lang="en-US" sz="2400" dirty="0"/>
                </a:br>
                <a14:m>
                  <m:oMath xmlns:m="http://schemas.openxmlformats.org/officeDocument/2006/math">
                    <m:r>
                      <a:rPr lang="en-US" sz="2400">
                        <a:latin typeface="Cambria Math" panose="02040503050406030204" pitchFamily="18" charset="0"/>
                      </a:rPr>
                      <m:t>𝑟</m:t>
                    </m:r>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𝑉𝑀𝑃</m:t>
                        </m:r>
                      </m:e>
                      <m:sub>
                        <m:r>
                          <a:rPr lang="en-US" sz="2400">
                            <a:latin typeface="Cambria Math" panose="02040503050406030204" pitchFamily="18" charset="0"/>
                          </a:rPr>
                          <m:t>𝐾</m:t>
                        </m:r>
                      </m:sub>
                    </m:sSub>
                  </m:oMath>
                </a14:m>
                <a:endParaRPr lang="en-US" sz="2400" dirty="0"/>
              </a:p>
            </p:txBody>
          </p:sp>
        </mc:Choice>
        <mc:Fallback xmlns="">
          <p:sp>
            <p:nvSpPr>
              <p:cNvPr id="3" name="Content Placeholder 2">
                <a:extLst>
                  <a:ext uri="{FF2B5EF4-FFF2-40B4-BE49-F238E27FC236}">
                    <a16:creationId xmlns:a16="http://schemas.microsoft.com/office/drawing/2014/main" id="{6D0A48EC-C48A-4AF0-9140-667E83BF185F}"/>
                  </a:ext>
                </a:extLst>
              </p:cNvPr>
              <p:cNvSpPr>
                <a:spLocks noGrp="1" noRot="1" noChangeAspect="1" noMove="1" noResize="1" noEditPoints="1" noAdjustHandles="1" noChangeArrowheads="1" noChangeShapeType="1" noTextEdit="1"/>
              </p:cNvSpPr>
              <p:nvPr>
                <p:ph idx="1"/>
              </p:nvPr>
            </p:nvSpPr>
            <p:spPr>
              <a:blipFill>
                <a:blip r:embed="rId2"/>
                <a:stretch>
                  <a:fillRect l="-1042" t="-1401" r="-1736" b="-11485"/>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508E8C9C-3128-4C05-9300-93333F603C54}"/>
              </a:ext>
            </a:extLst>
          </p:cNvPr>
          <p:cNvSpPr>
            <a:spLocks noGrp="1"/>
          </p:cNvSpPr>
          <p:nvPr>
            <p:ph type="title"/>
          </p:nvPr>
        </p:nvSpPr>
        <p:spPr/>
        <p:txBody>
          <a:bodyPr/>
          <a:lstStyle/>
          <a:p>
            <a:r>
              <a:rPr lang="en-US" dirty="0"/>
              <a:t>What Determines w and r?</a:t>
            </a:r>
          </a:p>
        </p:txBody>
      </p:sp>
    </p:spTree>
    <p:extLst>
      <p:ext uri="{BB962C8B-B14F-4D97-AF65-F5344CB8AC3E}">
        <p14:creationId xmlns:p14="http://schemas.microsoft.com/office/powerpoint/2010/main" val="4131376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A72EE-4DCA-4830-83BA-D025A1E1E4F3}"/>
              </a:ext>
            </a:extLst>
          </p:cNvPr>
          <p:cNvSpPr>
            <a:spLocks noGrp="1"/>
          </p:cNvSpPr>
          <p:nvPr>
            <p:ph type="title"/>
          </p:nvPr>
        </p:nvSpPr>
        <p:spPr/>
        <p:txBody>
          <a:bodyPr/>
          <a:lstStyle/>
          <a:p>
            <a:r>
              <a:rPr lang="en-US" dirty="0"/>
              <a:t>In Theory </a:t>
            </a:r>
          </a:p>
        </p:txBody>
      </p:sp>
      <p:cxnSp>
        <p:nvCxnSpPr>
          <p:cNvPr id="5" name="Straight Connector 4">
            <a:extLst>
              <a:ext uri="{FF2B5EF4-FFF2-40B4-BE49-F238E27FC236}">
                <a16:creationId xmlns:a16="http://schemas.microsoft.com/office/drawing/2014/main" id="{757DF719-3013-43FB-A0D8-034B1E684CC8}"/>
              </a:ext>
            </a:extLst>
          </p:cNvPr>
          <p:cNvCxnSpPr>
            <a:cxnSpLocks/>
          </p:cNvCxnSpPr>
          <p:nvPr/>
        </p:nvCxnSpPr>
        <p:spPr>
          <a:xfrm>
            <a:off x="1423452" y="2483601"/>
            <a:ext cx="0" cy="25475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21125DD-A47E-40FC-9E11-977AC2C8FC76}"/>
              </a:ext>
            </a:extLst>
          </p:cNvPr>
          <p:cNvCxnSpPr/>
          <p:nvPr/>
        </p:nvCxnSpPr>
        <p:spPr>
          <a:xfrm>
            <a:off x="1423452" y="5031132"/>
            <a:ext cx="25475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3DAE734-E960-4627-9AF0-E40193973455}"/>
              </a:ext>
            </a:extLst>
          </p:cNvPr>
          <p:cNvSpPr txBox="1"/>
          <p:nvPr/>
        </p:nvSpPr>
        <p:spPr>
          <a:xfrm>
            <a:off x="3911330" y="5037116"/>
            <a:ext cx="312906" cy="369332"/>
          </a:xfrm>
          <a:prstGeom prst="rect">
            <a:avLst/>
          </a:prstGeom>
          <a:noFill/>
        </p:spPr>
        <p:txBody>
          <a:bodyPr wrap="none" rtlCol="0">
            <a:noAutofit/>
          </a:bodyPr>
          <a:lstStyle/>
          <a:p>
            <a:r>
              <a:rPr lang="en-US" dirty="0"/>
              <a:t>q</a:t>
            </a:r>
          </a:p>
        </p:txBody>
      </p:sp>
      <p:sp>
        <p:nvSpPr>
          <p:cNvPr id="10" name="TextBox 9">
            <a:extLst>
              <a:ext uri="{FF2B5EF4-FFF2-40B4-BE49-F238E27FC236}">
                <a16:creationId xmlns:a16="http://schemas.microsoft.com/office/drawing/2014/main" id="{627AB15B-6CAE-470C-9743-C896BEDFE9B0}"/>
              </a:ext>
            </a:extLst>
          </p:cNvPr>
          <p:cNvSpPr txBox="1"/>
          <p:nvPr/>
        </p:nvSpPr>
        <p:spPr>
          <a:xfrm>
            <a:off x="1059520" y="2181292"/>
            <a:ext cx="312906" cy="369332"/>
          </a:xfrm>
          <a:prstGeom prst="rect">
            <a:avLst/>
          </a:prstGeom>
          <a:noFill/>
        </p:spPr>
        <p:txBody>
          <a:bodyPr wrap="none" rtlCol="0">
            <a:noAutofit/>
          </a:bodyPr>
          <a:lstStyle/>
          <a:p>
            <a:r>
              <a:rPr lang="en-US" dirty="0"/>
              <a:t>p</a:t>
            </a:r>
          </a:p>
        </p:txBody>
      </p:sp>
      <p:cxnSp>
        <p:nvCxnSpPr>
          <p:cNvPr id="12" name="Straight Connector 11">
            <a:extLst>
              <a:ext uri="{FF2B5EF4-FFF2-40B4-BE49-F238E27FC236}">
                <a16:creationId xmlns:a16="http://schemas.microsoft.com/office/drawing/2014/main" id="{24BBE64B-9C15-4A33-A949-336AFB500E65}"/>
              </a:ext>
            </a:extLst>
          </p:cNvPr>
          <p:cNvCxnSpPr/>
          <p:nvPr/>
        </p:nvCxnSpPr>
        <p:spPr>
          <a:xfrm>
            <a:off x="7064413" y="2483601"/>
            <a:ext cx="0" cy="25475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AC41E4B-DDF3-4F59-B421-271358537688}"/>
              </a:ext>
            </a:extLst>
          </p:cNvPr>
          <p:cNvCxnSpPr/>
          <p:nvPr/>
        </p:nvCxnSpPr>
        <p:spPr>
          <a:xfrm>
            <a:off x="7066722" y="5031132"/>
            <a:ext cx="27294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EDDEF74-C68A-487D-9677-3BB20AB94B5D}"/>
              </a:ext>
            </a:extLst>
          </p:cNvPr>
          <p:cNvSpPr txBox="1"/>
          <p:nvPr/>
        </p:nvSpPr>
        <p:spPr>
          <a:xfrm>
            <a:off x="6695714" y="2181292"/>
            <a:ext cx="312906" cy="369332"/>
          </a:xfrm>
          <a:prstGeom prst="rect">
            <a:avLst/>
          </a:prstGeom>
          <a:noFill/>
        </p:spPr>
        <p:txBody>
          <a:bodyPr wrap="none" rtlCol="0">
            <a:noAutofit/>
          </a:bodyPr>
          <a:lstStyle/>
          <a:p>
            <a:r>
              <a:rPr lang="en-US" dirty="0"/>
              <a:t>p</a:t>
            </a:r>
          </a:p>
        </p:txBody>
      </p:sp>
      <p:sp>
        <p:nvSpPr>
          <p:cNvPr id="16" name="TextBox 15">
            <a:extLst>
              <a:ext uri="{FF2B5EF4-FFF2-40B4-BE49-F238E27FC236}">
                <a16:creationId xmlns:a16="http://schemas.microsoft.com/office/drawing/2014/main" id="{0ADB46F3-0439-4B19-90D3-AF63B2CBFF1E}"/>
              </a:ext>
            </a:extLst>
          </p:cNvPr>
          <p:cNvSpPr txBox="1"/>
          <p:nvPr/>
        </p:nvSpPr>
        <p:spPr>
          <a:xfrm>
            <a:off x="9754218" y="5063242"/>
            <a:ext cx="354256" cy="369332"/>
          </a:xfrm>
          <a:prstGeom prst="rect">
            <a:avLst/>
          </a:prstGeom>
          <a:noFill/>
        </p:spPr>
        <p:txBody>
          <a:bodyPr wrap="square" rtlCol="0">
            <a:noAutofit/>
          </a:bodyPr>
          <a:lstStyle/>
          <a:p>
            <a:r>
              <a:rPr lang="en-US" dirty="0"/>
              <a:t>q</a:t>
            </a:r>
          </a:p>
        </p:txBody>
      </p:sp>
      <p:cxnSp>
        <p:nvCxnSpPr>
          <p:cNvPr id="18" name="Straight Connector 17">
            <a:extLst>
              <a:ext uri="{FF2B5EF4-FFF2-40B4-BE49-F238E27FC236}">
                <a16:creationId xmlns:a16="http://schemas.microsoft.com/office/drawing/2014/main" id="{49ED94CC-5E37-42B7-A27F-D5DB62F6592F}"/>
              </a:ext>
            </a:extLst>
          </p:cNvPr>
          <p:cNvCxnSpPr/>
          <p:nvPr/>
        </p:nvCxnSpPr>
        <p:spPr>
          <a:xfrm>
            <a:off x="1969352" y="2301635"/>
            <a:ext cx="2102293" cy="23655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5F5B10-603D-4A9E-8F0C-5E77542BB0ED}"/>
              </a:ext>
            </a:extLst>
          </p:cNvPr>
          <p:cNvCxnSpPr/>
          <p:nvPr/>
        </p:nvCxnSpPr>
        <p:spPr>
          <a:xfrm flipV="1">
            <a:off x="1696402" y="2483601"/>
            <a:ext cx="2274581" cy="16376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2F08028-658A-41A9-B1F4-E23BDC29BA64}"/>
              </a:ext>
            </a:extLst>
          </p:cNvPr>
          <p:cNvCxnSpPr/>
          <p:nvPr/>
        </p:nvCxnSpPr>
        <p:spPr>
          <a:xfrm>
            <a:off x="7236703" y="3848351"/>
            <a:ext cx="2375241" cy="9733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69EA46-8EF1-48DA-ABCC-3CCED2BAA67A}"/>
              </a:ext>
            </a:extLst>
          </p:cNvPr>
          <p:cNvCxnSpPr/>
          <p:nvPr/>
        </p:nvCxnSpPr>
        <p:spPr>
          <a:xfrm flipV="1">
            <a:off x="7428346" y="3848351"/>
            <a:ext cx="2365564" cy="9733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9540E0B-49E8-4CA6-87B7-706E6F747D70}"/>
              </a:ext>
            </a:extLst>
          </p:cNvPr>
          <p:cNvSpPr txBox="1"/>
          <p:nvPr/>
        </p:nvSpPr>
        <p:spPr>
          <a:xfrm>
            <a:off x="3796144" y="2568844"/>
            <a:ext cx="2403222" cy="369332"/>
          </a:xfrm>
          <a:prstGeom prst="rect">
            <a:avLst/>
          </a:prstGeom>
          <a:noFill/>
        </p:spPr>
        <p:txBody>
          <a:bodyPr wrap="none" rtlCol="0">
            <a:noAutofit/>
          </a:bodyPr>
          <a:lstStyle/>
          <a:p>
            <a:r>
              <a:rPr lang="en-US" dirty="0"/>
              <a:t>S of high-quality labor</a:t>
            </a:r>
          </a:p>
        </p:txBody>
      </p:sp>
      <p:sp>
        <p:nvSpPr>
          <p:cNvPr id="26" name="TextBox 25">
            <a:extLst>
              <a:ext uri="{FF2B5EF4-FFF2-40B4-BE49-F238E27FC236}">
                <a16:creationId xmlns:a16="http://schemas.microsoft.com/office/drawing/2014/main" id="{6E176087-11F1-4524-A017-5DD49B9F122E}"/>
              </a:ext>
            </a:extLst>
          </p:cNvPr>
          <p:cNvSpPr txBox="1"/>
          <p:nvPr/>
        </p:nvSpPr>
        <p:spPr>
          <a:xfrm>
            <a:off x="3695651" y="3886200"/>
            <a:ext cx="2503715" cy="369332"/>
          </a:xfrm>
          <a:prstGeom prst="rect">
            <a:avLst/>
          </a:prstGeom>
          <a:noFill/>
        </p:spPr>
        <p:txBody>
          <a:bodyPr wrap="square" rtlCol="0">
            <a:noAutofit/>
          </a:bodyPr>
          <a:lstStyle/>
          <a:p>
            <a:r>
              <a:rPr lang="en-US" dirty="0"/>
              <a:t>D for high-quality labor</a:t>
            </a:r>
          </a:p>
        </p:txBody>
      </p:sp>
      <p:cxnSp>
        <p:nvCxnSpPr>
          <p:cNvPr id="28" name="Straight Connector 27">
            <a:extLst>
              <a:ext uri="{FF2B5EF4-FFF2-40B4-BE49-F238E27FC236}">
                <a16:creationId xmlns:a16="http://schemas.microsoft.com/office/drawing/2014/main" id="{05531C53-0F2E-4F7B-A674-99A5D84829FA}"/>
              </a:ext>
            </a:extLst>
          </p:cNvPr>
          <p:cNvCxnSpPr/>
          <p:nvPr/>
        </p:nvCxnSpPr>
        <p:spPr>
          <a:xfrm>
            <a:off x="1423452" y="3288519"/>
            <a:ext cx="14557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80B1D1E-C78E-401D-9848-72C0474A1DD2}"/>
              </a:ext>
            </a:extLst>
          </p:cNvPr>
          <p:cNvCxnSpPr/>
          <p:nvPr/>
        </p:nvCxnSpPr>
        <p:spPr>
          <a:xfrm flipV="1">
            <a:off x="2861735" y="3288519"/>
            <a:ext cx="0" cy="17426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84BBF84-CF64-4203-9C55-C5EA72DE47CD}"/>
                  </a:ext>
                </a:extLst>
              </p:cNvPr>
              <p:cNvSpPr txBox="1"/>
              <p:nvPr/>
            </p:nvSpPr>
            <p:spPr>
              <a:xfrm>
                <a:off x="609600" y="3121797"/>
                <a:ext cx="727865" cy="285912"/>
              </a:xfrm>
              <a:prstGeom prst="rect">
                <a:avLst/>
              </a:prstGeom>
              <a:noFill/>
            </p:spPr>
            <p:txBody>
              <a:bodyPr wrap="square" lIns="0" tIns="0" rIns="0" bIns="0" rtlCol="0">
                <a:no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h𝑖𝑔h</m:t>
                          </m:r>
                        </m:sup>
                      </m:sSup>
                    </m:oMath>
                  </m:oMathPara>
                </a14:m>
                <a:endParaRPr lang="en-US" dirty="0"/>
              </a:p>
            </p:txBody>
          </p:sp>
        </mc:Choice>
        <mc:Fallback xmlns="">
          <p:sp>
            <p:nvSpPr>
              <p:cNvPr id="31" name="TextBox 30">
                <a:extLst>
                  <a:ext uri="{FF2B5EF4-FFF2-40B4-BE49-F238E27FC236}">
                    <a16:creationId xmlns:a16="http://schemas.microsoft.com/office/drawing/2014/main" id="{984BBF84-CF64-4203-9C55-C5EA72DE47CD}"/>
                  </a:ext>
                </a:extLst>
              </p:cNvPr>
              <p:cNvSpPr txBox="1">
                <a:spLocks noRot="1" noChangeAspect="1" noMove="1" noResize="1" noEditPoints="1" noAdjustHandles="1" noChangeArrowheads="1" noChangeShapeType="1" noTextEdit="1"/>
              </p:cNvSpPr>
              <p:nvPr/>
            </p:nvSpPr>
            <p:spPr>
              <a:xfrm>
                <a:off x="609600" y="3121797"/>
                <a:ext cx="727865" cy="285912"/>
              </a:xfrm>
              <a:prstGeom prst="rect">
                <a:avLst/>
              </a:prstGeom>
              <a:blipFill>
                <a:blip r:embed="rId2"/>
                <a:stretch>
                  <a:fillRect t="-6383" b="-2766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CD1C509-CF99-4AEB-AD64-F161626DF2E9}"/>
                  </a:ext>
                </a:extLst>
              </p:cNvPr>
              <p:cNvSpPr txBox="1"/>
              <p:nvPr/>
            </p:nvSpPr>
            <p:spPr>
              <a:xfrm>
                <a:off x="6295226" y="4231044"/>
                <a:ext cx="727865" cy="281937"/>
              </a:xfrm>
              <a:prstGeom prst="rect">
                <a:avLst/>
              </a:prstGeom>
              <a:noFill/>
            </p:spPr>
            <p:txBody>
              <a:bodyPr wrap="square" lIns="0" tIns="0" rIns="0" bIns="0" rtlCol="0">
                <a:no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𝑙𝑜𝑤</m:t>
                          </m:r>
                        </m:sup>
                      </m:sSup>
                    </m:oMath>
                  </m:oMathPara>
                </a14:m>
                <a:endParaRPr lang="en-US" dirty="0"/>
              </a:p>
            </p:txBody>
          </p:sp>
        </mc:Choice>
        <mc:Fallback xmlns="">
          <p:sp>
            <p:nvSpPr>
              <p:cNvPr id="32" name="TextBox 31">
                <a:extLst>
                  <a:ext uri="{FF2B5EF4-FFF2-40B4-BE49-F238E27FC236}">
                    <a16:creationId xmlns:a16="http://schemas.microsoft.com/office/drawing/2014/main" id="{6CD1C509-CF99-4AEB-AD64-F161626DF2E9}"/>
                  </a:ext>
                </a:extLst>
              </p:cNvPr>
              <p:cNvSpPr txBox="1">
                <a:spLocks noRot="1" noChangeAspect="1" noMove="1" noResize="1" noEditPoints="1" noAdjustHandles="1" noChangeArrowheads="1" noChangeShapeType="1" noTextEdit="1"/>
              </p:cNvSpPr>
              <p:nvPr/>
            </p:nvSpPr>
            <p:spPr>
              <a:xfrm>
                <a:off x="6295226" y="4231044"/>
                <a:ext cx="727865" cy="281937"/>
              </a:xfrm>
              <a:prstGeom prst="rect">
                <a:avLst/>
              </a:prstGeom>
              <a:blipFill>
                <a:blip r:embed="rId3"/>
                <a:stretch>
                  <a:fillRect t="-2174" b="-28261"/>
                </a:stretch>
              </a:blipFill>
            </p:spPr>
            <p:txBody>
              <a:bodyPr/>
              <a:lstStyle/>
              <a:p>
                <a:r>
                  <a:rPr lang="en-IN">
                    <a:noFill/>
                  </a:rPr>
                  <a:t> </a:t>
                </a:r>
              </a:p>
            </p:txBody>
          </p:sp>
        </mc:Fallback>
      </mc:AlternateContent>
      <p:cxnSp>
        <p:nvCxnSpPr>
          <p:cNvPr id="34" name="Straight Connector 33">
            <a:extLst>
              <a:ext uri="{FF2B5EF4-FFF2-40B4-BE49-F238E27FC236}">
                <a16:creationId xmlns:a16="http://schemas.microsoft.com/office/drawing/2014/main" id="{180FC1DB-FB22-487E-B913-34F0CDC90B58}"/>
              </a:ext>
            </a:extLst>
          </p:cNvPr>
          <p:cNvCxnSpPr/>
          <p:nvPr/>
        </p:nvCxnSpPr>
        <p:spPr>
          <a:xfrm flipH="1">
            <a:off x="7064413" y="4369447"/>
            <a:ext cx="14557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2533B8B-CED9-46A5-9473-3D0C90497A07}"/>
              </a:ext>
            </a:extLst>
          </p:cNvPr>
          <p:cNvCxnSpPr/>
          <p:nvPr/>
        </p:nvCxnSpPr>
        <p:spPr>
          <a:xfrm>
            <a:off x="8520144" y="4369447"/>
            <a:ext cx="0" cy="6616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62D70D2-105C-48FE-BDED-9F45A3E2F9BC}"/>
                  </a:ext>
                </a:extLst>
              </p:cNvPr>
              <p:cNvSpPr txBox="1"/>
              <p:nvPr/>
            </p:nvSpPr>
            <p:spPr>
              <a:xfrm>
                <a:off x="8217734" y="5193268"/>
                <a:ext cx="506549" cy="281937"/>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𝑙𝑜𝑤</m:t>
                          </m:r>
                        </m:sup>
                      </m:sSup>
                    </m:oMath>
                  </m:oMathPara>
                </a14:m>
                <a:endParaRPr lang="en-US" dirty="0"/>
              </a:p>
            </p:txBody>
          </p:sp>
        </mc:Choice>
        <mc:Fallback xmlns="">
          <p:sp>
            <p:nvSpPr>
              <p:cNvPr id="37" name="TextBox 36">
                <a:extLst>
                  <a:ext uri="{FF2B5EF4-FFF2-40B4-BE49-F238E27FC236}">
                    <a16:creationId xmlns:a16="http://schemas.microsoft.com/office/drawing/2014/main" id="{162D70D2-105C-48FE-BDED-9F45A3E2F9BC}"/>
                  </a:ext>
                </a:extLst>
              </p:cNvPr>
              <p:cNvSpPr txBox="1">
                <a:spLocks noRot="1" noChangeAspect="1" noMove="1" noResize="1" noEditPoints="1" noAdjustHandles="1" noChangeArrowheads="1" noChangeShapeType="1" noTextEdit="1"/>
              </p:cNvSpPr>
              <p:nvPr/>
            </p:nvSpPr>
            <p:spPr>
              <a:xfrm>
                <a:off x="8217734" y="5193268"/>
                <a:ext cx="506549" cy="281937"/>
              </a:xfrm>
              <a:prstGeom prst="rect">
                <a:avLst/>
              </a:prstGeom>
              <a:blipFill>
                <a:blip r:embed="rId4"/>
                <a:stretch>
                  <a:fillRect l="-9639" t="-2174" r="-3614" b="-28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B874F32D-A899-46BF-A12A-754D77C56392}"/>
                  </a:ext>
                </a:extLst>
              </p:cNvPr>
              <p:cNvSpPr txBox="1"/>
              <p:nvPr/>
            </p:nvSpPr>
            <p:spPr>
              <a:xfrm>
                <a:off x="2674319" y="5193268"/>
                <a:ext cx="588303" cy="285912"/>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h𝑖𝑔h</m:t>
                          </m:r>
                        </m:sup>
                      </m:sSup>
                    </m:oMath>
                  </m:oMathPara>
                </a14:m>
                <a:endParaRPr lang="en-US" dirty="0"/>
              </a:p>
            </p:txBody>
          </p:sp>
        </mc:Choice>
        <mc:Fallback xmlns="">
          <p:sp>
            <p:nvSpPr>
              <p:cNvPr id="38" name="TextBox 37">
                <a:extLst>
                  <a:ext uri="{FF2B5EF4-FFF2-40B4-BE49-F238E27FC236}">
                    <a16:creationId xmlns:a16="http://schemas.microsoft.com/office/drawing/2014/main" id="{B874F32D-A899-46BF-A12A-754D77C56392}"/>
                  </a:ext>
                </a:extLst>
              </p:cNvPr>
              <p:cNvSpPr txBox="1">
                <a:spLocks noRot="1" noChangeAspect="1" noMove="1" noResize="1" noEditPoints="1" noAdjustHandles="1" noChangeArrowheads="1" noChangeShapeType="1" noTextEdit="1"/>
              </p:cNvSpPr>
              <p:nvPr/>
            </p:nvSpPr>
            <p:spPr>
              <a:xfrm>
                <a:off x="2674319" y="5193268"/>
                <a:ext cx="588303" cy="285912"/>
              </a:xfrm>
              <a:prstGeom prst="rect">
                <a:avLst/>
              </a:prstGeom>
              <a:blipFill>
                <a:blip r:embed="rId5"/>
                <a:stretch>
                  <a:fillRect l="-8333" t="-6383" r="-6250" b="-27660"/>
                </a:stretch>
              </a:blipFill>
            </p:spPr>
            <p:txBody>
              <a:bodyPr/>
              <a:lstStyle/>
              <a:p>
                <a:r>
                  <a:rPr lang="en-US">
                    <a:noFill/>
                  </a:rPr>
                  <a:t> </a:t>
                </a:r>
              </a:p>
            </p:txBody>
          </p:sp>
        </mc:Fallback>
      </mc:AlternateContent>
      <p:sp>
        <p:nvSpPr>
          <p:cNvPr id="39" name="TextBox 38">
            <a:extLst>
              <a:ext uri="{FF2B5EF4-FFF2-40B4-BE49-F238E27FC236}">
                <a16:creationId xmlns:a16="http://schemas.microsoft.com/office/drawing/2014/main" id="{D454C63C-19F7-4F49-A8D0-4563FAAB0B8B}"/>
              </a:ext>
            </a:extLst>
          </p:cNvPr>
          <p:cNvSpPr txBox="1"/>
          <p:nvPr/>
        </p:nvSpPr>
        <p:spPr>
          <a:xfrm>
            <a:off x="9268946" y="3445780"/>
            <a:ext cx="2313454" cy="369332"/>
          </a:xfrm>
          <a:prstGeom prst="rect">
            <a:avLst/>
          </a:prstGeom>
          <a:noFill/>
        </p:spPr>
        <p:txBody>
          <a:bodyPr wrap="none" rtlCol="0">
            <a:noAutofit/>
          </a:bodyPr>
          <a:lstStyle/>
          <a:p>
            <a:r>
              <a:rPr lang="en-US" dirty="0"/>
              <a:t>S of low-quality labor</a:t>
            </a:r>
          </a:p>
        </p:txBody>
      </p:sp>
      <p:sp>
        <p:nvSpPr>
          <p:cNvPr id="40" name="TextBox 39">
            <a:extLst>
              <a:ext uri="{FF2B5EF4-FFF2-40B4-BE49-F238E27FC236}">
                <a16:creationId xmlns:a16="http://schemas.microsoft.com/office/drawing/2014/main" id="{E54D20BE-ED9C-4377-9447-66F7134129C0}"/>
              </a:ext>
            </a:extLst>
          </p:cNvPr>
          <p:cNvSpPr txBox="1"/>
          <p:nvPr/>
        </p:nvSpPr>
        <p:spPr>
          <a:xfrm>
            <a:off x="9166395" y="4345305"/>
            <a:ext cx="2416005" cy="369332"/>
          </a:xfrm>
          <a:prstGeom prst="rect">
            <a:avLst/>
          </a:prstGeom>
          <a:noFill/>
        </p:spPr>
        <p:txBody>
          <a:bodyPr wrap="square" rtlCol="0">
            <a:noAutofit/>
          </a:bodyPr>
          <a:lstStyle/>
          <a:p>
            <a:r>
              <a:rPr lang="en-US" dirty="0"/>
              <a:t>D for low-quality labor</a:t>
            </a:r>
          </a:p>
        </p:txBody>
      </p:sp>
      <p:sp>
        <p:nvSpPr>
          <p:cNvPr id="41" name="TextBox 40">
            <a:extLst>
              <a:ext uri="{FF2B5EF4-FFF2-40B4-BE49-F238E27FC236}">
                <a16:creationId xmlns:a16="http://schemas.microsoft.com/office/drawing/2014/main" id="{7DF6BE4B-8ED1-44A6-865D-5899A4607FDA}"/>
              </a:ext>
            </a:extLst>
          </p:cNvPr>
          <p:cNvSpPr txBox="1"/>
          <p:nvPr/>
        </p:nvSpPr>
        <p:spPr>
          <a:xfrm>
            <a:off x="1219200" y="1752599"/>
            <a:ext cx="4071949" cy="400110"/>
          </a:xfrm>
          <a:prstGeom prst="rect">
            <a:avLst/>
          </a:prstGeom>
          <a:noFill/>
        </p:spPr>
        <p:txBody>
          <a:bodyPr wrap="none" rtlCol="0">
            <a:noAutofit/>
          </a:bodyPr>
          <a:lstStyle/>
          <a:p>
            <a:pPr algn="ctr"/>
            <a:r>
              <a:rPr lang="en-US" sz="2000" dirty="0"/>
              <a:t>Labor market for high quality labor</a:t>
            </a:r>
          </a:p>
        </p:txBody>
      </p:sp>
      <p:sp>
        <p:nvSpPr>
          <p:cNvPr id="42" name="TextBox 41">
            <a:extLst>
              <a:ext uri="{FF2B5EF4-FFF2-40B4-BE49-F238E27FC236}">
                <a16:creationId xmlns:a16="http://schemas.microsoft.com/office/drawing/2014/main" id="{67FB2499-6A3E-4511-97BC-0EAEA7A757A0}"/>
              </a:ext>
            </a:extLst>
          </p:cNvPr>
          <p:cNvSpPr txBox="1"/>
          <p:nvPr/>
        </p:nvSpPr>
        <p:spPr>
          <a:xfrm>
            <a:off x="6773710" y="1755092"/>
            <a:ext cx="3972562" cy="400110"/>
          </a:xfrm>
          <a:prstGeom prst="rect">
            <a:avLst/>
          </a:prstGeom>
          <a:noFill/>
        </p:spPr>
        <p:txBody>
          <a:bodyPr wrap="none" rtlCol="0">
            <a:noAutofit/>
          </a:bodyPr>
          <a:lstStyle/>
          <a:p>
            <a:pPr algn="ctr"/>
            <a:r>
              <a:rPr lang="en-US" sz="2000" dirty="0"/>
              <a:t>Labor market for low-quality labor</a:t>
            </a:r>
          </a:p>
        </p:txBody>
      </p:sp>
      <mc:AlternateContent xmlns:mc="http://schemas.openxmlformats.org/markup-compatibility/2006" xmlns:a14="http://schemas.microsoft.com/office/drawing/2010/main">
        <mc:Choice Requires="a14">
          <p:sp>
            <p:nvSpPr>
              <p:cNvPr id="33" name="Content Placeholder 2">
                <a:extLst>
                  <a:ext uri="{FF2B5EF4-FFF2-40B4-BE49-F238E27FC236}">
                    <a16:creationId xmlns:a16="http://schemas.microsoft.com/office/drawing/2014/main" id="{F23DBC5D-062F-4B3A-A316-EAA94834734B}"/>
                  </a:ext>
                </a:extLst>
              </p:cNvPr>
              <p:cNvSpPr txBox="1">
                <a:spLocks/>
              </p:cNvSpPr>
              <p:nvPr/>
            </p:nvSpPr>
            <p:spPr>
              <a:xfrm>
                <a:off x="609600" y="5867400"/>
                <a:ext cx="6413491" cy="749006"/>
              </a:xfrm>
              <a:prstGeom prst="rect">
                <a:avLst/>
              </a:prstGeom>
            </p:spPr>
            <p:txBody>
              <a:bodyPr vert="horz" lIns="91440" tIns="45720" rIns="91440" bIns="45720" rtlCol="0">
                <a:noAutofit/>
              </a:bodyPr>
              <a:lstStyle>
                <a:lvl1pPr marL="342900" indent="-342900" algn="l" defTabSz="914400" rtl="0" eaLnBrk="1" latinLnBrk="0" hangingPunct="1">
                  <a:spcBef>
                    <a:spcPts val="6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t>By implication, the </a:t>
                </a:r>
                <a14:m>
                  <m:oMath xmlns:m="http://schemas.openxmlformats.org/officeDocument/2006/math">
                    <m:sSubSup>
                      <m:sSubSupPr>
                        <m:ctrlPr>
                          <a:rPr lang="en-US" sz="2800" i="1" smtClean="0">
                            <a:latin typeface="Cambria Math" panose="02040503050406030204" pitchFamily="18" charset="0"/>
                          </a:rPr>
                        </m:ctrlPr>
                      </m:sSubSupPr>
                      <m:e>
                        <m:r>
                          <a:rPr lang="en-US" sz="2800" smtClean="0">
                            <a:latin typeface="Cambria Math" panose="02040503050406030204" pitchFamily="18" charset="0"/>
                          </a:rPr>
                          <m:t>𝑉𝑀𝑃</m:t>
                        </m:r>
                      </m:e>
                      <m:sub>
                        <m:r>
                          <a:rPr lang="en-US" sz="2800" smtClean="0">
                            <a:latin typeface="Cambria Math" panose="02040503050406030204" pitchFamily="18" charset="0"/>
                          </a:rPr>
                          <m:t>𝐿</m:t>
                        </m:r>
                      </m:sub>
                      <m:sup>
                        <m:r>
                          <a:rPr lang="en-US" sz="2800" smtClean="0">
                            <a:latin typeface="Cambria Math" panose="02040503050406030204" pitchFamily="18" charset="0"/>
                          </a:rPr>
                          <m:t>h𝑖𝑔h</m:t>
                        </m:r>
                      </m:sup>
                    </m:sSubSup>
                    <m:r>
                      <a:rPr lang="en-US" sz="2800" smtClean="0">
                        <a:latin typeface="Cambria Math" panose="02040503050406030204" pitchFamily="18" charset="0"/>
                      </a:rPr>
                      <m:t>&gt;</m:t>
                    </m:r>
                    <m:sSubSup>
                      <m:sSubSupPr>
                        <m:ctrlPr>
                          <a:rPr lang="en-US" sz="2800" i="1" smtClean="0">
                            <a:latin typeface="Cambria Math" panose="02040503050406030204" pitchFamily="18" charset="0"/>
                          </a:rPr>
                        </m:ctrlPr>
                      </m:sSubSupPr>
                      <m:e>
                        <m:r>
                          <a:rPr lang="en-US" sz="2800" smtClean="0">
                            <a:latin typeface="Cambria Math" panose="02040503050406030204" pitchFamily="18" charset="0"/>
                          </a:rPr>
                          <m:t>𝑉𝑀𝑃</m:t>
                        </m:r>
                      </m:e>
                      <m:sub>
                        <m:r>
                          <a:rPr lang="en-US" sz="2800" smtClean="0">
                            <a:latin typeface="Cambria Math" panose="02040503050406030204" pitchFamily="18" charset="0"/>
                          </a:rPr>
                          <m:t>𝐿</m:t>
                        </m:r>
                      </m:sub>
                      <m:sup>
                        <m:r>
                          <a:rPr lang="en-US" sz="2800" smtClean="0">
                            <a:latin typeface="Cambria Math" panose="02040503050406030204" pitchFamily="18" charset="0"/>
                          </a:rPr>
                          <m:t>𝐿𝑜𝑤</m:t>
                        </m:r>
                      </m:sup>
                    </m:sSubSup>
                  </m:oMath>
                </a14:m>
                <a:endParaRPr lang="en-US" sz="2800" dirty="0"/>
              </a:p>
            </p:txBody>
          </p:sp>
        </mc:Choice>
        <mc:Fallback xmlns="">
          <p:sp>
            <p:nvSpPr>
              <p:cNvPr id="33" name="Content Placeholder 2">
                <a:extLst>
                  <a:ext uri="{FF2B5EF4-FFF2-40B4-BE49-F238E27FC236}">
                    <a16:creationId xmlns:a16="http://schemas.microsoft.com/office/drawing/2014/main" id="{F23DBC5D-062F-4B3A-A316-EAA94834734B}"/>
                  </a:ext>
                </a:extLst>
              </p:cNvPr>
              <p:cNvSpPr txBox="1">
                <a:spLocks noRot="1" noChangeAspect="1" noMove="1" noResize="1" noEditPoints="1" noAdjustHandles="1" noChangeArrowheads="1" noChangeShapeType="1" noTextEdit="1"/>
              </p:cNvSpPr>
              <p:nvPr/>
            </p:nvSpPr>
            <p:spPr>
              <a:xfrm>
                <a:off x="609600" y="5867400"/>
                <a:ext cx="6413491" cy="749006"/>
              </a:xfrm>
              <a:prstGeom prst="rect">
                <a:avLst/>
              </a:prstGeom>
              <a:blipFill>
                <a:blip r:embed="rId6"/>
                <a:stretch>
                  <a:fillRect l="-1901" b="-820"/>
                </a:stretch>
              </a:blipFill>
            </p:spPr>
            <p:txBody>
              <a:bodyPr/>
              <a:lstStyle/>
              <a:p>
                <a:r>
                  <a:rPr lang="en-IN">
                    <a:noFill/>
                  </a:rPr>
                  <a:t> </a:t>
                </a:r>
              </a:p>
            </p:txBody>
          </p:sp>
        </mc:Fallback>
      </mc:AlternateContent>
    </p:spTree>
    <p:extLst>
      <p:ext uri="{BB962C8B-B14F-4D97-AF65-F5344CB8AC3E}">
        <p14:creationId xmlns:p14="http://schemas.microsoft.com/office/powerpoint/2010/main" val="15022725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47"/>
  <p:tag name="MMPROD_UIDATA" val="&lt;database version=&quot;11.0&quot;&gt;&lt;object type=&quot;1&quot; unique_id=&quot;10001&quot;&gt;&lt;object type=&quot;2&quot; unique_id=&quot;46629&quot;&gt;&lt;object type=&quot;3&quot; unique_id=&quot;46630&quot;&gt;&lt;property id=&quot;20148&quot; value=&quot;5&quot;/&gt;&lt;property id=&quot;20300&quot; value=&quot;Slide 1 - &amp;quot;Insert Title Here&amp;quot;&quot;/&gt;&lt;property id=&quot;20307&quot; value=&quot;269&quot;/&gt;&lt;/object&gt;&lt;object type=&quot;3&quot; unique_id=&quot;46631&quot;&gt;&lt;property id=&quot;20148&quot; value=&quot;5&quot;/&gt;&lt;property id=&quot;20300&quot; value=&quot;Slide 2 - &amp;quot;Header&amp;quot;&quot;/&gt;&lt;property id=&quot;20307&quot; value=&quot;266&quot;/&gt;&lt;/object&gt;&lt;object type=&quot;3&quot; unique_id=&quot;46632&quot;&gt;&lt;property id=&quot;20148&quot; value=&quot;5&quot;/&gt;&lt;property id=&quot;20300&quot; value=&quot;Slide 7&quot;/&gt;&lt;property id=&quot;20307&quot; value=&quot;267&quot;/&gt;&lt;/object&gt;&lt;object type=&quot;3&quot; unique_id=&quot;46663&quot;&gt;&lt;property id=&quot;20148&quot; value=&quot;5&quot;/&gt;&lt;property id=&quot;20300&quot; value=&quot;Slide 3&quot;/&gt;&lt;property id=&quot;20307&quot; value=&quot;270&quot;/&gt;&lt;/object&gt;&lt;object type=&quot;3&quot; unique_id=&quot;46664&quot;&gt;&lt;property id=&quot;20148&quot; value=&quot;5&quot;/&gt;&lt;property id=&quot;20300&quot; value=&quot;Slide 4&quot;/&gt;&lt;property id=&quot;20307&quot; value=&quot;271&quot;/&gt;&lt;/object&gt;&lt;object type=&quot;3&quot; unique_id=&quot;46665&quot;&gt;&lt;property id=&quot;20148&quot; value=&quot;5&quot;/&gt;&lt;property id=&quot;20300&quot; value=&quot;Slide 5&quot;/&gt;&lt;property id=&quot;20307&quot; value=&quot;272&quot;/&gt;&lt;/object&gt;&lt;object type=&quot;3&quot; unique_id=&quot;46666&quot;&gt;&lt;property id=&quot;20148&quot; value=&quot;5&quot;/&gt;&lt;property id=&quot;20300&quot; value=&quot;Slide 6&quot;/&gt;&lt;property id=&quot;20307&quot; value=&quot;273&quot;/&gt;&lt;/object&gt;&lt;/object&gt;&lt;object type=&quot;8&quot; unique_id=&quot;46637&quot;&gt;&lt;/object&gt;&lt;/object&gt;&lt;/database&gt;"/>
  <p:tag name="SECTOMILLISECCONVERTED" val="1"/>
</p:tagLst>
</file>

<file path=ppt/theme/theme1.xml><?xml version="1.0" encoding="utf-8"?>
<a:theme xmlns:a="http://schemas.openxmlformats.org/drawingml/2006/main" name="1_Body Slides">
  <a:themeElements>
    <a:clrScheme name="Syracuse 4">
      <a:dk1>
        <a:srgbClr val="000000"/>
      </a:dk1>
      <a:lt1>
        <a:srgbClr val="FFFFFF"/>
      </a:lt1>
      <a:dk2>
        <a:srgbClr val="2B4570"/>
      </a:dk2>
      <a:lt2>
        <a:srgbClr val="9EE6EB"/>
      </a:lt2>
      <a:accent1>
        <a:srgbClr val="2683C6"/>
      </a:accent1>
      <a:accent2>
        <a:srgbClr val="ADB3B8"/>
      </a:accent2>
      <a:accent3>
        <a:srgbClr val="436583"/>
      </a:accent3>
      <a:accent4>
        <a:srgbClr val="D44500"/>
      </a:accent4>
      <a:accent5>
        <a:srgbClr val="C2D8EE"/>
      </a:accent5>
      <a:accent6>
        <a:srgbClr val="3E3D3C"/>
      </a:accent6>
      <a:hlink>
        <a:srgbClr val="0432FF"/>
      </a:hlink>
      <a:folHlink>
        <a:srgbClr val="0432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4516</TotalTime>
  <Words>1946</Words>
  <Application>Microsoft Office PowerPoint</Application>
  <PresentationFormat>Widescreen</PresentationFormat>
  <Paragraphs>469</Paragraphs>
  <Slides>35</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Cambria Math</vt:lpstr>
      <vt:lpstr>Courier New</vt:lpstr>
      <vt:lpstr>Symbol</vt:lpstr>
      <vt:lpstr>Times New Roman</vt:lpstr>
      <vt:lpstr>1_Body Slides</vt:lpstr>
      <vt:lpstr>Lecture 6: Income and Income Distribution</vt:lpstr>
      <vt:lpstr>Distributional Goals</vt:lpstr>
      <vt:lpstr>Three Social Welfare Functions</vt:lpstr>
      <vt:lpstr>Social Welfare Functions</vt:lpstr>
      <vt:lpstr>Edgeworth-Bowley Box Revisited</vt:lpstr>
      <vt:lpstr>What Influences Attitudes about Distributional Outcomes?</vt:lpstr>
      <vt:lpstr>Input Market Outcomes</vt:lpstr>
      <vt:lpstr>What Determines w and r?</vt:lpstr>
      <vt:lpstr>In Theory </vt:lpstr>
      <vt:lpstr>Education/Skills Demand – how did they get into the high-quality market?</vt:lpstr>
      <vt:lpstr>A Few Issues with This Model</vt:lpstr>
      <vt:lpstr>Transition to Other Determinants</vt:lpstr>
      <vt:lpstr>Early Childhood Impact on Adult Outcomes</vt:lpstr>
      <vt:lpstr>Income Distribution Measures</vt:lpstr>
      <vt:lpstr>Measuring Incomes</vt:lpstr>
      <vt:lpstr>Income (2009) W&amp;V 5th Edition</vt:lpstr>
      <vt:lpstr>Distribution of Income</vt:lpstr>
      <vt:lpstr>Comparative Distributions </vt:lpstr>
      <vt:lpstr>Lorenz Curve</vt:lpstr>
      <vt:lpstr>Lorenz Curve</vt:lpstr>
      <vt:lpstr>U.S. Income 1967, 2018</vt:lpstr>
      <vt:lpstr>Lorenz Curve, Northern Kenya 1997</vt:lpstr>
      <vt:lpstr>Lorenz Can Be Used for Assets</vt:lpstr>
      <vt:lpstr>Lorenz of Education Kenya Sites</vt:lpstr>
      <vt:lpstr>Gini Coefficient</vt:lpstr>
      <vt:lpstr>Gini Coefficient</vt:lpstr>
      <vt:lpstr>U.S. Income 1967, 2018</vt:lpstr>
      <vt:lpstr>U.S. Census Gini over Time</vt:lpstr>
      <vt:lpstr>Policy and Inequality</vt:lpstr>
      <vt:lpstr>Kuznets Curve</vt:lpstr>
      <vt:lpstr>Kuznets Curve</vt:lpstr>
      <vt:lpstr>Individual Countries over Time</vt:lpstr>
      <vt:lpstr>Economic Origins of Dictatorship and Democracy</vt:lpstr>
      <vt:lpstr>Gini and Political Rights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Syracuse University</dc:title>
  <dc:subject/>
  <dc:creator>Administrator</dc:creator>
  <cp:keywords/>
  <dc:description/>
  <cp:lastModifiedBy>John McPeak</cp:lastModifiedBy>
  <cp:revision>115</cp:revision>
  <dcterms:created xsi:type="dcterms:W3CDTF">2016-03-21T14:12:59Z</dcterms:created>
  <dcterms:modified xsi:type="dcterms:W3CDTF">2024-10-29T14:27:03Z</dcterms:modified>
  <cp:category/>
</cp:coreProperties>
</file>