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71"/>
  </p:notesMasterIdLst>
  <p:sldIdLst>
    <p:sldId id="256" r:id="rId2"/>
    <p:sldId id="257" r:id="rId3"/>
    <p:sldId id="330" r:id="rId4"/>
    <p:sldId id="331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5" r:id="rId37"/>
    <p:sldId id="296" r:id="rId38"/>
    <p:sldId id="297" r:id="rId39"/>
    <p:sldId id="298" r:id="rId40"/>
    <p:sldId id="300" r:id="rId41"/>
    <p:sldId id="301" r:id="rId42"/>
    <p:sldId id="302" r:id="rId43"/>
    <p:sldId id="303" r:id="rId44"/>
    <p:sldId id="304" r:id="rId45"/>
    <p:sldId id="305" r:id="rId46"/>
    <p:sldId id="307" r:id="rId47"/>
    <p:sldId id="308" r:id="rId48"/>
    <p:sldId id="334" r:id="rId49"/>
    <p:sldId id="335" r:id="rId50"/>
    <p:sldId id="279" r:id="rId51"/>
    <p:sldId id="312" r:id="rId52"/>
    <p:sldId id="336" r:id="rId53"/>
    <p:sldId id="337" r:id="rId54"/>
    <p:sldId id="309" r:id="rId55"/>
    <p:sldId id="310" r:id="rId56"/>
    <p:sldId id="311" r:id="rId57"/>
    <p:sldId id="314" r:id="rId58"/>
    <p:sldId id="315" r:id="rId59"/>
    <p:sldId id="316" r:id="rId60"/>
    <p:sldId id="317" r:id="rId61"/>
    <p:sldId id="318" r:id="rId62"/>
    <p:sldId id="319" r:id="rId63"/>
    <p:sldId id="321" r:id="rId64"/>
    <p:sldId id="322" r:id="rId65"/>
    <p:sldId id="323" r:id="rId66"/>
    <p:sldId id="324" r:id="rId67"/>
    <p:sldId id="325" r:id="rId68"/>
    <p:sldId id="326" r:id="rId69"/>
    <p:sldId id="327" r:id="rId70"/>
  </p:sldIdLst>
  <p:sldSz cx="12192000" cy="6858000"/>
  <p:notesSz cx="6858000" cy="9144000"/>
  <p:custDataLst>
    <p:tags r:id="rId7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334"/>
    <a:srgbClr val="10069F"/>
    <a:srgbClr val="4E2A84"/>
    <a:srgbClr val="582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7E3FA8-648D-4898-9811-F3DEA6993B5E}" v="387" dt="2024-09-24T14:35:05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62" autoAdjust="0"/>
    <p:restoredTop sz="95897" autoAdjust="0"/>
  </p:normalViewPr>
  <p:slideViewPr>
    <p:cSldViewPr>
      <p:cViewPr varScale="1">
        <p:scale>
          <a:sx n="94" d="100"/>
          <a:sy n="94" d="100"/>
        </p:scale>
        <p:origin x="114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5.xml"/><Relationship Id="rId18" Type="http://schemas.openxmlformats.org/officeDocument/2006/relationships/slide" Target="slides/slide20.xml"/><Relationship Id="rId26" Type="http://schemas.openxmlformats.org/officeDocument/2006/relationships/slide" Target="slides/slide28.xml"/><Relationship Id="rId39" Type="http://schemas.openxmlformats.org/officeDocument/2006/relationships/slide" Target="slides/slide41.xml"/><Relationship Id="rId21" Type="http://schemas.openxmlformats.org/officeDocument/2006/relationships/slide" Target="slides/slide23.xml"/><Relationship Id="rId34" Type="http://schemas.openxmlformats.org/officeDocument/2006/relationships/slide" Target="slides/slide36.xml"/><Relationship Id="rId42" Type="http://schemas.openxmlformats.org/officeDocument/2006/relationships/slide" Target="slides/slide44.xml"/><Relationship Id="rId47" Type="http://schemas.openxmlformats.org/officeDocument/2006/relationships/slide" Target="slides/slide52.xml"/><Relationship Id="rId50" Type="http://schemas.openxmlformats.org/officeDocument/2006/relationships/slide" Target="slides/slide56.xml"/><Relationship Id="rId55" Type="http://schemas.openxmlformats.org/officeDocument/2006/relationships/slide" Target="slides/slide61.xml"/><Relationship Id="rId63" Type="http://schemas.openxmlformats.org/officeDocument/2006/relationships/slide" Target="slides/slide69.xml"/><Relationship Id="rId7" Type="http://schemas.openxmlformats.org/officeDocument/2006/relationships/slide" Target="slides/slide9.xml"/><Relationship Id="rId2" Type="http://schemas.openxmlformats.org/officeDocument/2006/relationships/slide" Target="slides/slide2.xml"/><Relationship Id="rId16" Type="http://schemas.openxmlformats.org/officeDocument/2006/relationships/slide" Target="slides/slide18.xml"/><Relationship Id="rId29" Type="http://schemas.openxmlformats.org/officeDocument/2006/relationships/slide" Target="slides/slide31.xml"/><Relationship Id="rId11" Type="http://schemas.openxmlformats.org/officeDocument/2006/relationships/slide" Target="slides/slide13.xml"/><Relationship Id="rId24" Type="http://schemas.openxmlformats.org/officeDocument/2006/relationships/slide" Target="slides/slide26.xml"/><Relationship Id="rId32" Type="http://schemas.openxmlformats.org/officeDocument/2006/relationships/slide" Target="slides/slide34.xml"/><Relationship Id="rId37" Type="http://schemas.openxmlformats.org/officeDocument/2006/relationships/slide" Target="slides/slide39.xml"/><Relationship Id="rId40" Type="http://schemas.openxmlformats.org/officeDocument/2006/relationships/slide" Target="slides/slide42.xml"/><Relationship Id="rId45" Type="http://schemas.openxmlformats.org/officeDocument/2006/relationships/slide" Target="slides/slide47.xml"/><Relationship Id="rId53" Type="http://schemas.openxmlformats.org/officeDocument/2006/relationships/slide" Target="slides/slide59.xml"/><Relationship Id="rId58" Type="http://schemas.openxmlformats.org/officeDocument/2006/relationships/slide" Target="slides/slide64.xml"/><Relationship Id="rId5" Type="http://schemas.openxmlformats.org/officeDocument/2006/relationships/slide" Target="slides/slide7.xml"/><Relationship Id="rId61" Type="http://schemas.openxmlformats.org/officeDocument/2006/relationships/slide" Target="slides/slide67.xml"/><Relationship Id="rId19" Type="http://schemas.openxmlformats.org/officeDocument/2006/relationships/slide" Target="slides/slide21.xml"/><Relationship Id="rId14" Type="http://schemas.openxmlformats.org/officeDocument/2006/relationships/slide" Target="slides/slide16.xml"/><Relationship Id="rId22" Type="http://schemas.openxmlformats.org/officeDocument/2006/relationships/slide" Target="slides/slide24.xml"/><Relationship Id="rId27" Type="http://schemas.openxmlformats.org/officeDocument/2006/relationships/slide" Target="slides/slide29.xml"/><Relationship Id="rId30" Type="http://schemas.openxmlformats.org/officeDocument/2006/relationships/slide" Target="slides/slide32.xml"/><Relationship Id="rId35" Type="http://schemas.openxmlformats.org/officeDocument/2006/relationships/slide" Target="slides/slide37.xml"/><Relationship Id="rId43" Type="http://schemas.openxmlformats.org/officeDocument/2006/relationships/slide" Target="slides/slide45.xml"/><Relationship Id="rId48" Type="http://schemas.openxmlformats.org/officeDocument/2006/relationships/slide" Target="slides/slide54.xml"/><Relationship Id="rId56" Type="http://schemas.openxmlformats.org/officeDocument/2006/relationships/slide" Target="slides/slide62.xml"/><Relationship Id="rId8" Type="http://schemas.openxmlformats.org/officeDocument/2006/relationships/slide" Target="slides/slide10.xml"/><Relationship Id="rId51" Type="http://schemas.openxmlformats.org/officeDocument/2006/relationships/slide" Target="slides/slide57.xml"/><Relationship Id="rId3" Type="http://schemas.openxmlformats.org/officeDocument/2006/relationships/slide" Target="slides/slide5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5" Type="http://schemas.openxmlformats.org/officeDocument/2006/relationships/slide" Target="slides/slide27.xml"/><Relationship Id="rId33" Type="http://schemas.openxmlformats.org/officeDocument/2006/relationships/slide" Target="slides/slide35.xml"/><Relationship Id="rId38" Type="http://schemas.openxmlformats.org/officeDocument/2006/relationships/slide" Target="slides/slide40.xml"/><Relationship Id="rId46" Type="http://schemas.openxmlformats.org/officeDocument/2006/relationships/slide" Target="slides/slide51.xml"/><Relationship Id="rId59" Type="http://schemas.openxmlformats.org/officeDocument/2006/relationships/slide" Target="slides/slide65.xml"/><Relationship Id="rId20" Type="http://schemas.openxmlformats.org/officeDocument/2006/relationships/slide" Target="slides/slide22.xml"/><Relationship Id="rId41" Type="http://schemas.openxmlformats.org/officeDocument/2006/relationships/slide" Target="slides/slide43.xml"/><Relationship Id="rId54" Type="http://schemas.openxmlformats.org/officeDocument/2006/relationships/slide" Target="slides/slide60.xml"/><Relationship Id="rId62" Type="http://schemas.openxmlformats.org/officeDocument/2006/relationships/slide" Target="slides/slide68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5" Type="http://schemas.openxmlformats.org/officeDocument/2006/relationships/slide" Target="slides/slide17.xml"/><Relationship Id="rId23" Type="http://schemas.openxmlformats.org/officeDocument/2006/relationships/slide" Target="slides/slide25.xml"/><Relationship Id="rId28" Type="http://schemas.openxmlformats.org/officeDocument/2006/relationships/slide" Target="slides/slide30.xml"/><Relationship Id="rId36" Type="http://schemas.openxmlformats.org/officeDocument/2006/relationships/slide" Target="slides/slide38.xml"/><Relationship Id="rId49" Type="http://schemas.openxmlformats.org/officeDocument/2006/relationships/slide" Target="slides/slide55.xml"/><Relationship Id="rId57" Type="http://schemas.openxmlformats.org/officeDocument/2006/relationships/slide" Target="slides/slide63.xml"/><Relationship Id="rId10" Type="http://schemas.openxmlformats.org/officeDocument/2006/relationships/slide" Target="slides/slide12.xml"/><Relationship Id="rId31" Type="http://schemas.openxmlformats.org/officeDocument/2006/relationships/slide" Target="slides/slide33.xml"/><Relationship Id="rId44" Type="http://schemas.openxmlformats.org/officeDocument/2006/relationships/slide" Target="slides/slide46.xml"/><Relationship Id="rId52" Type="http://schemas.openxmlformats.org/officeDocument/2006/relationships/slide" Target="slides/slide58.xml"/><Relationship Id="rId60" Type="http://schemas.openxmlformats.org/officeDocument/2006/relationships/slide" Target="slides/slide66.xml"/><Relationship Id="rId4" Type="http://schemas.openxmlformats.org/officeDocument/2006/relationships/slide" Target="slides/slide6.xml"/><Relationship Id="rId9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McPeak" userId="1cc2098a-507f-44ed-aa67-086a597b3dce" providerId="ADAL" clId="{EE7E3FA8-648D-4898-9811-F3DEA6993B5E}"/>
    <pc:docChg chg="undo custSel addSld modSld sldOrd">
      <pc:chgData name="John McPeak" userId="1cc2098a-507f-44ed-aa67-086a597b3dce" providerId="ADAL" clId="{EE7E3FA8-648D-4898-9811-F3DEA6993B5E}" dt="2024-09-24T14:41:04.964" v="4219" actId="1036"/>
      <pc:docMkLst>
        <pc:docMk/>
      </pc:docMkLst>
      <pc:sldChg chg="ord">
        <pc:chgData name="John McPeak" userId="1cc2098a-507f-44ed-aa67-086a597b3dce" providerId="ADAL" clId="{EE7E3FA8-648D-4898-9811-F3DEA6993B5E}" dt="2024-09-24T14:37:22.705" v="4164"/>
        <pc:sldMkLst>
          <pc:docMk/>
          <pc:sldMk cId="681355133" sldId="309"/>
        </pc:sldMkLst>
      </pc:sldChg>
      <pc:sldChg chg="ord">
        <pc:chgData name="John McPeak" userId="1cc2098a-507f-44ed-aa67-086a597b3dce" providerId="ADAL" clId="{EE7E3FA8-648D-4898-9811-F3DEA6993B5E}" dt="2024-09-24T14:37:39.760" v="4166"/>
        <pc:sldMkLst>
          <pc:docMk/>
          <pc:sldMk cId="2249511623" sldId="310"/>
        </pc:sldMkLst>
      </pc:sldChg>
      <pc:sldChg chg="ord">
        <pc:chgData name="John McPeak" userId="1cc2098a-507f-44ed-aa67-086a597b3dce" providerId="ADAL" clId="{EE7E3FA8-648D-4898-9811-F3DEA6993B5E}" dt="2024-09-24T14:37:52.703" v="4168"/>
        <pc:sldMkLst>
          <pc:docMk/>
          <pc:sldMk cId="1009708623" sldId="311"/>
        </pc:sldMkLst>
      </pc:sldChg>
      <pc:sldChg chg="addSp delSp modSp mod ord">
        <pc:chgData name="John McPeak" userId="1cc2098a-507f-44ed-aa67-086a597b3dce" providerId="ADAL" clId="{EE7E3FA8-648D-4898-9811-F3DEA6993B5E}" dt="2024-09-24T14:39:36.183" v="4186" actId="1038"/>
        <pc:sldMkLst>
          <pc:docMk/>
          <pc:sldMk cId="1834445052" sldId="312"/>
        </pc:sldMkLst>
        <pc:spChg chg="add del">
          <ac:chgData name="John McPeak" userId="1cc2098a-507f-44ed-aa67-086a597b3dce" providerId="ADAL" clId="{EE7E3FA8-648D-4898-9811-F3DEA6993B5E}" dt="2024-09-24T13:03:21.690" v="5" actId="478"/>
          <ac:spMkLst>
            <pc:docMk/>
            <pc:sldMk cId="1834445052" sldId="312"/>
            <ac:spMk id="3" creationId="{2D2BC8EB-CA5D-5009-C343-632ACD13B85F}"/>
          </ac:spMkLst>
        </pc:spChg>
        <pc:spChg chg="add del">
          <ac:chgData name="John McPeak" userId="1cc2098a-507f-44ed-aa67-086a597b3dce" providerId="ADAL" clId="{EE7E3FA8-648D-4898-9811-F3DEA6993B5E}" dt="2024-09-24T13:03:59.942" v="7" actId="478"/>
          <ac:spMkLst>
            <pc:docMk/>
            <pc:sldMk cId="1834445052" sldId="312"/>
            <ac:spMk id="4" creationId="{A3BE0591-50D2-54B0-1259-5F35836937FE}"/>
          </ac:spMkLst>
        </pc:spChg>
        <pc:spChg chg="mod">
          <ac:chgData name="John McPeak" userId="1cc2098a-507f-44ed-aa67-086a597b3dce" providerId="ADAL" clId="{EE7E3FA8-648D-4898-9811-F3DEA6993B5E}" dt="2024-09-24T14:25:23.605" v="3628" actId="14100"/>
          <ac:spMkLst>
            <pc:docMk/>
            <pc:sldMk cId="1834445052" sldId="312"/>
            <ac:spMk id="25" creationId="{BFA8BCEB-E44F-4028-B852-710AD13F826F}"/>
          </ac:spMkLst>
        </pc:spChg>
        <pc:spChg chg="mod">
          <ac:chgData name="John McPeak" userId="1cc2098a-507f-44ed-aa67-086a597b3dce" providerId="ADAL" clId="{EE7E3FA8-648D-4898-9811-F3DEA6993B5E}" dt="2024-09-24T14:26:21.158" v="3657" actId="1036"/>
          <ac:spMkLst>
            <pc:docMk/>
            <pc:sldMk cId="1834445052" sldId="312"/>
            <ac:spMk id="26" creationId="{B87B11E1-D098-4E41-B876-9E055EF6DF94}"/>
          </ac:spMkLst>
        </pc:spChg>
        <pc:spChg chg="add del">
          <ac:chgData name="John McPeak" userId="1cc2098a-507f-44ed-aa67-086a597b3dce" providerId="ADAL" clId="{EE7E3FA8-648D-4898-9811-F3DEA6993B5E}" dt="2024-09-24T13:05:20.862" v="11" actId="478"/>
          <ac:spMkLst>
            <pc:docMk/>
            <pc:sldMk cId="1834445052" sldId="312"/>
            <ac:spMk id="28" creationId="{6E989A4D-1803-5615-58FD-1DA9B2D7A045}"/>
          </ac:spMkLst>
        </pc:spChg>
        <pc:spChg chg="mod">
          <ac:chgData name="John McPeak" userId="1cc2098a-507f-44ed-aa67-086a597b3dce" providerId="ADAL" clId="{EE7E3FA8-648D-4898-9811-F3DEA6993B5E}" dt="2024-09-24T14:26:40.638" v="3679" actId="1037"/>
          <ac:spMkLst>
            <pc:docMk/>
            <pc:sldMk cId="1834445052" sldId="312"/>
            <ac:spMk id="30" creationId="{F5E56BD9-B9D5-427B-B213-A5AF889314EE}"/>
          </ac:spMkLst>
        </pc:spChg>
        <pc:spChg chg="mod">
          <ac:chgData name="John McPeak" userId="1cc2098a-507f-44ed-aa67-086a597b3dce" providerId="ADAL" clId="{EE7E3FA8-648D-4898-9811-F3DEA6993B5E}" dt="2024-09-24T14:25:48.738" v="3630" actId="1076"/>
          <ac:spMkLst>
            <pc:docMk/>
            <pc:sldMk cId="1834445052" sldId="312"/>
            <ac:spMk id="31" creationId="{01733AC5-EF9D-46D1-B00B-AB8F711265F7}"/>
          </ac:spMkLst>
        </pc:spChg>
        <pc:spChg chg="add del">
          <ac:chgData name="John McPeak" userId="1cc2098a-507f-44ed-aa67-086a597b3dce" providerId="ADAL" clId="{EE7E3FA8-648D-4898-9811-F3DEA6993B5E}" dt="2024-09-24T13:05:34.872" v="13" actId="478"/>
          <ac:spMkLst>
            <pc:docMk/>
            <pc:sldMk cId="1834445052" sldId="312"/>
            <ac:spMk id="32" creationId="{6424D693-A474-D1EF-4413-ECEF7194664B}"/>
          </ac:spMkLst>
        </pc:spChg>
        <pc:spChg chg="add mod">
          <ac:chgData name="John McPeak" userId="1cc2098a-507f-44ed-aa67-086a597b3dce" providerId="ADAL" clId="{EE7E3FA8-648D-4898-9811-F3DEA6993B5E}" dt="2024-09-24T13:07:27.113" v="26" actId="1582"/>
          <ac:spMkLst>
            <pc:docMk/>
            <pc:sldMk cId="1834445052" sldId="312"/>
            <ac:spMk id="36" creationId="{0C2A9DC1-49A9-9443-C0F2-FB16831DCD5E}"/>
          </ac:spMkLst>
        </pc:spChg>
        <pc:spChg chg="add mod">
          <ac:chgData name="John McPeak" userId="1cc2098a-507f-44ed-aa67-086a597b3dce" providerId="ADAL" clId="{EE7E3FA8-648D-4898-9811-F3DEA6993B5E}" dt="2024-09-24T13:08:50.817" v="125" actId="14100"/>
          <ac:spMkLst>
            <pc:docMk/>
            <pc:sldMk cId="1834445052" sldId="312"/>
            <ac:spMk id="39" creationId="{25011043-AD08-8B37-EC85-90D8A38B6B00}"/>
          </ac:spMkLst>
        </pc:spChg>
        <pc:spChg chg="add mod">
          <ac:chgData name="John McPeak" userId="1cc2098a-507f-44ed-aa67-086a597b3dce" providerId="ADAL" clId="{EE7E3FA8-648D-4898-9811-F3DEA6993B5E}" dt="2024-09-24T13:08:37.890" v="124" actId="1037"/>
          <ac:spMkLst>
            <pc:docMk/>
            <pc:sldMk cId="1834445052" sldId="312"/>
            <ac:spMk id="40" creationId="{0CB3BE6B-E50F-5580-8777-0599D19BB9C3}"/>
          </ac:spMkLst>
        </pc:spChg>
        <pc:spChg chg="add mod">
          <ac:chgData name="John McPeak" userId="1cc2098a-507f-44ed-aa67-086a597b3dce" providerId="ADAL" clId="{EE7E3FA8-648D-4898-9811-F3DEA6993B5E}" dt="2024-09-24T13:09:27.074" v="184" actId="1036"/>
          <ac:spMkLst>
            <pc:docMk/>
            <pc:sldMk cId="1834445052" sldId="312"/>
            <ac:spMk id="41" creationId="{7C0D88EB-7906-F106-80EA-DDD48160230D}"/>
          </ac:spMkLst>
        </pc:spChg>
        <pc:spChg chg="add mod">
          <ac:chgData name="John McPeak" userId="1cc2098a-507f-44ed-aa67-086a597b3dce" providerId="ADAL" clId="{EE7E3FA8-648D-4898-9811-F3DEA6993B5E}" dt="2024-09-24T13:11:00.904" v="187"/>
          <ac:spMkLst>
            <pc:docMk/>
            <pc:sldMk cId="1834445052" sldId="312"/>
            <ac:spMk id="43" creationId="{41FBC445-3016-1E01-CB86-1BDDD788ADF5}"/>
          </ac:spMkLst>
        </pc:spChg>
        <pc:spChg chg="mod">
          <ac:chgData name="John McPeak" userId="1cc2098a-507f-44ed-aa67-086a597b3dce" providerId="ADAL" clId="{EE7E3FA8-648D-4898-9811-F3DEA6993B5E}" dt="2024-09-24T14:24:51.053" v="3624" actId="1036"/>
          <ac:spMkLst>
            <pc:docMk/>
            <pc:sldMk cId="1834445052" sldId="312"/>
            <ac:spMk id="45" creationId="{9065D9C3-2986-41F7-B4FD-0AF57DEA532E}"/>
          </ac:spMkLst>
        </pc:spChg>
        <pc:spChg chg="mod">
          <ac:chgData name="John McPeak" userId="1cc2098a-507f-44ed-aa67-086a597b3dce" providerId="ADAL" clId="{EE7E3FA8-648D-4898-9811-F3DEA6993B5E}" dt="2024-09-24T14:39:36.183" v="4186" actId="1038"/>
          <ac:spMkLst>
            <pc:docMk/>
            <pc:sldMk cId="1834445052" sldId="312"/>
            <ac:spMk id="47" creationId="{A718EF7F-7C34-46DF-92D2-3F440B7F08BD}"/>
          </ac:spMkLst>
        </pc:spChg>
        <pc:spChg chg="mod">
          <ac:chgData name="John McPeak" userId="1cc2098a-507f-44ed-aa67-086a597b3dce" providerId="ADAL" clId="{EE7E3FA8-648D-4898-9811-F3DEA6993B5E}" dt="2024-09-24T14:23:55.264" v="3599" actId="20577"/>
          <ac:spMkLst>
            <pc:docMk/>
            <pc:sldMk cId="1834445052" sldId="312"/>
            <ac:spMk id="48" creationId="{FF72A438-58F0-4C69-BED2-2E908C28A7B7}"/>
          </ac:spMkLst>
        </pc:spChg>
        <pc:spChg chg="mod">
          <ac:chgData name="John McPeak" userId="1cc2098a-507f-44ed-aa67-086a597b3dce" providerId="ADAL" clId="{EE7E3FA8-648D-4898-9811-F3DEA6993B5E}" dt="2024-09-24T14:24:05.472" v="3612" actId="20577"/>
          <ac:spMkLst>
            <pc:docMk/>
            <pc:sldMk cId="1834445052" sldId="312"/>
            <ac:spMk id="50" creationId="{9B0A263D-AF27-484F-9BE5-BAD2EA195497}"/>
          </ac:spMkLst>
        </pc:spChg>
        <pc:spChg chg="add mod">
          <ac:chgData name="John McPeak" userId="1cc2098a-507f-44ed-aa67-086a597b3dce" providerId="ADAL" clId="{EE7E3FA8-648D-4898-9811-F3DEA6993B5E}" dt="2024-09-24T14:28:04.544" v="3710" actId="14100"/>
          <ac:spMkLst>
            <pc:docMk/>
            <pc:sldMk cId="1834445052" sldId="312"/>
            <ac:spMk id="60" creationId="{D995A1F9-B055-0785-FF2A-FE29AC3203D7}"/>
          </ac:spMkLst>
        </pc:spChg>
        <pc:spChg chg="mod">
          <ac:chgData name="John McPeak" userId="1cc2098a-507f-44ed-aa67-086a597b3dce" providerId="ADAL" clId="{EE7E3FA8-648D-4898-9811-F3DEA6993B5E}" dt="2024-09-24T14:39:19.080" v="4176" actId="1037"/>
          <ac:spMkLst>
            <pc:docMk/>
            <pc:sldMk cId="1834445052" sldId="312"/>
            <ac:spMk id="75" creationId="{346D4BB8-B1C3-4296-A50F-3A9F0384D383}"/>
          </ac:spMkLst>
        </pc:spChg>
        <pc:spChg chg="mod">
          <ac:chgData name="John McPeak" userId="1cc2098a-507f-44ed-aa67-086a597b3dce" providerId="ADAL" clId="{EE7E3FA8-648D-4898-9811-F3DEA6993B5E}" dt="2024-09-24T14:32:20.092" v="4077" actId="1038"/>
          <ac:spMkLst>
            <pc:docMk/>
            <pc:sldMk cId="1834445052" sldId="312"/>
            <ac:spMk id="79" creationId="{FBCAC94D-7383-4CBC-90E4-5B908FE1E0E4}"/>
          </ac:spMkLst>
        </pc:spChg>
        <pc:spChg chg="mod">
          <ac:chgData name="John McPeak" userId="1cc2098a-507f-44ed-aa67-086a597b3dce" providerId="ADAL" clId="{EE7E3FA8-648D-4898-9811-F3DEA6993B5E}" dt="2024-09-24T14:30:11.563" v="3920" actId="1036"/>
          <ac:spMkLst>
            <pc:docMk/>
            <pc:sldMk cId="1834445052" sldId="312"/>
            <ac:spMk id="82" creationId="{A2DD4D46-8CBB-43DD-A42A-748D6A73050F}"/>
          </ac:spMkLst>
        </pc:spChg>
        <pc:spChg chg="mod">
          <ac:chgData name="John McPeak" userId="1cc2098a-507f-44ed-aa67-086a597b3dce" providerId="ADAL" clId="{EE7E3FA8-648D-4898-9811-F3DEA6993B5E}" dt="2024-09-24T14:26:54.809" v="3697" actId="1035"/>
          <ac:spMkLst>
            <pc:docMk/>
            <pc:sldMk cId="1834445052" sldId="312"/>
            <ac:spMk id="100" creationId="{534BE3F1-1A19-437F-9CA5-BF1337C2116F}"/>
          </ac:spMkLst>
        </pc:spChg>
        <pc:spChg chg="mod">
          <ac:chgData name="John McPeak" userId="1cc2098a-507f-44ed-aa67-086a597b3dce" providerId="ADAL" clId="{EE7E3FA8-648D-4898-9811-F3DEA6993B5E}" dt="2024-09-24T13:10:26.141" v="186" actId="20577"/>
          <ac:spMkLst>
            <pc:docMk/>
            <pc:sldMk cId="1834445052" sldId="312"/>
            <ac:spMk id="103" creationId="{A1B99619-D584-4192-AB70-3BF2EB1CD4A9}"/>
          </ac:spMkLst>
        </pc:spChg>
        <pc:spChg chg="mod">
          <ac:chgData name="John McPeak" userId="1cc2098a-507f-44ed-aa67-086a597b3dce" providerId="ADAL" clId="{EE7E3FA8-648D-4898-9811-F3DEA6993B5E}" dt="2024-09-24T14:29:13.254" v="3791" actId="1036"/>
          <ac:spMkLst>
            <pc:docMk/>
            <pc:sldMk cId="1834445052" sldId="312"/>
            <ac:spMk id="106" creationId="{E8F04D7A-86B9-4F7E-81CC-412FE521C8DE}"/>
          </ac:spMkLst>
        </pc:spChg>
        <pc:spChg chg="mod">
          <ac:chgData name="John McPeak" userId="1cc2098a-507f-44ed-aa67-086a597b3dce" providerId="ADAL" clId="{EE7E3FA8-648D-4898-9811-F3DEA6993B5E}" dt="2024-09-24T14:30:58.867" v="4012" actId="1037"/>
          <ac:spMkLst>
            <pc:docMk/>
            <pc:sldMk cId="1834445052" sldId="312"/>
            <ac:spMk id="110" creationId="{4C4F3F22-62BF-4C6F-BA8A-F9AE7DCD1B48}"/>
          </ac:spMkLst>
        </pc:spChg>
        <pc:spChg chg="add mod">
          <ac:chgData name="John McPeak" userId="1cc2098a-507f-44ed-aa67-086a597b3dce" providerId="ADAL" clId="{EE7E3FA8-648D-4898-9811-F3DEA6993B5E}" dt="2024-09-24T14:34:16.159" v="4120" actId="1038"/>
          <ac:spMkLst>
            <pc:docMk/>
            <pc:sldMk cId="1834445052" sldId="312"/>
            <ac:spMk id="113" creationId="{C1F03B77-7B14-E5BD-1867-C6EE7DE2A793}"/>
          </ac:spMkLst>
        </pc:spChg>
        <pc:spChg chg="add del mod">
          <ac:chgData name="John McPeak" userId="1cc2098a-507f-44ed-aa67-086a597b3dce" providerId="ADAL" clId="{EE7E3FA8-648D-4898-9811-F3DEA6993B5E}" dt="2024-09-24T14:34:29.143" v="4122" actId="478"/>
          <ac:spMkLst>
            <pc:docMk/>
            <pc:sldMk cId="1834445052" sldId="312"/>
            <ac:spMk id="114" creationId="{0CA7727C-5377-E0DE-EE37-C395334EA6F9}"/>
          </ac:spMkLst>
        </pc:spChg>
        <pc:spChg chg="add mod">
          <ac:chgData name="John McPeak" userId="1cc2098a-507f-44ed-aa67-086a597b3dce" providerId="ADAL" clId="{EE7E3FA8-648D-4898-9811-F3DEA6993B5E}" dt="2024-09-24T14:35:30.652" v="4161" actId="14100"/>
          <ac:spMkLst>
            <pc:docMk/>
            <pc:sldMk cId="1834445052" sldId="312"/>
            <ac:spMk id="115" creationId="{282C932F-FF98-8A65-19DE-C4C7A9BD0B4F}"/>
          </ac:spMkLst>
        </pc:spChg>
        <pc:cxnChg chg="mod">
          <ac:chgData name="John McPeak" userId="1cc2098a-507f-44ed-aa67-086a597b3dce" providerId="ADAL" clId="{EE7E3FA8-648D-4898-9811-F3DEA6993B5E}" dt="2024-09-24T14:32:39.800" v="4078" actId="14100"/>
          <ac:cxnSpMkLst>
            <pc:docMk/>
            <pc:sldMk cId="1834445052" sldId="312"/>
            <ac:cxnSpMk id="7" creationId="{48FDA18A-6CE7-422B-A45C-DB7C706F36C3}"/>
          </ac:cxnSpMkLst>
        </pc:cxnChg>
        <pc:cxnChg chg="add del mod">
          <ac:chgData name="John McPeak" userId="1cc2098a-507f-44ed-aa67-086a597b3dce" providerId="ADAL" clId="{EE7E3FA8-648D-4898-9811-F3DEA6993B5E}" dt="2024-09-24T13:04:30.311" v="9" actId="478"/>
          <ac:cxnSpMkLst>
            <pc:docMk/>
            <pc:sldMk cId="1834445052" sldId="312"/>
            <ac:cxnSpMk id="13" creationId="{3CF1CC65-BE75-7AB0-FA96-5E6D66F10744}"/>
          </ac:cxnSpMkLst>
        </pc:cxnChg>
        <pc:cxnChg chg="mod">
          <ac:chgData name="John McPeak" userId="1cc2098a-507f-44ed-aa67-086a597b3dce" providerId="ADAL" clId="{EE7E3FA8-648D-4898-9811-F3DEA6993B5E}" dt="2024-09-24T14:39:08.192" v="4173" actId="1037"/>
          <ac:cxnSpMkLst>
            <pc:docMk/>
            <pc:sldMk cId="1834445052" sldId="312"/>
            <ac:cxnSpMk id="19" creationId="{B6BB5CF2-2102-49AE-B116-5D043303CEC2}"/>
          </ac:cxnSpMkLst>
        </pc:cxnChg>
        <pc:cxnChg chg="mod">
          <ac:chgData name="John McPeak" userId="1cc2098a-507f-44ed-aa67-086a597b3dce" providerId="ADAL" clId="{EE7E3FA8-648D-4898-9811-F3DEA6993B5E}" dt="2024-09-24T14:32:47.414" v="4079" actId="14100"/>
          <ac:cxnSpMkLst>
            <pc:docMk/>
            <pc:sldMk cId="1834445052" sldId="312"/>
            <ac:cxnSpMk id="65" creationId="{A148F5AF-5B24-4740-B116-98815A888E3F}"/>
          </ac:cxnSpMkLst>
        </pc:cxnChg>
        <pc:cxnChg chg="add mod">
          <ac:chgData name="John McPeak" userId="1cc2098a-507f-44ed-aa67-086a597b3dce" providerId="ADAL" clId="{EE7E3FA8-648D-4898-9811-F3DEA6993B5E}" dt="2024-09-24T14:28:22.373" v="3721" actId="692"/>
          <ac:cxnSpMkLst>
            <pc:docMk/>
            <pc:sldMk cId="1834445052" sldId="312"/>
            <ac:cxnSpMk id="81" creationId="{7C5E8E21-F03D-B717-D7B1-F7956FBDF162}"/>
          </ac:cxnSpMkLst>
        </pc:cxnChg>
        <pc:cxnChg chg="mod">
          <ac:chgData name="John McPeak" userId="1cc2098a-507f-44ed-aa67-086a597b3dce" providerId="ADAL" clId="{EE7E3FA8-648D-4898-9811-F3DEA6993B5E}" dt="2024-09-24T14:36:14.395" v="4162" actId="14100"/>
          <ac:cxnSpMkLst>
            <pc:docMk/>
            <pc:sldMk cId="1834445052" sldId="312"/>
            <ac:cxnSpMk id="83" creationId="{0B9135F0-76CD-49F4-BCC7-B230EB0C2A07}"/>
          </ac:cxnSpMkLst>
        </pc:cxnChg>
        <pc:cxnChg chg="mod">
          <ac:chgData name="John McPeak" userId="1cc2098a-507f-44ed-aa67-086a597b3dce" providerId="ADAL" clId="{EE7E3FA8-648D-4898-9811-F3DEA6993B5E}" dt="2024-09-24T14:28:40.103" v="3722" actId="14100"/>
          <ac:cxnSpMkLst>
            <pc:docMk/>
            <pc:sldMk cId="1834445052" sldId="312"/>
            <ac:cxnSpMk id="86" creationId="{7A303D04-96B6-48BF-839F-31028DCE4669}"/>
          </ac:cxnSpMkLst>
        </pc:cxnChg>
        <pc:cxnChg chg="mod">
          <ac:chgData name="John McPeak" userId="1cc2098a-507f-44ed-aa67-086a597b3dce" providerId="ADAL" clId="{EE7E3FA8-648D-4898-9811-F3DEA6993B5E}" dt="2024-09-24T14:29:24.817" v="3795" actId="14100"/>
          <ac:cxnSpMkLst>
            <pc:docMk/>
            <pc:sldMk cId="1834445052" sldId="312"/>
            <ac:cxnSpMk id="108" creationId="{B55B7ABC-78D9-40EA-B9A6-33110385E223}"/>
          </ac:cxnSpMkLst>
        </pc:cxnChg>
      </pc:sldChg>
      <pc:sldChg chg="addSp delSp modSp add mod">
        <pc:chgData name="John McPeak" userId="1cc2098a-507f-44ed-aa67-086a597b3dce" providerId="ADAL" clId="{EE7E3FA8-648D-4898-9811-F3DEA6993B5E}" dt="2024-09-24T14:41:04.964" v="4219" actId="1036"/>
        <pc:sldMkLst>
          <pc:docMk/>
          <pc:sldMk cId="3488652149" sldId="336"/>
        </pc:sldMkLst>
        <pc:spChg chg="mod">
          <ac:chgData name="John McPeak" userId="1cc2098a-507f-44ed-aa67-086a597b3dce" providerId="ADAL" clId="{EE7E3FA8-648D-4898-9811-F3DEA6993B5E}" dt="2024-09-24T13:11:38.801" v="216" actId="20577"/>
          <ac:spMkLst>
            <pc:docMk/>
            <pc:sldMk cId="3488652149" sldId="336"/>
            <ac:spMk id="2" creationId="{E6460817-D96E-4327-BD5B-1F6793490F10}"/>
          </ac:spMkLst>
        </pc:spChg>
        <pc:spChg chg="mod">
          <ac:chgData name="John McPeak" userId="1cc2098a-507f-44ed-aa67-086a597b3dce" providerId="ADAL" clId="{EE7E3FA8-648D-4898-9811-F3DEA6993B5E}" dt="2024-09-24T13:21:23.062" v="598" actId="207"/>
          <ac:spMkLst>
            <pc:docMk/>
            <pc:sldMk cId="3488652149" sldId="336"/>
            <ac:spMk id="9" creationId="{C90186A4-B02A-4ECC-81E9-F25B46CBA6EA}"/>
          </ac:spMkLst>
        </pc:spChg>
        <pc:spChg chg="del">
          <ac:chgData name="John McPeak" userId="1cc2098a-507f-44ed-aa67-086a597b3dce" providerId="ADAL" clId="{EE7E3FA8-648D-4898-9811-F3DEA6993B5E}" dt="2024-09-24T13:16:02.591" v="329" actId="478"/>
          <ac:spMkLst>
            <pc:docMk/>
            <pc:sldMk cId="3488652149" sldId="336"/>
            <ac:spMk id="22" creationId="{5680A510-B97A-4B80-91C1-6C879B1A8456}"/>
          </ac:spMkLst>
        </pc:spChg>
        <pc:spChg chg="del">
          <ac:chgData name="John McPeak" userId="1cc2098a-507f-44ed-aa67-086a597b3dce" providerId="ADAL" clId="{EE7E3FA8-648D-4898-9811-F3DEA6993B5E}" dt="2024-09-24T13:15:29.713" v="321" actId="478"/>
          <ac:spMkLst>
            <pc:docMk/>
            <pc:sldMk cId="3488652149" sldId="336"/>
            <ac:spMk id="24" creationId="{65874FC2-231F-4125-B5CB-07B66B82B8B1}"/>
          </ac:spMkLst>
        </pc:spChg>
        <pc:spChg chg="mod">
          <ac:chgData name="John McPeak" userId="1cc2098a-507f-44ed-aa67-086a597b3dce" providerId="ADAL" clId="{EE7E3FA8-648D-4898-9811-F3DEA6993B5E}" dt="2024-09-24T14:40:49.527" v="4188" actId="14100"/>
          <ac:spMkLst>
            <pc:docMk/>
            <pc:sldMk cId="3488652149" sldId="336"/>
            <ac:spMk id="25" creationId="{BFA8BCEB-E44F-4028-B852-710AD13F826F}"/>
          </ac:spMkLst>
        </pc:spChg>
        <pc:spChg chg="mod">
          <ac:chgData name="John McPeak" userId="1cc2098a-507f-44ed-aa67-086a597b3dce" providerId="ADAL" clId="{EE7E3FA8-648D-4898-9811-F3DEA6993B5E}" dt="2024-09-24T13:18:29.982" v="509" actId="1037"/>
          <ac:spMkLst>
            <pc:docMk/>
            <pc:sldMk cId="3488652149" sldId="336"/>
            <ac:spMk id="26" creationId="{B87B11E1-D098-4E41-B876-9E055EF6DF94}"/>
          </ac:spMkLst>
        </pc:spChg>
        <pc:spChg chg="add">
          <ac:chgData name="John McPeak" userId="1cc2098a-507f-44ed-aa67-086a597b3dce" providerId="ADAL" clId="{EE7E3FA8-648D-4898-9811-F3DEA6993B5E}" dt="2024-09-24T13:25:09.033" v="643" actId="11529"/>
          <ac:spMkLst>
            <pc:docMk/>
            <pc:sldMk cId="3488652149" sldId="336"/>
            <ac:spMk id="28" creationId="{A541EAD6-9BBE-BB5B-09AA-76211F8BC5CC}"/>
          </ac:spMkLst>
        </pc:spChg>
        <pc:spChg chg="mod">
          <ac:chgData name="John McPeak" userId="1cc2098a-507f-44ed-aa67-086a597b3dce" providerId="ADAL" clId="{EE7E3FA8-648D-4898-9811-F3DEA6993B5E}" dt="2024-09-24T14:41:04.964" v="4219" actId="1036"/>
          <ac:spMkLst>
            <pc:docMk/>
            <pc:sldMk cId="3488652149" sldId="336"/>
            <ac:spMk id="30" creationId="{F5E56BD9-B9D5-427B-B213-A5AF889314EE}"/>
          </ac:spMkLst>
        </pc:spChg>
        <pc:spChg chg="mod">
          <ac:chgData name="John McPeak" userId="1cc2098a-507f-44ed-aa67-086a597b3dce" providerId="ADAL" clId="{EE7E3FA8-648D-4898-9811-F3DEA6993B5E}" dt="2024-09-24T13:17:45.884" v="404" actId="1036"/>
          <ac:spMkLst>
            <pc:docMk/>
            <pc:sldMk cId="3488652149" sldId="336"/>
            <ac:spMk id="31" creationId="{01733AC5-EF9D-46D1-B00B-AB8F711265F7}"/>
          </ac:spMkLst>
        </pc:spChg>
        <pc:spChg chg="del">
          <ac:chgData name="John McPeak" userId="1cc2098a-507f-44ed-aa67-086a597b3dce" providerId="ADAL" clId="{EE7E3FA8-648D-4898-9811-F3DEA6993B5E}" dt="2024-09-24T13:15:40.882" v="324" actId="478"/>
          <ac:spMkLst>
            <pc:docMk/>
            <pc:sldMk cId="3488652149" sldId="336"/>
            <ac:spMk id="33" creationId="{C0828D94-DBDB-4072-BE77-749CC6348D3C}"/>
          </ac:spMkLst>
        </pc:spChg>
        <pc:spChg chg="del mod">
          <ac:chgData name="John McPeak" userId="1cc2098a-507f-44ed-aa67-086a597b3dce" providerId="ADAL" clId="{EE7E3FA8-648D-4898-9811-F3DEA6993B5E}" dt="2024-09-24T13:22:34.377" v="603" actId="478"/>
          <ac:spMkLst>
            <pc:docMk/>
            <pc:sldMk cId="3488652149" sldId="336"/>
            <ac:spMk id="34" creationId="{658FA414-A9FF-430E-B03A-9FAB79BD7CC4}"/>
          </ac:spMkLst>
        </pc:spChg>
        <pc:spChg chg="del mod">
          <ac:chgData name="John McPeak" userId="1cc2098a-507f-44ed-aa67-086a597b3dce" providerId="ADAL" clId="{EE7E3FA8-648D-4898-9811-F3DEA6993B5E}" dt="2024-09-24T13:24:39.161" v="642" actId="478"/>
          <ac:spMkLst>
            <pc:docMk/>
            <pc:sldMk cId="3488652149" sldId="336"/>
            <ac:spMk id="36" creationId="{0C2A9DC1-49A9-9443-C0F2-FB16831DCD5E}"/>
          </ac:spMkLst>
        </pc:spChg>
        <pc:spChg chg="del">
          <ac:chgData name="John McPeak" userId="1cc2098a-507f-44ed-aa67-086a597b3dce" providerId="ADAL" clId="{EE7E3FA8-648D-4898-9811-F3DEA6993B5E}" dt="2024-09-24T13:15:36.354" v="323" actId="478"/>
          <ac:spMkLst>
            <pc:docMk/>
            <pc:sldMk cId="3488652149" sldId="336"/>
            <ac:spMk id="37" creationId="{8FBA04AB-A80B-4ED4-A882-1863899F4EF8}"/>
          </ac:spMkLst>
        </pc:spChg>
        <pc:spChg chg="mod">
          <ac:chgData name="John McPeak" userId="1cc2098a-507f-44ed-aa67-086a597b3dce" providerId="ADAL" clId="{EE7E3FA8-648D-4898-9811-F3DEA6993B5E}" dt="2024-09-24T13:31:19.462" v="951" actId="1076"/>
          <ac:spMkLst>
            <pc:docMk/>
            <pc:sldMk cId="3488652149" sldId="336"/>
            <ac:spMk id="38" creationId="{1BDDF2B3-F001-4455-ADCE-092BC5D257FD}"/>
          </ac:spMkLst>
        </pc:spChg>
        <pc:spChg chg="del">
          <ac:chgData name="John McPeak" userId="1cc2098a-507f-44ed-aa67-086a597b3dce" providerId="ADAL" clId="{EE7E3FA8-648D-4898-9811-F3DEA6993B5E}" dt="2024-09-24T13:14:01.107" v="290" actId="478"/>
          <ac:spMkLst>
            <pc:docMk/>
            <pc:sldMk cId="3488652149" sldId="336"/>
            <ac:spMk id="39" creationId="{25011043-AD08-8B37-EC85-90D8A38B6B00}"/>
          </ac:spMkLst>
        </pc:spChg>
        <pc:spChg chg="mod">
          <ac:chgData name="John McPeak" userId="1cc2098a-507f-44ed-aa67-086a597b3dce" providerId="ADAL" clId="{EE7E3FA8-648D-4898-9811-F3DEA6993B5E}" dt="2024-09-24T13:25:23.924" v="709" actId="1037"/>
          <ac:spMkLst>
            <pc:docMk/>
            <pc:sldMk cId="3488652149" sldId="336"/>
            <ac:spMk id="40" creationId="{0CB3BE6B-E50F-5580-8777-0599D19BB9C3}"/>
          </ac:spMkLst>
        </pc:spChg>
        <pc:spChg chg="del mod">
          <ac:chgData name="John McPeak" userId="1cc2098a-507f-44ed-aa67-086a597b3dce" providerId="ADAL" clId="{EE7E3FA8-648D-4898-9811-F3DEA6993B5E}" dt="2024-09-24T13:15:12.898" v="316" actId="478"/>
          <ac:spMkLst>
            <pc:docMk/>
            <pc:sldMk cId="3488652149" sldId="336"/>
            <ac:spMk id="41" creationId="{7C0D88EB-7906-F106-80EA-DDD48160230D}"/>
          </ac:spMkLst>
        </pc:spChg>
        <pc:spChg chg="del">
          <ac:chgData name="John McPeak" userId="1cc2098a-507f-44ed-aa67-086a597b3dce" providerId="ADAL" clId="{EE7E3FA8-648D-4898-9811-F3DEA6993B5E}" dt="2024-09-24T13:14:22.089" v="297" actId="478"/>
          <ac:spMkLst>
            <pc:docMk/>
            <pc:sldMk cId="3488652149" sldId="336"/>
            <ac:spMk id="45" creationId="{9065D9C3-2986-41F7-B4FD-0AF57DEA532E}"/>
          </ac:spMkLst>
        </pc:spChg>
        <pc:spChg chg="mod">
          <ac:chgData name="John McPeak" userId="1cc2098a-507f-44ed-aa67-086a597b3dce" providerId="ADAL" clId="{EE7E3FA8-648D-4898-9811-F3DEA6993B5E}" dt="2024-09-24T13:27:54.765" v="828" actId="20577"/>
          <ac:spMkLst>
            <pc:docMk/>
            <pc:sldMk cId="3488652149" sldId="336"/>
            <ac:spMk id="47" creationId="{A718EF7F-7C34-46DF-92D2-3F440B7F08BD}"/>
          </ac:spMkLst>
        </pc:spChg>
        <pc:spChg chg="mod">
          <ac:chgData name="John McPeak" userId="1cc2098a-507f-44ed-aa67-086a597b3dce" providerId="ADAL" clId="{EE7E3FA8-648D-4898-9811-F3DEA6993B5E}" dt="2024-09-24T13:34:40.907" v="991" actId="20577"/>
          <ac:spMkLst>
            <pc:docMk/>
            <pc:sldMk cId="3488652149" sldId="336"/>
            <ac:spMk id="48" creationId="{FF72A438-58F0-4C69-BED2-2E908C28A7B7}"/>
          </ac:spMkLst>
        </pc:spChg>
        <pc:spChg chg="del mod">
          <ac:chgData name="John McPeak" userId="1cc2098a-507f-44ed-aa67-086a597b3dce" providerId="ADAL" clId="{EE7E3FA8-648D-4898-9811-F3DEA6993B5E}" dt="2024-09-24T13:15:18.586" v="318" actId="478"/>
          <ac:spMkLst>
            <pc:docMk/>
            <pc:sldMk cId="3488652149" sldId="336"/>
            <ac:spMk id="50" creationId="{9B0A263D-AF27-484F-9BE5-BAD2EA195497}"/>
          </ac:spMkLst>
        </pc:spChg>
        <pc:spChg chg="mod">
          <ac:chgData name="John McPeak" userId="1cc2098a-507f-44ed-aa67-086a597b3dce" providerId="ADAL" clId="{EE7E3FA8-648D-4898-9811-F3DEA6993B5E}" dt="2024-09-24T13:32:06.494" v="952" actId="207"/>
          <ac:spMkLst>
            <pc:docMk/>
            <pc:sldMk cId="3488652149" sldId="336"/>
            <ac:spMk id="52" creationId="{5B653B14-0DE8-48B9-B063-4E46CF5D75FF}"/>
          </ac:spMkLst>
        </pc:spChg>
        <pc:spChg chg="del mod">
          <ac:chgData name="John McPeak" userId="1cc2098a-507f-44ed-aa67-086a597b3dce" providerId="ADAL" clId="{EE7E3FA8-648D-4898-9811-F3DEA6993B5E}" dt="2024-09-24T13:42:49.355" v="1390" actId="478"/>
          <ac:spMkLst>
            <pc:docMk/>
            <pc:sldMk cId="3488652149" sldId="336"/>
            <ac:spMk id="53" creationId="{13FF8E4B-43E4-48F6-B190-A648549230EB}"/>
          </ac:spMkLst>
        </pc:spChg>
        <pc:spChg chg="del">
          <ac:chgData name="John McPeak" userId="1cc2098a-507f-44ed-aa67-086a597b3dce" providerId="ADAL" clId="{EE7E3FA8-648D-4898-9811-F3DEA6993B5E}" dt="2024-09-24T13:15:47.249" v="326" actId="478"/>
          <ac:spMkLst>
            <pc:docMk/>
            <pc:sldMk cId="3488652149" sldId="336"/>
            <ac:spMk id="55" creationId="{3BB1BDFD-00D5-4AA1-8A7D-17A6B0BB2FEE}"/>
          </ac:spMkLst>
        </pc:spChg>
        <pc:spChg chg="del">
          <ac:chgData name="John McPeak" userId="1cc2098a-507f-44ed-aa67-086a597b3dce" providerId="ADAL" clId="{EE7E3FA8-648D-4898-9811-F3DEA6993B5E}" dt="2024-09-24T13:15:44.158" v="325" actId="478"/>
          <ac:spMkLst>
            <pc:docMk/>
            <pc:sldMk cId="3488652149" sldId="336"/>
            <ac:spMk id="56" creationId="{F9D78150-6907-42A8-BD79-D62BE7D38DDD}"/>
          </ac:spMkLst>
        </pc:spChg>
        <pc:spChg chg="del">
          <ac:chgData name="John McPeak" userId="1cc2098a-507f-44ed-aa67-086a597b3dce" providerId="ADAL" clId="{EE7E3FA8-648D-4898-9811-F3DEA6993B5E}" dt="2024-09-24T13:44:12.567" v="1490" actId="478"/>
          <ac:spMkLst>
            <pc:docMk/>
            <pc:sldMk cId="3488652149" sldId="336"/>
            <ac:spMk id="58" creationId="{65191A12-2C8B-4F0F-B740-AAA7C4D600F9}"/>
          </ac:spMkLst>
        </pc:spChg>
        <pc:spChg chg="add mod">
          <ac:chgData name="John McPeak" userId="1cc2098a-507f-44ed-aa67-086a597b3dce" providerId="ADAL" clId="{EE7E3FA8-648D-4898-9811-F3DEA6993B5E}" dt="2024-09-24T13:31:01.950" v="950" actId="20577"/>
          <ac:spMkLst>
            <pc:docMk/>
            <pc:sldMk cId="3488652149" sldId="336"/>
            <ac:spMk id="60" creationId="{1A8E470F-2F8D-7542-BBCA-C3C297A46F7E}"/>
          </ac:spMkLst>
        </pc:spChg>
        <pc:spChg chg="mod">
          <ac:chgData name="John McPeak" userId="1cc2098a-507f-44ed-aa67-086a597b3dce" providerId="ADAL" clId="{EE7E3FA8-648D-4898-9811-F3DEA6993B5E}" dt="2024-09-24T14:06:51.836" v="2207" actId="20577"/>
          <ac:spMkLst>
            <pc:docMk/>
            <pc:sldMk cId="3488652149" sldId="336"/>
            <ac:spMk id="62" creationId="{B0C3D297-E13E-4A1C-BA77-A44E2F9FE873}"/>
          </ac:spMkLst>
        </pc:spChg>
        <pc:spChg chg="mod">
          <ac:chgData name="John McPeak" userId="1cc2098a-507f-44ed-aa67-086a597b3dce" providerId="ADAL" clId="{EE7E3FA8-648D-4898-9811-F3DEA6993B5E}" dt="2024-09-24T13:20:20.552" v="597" actId="20577"/>
          <ac:spMkLst>
            <pc:docMk/>
            <pc:sldMk cId="3488652149" sldId="336"/>
            <ac:spMk id="63" creationId="{B3EAD712-BF9C-407F-BE54-A58A2AB5C3F6}"/>
          </ac:spMkLst>
        </pc:spChg>
        <pc:spChg chg="mod">
          <ac:chgData name="John McPeak" userId="1cc2098a-507f-44ed-aa67-086a597b3dce" providerId="ADAL" clId="{EE7E3FA8-648D-4898-9811-F3DEA6993B5E}" dt="2024-09-24T13:32:44.201" v="967" actId="1037"/>
          <ac:spMkLst>
            <pc:docMk/>
            <pc:sldMk cId="3488652149" sldId="336"/>
            <ac:spMk id="64" creationId="{59AC49EB-5456-4829-82FE-2FC66A5DA4FC}"/>
          </ac:spMkLst>
        </pc:spChg>
        <pc:spChg chg="del">
          <ac:chgData name="John McPeak" userId="1cc2098a-507f-44ed-aa67-086a597b3dce" providerId="ADAL" clId="{EE7E3FA8-648D-4898-9811-F3DEA6993B5E}" dt="2024-09-24T13:14:37.938" v="303" actId="478"/>
          <ac:spMkLst>
            <pc:docMk/>
            <pc:sldMk cId="3488652149" sldId="336"/>
            <ac:spMk id="66" creationId="{BA1234FF-2E1F-49DE-95DE-5A2E1AE4268C}"/>
          </ac:spMkLst>
        </pc:spChg>
        <pc:spChg chg="del">
          <ac:chgData name="John McPeak" userId="1cc2098a-507f-44ed-aa67-086a597b3dce" providerId="ADAL" clId="{EE7E3FA8-648D-4898-9811-F3DEA6993B5E}" dt="2024-09-24T13:15:50.481" v="327" actId="478"/>
          <ac:spMkLst>
            <pc:docMk/>
            <pc:sldMk cId="3488652149" sldId="336"/>
            <ac:spMk id="68" creationId="{A4FC9CF9-B8BF-497A-81F1-52BD606BCEC5}"/>
          </ac:spMkLst>
        </pc:spChg>
        <pc:spChg chg="del">
          <ac:chgData name="John McPeak" userId="1cc2098a-507f-44ed-aa67-086a597b3dce" providerId="ADAL" clId="{EE7E3FA8-648D-4898-9811-F3DEA6993B5E}" dt="2024-09-24T13:14:24.166" v="298" actId="478"/>
          <ac:spMkLst>
            <pc:docMk/>
            <pc:sldMk cId="3488652149" sldId="336"/>
            <ac:spMk id="71" creationId="{877C7EA6-E924-4B9C-B65C-FE5FF46291E4}"/>
          </ac:spMkLst>
        </pc:spChg>
        <pc:spChg chg="del">
          <ac:chgData name="John McPeak" userId="1cc2098a-507f-44ed-aa67-086a597b3dce" providerId="ADAL" clId="{EE7E3FA8-648D-4898-9811-F3DEA6993B5E}" dt="2024-09-24T13:42:45.348" v="1389" actId="478"/>
          <ac:spMkLst>
            <pc:docMk/>
            <pc:sldMk cId="3488652149" sldId="336"/>
            <ac:spMk id="72" creationId="{831E541E-6472-473C-90C3-5F519F2DB370}"/>
          </ac:spMkLst>
        </pc:spChg>
        <pc:spChg chg="mod">
          <ac:chgData name="John McPeak" userId="1cc2098a-507f-44ed-aa67-086a597b3dce" providerId="ADAL" clId="{EE7E3FA8-648D-4898-9811-F3DEA6993B5E}" dt="2024-09-24T13:45:02.816" v="1587" actId="1037"/>
          <ac:spMkLst>
            <pc:docMk/>
            <pc:sldMk cId="3488652149" sldId="336"/>
            <ac:spMk id="73" creationId="{46E5FB8E-32C2-43C2-B513-09399D0D3952}"/>
          </ac:spMkLst>
        </pc:spChg>
        <pc:spChg chg="del mod">
          <ac:chgData name="John McPeak" userId="1cc2098a-507f-44ed-aa67-086a597b3dce" providerId="ADAL" clId="{EE7E3FA8-648D-4898-9811-F3DEA6993B5E}" dt="2024-09-24T13:15:00.208" v="313" actId="478"/>
          <ac:spMkLst>
            <pc:docMk/>
            <pc:sldMk cId="3488652149" sldId="336"/>
            <ac:spMk id="74" creationId="{30733F43-8BD9-4150-AA99-CE5E1FCD66B3}"/>
          </ac:spMkLst>
        </pc:spChg>
        <pc:spChg chg="del">
          <ac:chgData name="John McPeak" userId="1cc2098a-507f-44ed-aa67-086a597b3dce" providerId="ADAL" clId="{EE7E3FA8-648D-4898-9811-F3DEA6993B5E}" dt="2024-09-24T13:14:53.242" v="310" actId="478"/>
          <ac:spMkLst>
            <pc:docMk/>
            <pc:sldMk cId="3488652149" sldId="336"/>
            <ac:spMk id="75" creationId="{346D4BB8-B1C3-4296-A50F-3A9F0384D383}"/>
          </ac:spMkLst>
        </pc:spChg>
        <pc:spChg chg="del">
          <ac:chgData name="John McPeak" userId="1cc2098a-507f-44ed-aa67-086a597b3dce" providerId="ADAL" clId="{EE7E3FA8-648D-4898-9811-F3DEA6993B5E}" dt="2024-09-24T13:43:01.192" v="1391" actId="478"/>
          <ac:spMkLst>
            <pc:docMk/>
            <pc:sldMk cId="3488652149" sldId="336"/>
            <ac:spMk id="76" creationId="{836752A9-F520-4E5C-8A60-9F2D02A18588}"/>
          </ac:spMkLst>
        </pc:spChg>
        <pc:spChg chg="del mod">
          <ac:chgData name="John McPeak" userId="1cc2098a-507f-44ed-aa67-086a597b3dce" providerId="ADAL" clId="{EE7E3FA8-648D-4898-9811-F3DEA6993B5E}" dt="2024-09-24T13:26:52.189" v="799" actId="478"/>
          <ac:spMkLst>
            <pc:docMk/>
            <pc:sldMk cId="3488652149" sldId="336"/>
            <ac:spMk id="79" creationId="{FBCAC94D-7383-4CBC-90E4-5B908FE1E0E4}"/>
          </ac:spMkLst>
        </pc:spChg>
        <pc:spChg chg="del">
          <ac:chgData name="John McPeak" userId="1cc2098a-507f-44ed-aa67-086a597b3dce" providerId="ADAL" clId="{EE7E3FA8-648D-4898-9811-F3DEA6993B5E}" dt="2024-09-24T13:15:56.178" v="328" actId="478"/>
          <ac:spMkLst>
            <pc:docMk/>
            <pc:sldMk cId="3488652149" sldId="336"/>
            <ac:spMk id="80" creationId="{D648F686-3921-4339-963E-F88B1F2B62B3}"/>
          </ac:spMkLst>
        </pc:spChg>
        <pc:spChg chg="del">
          <ac:chgData name="John McPeak" userId="1cc2098a-507f-44ed-aa67-086a597b3dce" providerId="ADAL" clId="{EE7E3FA8-648D-4898-9811-F3DEA6993B5E}" dt="2024-09-24T13:14:45.830" v="307" actId="478"/>
          <ac:spMkLst>
            <pc:docMk/>
            <pc:sldMk cId="3488652149" sldId="336"/>
            <ac:spMk id="82" creationId="{A2DD4D46-8CBB-43DD-A42A-748D6A73050F}"/>
          </ac:spMkLst>
        </pc:spChg>
        <pc:spChg chg="add mod">
          <ac:chgData name="John McPeak" userId="1cc2098a-507f-44ed-aa67-086a597b3dce" providerId="ADAL" clId="{EE7E3FA8-648D-4898-9811-F3DEA6993B5E}" dt="2024-09-24T13:37:01.614" v="1132" actId="1037"/>
          <ac:spMkLst>
            <pc:docMk/>
            <pc:sldMk cId="3488652149" sldId="336"/>
            <ac:spMk id="84" creationId="{76640967-51F1-CFC3-80DF-A18E312AE95C}"/>
          </ac:spMkLst>
        </pc:spChg>
        <pc:spChg chg="add mod">
          <ac:chgData name="John McPeak" userId="1cc2098a-507f-44ed-aa67-086a597b3dce" providerId="ADAL" clId="{EE7E3FA8-648D-4898-9811-F3DEA6993B5E}" dt="2024-09-24T13:36:42.262" v="1069" actId="1037"/>
          <ac:spMkLst>
            <pc:docMk/>
            <pc:sldMk cId="3488652149" sldId="336"/>
            <ac:spMk id="85" creationId="{C554BBD7-4E8E-0B18-1436-0753A7B979B9}"/>
          </ac:spMkLst>
        </pc:spChg>
        <pc:spChg chg="del">
          <ac:chgData name="John McPeak" userId="1cc2098a-507f-44ed-aa67-086a597b3dce" providerId="ADAL" clId="{EE7E3FA8-648D-4898-9811-F3DEA6993B5E}" dt="2024-09-24T13:14:09.362" v="292" actId="478"/>
          <ac:spMkLst>
            <pc:docMk/>
            <pc:sldMk cId="3488652149" sldId="336"/>
            <ac:spMk id="89" creationId="{60E5F2F5-5604-4AAB-A760-D22E496EA121}"/>
          </ac:spMkLst>
        </pc:spChg>
        <pc:spChg chg="del">
          <ac:chgData name="John McPeak" userId="1cc2098a-507f-44ed-aa67-086a597b3dce" providerId="ADAL" clId="{EE7E3FA8-648D-4898-9811-F3DEA6993B5E}" dt="2024-09-24T13:14:06.035" v="291" actId="478"/>
          <ac:spMkLst>
            <pc:docMk/>
            <pc:sldMk cId="3488652149" sldId="336"/>
            <ac:spMk id="91" creationId="{E84EAA07-9FCD-4472-B318-A54EA4556A0E}"/>
          </ac:spMkLst>
        </pc:spChg>
        <pc:spChg chg="mod">
          <ac:chgData name="John McPeak" userId="1cc2098a-507f-44ed-aa67-086a597b3dce" providerId="ADAL" clId="{EE7E3FA8-648D-4898-9811-F3DEA6993B5E}" dt="2024-09-24T13:44:00.307" v="1489" actId="1038"/>
          <ac:spMkLst>
            <pc:docMk/>
            <pc:sldMk cId="3488652149" sldId="336"/>
            <ac:spMk id="92" creationId="{F18ECECE-1EE7-44BE-8C79-545454473A2F}"/>
          </ac:spMkLst>
        </pc:spChg>
        <pc:spChg chg="del">
          <ac:chgData name="John McPeak" userId="1cc2098a-507f-44ed-aa67-086a597b3dce" providerId="ADAL" clId="{EE7E3FA8-648D-4898-9811-F3DEA6993B5E}" dt="2024-09-24T13:15:04.401" v="314" actId="478"/>
          <ac:spMkLst>
            <pc:docMk/>
            <pc:sldMk cId="3488652149" sldId="336"/>
            <ac:spMk id="94" creationId="{B7B75700-2C1E-4F43-9522-6274BB37C26E}"/>
          </ac:spMkLst>
        </pc:spChg>
        <pc:spChg chg="del">
          <ac:chgData name="John McPeak" userId="1cc2098a-507f-44ed-aa67-086a597b3dce" providerId="ADAL" clId="{EE7E3FA8-648D-4898-9811-F3DEA6993B5E}" dt="2024-09-24T13:14:41.359" v="304" actId="478"/>
          <ac:spMkLst>
            <pc:docMk/>
            <pc:sldMk cId="3488652149" sldId="336"/>
            <ac:spMk id="95" creationId="{9FD288FF-421C-4985-805B-8283DDA8207E}"/>
          </ac:spMkLst>
        </pc:spChg>
        <pc:spChg chg="mod">
          <ac:chgData name="John McPeak" userId="1cc2098a-507f-44ed-aa67-086a597b3dce" providerId="ADAL" clId="{EE7E3FA8-648D-4898-9811-F3DEA6993B5E}" dt="2024-09-24T13:57:45.969" v="1995" actId="14100"/>
          <ac:spMkLst>
            <pc:docMk/>
            <pc:sldMk cId="3488652149" sldId="336"/>
            <ac:spMk id="96" creationId="{841C5AAD-2198-4209-8E97-F3EE00C6A9EA}"/>
          </ac:spMkLst>
        </pc:spChg>
        <pc:spChg chg="del mod">
          <ac:chgData name="John McPeak" userId="1cc2098a-507f-44ed-aa67-086a597b3dce" providerId="ADAL" clId="{EE7E3FA8-648D-4898-9811-F3DEA6993B5E}" dt="2024-09-24T13:15:26.033" v="320" actId="478"/>
          <ac:spMkLst>
            <pc:docMk/>
            <pc:sldMk cId="3488652149" sldId="336"/>
            <ac:spMk id="99" creationId="{C62B8DDB-08E9-47BC-B8A7-D848BF9458AA}"/>
          </ac:spMkLst>
        </pc:spChg>
        <pc:spChg chg="del">
          <ac:chgData name="John McPeak" userId="1cc2098a-507f-44ed-aa67-086a597b3dce" providerId="ADAL" clId="{EE7E3FA8-648D-4898-9811-F3DEA6993B5E}" dt="2024-09-24T13:15:33.054" v="322" actId="478"/>
          <ac:spMkLst>
            <pc:docMk/>
            <pc:sldMk cId="3488652149" sldId="336"/>
            <ac:spMk id="100" creationId="{534BE3F1-1A19-437F-9CA5-BF1337C2116F}"/>
          </ac:spMkLst>
        </pc:spChg>
        <pc:spChg chg="mod">
          <ac:chgData name="John McPeak" userId="1cc2098a-507f-44ed-aa67-086a597b3dce" providerId="ADAL" clId="{EE7E3FA8-648D-4898-9811-F3DEA6993B5E}" dt="2024-09-24T13:47:48.258" v="1615" actId="20577"/>
          <ac:spMkLst>
            <pc:docMk/>
            <pc:sldMk cId="3488652149" sldId="336"/>
            <ac:spMk id="102" creationId="{7ED70CB5-75FE-40EA-915B-98997A40F568}"/>
          </ac:spMkLst>
        </pc:spChg>
        <pc:spChg chg="del">
          <ac:chgData name="John McPeak" userId="1cc2098a-507f-44ed-aa67-086a597b3dce" providerId="ADAL" clId="{EE7E3FA8-648D-4898-9811-F3DEA6993B5E}" dt="2024-09-24T13:14:14.167" v="294" actId="478"/>
          <ac:spMkLst>
            <pc:docMk/>
            <pc:sldMk cId="3488652149" sldId="336"/>
            <ac:spMk id="103" creationId="{A1B99619-D584-4192-AB70-3BF2EB1CD4A9}"/>
          </ac:spMkLst>
        </pc:spChg>
        <pc:spChg chg="del">
          <ac:chgData name="John McPeak" userId="1cc2098a-507f-44ed-aa67-086a597b3dce" providerId="ADAL" clId="{EE7E3FA8-648D-4898-9811-F3DEA6993B5E}" dt="2024-09-24T13:13:55.199" v="288" actId="478"/>
          <ac:spMkLst>
            <pc:docMk/>
            <pc:sldMk cId="3488652149" sldId="336"/>
            <ac:spMk id="104" creationId="{3BC6C186-9360-4D67-AC15-2EF1F0E83FB5}"/>
          </ac:spMkLst>
        </pc:spChg>
        <pc:spChg chg="del">
          <ac:chgData name="John McPeak" userId="1cc2098a-507f-44ed-aa67-086a597b3dce" providerId="ADAL" clId="{EE7E3FA8-648D-4898-9811-F3DEA6993B5E}" dt="2024-09-24T13:46:00.017" v="1590" actId="478"/>
          <ac:spMkLst>
            <pc:docMk/>
            <pc:sldMk cId="3488652149" sldId="336"/>
            <ac:spMk id="105" creationId="{7E087126-9C10-403B-BB51-FA7C6BDA0E3A}"/>
          </ac:spMkLst>
        </pc:spChg>
        <pc:spChg chg="del mod">
          <ac:chgData name="John McPeak" userId="1cc2098a-507f-44ed-aa67-086a597b3dce" providerId="ADAL" clId="{EE7E3FA8-648D-4898-9811-F3DEA6993B5E}" dt="2024-09-24T13:13:42.273" v="285" actId="478"/>
          <ac:spMkLst>
            <pc:docMk/>
            <pc:sldMk cId="3488652149" sldId="336"/>
            <ac:spMk id="106" creationId="{E8F04D7A-86B9-4F7E-81CC-412FE521C8DE}"/>
          </ac:spMkLst>
        </pc:spChg>
        <pc:spChg chg="add mod">
          <ac:chgData name="John McPeak" userId="1cc2098a-507f-44ed-aa67-086a597b3dce" providerId="ADAL" clId="{EE7E3FA8-648D-4898-9811-F3DEA6993B5E}" dt="2024-09-24T13:40:00.469" v="1301" actId="20577"/>
          <ac:spMkLst>
            <pc:docMk/>
            <pc:sldMk cId="3488652149" sldId="336"/>
            <ac:spMk id="109" creationId="{D9EFFBDB-3A0B-4EDB-EBAB-E540E93C5E43}"/>
          </ac:spMkLst>
        </pc:spChg>
        <pc:spChg chg="mod">
          <ac:chgData name="John McPeak" userId="1cc2098a-507f-44ed-aa67-086a597b3dce" providerId="ADAL" clId="{EE7E3FA8-648D-4898-9811-F3DEA6993B5E}" dt="2024-09-24T13:57:32.069" v="1991" actId="1035"/>
          <ac:spMkLst>
            <pc:docMk/>
            <pc:sldMk cId="3488652149" sldId="336"/>
            <ac:spMk id="110" creationId="{4C4F3F22-62BF-4C6F-BA8A-F9AE7DCD1B48}"/>
          </ac:spMkLst>
        </pc:spChg>
        <pc:spChg chg="add del mod">
          <ac:chgData name="John McPeak" userId="1cc2098a-507f-44ed-aa67-086a597b3dce" providerId="ADAL" clId="{EE7E3FA8-648D-4898-9811-F3DEA6993B5E}" dt="2024-09-24T13:48:10.579" v="1627" actId="14100"/>
          <ac:spMkLst>
            <pc:docMk/>
            <pc:sldMk cId="3488652149" sldId="336"/>
            <ac:spMk id="113" creationId="{AADD2713-4572-B4E0-76FA-9B07D17DBFE7}"/>
          </ac:spMkLst>
        </pc:spChg>
        <pc:spChg chg="add del">
          <ac:chgData name="John McPeak" userId="1cc2098a-507f-44ed-aa67-086a597b3dce" providerId="ADAL" clId="{EE7E3FA8-648D-4898-9811-F3DEA6993B5E}" dt="2024-09-24T13:51:40.714" v="1758" actId="478"/>
          <ac:spMkLst>
            <pc:docMk/>
            <pc:sldMk cId="3488652149" sldId="336"/>
            <ac:spMk id="122" creationId="{7A4F789F-97C6-9DF4-CDC2-47FBA21A94CE}"/>
          </ac:spMkLst>
        </pc:spChg>
        <pc:spChg chg="add mod">
          <ac:chgData name="John McPeak" userId="1cc2098a-507f-44ed-aa67-086a597b3dce" providerId="ADAL" clId="{EE7E3FA8-648D-4898-9811-F3DEA6993B5E}" dt="2024-09-24T13:57:35.435" v="1993" actId="1035"/>
          <ac:spMkLst>
            <pc:docMk/>
            <pc:sldMk cId="3488652149" sldId="336"/>
            <ac:spMk id="123" creationId="{DA2B6033-BD25-2036-A228-E23EFA34E10E}"/>
          </ac:spMkLst>
        </pc:spChg>
        <pc:spChg chg="add mod">
          <ac:chgData name="John McPeak" userId="1cc2098a-507f-44ed-aa67-086a597b3dce" providerId="ADAL" clId="{EE7E3FA8-648D-4898-9811-F3DEA6993B5E}" dt="2024-09-24T14:06:07.930" v="2169" actId="20577"/>
          <ac:spMkLst>
            <pc:docMk/>
            <pc:sldMk cId="3488652149" sldId="336"/>
            <ac:spMk id="129" creationId="{B8BB263B-60E1-219B-D1EA-01995A0BA9E9}"/>
          </ac:spMkLst>
        </pc:spChg>
        <pc:spChg chg="add mod">
          <ac:chgData name="John McPeak" userId="1cc2098a-507f-44ed-aa67-086a597b3dce" providerId="ADAL" clId="{EE7E3FA8-648D-4898-9811-F3DEA6993B5E}" dt="2024-09-24T14:06:21.469" v="2173" actId="20577"/>
          <ac:spMkLst>
            <pc:docMk/>
            <pc:sldMk cId="3488652149" sldId="336"/>
            <ac:spMk id="132" creationId="{CB916510-8342-0A6F-4DDD-3D895C0C0983}"/>
          </ac:spMkLst>
        </pc:spChg>
        <pc:spChg chg="add mod">
          <ac:chgData name="John McPeak" userId="1cc2098a-507f-44ed-aa67-086a597b3dce" providerId="ADAL" clId="{EE7E3FA8-648D-4898-9811-F3DEA6993B5E}" dt="2024-09-24T14:01:19.231" v="2150" actId="14100"/>
          <ac:spMkLst>
            <pc:docMk/>
            <pc:sldMk cId="3488652149" sldId="336"/>
            <ac:spMk id="136" creationId="{358D16E3-336B-5ABD-78B7-96EA189921FB}"/>
          </ac:spMkLst>
        </pc:spChg>
        <pc:spChg chg="add">
          <ac:chgData name="John McPeak" userId="1cc2098a-507f-44ed-aa67-086a597b3dce" providerId="ADAL" clId="{EE7E3FA8-648D-4898-9811-F3DEA6993B5E}" dt="2024-09-24T14:02:07.799" v="2165" actId="11529"/>
          <ac:spMkLst>
            <pc:docMk/>
            <pc:sldMk cId="3488652149" sldId="336"/>
            <ac:spMk id="137" creationId="{EFDD23FF-DED3-7C18-946B-A35024D45E67}"/>
          </ac:spMkLst>
        </pc:spChg>
        <pc:cxnChg chg="mod">
          <ac:chgData name="John McPeak" userId="1cc2098a-507f-44ed-aa67-086a597b3dce" providerId="ADAL" clId="{EE7E3FA8-648D-4898-9811-F3DEA6993B5E}" dt="2024-09-24T13:27:18.909" v="803" actId="1076"/>
          <ac:cxnSpMkLst>
            <pc:docMk/>
            <pc:sldMk cId="3488652149" sldId="336"/>
            <ac:cxnSpMk id="7" creationId="{48FDA18A-6CE7-422B-A45C-DB7C706F36C3}"/>
          </ac:cxnSpMkLst>
        </pc:cxnChg>
        <pc:cxnChg chg="del">
          <ac:chgData name="John McPeak" userId="1cc2098a-507f-44ed-aa67-086a597b3dce" providerId="ADAL" clId="{EE7E3FA8-648D-4898-9811-F3DEA6993B5E}" dt="2024-09-24T13:14:16.681" v="295" actId="478"/>
          <ac:cxnSpMkLst>
            <pc:docMk/>
            <pc:sldMk cId="3488652149" sldId="336"/>
            <ac:cxnSpMk id="10" creationId="{01DBF484-6558-4FE3-847E-107F72B1C0D7}"/>
          </ac:cxnSpMkLst>
        </pc:cxnChg>
        <pc:cxnChg chg="mod">
          <ac:chgData name="John McPeak" userId="1cc2098a-507f-44ed-aa67-086a597b3dce" providerId="ADAL" clId="{EE7E3FA8-648D-4898-9811-F3DEA6993B5E}" dt="2024-09-24T13:26:41.275" v="797" actId="692"/>
          <ac:cxnSpMkLst>
            <pc:docMk/>
            <pc:sldMk cId="3488652149" sldId="336"/>
            <ac:cxnSpMk id="11" creationId="{CC4889DB-AF8D-47D9-BDD7-A1356CFDC07C}"/>
          </ac:cxnSpMkLst>
        </pc:cxnChg>
        <pc:cxnChg chg="del">
          <ac:chgData name="John McPeak" userId="1cc2098a-507f-44ed-aa67-086a597b3dce" providerId="ADAL" clId="{EE7E3FA8-648D-4898-9811-F3DEA6993B5E}" dt="2024-09-24T13:13:51.751" v="287" actId="478"/>
          <ac:cxnSpMkLst>
            <pc:docMk/>
            <pc:sldMk cId="3488652149" sldId="336"/>
            <ac:cxnSpMk id="12" creationId="{5D295177-A935-461A-AF2A-41FAA64939E6}"/>
          </ac:cxnSpMkLst>
        </pc:cxnChg>
        <pc:cxnChg chg="add mod">
          <ac:chgData name="John McPeak" userId="1cc2098a-507f-44ed-aa67-086a597b3dce" providerId="ADAL" clId="{EE7E3FA8-648D-4898-9811-F3DEA6993B5E}" dt="2024-09-24T13:25:46.560" v="785" actId="14100"/>
          <ac:cxnSpMkLst>
            <pc:docMk/>
            <pc:sldMk cId="3488652149" sldId="336"/>
            <ac:cxnSpMk id="13" creationId="{655517BB-263F-CEFE-69F1-B00DD4E449A6}"/>
          </ac:cxnSpMkLst>
        </pc:cxnChg>
        <pc:cxnChg chg="del">
          <ac:chgData name="John McPeak" userId="1cc2098a-507f-44ed-aa67-086a597b3dce" providerId="ADAL" clId="{EE7E3FA8-648D-4898-9811-F3DEA6993B5E}" dt="2024-09-24T13:14:32.609" v="301" actId="478"/>
          <ac:cxnSpMkLst>
            <pc:docMk/>
            <pc:sldMk cId="3488652149" sldId="336"/>
            <ac:cxnSpMk id="15" creationId="{F36617AE-2C23-4391-BE8E-20F3DABB430E}"/>
          </ac:cxnSpMkLst>
        </pc:cxnChg>
        <pc:cxnChg chg="del mod">
          <ac:chgData name="John McPeak" userId="1cc2098a-507f-44ed-aa67-086a597b3dce" providerId="ADAL" clId="{EE7E3FA8-648D-4898-9811-F3DEA6993B5E}" dt="2024-09-24T13:23:02.574" v="604" actId="478"/>
          <ac:cxnSpMkLst>
            <pc:docMk/>
            <pc:sldMk cId="3488652149" sldId="336"/>
            <ac:cxnSpMk id="16" creationId="{47B9319C-928A-4A79-93E0-39BFC8B9C02A}"/>
          </ac:cxnSpMkLst>
        </pc:cxnChg>
        <pc:cxnChg chg="del">
          <ac:chgData name="John McPeak" userId="1cc2098a-507f-44ed-aa67-086a597b3dce" providerId="ADAL" clId="{EE7E3FA8-648D-4898-9811-F3DEA6993B5E}" dt="2024-09-24T13:14:50.921" v="309" actId="478"/>
          <ac:cxnSpMkLst>
            <pc:docMk/>
            <pc:sldMk cId="3488652149" sldId="336"/>
            <ac:cxnSpMk id="17" creationId="{101101ED-4887-4623-A03A-5E03D8BC6D9A}"/>
          </ac:cxnSpMkLst>
        </pc:cxnChg>
        <pc:cxnChg chg="del">
          <ac:chgData name="John McPeak" userId="1cc2098a-507f-44ed-aa67-086a597b3dce" providerId="ADAL" clId="{EE7E3FA8-648D-4898-9811-F3DEA6993B5E}" dt="2024-09-24T13:14:28.512" v="300" actId="478"/>
          <ac:cxnSpMkLst>
            <pc:docMk/>
            <pc:sldMk cId="3488652149" sldId="336"/>
            <ac:cxnSpMk id="18" creationId="{E020BC17-B463-4E08-B84A-99ABCC7F9C8C}"/>
          </ac:cxnSpMkLst>
        </pc:cxnChg>
        <pc:cxnChg chg="del">
          <ac:chgData name="John McPeak" userId="1cc2098a-507f-44ed-aa67-086a597b3dce" providerId="ADAL" clId="{EE7E3FA8-648D-4898-9811-F3DEA6993B5E}" dt="2024-09-24T13:14:26.521" v="299" actId="478"/>
          <ac:cxnSpMkLst>
            <pc:docMk/>
            <pc:sldMk cId="3488652149" sldId="336"/>
            <ac:cxnSpMk id="19" creationId="{B6BB5CF2-2102-49AE-B116-5D043303CEC2}"/>
          </ac:cxnSpMkLst>
        </pc:cxnChg>
        <pc:cxnChg chg="del">
          <ac:chgData name="John McPeak" userId="1cc2098a-507f-44ed-aa67-086a597b3dce" providerId="ADAL" clId="{EE7E3FA8-648D-4898-9811-F3DEA6993B5E}" dt="2024-09-24T13:14:20.128" v="296" actId="478"/>
          <ac:cxnSpMkLst>
            <pc:docMk/>
            <pc:sldMk cId="3488652149" sldId="336"/>
            <ac:cxnSpMk id="20" creationId="{DD2C8186-9CCB-4B67-BD1A-758F6D7137CA}"/>
          </ac:cxnSpMkLst>
        </pc:cxnChg>
        <pc:cxnChg chg="del">
          <ac:chgData name="John McPeak" userId="1cc2098a-507f-44ed-aa67-086a597b3dce" providerId="ADAL" clId="{EE7E3FA8-648D-4898-9811-F3DEA6993B5E}" dt="2024-09-24T13:14:48.326" v="308" actId="478"/>
          <ac:cxnSpMkLst>
            <pc:docMk/>
            <pc:sldMk cId="3488652149" sldId="336"/>
            <ac:cxnSpMk id="29" creationId="{0975AA8B-D034-4E54-9BBC-9421F5CF3EAF}"/>
          </ac:cxnSpMkLst>
        </pc:cxnChg>
        <pc:cxnChg chg="del">
          <ac:chgData name="John McPeak" userId="1cc2098a-507f-44ed-aa67-086a597b3dce" providerId="ADAL" clId="{EE7E3FA8-648D-4898-9811-F3DEA6993B5E}" dt="2024-09-24T13:13:57.978" v="289" actId="478"/>
          <ac:cxnSpMkLst>
            <pc:docMk/>
            <pc:sldMk cId="3488652149" sldId="336"/>
            <ac:cxnSpMk id="35" creationId="{C708DABC-86F3-4540-A59F-43D92F97335B}"/>
          </ac:cxnSpMkLst>
        </pc:cxnChg>
        <pc:cxnChg chg="del">
          <ac:chgData name="John McPeak" userId="1cc2098a-507f-44ed-aa67-086a597b3dce" providerId="ADAL" clId="{EE7E3FA8-648D-4898-9811-F3DEA6993B5E}" dt="2024-09-24T13:14:12.042" v="293" actId="478"/>
          <ac:cxnSpMkLst>
            <pc:docMk/>
            <pc:sldMk cId="3488652149" sldId="336"/>
            <ac:cxnSpMk id="42" creationId="{54302AB9-7C82-4647-BB38-4ACB8805C005}"/>
          </ac:cxnSpMkLst>
        </pc:cxnChg>
        <pc:cxnChg chg="del mod">
          <ac:chgData name="John McPeak" userId="1cc2098a-507f-44ed-aa67-086a597b3dce" providerId="ADAL" clId="{EE7E3FA8-648D-4898-9811-F3DEA6993B5E}" dt="2024-09-24T13:14:43.351" v="306" actId="478"/>
          <ac:cxnSpMkLst>
            <pc:docMk/>
            <pc:sldMk cId="3488652149" sldId="336"/>
            <ac:cxnSpMk id="57" creationId="{ACBE4627-880D-44B8-9021-03F0CF5C3D8E}"/>
          </ac:cxnSpMkLst>
        </pc:cxnChg>
        <pc:cxnChg chg="del">
          <ac:chgData name="John McPeak" userId="1cc2098a-507f-44ed-aa67-086a597b3dce" providerId="ADAL" clId="{EE7E3FA8-648D-4898-9811-F3DEA6993B5E}" dt="2024-09-24T13:14:55.042" v="311" actId="478"/>
          <ac:cxnSpMkLst>
            <pc:docMk/>
            <pc:sldMk cId="3488652149" sldId="336"/>
            <ac:cxnSpMk id="61" creationId="{D80A7536-ED87-4182-B09F-6DE0C73EE2D7}"/>
          </ac:cxnSpMkLst>
        </pc:cxnChg>
        <pc:cxnChg chg="mod">
          <ac:chgData name="John McPeak" userId="1cc2098a-507f-44ed-aa67-086a597b3dce" providerId="ADAL" clId="{EE7E3FA8-648D-4898-9811-F3DEA6993B5E}" dt="2024-09-24T13:45:31.547" v="1588" actId="692"/>
          <ac:cxnSpMkLst>
            <pc:docMk/>
            <pc:sldMk cId="3488652149" sldId="336"/>
            <ac:cxnSpMk id="65" creationId="{A148F5AF-5B24-4740-B116-98815A888E3F}"/>
          </ac:cxnSpMkLst>
        </pc:cxnChg>
        <pc:cxnChg chg="mod">
          <ac:chgData name="John McPeak" userId="1cc2098a-507f-44ed-aa67-086a597b3dce" providerId="ADAL" clId="{EE7E3FA8-648D-4898-9811-F3DEA6993B5E}" dt="2024-09-24T13:57:16.129" v="1983" actId="1035"/>
          <ac:cxnSpMkLst>
            <pc:docMk/>
            <pc:sldMk cId="3488652149" sldId="336"/>
            <ac:cxnSpMk id="67" creationId="{F7344152-E82E-46F3-B13D-C9D0EAD81154}"/>
          </ac:cxnSpMkLst>
        </pc:cxnChg>
        <pc:cxnChg chg="del">
          <ac:chgData name="John McPeak" userId="1cc2098a-507f-44ed-aa67-086a597b3dce" providerId="ADAL" clId="{EE7E3FA8-648D-4898-9811-F3DEA6993B5E}" dt="2024-09-24T13:28:04.885" v="829" actId="478"/>
          <ac:cxnSpMkLst>
            <pc:docMk/>
            <pc:sldMk cId="3488652149" sldId="336"/>
            <ac:cxnSpMk id="69" creationId="{89EE1516-9878-43C0-AB8D-D5E386F56120}"/>
          </ac:cxnSpMkLst>
        </pc:cxnChg>
        <pc:cxnChg chg="mod">
          <ac:chgData name="John McPeak" userId="1cc2098a-507f-44ed-aa67-086a597b3dce" providerId="ADAL" clId="{EE7E3FA8-648D-4898-9811-F3DEA6993B5E}" dt="2024-09-24T13:57:12.340" v="1981" actId="1035"/>
          <ac:cxnSpMkLst>
            <pc:docMk/>
            <pc:sldMk cId="3488652149" sldId="336"/>
            <ac:cxnSpMk id="70" creationId="{92BD00AD-9893-4321-8759-248C2998C548}"/>
          </ac:cxnSpMkLst>
        </pc:cxnChg>
        <pc:cxnChg chg="del">
          <ac:chgData name="John McPeak" userId="1cc2098a-507f-44ed-aa67-086a597b3dce" providerId="ADAL" clId="{EE7E3FA8-648D-4898-9811-F3DEA6993B5E}" dt="2024-09-24T13:14:35.127" v="302" actId="478"/>
          <ac:cxnSpMkLst>
            <pc:docMk/>
            <pc:sldMk cId="3488652149" sldId="336"/>
            <ac:cxnSpMk id="78" creationId="{68B02F8F-FAAC-4018-97BA-4BFD7CDD5774}"/>
          </ac:cxnSpMkLst>
        </pc:cxnChg>
        <pc:cxnChg chg="add mod">
          <ac:chgData name="John McPeak" userId="1cc2098a-507f-44ed-aa67-086a597b3dce" providerId="ADAL" clId="{EE7E3FA8-648D-4898-9811-F3DEA6993B5E}" dt="2024-09-24T13:45:42.910" v="1589" actId="692"/>
          <ac:cxnSpMkLst>
            <pc:docMk/>
            <pc:sldMk cId="3488652149" sldId="336"/>
            <ac:cxnSpMk id="81" creationId="{EB6AD517-FF78-5E6C-2BEF-4835EE247189}"/>
          </ac:cxnSpMkLst>
        </pc:cxnChg>
        <pc:cxnChg chg="mod">
          <ac:chgData name="John McPeak" userId="1cc2098a-507f-44ed-aa67-086a597b3dce" providerId="ADAL" clId="{EE7E3FA8-648D-4898-9811-F3DEA6993B5E}" dt="2024-09-24T13:57:23.496" v="1987" actId="1035"/>
          <ac:cxnSpMkLst>
            <pc:docMk/>
            <pc:sldMk cId="3488652149" sldId="336"/>
            <ac:cxnSpMk id="83" creationId="{0B9135F0-76CD-49F4-BCC7-B230EB0C2A07}"/>
          </ac:cxnSpMkLst>
        </pc:cxnChg>
        <pc:cxnChg chg="del mod">
          <ac:chgData name="John McPeak" userId="1cc2098a-507f-44ed-aa67-086a597b3dce" providerId="ADAL" clId="{EE7E3FA8-648D-4898-9811-F3DEA6993B5E}" dt="2024-09-24T13:42:36.599" v="1388" actId="478"/>
          <ac:cxnSpMkLst>
            <pc:docMk/>
            <pc:sldMk cId="3488652149" sldId="336"/>
            <ac:cxnSpMk id="86" creationId="{7A303D04-96B6-48BF-839F-31028DCE4669}"/>
          </ac:cxnSpMkLst>
        </pc:cxnChg>
        <pc:cxnChg chg="del">
          <ac:chgData name="John McPeak" userId="1cc2098a-507f-44ed-aa67-086a597b3dce" providerId="ADAL" clId="{EE7E3FA8-648D-4898-9811-F3DEA6993B5E}" dt="2024-09-24T13:49:45.463" v="1672" actId="478"/>
          <ac:cxnSpMkLst>
            <pc:docMk/>
            <pc:sldMk cId="3488652149" sldId="336"/>
            <ac:cxnSpMk id="90" creationId="{A05C8733-5628-46CD-8F7E-F31E5D7BBF22}"/>
          </ac:cxnSpMkLst>
        </pc:cxnChg>
        <pc:cxnChg chg="add mod">
          <ac:chgData name="John McPeak" userId="1cc2098a-507f-44ed-aa67-086a597b3dce" providerId="ADAL" clId="{EE7E3FA8-648D-4898-9811-F3DEA6993B5E}" dt="2024-09-24T13:38:00.883" v="1141" actId="14100"/>
          <ac:cxnSpMkLst>
            <pc:docMk/>
            <pc:sldMk cId="3488652149" sldId="336"/>
            <ac:cxnSpMk id="98" creationId="{5CD30F5B-9812-518A-4535-F20D614F3E0D}"/>
          </ac:cxnSpMkLst>
        </pc:cxnChg>
        <pc:cxnChg chg="del mod">
          <ac:chgData name="John McPeak" userId="1cc2098a-507f-44ed-aa67-086a597b3dce" providerId="ADAL" clId="{EE7E3FA8-648D-4898-9811-F3DEA6993B5E}" dt="2024-09-24T13:13:45.697" v="286" actId="478"/>
          <ac:cxnSpMkLst>
            <pc:docMk/>
            <pc:sldMk cId="3488652149" sldId="336"/>
            <ac:cxnSpMk id="108" creationId="{B55B7ABC-78D9-40EA-B9A6-33110385E223}"/>
          </ac:cxnSpMkLst>
        </pc:cxnChg>
        <pc:cxnChg chg="add mod">
          <ac:chgData name="John McPeak" userId="1cc2098a-507f-44ed-aa67-086a597b3dce" providerId="ADAL" clId="{EE7E3FA8-648D-4898-9811-F3DEA6993B5E}" dt="2024-09-24T13:47:31.641" v="1612" actId="1035"/>
          <ac:cxnSpMkLst>
            <pc:docMk/>
            <pc:sldMk cId="3488652149" sldId="336"/>
            <ac:cxnSpMk id="115" creationId="{CECEF3F5-A57A-DAB4-BB1E-951489DDD0FB}"/>
          </ac:cxnSpMkLst>
        </pc:cxnChg>
        <pc:cxnChg chg="add mod">
          <ac:chgData name="John McPeak" userId="1cc2098a-507f-44ed-aa67-086a597b3dce" providerId="ADAL" clId="{EE7E3FA8-648D-4898-9811-F3DEA6993B5E}" dt="2024-09-24T13:57:20.376" v="1985" actId="1035"/>
          <ac:cxnSpMkLst>
            <pc:docMk/>
            <pc:sldMk cId="3488652149" sldId="336"/>
            <ac:cxnSpMk id="118" creationId="{E7B71E76-512E-3FF5-E59A-5586894F64F8}"/>
          </ac:cxnSpMkLst>
        </pc:cxnChg>
        <pc:cxnChg chg="add mod">
          <ac:chgData name="John McPeak" userId="1cc2098a-507f-44ed-aa67-086a597b3dce" providerId="ADAL" clId="{EE7E3FA8-648D-4898-9811-F3DEA6993B5E}" dt="2024-09-24T13:57:26.323" v="1989" actId="1035"/>
          <ac:cxnSpMkLst>
            <pc:docMk/>
            <pc:sldMk cId="3488652149" sldId="336"/>
            <ac:cxnSpMk id="120" creationId="{7751E7C6-F81A-1008-937C-E7EB24E39CA7}"/>
          </ac:cxnSpMkLst>
        </pc:cxnChg>
        <pc:cxnChg chg="add mod">
          <ac:chgData name="John McPeak" userId="1cc2098a-507f-44ed-aa67-086a597b3dce" providerId="ADAL" clId="{EE7E3FA8-648D-4898-9811-F3DEA6993B5E}" dt="2024-09-24T14:00:09.064" v="2086" actId="14100"/>
          <ac:cxnSpMkLst>
            <pc:docMk/>
            <pc:sldMk cId="3488652149" sldId="336"/>
            <ac:cxnSpMk id="126" creationId="{85248BD8-22F7-ABB3-7E79-54622F4704EE}"/>
          </ac:cxnSpMkLst>
        </pc:cxnChg>
        <pc:cxnChg chg="add mod">
          <ac:chgData name="John McPeak" userId="1cc2098a-507f-44ed-aa67-086a597b3dce" providerId="ADAL" clId="{EE7E3FA8-648D-4898-9811-F3DEA6993B5E}" dt="2024-09-24T14:00:16.788" v="2087" actId="14100"/>
          <ac:cxnSpMkLst>
            <pc:docMk/>
            <pc:sldMk cId="3488652149" sldId="336"/>
            <ac:cxnSpMk id="128" creationId="{A33D24BA-2A6B-7E15-E179-B22EAE09AD23}"/>
          </ac:cxnSpMkLst>
        </pc:cxnChg>
      </pc:sldChg>
      <pc:sldChg chg="addSp modSp new mod">
        <pc:chgData name="John McPeak" userId="1cc2098a-507f-44ed-aa67-086a597b3dce" providerId="ADAL" clId="{EE7E3FA8-648D-4898-9811-F3DEA6993B5E}" dt="2024-09-24T14:23:01.136" v="3586" actId="20577"/>
        <pc:sldMkLst>
          <pc:docMk/>
          <pc:sldMk cId="1594745643" sldId="337"/>
        </pc:sldMkLst>
        <pc:spChg chg="mod">
          <ac:chgData name="John McPeak" userId="1cc2098a-507f-44ed-aa67-086a597b3dce" providerId="ADAL" clId="{EE7E3FA8-648D-4898-9811-F3DEA6993B5E}" dt="2024-09-24T14:19:29.057" v="3055" actId="14100"/>
          <ac:spMkLst>
            <pc:docMk/>
            <pc:sldMk cId="1594745643" sldId="337"/>
            <ac:spMk id="2" creationId="{8E303203-E87E-2634-C704-DEEBA53BC01F}"/>
          </ac:spMkLst>
        </pc:spChg>
        <pc:spChg chg="add mod">
          <ac:chgData name="John McPeak" userId="1cc2098a-507f-44ed-aa67-086a597b3dce" providerId="ADAL" clId="{EE7E3FA8-648D-4898-9811-F3DEA6993B5E}" dt="2024-09-24T14:10:40.034" v="2293" actId="1076"/>
          <ac:spMkLst>
            <pc:docMk/>
            <pc:sldMk cId="1594745643" sldId="337"/>
            <ac:spMk id="11" creationId="{1D8DB867-7659-D11D-54A8-3F01E74A418E}"/>
          </ac:spMkLst>
        </pc:spChg>
        <pc:spChg chg="add mod">
          <ac:chgData name="John McPeak" userId="1cc2098a-507f-44ed-aa67-086a597b3dce" providerId="ADAL" clId="{EE7E3FA8-648D-4898-9811-F3DEA6993B5E}" dt="2024-09-24T14:14:00.838" v="2503" actId="1035"/>
          <ac:spMkLst>
            <pc:docMk/>
            <pc:sldMk cId="1594745643" sldId="337"/>
            <ac:spMk id="12" creationId="{1AB84B72-1F0F-CEC7-3A32-08FE41225C1E}"/>
          </ac:spMkLst>
        </pc:spChg>
        <pc:spChg chg="add mod">
          <ac:chgData name="John McPeak" userId="1cc2098a-507f-44ed-aa67-086a597b3dce" providerId="ADAL" clId="{EE7E3FA8-648D-4898-9811-F3DEA6993B5E}" dt="2024-09-24T14:13:03.303" v="2356" actId="20577"/>
          <ac:spMkLst>
            <pc:docMk/>
            <pc:sldMk cId="1594745643" sldId="337"/>
            <ac:spMk id="13" creationId="{F853687B-332C-60A6-C20C-1833539F9414}"/>
          </ac:spMkLst>
        </pc:spChg>
        <pc:spChg chg="add mod">
          <ac:chgData name="John McPeak" userId="1cc2098a-507f-44ed-aa67-086a597b3dce" providerId="ADAL" clId="{EE7E3FA8-648D-4898-9811-F3DEA6993B5E}" dt="2024-09-24T14:16:27.321" v="2911" actId="20577"/>
          <ac:spMkLst>
            <pc:docMk/>
            <pc:sldMk cId="1594745643" sldId="337"/>
            <ac:spMk id="15" creationId="{F3480A24-4959-E939-1A18-C2BF3CBA4BD4}"/>
          </ac:spMkLst>
        </pc:spChg>
        <pc:spChg chg="add mod">
          <ac:chgData name="John McPeak" userId="1cc2098a-507f-44ed-aa67-086a597b3dce" providerId="ADAL" clId="{EE7E3FA8-648D-4898-9811-F3DEA6993B5E}" dt="2024-09-24T14:16:19.303" v="2897" actId="20577"/>
          <ac:spMkLst>
            <pc:docMk/>
            <pc:sldMk cId="1594745643" sldId="337"/>
            <ac:spMk id="16" creationId="{C490C12B-35B2-6116-1D88-A389118F4365}"/>
          </ac:spMkLst>
        </pc:spChg>
        <pc:spChg chg="add mod">
          <ac:chgData name="John McPeak" userId="1cc2098a-507f-44ed-aa67-086a597b3dce" providerId="ADAL" clId="{EE7E3FA8-648D-4898-9811-F3DEA6993B5E}" dt="2024-09-24T14:15:10.754" v="2715" actId="1035"/>
          <ac:spMkLst>
            <pc:docMk/>
            <pc:sldMk cId="1594745643" sldId="337"/>
            <ac:spMk id="17" creationId="{2855ABB5-C97C-93AC-43FA-7AB4E0F6D220}"/>
          </ac:spMkLst>
        </pc:spChg>
        <pc:spChg chg="add mod">
          <ac:chgData name="John McPeak" userId="1cc2098a-507f-44ed-aa67-086a597b3dce" providerId="ADAL" clId="{EE7E3FA8-648D-4898-9811-F3DEA6993B5E}" dt="2024-09-24T14:14:37.159" v="2619" actId="20577"/>
          <ac:spMkLst>
            <pc:docMk/>
            <pc:sldMk cId="1594745643" sldId="337"/>
            <ac:spMk id="18" creationId="{F9E042DC-49D2-0045-93A7-388704C1AC4E}"/>
          </ac:spMkLst>
        </pc:spChg>
        <pc:spChg chg="add mod">
          <ac:chgData name="John McPeak" userId="1cc2098a-507f-44ed-aa67-086a597b3dce" providerId="ADAL" clId="{EE7E3FA8-648D-4898-9811-F3DEA6993B5E}" dt="2024-09-24T14:15:33.272" v="2799" actId="20577"/>
          <ac:spMkLst>
            <pc:docMk/>
            <pc:sldMk cId="1594745643" sldId="337"/>
            <ac:spMk id="19" creationId="{423A5B27-7D19-8EC3-D6A7-F1B29FE0794A}"/>
          </ac:spMkLst>
        </pc:spChg>
        <pc:spChg chg="add mod">
          <ac:chgData name="John McPeak" userId="1cc2098a-507f-44ed-aa67-086a597b3dce" providerId="ADAL" clId="{EE7E3FA8-648D-4898-9811-F3DEA6993B5E}" dt="2024-09-24T14:16:07.997" v="2883" actId="20577"/>
          <ac:spMkLst>
            <pc:docMk/>
            <pc:sldMk cId="1594745643" sldId="337"/>
            <ac:spMk id="20" creationId="{932C94EC-B3FE-F9E0-7674-BDA8AC3B8DE6}"/>
          </ac:spMkLst>
        </pc:spChg>
        <pc:spChg chg="add mod">
          <ac:chgData name="John McPeak" userId="1cc2098a-507f-44ed-aa67-086a597b3dce" providerId="ADAL" clId="{EE7E3FA8-648D-4898-9811-F3DEA6993B5E}" dt="2024-09-24T14:16:52.688" v="2919" actId="20577"/>
          <ac:spMkLst>
            <pc:docMk/>
            <pc:sldMk cId="1594745643" sldId="337"/>
            <ac:spMk id="21" creationId="{D15044E4-5D7B-B92F-D81B-5A5F339D9E79}"/>
          </ac:spMkLst>
        </pc:spChg>
        <pc:spChg chg="add mod">
          <ac:chgData name="John McPeak" userId="1cc2098a-507f-44ed-aa67-086a597b3dce" providerId="ADAL" clId="{EE7E3FA8-648D-4898-9811-F3DEA6993B5E}" dt="2024-09-24T14:17:23.175" v="2956" actId="1037"/>
          <ac:spMkLst>
            <pc:docMk/>
            <pc:sldMk cId="1594745643" sldId="337"/>
            <ac:spMk id="22" creationId="{C4BC60B3-2EBE-8640-89CF-E7888EBAA599}"/>
          </ac:spMkLst>
        </pc:spChg>
        <pc:spChg chg="add mod">
          <ac:chgData name="John McPeak" userId="1cc2098a-507f-44ed-aa67-086a597b3dce" providerId="ADAL" clId="{EE7E3FA8-648D-4898-9811-F3DEA6993B5E}" dt="2024-09-24T14:18:02.648" v="2984" actId="1037"/>
          <ac:spMkLst>
            <pc:docMk/>
            <pc:sldMk cId="1594745643" sldId="337"/>
            <ac:spMk id="23" creationId="{C505BFD3-84A9-0211-AECF-A4F8B3A51ED2}"/>
          </ac:spMkLst>
        </pc:spChg>
        <pc:spChg chg="add mod">
          <ac:chgData name="John McPeak" userId="1cc2098a-507f-44ed-aa67-086a597b3dce" providerId="ADAL" clId="{EE7E3FA8-648D-4898-9811-F3DEA6993B5E}" dt="2024-09-24T14:18:38.265" v="3009" actId="1036"/>
          <ac:spMkLst>
            <pc:docMk/>
            <pc:sldMk cId="1594745643" sldId="337"/>
            <ac:spMk id="24" creationId="{46B2D012-1FA5-938C-2DD9-0A53A8CDE34E}"/>
          </ac:spMkLst>
        </pc:spChg>
        <pc:spChg chg="add mod">
          <ac:chgData name="John McPeak" userId="1cc2098a-507f-44ed-aa67-086a597b3dce" providerId="ADAL" clId="{EE7E3FA8-648D-4898-9811-F3DEA6993B5E}" dt="2024-09-24T14:23:01.136" v="3586" actId="20577"/>
          <ac:spMkLst>
            <pc:docMk/>
            <pc:sldMk cId="1594745643" sldId="337"/>
            <ac:spMk id="25" creationId="{E9C41581-4EF7-5C78-55EC-B4F894EA8C2A}"/>
          </ac:spMkLst>
        </pc:spChg>
        <pc:cxnChg chg="add mod">
          <ac:chgData name="John McPeak" userId="1cc2098a-507f-44ed-aa67-086a597b3dce" providerId="ADAL" clId="{EE7E3FA8-648D-4898-9811-F3DEA6993B5E}" dt="2024-09-24T14:09:07.475" v="2265" actId="692"/>
          <ac:cxnSpMkLst>
            <pc:docMk/>
            <pc:sldMk cId="1594745643" sldId="337"/>
            <ac:cxnSpMk id="4" creationId="{61F2B255-0E41-33CA-C13B-D3C5EAD67835}"/>
          </ac:cxnSpMkLst>
        </pc:cxnChg>
        <pc:cxnChg chg="add mod">
          <ac:chgData name="John McPeak" userId="1cc2098a-507f-44ed-aa67-086a597b3dce" providerId="ADAL" clId="{EE7E3FA8-648D-4898-9811-F3DEA6993B5E}" dt="2024-09-24T14:09:25.662" v="2272" actId="692"/>
          <ac:cxnSpMkLst>
            <pc:docMk/>
            <pc:sldMk cId="1594745643" sldId="337"/>
            <ac:cxnSpMk id="6" creationId="{74AF9B0A-1D78-5E40-CDA5-07B674700E0C}"/>
          </ac:cxnSpMkLst>
        </pc:cxnChg>
        <pc:cxnChg chg="add mod">
          <ac:chgData name="John McPeak" userId="1cc2098a-507f-44ed-aa67-086a597b3dce" providerId="ADAL" clId="{EE7E3FA8-648D-4898-9811-F3DEA6993B5E}" dt="2024-09-24T14:09:50.953" v="2280" actId="692"/>
          <ac:cxnSpMkLst>
            <pc:docMk/>
            <pc:sldMk cId="1594745643" sldId="337"/>
            <ac:cxnSpMk id="8" creationId="{8984BC60-6549-7C7F-5F31-9C04D0B0AE07}"/>
          </ac:cxnSpMkLst>
        </pc:cxnChg>
        <pc:cxnChg chg="add mod">
          <ac:chgData name="John McPeak" userId="1cc2098a-507f-44ed-aa67-086a597b3dce" providerId="ADAL" clId="{EE7E3FA8-648D-4898-9811-F3DEA6993B5E}" dt="2024-09-24T14:10:11.048" v="2288" actId="692"/>
          <ac:cxnSpMkLst>
            <pc:docMk/>
            <pc:sldMk cId="1594745643" sldId="337"/>
            <ac:cxnSpMk id="10" creationId="{A4CC7C4D-6028-F5C6-82A9-02F45B72C9A7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AI897online\livesession3graphs\utilityproductionindifferenceisoquant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PAI897online\livesession3graphs\utilityproductionindifferenceisoquant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PAI897online\livesession3graphs\utilityproductionindifferenceisoquant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PA897\CPIUS1960to20232010_10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\AppData\Local\Packages\Microsoft.MicrosoftEdge_8wekyb3d8bbwe\TempState\Downloads\toprate_historical_0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Sheet5!$C$18</c:f>
              <c:strCache>
                <c:ptCount val="1"/>
                <c:pt idx="0">
                  <c:v>Utility of rice (holding beans constant=10)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Sheet5!$B$19:$B$29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Sheet5!$C$19:$C$29</c:f>
              <c:numCache>
                <c:formatCode>0.00</c:formatCode>
                <c:ptCount val="11"/>
                <c:pt idx="0" formatCode="General">
                  <c:v>0</c:v>
                </c:pt>
                <c:pt idx="1">
                  <c:v>0.7924465962305568</c:v>
                </c:pt>
                <c:pt idx="2">
                  <c:v>1.3327310041005658</c:v>
                </c:pt>
                <c:pt idx="3">
                  <c:v>1.8063876083673474</c:v>
                </c:pt>
                <c:pt idx="4">
                  <c:v>2.2413774476912987</c:v>
                </c:pt>
                <c:pt idx="5">
                  <c:v>2.6497048922037503</c:v>
                </c:pt>
                <c:pt idx="6">
                  <c:v>3.0379697288696672</c:v>
                </c:pt>
                <c:pt idx="7">
                  <c:v>3.4103074544637022</c:v>
                </c:pt>
                <c:pt idx="8">
                  <c:v>3.7695325219882658</c:v>
                </c:pt>
                <c:pt idx="9">
                  <c:v>4.1176733008690318</c:v>
                </c:pt>
                <c:pt idx="10">
                  <c:v>4.4562546906687288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61-49D5-96AB-38249FDD1755}"/>
            </c:ext>
          </c:extLst>
        </c:ser>
        <c:ser>
          <c:idx val="1"/>
          <c:order val="1"/>
          <c:tx>
            <c:strRef>
              <c:f>Sheet5!$D$18</c:f>
              <c:strCache>
                <c:ptCount val="1"/>
                <c:pt idx="0">
                  <c:v>Change in utility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Sheet5!$B$19:$B$29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Sheet5!$D$19:$D$29</c:f>
              <c:numCache>
                <c:formatCode>0.00</c:formatCode>
                <c:ptCount val="11"/>
                <c:pt idx="0" formatCode="General">
                  <c:v>0</c:v>
                </c:pt>
                <c:pt idx="1">
                  <c:v>0.7924465962305568</c:v>
                </c:pt>
                <c:pt idx="2">
                  <c:v>0.54028440787000898</c:v>
                </c:pt>
                <c:pt idx="3">
                  <c:v>0.47365660426678158</c:v>
                </c:pt>
                <c:pt idx="4">
                  <c:v>0.4349898393239513</c:v>
                </c:pt>
                <c:pt idx="5">
                  <c:v>0.40832744451245162</c:v>
                </c:pt>
                <c:pt idx="6">
                  <c:v>0.38826483666591693</c:v>
                </c:pt>
                <c:pt idx="7">
                  <c:v>0.372337725594035</c:v>
                </c:pt>
                <c:pt idx="8">
                  <c:v>0.35922506752456362</c:v>
                </c:pt>
                <c:pt idx="9">
                  <c:v>0.348140778880766</c:v>
                </c:pt>
                <c:pt idx="10">
                  <c:v>0.33858138979969699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61-49D5-96AB-38249FDD1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53008"/>
        <c:axId val="2063297808"/>
      </c:lineChart>
      <c:catAx>
        <c:axId val="815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3297808"/>
        <c:crosses val="autoZero"/>
        <c:auto val="1"/>
        <c:lblAlgn val="ctr"/>
        <c:lblOffset val="100"/>
        <c:noMultiLvlLbl val="0"/>
      </c:catAx>
      <c:valAx>
        <c:axId val="206329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[utilityproductionindifferenceisoquant.xls]Sheet5!PivotTable1</c:name>
    <c:fmtId val="-1"/>
  </c:pivotSource>
  <c:chart>
    <c:autoTitleDeleted val="0"/>
    <c:pivotFmts>
      <c:pivotFmt>
        <c:idx val="0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ln w="9525" cap="rnd">
            <a:solidFill>
              <a:schemeClr val="accent1"/>
            </a:solidFill>
            <a:round/>
          </a:ln>
          <a:effectLst/>
        </c:spPr>
      </c:pivotFmt>
      <c:pivotFmt>
        <c:idx val="13"/>
        <c:spPr>
          <a:ln w="9525" cap="rnd">
            <a:solidFill>
              <a:schemeClr val="accent2"/>
            </a:solidFill>
            <a:round/>
          </a:ln>
          <a:effectLst/>
        </c:spPr>
      </c:pivotFmt>
      <c:pivotFmt>
        <c:idx val="14"/>
        <c:spPr>
          <a:ln w="9525" cap="rnd">
            <a:solidFill>
              <a:schemeClr val="accent3"/>
            </a:solidFill>
            <a:round/>
          </a:ln>
          <a:effectLst/>
        </c:spPr>
      </c:pivotFmt>
      <c:pivotFmt>
        <c:idx val="15"/>
        <c:spPr>
          <a:ln w="9525" cap="rnd">
            <a:solidFill>
              <a:schemeClr val="accent4"/>
            </a:solidFill>
            <a:round/>
          </a:ln>
          <a:effectLst/>
        </c:spPr>
      </c:pivotFmt>
      <c:pivotFmt>
        <c:idx val="16"/>
        <c:spPr>
          <a:ln w="9525" cap="rnd">
            <a:solidFill>
              <a:schemeClr val="accent5"/>
            </a:solidFill>
            <a:round/>
          </a:ln>
          <a:effectLst/>
        </c:spPr>
      </c:pivotFmt>
      <c:pivotFmt>
        <c:idx val="17"/>
        <c:spPr>
          <a:ln w="9525" cap="rnd">
            <a:solidFill>
              <a:schemeClr val="accent6"/>
            </a:solidFill>
            <a:round/>
          </a:ln>
          <a:effectLst/>
        </c:spPr>
      </c:pivotFmt>
      <c:pivotFmt>
        <c:idx val="18"/>
        <c:spPr>
          <a:ln w="9525" cap="rnd">
            <a:solidFill>
              <a:schemeClr val="accent1">
                <a:lumMod val="60000"/>
              </a:schemeClr>
            </a:solidFill>
            <a:round/>
          </a:ln>
          <a:effectLst/>
        </c:spPr>
      </c:pivotFmt>
      <c:pivotFmt>
        <c:idx val="19"/>
        <c:spPr>
          <a:ln w="9525" cap="rnd">
            <a:solidFill>
              <a:schemeClr val="accent2">
                <a:lumMod val="60000"/>
              </a:schemeClr>
            </a:solidFill>
            <a:round/>
          </a:ln>
          <a:effectLst/>
        </c:spPr>
      </c:pivotFmt>
      <c:pivotFmt>
        <c:idx val="20"/>
        <c:spPr>
          <a:ln w="9525" cap="rnd">
            <a:solidFill>
              <a:schemeClr val="accent3">
                <a:lumMod val="60000"/>
              </a:schemeClr>
            </a:solidFill>
            <a:round/>
          </a:ln>
          <a:effectLst/>
        </c:spPr>
      </c:pivotFmt>
      <c:pivotFmt>
        <c:idx val="21"/>
        <c:spPr>
          <a:ln w="9525" cap="rnd">
            <a:solidFill>
              <a:schemeClr val="accent4">
                <a:lumMod val="60000"/>
              </a:schemeClr>
            </a:solidFill>
            <a:round/>
          </a:ln>
          <a:effectLst/>
        </c:spPr>
      </c:pivotFmt>
      <c:pivotFmt>
        <c:idx val="22"/>
        <c:spPr>
          <a:ln w="952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ln w="952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ln w="952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ln w="952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ln w="952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ln w="9525" cap="rnd">
            <a:solidFill>
              <a:schemeClr val="accent1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ln w="952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ln w="9525" cap="rnd">
            <a:solidFill>
              <a:schemeClr val="accent3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ln w="9525" cap="rnd">
            <a:solidFill>
              <a:schemeClr val="accent4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ln w="9525" cap="rnd">
            <a:solidFill>
              <a:schemeClr val="accent5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ln w="9525" cap="rnd">
            <a:solidFill>
              <a:schemeClr val="accent1"/>
            </a:solidFill>
            <a:round/>
          </a:ln>
          <a:effectLst/>
        </c:spPr>
      </c:pivotFmt>
      <c:pivotFmt>
        <c:idx val="34"/>
        <c:spPr>
          <a:ln w="9525" cap="rnd">
            <a:solidFill>
              <a:schemeClr val="accent2"/>
            </a:solidFill>
            <a:round/>
          </a:ln>
          <a:effectLst/>
        </c:spPr>
      </c:pivotFmt>
      <c:pivotFmt>
        <c:idx val="35"/>
        <c:spPr>
          <a:ln w="9525" cap="rnd">
            <a:solidFill>
              <a:schemeClr val="accent3"/>
            </a:solidFill>
            <a:round/>
          </a:ln>
          <a:effectLst/>
        </c:spPr>
      </c:pivotFmt>
      <c:pivotFmt>
        <c:idx val="36"/>
        <c:spPr>
          <a:ln w="9525" cap="rnd">
            <a:solidFill>
              <a:schemeClr val="accent4"/>
            </a:solidFill>
            <a:round/>
          </a:ln>
          <a:effectLst/>
        </c:spPr>
      </c:pivotFmt>
      <c:pivotFmt>
        <c:idx val="37"/>
        <c:spPr>
          <a:ln w="9525" cap="rnd">
            <a:solidFill>
              <a:schemeClr val="accent5"/>
            </a:solidFill>
            <a:round/>
          </a:ln>
          <a:effectLst/>
        </c:spPr>
      </c:pivotFmt>
      <c:pivotFmt>
        <c:idx val="38"/>
        <c:spPr>
          <a:ln w="9525" cap="rnd">
            <a:solidFill>
              <a:schemeClr val="accent6"/>
            </a:solidFill>
            <a:round/>
          </a:ln>
          <a:effectLst/>
        </c:spPr>
      </c:pivotFmt>
      <c:pivotFmt>
        <c:idx val="39"/>
        <c:spPr>
          <a:ln w="9525" cap="rnd">
            <a:solidFill>
              <a:schemeClr val="accent1">
                <a:lumMod val="60000"/>
              </a:schemeClr>
            </a:solidFill>
            <a:round/>
          </a:ln>
          <a:effectLst/>
        </c:spPr>
      </c:pivotFmt>
      <c:pivotFmt>
        <c:idx val="40"/>
        <c:spPr>
          <a:ln w="9525" cap="rnd">
            <a:solidFill>
              <a:schemeClr val="accent2">
                <a:lumMod val="60000"/>
              </a:schemeClr>
            </a:solidFill>
            <a:round/>
          </a:ln>
          <a:effectLst/>
        </c:spPr>
      </c:pivotFmt>
      <c:pivotFmt>
        <c:idx val="41"/>
        <c:spPr>
          <a:ln w="9525" cap="rnd">
            <a:solidFill>
              <a:schemeClr val="accent3">
                <a:lumMod val="60000"/>
              </a:schemeClr>
            </a:solidFill>
            <a:round/>
          </a:ln>
          <a:effectLst/>
        </c:spPr>
      </c:pivotFmt>
      <c:pivotFmt>
        <c:idx val="42"/>
        <c:spPr>
          <a:ln w="9525" cap="rnd">
            <a:solidFill>
              <a:schemeClr val="accent4">
                <a:lumMod val="60000"/>
              </a:schemeClr>
            </a:solidFill>
            <a:round/>
          </a:ln>
          <a:effectLst/>
        </c:spPr>
      </c:pivotFmt>
      <c:pivotFmt>
        <c:idx val="43"/>
        <c:spPr>
          <a:ln w="952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ln w="952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ln w="952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ln w="952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ln w="952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ln w="9525" cap="rnd">
            <a:solidFill>
              <a:schemeClr val="accent1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ln w="952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ln w="9525" cap="rnd">
            <a:solidFill>
              <a:schemeClr val="accent3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ln w="9525" cap="rnd">
            <a:solidFill>
              <a:schemeClr val="accent4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ln w="9525" cap="rnd">
            <a:solidFill>
              <a:schemeClr val="accent5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3DChart>
        <c:wireframe val="1"/>
        <c:ser>
          <c:idx val="0"/>
          <c:order val="0"/>
          <c:tx>
            <c:strRef>
              <c:f>Sheet5!$B$3:$B$4</c:f>
              <c:strCache>
                <c:ptCount val="1"/>
                <c:pt idx="0">
                  <c:v>0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Sheet5!$B$5:$B$15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61-4CDE-A135-2D0F7B323A9E}"/>
            </c:ext>
          </c:extLst>
        </c:ser>
        <c:ser>
          <c:idx val="1"/>
          <c:order val="1"/>
          <c:tx>
            <c:strRef>
              <c:f>Sheet5!$C$3:$C$4</c:f>
              <c:strCache>
                <c:ptCount val="1"/>
                <c:pt idx="0">
                  <c:v>1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Sheet5!$C$5:$C$15</c:f>
              <c:numCache>
                <c:formatCode>0.00</c:formatCode>
                <c:ptCount val="10"/>
                <c:pt idx="0">
                  <c:v>0.5</c:v>
                </c:pt>
                <c:pt idx="1">
                  <c:v>0.8408964152537145</c:v>
                </c:pt>
                <c:pt idx="2">
                  <c:v>1.1397535284773888</c:v>
                </c:pt>
                <c:pt idx="3">
                  <c:v>1.4142135623730949</c:v>
                </c:pt>
                <c:pt idx="4">
                  <c:v>1.6718507624410548</c:v>
                </c:pt>
                <c:pt idx="5">
                  <c:v>1.9168293127388176</c:v>
                </c:pt>
                <c:pt idx="6">
                  <c:v>2.1517585353294248</c:v>
                </c:pt>
                <c:pt idx="7">
                  <c:v>2.3784142300054416</c:v>
                </c:pt>
                <c:pt idx="8">
                  <c:v>2.598076211353316</c:v>
                </c:pt>
                <c:pt idx="9">
                  <c:v>2.811706625951746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61-4CDE-A135-2D0F7B323A9E}"/>
            </c:ext>
          </c:extLst>
        </c:ser>
        <c:ser>
          <c:idx val="2"/>
          <c:order val="2"/>
          <c:tx>
            <c:strRef>
              <c:f>Sheet5!$D$3:$D$4</c:f>
              <c:strCache>
                <c:ptCount val="1"/>
                <c:pt idx="0">
                  <c:v>2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Sheet5!$D$5:$D$15</c:f>
              <c:numCache>
                <c:formatCode>0.00</c:formatCode>
                <c:ptCount val="10"/>
                <c:pt idx="0">
                  <c:v>0.57434917749851755</c:v>
                </c:pt>
                <c:pt idx="1">
                  <c:v>0.9659363289248456</c:v>
                </c:pt>
                <c:pt idx="2">
                  <c:v>1.3092330032640429</c:v>
                </c:pt>
                <c:pt idx="3">
                  <c:v>1.6245047927124709</c:v>
                </c:pt>
                <c:pt idx="4">
                  <c:v>1.9204522206165786</c:v>
                </c:pt>
                <c:pt idx="5">
                  <c:v>2.2018586783531773</c:v>
                </c:pt>
                <c:pt idx="6">
                  <c:v>2.4717214898837399</c:v>
                </c:pt>
                <c:pt idx="7">
                  <c:v>2.7320805135087904</c:v>
                </c:pt>
                <c:pt idx="8">
                  <c:v>2.9844058701384832</c:v>
                </c:pt>
                <c:pt idx="9">
                  <c:v>3.2298027759650347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61-4CDE-A135-2D0F7B323A9E}"/>
            </c:ext>
          </c:extLst>
        </c:ser>
        <c:ser>
          <c:idx val="3"/>
          <c:order val="3"/>
          <c:tx>
            <c:strRef>
              <c:f>Sheet5!$E$3:$E$4</c:f>
              <c:strCache>
                <c:ptCount val="1"/>
                <c:pt idx="0">
                  <c:v>3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Sheet5!$E$5:$E$15</c:f>
              <c:numCache>
                <c:formatCode>0.00</c:formatCode>
                <c:ptCount val="10"/>
                <c:pt idx="0">
                  <c:v>0.6228654698077587</c:v>
                </c:pt>
                <c:pt idx="1">
                  <c:v>1.0475306814933301</c:v>
                </c:pt>
                <c:pt idx="2">
                  <c:v>1.4198262339602388</c:v>
                </c:pt>
                <c:pt idx="3">
                  <c:v>1.7617295898720438</c:v>
                </c:pt>
                <c:pt idx="4">
                  <c:v>2.0826762211926142</c:v>
                </c:pt>
                <c:pt idx="5">
                  <c:v>2.3878535808406935</c:v>
                </c:pt>
                <c:pt idx="6">
                  <c:v>2.680512182041634</c:v>
                </c:pt>
                <c:pt idx="7">
                  <c:v>2.9628641935395961</c:v>
                </c:pt>
                <c:pt idx="8">
                  <c:v>3.2365039199618901</c:v>
                </c:pt>
                <c:pt idx="9">
                  <c:v>3.5026299370700449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61-4CDE-A135-2D0F7B323A9E}"/>
            </c:ext>
          </c:extLst>
        </c:ser>
        <c:ser>
          <c:idx val="4"/>
          <c:order val="4"/>
          <c:tx>
            <c:strRef>
              <c:f>Sheet5!$F$3:$F$4</c:f>
              <c:strCache>
                <c:ptCount val="1"/>
                <c:pt idx="0">
                  <c:v>4</c:v>
                </c:pt>
              </c:strCache>
            </c:strRef>
          </c:tx>
          <c:spPr>
            <a:ln w="9525" cap="rnd">
              <a:solidFill>
                <a:schemeClr val="accent5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Sheet5!$F$5:$F$15</c:f>
              <c:numCache>
                <c:formatCode>0.00</c:formatCode>
                <c:ptCount val="10"/>
                <c:pt idx="0">
                  <c:v>0.6597539553864471</c:v>
                </c:pt>
                <c:pt idx="1">
                  <c:v>1.1095694720678448</c:v>
                </c:pt>
                <c:pt idx="2">
                  <c:v>1.5039137971572336</c:v>
                </c:pt>
                <c:pt idx="3">
                  <c:v>1.8660659830736146</c:v>
                </c:pt>
                <c:pt idx="4">
                  <c:v>2.2060203066726665</c:v>
                </c:pt>
                <c:pt idx="5">
                  <c:v>2.52927144176024</c:v>
                </c:pt>
                <c:pt idx="6">
                  <c:v>2.8392624094402721</c:v>
                </c:pt>
                <c:pt idx="7">
                  <c:v>3.1383363915870022</c:v>
                </c:pt>
                <c:pt idx="8">
                  <c:v>3.4281821136715704</c:v>
                </c:pt>
                <c:pt idx="9">
                  <c:v>3.7100691357158917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61-4CDE-A135-2D0F7B323A9E}"/>
            </c:ext>
          </c:extLst>
        </c:ser>
        <c:ser>
          <c:idx val="5"/>
          <c:order val="5"/>
          <c:tx>
            <c:strRef>
              <c:f>Sheet5!$G$3:$G$4</c:f>
              <c:strCache>
                <c:ptCount val="1"/>
                <c:pt idx="0">
                  <c:v>5</c:v>
                </c:pt>
              </c:strCache>
            </c:strRef>
          </c:tx>
          <c:spPr>
            <a:ln w="9525" cap="rnd">
              <a:solidFill>
                <a:schemeClr val="accent6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Sheet5!$G$5:$G$15</c:f>
              <c:numCache>
                <c:formatCode>0.00</c:formatCode>
                <c:ptCount val="10"/>
                <c:pt idx="0">
                  <c:v>0.68986483073060745</c:v>
                </c:pt>
                <c:pt idx="1">
                  <c:v>1.1602097263419566</c:v>
                </c:pt>
                <c:pt idx="2">
                  <c:v>1.5725517499953328</c:v>
                </c:pt>
                <c:pt idx="3">
                  <c:v>1.951232399646889</c:v>
                </c:pt>
                <c:pt idx="4">
                  <c:v>2.3067020864764705</c:v>
                </c:pt>
                <c:pt idx="5">
                  <c:v>2.644706258744062</c:v>
                </c:pt>
                <c:pt idx="6">
                  <c:v>2.9688450754963469</c:v>
                </c:pt>
                <c:pt idx="7">
                  <c:v>3.2815686603799441</c:v>
                </c:pt>
                <c:pt idx="8">
                  <c:v>3.5846428115409465</c:v>
                </c:pt>
                <c:pt idx="9">
                  <c:v>3.8793950311526575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E61-4CDE-A135-2D0F7B323A9E}"/>
            </c:ext>
          </c:extLst>
        </c:ser>
        <c:ser>
          <c:idx val="6"/>
          <c:order val="6"/>
          <c:tx>
            <c:strRef>
              <c:f>Sheet5!$H$3:$H$4</c:f>
              <c:strCache>
                <c:ptCount val="1"/>
                <c:pt idx="0">
                  <c:v>6</c:v>
                </c:pt>
              </c:strCache>
            </c:strRef>
          </c:tx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Sheet5!$H$5:$H$15</c:f>
              <c:numCache>
                <c:formatCode>0.00</c:formatCode>
                <c:ptCount val="10"/>
                <c:pt idx="0">
                  <c:v>0.71548454055262778</c:v>
                </c:pt>
                <c:pt idx="1">
                  <c:v>1.2032967706403113</c:v>
                </c:pt>
                <c:pt idx="2">
                  <c:v>1.6309520593317617</c:v>
                </c:pt>
                <c:pt idx="3">
                  <c:v>2.0236958818356174</c:v>
                </c:pt>
                <c:pt idx="4">
                  <c:v>2.3923667492753973</c:v>
                </c:pt>
                <c:pt idx="5">
                  <c:v>2.7429234802854845</c:v>
                </c:pt>
                <c:pt idx="6">
                  <c:v>3.0790999340607375</c:v>
                </c:pt>
                <c:pt idx="7">
                  <c:v>3.4034372251985507</c:v>
                </c:pt>
                <c:pt idx="8">
                  <c:v>3.7177667288016782</c:v>
                </c:pt>
                <c:pt idx="9">
                  <c:v>4.0234652468757286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61-4CDE-A135-2D0F7B323A9E}"/>
            </c:ext>
          </c:extLst>
        </c:ser>
        <c:ser>
          <c:idx val="7"/>
          <c:order val="7"/>
          <c:tx>
            <c:strRef>
              <c:f>Sheet5!$I$3:$I$4</c:f>
              <c:strCache>
                <c:ptCount val="1"/>
                <c:pt idx="0">
                  <c:v>7</c:v>
                </c:pt>
              </c:strCache>
            </c:strRef>
          </c:tx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Sheet5!$I$5:$I$15</c:f>
              <c:numCache>
                <c:formatCode>0.00</c:formatCode>
                <c:ptCount val="10"/>
                <c:pt idx="0">
                  <c:v>0.73788658079727598</c:v>
                </c:pt>
                <c:pt idx="1">
                  <c:v>1.2409723613124994</c:v>
                </c:pt>
                <c:pt idx="2">
                  <c:v>1.6820176681596222</c:v>
                </c:pt>
                <c:pt idx="3">
                  <c:v>2.0870584201132365</c:v>
                </c:pt>
                <c:pt idx="4">
                  <c:v>2.4672724854018977</c:v>
                </c:pt>
                <c:pt idx="5">
                  <c:v>2.8288052550976772</c:v>
                </c:pt>
                <c:pt idx="6">
                  <c:v>3.1755074966711678</c:v>
                </c:pt>
                <c:pt idx="7">
                  <c:v>3.5099998877966025</c:v>
                </c:pt>
                <c:pt idx="8">
                  <c:v>3.8341711444924784</c:v>
                </c:pt>
                <c:pt idx="9">
                  <c:v>4.1494411768571586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61-4CDE-A135-2D0F7B323A9E}"/>
            </c:ext>
          </c:extLst>
        </c:ser>
        <c:ser>
          <c:idx val="8"/>
          <c:order val="8"/>
          <c:tx>
            <c:strRef>
              <c:f>Sheet5!$J$3:$J$4</c:f>
              <c:strCache>
                <c:ptCount val="1"/>
                <c:pt idx="0">
                  <c:v>8</c:v>
                </c:pt>
              </c:strCache>
            </c:strRef>
          </c:tx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Sheet5!$J$5:$J$15</c:f>
              <c:numCache>
                <c:formatCode>0.00</c:formatCode>
                <c:ptCount val="10"/>
                <c:pt idx="0">
                  <c:v>0.75785828325519899</c:v>
                </c:pt>
                <c:pt idx="1">
                  <c:v>1.274560627319262</c:v>
                </c:pt>
                <c:pt idx="2">
                  <c:v>1.7275433048518587</c:v>
                </c:pt>
                <c:pt idx="3">
                  <c:v>2.1435469250725858</c:v>
                </c:pt>
                <c:pt idx="4">
                  <c:v>2.5340518973649466</c:v>
                </c:pt>
                <c:pt idx="5">
                  <c:v>2.9053699444909666</c:v>
                </c:pt>
                <c:pt idx="6">
                  <c:v>3.2614560591289585</c:v>
                </c:pt>
                <c:pt idx="7">
                  <c:v>3.6050018504433199</c:v>
                </c:pt>
                <c:pt idx="8">
                  <c:v>3.9379471546047911</c:v>
                </c:pt>
                <c:pt idx="9">
                  <c:v>4.2617503131221159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61-4CDE-A135-2D0F7B323A9E}"/>
            </c:ext>
          </c:extLst>
        </c:ser>
        <c:ser>
          <c:idx val="9"/>
          <c:order val="9"/>
          <c:tx>
            <c:strRef>
              <c:f>Sheet5!$K$3:$K$4</c:f>
              <c:strCache>
                <c:ptCount val="1"/>
                <c:pt idx="0">
                  <c:v>9</c:v>
                </c:pt>
              </c:strCache>
            </c:strRef>
          </c:tx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Sheet5!$K$5:$K$15</c:f>
              <c:numCache>
                <c:formatCode>0.00</c:formatCode>
                <c:ptCount val="10"/>
                <c:pt idx="0">
                  <c:v>0.77592278695767991</c:v>
                </c:pt>
                <c:pt idx="1">
                  <c:v>1.3049413801327694</c:v>
                </c:pt>
                <c:pt idx="2">
                  <c:v>1.7687214685220498</c:v>
                </c:pt>
                <c:pt idx="3">
                  <c:v>2.1946410573397612</c:v>
                </c:pt>
                <c:pt idx="4">
                  <c:v>2.5944542059411706</c:v>
                </c:pt>
                <c:pt idx="5">
                  <c:v>2.9746230849249553</c:v>
                </c:pt>
                <c:pt idx="6">
                  <c:v>3.3391969591855655</c:v>
                </c:pt>
                <c:pt idx="7">
                  <c:v>3.6909315957712532</c:v>
                </c:pt>
                <c:pt idx="8">
                  <c:v>4.0318130692834302</c:v>
                </c:pt>
                <c:pt idx="9">
                  <c:v>4.3633344826317071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E61-4CDE-A135-2D0F7B323A9E}"/>
            </c:ext>
          </c:extLst>
        </c:ser>
        <c:ser>
          <c:idx val="10"/>
          <c:order val="10"/>
          <c:tx>
            <c:strRef>
              <c:f>Sheet5!$L$3:$L$4</c:f>
              <c:strCache>
                <c:ptCount val="1"/>
                <c:pt idx="0">
                  <c:v>10</c:v>
                </c:pt>
              </c:strCache>
            </c:strRef>
          </c:tx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Sheet5!$L$5:$L$15</c:f>
              <c:numCache>
                <c:formatCode>0.00</c:formatCode>
                <c:ptCount val="10"/>
                <c:pt idx="0">
                  <c:v>0.7924465962305568</c:v>
                </c:pt>
                <c:pt idx="1">
                  <c:v>1.3327310041005658</c:v>
                </c:pt>
                <c:pt idx="2">
                  <c:v>1.8063876083673474</c:v>
                </c:pt>
                <c:pt idx="3">
                  <c:v>2.2413774476912987</c:v>
                </c:pt>
                <c:pt idx="4">
                  <c:v>2.6497048922037503</c:v>
                </c:pt>
                <c:pt idx="5">
                  <c:v>3.0379697288696672</c:v>
                </c:pt>
                <c:pt idx="6">
                  <c:v>3.4103074544637022</c:v>
                </c:pt>
                <c:pt idx="7">
                  <c:v>3.7695325219882658</c:v>
                </c:pt>
                <c:pt idx="8">
                  <c:v>4.1176733008690318</c:v>
                </c:pt>
                <c:pt idx="9">
                  <c:v>4.4562546906687288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E61-4CDE-A135-2D0F7B323A9E}"/>
            </c:ext>
          </c:extLst>
        </c:ser>
        <c:bandFmts>
          <c:bandFmt>
            <c:idx val="0"/>
            <c:spPr>
              <a:ln w="9525" cap="rnd">
                <a:solidFill>
                  <a:schemeClr val="accent1"/>
                </a:solidFill>
                <a:round/>
              </a:ln>
              <a:effectLst/>
            </c:spPr>
          </c:bandFmt>
          <c:bandFmt>
            <c:idx val="1"/>
            <c:spPr>
              <a:ln w="9525" cap="rnd">
                <a:solidFill>
                  <a:schemeClr val="accent2"/>
                </a:solidFill>
                <a:round/>
              </a:ln>
              <a:effectLst/>
            </c:spPr>
          </c:bandFmt>
          <c:bandFmt>
            <c:idx val="2"/>
            <c:spPr>
              <a:ln w="9525" cap="rnd">
                <a:solidFill>
                  <a:schemeClr val="accent3"/>
                </a:solidFill>
                <a:round/>
              </a:ln>
              <a:effectLst/>
            </c:spPr>
          </c:bandFmt>
          <c:bandFmt>
            <c:idx val="3"/>
            <c:spPr>
              <a:ln w="9525" cap="rnd">
                <a:solidFill>
                  <a:schemeClr val="accent4"/>
                </a:solidFill>
                <a:round/>
              </a:ln>
              <a:effectLst/>
            </c:spPr>
          </c:bandFmt>
          <c:bandFmt>
            <c:idx val="4"/>
            <c:spPr>
              <a:ln w="9525" cap="rnd">
                <a:solidFill>
                  <a:schemeClr val="accent5"/>
                </a:solidFill>
                <a:round/>
              </a:ln>
              <a:effectLst/>
            </c:spPr>
          </c:bandFmt>
          <c:bandFmt>
            <c:idx val="5"/>
            <c:spPr>
              <a:ln w="9525" cap="rnd">
                <a:solidFill>
                  <a:schemeClr val="accent6"/>
                </a:solidFill>
                <a:round/>
              </a:ln>
              <a:effectLst/>
            </c:spPr>
          </c:bandFmt>
          <c:bandFmt>
            <c:idx val="6"/>
            <c:spPr>
              <a:ln w="95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7"/>
            <c:spPr>
              <a:ln w="95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8"/>
            <c:spPr>
              <a:ln w="95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9"/>
            <c:spPr>
              <a:ln w="95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bandFmt>
        </c:bandFmts>
        <c:axId val="38300368"/>
        <c:axId val="11072672"/>
        <c:axId val="11676656"/>
      </c:surface3DChart>
      <c:catAx>
        <c:axId val="3830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2672"/>
        <c:crosses val="autoZero"/>
        <c:auto val="1"/>
        <c:lblAlgn val="ctr"/>
        <c:lblOffset val="100"/>
        <c:noMultiLvlLbl val="0"/>
      </c:catAx>
      <c:valAx>
        <c:axId val="1107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00368"/>
        <c:crosses val="autoZero"/>
        <c:crossBetween val="midCat"/>
      </c:valAx>
      <c:serAx>
        <c:axId val="116766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2672"/>
        <c:crosses val="autoZero"/>
      </c:serAx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[utilityproductionindifferenceisoquant.xls]Sheet5!PivotTable1</c:name>
    <c:fmtId val="-1"/>
  </c:pivotSource>
  <c:chart>
    <c:autoTitleDeleted val="0"/>
    <c:pivotFmts>
      <c:pivotFmt>
        <c:idx val="0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ln w="9525" cap="rnd">
            <a:solidFill>
              <a:schemeClr val="accent1"/>
            </a:solidFill>
            <a:round/>
          </a:ln>
          <a:effectLst/>
        </c:spPr>
      </c:pivotFmt>
      <c:pivotFmt>
        <c:idx val="13"/>
        <c:spPr>
          <a:ln w="9525" cap="rnd">
            <a:solidFill>
              <a:schemeClr val="accent2"/>
            </a:solidFill>
            <a:round/>
          </a:ln>
          <a:effectLst/>
        </c:spPr>
      </c:pivotFmt>
      <c:pivotFmt>
        <c:idx val="14"/>
        <c:spPr>
          <a:ln w="9525" cap="rnd">
            <a:solidFill>
              <a:schemeClr val="accent3"/>
            </a:solidFill>
            <a:round/>
          </a:ln>
          <a:effectLst/>
        </c:spPr>
      </c:pivotFmt>
      <c:pivotFmt>
        <c:idx val="15"/>
        <c:spPr>
          <a:ln w="9525" cap="rnd">
            <a:solidFill>
              <a:schemeClr val="accent4"/>
            </a:solidFill>
            <a:round/>
          </a:ln>
          <a:effectLst/>
        </c:spPr>
      </c:pivotFmt>
      <c:pivotFmt>
        <c:idx val="16"/>
        <c:spPr>
          <a:ln w="9525" cap="rnd">
            <a:solidFill>
              <a:schemeClr val="accent5"/>
            </a:solidFill>
            <a:round/>
          </a:ln>
          <a:effectLst/>
        </c:spPr>
      </c:pivotFmt>
      <c:pivotFmt>
        <c:idx val="17"/>
        <c:spPr>
          <a:ln w="9525" cap="rnd">
            <a:solidFill>
              <a:schemeClr val="accent6"/>
            </a:solidFill>
            <a:round/>
          </a:ln>
          <a:effectLst/>
        </c:spPr>
      </c:pivotFmt>
      <c:pivotFmt>
        <c:idx val="18"/>
        <c:spPr>
          <a:ln w="9525" cap="rnd">
            <a:solidFill>
              <a:schemeClr val="accent1">
                <a:lumMod val="60000"/>
              </a:schemeClr>
            </a:solidFill>
            <a:round/>
          </a:ln>
          <a:effectLst/>
        </c:spPr>
      </c:pivotFmt>
      <c:pivotFmt>
        <c:idx val="19"/>
        <c:spPr>
          <a:ln w="9525" cap="rnd">
            <a:solidFill>
              <a:schemeClr val="accent2">
                <a:lumMod val="60000"/>
              </a:schemeClr>
            </a:solidFill>
            <a:round/>
          </a:ln>
          <a:effectLst/>
        </c:spPr>
      </c:pivotFmt>
      <c:pivotFmt>
        <c:idx val="20"/>
        <c:spPr>
          <a:ln w="9525" cap="rnd">
            <a:solidFill>
              <a:schemeClr val="accent3">
                <a:lumMod val="60000"/>
              </a:schemeClr>
            </a:solidFill>
            <a:round/>
          </a:ln>
          <a:effectLst/>
        </c:spPr>
      </c:pivotFmt>
      <c:pivotFmt>
        <c:idx val="21"/>
        <c:spPr>
          <a:ln w="9525" cap="rnd">
            <a:solidFill>
              <a:schemeClr val="accent4">
                <a:lumMod val="60000"/>
              </a:schemeClr>
            </a:solidFill>
            <a:round/>
          </a:ln>
          <a:effectLst/>
        </c:spPr>
      </c:pivotFmt>
      <c:pivotFmt>
        <c:idx val="22"/>
        <c:spPr>
          <a:ln w="952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ln w="952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ln w="952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ln w="952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ln w="952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ln w="9525" cap="rnd">
            <a:solidFill>
              <a:schemeClr val="accent1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ln w="952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ln w="9525" cap="rnd">
            <a:solidFill>
              <a:schemeClr val="accent3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ln w="9525" cap="rnd">
            <a:solidFill>
              <a:schemeClr val="accent4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ln w="9525" cap="rnd">
            <a:solidFill>
              <a:schemeClr val="accent5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ln w="9525" cap="rnd">
            <a:solidFill>
              <a:schemeClr val="accent1"/>
            </a:solidFill>
            <a:round/>
          </a:ln>
          <a:effectLst/>
        </c:spPr>
      </c:pivotFmt>
      <c:pivotFmt>
        <c:idx val="34"/>
        <c:spPr>
          <a:ln w="9525" cap="rnd">
            <a:solidFill>
              <a:schemeClr val="accent2"/>
            </a:solidFill>
            <a:round/>
          </a:ln>
          <a:effectLst/>
        </c:spPr>
      </c:pivotFmt>
      <c:pivotFmt>
        <c:idx val="35"/>
        <c:spPr>
          <a:ln w="9525" cap="rnd">
            <a:solidFill>
              <a:schemeClr val="accent3"/>
            </a:solidFill>
            <a:round/>
          </a:ln>
          <a:effectLst/>
        </c:spPr>
      </c:pivotFmt>
      <c:pivotFmt>
        <c:idx val="36"/>
        <c:spPr>
          <a:ln w="9525" cap="rnd">
            <a:solidFill>
              <a:schemeClr val="accent4"/>
            </a:solidFill>
            <a:round/>
          </a:ln>
          <a:effectLst/>
        </c:spPr>
      </c:pivotFmt>
      <c:pivotFmt>
        <c:idx val="37"/>
        <c:spPr>
          <a:ln w="9525" cap="rnd">
            <a:solidFill>
              <a:schemeClr val="accent5"/>
            </a:solidFill>
            <a:round/>
          </a:ln>
          <a:effectLst/>
        </c:spPr>
      </c:pivotFmt>
      <c:pivotFmt>
        <c:idx val="38"/>
        <c:spPr>
          <a:ln w="9525" cap="rnd">
            <a:solidFill>
              <a:schemeClr val="accent6"/>
            </a:solidFill>
            <a:round/>
          </a:ln>
          <a:effectLst/>
        </c:spPr>
      </c:pivotFmt>
      <c:pivotFmt>
        <c:idx val="39"/>
        <c:spPr>
          <a:ln w="9525" cap="rnd">
            <a:solidFill>
              <a:schemeClr val="accent1">
                <a:lumMod val="60000"/>
              </a:schemeClr>
            </a:solidFill>
            <a:round/>
          </a:ln>
          <a:effectLst/>
        </c:spPr>
      </c:pivotFmt>
      <c:pivotFmt>
        <c:idx val="40"/>
        <c:spPr>
          <a:ln w="9525" cap="rnd">
            <a:solidFill>
              <a:schemeClr val="accent2">
                <a:lumMod val="60000"/>
              </a:schemeClr>
            </a:solidFill>
            <a:round/>
          </a:ln>
          <a:effectLst/>
        </c:spPr>
      </c:pivotFmt>
      <c:pivotFmt>
        <c:idx val="41"/>
        <c:spPr>
          <a:ln w="9525" cap="rnd">
            <a:solidFill>
              <a:schemeClr val="accent3">
                <a:lumMod val="60000"/>
              </a:schemeClr>
            </a:solidFill>
            <a:round/>
          </a:ln>
          <a:effectLst/>
        </c:spPr>
      </c:pivotFmt>
      <c:pivotFmt>
        <c:idx val="42"/>
        <c:spPr>
          <a:ln w="9525" cap="rnd">
            <a:solidFill>
              <a:schemeClr val="accent4">
                <a:lumMod val="60000"/>
              </a:schemeClr>
            </a:solidFill>
            <a:round/>
          </a:ln>
          <a:effectLst/>
        </c:spPr>
      </c:pivotFmt>
      <c:pivotFmt>
        <c:idx val="43"/>
        <c:spPr>
          <a:ln w="952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ln w="952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ln w="952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ln w="952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ln w="952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ln w="9525" cap="rnd">
            <a:solidFill>
              <a:schemeClr val="accent1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ln w="952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ln w="9525" cap="rnd">
            <a:solidFill>
              <a:schemeClr val="accent3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ln w="9525" cap="rnd">
            <a:solidFill>
              <a:schemeClr val="accent4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ln w="9525" cap="rnd">
            <a:solidFill>
              <a:schemeClr val="accent5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view3D>
      <c:rotX val="90"/>
      <c:rotY val="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Chart>
        <c:wireframe val="1"/>
        <c:ser>
          <c:idx val="0"/>
          <c:order val="0"/>
          <c:tx>
            <c:strRef>
              <c:f>Sheet5!$B$3:$B$4</c:f>
              <c:strCache>
                <c:ptCount val="1"/>
                <c:pt idx="0">
                  <c:v>0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Sheet5!$B$5:$B$15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49-4584-9C99-B315516D6F39}"/>
            </c:ext>
          </c:extLst>
        </c:ser>
        <c:ser>
          <c:idx val="1"/>
          <c:order val="1"/>
          <c:tx>
            <c:strRef>
              <c:f>Sheet5!$C$3:$C$4</c:f>
              <c:strCache>
                <c:ptCount val="1"/>
                <c:pt idx="0">
                  <c:v>1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Sheet5!$C$5:$C$15</c:f>
              <c:numCache>
                <c:formatCode>0.00</c:formatCode>
                <c:ptCount val="10"/>
                <c:pt idx="0">
                  <c:v>0.5</c:v>
                </c:pt>
                <c:pt idx="1">
                  <c:v>0.8408964152537145</c:v>
                </c:pt>
                <c:pt idx="2">
                  <c:v>1.1397535284773888</c:v>
                </c:pt>
                <c:pt idx="3">
                  <c:v>1.4142135623730949</c:v>
                </c:pt>
                <c:pt idx="4">
                  <c:v>1.6718507624410548</c:v>
                </c:pt>
                <c:pt idx="5">
                  <c:v>1.9168293127388176</c:v>
                </c:pt>
                <c:pt idx="6">
                  <c:v>2.1517585353294248</c:v>
                </c:pt>
                <c:pt idx="7">
                  <c:v>2.3784142300054416</c:v>
                </c:pt>
                <c:pt idx="8">
                  <c:v>2.598076211353316</c:v>
                </c:pt>
                <c:pt idx="9">
                  <c:v>2.811706625951746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49-4584-9C99-B315516D6F39}"/>
            </c:ext>
          </c:extLst>
        </c:ser>
        <c:ser>
          <c:idx val="2"/>
          <c:order val="2"/>
          <c:tx>
            <c:strRef>
              <c:f>Sheet5!$D$3:$D$4</c:f>
              <c:strCache>
                <c:ptCount val="1"/>
                <c:pt idx="0">
                  <c:v>2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Sheet5!$D$5:$D$15</c:f>
              <c:numCache>
                <c:formatCode>0.00</c:formatCode>
                <c:ptCount val="10"/>
                <c:pt idx="0">
                  <c:v>0.57434917749851755</c:v>
                </c:pt>
                <c:pt idx="1">
                  <c:v>0.9659363289248456</c:v>
                </c:pt>
                <c:pt idx="2">
                  <c:v>1.3092330032640429</c:v>
                </c:pt>
                <c:pt idx="3">
                  <c:v>1.6245047927124709</c:v>
                </c:pt>
                <c:pt idx="4">
                  <c:v>1.9204522206165786</c:v>
                </c:pt>
                <c:pt idx="5">
                  <c:v>2.2018586783531773</c:v>
                </c:pt>
                <c:pt idx="6">
                  <c:v>2.4717214898837399</c:v>
                </c:pt>
                <c:pt idx="7">
                  <c:v>2.7320805135087904</c:v>
                </c:pt>
                <c:pt idx="8">
                  <c:v>2.9844058701384832</c:v>
                </c:pt>
                <c:pt idx="9">
                  <c:v>3.2298027759650347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49-4584-9C99-B315516D6F39}"/>
            </c:ext>
          </c:extLst>
        </c:ser>
        <c:ser>
          <c:idx val="3"/>
          <c:order val="3"/>
          <c:tx>
            <c:strRef>
              <c:f>Sheet5!$E$3:$E$4</c:f>
              <c:strCache>
                <c:ptCount val="1"/>
                <c:pt idx="0">
                  <c:v>3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Sheet5!$E$5:$E$15</c:f>
              <c:numCache>
                <c:formatCode>0.00</c:formatCode>
                <c:ptCount val="10"/>
                <c:pt idx="0">
                  <c:v>0.6228654698077587</c:v>
                </c:pt>
                <c:pt idx="1">
                  <c:v>1.0475306814933301</c:v>
                </c:pt>
                <c:pt idx="2">
                  <c:v>1.4198262339602388</c:v>
                </c:pt>
                <c:pt idx="3">
                  <c:v>1.7617295898720438</c:v>
                </c:pt>
                <c:pt idx="4">
                  <c:v>2.0826762211926142</c:v>
                </c:pt>
                <c:pt idx="5">
                  <c:v>2.3878535808406935</c:v>
                </c:pt>
                <c:pt idx="6">
                  <c:v>2.680512182041634</c:v>
                </c:pt>
                <c:pt idx="7">
                  <c:v>2.9628641935395961</c:v>
                </c:pt>
                <c:pt idx="8">
                  <c:v>3.2365039199618901</c:v>
                </c:pt>
                <c:pt idx="9">
                  <c:v>3.5026299370700449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49-4584-9C99-B315516D6F39}"/>
            </c:ext>
          </c:extLst>
        </c:ser>
        <c:ser>
          <c:idx val="4"/>
          <c:order val="4"/>
          <c:tx>
            <c:strRef>
              <c:f>Sheet5!$F$3:$F$4</c:f>
              <c:strCache>
                <c:ptCount val="1"/>
                <c:pt idx="0">
                  <c:v>4</c:v>
                </c:pt>
              </c:strCache>
            </c:strRef>
          </c:tx>
          <c:spPr>
            <a:ln w="9525" cap="rnd">
              <a:solidFill>
                <a:schemeClr val="accent5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Sheet5!$F$5:$F$15</c:f>
              <c:numCache>
                <c:formatCode>0.00</c:formatCode>
                <c:ptCount val="10"/>
                <c:pt idx="0">
                  <c:v>0.6597539553864471</c:v>
                </c:pt>
                <c:pt idx="1">
                  <c:v>1.1095694720678448</c:v>
                </c:pt>
                <c:pt idx="2">
                  <c:v>1.5039137971572336</c:v>
                </c:pt>
                <c:pt idx="3">
                  <c:v>1.8660659830736146</c:v>
                </c:pt>
                <c:pt idx="4">
                  <c:v>2.2060203066726665</c:v>
                </c:pt>
                <c:pt idx="5">
                  <c:v>2.52927144176024</c:v>
                </c:pt>
                <c:pt idx="6">
                  <c:v>2.8392624094402721</c:v>
                </c:pt>
                <c:pt idx="7">
                  <c:v>3.1383363915870022</c:v>
                </c:pt>
                <c:pt idx="8">
                  <c:v>3.4281821136715704</c:v>
                </c:pt>
                <c:pt idx="9">
                  <c:v>3.7100691357158917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49-4584-9C99-B315516D6F39}"/>
            </c:ext>
          </c:extLst>
        </c:ser>
        <c:ser>
          <c:idx val="5"/>
          <c:order val="5"/>
          <c:tx>
            <c:strRef>
              <c:f>Sheet5!$G$3:$G$4</c:f>
              <c:strCache>
                <c:ptCount val="1"/>
                <c:pt idx="0">
                  <c:v>5</c:v>
                </c:pt>
              </c:strCache>
            </c:strRef>
          </c:tx>
          <c:spPr>
            <a:ln w="9525" cap="rnd">
              <a:solidFill>
                <a:schemeClr val="accent6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Sheet5!$G$5:$G$15</c:f>
              <c:numCache>
                <c:formatCode>0.00</c:formatCode>
                <c:ptCount val="10"/>
                <c:pt idx="0">
                  <c:v>0.68986483073060745</c:v>
                </c:pt>
                <c:pt idx="1">
                  <c:v>1.1602097263419566</c:v>
                </c:pt>
                <c:pt idx="2">
                  <c:v>1.5725517499953328</c:v>
                </c:pt>
                <c:pt idx="3">
                  <c:v>1.951232399646889</c:v>
                </c:pt>
                <c:pt idx="4">
                  <c:v>2.3067020864764705</c:v>
                </c:pt>
                <c:pt idx="5">
                  <c:v>2.644706258744062</c:v>
                </c:pt>
                <c:pt idx="6">
                  <c:v>2.9688450754963469</c:v>
                </c:pt>
                <c:pt idx="7">
                  <c:v>3.2815686603799441</c:v>
                </c:pt>
                <c:pt idx="8">
                  <c:v>3.5846428115409465</c:v>
                </c:pt>
                <c:pt idx="9">
                  <c:v>3.8793950311526575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49-4584-9C99-B315516D6F39}"/>
            </c:ext>
          </c:extLst>
        </c:ser>
        <c:ser>
          <c:idx val="6"/>
          <c:order val="6"/>
          <c:tx>
            <c:strRef>
              <c:f>Sheet5!$H$3:$H$4</c:f>
              <c:strCache>
                <c:ptCount val="1"/>
                <c:pt idx="0">
                  <c:v>6</c:v>
                </c:pt>
              </c:strCache>
            </c:strRef>
          </c:tx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Sheet5!$H$5:$H$15</c:f>
              <c:numCache>
                <c:formatCode>0.00</c:formatCode>
                <c:ptCount val="10"/>
                <c:pt idx="0">
                  <c:v>0.71548454055262778</c:v>
                </c:pt>
                <c:pt idx="1">
                  <c:v>1.2032967706403113</c:v>
                </c:pt>
                <c:pt idx="2">
                  <c:v>1.6309520593317617</c:v>
                </c:pt>
                <c:pt idx="3">
                  <c:v>2.0236958818356174</c:v>
                </c:pt>
                <c:pt idx="4">
                  <c:v>2.3923667492753973</c:v>
                </c:pt>
                <c:pt idx="5">
                  <c:v>2.7429234802854845</c:v>
                </c:pt>
                <c:pt idx="6">
                  <c:v>3.0790999340607375</c:v>
                </c:pt>
                <c:pt idx="7">
                  <c:v>3.4034372251985507</c:v>
                </c:pt>
                <c:pt idx="8">
                  <c:v>3.7177667288016782</c:v>
                </c:pt>
                <c:pt idx="9">
                  <c:v>4.0234652468757286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49-4584-9C99-B315516D6F39}"/>
            </c:ext>
          </c:extLst>
        </c:ser>
        <c:ser>
          <c:idx val="7"/>
          <c:order val="7"/>
          <c:tx>
            <c:strRef>
              <c:f>Sheet5!$I$3:$I$4</c:f>
              <c:strCache>
                <c:ptCount val="1"/>
                <c:pt idx="0">
                  <c:v>7</c:v>
                </c:pt>
              </c:strCache>
            </c:strRef>
          </c:tx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Sheet5!$I$5:$I$15</c:f>
              <c:numCache>
                <c:formatCode>0.00</c:formatCode>
                <c:ptCount val="10"/>
                <c:pt idx="0">
                  <c:v>0.73788658079727598</c:v>
                </c:pt>
                <c:pt idx="1">
                  <c:v>1.2409723613124994</c:v>
                </c:pt>
                <c:pt idx="2">
                  <c:v>1.6820176681596222</c:v>
                </c:pt>
                <c:pt idx="3">
                  <c:v>2.0870584201132365</c:v>
                </c:pt>
                <c:pt idx="4">
                  <c:v>2.4672724854018977</c:v>
                </c:pt>
                <c:pt idx="5">
                  <c:v>2.8288052550976772</c:v>
                </c:pt>
                <c:pt idx="6">
                  <c:v>3.1755074966711678</c:v>
                </c:pt>
                <c:pt idx="7">
                  <c:v>3.5099998877966025</c:v>
                </c:pt>
                <c:pt idx="8">
                  <c:v>3.8341711444924784</c:v>
                </c:pt>
                <c:pt idx="9">
                  <c:v>4.1494411768571586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749-4584-9C99-B315516D6F39}"/>
            </c:ext>
          </c:extLst>
        </c:ser>
        <c:ser>
          <c:idx val="8"/>
          <c:order val="8"/>
          <c:tx>
            <c:strRef>
              <c:f>Sheet5!$J$3:$J$4</c:f>
              <c:strCache>
                <c:ptCount val="1"/>
                <c:pt idx="0">
                  <c:v>8</c:v>
                </c:pt>
              </c:strCache>
            </c:strRef>
          </c:tx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Sheet5!$J$5:$J$15</c:f>
              <c:numCache>
                <c:formatCode>0.00</c:formatCode>
                <c:ptCount val="10"/>
                <c:pt idx="0">
                  <c:v>0.75785828325519899</c:v>
                </c:pt>
                <c:pt idx="1">
                  <c:v>1.274560627319262</c:v>
                </c:pt>
                <c:pt idx="2">
                  <c:v>1.7275433048518587</c:v>
                </c:pt>
                <c:pt idx="3">
                  <c:v>2.1435469250725858</c:v>
                </c:pt>
                <c:pt idx="4">
                  <c:v>2.5340518973649466</c:v>
                </c:pt>
                <c:pt idx="5">
                  <c:v>2.9053699444909666</c:v>
                </c:pt>
                <c:pt idx="6">
                  <c:v>3.2614560591289585</c:v>
                </c:pt>
                <c:pt idx="7">
                  <c:v>3.6050018504433199</c:v>
                </c:pt>
                <c:pt idx="8">
                  <c:v>3.9379471546047911</c:v>
                </c:pt>
                <c:pt idx="9">
                  <c:v>4.2617503131221159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49-4584-9C99-B315516D6F39}"/>
            </c:ext>
          </c:extLst>
        </c:ser>
        <c:ser>
          <c:idx val="9"/>
          <c:order val="9"/>
          <c:tx>
            <c:strRef>
              <c:f>Sheet5!$K$3:$K$4</c:f>
              <c:strCache>
                <c:ptCount val="1"/>
                <c:pt idx="0">
                  <c:v>9</c:v>
                </c:pt>
              </c:strCache>
            </c:strRef>
          </c:tx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Sheet5!$K$5:$K$15</c:f>
              <c:numCache>
                <c:formatCode>0.00</c:formatCode>
                <c:ptCount val="10"/>
                <c:pt idx="0">
                  <c:v>0.77592278695767991</c:v>
                </c:pt>
                <c:pt idx="1">
                  <c:v>1.3049413801327694</c:v>
                </c:pt>
                <c:pt idx="2">
                  <c:v>1.7687214685220498</c:v>
                </c:pt>
                <c:pt idx="3">
                  <c:v>2.1946410573397612</c:v>
                </c:pt>
                <c:pt idx="4">
                  <c:v>2.5944542059411706</c:v>
                </c:pt>
                <c:pt idx="5">
                  <c:v>2.9746230849249553</c:v>
                </c:pt>
                <c:pt idx="6">
                  <c:v>3.3391969591855655</c:v>
                </c:pt>
                <c:pt idx="7">
                  <c:v>3.6909315957712532</c:v>
                </c:pt>
                <c:pt idx="8">
                  <c:v>4.0318130692834302</c:v>
                </c:pt>
                <c:pt idx="9">
                  <c:v>4.3633344826317071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749-4584-9C99-B315516D6F39}"/>
            </c:ext>
          </c:extLst>
        </c:ser>
        <c:ser>
          <c:idx val="10"/>
          <c:order val="10"/>
          <c:tx>
            <c:strRef>
              <c:f>Sheet5!$L$3:$L$4</c:f>
              <c:strCache>
                <c:ptCount val="1"/>
                <c:pt idx="0">
                  <c:v>10</c:v>
                </c:pt>
              </c:strCache>
            </c:strRef>
          </c:tx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Sheet5!$L$5:$L$15</c:f>
              <c:numCache>
                <c:formatCode>0.00</c:formatCode>
                <c:ptCount val="10"/>
                <c:pt idx="0">
                  <c:v>0.7924465962305568</c:v>
                </c:pt>
                <c:pt idx="1">
                  <c:v>1.3327310041005658</c:v>
                </c:pt>
                <c:pt idx="2">
                  <c:v>1.8063876083673474</c:v>
                </c:pt>
                <c:pt idx="3">
                  <c:v>2.2413774476912987</c:v>
                </c:pt>
                <c:pt idx="4">
                  <c:v>2.6497048922037503</c:v>
                </c:pt>
                <c:pt idx="5">
                  <c:v>3.0379697288696672</c:v>
                </c:pt>
                <c:pt idx="6">
                  <c:v>3.4103074544637022</c:v>
                </c:pt>
                <c:pt idx="7">
                  <c:v>3.7695325219882658</c:v>
                </c:pt>
                <c:pt idx="8">
                  <c:v>4.1176733008690318</c:v>
                </c:pt>
                <c:pt idx="9">
                  <c:v>4.4562546906687288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49-4584-9C99-B315516D6F39}"/>
            </c:ext>
          </c:extLst>
        </c:ser>
        <c:bandFmts>
          <c:bandFmt>
            <c:idx val="0"/>
            <c:spPr>
              <a:ln w="9525" cap="rnd">
                <a:solidFill>
                  <a:schemeClr val="accent1"/>
                </a:solidFill>
                <a:round/>
              </a:ln>
              <a:effectLst/>
            </c:spPr>
          </c:bandFmt>
          <c:bandFmt>
            <c:idx val="1"/>
            <c:spPr>
              <a:ln w="9525" cap="rnd">
                <a:solidFill>
                  <a:schemeClr val="accent2"/>
                </a:solidFill>
                <a:round/>
              </a:ln>
              <a:effectLst/>
            </c:spPr>
          </c:bandFmt>
          <c:bandFmt>
            <c:idx val="2"/>
            <c:spPr>
              <a:ln w="9525" cap="rnd">
                <a:solidFill>
                  <a:schemeClr val="accent3"/>
                </a:solidFill>
                <a:round/>
              </a:ln>
              <a:effectLst/>
            </c:spPr>
          </c:bandFmt>
          <c:bandFmt>
            <c:idx val="3"/>
            <c:spPr>
              <a:ln w="9525" cap="rnd">
                <a:solidFill>
                  <a:schemeClr val="accent4"/>
                </a:solidFill>
                <a:round/>
              </a:ln>
              <a:effectLst/>
            </c:spPr>
          </c:bandFmt>
          <c:bandFmt>
            <c:idx val="4"/>
            <c:spPr>
              <a:ln w="9525" cap="rnd">
                <a:solidFill>
                  <a:schemeClr val="accent5"/>
                </a:solidFill>
                <a:round/>
              </a:ln>
              <a:effectLst/>
            </c:spPr>
          </c:bandFmt>
          <c:bandFmt>
            <c:idx val="5"/>
            <c:spPr>
              <a:ln w="9525" cap="rnd">
                <a:solidFill>
                  <a:schemeClr val="accent6"/>
                </a:solidFill>
                <a:round/>
              </a:ln>
              <a:effectLst/>
            </c:spPr>
          </c:bandFmt>
          <c:bandFmt>
            <c:idx val="6"/>
            <c:spPr>
              <a:ln w="95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7"/>
            <c:spPr>
              <a:ln w="95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8"/>
            <c:spPr>
              <a:ln w="95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9"/>
            <c:spPr>
              <a:ln w="95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bandFmt>
        </c:bandFmts>
        <c:axId val="38298368"/>
        <c:axId val="11081824"/>
        <c:axId val="2053024752"/>
      </c:surfaceChart>
      <c:catAx>
        <c:axId val="3829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81824"/>
        <c:crosses val="autoZero"/>
        <c:auto val="1"/>
        <c:lblAlgn val="ctr"/>
        <c:lblOffset val="100"/>
        <c:noMultiLvlLbl val="0"/>
      </c:catAx>
      <c:valAx>
        <c:axId val="1108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98368"/>
        <c:crosses val="autoZero"/>
        <c:crossBetween val="midCat"/>
      </c:valAx>
      <c:serAx>
        <c:axId val="20530247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81824"/>
        <c:crosses val="autoZero"/>
      </c:serAx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US CPI (2010=100)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Data!$D$11</c:f>
              <c:strCache>
                <c:ptCount val="1"/>
                <c:pt idx="0">
                  <c:v>US CPI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Data!$E$10:$BP$10</c:f>
              <c:numCache>
                <c:formatCode>General</c:formatCode>
                <c:ptCount val="64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</c:numCache>
            </c:numRef>
          </c:cat>
          <c:val>
            <c:numRef>
              <c:f>Data!$E$11:$BP$11</c:f>
              <c:numCache>
                <c:formatCode>General</c:formatCode>
                <c:ptCount val="64"/>
                <c:pt idx="0">
                  <c:v>13.5630607803977</c:v>
                </c:pt>
                <c:pt idx="1">
                  <c:v>13.7082837473335</c:v>
                </c:pt>
                <c:pt idx="2">
                  <c:v>13.8726149993924</c:v>
                </c:pt>
                <c:pt idx="3">
                  <c:v>14.0445895655005</c:v>
                </c:pt>
                <c:pt idx="4">
                  <c:v>14.2242074456579</c:v>
                </c:pt>
                <c:pt idx="5">
                  <c:v>14.4496852101109</c:v>
                </c:pt>
                <c:pt idx="6">
                  <c:v>14.8853541109182</c:v>
                </c:pt>
                <c:pt idx="7">
                  <c:v>15.298093069577799</c:v>
                </c:pt>
                <c:pt idx="8">
                  <c:v>15.951596420788899</c:v>
                </c:pt>
                <c:pt idx="9">
                  <c:v>16.8229342224036</c:v>
                </c:pt>
                <c:pt idx="10">
                  <c:v>17.805100077732501</c:v>
                </c:pt>
                <c:pt idx="11">
                  <c:v>18.569431482657698</c:v>
                </c:pt>
                <c:pt idx="12">
                  <c:v>19.1770749495732</c:v>
                </c:pt>
                <c:pt idx="13">
                  <c:v>20.3617886272073</c:v>
                </c:pt>
                <c:pt idx="14">
                  <c:v>22.612744614712</c:v>
                </c:pt>
                <c:pt idx="15">
                  <c:v>24.680261065034699</c:v>
                </c:pt>
                <c:pt idx="16">
                  <c:v>26.098095821170901</c:v>
                </c:pt>
                <c:pt idx="17">
                  <c:v>27.794911540104799</c:v>
                </c:pt>
                <c:pt idx="18">
                  <c:v>29.915931188772301</c:v>
                </c:pt>
                <c:pt idx="19">
                  <c:v>33.282811027467801</c:v>
                </c:pt>
                <c:pt idx="20">
                  <c:v>37.792366316526397</c:v>
                </c:pt>
                <c:pt idx="21">
                  <c:v>41.698099795694198</c:v>
                </c:pt>
                <c:pt idx="22">
                  <c:v>44.254788345168997</c:v>
                </c:pt>
                <c:pt idx="23">
                  <c:v>45.6764447583299</c:v>
                </c:pt>
                <c:pt idx="24">
                  <c:v>47.640776468987703</c:v>
                </c:pt>
                <c:pt idx="25">
                  <c:v>49.329948873872297</c:v>
                </c:pt>
                <c:pt idx="26">
                  <c:v>50.266254844905703</c:v>
                </c:pt>
                <c:pt idx="27">
                  <c:v>52.108293530775398</c:v>
                </c:pt>
                <c:pt idx="28">
                  <c:v>54.2331348364674</c:v>
                </c:pt>
                <c:pt idx="29">
                  <c:v>56.850969898336302</c:v>
                </c:pt>
                <c:pt idx="30">
                  <c:v>59.919760489110999</c:v>
                </c:pt>
                <c:pt idx="31">
                  <c:v>62.457340753462603</c:v>
                </c:pt>
                <c:pt idx="32">
                  <c:v>64.349060980652496</c:v>
                </c:pt>
                <c:pt idx="33">
                  <c:v>66.248424521891593</c:v>
                </c:pt>
                <c:pt idx="34">
                  <c:v>67.9758134970226</c:v>
                </c:pt>
                <c:pt idx="35">
                  <c:v>69.882820352310901</c:v>
                </c:pt>
                <c:pt idx="36">
                  <c:v>71.931228517510505</c:v>
                </c:pt>
                <c:pt idx="37">
                  <c:v>73.612757608345902</c:v>
                </c:pt>
                <c:pt idx="38">
                  <c:v>74.755433058709002</c:v>
                </c:pt>
                <c:pt idx="39">
                  <c:v>76.391102265249003</c:v>
                </c:pt>
                <c:pt idx="40">
                  <c:v>78.970720756871501</c:v>
                </c:pt>
                <c:pt idx="41">
                  <c:v>81.202568459253101</c:v>
                </c:pt>
                <c:pt idx="42">
                  <c:v>82.490466876552006</c:v>
                </c:pt>
                <c:pt idx="43">
                  <c:v>84.363078818618803</c:v>
                </c:pt>
                <c:pt idx="44">
                  <c:v>86.621678120172703</c:v>
                </c:pt>
                <c:pt idx="45">
                  <c:v>89.560532372110202</c:v>
                </c:pt>
                <c:pt idx="46">
                  <c:v>92.449705082727405</c:v>
                </c:pt>
                <c:pt idx="47">
                  <c:v>95.086992378851505</c:v>
                </c:pt>
                <c:pt idx="48">
                  <c:v>98.737477385344505</c:v>
                </c:pt>
                <c:pt idx="49">
                  <c:v>98.386419971062395</c:v>
                </c:pt>
                <c:pt idx="50">
                  <c:v>100</c:v>
                </c:pt>
                <c:pt idx="51">
                  <c:v>103.156841568622</c:v>
                </c:pt>
                <c:pt idx="52">
                  <c:v>105.29150453286699</c:v>
                </c:pt>
                <c:pt idx="53">
                  <c:v>106.83384887486601</c:v>
                </c:pt>
                <c:pt idx="54">
                  <c:v>108.566932118964</c:v>
                </c:pt>
                <c:pt idx="55">
                  <c:v>108.695721960694</c:v>
                </c:pt>
                <c:pt idx="56">
                  <c:v>110.06700893427001</c:v>
                </c:pt>
                <c:pt idx="57">
                  <c:v>112.411557302308</c:v>
                </c:pt>
                <c:pt idx="58">
                  <c:v>115.15730322479099</c:v>
                </c:pt>
                <c:pt idx="59">
                  <c:v>117.244195476228</c:v>
                </c:pt>
                <c:pt idx="60">
                  <c:v>118.69050157719801</c:v>
                </c:pt>
                <c:pt idx="61">
                  <c:v>124.266413825838</c:v>
                </c:pt>
                <c:pt idx="62">
                  <c:v>134.21120616846</c:v>
                </c:pt>
                <c:pt idx="63">
                  <c:v>139.73579356325999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F9-4903-8579-17D4BF988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7666863"/>
        <c:axId val="1574604383"/>
      </c:lineChart>
      <c:catAx>
        <c:axId val="1577666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4604383"/>
        <c:crosses val="autoZero"/>
        <c:auto val="1"/>
        <c:lblAlgn val="ctr"/>
        <c:lblOffset val="100"/>
        <c:noMultiLvlLbl val="0"/>
      </c:catAx>
      <c:valAx>
        <c:axId val="157460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7666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 dirty="0">
                <a:effectLst/>
              </a:rPr>
              <a:t>Top marginal income tax rate </a:t>
            </a:r>
            <a:endParaRPr lang="en-US" sz="1600" dirty="0">
              <a:effectLst/>
            </a:endParaRPr>
          </a:p>
          <a:p>
            <a:pPr>
              <a:defRPr/>
            </a:pPr>
            <a:r>
              <a:rPr lang="en-US" sz="1600" b="0" i="0" baseline="0" dirty="0">
                <a:effectLst/>
              </a:rPr>
              <a:t>United States 1913–2018</a:t>
            </a:r>
            <a:endParaRPr lang="en-US" sz="1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Table!$L$7</c:f>
              <c:strCache>
                <c:ptCount val="1"/>
                <c:pt idx="0">
                  <c:v>Top Marginal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Table!$K$8:$K$115</c:f>
              <c:numCache>
                <c:formatCode>General</c:formatCode>
                <c:ptCount val="108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  <c:pt idx="102">
                  <c:v>2015</c:v>
                </c:pt>
                <c:pt idx="103">
                  <c:v>2016</c:v>
                </c:pt>
                <c:pt idx="104">
                  <c:v>2017</c:v>
                </c:pt>
                <c:pt idx="105">
                  <c:v>2018</c:v>
                </c:pt>
                <c:pt idx="106">
                  <c:v>2019</c:v>
                </c:pt>
                <c:pt idx="107">
                  <c:v>2020</c:v>
                </c:pt>
              </c:numCache>
            </c:numRef>
          </c:cat>
          <c:val>
            <c:numRef>
              <c:f>Table!$L$8:$L$115</c:f>
              <c:numCache>
                <c:formatCode>0%</c:formatCode>
                <c:ptCount val="108"/>
                <c:pt idx="0">
                  <c:v>7.0000000000000007E-2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0.15</c:v>
                </c:pt>
                <c:pt idx="4">
                  <c:v>0.67</c:v>
                </c:pt>
                <c:pt idx="5">
                  <c:v>0.77</c:v>
                </c:pt>
                <c:pt idx="6">
                  <c:v>0.73</c:v>
                </c:pt>
                <c:pt idx="7">
                  <c:v>0.73</c:v>
                </c:pt>
                <c:pt idx="8">
                  <c:v>0.73</c:v>
                </c:pt>
                <c:pt idx="9">
                  <c:v>0.57999999999999996</c:v>
                </c:pt>
                <c:pt idx="10">
                  <c:v>0.435</c:v>
                </c:pt>
                <c:pt idx="11">
                  <c:v>0.46</c:v>
                </c:pt>
                <c:pt idx="12">
                  <c:v>0.25</c:v>
                </c:pt>
                <c:pt idx="13">
                  <c:v>0.25</c:v>
                </c:pt>
                <c:pt idx="14">
                  <c:v>0.25</c:v>
                </c:pt>
                <c:pt idx="15">
                  <c:v>0.25</c:v>
                </c:pt>
                <c:pt idx="16">
                  <c:v>0.24</c:v>
                </c:pt>
                <c:pt idx="17">
                  <c:v>0.25</c:v>
                </c:pt>
                <c:pt idx="18">
                  <c:v>0.25</c:v>
                </c:pt>
                <c:pt idx="19">
                  <c:v>0.63</c:v>
                </c:pt>
                <c:pt idx="20">
                  <c:v>0.63</c:v>
                </c:pt>
                <c:pt idx="21">
                  <c:v>0.63</c:v>
                </c:pt>
                <c:pt idx="22">
                  <c:v>0.63</c:v>
                </c:pt>
                <c:pt idx="23">
                  <c:v>0.79</c:v>
                </c:pt>
                <c:pt idx="24">
                  <c:v>0.79</c:v>
                </c:pt>
                <c:pt idx="25">
                  <c:v>0.79</c:v>
                </c:pt>
                <c:pt idx="26">
                  <c:v>0.79</c:v>
                </c:pt>
                <c:pt idx="27">
                  <c:v>0.81100000000000005</c:v>
                </c:pt>
                <c:pt idx="28">
                  <c:v>0.81</c:v>
                </c:pt>
                <c:pt idx="29">
                  <c:v>0.88</c:v>
                </c:pt>
                <c:pt idx="30">
                  <c:v>0.88</c:v>
                </c:pt>
                <c:pt idx="31">
                  <c:v>0.94</c:v>
                </c:pt>
                <c:pt idx="32">
                  <c:v>0.94</c:v>
                </c:pt>
                <c:pt idx="33">
                  <c:v>0.86450000000000005</c:v>
                </c:pt>
                <c:pt idx="34">
                  <c:v>0.86450000000000005</c:v>
                </c:pt>
                <c:pt idx="35">
                  <c:v>0.82130000000000003</c:v>
                </c:pt>
                <c:pt idx="36">
                  <c:v>0.82130000000000003</c:v>
                </c:pt>
                <c:pt idx="37">
                  <c:v>0.84360000000000002</c:v>
                </c:pt>
                <c:pt idx="38">
                  <c:v>0.91</c:v>
                </c:pt>
                <c:pt idx="39">
                  <c:v>0.92</c:v>
                </c:pt>
                <c:pt idx="40">
                  <c:v>0.92</c:v>
                </c:pt>
                <c:pt idx="41">
                  <c:v>0.91</c:v>
                </c:pt>
                <c:pt idx="42">
                  <c:v>0.91</c:v>
                </c:pt>
                <c:pt idx="43">
                  <c:v>0.91</c:v>
                </c:pt>
                <c:pt idx="44">
                  <c:v>0.91</c:v>
                </c:pt>
                <c:pt idx="45">
                  <c:v>0.91</c:v>
                </c:pt>
                <c:pt idx="46">
                  <c:v>0.91</c:v>
                </c:pt>
                <c:pt idx="47">
                  <c:v>0.91</c:v>
                </c:pt>
                <c:pt idx="48">
                  <c:v>0.91</c:v>
                </c:pt>
                <c:pt idx="49">
                  <c:v>0.91</c:v>
                </c:pt>
                <c:pt idx="50">
                  <c:v>0.91</c:v>
                </c:pt>
                <c:pt idx="51">
                  <c:v>0.77</c:v>
                </c:pt>
                <c:pt idx="52">
                  <c:v>0.7</c:v>
                </c:pt>
                <c:pt idx="53">
                  <c:v>0.7</c:v>
                </c:pt>
                <c:pt idx="54">
                  <c:v>0.7</c:v>
                </c:pt>
                <c:pt idx="55">
                  <c:v>0.75249999999999995</c:v>
                </c:pt>
                <c:pt idx="56">
                  <c:v>0.77</c:v>
                </c:pt>
                <c:pt idx="57">
                  <c:v>0.71750000000000003</c:v>
                </c:pt>
                <c:pt idx="58">
                  <c:v>0.7</c:v>
                </c:pt>
                <c:pt idx="59">
                  <c:v>0.7</c:v>
                </c:pt>
                <c:pt idx="60">
                  <c:v>0.7</c:v>
                </c:pt>
                <c:pt idx="61">
                  <c:v>0.7</c:v>
                </c:pt>
                <c:pt idx="62">
                  <c:v>0.7</c:v>
                </c:pt>
                <c:pt idx="63">
                  <c:v>0.7</c:v>
                </c:pt>
                <c:pt idx="64">
                  <c:v>0.7</c:v>
                </c:pt>
                <c:pt idx="65">
                  <c:v>0.7</c:v>
                </c:pt>
                <c:pt idx="66">
                  <c:v>0.7</c:v>
                </c:pt>
                <c:pt idx="67">
                  <c:v>0.7</c:v>
                </c:pt>
                <c:pt idx="68">
                  <c:v>0.69125000000000003</c:v>
                </c:pt>
                <c:pt idx="69">
                  <c:v>0.5</c:v>
                </c:pt>
                <c:pt idx="70">
                  <c:v>0.5</c:v>
                </c:pt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0.38500000000000001</c:v>
                </c:pt>
                <c:pt idx="75">
                  <c:v>0.28000000000000003</c:v>
                </c:pt>
                <c:pt idx="76">
                  <c:v>0.28000000000000003</c:v>
                </c:pt>
                <c:pt idx="77">
                  <c:v>0.28000000000000003</c:v>
                </c:pt>
                <c:pt idx="78">
                  <c:v>0.31</c:v>
                </c:pt>
                <c:pt idx="79">
                  <c:v>0.31</c:v>
                </c:pt>
                <c:pt idx="80">
                  <c:v>0.39600000000000002</c:v>
                </c:pt>
                <c:pt idx="81">
                  <c:v>0.39600000000000002</c:v>
                </c:pt>
                <c:pt idx="82">
                  <c:v>0.39600000000000002</c:v>
                </c:pt>
                <c:pt idx="83">
                  <c:v>0.39600000000000002</c:v>
                </c:pt>
                <c:pt idx="84">
                  <c:v>0.39600000000000002</c:v>
                </c:pt>
                <c:pt idx="85">
                  <c:v>0.39600000000000002</c:v>
                </c:pt>
                <c:pt idx="86">
                  <c:v>0.39600000000000002</c:v>
                </c:pt>
                <c:pt idx="87">
                  <c:v>0.39600000000000002</c:v>
                </c:pt>
                <c:pt idx="88">
                  <c:v>0.39100000000000001</c:v>
                </c:pt>
                <c:pt idx="89">
                  <c:v>0.38600000000000001</c:v>
                </c:pt>
                <c:pt idx="90">
                  <c:v>0.35</c:v>
                </c:pt>
                <c:pt idx="91">
                  <c:v>0.35</c:v>
                </c:pt>
                <c:pt idx="92">
                  <c:v>0.35</c:v>
                </c:pt>
                <c:pt idx="93">
                  <c:v>0.35</c:v>
                </c:pt>
                <c:pt idx="94">
                  <c:v>0.35</c:v>
                </c:pt>
                <c:pt idx="95">
                  <c:v>0.35</c:v>
                </c:pt>
                <c:pt idx="96">
                  <c:v>0.35</c:v>
                </c:pt>
                <c:pt idx="97">
                  <c:v>0.35</c:v>
                </c:pt>
                <c:pt idx="98">
                  <c:v>0.35</c:v>
                </c:pt>
                <c:pt idx="99">
                  <c:v>0.35</c:v>
                </c:pt>
                <c:pt idx="100">
                  <c:v>0.39600000000000002</c:v>
                </c:pt>
                <c:pt idx="101">
                  <c:v>0.39600000000000002</c:v>
                </c:pt>
                <c:pt idx="102">
                  <c:v>0.39600000000000002</c:v>
                </c:pt>
                <c:pt idx="103">
                  <c:v>0.39600000000000002</c:v>
                </c:pt>
                <c:pt idx="104">
                  <c:v>0.39600000000000002</c:v>
                </c:pt>
                <c:pt idx="105">
                  <c:v>0.37</c:v>
                </c:pt>
                <c:pt idx="106">
                  <c:v>0.37</c:v>
                </c:pt>
                <c:pt idx="107">
                  <c:v>0.37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4F-43FC-B37A-AE1F01D58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9676415"/>
        <c:axId val="936312639"/>
      </c:lineChart>
      <c:catAx>
        <c:axId val="105967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312639"/>
        <c:crosses val="autoZero"/>
        <c:auto val="1"/>
        <c:lblAlgn val="ctr"/>
        <c:lblOffset val="100"/>
        <c:noMultiLvlLbl val="0"/>
      </c:catAx>
      <c:valAx>
        <c:axId val="936312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9676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0.821</cdr:x>
      <cdr:y>0.92529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9A9DC58-675C-4994-9EAF-C5BA557DEA26}"/>
            </a:ext>
          </a:extLst>
        </cdr:cNvPr>
        <cdr:cNvSpPr txBox="1"/>
      </cdr:nvSpPr>
      <cdr:spPr>
        <a:xfrm xmlns:a="http://schemas.openxmlformats.org/drawingml/2006/main">
          <a:off x="9008617" y="4187825"/>
          <a:ext cx="1964183" cy="338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Kilograms of rice</a:t>
          </a:r>
        </a:p>
      </cdr:txBody>
    </cdr:sp>
  </cdr:relSizeAnchor>
  <cdr:relSizeAnchor xmlns:cdr="http://schemas.openxmlformats.org/drawingml/2006/chartDrawing">
    <cdr:from>
      <cdr:x>0.08333</cdr:x>
      <cdr:y>0.64729</cdr:y>
    </cdr:from>
    <cdr:to>
      <cdr:x>0.19444</cdr:x>
      <cdr:y>0.84932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A6CB8B8-5F16-45E9-9304-59CBB3164186}"/>
            </a:ext>
          </a:extLst>
        </cdr:cNvPr>
        <cdr:cNvSpPr txBox="1"/>
      </cdr:nvSpPr>
      <cdr:spPr>
        <a:xfrm xmlns:a="http://schemas.openxmlformats.org/drawingml/2006/main">
          <a:off x="914363" y="2929596"/>
          <a:ext cx="1219188" cy="9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/>
            <a:t>MU(1)=0.79</a:t>
          </a:r>
        </a:p>
      </cdr:txBody>
    </cdr:sp>
  </cdr:relSizeAnchor>
  <cdr:relSizeAnchor xmlns:cdr="http://schemas.openxmlformats.org/drawingml/2006/chartDrawing">
    <cdr:from>
      <cdr:x>0.09722</cdr:x>
      <cdr:y>0.15082</cdr:y>
    </cdr:from>
    <cdr:to>
      <cdr:x>0.18056</cdr:x>
      <cdr:y>0.35286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1D8F628-63D5-C546-7385-6F9DE050761A}"/>
            </a:ext>
          </a:extLst>
        </cdr:cNvPr>
        <cdr:cNvSpPr txBox="1"/>
      </cdr:nvSpPr>
      <cdr:spPr>
        <a:xfrm xmlns:a="http://schemas.openxmlformats.org/drawingml/2006/main">
          <a:off x="1066800" y="6826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0.81944</cdr:x>
      <cdr:y>0.55559</cdr:y>
    </cdr:from>
    <cdr:to>
      <cdr:x>0.93056</cdr:x>
      <cdr:y>0.70712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8A1EAEC-26B2-4F54-BF89-B7EFC4CA9DB8}"/>
            </a:ext>
          </a:extLst>
        </cdr:cNvPr>
        <cdr:cNvSpPr txBox="1"/>
      </cdr:nvSpPr>
      <cdr:spPr>
        <a:xfrm xmlns:a="http://schemas.openxmlformats.org/drawingml/2006/main">
          <a:off x="8991600" y="2514600"/>
          <a:ext cx="12192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Kilograms</a:t>
          </a:r>
          <a:br>
            <a:rPr lang="en-US" sz="1800" dirty="0"/>
          </a:br>
          <a:r>
            <a:rPr lang="en-US" sz="1800" dirty="0"/>
            <a:t>of beans</a:t>
          </a:r>
        </a:p>
      </cdr:txBody>
    </cdr:sp>
  </cdr:relSizeAnchor>
  <cdr:relSizeAnchor xmlns:cdr="http://schemas.openxmlformats.org/drawingml/2006/chartDrawing">
    <cdr:from>
      <cdr:x>0.09028</cdr:x>
      <cdr:y>0.11785</cdr:y>
    </cdr:from>
    <cdr:to>
      <cdr:x>0.23612</cdr:x>
      <cdr:y>0.18519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D595F8E-D25C-4D5A-AF32-EFFBA91EBD61}"/>
            </a:ext>
          </a:extLst>
        </cdr:cNvPr>
        <cdr:cNvSpPr txBox="1"/>
      </cdr:nvSpPr>
      <cdr:spPr>
        <a:xfrm xmlns:a="http://schemas.openxmlformats.org/drawingml/2006/main">
          <a:off x="990600" y="533400"/>
          <a:ext cx="1600273" cy="304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dirty="0"/>
            <a:t>Utility (rice, beans)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0.66667</cdr:x>
      <cdr:y>0.00285</cdr:y>
    </cdr:from>
    <cdr:to>
      <cdr:x>0.86112</cdr:x>
      <cdr:y>0.08703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7F80403-EC7A-4A06-8A67-3C929707712A}"/>
            </a:ext>
          </a:extLst>
        </cdr:cNvPr>
        <cdr:cNvSpPr txBox="1"/>
      </cdr:nvSpPr>
      <cdr:spPr>
        <a:xfrm xmlns:a="http://schemas.openxmlformats.org/drawingml/2006/main">
          <a:off x="7315200" y="12895"/>
          <a:ext cx="2133661" cy="380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Kilograms of beans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70D6A-FB49-A14C-9B03-21B3417100C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B6C83-B894-2740-9986-97D8BB6F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23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44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42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74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39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33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06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23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30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39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93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4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22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21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8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56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62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81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828800"/>
            <a:ext cx="10363200" cy="900546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4400" y="2819400"/>
            <a:ext cx="10363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8956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C8AC51-4B65-7043-B0CE-19EAB96CF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162" y="6311357"/>
            <a:ext cx="2215839" cy="36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4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293970"/>
            <a:ext cx="10972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20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63084" y="4406900"/>
            <a:ext cx="10363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29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293970"/>
            <a:ext cx="10972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96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17638"/>
            <a:ext cx="5386917" cy="9064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5908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17638"/>
            <a:ext cx="5389033" cy="9064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22642" y="25908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1293970"/>
            <a:ext cx="10972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6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3028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Horizontal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09600" y="1293970"/>
            <a:ext cx="10972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5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4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F76294-103E-B94F-8D88-01DAC0ED3E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3073" y="2833948"/>
            <a:ext cx="5525854" cy="89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59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 rot="10800000">
            <a:off x="0" y="0"/>
            <a:ext cx="12192000" cy="358236"/>
          </a:xfrm>
          <a:prstGeom prst="rect">
            <a:avLst/>
          </a:prstGeom>
          <a:solidFill>
            <a:srgbClr val="3E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6803560"/>
            <a:ext cx="12192000" cy="91440"/>
          </a:xfrm>
          <a:prstGeom prst="rect">
            <a:avLst/>
          </a:prstGeom>
          <a:solidFill>
            <a:srgbClr val="3E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9939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703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charset="0"/>
        <a:buChar char="•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38.png"/><Relationship Id="rId9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1.png"/><Relationship Id="rId10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391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png"/><Relationship Id="rId5" Type="http://schemas.openxmlformats.org/officeDocument/2006/relationships/image" Target="../media/image41.png"/><Relationship Id="rId10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1.png"/><Relationship Id="rId10" Type="http://schemas.openxmlformats.org/officeDocument/2006/relationships/image" Target="../media/image34.png"/><Relationship Id="rId4" Type="http://schemas.openxmlformats.org/officeDocument/2006/relationships/image" Target="../media/image41.png"/><Relationship Id="rId9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39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7.png"/><Relationship Id="rId4" Type="http://schemas.openxmlformats.org/officeDocument/2006/relationships/image" Target="../media/image46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65.png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81.png"/><Relationship Id="rId3" Type="http://schemas.openxmlformats.org/officeDocument/2006/relationships/image" Target="../media/image63.png"/><Relationship Id="rId7" Type="http://schemas.openxmlformats.org/officeDocument/2006/relationships/image" Target="../media/image68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9.png"/><Relationship Id="rId5" Type="http://schemas.openxmlformats.org/officeDocument/2006/relationships/image" Target="../media/image66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64.png"/><Relationship Id="rId9" Type="http://schemas.openxmlformats.org/officeDocument/2006/relationships/image" Target="../media/image76.png"/><Relationship Id="rId14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63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5.png"/><Relationship Id="rId5" Type="http://schemas.openxmlformats.org/officeDocument/2006/relationships/image" Target="../media/image93.png"/><Relationship Id="rId10" Type="http://schemas.openxmlformats.org/officeDocument/2006/relationships/image" Target="../media/image92.png"/><Relationship Id="rId4" Type="http://schemas.openxmlformats.org/officeDocument/2006/relationships/image" Target="../media/image64.png"/><Relationship Id="rId9" Type="http://schemas.openxmlformats.org/officeDocument/2006/relationships/image" Target="../media/image9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16.png"/><Relationship Id="rId3" Type="http://schemas.openxmlformats.org/officeDocument/2006/relationships/image" Target="../media/image118.png"/><Relationship Id="rId21" Type="http://schemas.openxmlformats.org/officeDocument/2006/relationships/image" Target="../media/image103.png"/><Relationship Id="rId7" Type="http://schemas.openxmlformats.org/officeDocument/2006/relationships/image" Target="../media/image104.png"/><Relationship Id="rId12" Type="http://schemas.openxmlformats.org/officeDocument/2006/relationships/image" Target="../media/image100.png"/><Relationship Id="rId17" Type="http://schemas.openxmlformats.org/officeDocument/2006/relationships/image" Target="../media/image11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2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11" Type="http://schemas.openxmlformats.org/officeDocument/2006/relationships/image" Target="../media/image98.png"/><Relationship Id="rId5" Type="http://schemas.openxmlformats.org/officeDocument/2006/relationships/image" Target="../media/image99.png"/><Relationship Id="rId15" Type="http://schemas.openxmlformats.org/officeDocument/2006/relationships/image" Target="../media/image111.png"/><Relationship Id="rId10" Type="http://schemas.openxmlformats.org/officeDocument/2006/relationships/image" Target="../media/image125.png"/><Relationship Id="rId19" Type="http://schemas.openxmlformats.org/officeDocument/2006/relationships/image" Target="../media/image117.png"/><Relationship Id="rId4" Type="http://schemas.openxmlformats.org/officeDocument/2006/relationships/image" Target="../media/image119.png"/><Relationship Id="rId9" Type="http://schemas.openxmlformats.org/officeDocument/2006/relationships/image" Target="../media/image97.png"/><Relationship Id="rId14" Type="http://schemas.openxmlformats.org/officeDocument/2006/relationships/image" Target="../media/image107.png"/><Relationship Id="rId22" Type="http://schemas.openxmlformats.org/officeDocument/2006/relationships/image" Target="../media/image10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26" Type="http://schemas.openxmlformats.org/officeDocument/2006/relationships/image" Target="../media/image128.png"/><Relationship Id="rId3" Type="http://schemas.openxmlformats.org/officeDocument/2006/relationships/image" Target="../media/image106.png"/><Relationship Id="rId21" Type="http://schemas.openxmlformats.org/officeDocument/2006/relationships/image" Target="../media/image122.png"/><Relationship Id="rId7" Type="http://schemas.openxmlformats.org/officeDocument/2006/relationships/image" Target="../media/image108.png"/><Relationship Id="rId25" Type="http://schemas.openxmlformats.org/officeDocument/2006/relationships/image" Target="../media/image12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5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24" Type="http://schemas.openxmlformats.org/officeDocument/2006/relationships/image" Target="../media/image126.png"/><Relationship Id="rId15" Type="http://schemas.openxmlformats.org/officeDocument/2006/relationships/image" Target="../media/image111.png"/><Relationship Id="rId23" Type="http://schemas.openxmlformats.org/officeDocument/2006/relationships/image" Target="../media/image124.png"/><Relationship Id="rId10" Type="http://schemas.openxmlformats.org/officeDocument/2006/relationships/image" Target="../media/image114.png"/><Relationship Id="rId19" Type="http://schemas.openxmlformats.org/officeDocument/2006/relationships/image" Target="../media/image117.png"/><Relationship Id="rId4" Type="http://schemas.openxmlformats.org/officeDocument/2006/relationships/image" Target="../media/image119.png"/><Relationship Id="rId9" Type="http://schemas.openxmlformats.org/officeDocument/2006/relationships/image" Target="../media/image110.png"/><Relationship Id="rId22" Type="http://schemas.openxmlformats.org/officeDocument/2006/relationships/image" Target="../media/image12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13" Type="http://schemas.openxmlformats.org/officeDocument/2006/relationships/image" Target="../media/image690.png"/><Relationship Id="rId18" Type="http://schemas.openxmlformats.org/officeDocument/2006/relationships/image" Target="../media/image860.png"/><Relationship Id="rId3" Type="http://schemas.openxmlformats.org/officeDocument/2006/relationships/image" Target="../media/image780.png"/><Relationship Id="rId7" Type="http://schemas.openxmlformats.org/officeDocument/2006/relationships/image" Target="../media/image820.png"/><Relationship Id="rId12" Type="http://schemas.openxmlformats.org/officeDocument/2006/relationships/image" Target="../media/image680.png"/><Relationship Id="rId17" Type="http://schemas.openxmlformats.org/officeDocument/2006/relationships/image" Target="../media/image76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9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11" Type="http://schemas.openxmlformats.org/officeDocument/2006/relationships/image" Target="../media/image660.png"/><Relationship Id="rId5" Type="http://schemas.openxmlformats.org/officeDocument/2006/relationships/image" Target="../media/image800.png"/><Relationship Id="rId15" Type="http://schemas.openxmlformats.org/officeDocument/2006/relationships/image" Target="../media/image900.png"/><Relationship Id="rId10" Type="http://schemas.openxmlformats.org/officeDocument/2006/relationships/image" Target="../media/image850.png"/><Relationship Id="rId4" Type="http://schemas.openxmlformats.org/officeDocument/2006/relationships/image" Target="../media/image790.png"/><Relationship Id="rId9" Type="http://schemas.openxmlformats.org/officeDocument/2006/relationships/image" Target="../media/image840.png"/><Relationship Id="rId14" Type="http://schemas.openxmlformats.org/officeDocument/2006/relationships/image" Target="../media/image89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13" Type="http://schemas.openxmlformats.org/officeDocument/2006/relationships/image" Target="../media/image660.png"/><Relationship Id="rId3" Type="http://schemas.openxmlformats.org/officeDocument/2006/relationships/image" Target="../media/image871.png"/><Relationship Id="rId7" Type="http://schemas.openxmlformats.org/officeDocument/2006/relationships/image" Target="../media/image960.png"/><Relationship Id="rId12" Type="http://schemas.openxmlformats.org/officeDocument/2006/relationships/image" Target="../media/image8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0.png"/><Relationship Id="rId11" Type="http://schemas.openxmlformats.org/officeDocument/2006/relationships/image" Target="../media/image970.png"/><Relationship Id="rId5" Type="http://schemas.openxmlformats.org/officeDocument/2006/relationships/image" Target="../media/image800.png"/><Relationship Id="rId15" Type="http://schemas.openxmlformats.org/officeDocument/2006/relationships/image" Target="../media/image920.png"/><Relationship Id="rId10" Type="http://schemas.openxmlformats.org/officeDocument/2006/relationships/image" Target="../media/image850.png"/><Relationship Id="rId4" Type="http://schemas.openxmlformats.org/officeDocument/2006/relationships/image" Target="../media/image790.png"/><Relationship Id="rId9" Type="http://schemas.openxmlformats.org/officeDocument/2006/relationships/image" Target="../media/image840.png"/><Relationship Id="rId14" Type="http://schemas.openxmlformats.org/officeDocument/2006/relationships/image" Target="../media/image68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png"/><Relationship Id="rId13" Type="http://schemas.openxmlformats.org/officeDocument/2006/relationships/image" Target="../media/image1030.png"/><Relationship Id="rId18" Type="http://schemas.openxmlformats.org/officeDocument/2006/relationships/image" Target="../media/image1080.png"/><Relationship Id="rId3" Type="http://schemas.openxmlformats.org/officeDocument/2006/relationships/image" Target="../media/image1010.png"/><Relationship Id="rId7" Type="http://schemas.openxmlformats.org/officeDocument/2006/relationships/image" Target="../media/image1050.png"/><Relationship Id="rId12" Type="http://schemas.openxmlformats.org/officeDocument/2006/relationships/image" Target="../media/image1100.png"/><Relationship Id="rId17" Type="http://schemas.openxmlformats.org/officeDocument/2006/relationships/image" Target="../media/image115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0.png"/><Relationship Id="rId11" Type="http://schemas.openxmlformats.org/officeDocument/2006/relationships/image" Target="../media/image1000.png"/><Relationship Id="rId5" Type="http://schemas.openxmlformats.org/officeDocument/2006/relationships/image" Target="../media/image930.png"/><Relationship Id="rId15" Type="http://schemas.openxmlformats.org/officeDocument/2006/relationships/image" Target="../media/image981.png"/><Relationship Id="rId10" Type="http://schemas.openxmlformats.org/officeDocument/2006/relationships/image" Target="../media/image580.png"/><Relationship Id="rId19" Type="http://schemas.openxmlformats.org/officeDocument/2006/relationships/image" Target="../media/image1090.png"/><Relationship Id="rId4" Type="http://schemas.openxmlformats.org/officeDocument/2006/relationships/image" Target="../media/image1020.png"/><Relationship Id="rId9" Type="http://schemas.openxmlformats.org/officeDocument/2006/relationships/image" Target="../media/image670.png"/><Relationship Id="rId14" Type="http://schemas.openxmlformats.org/officeDocument/2006/relationships/image" Target="../media/image94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3" Type="http://schemas.openxmlformats.org/officeDocument/2006/relationships/image" Target="../media/image137.png"/><Relationship Id="rId21" Type="http://schemas.openxmlformats.org/officeDocument/2006/relationships/image" Target="../media/image155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" Type="http://schemas.openxmlformats.org/officeDocument/2006/relationships/image" Target="../media/image136.png"/><Relationship Id="rId16" Type="http://schemas.openxmlformats.org/officeDocument/2006/relationships/image" Target="../media/image150.png"/><Relationship Id="rId20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5" Type="http://schemas.openxmlformats.org/officeDocument/2006/relationships/image" Target="../media/image149.png"/><Relationship Id="rId23" Type="http://schemas.openxmlformats.org/officeDocument/2006/relationships/image" Target="../media/image157.png"/><Relationship Id="rId10" Type="http://schemas.openxmlformats.org/officeDocument/2006/relationships/image" Target="../media/image144.png"/><Relationship Id="rId19" Type="http://schemas.openxmlformats.org/officeDocument/2006/relationships/image" Target="../media/image153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Relationship Id="rId22" Type="http://schemas.openxmlformats.org/officeDocument/2006/relationships/image" Target="../media/image15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200.png"/><Relationship Id="rId3" Type="http://schemas.openxmlformats.org/officeDocument/2006/relationships/image" Target="../media/image1170.png"/><Relationship Id="rId7" Type="http://schemas.openxmlformats.org/officeDocument/2006/relationships/image" Target="../media/image1290.png"/><Relationship Id="rId12" Type="http://schemas.openxmlformats.org/officeDocument/2006/relationships/image" Target="../media/image120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png"/><Relationship Id="rId11" Type="http://schemas.openxmlformats.org/officeDocument/2006/relationships/image" Target="../media/image610.png"/><Relationship Id="rId5" Type="http://schemas.openxmlformats.org/officeDocument/2006/relationships/image" Target="../media/image161.png"/><Relationship Id="rId10" Type="http://schemas.openxmlformats.org/officeDocument/2006/relationships/image" Target="../media/image166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74.png"/><Relationship Id="rId3" Type="http://schemas.openxmlformats.org/officeDocument/2006/relationships/image" Target="../media/image980.png"/><Relationship Id="rId7" Type="http://schemas.openxmlformats.org/officeDocument/2006/relationships/image" Target="../media/image159.png"/><Relationship Id="rId12" Type="http://schemas.openxmlformats.org/officeDocument/2006/relationships/image" Target="../media/image173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11" Type="http://schemas.openxmlformats.org/officeDocument/2006/relationships/image" Target="../media/image172.png"/><Relationship Id="rId5" Type="http://schemas.openxmlformats.org/officeDocument/2006/relationships/image" Target="../media/image1310.png"/><Relationship Id="rId10" Type="http://schemas.openxmlformats.org/officeDocument/2006/relationships/image" Target="../media/image171.png"/><Relationship Id="rId4" Type="http://schemas.openxmlformats.org/officeDocument/2006/relationships/image" Target="../media/image1300.png"/><Relationship Id="rId9" Type="http://schemas.openxmlformats.org/officeDocument/2006/relationships/image" Target="../media/image170.png"/><Relationship Id="rId14" Type="http://schemas.openxmlformats.org/officeDocument/2006/relationships/image" Target="../media/image17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Relationship Id="rId9" Type="http://schemas.openxmlformats.org/officeDocument/2006/relationships/image" Target="../media/image64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10" Type="http://schemas.openxmlformats.org/officeDocument/2006/relationships/image" Target="../media/image1320.png"/><Relationship Id="rId4" Type="http://schemas.openxmlformats.org/officeDocument/2006/relationships/image" Target="../media/image177.png"/><Relationship Id="rId9" Type="http://schemas.openxmlformats.org/officeDocument/2006/relationships/image" Target="../media/image122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Consumer Choice Theory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PAI </a:t>
            </a:r>
            <a:r>
              <a:rPr lang="en-US"/>
              <a:t>897 Lecture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9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54317-45F5-4284-AC11-6B7860A1C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Bundles on an indifference curve further on a straight line from the origin (0 rice, 0 beans) are preferred to those closer to the origin.</a:t>
            </a:r>
          </a:p>
          <a:p>
            <a:r>
              <a:rPr lang="en-US" dirty="0"/>
              <a:t>There exists an indifference curve passing through any bundle we identify.</a:t>
            </a:r>
          </a:p>
          <a:p>
            <a:r>
              <a:rPr lang="en-US" dirty="0"/>
              <a:t>Indifference curves cannot cross.</a:t>
            </a:r>
          </a:p>
          <a:p>
            <a:r>
              <a:rPr lang="en-US" dirty="0"/>
              <a:t>Indifference curves slope downward since they are trade-offs of less of one good and more of the other to remain equally well-off.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0D9F9-CCB3-42C2-95B5-AE10F54E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 Properties</a:t>
            </a:r>
          </a:p>
        </p:txBody>
      </p:sp>
    </p:spTree>
    <p:extLst>
      <p:ext uri="{BB962C8B-B14F-4D97-AF65-F5344CB8AC3E}">
        <p14:creationId xmlns:p14="http://schemas.microsoft.com/office/powerpoint/2010/main" val="406948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B576F-C280-4978-9974-7863D095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AE6662-7636-4393-B770-9826328FD04A}"/>
              </a:ext>
            </a:extLst>
          </p:cNvPr>
          <p:cNvSpPr txBox="1"/>
          <p:nvPr/>
        </p:nvSpPr>
        <p:spPr>
          <a:xfrm>
            <a:off x="5835912" y="1631011"/>
            <a:ext cx="5746488" cy="9581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Any bundle on I3 is preferred to any bundle on I2.</a:t>
            </a:r>
          </a:p>
          <a:p>
            <a:r>
              <a:rPr lang="en-US" dirty="0"/>
              <a:t>Any bundle on I2 is preferred to any bundle on I1.</a:t>
            </a:r>
          </a:p>
          <a:p>
            <a:r>
              <a:rPr lang="en-US" dirty="0"/>
              <a:t>Any bundle on I3 is thus preferred to any bundle on I1.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D54755-D984-4D15-A724-E92B5EBA0A85}"/>
              </a:ext>
            </a:extLst>
          </p:cNvPr>
          <p:cNvCxnSpPr>
            <a:cxnSpLocks/>
          </p:cNvCxnSpPr>
          <p:nvPr/>
        </p:nvCxnSpPr>
        <p:spPr>
          <a:xfrm>
            <a:off x="3455847" y="1837432"/>
            <a:ext cx="0" cy="40329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00B396-EB3C-42E0-A981-D0D515FCCCC2}"/>
              </a:ext>
            </a:extLst>
          </p:cNvPr>
          <p:cNvCxnSpPr/>
          <p:nvPr/>
        </p:nvCxnSpPr>
        <p:spPr>
          <a:xfrm flipH="1">
            <a:off x="3455847" y="5870370"/>
            <a:ext cx="61680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CAA57E-2BB3-4980-848F-07E172F3E61D}"/>
              </a:ext>
            </a:extLst>
          </p:cNvPr>
          <p:cNvSpPr txBox="1"/>
          <p:nvPr/>
        </p:nvSpPr>
        <p:spPr>
          <a:xfrm>
            <a:off x="9386637" y="5960942"/>
            <a:ext cx="589875" cy="3170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Quantity of Rice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350384-F637-4AD0-BA7A-DAFEFDDA2852}"/>
              </a:ext>
            </a:extLst>
          </p:cNvPr>
          <p:cNvSpPr/>
          <p:nvPr/>
        </p:nvSpPr>
        <p:spPr>
          <a:xfrm>
            <a:off x="4313782" y="2175407"/>
            <a:ext cx="4458655" cy="2716789"/>
          </a:xfrm>
          <a:custGeom>
            <a:avLst/>
            <a:gdLst>
              <a:gd name="connsiteX0" fmla="*/ 0 w 4296427"/>
              <a:gd name="connsiteY0" fmla="*/ 0 h 2617939"/>
              <a:gd name="connsiteX1" fmla="*/ 964504 w 4296427"/>
              <a:gd name="connsiteY1" fmla="*/ 1540701 h 2617939"/>
              <a:gd name="connsiteX2" fmla="*/ 4296427 w 4296427"/>
              <a:gd name="connsiteY2" fmla="*/ 2617939 h 261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6427" h="2617939">
                <a:moveTo>
                  <a:pt x="0" y="0"/>
                </a:moveTo>
                <a:cubicBezTo>
                  <a:pt x="124216" y="552189"/>
                  <a:pt x="248433" y="1104378"/>
                  <a:pt x="964504" y="1540701"/>
                </a:cubicBezTo>
                <a:cubicBezTo>
                  <a:pt x="1680575" y="1977024"/>
                  <a:pt x="2988501" y="2297481"/>
                  <a:pt x="4296427" y="26179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96CC48-250D-45E4-A439-C6B090F016F9}"/>
              </a:ext>
            </a:extLst>
          </p:cNvPr>
          <p:cNvSpPr/>
          <p:nvPr/>
        </p:nvSpPr>
        <p:spPr>
          <a:xfrm>
            <a:off x="4859738" y="1993419"/>
            <a:ext cx="3938695" cy="2482809"/>
          </a:xfrm>
          <a:custGeom>
            <a:avLst/>
            <a:gdLst>
              <a:gd name="connsiteX0" fmla="*/ 0 w 3795386"/>
              <a:gd name="connsiteY0" fmla="*/ 0 h 2392472"/>
              <a:gd name="connsiteX1" fmla="*/ 1427967 w 3795386"/>
              <a:gd name="connsiteY1" fmla="*/ 1478072 h 2392472"/>
              <a:gd name="connsiteX2" fmla="*/ 3795386 w 3795386"/>
              <a:gd name="connsiteY2" fmla="*/ 2392472 h 239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5386" h="2392472">
                <a:moveTo>
                  <a:pt x="0" y="0"/>
                </a:moveTo>
                <a:cubicBezTo>
                  <a:pt x="397701" y="539663"/>
                  <a:pt x="795403" y="1079327"/>
                  <a:pt x="1427967" y="1478072"/>
                </a:cubicBezTo>
                <a:cubicBezTo>
                  <a:pt x="2060531" y="1876817"/>
                  <a:pt x="3338186" y="2215020"/>
                  <a:pt x="3795386" y="23924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BA707C-8D43-4B36-B6A0-3D79DF243942}"/>
              </a:ext>
            </a:extLst>
          </p:cNvPr>
          <p:cNvSpPr txBox="1"/>
          <p:nvPr/>
        </p:nvSpPr>
        <p:spPr>
          <a:xfrm>
            <a:off x="8487986" y="5143315"/>
            <a:ext cx="391262" cy="3832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B5BCFD-DB9F-4523-906B-3F1328C5B02F}"/>
              </a:ext>
            </a:extLst>
          </p:cNvPr>
          <p:cNvSpPr txBox="1"/>
          <p:nvPr/>
        </p:nvSpPr>
        <p:spPr>
          <a:xfrm>
            <a:off x="8726935" y="4664709"/>
            <a:ext cx="948927" cy="3832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I2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81AEB5-EC65-4B9D-A313-F4DF02CACE59}"/>
              </a:ext>
            </a:extLst>
          </p:cNvPr>
          <p:cNvSpPr txBox="1"/>
          <p:nvPr/>
        </p:nvSpPr>
        <p:spPr>
          <a:xfrm>
            <a:off x="8879249" y="4290989"/>
            <a:ext cx="549397" cy="3832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I3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51E3B4C-725B-4045-8F53-4396D62DF6BB}"/>
              </a:ext>
            </a:extLst>
          </p:cNvPr>
          <p:cNvSpPr/>
          <p:nvPr/>
        </p:nvSpPr>
        <p:spPr>
          <a:xfrm>
            <a:off x="3964976" y="2684533"/>
            <a:ext cx="4458655" cy="2716789"/>
          </a:xfrm>
          <a:custGeom>
            <a:avLst/>
            <a:gdLst>
              <a:gd name="connsiteX0" fmla="*/ 0 w 4296427"/>
              <a:gd name="connsiteY0" fmla="*/ 0 h 2617939"/>
              <a:gd name="connsiteX1" fmla="*/ 964504 w 4296427"/>
              <a:gd name="connsiteY1" fmla="*/ 1540701 h 2617939"/>
              <a:gd name="connsiteX2" fmla="*/ 4296427 w 4296427"/>
              <a:gd name="connsiteY2" fmla="*/ 2617939 h 261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6427" h="2617939">
                <a:moveTo>
                  <a:pt x="0" y="0"/>
                </a:moveTo>
                <a:cubicBezTo>
                  <a:pt x="124216" y="552189"/>
                  <a:pt x="248433" y="1104378"/>
                  <a:pt x="964504" y="1540701"/>
                </a:cubicBezTo>
                <a:cubicBezTo>
                  <a:pt x="1680575" y="1977024"/>
                  <a:pt x="2988501" y="2297481"/>
                  <a:pt x="4296427" y="26179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CB1414-7F8B-420B-AB7D-AC0A3368E9C2}"/>
              </a:ext>
            </a:extLst>
          </p:cNvPr>
          <p:cNvCxnSpPr/>
          <p:nvPr/>
        </p:nvCxnSpPr>
        <p:spPr>
          <a:xfrm flipV="1">
            <a:off x="3455847" y="3102667"/>
            <a:ext cx="4191093" cy="2767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C9FEA63-CECE-4835-B036-73999B4639EF}"/>
              </a:ext>
            </a:extLst>
          </p:cNvPr>
          <p:cNvSpPr txBox="1"/>
          <p:nvPr/>
        </p:nvSpPr>
        <p:spPr>
          <a:xfrm>
            <a:off x="2735078" y="5949447"/>
            <a:ext cx="1455922" cy="3832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Origin; (0,0)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95408" y="1837431"/>
            <a:ext cx="2160430" cy="12652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Quantity of Beans</a:t>
            </a:r>
          </a:p>
        </p:txBody>
      </p:sp>
    </p:spTree>
    <p:extLst>
      <p:ext uri="{BB962C8B-B14F-4D97-AF65-F5344CB8AC3E}">
        <p14:creationId xmlns:p14="http://schemas.microsoft.com/office/powerpoint/2010/main" val="73848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71D6-0287-46F5-8A4F-0A51C2CF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Logical if They Cross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433A3C-CF03-4468-A41D-9EACA1A1001F}"/>
              </a:ext>
            </a:extLst>
          </p:cNvPr>
          <p:cNvCxnSpPr/>
          <p:nvPr/>
        </p:nvCxnSpPr>
        <p:spPr>
          <a:xfrm>
            <a:off x="3297892" y="1920642"/>
            <a:ext cx="0" cy="39436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1F9E72-09BD-441B-82B4-7CF4A3C18C82}"/>
              </a:ext>
            </a:extLst>
          </p:cNvPr>
          <p:cNvCxnSpPr/>
          <p:nvPr/>
        </p:nvCxnSpPr>
        <p:spPr>
          <a:xfrm>
            <a:off x="3297892" y="5864337"/>
            <a:ext cx="378594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C3E698F-EF38-48F4-B663-BCA33D5C86A3}"/>
              </a:ext>
            </a:extLst>
          </p:cNvPr>
          <p:cNvSpPr/>
          <p:nvPr/>
        </p:nvSpPr>
        <p:spPr>
          <a:xfrm>
            <a:off x="3695503" y="1891470"/>
            <a:ext cx="3388316" cy="3263002"/>
          </a:xfrm>
          <a:custGeom>
            <a:avLst/>
            <a:gdLst>
              <a:gd name="connsiteX0" fmla="*/ 0 w 651353"/>
              <a:gd name="connsiteY0" fmla="*/ 0 h 2066795"/>
              <a:gd name="connsiteX1" fmla="*/ 651353 w 651353"/>
              <a:gd name="connsiteY1" fmla="*/ 2066795 h 206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1353" h="2066795">
                <a:moveTo>
                  <a:pt x="0" y="0"/>
                </a:moveTo>
                <a:cubicBezTo>
                  <a:pt x="58454" y="767219"/>
                  <a:pt x="116909" y="1534439"/>
                  <a:pt x="651353" y="20667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0AAA5F2-CB30-4C0D-AB99-BA635B936FA1}"/>
              </a:ext>
            </a:extLst>
          </p:cNvPr>
          <p:cNvSpPr/>
          <p:nvPr/>
        </p:nvSpPr>
        <p:spPr>
          <a:xfrm>
            <a:off x="4244390" y="1826723"/>
            <a:ext cx="2084215" cy="3688542"/>
          </a:xfrm>
          <a:custGeom>
            <a:avLst/>
            <a:gdLst>
              <a:gd name="connsiteX0" fmla="*/ 0 w 651353"/>
              <a:gd name="connsiteY0" fmla="*/ 0 h 2066795"/>
              <a:gd name="connsiteX1" fmla="*/ 651353 w 651353"/>
              <a:gd name="connsiteY1" fmla="*/ 2066795 h 206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1353" h="2066795">
                <a:moveTo>
                  <a:pt x="0" y="0"/>
                </a:moveTo>
                <a:cubicBezTo>
                  <a:pt x="58454" y="767219"/>
                  <a:pt x="116909" y="1534439"/>
                  <a:pt x="651353" y="20667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3BA77F-760F-45A7-B943-DE5FE6F31D0D}"/>
              </a:ext>
            </a:extLst>
          </p:cNvPr>
          <p:cNvSpPr/>
          <p:nvPr/>
        </p:nvSpPr>
        <p:spPr>
          <a:xfrm>
            <a:off x="3899979" y="2911158"/>
            <a:ext cx="315496" cy="236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92D704-D620-4A1D-AF8B-3F49B71E63CD}"/>
              </a:ext>
            </a:extLst>
          </p:cNvPr>
          <p:cNvSpPr/>
          <p:nvPr/>
        </p:nvSpPr>
        <p:spPr>
          <a:xfrm>
            <a:off x="5389659" y="4917850"/>
            <a:ext cx="315496" cy="236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EDC7851-1B94-4CA3-9D3C-9036CD534137}"/>
              </a:ext>
            </a:extLst>
          </p:cNvPr>
          <p:cNvSpPr/>
          <p:nvPr/>
        </p:nvSpPr>
        <p:spPr>
          <a:xfrm>
            <a:off x="4717622" y="3914639"/>
            <a:ext cx="315496" cy="236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8CF12B-A981-44DA-8CF0-237A96C11CAF}"/>
              </a:ext>
            </a:extLst>
          </p:cNvPr>
          <p:cNvSpPr/>
          <p:nvPr/>
        </p:nvSpPr>
        <p:spPr>
          <a:xfrm>
            <a:off x="4135252" y="1929826"/>
            <a:ext cx="315496" cy="236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FC1EFE-D51B-4614-A1ED-BD4436056B45}"/>
              </a:ext>
            </a:extLst>
          </p:cNvPr>
          <p:cNvSpPr/>
          <p:nvPr/>
        </p:nvSpPr>
        <p:spPr>
          <a:xfrm>
            <a:off x="6007139" y="4681228"/>
            <a:ext cx="315496" cy="236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8BC0A0-F549-4041-BE3A-647304150CFB}"/>
              </a:ext>
            </a:extLst>
          </p:cNvPr>
          <p:cNvCxnSpPr/>
          <p:nvPr/>
        </p:nvCxnSpPr>
        <p:spPr>
          <a:xfrm flipV="1">
            <a:off x="3297893" y="1526273"/>
            <a:ext cx="1152856" cy="4338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9434ED-E0C7-4566-9588-1D5DA05DCD64}"/>
              </a:ext>
            </a:extLst>
          </p:cNvPr>
          <p:cNvCxnSpPr/>
          <p:nvPr/>
        </p:nvCxnSpPr>
        <p:spPr>
          <a:xfrm flipV="1">
            <a:off x="3393519" y="4365733"/>
            <a:ext cx="3776811" cy="1498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252B444-72FF-4D92-9C3A-8A3B0D46846A}"/>
              </a:ext>
            </a:extLst>
          </p:cNvPr>
          <p:cNvSpPr txBox="1"/>
          <p:nvPr/>
        </p:nvSpPr>
        <p:spPr>
          <a:xfrm>
            <a:off x="4450748" y="1929826"/>
            <a:ext cx="1877014" cy="3822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 preferred to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7E4130-1E39-448C-9278-7929E264D6CB}"/>
              </a:ext>
            </a:extLst>
          </p:cNvPr>
          <p:cNvSpPr txBox="1"/>
          <p:nvPr/>
        </p:nvSpPr>
        <p:spPr>
          <a:xfrm>
            <a:off x="6229919" y="3969711"/>
            <a:ext cx="1849557" cy="3822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E preferred to 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19956A-95C0-4CEE-8BC7-618145DAFB67}"/>
              </a:ext>
            </a:extLst>
          </p:cNvPr>
          <p:cNvSpPr txBox="1"/>
          <p:nvPr/>
        </p:nvSpPr>
        <p:spPr>
          <a:xfrm>
            <a:off x="6398513" y="5404423"/>
            <a:ext cx="2921281" cy="3822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Indifferent between B, C, 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F9900E-075F-4C56-8B46-FE7E036C3F80}"/>
              </a:ext>
            </a:extLst>
          </p:cNvPr>
          <p:cNvSpPr txBox="1"/>
          <p:nvPr/>
        </p:nvSpPr>
        <p:spPr>
          <a:xfrm>
            <a:off x="7108189" y="4889253"/>
            <a:ext cx="2894799" cy="3822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Indifferent between A, C, 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670370-F1CA-4891-95D1-94EE5BB20D2F}"/>
              </a:ext>
            </a:extLst>
          </p:cNvPr>
          <p:cNvSpPr txBox="1"/>
          <p:nvPr/>
        </p:nvSpPr>
        <p:spPr>
          <a:xfrm>
            <a:off x="6452848" y="5870821"/>
            <a:ext cx="1971847" cy="3875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Quantity of rice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E8C366-6274-4650-BFF3-837876A1086E}"/>
              </a:ext>
            </a:extLst>
          </p:cNvPr>
          <p:cNvSpPr txBox="1"/>
          <p:nvPr/>
        </p:nvSpPr>
        <p:spPr>
          <a:xfrm>
            <a:off x="2116122" y="1826723"/>
            <a:ext cx="1152856" cy="6690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Quantity of beans</a:t>
            </a:r>
          </a:p>
        </p:txBody>
      </p:sp>
    </p:spTree>
    <p:extLst>
      <p:ext uri="{BB962C8B-B14F-4D97-AF65-F5344CB8AC3E}">
        <p14:creationId xmlns:p14="http://schemas.microsoft.com/office/powerpoint/2010/main" val="4249900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A035B-D6E3-42B8-8A98-F8ED3AC6D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Violates “More </a:t>
            </a:r>
            <a:r>
              <a:rPr lang="en-US" dirty="0"/>
              <a:t>Is Better </a:t>
            </a:r>
            <a:r>
              <a:rPr lang="en-US"/>
              <a:t>Than Less”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0B355C-C1C9-4C6E-B8BF-D3F06F7E56A8}"/>
              </a:ext>
            </a:extLst>
          </p:cNvPr>
          <p:cNvCxnSpPr/>
          <p:nvPr/>
        </p:nvCxnSpPr>
        <p:spPr>
          <a:xfrm>
            <a:off x="4213356" y="2131690"/>
            <a:ext cx="0" cy="3733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8994E8-31B9-425A-BE31-E7E861260A23}"/>
              </a:ext>
            </a:extLst>
          </p:cNvPr>
          <p:cNvCxnSpPr/>
          <p:nvPr/>
        </p:nvCxnSpPr>
        <p:spPr>
          <a:xfrm>
            <a:off x="4213356" y="586549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6C59D21-9188-41C5-A8B6-E3F90452DF15}"/>
              </a:ext>
            </a:extLst>
          </p:cNvPr>
          <p:cNvSpPr txBox="1"/>
          <p:nvPr/>
        </p:nvSpPr>
        <p:spPr>
          <a:xfrm>
            <a:off x="8128750" y="5930253"/>
            <a:ext cx="1730244" cy="339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Quantity of rice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49FE3C8-4472-415C-BDBB-18FE5D345F9A}"/>
              </a:ext>
            </a:extLst>
          </p:cNvPr>
          <p:cNvSpPr/>
          <p:nvPr/>
        </p:nvSpPr>
        <p:spPr>
          <a:xfrm rot="19196199">
            <a:off x="5158483" y="2224356"/>
            <a:ext cx="2839068" cy="3176856"/>
          </a:xfrm>
          <a:custGeom>
            <a:avLst/>
            <a:gdLst>
              <a:gd name="connsiteX0" fmla="*/ 351660 w 351660"/>
              <a:gd name="connsiteY0" fmla="*/ 0 h 2004165"/>
              <a:gd name="connsiteX1" fmla="*/ 151243 w 351660"/>
              <a:gd name="connsiteY1" fmla="*/ 2004165 h 200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1660" h="2004165">
                <a:moveTo>
                  <a:pt x="351660" y="0"/>
                </a:moveTo>
                <a:cubicBezTo>
                  <a:pt x="88613" y="810017"/>
                  <a:pt x="-174434" y="1620034"/>
                  <a:pt x="151243" y="20041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DEF4F2B-2920-4686-9077-DE8CD1B8DFFC}"/>
              </a:ext>
            </a:extLst>
          </p:cNvPr>
          <p:cNvSpPr/>
          <p:nvPr/>
        </p:nvSpPr>
        <p:spPr>
          <a:xfrm>
            <a:off x="5750926" y="5013720"/>
            <a:ext cx="228600" cy="380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C83FA6-06EA-4527-A33B-F6F57CDEA45B}"/>
              </a:ext>
            </a:extLst>
          </p:cNvPr>
          <p:cNvCxnSpPr>
            <a:cxnSpLocks/>
          </p:cNvCxnSpPr>
          <p:nvPr/>
        </p:nvCxnSpPr>
        <p:spPr>
          <a:xfrm flipV="1">
            <a:off x="4203789" y="5244222"/>
            <a:ext cx="3112161" cy="1028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CEBF2F-5D81-4062-8B58-3043659A21FC}"/>
              </a:ext>
            </a:extLst>
          </p:cNvPr>
          <p:cNvCxnSpPr>
            <a:endCxn id="15" idx="4"/>
          </p:cNvCxnSpPr>
          <p:nvPr/>
        </p:nvCxnSpPr>
        <p:spPr>
          <a:xfrm flipV="1">
            <a:off x="5865226" y="5394712"/>
            <a:ext cx="0" cy="46576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A189887-7703-4864-BC52-BB578969953B}"/>
              </a:ext>
            </a:extLst>
          </p:cNvPr>
          <p:cNvSpPr/>
          <p:nvPr/>
        </p:nvSpPr>
        <p:spPr>
          <a:xfrm>
            <a:off x="5906333" y="3189331"/>
            <a:ext cx="228600" cy="380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4249C9-745D-42C1-B5A8-D86EF3C333D8}"/>
              </a:ext>
            </a:extLst>
          </p:cNvPr>
          <p:cNvCxnSpPr>
            <a:cxnSpLocks/>
          </p:cNvCxnSpPr>
          <p:nvPr/>
        </p:nvCxnSpPr>
        <p:spPr>
          <a:xfrm>
            <a:off x="4203790" y="3524118"/>
            <a:ext cx="182994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AA892D-9292-4B5A-BE61-01BC124A3351}"/>
              </a:ext>
            </a:extLst>
          </p:cNvPr>
          <p:cNvCxnSpPr>
            <a:cxnSpLocks/>
          </p:cNvCxnSpPr>
          <p:nvPr/>
        </p:nvCxnSpPr>
        <p:spPr>
          <a:xfrm flipV="1">
            <a:off x="6033730" y="3539866"/>
            <a:ext cx="0" cy="232562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B16A5F5-CF5F-4245-ADD6-D9106F5699CE}"/>
                  </a:ext>
                </a:extLst>
              </p:cNvPr>
              <p:cNvSpPr txBox="1"/>
              <p:nvPr/>
            </p:nvSpPr>
            <p:spPr>
              <a:xfrm>
                <a:off x="3401372" y="5077085"/>
                <a:ext cx="757048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B16A5F5-CF5F-4245-ADD6-D9106F569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372" y="5077085"/>
                <a:ext cx="757048" cy="369332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A203D99-9AB1-4A1F-92A2-818A7BDF4CCC}"/>
                  </a:ext>
                </a:extLst>
              </p:cNvPr>
              <p:cNvSpPr txBox="1"/>
              <p:nvPr/>
            </p:nvSpPr>
            <p:spPr>
              <a:xfrm>
                <a:off x="3679956" y="3299894"/>
                <a:ext cx="49436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A203D99-9AB1-4A1F-92A2-818A7BDF4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956" y="3299894"/>
                <a:ext cx="49436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8150952-EFD6-4E0A-B5F1-624546E1A0A3}"/>
                  </a:ext>
                </a:extLst>
              </p:cNvPr>
              <p:cNvSpPr txBox="1"/>
              <p:nvPr/>
            </p:nvSpPr>
            <p:spPr>
              <a:xfrm>
                <a:off x="5664833" y="5909424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8150952-EFD6-4E0A-B5F1-624546E1A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833" y="5909424"/>
                <a:ext cx="4443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1A4CE5B-1025-4E13-8810-5829F9C3AEAB}"/>
                  </a:ext>
                </a:extLst>
              </p:cNvPr>
              <p:cNvSpPr txBox="1"/>
              <p:nvPr/>
            </p:nvSpPr>
            <p:spPr>
              <a:xfrm>
                <a:off x="5904806" y="5909424"/>
                <a:ext cx="460254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1A4CE5B-1025-4E13-8810-5829F9C3A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806" y="5909424"/>
                <a:ext cx="4602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FDF1394E-987C-463F-B2B8-C79EA782580C}"/>
              </a:ext>
            </a:extLst>
          </p:cNvPr>
          <p:cNvSpPr txBox="1"/>
          <p:nvPr/>
        </p:nvSpPr>
        <p:spPr>
          <a:xfrm>
            <a:off x="8099559" y="4874890"/>
            <a:ext cx="2163797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Don’t “swoop” back!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D447F8-EDEC-42AD-8618-9DD5516778B8}"/>
              </a:ext>
            </a:extLst>
          </p:cNvPr>
          <p:cNvSpPr txBox="1"/>
          <p:nvPr/>
        </p:nvSpPr>
        <p:spPr>
          <a:xfrm>
            <a:off x="6566464" y="1478003"/>
            <a:ext cx="24878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E8C366-6274-4650-BFF3-837876A1086E}"/>
              </a:ext>
            </a:extLst>
          </p:cNvPr>
          <p:cNvSpPr txBox="1"/>
          <p:nvPr/>
        </p:nvSpPr>
        <p:spPr>
          <a:xfrm>
            <a:off x="3044647" y="2147427"/>
            <a:ext cx="1113773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Quantity of beans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002F4A-22B2-467D-9762-C3C0FD109F4A}"/>
              </a:ext>
            </a:extLst>
          </p:cNvPr>
          <p:cNvCxnSpPr>
            <a:cxnSpLocks/>
          </p:cNvCxnSpPr>
          <p:nvPr/>
        </p:nvCxnSpPr>
        <p:spPr>
          <a:xfrm flipH="1">
            <a:off x="7310417" y="5304080"/>
            <a:ext cx="1" cy="57169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89F6551-DAAE-4F2A-A672-9883162DD4F7}"/>
              </a:ext>
            </a:extLst>
          </p:cNvPr>
          <p:cNvSpPr/>
          <p:nvPr/>
        </p:nvSpPr>
        <p:spPr>
          <a:xfrm>
            <a:off x="7137400" y="5077085"/>
            <a:ext cx="248777" cy="249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C5E884-CBFD-4980-908C-3A7D41680746}"/>
                  </a:ext>
                </a:extLst>
              </p:cNvPr>
              <p:cNvSpPr txBox="1"/>
              <p:nvPr/>
            </p:nvSpPr>
            <p:spPr>
              <a:xfrm>
                <a:off x="7084457" y="5921399"/>
                <a:ext cx="451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C5E884-CBFD-4980-908C-3A7D41680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457" y="5921399"/>
                <a:ext cx="45191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374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17664-24EE-4744-8608-D1036C034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slope of the indifference curve is called the marginal rate of substitution (MRS).</a:t>
                </a:r>
              </a:p>
              <a:p>
                <a:r>
                  <a:rPr lang="en-US" dirty="0"/>
                  <a:t>It is the rate at which a consumer is willing to give up some of one good and be compensated with the other in such a way as to end up equally well-off.</a:t>
                </a: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𝑀𝑅𝑆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𝑏𝑒𝑎𝑛𝑠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𝑟𝑖𝑐𝑒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𝑀𝑈𝑟𝑖𝑐𝑒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𝑀𝑈𝑏𝑒𝑎𝑛𝑠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𝑀𝑈𝑥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𝑀𝑈𝑥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more generally.</a:t>
                </a:r>
              </a:p>
              <a:p>
                <a:r>
                  <a:rPr lang="en-US" dirty="0"/>
                  <a:t>MU is the marginal utility of consumption.</a:t>
                </a:r>
              </a:p>
              <a:p>
                <a:pPr lvl="1"/>
                <a:r>
                  <a:rPr lang="en-US" dirty="0"/>
                  <a:t>More on this in the next segment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17664-24EE-4744-8608-D1036C034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2240605-2E43-469F-9049-83ECCA53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Curves</a:t>
            </a:r>
          </a:p>
        </p:txBody>
      </p:sp>
    </p:spTree>
    <p:extLst>
      <p:ext uri="{BB962C8B-B14F-4D97-AF65-F5344CB8AC3E}">
        <p14:creationId xmlns:p14="http://schemas.microsoft.com/office/powerpoint/2010/main" val="2923035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01EEB-5781-4466-A84A-EDA667E5B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 Shapes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25E13D-3084-4E7E-9D70-3A3D677B6225}"/>
              </a:ext>
            </a:extLst>
          </p:cNvPr>
          <p:cNvCxnSpPr>
            <a:cxnSpLocks/>
          </p:cNvCxnSpPr>
          <p:nvPr/>
        </p:nvCxnSpPr>
        <p:spPr>
          <a:xfrm>
            <a:off x="2059831" y="2242651"/>
            <a:ext cx="0" cy="3429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24AE3F-8EAB-4118-AC5B-919D8D5484E4}"/>
              </a:ext>
            </a:extLst>
          </p:cNvPr>
          <p:cNvCxnSpPr/>
          <p:nvPr/>
        </p:nvCxnSpPr>
        <p:spPr>
          <a:xfrm>
            <a:off x="2059831" y="5671651"/>
            <a:ext cx="2819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F79A89D-A927-42E7-8EA8-0A9776B1B087}"/>
              </a:ext>
            </a:extLst>
          </p:cNvPr>
          <p:cNvSpPr txBox="1"/>
          <p:nvPr/>
        </p:nvSpPr>
        <p:spPr>
          <a:xfrm>
            <a:off x="1221632" y="2242651"/>
            <a:ext cx="792273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Right </a:t>
            </a:r>
          </a:p>
          <a:p>
            <a:r>
              <a:rPr lang="en-US" dirty="0"/>
              <a:t>glove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FC35B-848A-4851-98A4-5BFCA516CA9C}"/>
              </a:ext>
            </a:extLst>
          </p:cNvPr>
          <p:cNvSpPr txBox="1"/>
          <p:nvPr/>
        </p:nvSpPr>
        <p:spPr>
          <a:xfrm>
            <a:off x="3899093" y="5759329"/>
            <a:ext cx="141729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Left glove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FF2815-C95B-4826-BE7E-925B3F578C37}"/>
              </a:ext>
            </a:extLst>
          </p:cNvPr>
          <p:cNvCxnSpPr/>
          <p:nvPr/>
        </p:nvCxnSpPr>
        <p:spPr>
          <a:xfrm flipV="1">
            <a:off x="2542426" y="3701933"/>
            <a:ext cx="0" cy="1448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9222B3-7F31-46F4-B92F-BE31F471B30D}"/>
              </a:ext>
            </a:extLst>
          </p:cNvPr>
          <p:cNvCxnSpPr/>
          <p:nvPr/>
        </p:nvCxnSpPr>
        <p:spPr>
          <a:xfrm>
            <a:off x="2542427" y="5150367"/>
            <a:ext cx="16510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E61A80-ABA2-4098-A615-65DDF2BF9BD2}"/>
              </a:ext>
            </a:extLst>
          </p:cNvPr>
          <p:cNvCxnSpPr/>
          <p:nvPr/>
        </p:nvCxnSpPr>
        <p:spPr>
          <a:xfrm flipV="1">
            <a:off x="3000865" y="3636094"/>
            <a:ext cx="0" cy="1076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2866D1-5230-491C-A8C5-1C8BFA35EE07}"/>
              </a:ext>
            </a:extLst>
          </p:cNvPr>
          <p:cNvCxnSpPr/>
          <p:nvPr/>
        </p:nvCxnSpPr>
        <p:spPr>
          <a:xfrm>
            <a:off x="3000865" y="4705059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D5E4ED-93A0-4BC5-A974-63261CAF908B}"/>
              </a:ext>
            </a:extLst>
          </p:cNvPr>
          <p:cNvCxnSpPr/>
          <p:nvPr/>
        </p:nvCxnSpPr>
        <p:spPr>
          <a:xfrm flipV="1">
            <a:off x="3393853" y="3276714"/>
            <a:ext cx="0" cy="914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A0A687-5B01-4301-BD91-4620778C19A6}"/>
              </a:ext>
            </a:extLst>
          </p:cNvPr>
          <p:cNvCxnSpPr/>
          <p:nvPr/>
        </p:nvCxnSpPr>
        <p:spPr>
          <a:xfrm>
            <a:off x="3393853" y="4184185"/>
            <a:ext cx="11043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3CB3DAC-E0E7-4DC4-A8E2-73D652374C20}"/>
              </a:ext>
            </a:extLst>
          </p:cNvPr>
          <p:cNvSpPr txBox="1"/>
          <p:nvPr/>
        </p:nvSpPr>
        <p:spPr>
          <a:xfrm>
            <a:off x="4230716" y="4965701"/>
            <a:ext cx="37702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9B22F7-0044-4C86-A8FD-A9D59EC56A7A}"/>
              </a:ext>
            </a:extLst>
          </p:cNvPr>
          <p:cNvSpPr txBox="1"/>
          <p:nvPr/>
        </p:nvSpPr>
        <p:spPr>
          <a:xfrm>
            <a:off x="4324309" y="4533639"/>
            <a:ext cx="381576" cy="3456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I2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A3DDED-2766-486E-85FA-4950DC43F2BF}"/>
              </a:ext>
            </a:extLst>
          </p:cNvPr>
          <p:cNvSpPr txBox="1"/>
          <p:nvPr/>
        </p:nvSpPr>
        <p:spPr>
          <a:xfrm>
            <a:off x="4548339" y="3990030"/>
            <a:ext cx="4320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I3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D6934EB-2093-4338-A964-5C93B09290CC}"/>
              </a:ext>
            </a:extLst>
          </p:cNvPr>
          <p:cNvCxnSpPr/>
          <p:nvPr/>
        </p:nvCxnSpPr>
        <p:spPr>
          <a:xfrm>
            <a:off x="7715347" y="5674936"/>
            <a:ext cx="23376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9F6B48B-1725-4AA9-9FFD-064478A030D1}"/>
              </a:ext>
            </a:extLst>
          </p:cNvPr>
          <p:cNvCxnSpPr/>
          <p:nvPr/>
        </p:nvCxnSpPr>
        <p:spPr>
          <a:xfrm>
            <a:off x="7719134" y="5029481"/>
            <a:ext cx="724891" cy="6474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67FAC7C-D13F-4C46-AC94-7D28DB86BA38}"/>
              </a:ext>
            </a:extLst>
          </p:cNvPr>
          <p:cNvCxnSpPr/>
          <p:nvPr/>
        </p:nvCxnSpPr>
        <p:spPr>
          <a:xfrm>
            <a:off x="7719133" y="4499024"/>
            <a:ext cx="1284583" cy="11726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3BEB0CD-B311-4146-9908-3EF8F3AB0DB7}"/>
              </a:ext>
            </a:extLst>
          </p:cNvPr>
          <p:cNvCxnSpPr/>
          <p:nvPr/>
        </p:nvCxnSpPr>
        <p:spPr>
          <a:xfrm>
            <a:off x="7719134" y="3973451"/>
            <a:ext cx="1779279" cy="1703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E1FEF8A-3C36-462F-9376-C28A331C7A10}"/>
              </a:ext>
            </a:extLst>
          </p:cNvPr>
          <p:cNvSpPr txBox="1"/>
          <p:nvPr/>
        </p:nvSpPr>
        <p:spPr>
          <a:xfrm>
            <a:off x="8248054" y="5235668"/>
            <a:ext cx="326059" cy="3194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C43160C-C7B3-408B-8A41-17B04DFC5DEA}"/>
              </a:ext>
            </a:extLst>
          </p:cNvPr>
          <p:cNvSpPr txBox="1"/>
          <p:nvPr/>
        </p:nvSpPr>
        <p:spPr>
          <a:xfrm>
            <a:off x="8840686" y="5235668"/>
            <a:ext cx="326059" cy="3194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FE9E0C-C64D-45A3-87A2-1E1364A45FB7}"/>
              </a:ext>
            </a:extLst>
          </p:cNvPr>
          <p:cNvSpPr txBox="1"/>
          <p:nvPr/>
        </p:nvSpPr>
        <p:spPr>
          <a:xfrm>
            <a:off x="9275898" y="5235668"/>
            <a:ext cx="326059" cy="3194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6A8D33C-1E38-4EC5-BD6C-EDA39F53E32E}"/>
              </a:ext>
            </a:extLst>
          </p:cNvPr>
          <p:cNvSpPr txBox="1"/>
          <p:nvPr/>
        </p:nvSpPr>
        <p:spPr>
          <a:xfrm>
            <a:off x="9762158" y="5704053"/>
            <a:ext cx="1709194" cy="6129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Slices of Swiss</a:t>
            </a:r>
          </a:p>
          <a:p>
            <a:r>
              <a:rPr lang="en-US" dirty="0"/>
              <a:t>cheese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1F2A772-896A-47D2-A7BF-4419CB35D37B}"/>
              </a:ext>
            </a:extLst>
          </p:cNvPr>
          <p:cNvSpPr txBox="1"/>
          <p:nvPr/>
        </p:nvSpPr>
        <p:spPr>
          <a:xfrm>
            <a:off x="6384483" y="2228137"/>
            <a:ext cx="1308089" cy="10380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Slices of Provolone</a:t>
            </a:r>
          </a:p>
          <a:p>
            <a:r>
              <a:rPr lang="en-US" dirty="0"/>
              <a:t>cheese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9743" y="1435899"/>
            <a:ext cx="2504212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dirty="0"/>
              <a:t> Complements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28310" y="1435899"/>
            <a:ext cx="196239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dirty="0"/>
              <a:t>Substitutes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281171" y="5759877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8886114" y="5759329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9423852" y="5737412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27783" y="3788785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27783" y="4299284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37944" y="4859068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658133" y="3818185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658133" y="4328684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668294" y="4888468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385973" y="5791939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848441" y="5791939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10908" y="5791939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125E13D-3084-4E7E-9D70-3A3D677B6225}"/>
              </a:ext>
            </a:extLst>
          </p:cNvPr>
          <p:cNvCxnSpPr>
            <a:cxnSpLocks/>
          </p:cNvCxnSpPr>
          <p:nvPr/>
        </p:nvCxnSpPr>
        <p:spPr>
          <a:xfrm>
            <a:off x="7720553" y="2242651"/>
            <a:ext cx="0" cy="3429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111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4CB3D-AC08-4A18-A098-1D268B6C7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543800" cy="6204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Strong preference for one over the other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77C08-BF30-4704-80FE-7EF0526F7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 Shapes (cont.)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F3CD67-99C3-4A38-8ECD-130E5A517B9C}"/>
              </a:ext>
            </a:extLst>
          </p:cNvPr>
          <p:cNvCxnSpPr>
            <a:cxnSpLocks/>
          </p:cNvCxnSpPr>
          <p:nvPr/>
        </p:nvCxnSpPr>
        <p:spPr>
          <a:xfrm>
            <a:off x="3641268" y="2438400"/>
            <a:ext cx="0" cy="3429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873907-38F3-41F7-B275-E71CE841732B}"/>
              </a:ext>
            </a:extLst>
          </p:cNvPr>
          <p:cNvCxnSpPr/>
          <p:nvPr/>
        </p:nvCxnSpPr>
        <p:spPr>
          <a:xfrm>
            <a:off x="3641268" y="5867400"/>
            <a:ext cx="5715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5A6E325-5E5F-4C06-BECA-57295BD96ADC}"/>
              </a:ext>
            </a:extLst>
          </p:cNvPr>
          <p:cNvSpPr txBox="1"/>
          <p:nvPr/>
        </p:nvSpPr>
        <p:spPr>
          <a:xfrm>
            <a:off x="8764953" y="5944522"/>
            <a:ext cx="706379" cy="3880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Kale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EFB6E6-083B-47EF-B820-918A94285CF1}"/>
              </a:ext>
            </a:extLst>
          </p:cNvPr>
          <p:cNvSpPr txBox="1"/>
          <p:nvPr/>
        </p:nvSpPr>
        <p:spPr>
          <a:xfrm>
            <a:off x="2814880" y="2372377"/>
            <a:ext cx="686059" cy="437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Candy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3F01AC-8094-4274-A4C0-D81D957A5B7F}"/>
              </a:ext>
            </a:extLst>
          </p:cNvPr>
          <p:cNvSpPr/>
          <p:nvPr/>
        </p:nvSpPr>
        <p:spPr>
          <a:xfrm>
            <a:off x="3774624" y="2809484"/>
            <a:ext cx="4594951" cy="1343413"/>
          </a:xfrm>
          <a:custGeom>
            <a:avLst/>
            <a:gdLst>
              <a:gd name="connsiteX0" fmla="*/ 0 w 3194137"/>
              <a:gd name="connsiteY0" fmla="*/ 0 h 1603332"/>
              <a:gd name="connsiteX1" fmla="*/ 150312 w 3194137"/>
              <a:gd name="connsiteY1" fmla="*/ 363255 h 1603332"/>
              <a:gd name="connsiteX2" fmla="*/ 150312 w 3194137"/>
              <a:gd name="connsiteY2" fmla="*/ 363255 h 1603332"/>
              <a:gd name="connsiteX3" fmla="*/ 3194137 w 3194137"/>
              <a:gd name="connsiteY3" fmla="*/ 1603332 h 160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137" h="1603332">
                <a:moveTo>
                  <a:pt x="0" y="0"/>
                </a:moveTo>
                <a:lnTo>
                  <a:pt x="150312" y="363255"/>
                </a:lnTo>
                <a:lnTo>
                  <a:pt x="150312" y="363255"/>
                </a:lnTo>
                <a:lnTo>
                  <a:pt x="3194137" y="160333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BE5BF7-60AB-4099-B08B-D39800935D60}"/>
                  </a:ext>
                </a:extLst>
              </p:cNvPr>
              <p:cNvSpPr txBox="1"/>
              <p:nvPr/>
            </p:nvSpPr>
            <p:spPr>
              <a:xfrm>
                <a:off x="8203743" y="396240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BE5BF7-60AB-4099-B08B-D39800935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743" y="3962400"/>
                <a:ext cx="914400" cy="461665"/>
              </a:xfrm>
              <a:prstGeom prst="rect">
                <a:avLst/>
              </a:prstGeom>
              <a:blipFill>
                <a:blip r:embed="rId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840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Consumer Choice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Utility</a:t>
            </a:r>
          </a:p>
        </p:txBody>
      </p:sp>
    </p:spTree>
    <p:extLst>
      <p:ext uri="{BB962C8B-B14F-4D97-AF65-F5344CB8AC3E}">
        <p14:creationId xmlns:p14="http://schemas.microsoft.com/office/powerpoint/2010/main" val="1937117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utility function puts a numerical value on the well-being level of a consumer for a particular consumption bundle</a:t>
            </a:r>
          </a:p>
          <a:p>
            <a:r>
              <a:rPr lang="en-US" dirty="0"/>
              <a:t>It answers the question of how many “utils” of happiness are generated for that consumer</a:t>
            </a:r>
          </a:p>
          <a:p>
            <a:r>
              <a:rPr lang="en-US" dirty="0"/>
              <a:t>It is ordinal, not cardinal</a:t>
            </a:r>
          </a:p>
          <a:p>
            <a:r>
              <a:rPr lang="en-US" dirty="0"/>
              <a:t>It tells us the “happiness height” the consumer gets from a given bundle</a:t>
            </a:r>
          </a:p>
          <a:p>
            <a:r>
              <a:rPr lang="en-US" dirty="0"/>
              <a:t>It is a theoretical construct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Function</a:t>
            </a:r>
          </a:p>
        </p:txBody>
      </p:sp>
    </p:spTree>
    <p:extLst>
      <p:ext uri="{BB962C8B-B14F-4D97-AF65-F5344CB8AC3E}">
        <p14:creationId xmlns:p14="http://schemas.microsoft.com/office/powerpoint/2010/main" val="527398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66F56-C0CC-4D44-B0D5-323785CBE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utility function is characterized by diminishing marginal utility</a:t>
            </a:r>
          </a:p>
          <a:p>
            <a:r>
              <a:rPr lang="en-US" dirty="0"/>
              <a:t>Marginal utility is how much incremental happiness is generated by consuming one more unit of the good</a:t>
            </a:r>
          </a:p>
          <a:p>
            <a:r>
              <a:rPr lang="en-US" dirty="0"/>
              <a:t>Utility is a function of the quantities consumed of the goods</a:t>
            </a:r>
          </a:p>
          <a:p>
            <a:r>
              <a:rPr lang="en-US" dirty="0"/>
              <a:t>U = U (kg of rice, kg of beans)</a:t>
            </a:r>
          </a:p>
          <a:p>
            <a:r>
              <a:rPr lang="en-US" dirty="0"/>
              <a:t>U (x1, x2) more generally</a:t>
            </a:r>
          </a:p>
          <a:p>
            <a:r>
              <a:rPr lang="en-US" dirty="0"/>
              <a:t>U (more than two things) even more generally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3F7D3F-D794-4828-B7BC-FB10FD623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Functions (cont.)</a:t>
            </a:r>
          </a:p>
        </p:txBody>
      </p:sp>
    </p:spTree>
    <p:extLst>
      <p:ext uri="{BB962C8B-B14F-4D97-AF65-F5344CB8AC3E}">
        <p14:creationId xmlns:p14="http://schemas.microsoft.com/office/powerpoint/2010/main" val="192130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start with these premises:</a:t>
            </a:r>
          </a:p>
          <a:p>
            <a:r>
              <a:rPr lang="en-US" dirty="0"/>
              <a:t>Consumers have preferences.</a:t>
            </a:r>
          </a:p>
          <a:p>
            <a:pPr lvl="1"/>
            <a:r>
              <a:rPr lang="en-US" dirty="0"/>
              <a:t>And preferences differ from one person to another</a:t>
            </a:r>
          </a:p>
          <a:p>
            <a:pPr lvl="1"/>
            <a:r>
              <a:rPr lang="en-US" dirty="0"/>
              <a:t>Preferences can change over time</a:t>
            </a:r>
          </a:p>
          <a:p>
            <a:r>
              <a:rPr lang="en-US" dirty="0"/>
              <a:t>Consumers face constraints in acting upon these preferences in terms of:</a:t>
            </a:r>
          </a:p>
          <a:p>
            <a:pPr lvl="1"/>
            <a:r>
              <a:rPr lang="en-US" dirty="0"/>
              <a:t>Budget (Income, Prices)</a:t>
            </a:r>
          </a:p>
          <a:p>
            <a:pPr lvl="1"/>
            <a:r>
              <a:rPr lang="en-US" dirty="0"/>
              <a:t>Legal/regulatory</a:t>
            </a:r>
          </a:p>
          <a:p>
            <a:r>
              <a:rPr lang="en-US" dirty="0"/>
              <a:t>Consumers are attempting to maximize their well-being given their preferences and constraints.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Assumptions</a:t>
            </a:r>
          </a:p>
        </p:txBody>
      </p:sp>
    </p:spTree>
    <p:extLst>
      <p:ext uri="{BB962C8B-B14F-4D97-AF65-F5344CB8AC3E}">
        <p14:creationId xmlns:p14="http://schemas.microsoft.com/office/powerpoint/2010/main" val="335570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A1B4-8074-431F-B39F-FFA2A68BA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of Rice Holding Beans Constant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135D9E90-7373-4786-AE57-B80C281FED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592419"/>
              </p:ext>
            </p:extLst>
          </p:nvPr>
        </p:nvGraphicFramePr>
        <p:xfrm>
          <a:off x="609600" y="1908175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9DEB531-0937-43A6-ACD6-A743B9021AD0}"/>
              </a:ext>
            </a:extLst>
          </p:cNvPr>
          <p:cNvSpPr txBox="1"/>
          <p:nvPr/>
        </p:nvSpPr>
        <p:spPr>
          <a:xfrm>
            <a:off x="609600" y="1478105"/>
            <a:ext cx="2967479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Utility (rice, beans constant)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2FD328-E165-414C-B24F-65D4735B7BA4}"/>
              </a:ext>
            </a:extLst>
          </p:cNvPr>
          <p:cNvCxnSpPr>
            <a:cxnSpLocks/>
          </p:cNvCxnSpPr>
          <p:nvPr/>
        </p:nvCxnSpPr>
        <p:spPr>
          <a:xfrm flipV="1">
            <a:off x="1880558" y="5003322"/>
            <a:ext cx="914400" cy="5003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BF9C1F-6F36-4A24-9B5F-D29490B4DEAD}"/>
              </a:ext>
            </a:extLst>
          </p:cNvPr>
          <p:cNvCxnSpPr>
            <a:cxnSpLocks/>
          </p:cNvCxnSpPr>
          <p:nvPr/>
        </p:nvCxnSpPr>
        <p:spPr>
          <a:xfrm flipH="1">
            <a:off x="8090846" y="2311879"/>
            <a:ext cx="3330528" cy="8885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3E6B155-3963-4998-9CFC-47864ED233D1}"/>
              </a:ext>
            </a:extLst>
          </p:cNvPr>
          <p:cNvSpPr txBox="1"/>
          <p:nvPr/>
        </p:nvSpPr>
        <p:spPr>
          <a:xfrm>
            <a:off x="8458200" y="2496770"/>
            <a:ext cx="998991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/>
              <a:t>MU(9) = 0.35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18A370-51D2-458F-8746-620195353C80}"/>
                  </a:ext>
                </a:extLst>
              </p:cNvPr>
              <p:cNvSpPr txBox="1"/>
              <p:nvPr/>
            </p:nvSpPr>
            <p:spPr>
              <a:xfrm>
                <a:off x="5791200" y="2130404"/>
                <a:ext cx="1777218" cy="61279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𝑟𝑖𝑐𝑒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𝑟𝑖𝑐𝑒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18A370-51D2-458F-8746-620195353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130404"/>
                <a:ext cx="1777218" cy="6127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F10620-2524-28D4-6F0B-80B3D2460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977151"/>
              </p:ext>
            </p:extLst>
          </p:nvPr>
        </p:nvGraphicFramePr>
        <p:xfrm>
          <a:off x="990600" y="2057400"/>
          <a:ext cx="3048000" cy="2419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1343">
                  <a:extLst>
                    <a:ext uri="{9D8B030D-6E8A-4147-A177-3AD203B41FA5}">
                      <a16:colId xmlns:a16="http://schemas.microsoft.com/office/drawing/2014/main" val="3745283594"/>
                    </a:ext>
                  </a:extLst>
                </a:gridCol>
                <a:gridCol w="931257">
                  <a:extLst>
                    <a:ext uri="{9D8B030D-6E8A-4147-A177-3AD203B41FA5}">
                      <a16:colId xmlns:a16="http://schemas.microsoft.com/office/drawing/2014/main" val="294078588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13463018"/>
                    </a:ext>
                  </a:extLst>
                </a:gridCol>
              </a:tblGrid>
              <a:tr h="5023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Rice </a:t>
                      </a:r>
                    </a:p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Quantity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Utility of rice (holding beans constant=10)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Change in utility/</a:t>
                      </a:r>
                    </a:p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Change in rice</a:t>
                      </a:r>
                    </a:p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(=1 kg)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5146725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3683326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0.79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0.79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0243306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1.33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0.54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9035970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1.81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0.47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6843585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2.24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0.43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445547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2.65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0.41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4940113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3.04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0.39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5238804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3.41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0.37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5819837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3.77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0.36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9191388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4.12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0.35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418736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4.46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0.34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220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923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417B-FA5C-40CE-9997-909EEAE3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Surface Map of a Utility Function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D8B64EC-D620-4E57-A787-A10ABE1A13B5}"/>
              </a:ext>
            </a:extLst>
          </p:cNvPr>
          <p:cNvGraphicFramePr>
            <a:graphicFrameLocks/>
          </p:cNvGraphicFramePr>
          <p:nvPr/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4A207C4-6BEF-497B-BC3E-E278924AD2F5}"/>
              </a:ext>
            </a:extLst>
          </p:cNvPr>
          <p:cNvSpPr txBox="1"/>
          <p:nvPr/>
        </p:nvSpPr>
        <p:spPr>
          <a:xfrm>
            <a:off x="7467600" y="6096000"/>
            <a:ext cx="1905000" cy="3048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Kilograms of rice</a:t>
            </a:r>
          </a:p>
        </p:txBody>
      </p:sp>
    </p:spTree>
    <p:extLst>
      <p:ext uri="{BB962C8B-B14F-4D97-AF65-F5344CB8AC3E}">
        <p14:creationId xmlns:p14="http://schemas.microsoft.com/office/powerpoint/2010/main" val="448107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56E2-4D2C-46E4-8C10-DDFF6CD1C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Contour Map Viewed from Above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7ED1FD10-186A-47B3-B4A7-2B62CEDA0CE4}"/>
              </a:ext>
            </a:extLst>
          </p:cNvPr>
          <p:cNvGraphicFramePr>
            <a:graphicFrameLocks/>
          </p:cNvGraphicFramePr>
          <p:nvPr/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710E2B6-1CA6-4C5E-A2A0-F0D039E1955D}"/>
              </a:ext>
            </a:extLst>
          </p:cNvPr>
          <p:cNvSpPr txBox="1"/>
          <p:nvPr/>
        </p:nvSpPr>
        <p:spPr>
          <a:xfrm>
            <a:off x="6705600" y="6126163"/>
            <a:ext cx="1828800" cy="3843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Kilograms of rice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602B5-6A6F-4E05-A5A2-BD261C28C15B}"/>
              </a:ext>
            </a:extLst>
          </p:cNvPr>
          <p:cNvSpPr txBox="1"/>
          <p:nvPr/>
        </p:nvSpPr>
        <p:spPr>
          <a:xfrm>
            <a:off x="10896600" y="2667000"/>
            <a:ext cx="707366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/>
              <a:t>Utility </a:t>
            </a:r>
          </a:p>
          <a:p>
            <a:r>
              <a:rPr lang="en-US" sz="1600" dirty="0"/>
              <a:t>levels</a:t>
            </a:r>
          </a:p>
        </p:txBody>
      </p:sp>
    </p:spTree>
    <p:extLst>
      <p:ext uri="{BB962C8B-B14F-4D97-AF65-F5344CB8AC3E}">
        <p14:creationId xmlns:p14="http://schemas.microsoft.com/office/powerpoint/2010/main" val="2379495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Marginal Rate of Substitution (MRS)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96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22BA01-2EC6-497C-A5DE-BB3824F68C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11811000" cy="5105400"/>
              </a:xfrm>
            </p:spPr>
            <p:txBody>
              <a:bodyPr/>
              <a:lstStyle/>
              <a:p>
                <a:r>
                  <a:rPr lang="en-US" dirty="0"/>
                  <a:t>U = U (rice, beans)</a:t>
                </a:r>
              </a:p>
              <a:p>
                <a:r>
                  <a:rPr lang="en-US" dirty="0"/>
                  <a:t>What the consumer chooses is the quantity of rice and the quantity of beans.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𝑟𝑖𝑐𝑒</m:t>
                        </m:r>
                      </m:den>
                    </m:f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𝑟𝑖𝑐𝑒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𝑏𝑒𝑎𝑛𝑠</m:t>
                        </m:r>
                      </m:den>
                    </m:f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𝑏𝑒𝑎𝑛𝑠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𝑟𝑖𝑐𝑒</m:t>
                        </m:r>
                      </m:sub>
                    </m:sSub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𝑟𝑖𝑐𝑒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𝑏𝑒𝑎𝑛𝑠</m:t>
                        </m:r>
                      </m:sub>
                    </m:sSub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𝑏𝑒𝑎𝑛𝑠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we adjust rice and beans as we move along an indifference curve, we have changed the consumption bundle but not the level of utility, so along an indifference curve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𝑟𝑖𝑐𝑒</m:t>
                        </m:r>
                      </m:sub>
                    </m:sSub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𝑟𝑖𝑐𝑒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𝑏𝑒𝑎𝑛𝑠</m:t>
                        </m:r>
                      </m:sub>
                    </m:sSub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𝑏𝑒𝑎𝑛𝑠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22BA01-2EC6-497C-A5DE-BB3824F68C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11811000" cy="5105400"/>
              </a:xfrm>
              <a:blipFill>
                <a:blip r:embed="rId2"/>
                <a:stretch>
                  <a:fillRect l="-1187" t="-1553" b="-3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A785E3D-09C9-4B90-8289-1E3DB140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Utility</a:t>
            </a:r>
          </a:p>
        </p:txBody>
      </p:sp>
    </p:spTree>
    <p:extLst>
      <p:ext uri="{BB962C8B-B14F-4D97-AF65-F5344CB8AC3E}">
        <p14:creationId xmlns:p14="http://schemas.microsoft.com/office/powerpoint/2010/main" val="2394882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98223-2F54-4B45-92F8-D16F700E5E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 if: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80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𝑟𝑖𝑐𝑒</m:t>
                        </m:r>
                      </m:sub>
                    </m:sSub>
                  </m:oMath>
                </a14:m>
                <a:r>
                  <a:rPr lang="en-US" sz="2800" dirty="0"/>
                  <a:t> *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𝑟𝑖𝑐𝑒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𝑏𝑒𝑎𝑛𝑠</m:t>
                        </m:r>
                      </m:sub>
                    </m:sSub>
                  </m:oMath>
                </a14:m>
                <a:r>
                  <a:rPr lang="en-US" sz="2800" dirty="0"/>
                  <a:t> *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𝑏𝑒𝑎𝑛𝑠</m:t>
                    </m:r>
                  </m:oMath>
                </a14:m>
                <a:endParaRPr lang="en-IN" sz="2800" dirty="0"/>
              </a:p>
              <a:p>
                <a:pPr marL="0" indent="0">
                  <a:buNone/>
                </a:pPr>
                <a:r>
                  <a:rPr lang="en-US" dirty="0"/>
                  <a:t>And we are on an indifference curve where U is constant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(∆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0=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𝑟𝑖𝑐𝑒</m:t>
                        </m:r>
                      </m:sub>
                    </m:sSub>
                  </m:oMath>
                </a14:m>
                <a:r>
                  <a:rPr lang="en-US" sz="2800" dirty="0"/>
                  <a:t> *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𝑟𝑖𝑐𝑒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𝑏𝑒𝑎𝑛𝑠</m:t>
                        </m:r>
                      </m:sub>
                    </m:sSub>
                  </m:oMath>
                </a14:m>
                <a:r>
                  <a:rPr lang="en-US" sz="2800" dirty="0"/>
                  <a:t> *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𝑏𝑒𝑎𝑛𝑠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US" dirty="0"/>
                  <a:t>It can be restated as: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𝑟𝑖𝑐𝑒</m:t>
                        </m:r>
                      </m:sub>
                    </m:sSub>
                  </m:oMath>
                </a14:m>
                <a:r>
                  <a:rPr lang="en-US" dirty="0"/>
                  <a:t>*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𝑟𝑖𝑐𝑒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𝑏𝑒𝑎𝑛𝑠</m:t>
                        </m:r>
                      </m:sub>
                    </m:sSub>
                  </m:oMath>
                </a14:m>
                <a:r>
                  <a:rPr lang="en-US" dirty="0"/>
                  <a:t>*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𝑏𝑒𝑎𝑛𝑠</m:t>
                    </m:r>
                  </m:oMath>
                </a14:m>
                <a:endParaRPr lang="en-US" dirty="0"/>
              </a:p>
              <a:p>
                <a:pPr marL="0" lvl="2" indent="0" algn="ctr">
                  <a:spcBef>
                    <a:spcPts val="1800"/>
                  </a:spcBef>
                  <a:buNone/>
                </a:pPr>
                <a:r>
                  <a:rPr lang="en-US" dirty="0"/>
                  <a:t>Multiply both sides by (1/∆rice); multiply both sides by (1/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𝑏𝑒𝑎𝑛𝑠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𝑀𝑅𝑆</m:t>
                      </m:r>
                      <m:r>
                        <m:rPr>
                          <m:nor/>
                        </m:rPr>
                        <a:rPr lang="en-US" sz="2800" smtClean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𝑏𝑒𝑎𝑛𝑠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𝑟𝑖𝑐𝑒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𝑟𝑖𝑐𝑒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𝑏𝑒𝑎𝑛𝑠</m:t>
                              </m:r>
                            </m:sub>
                          </m:sSub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98223-2F54-4B45-92F8-D16F700E5E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752" b="-121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09252E5-EEC2-4A3A-864B-868E65A7C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Slope of Indifference Curve: MRS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894300" y="4307057"/>
            <a:ext cx="2322288" cy="1150258"/>
            <a:chOff x="8817120" y="4118591"/>
            <a:chExt cx="2607672" cy="129161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B90C7E7-8878-47E6-ADF9-89ACD228C159}"/>
                </a:ext>
              </a:extLst>
            </p:cNvPr>
            <p:cNvCxnSpPr/>
            <p:nvPr/>
          </p:nvCxnSpPr>
          <p:spPr>
            <a:xfrm>
              <a:off x="9919537" y="4240721"/>
              <a:ext cx="0" cy="86467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0CEFCD-45CA-43C9-8131-6260053BF870}"/>
                </a:ext>
              </a:extLst>
            </p:cNvPr>
            <p:cNvCxnSpPr/>
            <p:nvPr/>
          </p:nvCxnSpPr>
          <p:spPr>
            <a:xfrm flipH="1">
              <a:off x="9919537" y="5105400"/>
              <a:ext cx="1143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520E3F-6E14-40E9-8370-DF8F90E39775}"/>
                </a:ext>
              </a:extLst>
            </p:cNvPr>
            <p:cNvSpPr txBox="1"/>
            <p:nvPr/>
          </p:nvSpPr>
          <p:spPr>
            <a:xfrm>
              <a:off x="8817120" y="4118591"/>
              <a:ext cx="1088432" cy="2403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n-US" sz="1200" dirty="0"/>
                <a:t>Beans, x2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09751E-0BD6-4CED-A43C-97F9D180628F}"/>
                </a:ext>
              </a:extLst>
            </p:cNvPr>
            <p:cNvSpPr txBox="1"/>
            <p:nvPr/>
          </p:nvSpPr>
          <p:spPr>
            <a:xfrm>
              <a:off x="10744798" y="5133204"/>
              <a:ext cx="679994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200" dirty="0"/>
                <a:t>Rice, x1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2381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82C3E-135F-4BD9-9FA0-A011B4B6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a Graph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7DA284-A82B-4A49-A910-897EAA2D3724}"/>
              </a:ext>
            </a:extLst>
          </p:cNvPr>
          <p:cNvCxnSpPr>
            <a:cxnSpLocks/>
          </p:cNvCxnSpPr>
          <p:nvPr/>
        </p:nvCxnSpPr>
        <p:spPr>
          <a:xfrm>
            <a:off x="1963604" y="2111292"/>
            <a:ext cx="0" cy="35506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6E54C2-2FDD-4DC6-8235-03ED232701A3}"/>
              </a:ext>
            </a:extLst>
          </p:cNvPr>
          <p:cNvCxnSpPr/>
          <p:nvPr/>
        </p:nvCxnSpPr>
        <p:spPr>
          <a:xfrm>
            <a:off x="1963604" y="5661900"/>
            <a:ext cx="398537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29DA7D-2E6A-47F1-94E1-743CE8ED6DEA}"/>
              </a:ext>
            </a:extLst>
          </p:cNvPr>
          <p:cNvSpPr/>
          <p:nvPr/>
        </p:nvSpPr>
        <p:spPr>
          <a:xfrm>
            <a:off x="2335837" y="2477570"/>
            <a:ext cx="3105912" cy="2749557"/>
          </a:xfrm>
          <a:custGeom>
            <a:avLst/>
            <a:gdLst>
              <a:gd name="connsiteX0" fmla="*/ 0 w 475989"/>
              <a:gd name="connsiteY0" fmla="*/ 0 h 1077239"/>
              <a:gd name="connsiteX1" fmla="*/ 475989 w 475989"/>
              <a:gd name="connsiteY1" fmla="*/ 1077239 h 10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5989" h="1077239">
                <a:moveTo>
                  <a:pt x="0" y="0"/>
                </a:moveTo>
                <a:cubicBezTo>
                  <a:pt x="9394" y="347597"/>
                  <a:pt x="18789" y="695195"/>
                  <a:pt x="475989" y="10772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20A5DA-ACA5-48AF-9ADD-5D1A123243FD}"/>
              </a:ext>
            </a:extLst>
          </p:cNvPr>
          <p:cNvSpPr txBox="1"/>
          <p:nvPr/>
        </p:nvSpPr>
        <p:spPr>
          <a:xfrm>
            <a:off x="5616058" y="5713377"/>
            <a:ext cx="529256" cy="3108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Rice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F9CE00-BFDB-4164-A9D0-59FA600EA1BA}"/>
              </a:ext>
            </a:extLst>
          </p:cNvPr>
          <p:cNvSpPr txBox="1"/>
          <p:nvPr/>
        </p:nvSpPr>
        <p:spPr>
          <a:xfrm>
            <a:off x="1086994" y="2029133"/>
            <a:ext cx="773153" cy="3512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Beans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D0416F-D1C7-4660-AFF6-CE823F6B4ACC}"/>
              </a:ext>
            </a:extLst>
          </p:cNvPr>
          <p:cNvCxnSpPr/>
          <p:nvPr/>
        </p:nvCxnSpPr>
        <p:spPr>
          <a:xfrm>
            <a:off x="2335837" y="2946087"/>
            <a:ext cx="352381" cy="10144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9766F0-EC2B-4A85-8BD4-57106A9B63D8}"/>
              </a:ext>
            </a:extLst>
          </p:cNvPr>
          <p:cNvCxnSpPr/>
          <p:nvPr/>
        </p:nvCxnSpPr>
        <p:spPr>
          <a:xfrm>
            <a:off x="1963604" y="3343136"/>
            <a:ext cx="507230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C515AB-2ABD-47D5-B2E2-ECB3168C2A33}"/>
              </a:ext>
            </a:extLst>
          </p:cNvPr>
          <p:cNvCxnSpPr/>
          <p:nvPr/>
        </p:nvCxnSpPr>
        <p:spPr>
          <a:xfrm>
            <a:off x="2470834" y="3343137"/>
            <a:ext cx="0" cy="2352509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2C7049-3F9F-4E04-A093-A9147C3C8358}"/>
                  </a:ext>
                </a:extLst>
              </p:cNvPr>
              <p:cNvSpPr txBox="1"/>
              <p:nvPr/>
            </p:nvSpPr>
            <p:spPr>
              <a:xfrm>
                <a:off x="2497636" y="3019541"/>
                <a:ext cx="1891664" cy="51139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𝑀𝑅𝑆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2C7049-3F9F-4E04-A093-A9147C3C8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636" y="3019541"/>
                <a:ext cx="1891664" cy="511391"/>
              </a:xfrm>
              <a:prstGeom prst="rect">
                <a:avLst/>
              </a:prstGeom>
              <a:blipFill>
                <a:blip r:embed="rId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9379D1-D7E5-4053-9E84-15CA93702BEC}"/>
              </a:ext>
            </a:extLst>
          </p:cNvPr>
          <p:cNvCxnSpPr>
            <a:cxnSpLocks/>
          </p:cNvCxnSpPr>
          <p:nvPr/>
        </p:nvCxnSpPr>
        <p:spPr>
          <a:xfrm>
            <a:off x="4152335" y="4774395"/>
            <a:ext cx="1072031" cy="4169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813028-71AF-4A43-A0E8-49B43488A348}"/>
                  </a:ext>
                </a:extLst>
              </p:cNvPr>
              <p:cNvSpPr txBox="1"/>
              <p:nvPr/>
            </p:nvSpPr>
            <p:spPr>
              <a:xfrm>
                <a:off x="4417362" y="4498545"/>
                <a:ext cx="1895627" cy="50724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𝑀𝑅𝑆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813028-71AF-4A43-A0E8-49B43488A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362" y="4498545"/>
                <a:ext cx="1895627" cy="507245"/>
              </a:xfrm>
              <a:prstGeom prst="rect">
                <a:avLst/>
              </a:prstGeom>
              <a:blipFill>
                <a:blip r:embed="rId4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489B844-B6BE-4D0A-BDEA-F1841A10CDEE}"/>
              </a:ext>
            </a:extLst>
          </p:cNvPr>
          <p:cNvCxnSpPr/>
          <p:nvPr/>
        </p:nvCxnSpPr>
        <p:spPr>
          <a:xfrm>
            <a:off x="4717137" y="5009749"/>
            <a:ext cx="0" cy="685897"/>
          </a:xfrm>
          <a:prstGeom prst="line">
            <a:avLst/>
          </a:prstGeom>
          <a:ln w="254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FA086F-0B77-4AFF-BCEA-A77077651158}"/>
              </a:ext>
            </a:extLst>
          </p:cNvPr>
          <p:cNvCxnSpPr/>
          <p:nvPr/>
        </p:nvCxnSpPr>
        <p:spPr>
          <a:xfrm>
            <a:off x="1963604" y="5009748"/>
            <a:ext cx="275353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643C94-E0A5-4B51-A1A6-C692A9158C01}"/>
                  </a:ext>
                </a:extLst>
              </p:cNvPr>
              <p:cNvSpPr txBox="1"/>
              <p:nvPr/>
            </p:nvSpPr>
            <p:spPr>
              <a:xfrm>
                <a:off x="1505369" y="3151426"/>
                <a:ext cx="445539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643C94-E0A5-4B51-A1A6-C692A9158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369" y="3151426"/>
                <a:ext cx="445539" cy="351211"/>
              </a:xfrm>
              <a:prstGeom prst="rect">
                <a:avLst/>
              </a:prstGeom>
              <a:blipFill>
                <a:blip r:embed="rId5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584AC8-4377-4BAE-9DF6-3B13A408C181}"/>
                  </a:ext>
                </a:extLst>
              </p:cNvPr>
              <p:cNvSpPr txBox="1"/>
              <p:nvPr/>
            </p:nvSpPr>
            <p:spPr>
              <a:xfrm>
                <a:off x="1505369" y="4803459"/>
                <a:ext cx="450600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584AC8-4377-4BAE-9DF6-3B13A408C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369" y="4803459"/>
                <a:ext cx="450600" cy="351211"/>
              </a:xfrm>
              <a:prstGeom prst="rect">
                <a:avLst/>
              </a:prstGeom>
              <a:blipFill>
                <a:blip r:embed="rId6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9CF1692-D962-4C90-8784-7C86FD3C5EEE}"/>
                  </a:ext>
                </a:extLst>
              </p:cNvPr>
              <p:cNvSpPr txBox="1"/>
              <p:nvPr/>
            </p:nvSpPr>
            <p:spPr>
              <a:xfrm>
                <a:off x="4528609" y="5726624"/>
                <a:ext cx="418161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9CF1692-D962-4C90-8784-7C86FD3C5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609" y="5726624"/>
                <a:ext cx="418161" cy="351211"/>
              </a:xfrm>
              <a:prstGeom prst="rect">
                <a:avLst/>
              </a:prstGeom>
              <a:blipFill>
                <a:blip r:embed="rId7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5C14810-58ED-43B5-B006-D3F361552386}"/>
                  </a:ext>
                </a:extLst>
              </p:cNvPr>
              <p:cNvSpPr txBox="1"/>
              <p:nvPr/>
            </p:nvSpPr>
            <p:spPr>
              <a:xfrm>
                <a:off x="2288555" y="5691984"/>
                <a:ext cx="413099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5C14810-58ED-43B5-B006-D3F361552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55" y="5691984"/>
                <a:ext cx="413099" cy="351211"/>
              </a:xfrm>
              <a:prstGeom prst="rect">
                <a:avLst/>
              </a:prstGeom>
              <a:blipFill>
                <a:blip r:embed="rId8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4BDA0EB-E3EB-49C8-8626-C3525D92C171}"/>
              </a:ext>
            </a:extLst>
          </p:cNvPr>
          <p:cNvCxnSpPr/>
          <p:nvPr/>
        </p:nvCxnSpPr>
        <p:spPr>
          <a:xfrm>
            <a:off x="7558646" y="1650915"/>
            <a:ext cx="0" cy="21416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0AF8012-B51C-4DAF-BD28-45EC302F391C}"/>
              </a:ext>
            </a:extLst>
          </p:cNvPr>
          <p:cNvCxnSpPr/>
          <p:nvPr/>
        </p:nvCxnSpPr>
        <p:spPr>
          <a:xfrm>
            <a:off x="7558646" y="3813962"/>
            <a:ext cx="26810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1D771F3-7CEF-478F-BCFD-5ACE5DBED316}"/>
                  </a:ext>
                </a:extLst>
              </p:cNvPr>
              <p:cNvSpPr txBox="1"/>
              <p:nvPr/>
            </p:nvSpPr>
            <p:spPr>
              <a:xfrm>
                <a:off x="6979787" y="1361622"/>
                <a:ext cx="1153021" cy="295847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𝑏𝑒𝑎𝑛𝑠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pos m:val="top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𝑟𝑖𝑐𝑒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1D771F3-7CEF-478F-BCFD-5ACE5DBED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787" y="1361622"/>
                <a:ext cx="1153021" cy="2958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0303EC46-DA5C-473B-9AB1-24AF87C3A7AC}"/>
              </a:ext>
            </a:extLst>
          </p:cNvPr>
          <p:cNvSpPr txBox="1"/>
          <p:nvPr/>
        </p:nvSpPr>
        <p:spPr>
          <a:xfrm>
            <a:off x="9718698" y="3821619"/>
            <a:ext cx="703471" cy="292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Beans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5A54676-A5D8-45BB-83C2-981A71CE7BFA}"/>
              </a:ext>
            </a:extLst>
          </p:cNvPr>
          <p:cNvSpPr/>
          <p:nvPr/>
        </p:nvSpPr>
        <p:spPr>
          <a:xfrm>
            <a:off x="7595373" y="1679287"/>
            <a:ext cx="2445407" cy="2141676"/>
          </a:xfrm>
          <a:custGeom>
            <a:avLst/>
            <a:gdLst>
              <a:gd name="connsiteX0" fmla="*/ 0 w 513567"/>
              <a:gd name="connsiteY0" fmla="*/ 764087 h 764087"/>
              <a:gd name="connsiteX1" fmla="*/ 513567 w 513567"/>
              <a:gd name="connsiteY1" fmla="*/ 0 h 76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3567" h="764087">
                <a:moveTo>
                  <a:pt x="0" y="764087"/>
                </a:moveTo>
                <a:cubicBezTo>
                  <a:pt x="39665" y="531312"/>
                  <a:pt x="79331" y="298537"/>
                  <a:pt x="51356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A6C5CF4-10E9-4020-A980-0F60D4B4F134}"/>
              </a:ext>
            </a:extLst>
          </p:cNvPr>
          <p:cNvCxnSpPr/>
          <p:nvPr/>
        </p:nvCxnSpPr>
        <p:spPr>
          <a:xfrm>
            <a:off x="7920953" y="3005028"/>
            <a:ext cx="0" cy="81593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4A79DC0-BB53-4EEC-914B-902D7BD94CE4}"/>
              </a:ext>
            </a:extLst>
          </p:cNvPr>
          <p:cNvCxnSpPr/>
          <p:nvPr/>
        </p:nvCxnSpPr>
        <p:spPr>
          <a:xfrm>
            <a:off x="9370181" y="1921021"/>
            <a:ext cx="0" cy="189994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C668BE3-EBE0-4B3B-A1CF-82E4B5C43207}"/>
                  </a:ext>
                </a:extLst>
              </p:cNvPr>
              <p:cNvSpPr txBox="1"/>
              <p:nvPr/>
            </p:nvSpPr>
            <p:spPr>
              <a:xfrm>
                <a:off x="7731883" y="3832058"/>
                <a:ext cx="450600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C668BE3-EBE0-4B3B-A1CF-82E4B5C43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883" y="3832058"/>
                <a:ext cx="450600" cy="351211"/>
              </a:xfrm>
              <a:prstGeom prst="rect">
                <a:avLst/>
              </a:prstGeom>
              <a:blipFill>
                <a:blip r:embed="rId10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10B366D-00D6-494D-A855-988F1839002F}"/>
                  </a:ext>
                </a:extLst>
              </p:cNvPr>
              <p:cNvSpPr txBox="1"/>
              <p:nvPr/>
            </p:nvSpPr>
            <p:spPr>
              <a:xfrm>
                <a:off x="9216497" y="3835340"/>
                <a:ext cx="445539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10B366D-00D6-494D-A855-988F18390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497" y="3835340"/>
                <a:ext cx="445539" cy="351211"/>
              </a:xfrm>
              <a:prstGeom prst="rect">
                <a:avLst/>
              </a:prstGeom>
              <a:blipFill>
                <a:blip r:embed="rId11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13550E9-3EE5-4940-80D4-4CFF9C43BD47}"/>
              </a:ext>
            </a:extLst>
          </p:cNvPr>
          <p:cNvCxnSpPr>
            <a:cxnSpLocks/>
          </p:cNvCxnSpPr>
          <p:nvPr/>
        </p:nvCxnSpPr>
        <p:spPr>
          <a:xfrm flipV="1">
            <a:off x="7690649" y="2755955"/>
            <a:ext cx="398158" cy="5803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4906083-2934-4FC3-903D-40099B77041F}"/>
              </a:ext>
            </a:extLst>
          </p:cNvPr>
          <p:cNvCxnSpPr>
            <a:cxnSpLocks/>
          </p:cNvCxnSpPr>
          <p:nvPr/>
        </p:nvCxnSpPr>
        <p:spPr>
          <a:xfrm flipV="1">
            <a:off x="8818077" y="1684841"/>
            <a:ext cx="1072584" cy="5178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F356565-A09F-475F-A9FE-D631A7F87A8C}"/>
                  </a:ext>
                </a:extLst>
              </p:cNvPr>
              <p:cNvSpPr txBox="1"/>
              <p:nvPr/>
            </p:nvSpPr>
            <p:spPr>
              <a:xfrm>
                <a:off x="9037827" y="1506095"/>
                <a:ext cx="759678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𝑀𝑈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F356565-A09F-475F-A9FE-D631A7F87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827" y="1506095"/>
                <a:ext cx="759678" cy="351211"/>
              </a:xfrm>
              <a:prstGeom prst="rect">
                <a:avLst/>
              </a:prstGeom>
              <a:blipFill>
                <a:blip r:embed="rId1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801D800-838B-4C17-8BD7-2B249AC38FAD}"/>
                  </a:ext>
                </a:extLst>
              </p:cNvPr>
              <p:cNvSpPr txBox="1"/>
              <p:nvPr/>
            </p:nvSpPr>
            <p:spPr>
              <a:xfrm>
                <a:off x="7538971" y="2460995"/>
                <a:ext cx="759678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𝑀𝑈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801D800-838B-4C17-8BD7-2B249AC38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971" y="2460995"/>
                <a:ext cx="759678" cy="351211"/>
              </a:xfrm>
              <a:prstGeom prst="rect">
                <a:avLst/>
              </a:prstGeom>
              <a:blipFill>
                <a:blip r:embed="rId13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6EF8FED-8FFC-4B72-A6F0-1F1B6DEC4AC0}"/>
              </a:ext>
            </a:extLst>
          </p:cNvPr>
          <p:cNvCxnSpPr/>
          <p:nvPr/>
        </p:nvCxnSpPr>
        <p:spPr>
          <a:xfrm>
            <a:off x="7595373" y="4447282"/>
            <a:ext cx="0" cy="20150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B511A06-CADA-415E-9FBA-A8600D1588FC}"/>
              </a:ext>
            </a:extLst>
          </p:cNvPr>
          <p:cNvCxnSpPr/>
          <p:nvPr/>
        </p:nvCxnSpPr>
        <p:spPr>
          <a:xfrm>
            <a:off x="7595373" y="6462335"/>
            <a:ext cx="27542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F2359CA-4F51-472E-A5D3-7F1132C6CC70}"/>
              </a:ext>
            </a:extLst>
          </p:cNvPr>
          <p:cNvSpPr txBox="1"/>
          <p:nvPr/>
        </p:nvSpPr>
        <p:spPr>
          <a:xfrm>
            <a:off x="10066946" y="6432568"/>
            <a:ext cx="800626" cy="2719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Rice</a:t>
            </a:r>
          </a:p>
          <a:p>
            <a:endParaRPr lang="en-US" sz="1400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8B0057E-6079-4E85-A266-C80A174EC607}"/>
              </a:ext>
            </a:extLst>
          </p:cNvPr>
          <p:cNvSpPr/>
          <p:nvPr/>
        </p:nvSpPr>
        <p:spPr>
          <a:xfrm>
            <a:off x="7633093" y="4326713"/>
            <a:ext cx="2445407" cy="2141676"/>
          </a:xfrm>
          <a:custGeom>
            <a:avLst/>
            <a:gdLst>
              <a:gd name="connsiteX0" fmla="*/ 0 w 513567"/>
              <a:gd name="connsiteY0" fmla="*/ 764087 h 764087"/>
              <a:gd name="connsiteX1" fmla="*/ 513567 w 513567"/>
              <a:gd name="connsiteY1" fmla="*/ 0 h 76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3567" h="764087">
                <a:moveTo>
                  <a:pt x="0" y="764087"/>
                </a:moveTo>
                <a:cubicBezTo>
                  <a:pt x="39665" y="531312"/>
                  <a:pt x="79331" y="298537"/>
                  <a:pt x="51356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FEF766E-B84D-42D1-92BF-75ED8F7724F2}"/>
              </a:ext>
            </a:extLst>
          </p:cNvPr>
          <p:cNvCxnSpPr>
            <a:cxnSpLocks/>
          </p:cNvCxnSpPr>
          <p:nvPr/>
        </p:nvCxnSpPr>
        <p:spPr>
          <a:xfrm>
            <a:off x="7968599" y="5719956"/>
            <a:ext cx="0" cy="724614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B817F6B-43BC-4E76-919A-6609003459CB}"/>
              </a:ext>
            </a:extLst>
          </p:cNvPr>
          <p:cNvCxnSpPr>
            <a:cxnSpLocks/>
          </p:cNvCxnSpPr>
          <p:nvPr/>
        </p:nvCxnSpPr>
        <p:spPr>
          <a:xfrm flipV="1">
            <a:off x="7668810" y="5414002"/>
            <a:ext cx="433795" cy="72461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71F6E15-D66C-4BEE-8FA7-763D028DBC1E}"/>
              </a:ext>
            </a:extLst>
          </p:cNvPr>
          <p:cNvCxnSpPr/>
          <p:nvPr/>
        </p:nvCxnSpPr>
        <p:spPr>
          <a:xfrm>
            <a:off x="9442642" y="4556602"/>
            <a:ext cx="0" cy="190573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04606D0-36E8-4D48-A102-8140362DC549}"/>
                  </a:ext>
                </a:extLst>
              </p:cNvPr>
              <p:cNvSpPr txBox="1"/>
              <p:nvPr/>
            </p:nvSpPr>
            <p:spPr>
              <a:xfrm>
                <a:off x="7827460" y="6411844"/>
                <a:ext cx="261345" cy="2926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04606D0-36E8-4D48-A102-8140362DC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460" y="6411844"/>
                <a:ext cx="261345" cy="292677"/>
              </a:xfrm>
              <a:prstGeom prst="rect">
                <a:avLst/>
              </a:prstGeom>
              <a:blipFill>
                <a:blip r:embed="rId14"/>
                <a:stretch>
                  <a:fillRect r="-23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3E6D9BC-F7CD-431C-A230-B8FBB40212CF}"/>
                  </a:ext>
                </a:extLst>
              </p:cNvPr>
              <p:cNvSpPr txBox="1"/>
              <p:nvPr/>
            </p:nvSpPr>
            <p:spPr>
              <a:xfrm>
                <a:off x="9318375" y="6413829"/>
                <a:ext cx="261345" cy="2926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3E6D9BC-F7CD-431C-A230-B8FBB4021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375" y="6413829"/>
                <a:ext cx="261345" cy="292677"/>
              </a:xfrm>
              <a:prstGeom prst="rect">
                <a:avLst/>
              </a:prstGeom>
              <a:blipFill>
                <a:blip r:embed="rId15"/>
                <a:stretch>
                  <a:fillRect r="-7143" b="-20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08E055B-6588-490A-A124-C24B07AD9115}"/>
                  </a:ext>
                </a:extLst>
              </p:cNvPr>
              <p:cNvSpPr txBox="1"/>
              <p:nvPr/>
            </p:nvSpPr>
            <p:spPr>
              <a:xfrm>
                <a:off x="7683893" y="4798724"/>
                <a:ext cx="749007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𝑀𝑈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08E055B-6588-490A-A124-C24B07AD9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893" y="4798724"/>
                <a:ext cx="749007" cy="351211"/>
              </a:xfrm>
              <a:prstGeom prst="rect">
                <a:avLst/>
              </a:prstGeom>
              <a:blipFill>
                <a:blip r:embed="rId16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7CAD2AA-787C-48C9-BCC6-F49E41B06CD8}"/>
                  </a:ext>
                </a:extLst>
              </p:cNvPr>
              <p:cNvSpPr txBox="1"/>
              <p:nvPr/>
            </p:nvSpPr>
            <p:spPr>
              <a:xfrm>
                <a:off x="8924668" y="4217049"/>
                <a:ext cx="749007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𝑀𝑈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7CAD2AA-787C-48C9-BCC6-F49E41B0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4668" y="4217049"/>
                <a:ext cx="749007" cy="351211"/>
              </a:xfrm>
              <a:prstGeom prst="rect">
                <a:avLst/>
              </a:prstGeom>
              <a:blipFill>
                <a:blip r:embed="rId17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69BC7A-76B4-4D72-839C-8F865C49225A}"/>
              </a:ext>
            </a:extLst>
          </p:cNvPr>
          <p:cNvCxnSpPr>
            <a:cxnSpLocks/>
          </p:cNvCxnSpPr>
          <p:nvPr/>
        </p:nvCxnSpPr>
        <p:spPr>
          <a:xfrm flipH="1">
            <a:off x="8838792" y="4327575"/>
            <a:ext cx="1111081" cy="55884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8A96D73-A5B4-4330-8399-CCFCF74C77FB}"/>
              </a:ext>
            </a:extLst>
          </p:cNvPr>
          <p:cNvSpPr txBox="1"/>
          <p:nvPr/>
        </p:nvSpPr>
        <p:spPr>
          <a:xfrm>
            <a:off x="7950231" y="2986458"/>
            <a:ext cx="256397" cy="26340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6DE620-865A-4E5E-98A5-094AB64E5F7F}"/>
              </a:ext>
            </a:extLst>
          </p:cNvPr>
          <p:cNvSpPr txBox="1"/>
          <p:nvPr/>
        </p:nvSpPr>
        <p:spPr>
          <a:xfrm>
            <a:off x="9417278" y="1951856"/>
            <a:ext cx="256397" cy="26340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C9AD36-BE52-4C6F-BD46-7A8DC3827140}"/>
              </a:ext>
            </a:extLst>
          </p:cNvPr>
          <p:cNvSpPr txBox="1"/>
          <p:nvPr/>
        </p:nvSpPr>
        <p:spPr>
          <a:xfrm>
            <a:off x="7981674" y="5641851"/>
            <a:ext cx="294313" cy="2634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5EB2944-A9A6-41A7-A01F-5C45DEBC0E54}"/>
              </a:ext>
            </a:extLst>
          </p:cNvPr>
          <p:cNvSpPr txBox="1"/>
          <p:nvPr/>
        </p:nvSpPr>
        <p:spPr>
          <a:xfrm>
            <a:off x="9466258" y="4607001"/>
            <a:ext cx="294313" cy="2634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5989D0-FD1F-4197-AB16-5BDFC6E3445F}"/>
                  </a:ext>
                </a:extLst>
              </p:cNvPr>
              <p:cNvSpPr txBox="1"/>
              <p:nvPr/>
            </p:nvSpPr>
            <p:spPr>
              <a:xfrm>
                <a:off x="7020269" y="4131283"/>
                <a:ext cx="1127053" cy="24896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𝑏𝑒𝑎𝑛𝑠</m:t>
                              </m:r>
                            </m:e>
                          </m:ba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𝑟𝑖𝑐𝑒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5989D0-FD1F-4197-AB16-5BDFC6E34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69" y="4131283"/>
                <a:ext cx="1127053" cy="248966"/>
              </a:xfrm>
              <a:prstGeom prst="rect">
                <a:avLst/>
              </a:prstGeom>
              <a:blipFill>
                <a:blip r:embed="rId18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8E7C282-CADE-483F-848E-2FBF24A83FEB}"/>
              </a:ext>
            </a:extLst>
          </p:cNvPr>
          <p:cNvCxnSpPr>
            <a:cxnSpLocks/>
          </p:cNvCxnSpPr>
          <p:nvPr/>
        </p:nvCxnSpPr>
        <p:spPr>
          <a:xfrm flipH="1">
            <a:off x="2460909" y="2613294"/>
            <a:ext cx="434987" cy="713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1250F2CA-58C6-4955-A6D1-F6236EC5160E}"/>
              </a:ext>
            </a:extLst>
          </p:cNvPr>
          <p:cNvSpPr/>
          <p:nvPr/>
        </p:nvSpPr>
        <p:spPr>
          <a:xfrm>
            <a:off x="2895896" y="2530164"/>
            <a:ext cx="118898" cy="157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3866C30-951C-4B8D-9812-F4F3BCCFF894}"/>
              </a:ext>
            </a:extLst>
          </p:cNvPr>
          <p:cNvCxnSpPr>
            <a:cxnSpLocks/>
            <a:stCxn id="44" idx="5"/>
          </p:cNvCxnSpPr>
          <p:nvPr/>
        </p:nvCxnSpPr>
        <p:spPr>
          <a:xfrm flipH="1" flipV="1">
            <a:off x="4717138" y="5041323"/>
            <a:ext cx="847486" cy="497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C4BF4853-C6FD-4A4E-B63A-CE7A292425AE}"/>
              </a:ext>
            </a:extLst>
          </p:cNvPr>
          <p:cNvSpPr/>
          <p:nvPr/>
        </p:nvSpPr>
        <p:spPr>
          <a:xfrm>
            <a:off x="5471425" y="5411411"/>
            <a:ext cx="109190" cy="149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90524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8F3E7-203E-46F2-BD49-D0B9EE3A9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Remember: If we are moving along an indifference curve, if we increase consumption of rice, we have to decrease consumption of beans to stay at the same utility level.</a:t>
            </a:r>
          </a:p>
          <a:p>
            <a:r>
              <a:rPr lang="en-US" dirty="0"/>
              <a:t>MRS is negative.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089F66-8CE8-4351-8A39-AB8F0CE9B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Along an Indifference Curve</a:t>
            </a:r>
          </a:p>
        </p:txBody>
      </p:sp>
    </p:spTree>
    <p:extLst>
      <p:ext uri="{BB962C8B-B14F-4D97-AF65-F5344CB8AC3E}">
        <p14:creationId xmlns:p14="http://schemas.microsoft.com/office/powerpoint/2010/main" val="468527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B576F-C280-4978-9974-7863D095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Combine Diminishing Marginal Utility and MRS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DC57B6C-6C92-4168-B5E8-416C7653DDB7}"/>
                  </a:ext>
                </a:extLst>
              </p:cNvPr>
              <p:cNvSpPr txBox="1"/>
              <p:nvPr/>
            </p:nvSpPr>
            <p:spPr>
              <a:xfrm>
                <a:off x="8286849" y="1832742"/>
                <a:ext cx="2527615" cy="845937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𝑴𝑹𝑺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𝑴𝑼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𝒓𝒊𝒄𝒆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𝑴𝑼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𝒃𝒆𝒂𝒏𝒔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DC57B6C-6C92-4168-B5E8-416C7653D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849" y="1832742"/>
                <a:ext cx="2527615" cy="8459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D54755-D984-4D15-A724-E92B5EBA0A85}"/>
              </a:ext>
            </a:extLst>
          </p:cNvPr>
          <p:cNvCxnSpPr>
            <a:cxnSpLocks/>
          </p:cNvCxnSpPr>
          <p:nvPr/>
        </p:nvCxnSpPr>
        <p:spPr>
          <a:xfrm>
            <a:off x="3063496" y="1828800"/>
            <a:ext cx="0" cy="388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00B396-EB3C-42E0-A981-D0D515FCCCC2}"/>
              </a:ext>
            </a:extLst>
          </p:cNvPr>
          <p:cNvCxnSpPr/>
          <p:nvPr/>
        </p:nvCxnSpPr>
        <p:spPr>
          <a:xfrm flipH="1">
            <a:off x="3063496" y="5715000"/>
            <a:ext cx="5943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CAA57E-2BB3-4980-848F-07E172F3E61D}"/>
              </a:ext>
            </a:extLst>
          </p:cNvPr>
          <p:cNvSpPr txBox="1"/>
          <p:nvPr/>
        </p:nvSpPr>
        <p:spPr>
          <a:xfrm>
            <a:off x="8782052" y="5735638"/>
            <a:ext cx="605062" cy="3494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Rice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350384-F637-4AD0-BA7A-DAFEFDDA2852}"/>
              </a:ext>
            </a:extLst>
          </p:cNvPr>
          <p:cNvSpPr/>
          <p:nvPr/>
        </p:nvSpPr>
        <p:spPr>
          <a:xfrm>
            <a:off x="3890215" y="2154478"/>
            <a:ext cx="4296427" cy="2617939"/>
          </a:xfrm>
          <a:custGeom>
            <a:avLst/>
            <a:gdLst>
              <a:gd name="connsiteX0" fmla="*/ 0 w 4296427"/>
              <a:gd name="connsiteY0" fmla="*/ 0 h 2617939"/>
              <a:gd name="connsiteX1" fmla="*/ 964504 w 4296427"/>
              <a:gd name="connsiteY1" fmla="*/ 1540701 h 2617939"/>
              <a:gd name="connsiteX2" fmla="*/ 4296427 w 4296427"/>
              <a:gd name="connsiteY2" fmla="*/ 2617939 h 261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6427" h="2617939">
                <a:moveTo>
                  <a:pt x="0" y="0"/>
                </a:moveTo>
                <a:cubicBezTo>
                  <a:pt x="124216" y="552189"/>
                  <a:pt x="248433" y="1104378"/>
                  <a:pt x="964504" y="1540701"/>
                </a:cubicBezTo>
                <a:cubicBezTo>
                  <a:pt x="1680575" y="1977024"/>
                  <a:pt x="2988501" y="2297481"/>
                  <a:pt x="4296427" y="26179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B5BCFD-DB9F-4523-906B-3F1328C5B02F}"/>
              </a:ext>
            </a:extLst>
          </p:cNvPr>
          <p:cNvSpPr txBox="1"/>
          <p:nvPr/>
        </p:nvSpPr>
        <p:spPr>
          <a:xfrm>
            <a:off x="8071823" y="4391700"/>
            <a:ext cx="222124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Indifference curve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9FC0FB-41A4-437F-9615-7D296F5C2C0C}"/>
              </a:ext>
            </a:extLst>
          </p:cNvPr>
          <p:cNvSpPr/>
          <p:nvPr/>
        </p:nvSpPr>
        <p:spPr>
          <a:xfrm>
            <a:off x="3977896" y="2590800"/>
            <a:ext cx="1524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9E9EEB-2813-4ED0-A916-FBFA327569B4}"/>
              </a:ext>
            </a:extLst>
          </p:cNvPr>
          <p:cNvSpPr/>
          <p:nvPr/>
        </p:nvSpPr>
        <p:spPr>
          <a:xfrm>
            <a:off x="5044696" y="37338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17BA38-98FC-486A-B50C-1554B77780CB}"/>
              </a:ext>
            </a:extLst>
          </p:cNvPr>
          <p:cNvSpPr/>
          <p:nvPr/>
        </p:nvSpPr>
        <p:spPr>
          <a:xfrm>
            <a:off x="7711697" y="4553208"/>
            <a:ext cx="278691" cy="2192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4F7412-814B-4F08-9E39-79851DF52920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3063496" y="27051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16EAAA-3A28-4333-B162-965B974D8304}"/>
              </a:ext>
            </a:extLst>
          </p:cNvPr>
          <p:cNvCxnSpPr>
            <a:cxnSpLocks/>
          </p:cNvCxnSpPr>
          <p:nvPr/>
        </p:nvCxnSpPr>
        <p:spPr>
          <a:xfrm flipV="1">
            <a:off x="4044702" y="2705100"/>
            <a:ext cx="0" cy="3009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4BA59D8-BB2A-4FF5-A3E8-D1352029EBA7}"/>
              </a:ext>
            </a:extLst>
          </p:cNvPr>
          <p:cNvSpPr txBox="1"/>
          <p:nvPr/>
        </p:nvSpPr>
        <p:spPr>
          <a:xfrm>
            <a:off x="2000250" y="2575314"/>
            <a:ext cx="1042387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1400" dirty="0"/>
              <a:t>Beans high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D11ACF4-2790-475A-B3A8-44F7C1053D00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3063496" y="3848100"/>
            <a:ext cx="19812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3CE9313-FFCE-42B2-8A8E-19C73EF2A851}"/>
              </a:ext>
            </a:extLst>
          </p:cNvPr>
          <p:cNvCxnSpPr>
            <a:cxnSpLocks/>
          </p:cNvCxnSpPr>
          <p:nvPr/>
        </p:nvCxnSpPr>
        <p:spPr>
          <a:xfrm>
            <a:off x="3063496" y="4672208"/>
            <a:ext cx="47875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2557C3-BCC7-4884-A5DF-AEBE677A7338}"/>
              </a:ext>
            </a:extLst>
          </p:cNvPr>
          <p:cNvCxnSpPr>
            <a:cxnSpLocks/>
            <a:endCxn id="6" idx="4"/>
          </p:cNvCxnSpPr>
          <p:nvPr/>
        </p:nvCxnSpPr>
        <p:spPr>
          <a:xfrm flipH="1" flipV="1">
            <a:off x="5158996" y="3962400"/>
            <a:ext cx="0" cy="17526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F31B7B-6763-4132-98D6-E1B0E9048F39}"/>
              </a:ext>
            </a:extLst>
          </p:cNvPr>
          <p:cNvCxnSpPr>
            <a:endCxn id="7" idx="4"/>
          </p:cNvCxnSpPr>
          <p:nvPr/>
        </p:nvCxnSpPr>
        <p:spPr>
          <a:xfrm flipV="1">
            <a:off x="7851042" y="4772416"/>
            <a:ext cx="0" cy="942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A2D11E7-0574-4520-9365-244BA9D1E25C}"/>
              </a:ext>
            </a:extLst>
          </p:cNvPr>
          <p:cNvSpPr txBox="1"/>
          <p:nvPr/>
        </p:nvSpPr>
        <p:spPr>
          <a:xfrm>
            <a:off x="1724026" y="3710315"/>
            <a:ext cx="1318612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1400" dirty="0"/>
              <a:t>Beans medium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D66830-E56A-4D27-885E-491B7B822493}"/>
              </a:ext>
            </a:extLst>
          </p:cNvPr>
          <p:cNvSpPr txBox="1"/>
          <p:nvPr/>
        </p:nvSpPr>
        <p:spPr>
          <a:xfrm>
            <a:off x="2076450" y="4546949"/>
            <a:ext cx="966187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1400" dirty="0"/>
              <a:t>Beans low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D8C384-D5F0-4761-B1B2-14CEBD65EA52}"/>
              </a:ext>
            </a:extLst>
          </p:cNvPr>
          <p:cNvSpPr txBox="1"/>
          <p:nvPr/>
        </p:nvSpPr>
        <p:spPr>
          <a:xfrm>
            <a:off x="3619500" y="5763727"/>
            <a:ext cx="866857" cy="2603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/>
              <a:t>Rice low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9F29A9-0D3D-479C-B748-6DB473CE8FE0}"/>
              </a:ext>
            </a:extLst>
          </p:cNvPr>
          <p:cNvSpPr txBox="1"/>
          <p:nvPr/>
        </p:nvSpPr>
        <p:spPr>
          <a:xfrm>
            <a:off x="4679000" y="5763727"/>
            <a:ext cx="979755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Rice medium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95DA5A-26B6-4757-8C5B-32E73F0B9C6A}"/>
              </a:ext>
            </a:extLst>
          </p:cNvPr>
          <p:cNvSpPr txBox="1"/>
          <p:nvPr/>
        </p:nvSpPr>
        <p:spPr>
          <a:xfrm>
            <a:off x="7439025" y="5763727"/>
            <a:ext cx="831655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Rice high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40D33D2-CAAB-4E2C-A5E2-EF69B8EAC58B}"/>
                  </a:ext>
                </a:extLst>
              </p:cNvPr>
              <p:cNvSpPr txBox="1"/>
              <p:nvPr/>
            </p:nvSpPr>
            <p:spPr>
              <a:xfrm>
                <a:off x="4284783" y="2201332"/>
                <a:ext cx="2353222" cy="83099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600" dirty="0"/>
                  <a:t>Rice low,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𝑟𝑖𝑐𝑒</m:t>
                        </m:r>
                      </m:sub>
                    </m:sSub>
                    <m:r>
                      <a:rPr lang="en-US" sz="16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h𝑖𝑔h</m:t>
                    </m:r>
                    <m:r>
                      <a:rPr lang="en-US" sz="1600" b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𝑒𝑎𝑛𝑠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h𝑖𝑔h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𝑀𝑈</m:t>
                          </m:r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𝑏𝑒𝑎𝑛𝑠</m:t>
                          </m:r>
                        </m:sub>
                      </m:sSub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𝑙𝑜𝑤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𝑠𝑜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𝑀𝑅𝑆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𝑚𝑜𝑠𝑡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𝑛𝑒𝑔𝑎𝑡𝑖𝑣𝑒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40D33D2-CAAB-4E2C-A5E2-EF69B8EAC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783" y="2201332"/>
                <a:ext cx="2353222" cy="830997"/>
              </a:xfrm>
              <a:prstGeom prst="rect">
                <a:avLst/>
              </a:prstGeom>
              <a:blipFill>
                <a:blip r:embed="rId3"/>
                <a:stretch>
                  <a:fillRect t="-2206" r="-777" b="-44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8DB0652-79D5-4902-B312-0FA3A93F60F7}"/>
                  </a:ext>
                </a:extLst>
              </p:cNvPr>
              <p:cNvSpPr txBox="1"/>
              <p:nvPr/>
            </p:nvSpPr>
            <p:spPr>
              <a:xfrm>
                <a:off x="5692395" y="3374764"/>
                <a:ext cx="3075143" cy="83099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600" dirty="0"/>
                  <a:t>Rice medium,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𝑟𝑖𝑐𝑒</m:t>
                        </m:r>
                      </m:sub>
                    </m:sSub>
                    <m:r>
                      <a:rPr lang="en-US" sz="16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𝑚𝑒𝑑𝑖𝑢𝑚</m:t>
                    </m:r>
                    <m:r>
                      <a:rPr lang="en-US" sz="1600" b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160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𝐵𝑒𝑎𝑛𝑠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𝑚𝑒𝑑𝑖𝑢𝑚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𝑀𝑈</m:t>
                          </m:r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𝑏𝑒𝑎𝑛𝑠</m:t>
                          </m:r>
                        </m:sub>
                      </m:sSub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𝑚𝑒𝑑𝑖𝑢𝑚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𝑠𝑜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𝑀𝑅𝑆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𝑚𝑒𝑑𝑖𝑢𝑚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8DB0652-79D5-4902-B312-0FA3A93F6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395" y="3374764"/>
                <a:ext cx="3075143" cy="830997"/>
              </a:xfrm>
              <a:prstGeom prst="rect">
                <a:avLst/>
              </a:prstGeom>
              <a:blipFill>
                <a:blip r:embed="rId4"/>
                <a:stretch>
                  <a:fillRect t="-2206" r="-13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1D4C5E3-8764-4F02-8610-9B0A8B627F59}"/>
                  </a:ext>
                </a:extLst>
              </p:cNvPr>
              <p:cNvSpPr txBox="1"/>
              <p:nvPr/>
            </p:nvSpPr>
            <p:spPr>
              <a:xfrm>
                <a:off x="7994371" y="4862930"/>
                <a:ext cx="2298700" cy="83099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600" dirty="0"/>
                  <a:t>Rice high,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𝑟𝑖𝑐𝑒</m:t>
                        </m:r>
                      </m:sub>
                    </m:sSub>
                    <m:r>
                      <a:rPr lang="en-US" sz="16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𝑙𝑜𝑤</m:t>
                    </m:r>
                    <m:r>
                      <a:rPr lang="en-US" sz="1600" b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𝐵𝑒𝑎𝑛𝑠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𝑙𝑜𝑤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𝑀𝑈</m:t>
                          </m:r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𝑏𝑒𝑎𝑛𝑠</m:t>
                          </m:r>
                        </m:sub>
                      </m:sSub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h𝑖𝑔h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𝑠𝑜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𝑀𝑅𝑆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𝑙𝑒𝑎𝑠𝑡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𝑛𝑒𝑔𝑎𝑡𝑖𝑣𝑒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1D4C5E3-8764-4F02-8610-9B0A8B627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371" y="4862930"/>
                <a:ext cx="2298700" cy="830997"/>
              </a:xfrm>
              <a:prstGeom prst="rect">
                <a:avLst/>
              </a:prstGeom>
              <a:blipFill>
                <a:blip r:embed="rId5"/>
                <a:stretch>
                  <a:fillRect t="-2206" r="-2918" b="-36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D4240D8-9027-41AB-A398-AC8969E1A677}"/>
              </a:ext>
            </a:extLst>
          </p:cNvPr>
          <p:cNvCxnSpPr/>
          <p:nvPr/>
        </p:nvCxnSpPr>
        <p:spPr>
          <a:xfrm>
            <a:off x="3890215" y="2427678"/>
            <a:ext cx="424573" cy="100132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E86AEA0-EA8A-4CD8-BA34-EEDF73FCD567}"/>
              </a:ext>
            </a:extLst>
          </p:cNvPr>
          <p:cNvCxnSpPr/>
          <p:nvPr/>
        </p:nvCxnSpPr>
        <p:spPr>
          <a:xfrm>
            <a:off x="4739897" y="3710314"/>
            <a:ext cx="1111205" cy="499736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9B82A54-491E-4139-A1F9-53B6D79E54AE}"/>
              </a:ext>
            </a:extLst>
          </p:cNvPr>
          <p:cNvCxnSpPr>
            <a:cxnSpLocks/>
          </p:cNvCxnSpPr>
          <p:nvPr/>
        </p:nvCxnSpPr>
        <p:spPr>
          <a:xfrm>
            <a:off x="7297293" y="4609579"/>
            <a:ext cx="989556" cy="23799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04321" y="1683264"/>
            <a:ext cx="838691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r"/>
            <a:r>
              <a:rPr lang="en-US" dirty="0"/>
              <a:t>Beans</a:t>
            </a:r>
          </a:p>
        </p:txBody>
      </p:sp>
    </p:spTree>
    <p:extLst>
      <p:ext uri="{BB962C8B-B14F-4D97-AF65-F5344CB8AC3E}">
        <p14:creationId xmlns:p14="http://schemas.microsoft.com/office/powerpoint/2010/main" val="172746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Budget Constraints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9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D794B-F09A-4B3E-A666-5177E234E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 Bundle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09DDF-7688-4880-A6D3-5777C32C2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95400"/>
            <a:ext cx="8915400" cy="5334000"/>
          </a:xfrm>
        </p:spPr>
        <p:txBody>
          <a:bodyPr/>
          <a:lstStyle/>
          <a:p>
            <a:r>
              <a:rPr lang="en-US" dirty="0"/>
              <a:t>We speak in consumer theory of the consumer choosing a consumption bundle.</a:t>
            </a:r>
          </a:p>
          <a:p>
            <a:r>
              <a:rPr lang="en-US" dirty="0"/>
              <a:t>A bundle is composed of commodities and is measured in quantities of those commodities.</a:t>
            </a:r>
          </a:p>
          <a:p>
            <a:r>
              <a:rPr lang="en-US" dirty="0"/>
              <a:t>A bundle is multi-dimensional</a:t>
            </a:r>
          </a:p>
          <a:p>
            <a:pPr lvl="1"/>
            <a:r>
              <a:rPr lang="en-US" dirty="0"/>
              <a:t>We will focus on two goods in two dimensions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AEAC5D-5DA7-43F1-AB92-6C9E3D6225FE}"/>
              </a:ext>
            </a:extLst>
          </p:cNvPr>
          <p:cNvCxnSpPr>
            <a:cxnSpLocks/>
          </p:cNvCxnSpPr>
          <p:nvPr/>
        </p:nvCxnSpPr>
        <p:spPr>
          <a:xfrm>
            <a:off x="3276600" y="4572000"/>
            <a:ext cx="13570" cy="19039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04C294-A34D-4111-83D6-572A190EAAE1}"/>
              </a:ext>
            </a:extLst>
          </p:cNvPr>
          <p:cNvCxnSpPr/>
          <p:nvPr/>
        </p:nvCxnSpPr>
        <p:spPr>
          <a:xfrm>
            <a:off x="3276600" y="6477000"/>
            <a:ext cx="2209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BB6FF3-44DE-49FB-8D82-64DC1A1264C9}"/>
              </a:ext>
            </a:extLst>
          </p:cNvPr>
          <p:cNvCxnSpPr>
            <a:cxnSpLocks/>
          </p:cNvCxnSpPr>
          <p:nvPr/>
        </p:nvCxnSpPr>
        <p:spPr>
          <a:xfrm>
            <a:off x="3276600" y="5410200"/>
            <a:ext cx="15052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EDF8A5-5DB6-4D6A-9828-CCFFBBF3E9AA}"/>
              </a:ext>
            </a:extLst>
          </p:cNvPr>
          <p:cNvCxnSpPr/>
          <p:nvPr/>
        </p:nvCxnSpPr>
        <p:spPr>
          <a:xfrm>
            <a:off x="4781810" y="5410200"/>
            <a:ext cx="0" cy="106575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0015383-D2D8-4D59-8774-1EA28B166C53}"/>
              </a:ext>
            </a:extLst>
          </p:cNvPr>
          <p:cNvSpPr txBox="1"/>
          <p:nvPr/>
        </p:nvSpPr>
        <p:spPr>
          <a:xfrm>
            <a:off x="4599144" y="6475956"/>
            <a:ext cx="50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360CEF-A994-48A2-BCA2-5E453F7FA070}"/>
              </a:ext>
            </a:extLst>
          </p:cNvPr>
          <p:cNvSpPr txBox="1"/>
          <p:nvPr/>
        </p:nvSpPr>
        <p:spPr>
          <a:xfrm>
            <a:off x="3013156" y="5193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F6C27A-DF23-4041-BAC3-ECD6A24349FD}"/>
              </a:ext>
            </a:extLst>
          </p:cNvPr>
          <p:cNvSpPr txBox="1"/>
          <p:nvPr/>
        </p:nvSpPr>
        <p:spPr>
          <a:xfrm>
            <a:off x="5486401" y="6475956"/>
            <a:ext cx="213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Kilograms of rice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B4D6D2-A769-42F8-8E93-2E6425F37A15}"/>
              </a:ext>
            </a:extLst>
          </p:cNvPr>
          <p:cNvSpPr txBox="1"/>
          <p:nvPr/>
        </p:nvSpPr>
        <p:spPr>
          <a:xfrm>
            <a:off x="1676401" y="4648201"/>
            <a:ext cx="127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Kilograms of beans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587412-E645-4E1C-B418-51D205CEA180}"/>
              </a:ext>
            </a:extLst>
          </p:cNvPr>
          <p:cNvSpPr/>
          <p:nvPr/>
        </p:nvSpPr>
        <p:spPr>
          <a:xfrm>
            <a:off x="4645476" y="5316449"/>
            <a:ext cx="263431" cy="216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C93A44-FC5E-47BB-B195-0A36967B109C}"/>
              </a:ext>
            </a:extLst>
          </p:cNvPr>
          <p:cNvSpPr txBox="1"/>
          <p:nvPr/>
        </p:nvSpPr>
        <p:spPr>
          <a:xfrm>
            <a:off x="7423761" y="4741096"/>
            <a:ext cx="3091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Bundle B has:</a:t>
            </a:r>
          </a:p>
          <a:p>
            <a:r>
              <a:rPr lang="en-US" dirty="0"/>
              <a:t>3 kilograms of beans and </a:t>
            </a:r>
          </a:p>
          <a:p>
            <a:r>
              <a:rPr lang="en-US" dirty="0"/>
              <a:t>4 kilograms of rice</a:t>
            </a:r>
          </a:p>
        </p:txBody>
      </p:sp>
    </p:spTree>
    <p:extLst>
      <p:ext uri="{BB962C8B-B14F-4D97-AF65-F5344CB8AC3E}">
        <p14:creationId xmlns:p14="http://schemas.microsoft.com/office/powerpoint/2010/main" val="2722536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Consumers maximize utility subject to constraints</a:t>
                </a:r>
              </a:p>
              <a:p>
                <a:r>
                  <a:rPr lang="en-US" dirty="0"/>
                  <a:t>They choose the quantity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Price per unit of good 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Price per unit of good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Income Y</a:t>
                </a:r>
              </a:p>
              <a:p>
                <a:pPr lvl="1"/>
                <a:r>
                  <a:rPr lang="en-US" dirty="0"/>
                  <a:t>For our consumer, these are taken as exogenous</a:t>
                </a:r>
              </a:p>
              <a:p>
                <a:r>
                  <a:rPr lang="en-US" dirty="0"/>
                  <a:t>Budget constraint:</a:t>
                </a:r>
              </a:p>
              <a:p>
                <a:pPr marL="0" indent="3598863">
                  <a:buNone/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752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3622990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ADBD-0988-43B9-8FEE-44086A21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a Graph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8276D4-1B12-428C-A588-48F509800026}"/>
              </a:ext>
            </a:extLst>
          </p:cNvPr>
          <p:cNvCxnSpPr/>
          <p:nvPr/>
        </p:nvCxnSpPr>
        <p:spPr>
          <a:xfrm>
            <a:off x="3052683" y="5733144"/>
            <a:ext cx="62640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/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blipFill>
                <a:blip r:embed="rId2"/>
                <a:stretch>
                  <a:fillRect l="-9677" r="-6452" b="-1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D92683-ED10-48AB-84C9-231AF84D3799}"/>
              </a:ext>
            </a:extLst>
          </p:cNvPr>
          <p:cNvCxnSpPr/>
          <p:nvPr/>
        </p:nvCxnSpPr>
        <p:spPr>
          <a:xfrm>
            <a:off x="3052681" y="2895600"/>
            <a:ext cx="4816260" cy="28375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FD4799A-46F4-4DE6-A898-F34C7BA7F14E}"/>
              </a:ext>
            </a:extLst>
          </p:cNvPr>
          <p:cNvSpPr txBox="1"/>
          <p:nvPr/>
        </p:nvSpPr>
        <p:spPr>
          <a:xfrm>
            <a:off x="5926723" y="4152573"/>
            <a:ext cx="33855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/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(0,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blipFill>
                <a:blip r:embed="rId3"/>
                <a:stretch>
                  <a:fillRect l="-7627" r="-6780" b="-23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800" b="0" i="0" u="none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/>
              <p:nvPr/>
            </p:nvSpPr>
            <p:spPr>
              <a:xfrm>
                <a:off x="7478225" y="5869949"/>
                <a:ext cx="781432" cy="51847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225" y="5869949"/>
                <a:ext cx="781432" cy="518475"/>
              </a:xfrm>
              <a:prstGeom prst="rect">
                <a:avLst/>
              </a:prstGeom>
              <a:blipFill>
                <a:blip r:embed="rId5"/>
                <a:stretch>
                  <a:fillRect l="-7031" r="-6250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973E5DBD-336A-452E-8201-65AC7270B1EC}"/>
              </a:ext>
            </a:extLst>
          </p:cNvPr>
          <p:cNvSpPr txBox="1"/>
          <p:nvPr/>
        </p:nvSpPr>
        <p:spPr>
          <a:xfrm>
            <a:off x="2589663" y="5776730"/>
            <a:ext cx="167225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(0,0) the origin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D9E1FBD-25A6-48B7-B3F9-CE0C8A194989}"/>
                  </a:ext>
                </a:extLst>
              </p:cNvPr>
              <p:cNvSpPr txBox="1"/>
              <p:nvPr/>
            </p:nvSpPr>
            <p:spPr>
              <a:xfrm>
                <a:off x="5582953" y="2304144"/>
                <a:ext cx="2209788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coordinates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D9E1FBD-25A6-48B7-B3F9-CE0C8A194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953" y="2304144"/>
                <a:ext cx="2209788" cy="369332"/>
              </a:xfrm>
              <a:prstGeom prst="rect">
                <a:avLst/>
              </a:prstGeom>
              <a:blipFill>
                <a:blip r:embed="rId6"/>
                <a:stretch>
                  <a:fillRect l="-2486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65714055-0321-4028-AA68-938B57EFDF9B}"/>
              </a:ext>
            </a:extLst>
          </p:cNvPr>
          <p:cNvSpPr txBox="1"/>
          <p:nvPr/>
        </p:nvSpPr>
        <p:spPr>
          <a:xfrm>
            <a:off x="3449341" y="4464177"/>
            <a:ext cx="236219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Opportunity set up to </a:t>
            </a:r>
          </a:p>
          <a:p>
            <a:r>
              <a:rPr lang="en-US" dirty="0"/>
              <a:t>and including 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8F64AB-7191-4A9C-BFA8-C2ED86EECF5C}"/>
              </a:ext>
            </a:extLst>
          </p:cNvPr>
          <p:cNvSpPr txBox="1"/>
          <p:nvPr/>
        </p:nvSpPr>
        <p:spPr>
          <a:xfrm>
            <a:off x="7030742" y="4483742"/>
            <a:ext cx="29418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Outside the opportunity set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D42E8E-EB2E-4528-831C-F43E8E67EF0D}"/>
              </a:ext>
            </a:extLst>
          </p:cNvPr>
          <p:cNvCxnSpPr/>
          <p:nvPr/>
        </p:nvCxnSpPr>
        <p:spPr>
          <a:xfrm>
            <a:off x="3047326" y="1542144"/>
            <a:ext cx="0" cy="419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487DFA-CE45-4E0A-AA93-F0896033A3A0}"/>
                  </a:ext>
                </a:extLst>
              </p:cNvPr>
              <p:cNvSpPr txBox="1"/>
              <p:nvPr/>
            </p:nvSpPr>
            <p:spPr>
              <a:xfrm>
                <a:off x="5575300" y="1778000"/>
                <a:ext cx="21624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487DFA-CE45-4E0A-AA93-F0896033A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300" y="1778000"/>
                <a:ext cx="2162451" cy="646331"/>
              </a:xfrm>
              <a:prstGeom prst="rect">
                <a:avLst/>
              </a:prstGeom>
              <a:blipFill>
                <a:blip r:embed="rId7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613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ADBD-0988-43B9-8FEE-44086A21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in Price 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D42E8E-EB2E-4528-831C-F43E8E67EF0D}"/>
              </a:ext>
            </a:extLst>
          </p:cNvPr>
          <p:cNvCxnSpPr/>
          <p:nvPr/>
        </p:nvCxnSpPr>
        <p:spPr>
          <a:xfrm>
            <a:off x="3047326" y="1542144"/>
            <a:ext cx="0" cy="419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D92683-ED10-48AB-84C9-231AF84D3799}"/>
              </a:ext>
            </a:extLst>
          </p:cNvPr>
          <p:cNvCxnSpPr/>
          <p:nvPr/>
        </p:nvCxnSpPr>
        <p:spPr>
          <a:xfrm>
            <a:off x="3047324" y="2895600"/>
            <a:ext cx="4816260" cy="28375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/>
              <p:nvPr/>
            </p:nvSpPr>
            <p:spPr>
              <a:xfrm>
                <a:off x="7472868" y="5869949"/>
                <a:ext cx="781432" cy="51847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868" y="5869949"/>
                <a:ext cx="781432" cy="518475"/>
              </a:xfrm>
              <a:prstGeom prst="rect">
                <a:avLst/>
              </a:prstGeom>
              <a:blipFill>
                <a:blip r:embed="rId5"/>
                <a:stretch>
                  <a:fillRect l="-7031" r="-6250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9CD593-E8FC-4436-B670-49835CC71E0C}"/>
                  </a:ext>
                </a:extLst>
              </p:cNvPr>
              <p:cNvSpPr txBox="1"/>
              <p:nvPr/>
            </p:nvSpPr>
            <p:spPr>
              <a:xfrm>
                <a:off x="5186388" y="5857573"/>
                <a:ext cx="1137876" cy="53085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𝐻𝐼𝐺𝐻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, 0)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9CD593-E8FC-4436-B670-49835CC71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388" y="5857573"/>
                <a:ext cx="1137876" cy="530851"/>
              </a:xfrm>
              <a:prstGeom prst="rect">
                <a:avLst/>
              </a:prstGeom>
              <a:blipFill>
                <a:blip r:embed="rId6"/>
                <a:stretch>
                  <a:fillRect l="-4839" r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1A6072A-1B03-49E4-ABC1-D879992E0ECD}"/>
              </a:ext>
            </a:extLst>
          </p:cNvPr>
          <p:cNvCxnSpPr/>
          <p:nvPr/>
        </p:nvCxnSpPr>
        <p:spPr>
          <a:xfrm>
            <a:off x="3047323" y="2895600"/>
            <a:ext cx="2477534" cy="28375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FD4799A-46F4-4DE6-A898-F34C7BA7F14E}"/>
              </a:ext>
            </a:extLst>
          </p:cNvPr>
          <p:cNvSpPr txBox="1"/>
          <p:nvPr/>
        </p:nvSpPr>
        <p:spPr>
          <a:xfrm>
            <a:off x="5926723" y="4152573"/>
            <a:ext cx="33855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/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blipFill>
                <a:blip r:embed="rId7"/>
                <a:stretch>
                  <a:fillRect l="-9677" r="-6452" b="-1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800" b="0" i="0" u="none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73E5DBD-336A-452E-8201-65AC7270B1EC}"/>
              </a:ext>
            </a:extLst>
          </p:cNvPr>
          <p:cNvSpPr txBox="1"/>
          <p:nvPr/>
        </p:nvSpPr>
        <p:spPr>
          <a:xfrm>
            <a:off x="2589663" y="5776730"/>
            <a:ext cx="167225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(0,0)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8276D4-1B12-428C-A588-48F509800026}"/>
              </a:ext>
            </a:extLst>
          </p:cNvPr>
          <p:cNvCxnSpPr/>
          <p:nvPr/>
        </p:nvCxnSpPr>
        <p:spPr>
          <a:xfrm>
            <a:off x="3047326" y="5733144"/>
            <a:ext cx="62640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/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(0,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blipFill>
                <a:blip r:embed="rId9"/>
                <a:stretch>
                  <a:fillRect l="-7627" r="-6780" b="-23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58A888-8993-4F44-9745-C50E08B631C5}"/>
                  </a:ext>
                </a:extLst>
              </p:cNvPr>
              <p:cNvSpPr txBox="1"/>
              <p:nvPr/>
            </p:nvSpPr>
            <p:spPr>
              <a:xfrm>
                <a:off x="4595518" y="4296301"/>
                <a:ext cx="816598" cy="41697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HIGH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58A888-8993-4F44-9745-C50E08B63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518" y="4296301"/>
                <a:ext cx="816598" cy="416974"/>
              </a:xfrm>
              <a:prstGeom prst="rect">
                <a:avLst/>
              </a:prstGeom>
              <a:blipFill>
                <a:blip r:embed="rId10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178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ADBD-0988-43B9-8FEE-44086A21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Decrease in Price 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D42E8E-EB2E-4528-831C-F43E8E67EF0D}"/>
              </a:ext>
            </a:extLst>
          </p:cNvPr>
          <p:cNvCxnSpPr/>
          <p:nvPr/>
        </p:nvCxnSpPr>
        <p:spPr>
          <a:xfrm>
            <a:off x="3047326" y="1542144"/>
            <a:ext cx="0" cy="419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8276D4-1B12-428C-A588-48F509800026}"/>
              </a:ext>
            </a:extLst>
          </p:cNvPr>
          <p:cNvCxnSpPr/>
          <p:nvPr/>
        </p:nvCxnSpPr>
        <p:spPr>
          <a:xfrm>
            <a:off x="3047326" y="5733144"/>
            <a:ext cx="62640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D92683-ED10-48AB-84C9-231AF84D3799}"/>
              </a:ext>
            </a:extLst>
          </p:cNvPr>
          <p:cNvCxnSpPr/>
          <p:nvPr/>
        </p:nvCxnSpPr>
        <p:spPr>
          <a:xfrm>
            <a:off x="3047324" y="2895600"/>
            <a:ext cx="4816260" cy="28375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FD4799A-46F4-4DE6-A898-F34C7BA7F14E}"/>
              </a:ext>
            </a:extLst>
          </p:cNvPr>
          <p:cNvSpPr txBox="1"/>
          <p:nvPr/>
        </p:nvSpPr>
        <p:spPr>
          <a:xfrm>
            <a:off x="6443246" y="4657300"/>
            <a:ext cx="33855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/>
              <p:nvPr/>
            </p:nvSpPr>
            <p:spPr>
              <a:xfrm>
                <a:off x="7472868" y="5869949"/>
                <a:ext cx="781432" cy="51847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868" y="5869949"/>
                <a:ext cx="781432" cy="518475"/>
              </a:xfrm>
              <a:prstGeom prst="rect">
                <a:avLst/>
              </a:prstGeom>
              <a:blipFill>
                <a:blip r:embed="rId5"/>
                <a:stretch>
                  <a:fillRect l="-7031" r="-6250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9CD593-E8FC-4436-B670-49835CC71E0C}"/>
                  </a:ext>
                </a:extLst>
              </p:cNvPr>
              <p:cNvSpPr txBox="1"/>
              <p:nvPr/>
            </p:nvSpPr>
            <p:spPr>
              <a:xfrm>
                <a:off x="8382000" y="5857573"/>
                <a:ext cx="1137876" cy="53085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𝐿𝑂𝑊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, 0)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9CD593-E8FC-4436-B670-49835CC71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5857573"/>
                <a:ext cx="1137876" cy="530851"/>
              </a:xfrm>
              <a:prstGeom prst="rect">
                <a:avLst/>
              </a:prstGeom>
              <a:blipFill>
                <a:blip r:embed="rId6"/>
                <a:stretch>
                  <a:fillRect l="-42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C2E2568-FF7A-4FA4-B867-B215BAF34BF1}"/>
              </a:ext>
            </a:extLst>
          </p:cNvPr>
          <p:cNvCxnSpPr/>
          <p:nvPr/>
        </p:nvCxnSpPr>
        <p:spPr>
          <a:xfrm>
            <a:off x="3047324" y="2895600"/>
            <a:ext cx="5639476" cy="28375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73A65B-DA8A-4642-98CE-6B8FA1C62E8F}"/>
                  </a:ext>
                </a:extLst>
              </p:cNvPr>
              <p:cNvSpPr txBox="1"/>
              <p:nvPr/>
            </p:nvSpPr>
            <p:spPr>
              <a:xfrm>
                <a:off x="6781800" y="4350657"/>
                <a:ext cx="802656" cy="41697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LOW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73A65B-DA8A-4642-98CE-6B8FA1C62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350657"/>
                <a:ext cx="802656" cy="416974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73E5DBD-336A-452E-8201-65AC7270B1EC}"/>
              </a:ext>
            </a:extLst>
          </p:cNvPr>
          <p:cNvSpPr txBox="1"/>
          <p:nvPr/>
        </p:nvSpPr>
        <p:spPr>
          <a:xfrm>
            <a:off x="2589663" y="5776730"/>
            <a:ext cx="167225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(0,0)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800" b="0" i="0" u="none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/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blipFill>
                <a:blip r:embed="rId9"/>
                <a:stretch>
                  <a:fillRect l="-9677" r="-6452" b="-1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/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(0,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blipFill>
                <a:blip r:embed="rId10"/>
                <a:stretch>
                  <a:fillRect l="-7627" r="-6780" b="-23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964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ADBD-0988-43B9-8FEE-44086A21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in 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D42E8E-EB2E-4528-831C-F43E8E67EF0D}"/>
              </a:ext>
            </a:extLst>
          </p:cNvPr>
          <p:cNvCxnSpPr/>
          <p:nvPr/>
        </p:nvCxnSpPr>
        <p:spPr>
          <a:xfrm>
            <a:off x="3047326" y="1542144"/>
            <a:ext cx="0" cy="419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8276D4-1B12-428C-A588-48F509800026}"/>
              </a:ext>
            </a:extLst>
          </p:cNvPr>
          <p:cNvCxnSpPr/>
          <p:nvPr/>
        </p:nvCxnSpPr>
        <p:spPr>
          <a:xfrm>
            <a:off x="3047326" y="5733144"/>
            <a:ext cx="62640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D92683-ED10-48AB-84C9-231AF84D3799}"/>
              </a:ext>
            </a:extLst>
          </p:cNvPr>
          <p:cNvCxnSpPr/>
          <p:nvPr/>
        </p:nvCxnSpPr>
        <p:spPr>
          <a:xfrm>
            <a:off x="3047324" y="2895600"/>
            <a:ext cx="4816260" cy="28375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FD4799A-46F4-4DE6-A898-F34C7BA7F14E}"/>
              </a:ext>
            </a:extLst>
          </p:cNvPr>
          <p:cNvSpPr txBox="1"/>
          <p:nvPr/>
        </p:nvSpPr>
        <p:spPr>
          <a:xfrm>
            <a:off x="5757446" y="4129706"/>
            <a:ext cx="33855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/>
              <p:nvPr/>
            </p:nvSpPr>
            <p:spPr>
              <a:xfrm>
                <a:off x="7472868" y="5869949"/>
                <a:ext cx="781432" cy="51847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868" y="5869949"/>
                <a:ext cx="781432" cy="518475"/>
              </a:xfrm>
              <a:prstGeom prst="rect">
                <a:avLst/>
              </a:prstGeom>
              <a:blipFill>
                <a:blip r:embed="rId5"/>
                <a:stretch>
                  <a:fillRect l="-7031" r="-6250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2E2568-FF7A-4FA4-B867-B215BAF34BF1}"/>
              </a:ext>
            </a:extLst>
          </p:cNvPr>
          <p:cNvCxnSpPr/>
          <p:nvPr/>
        </p:nvCxnSpPr>
        <p:spPr>
          <a:xfrm>
            <a:off x="3047324" y="2286000"/>
            <a:ext cx="5639476" cy="3447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4103BC8-823A-4478-B988-9F0AB2AD6A70}"/>
                  </a:ext>
                </a:extLst>
              </p:cNvPr>
              <p:cNvSpPr txBox="1"/>
              <p:nvPr/>
            </p:nvSpPr>
            <p:spPr>
              <a:xfrm>
                <a:off x="6806683" y="4152997"/>
                <a:ext cx="980974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HIGH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4103BC8-823A-4478-B988-9F0AB2AD6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683" y="4152997"/>
                <a:ext cx="980974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234C5C-670F-44C8-86C9-067D6691D64D}"/>
                  </a:ext>
                </a:extLst>
              </p:cNvPr>
              <p:cNvSpPr txBox="1"/>
              <p:nvPr/>
            </p:nvSpPr>
            <p:spPr>
              <a:xfrm>
                <a:off x="1847386" y="2057465"/>
                <a:ext cx="1070806" cy="52007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𝑌𝐻𝐼𝐺𝐻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234C5C-670F-44C8-86C9-067D6691D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86" y="2057465"/>
                <a:ext cx="1070806" cy="520079"/>
              </a:xfrm>
              <a:prstGeom prst="rect">
                <a:avLst/>
              </a:prstGeom>
              <a:blipFill>
                <a:blip r:embed="rId8"/>
                <a:stretch>
                  <a:fillRect l="-4545" r="-5114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73E5DBD-336A-452E-8201-65AC7270B1EC}"/>
              </a:ext>
            </a:extLst>
          </p:cNvPr>
          <p:cNvSpPr txBox="1"/>
          <p:nvPr/>
        </p:nvSpPr>
        <p:spPr>
          <a:xfrm>
            <a:off x="2589663" y="5776730"/>
            <a:ext cx="167225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(0,0)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800" b="0" i="0" u="none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/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blipFill>
                <a:blip r:embed="rId10"/>
                <a:stretch>
                  <a:fillRect l="-9677" r="-6452" b="-1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/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(0,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blipFill>
                <a:blip r:embed="rId11"/>
                <a:stretch>
                  <a:fillRect l="-7627" r="-6780" b="-23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234C5C-670F-44C8-86C9-067D6691D64D}"/>
                  </a:ext>
                </a:extLst>
              </p:cNvPr>
              <p:cNvSpPr txBox="1"/>
              <p:nvPr/>
            </p:nvSpPr>
            <p:spPr>
              <a:xfrm>
                <a:off x="8333229" y="5886022"/>
                <a:ext cx="1070806" cy="52007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𝑌𝐻𝐼𝐺𝐻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234C5C-670F-44C8-86C9-067D6691D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229" y="5886022"/>
                <a:ext cx="1070806" cy="520079"/>
              </a:xfrm>
              <a:prstGeom prst="rect">
                <a:avLst/>
              </a:prstGeom>
              <a:blipFill>
                <a:blip r:embed="rId12"/>
                <a:stretch>
                  <a:fillRect l="-4545" r="-9659" b="-11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527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ADBD-0988-43B9-8FEE-44086A21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Math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D42E8E-EB2E-4528-831C-F43E8E67EF0D}"/>
              </a:ext>
            </a:extLst>
          </p:cNvPr>
          <p:cNvCxnSpPr/>
          <p:nvPr/>
        </p:nvCxnSpPr>
        <p:spPr>
          <a:xfrm>
            <a:off x="3047326" y="1542144"/>
            <a:ext cx="0" cy="419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8276D4-1B12-428C-A588-48F509800026}"/>
              </a:ext>
            </a:extLst>
          </p:cNvPr>
          <p:cNvCxnSpPr/>
          <p:nvPr/>
        </p:nvCxnSpPr>
        <p:spPr>
          <a:xfrm>
            <a:off x="3047326" y="5733144"/>
            <a:ext cx="62640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D92683-ED10-48AB-84C9-231AF84D3799}"/>
              </a:ext>
            </a:extLst>
          </p:cNvPr>
          <p:cNvCxnSpPr/>
          <p:nvPr/>
        </p:nvCxnSpPr>
        <p:spPr>
          <a:xfrm>
            <a:off x="3047324" y="2895600"/>
            <a:ext cx="4816260" cy="28375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FD4799A-46F4-4DE6-A898-F34C7BA7F14E}"/>
              </a:ext>
            </a:extLst>
          </p:cNvPr>
          <p:cNvSpPr txBox="1"/>
          <p:nvPr/>
        </p:nvSpPr>
        <p:spPr>
          <a:xfrm>
            <a:off x="5806184" y="4094844"/>
            <a:ext cx="33855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/>
              <p:nvPr/>
            </p:nvSpPr>
            <p:spPr>
              <a:xfrm>
                <a:off x="7472868" y="5869949"/>
                <a:ext cx="781432" cy="51847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868" y="5869949"/>
                <a:ext cx="781432" cy="518475"/>
              </a:xfrm>
              <a:prstGeom prst="rect">
                <a:avLst/>
              </a:prstGeom>
              <a:blipFill>
                <a:blip r:embed="rId4"/>
                <a:stretch>
                  <a:fillRect l="-7031" r="-6250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450F8B-CA11-480B-A278-C07E9D565D3B}"/>
                  </a:ext>
                </a:extLst>
              </p:cNvPr>
              <p:cNvSpPr txBox="1"/>
              <p:nvPr/>
            </p:nvSpPr>
            <p:spPr>
              <a:xfrm>
                <a:off x="4741431" y="1962934"/>
                <a:ext cx="3846053" cy="184935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 algn="ctr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u="sng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</m:t>
                    </m:r>
                  </m:oMath>
                </a14:m>
                <a:endParaRPr lang="en-US" i="1" u="sng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(Y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(1/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*(Y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1)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*(1/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450F8B-CA11-480B-A278-C07E9D565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431" y="1962934"/>
                <a:ext cx="3846053" cy="1849352"/>
              </a:xfrm>
              <a:prstGeom prst="rect">
                <a:avLst/>
              </a:prstGeom>
              <a:blipFill>
                <a:blip r:embed="rId5"/>
                <a:stretch>
                  <a:fillRect l="-1109" r="-7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2433B80-9EE5-4976-85D5-2D13F2512F8B}"/>
                  </a:ext>
                </a:extLst>
              </p:cNvPr>
              <p:cNvSpPr txBox="1"/>
              <p:nvPr/>
            </p:nvSpPr>
            <p:spPr>
              <a:xfrm>
                <a:off x="6345583" y="4489900"/>
                <a:ext cx="2035301" cy="52540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Slope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2433B80-9EE5-4976-85D5-2D13F2512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583" y="4489900"/>
                <a:ext cx="2035301" cy="525400"/>
              </a:xfrm>
              <a:prstGeom prst="rect">
                <a:avLst/>
              </a:prstGeom>
              <a:blipFill>
                <a:blip r:embed="rId7"/>
                <a:stretch>
                  <a:fillRect l="-2695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4CB981C9-04BD-4059-B75F-CBBA1C1C36D4}"/>
              </a:ext>
            </a:extLst>
          </p:cNvPr>
          <p:cNvSpPr/>
          <p:nvPr/>
        </p:nvSpPr>
        <p:spPr>
          <a:xfrm>
            <a:off x="7863583" y="4497569"/>
            <a:ext cx="488847" cy="54175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FF0612-8F85-4F0E-BDD5-9202FB6EAC32}"/>
              </a:ext>
            </a:extLst>
          </p:cNvPr>
          <p:cNvSpPr txBox="1"/>
          <p:nvPr/>
        </p:nvSpPr>
        <p:spPr>
          <a:xfrm>
            <a:off x="8380884" y="4439156"/>
            <a:ext cx="2565395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Slope of the budget line is the Marginal Rate of Transformation (MRT)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AB0B8A-83F4-4D0A-A626-180B45C0E4ED}"/>
              </a:ext>
            </a:extLst>
          </p:cNvPr>
          <p:cNvSpPr/>
          <p:nvPr/>
        </p:nvSpPr>
        <p:spPr>
          <a:xfrm>
            <a:off x="5638800" y="3120859"/>
            <a:ext cx="305473" cy="76442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8982ED-4142-4CB8-99A5-05DA682D2F03}"/>
              </a:ext>
            </a:extLst>
          </p:cNvPr>
          <p:cNvSpPr/>
          <p:nvPr/>
        </p:nvSpPr>
        <p:spPr>
          <a:xfrm>
            <a:off x="6168570" y="3110712"/>
            <a:ext cx="551543" cy="71997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3E5DBD-336A-452E-8201-65AC7270B1EC}"/>
              </a:ext>
            </a:extLst>
          </p:cNvPr>
          <p:cNvSpPr txBox="1"/>
          <p:nvPr/>
        </p:nvSpPr>
        <p:spPr>
          <a:xfrm>
            <a:off x="2589663" y="5776730"/>
            <a:ext cx="167225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(0,0)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800" b="0" i="0" u="none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/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blipFill>
                <a:blip r:embed="rId9"/>
                <a:stretch>
                  <a:fillRect l="-9677" r="-6452" b="-1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/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(0,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blipFill>
                <a:blip r:embed="rId10"/>
                <a:stretch>
                  <a:fillRect l="-7627" r="-6780" b="-23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C415CE1D-979C-45FF-B698-3CF26AD869C1}"/>
              </a:ext>
            </a:extLst>
          </p:cNvPr>
          <p:cNvSpPr/>
          <p:nvPr/>
        </p:nvSpPr>
        <p:spPr>
          <a:xfrm>
            <a:off x="2495005" y="2593187"/>
            <a:ext cx="304797" cy="67523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87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92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consumer is maximizing utility:</a:t>
                </a:r>
              </a:p>
              <a:p>
                <a:r>
                  <a:rPr lang="en-US" dirty="0"/>
                  <a:t>Subject to the budget constraint (exogenous income and prices of the goods, choosing the quantities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Subject to legal/policy constraints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Utility Subject to Constraints</a:t>
            </a:r>
          </a:p>
        </p:txBody>
      </p:sp>
    </p:spTree>
    <p:extLst>
      <p:ext uri="{BB962C8B-B14F-4D97-AF65-F5344CB8AC3E}">
        <p14:creationId xmlns:p14="http://schemas.microsoft.com/office/powerpoint/2010/main" val="3587348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8D2E8-DEC9-416B-A8B8-19309BD6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Consumer Choice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31CC4B-D1CE-49CD-B3FC-DF4D51C27A89}"/>
              </a:ext>
            </a:extLst>
          </p:cNvPr>
          <p:cNvSpPr txBox="1"/>
          <p:nvPr/>
        </p:nvSpPr>
        <p:spPr>
          <a:xfrm>
            <a:off x="5827317" y="1600200"/>
            <a:ext cx="5039079" cy="24929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1, 2, 3, 4 are in the opportunity set</a:t>
            </a:r>
          </a:p>
          <a:p>
            <a:pPr>
              <a:spcBef>
                <a:spcPts val="600"/>
              </a:spcBef>
            </a:pPr>
            <a:r>
              <a:rPr lang="en-US" dirty="0"/>
              <a:t>5 is out of the opportunity set</a:t>
            </a:r>
          </a:p>
          <a:p>
            <a:pPr>
              <a:spcBef>
                <a:spcPts val="600"/>
              </a:spcBef>
            </a:pPr>
            <a:r>
              <a:rPr lang="en-US" dirty="0"/>
              <a:t>1, 2, 3 have the same level of utility</a:t>
            </a:r>
          </a:p>
          <a:p>
            <a:pPr>
              <a:spcBef>
                <a:spcPts val="600"/>
              </a:spcBef>
            </a:pPr>
            <a:r>
              <a:rPr lang="en-US" dirty="0"/>
              <a:t>4 is preferred to 2 by “more is better than less”</a:t>
            </a:r>
          </a:p>
          <a:p>
            <a:pPr>
              <a:spcBef>
                <a:spcPts val="600"/>
              </a:spcBef>
            </a:pPr>
            <a:r>
              <a:rPr lang="en-US" dirty="0"/>
              <a:t>5 is preferred to 4 by “more is better than less”</a:t>
            </a:r>
          </a:p>
          <a:p>
            <a:pPr>
              <a:spcBef>
                <a:spcPts val="600"/>
              </a:spcBef>
            </a:pPr>
            <a:r>
              <a:rPr lang="en-US" dirty="0"/>
              <a:t>4 is preferred to 1 and 3 by transitivity</a:t>
            </a:r>
          </a:p>
          <a:p>
            <a:pPr>
              <a:spcBef>
                <a:spcPts val="600"/>
              </a:spcBef>
            </a:pPr>
            <a:r>
              <a:rPr lang="en-US" dirty="0"/>
              <a:t>4 is the optimal bundle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35E26F-9982-4E35-9ECB-44C8716E1012}"/>
              </a:ext>
            </a:extLst>
          </p:cNvPr>
          <p:cNvCxnSpPr/>
          <p:nvPr/>
        </p:nvCxnSpPr>
        <p:spPr>
          <a:xfrm>
            <a:off x="2786553" y="1981200"/>
            <a:ext cx="0" cy="381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1E5D86-FD9C-4408-BEC9-F65BDC4267F3}"/>
              </a:ext>
            </a:extLst>
          </p:cNvPr>
          <p:cNvCxnSpPr/>
          <p:nvPr/>
        </p:nvCxnSpPr>
        <p:spPr>
          <a:xfrm>
            <a:off x="2786553" y="5791200"/>
            <a:ext cx="5410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3F11CC-8FBA-4CA3-BA2A-C7EDFE6B8AD7}"/>
              </a:ext>
            </a:extLst>
          </p:cNvPr>
          <p:cNvCxnSpPr/>
          <p:nvPr/>
        </p:nvCxnSpPr>
        <p:spPr>
          <a:xfrm>
            <a:off x="2786553" y="2590800"/>
            <a:ext cx="3886200" cy="3200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742AA4-9A15-4BFE-AC22-564843DFC8F4}"/>
                  </a:ext>
                </a:extLst>
              </p:cNvPr>
              <p:cNvSpPr txBox="1"/>
              <p:nvPr/>
            </p:nvSpPr>
            <p:spPr>
              <a:xfrm>
                <a:off x="2253153" y="1600200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742AA4-9A15-4BFE-AC22-564843DFC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153" y="1600200"/>
                <a:ext cx="47731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BD07A4-5ED1-456D-BC40-144C693030C0}"/>
                  </a:ext>
                </a:extLst>
              </p:cNvPr>
              <p:cNvSpPr txBox="1"/>
              <p:nvPr/>
            </p:nvSpPr>
            <p:spPr>
              <a:xfrm>
                <a:off x="1965055" y="2290177"/>
                <a:ext cx="786008" cy="5184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(0,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BD07A4-5ED1-456D-BC40-144C69303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055" y="2290177"/>
                <a:ext cx="786008" cy="518475"/>
              </a:xfrm>
              <a:prstGeom prst="rect">
                <a:avLst/>
              </a:prstGeom>
              <a:blipFill>
                <a:blip r:embed="rId3"/>
                <a:stretch>
                  <a:fillRect l="-6202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2BD98C-5CA0-43DF-8BC0-60D33213DA0B}"/>
                  </a:ext>
                </a:extLst>
              </p:cNvPr>
              <p:cNvSpPr txBox="1"/>
              <p:nvPr/>
            </p:nvSpPr>
            <p:spPr>
              <a:xfrm>
                <a:off x="6596553" y="6019801"/>
                <a:ext cx="800668" cy="51847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2BD98C-5CA0-43DF-8BC0-60D33213D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553" y="6019801"/>
                <a:ext cx="800668" cy="518475"/>
              </a:xfrm>
              <a:prstGeom prst="rect">
                <a:avLst/>
              </a:prstGeom>
              <a:blipFill>
                <a:blip r:embed="rId4"/>
                <a:stretch>
                  <a:fillRect l="-6107" r="-2290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DD31B6-EB1E-4574-8E41-F8BCE12F0510}"/>
                  </a:ext>
                </a:extLst>
              </p:cNvPr>
              <p:cNvSpPr txBox="1"/>
              <p:nvPr/>
            </p:nvSpPr>
            <p:spPr>
              <a:xfrm>
                <a:off x="8196754" y="6020845"/>
                <a:ext cx="2873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DD31B6-EB1E-4574-8E41-F8BCE12F0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754" y="6020845"/>
                <a:ext cx="287323" cy="276999"/>
              </a:xfrm>
              <a:prstGeom prst="rect">
                <a:avLst/>
              </a:prstGeom>
              <a:blipFill>
                <a:blip r:embed="rId5"/>
                <a:stretch>
                  <a:fillRect l="-10638" r="-4255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A520A5-2764-4A35-859A-CA776CA52C10}"/>
              </a:ext>
            </a:extLst>
          </p:cNvPr>
          <p:cNvSpPr/>
          <p:nvPr/>
        </p:nvSpPr>
        <p:spPr>
          <a:xfrm>
            <a:off x="3015153" y="2229634"/>
            <a:ext cx="4759890" cy="3387255"/>
          </a:xfrm>
          <a:custGeom>
            <a:avLst/>
            <a:gdLst>
              <a:gd name="connsiteX0" fmla="*/ 0 w 4759890"/>
              <a:gd name="connsiteY0" fmla="*/ 0 h 3387255"/>
              <a:gd name="connsiteX1" fmla="*/ 1290181 w 4759890"/>
              <a:gd name="connsiteY1" fmla="*/ 2304789 h 3387255"/>
              <a:gd name="connsiteX2" fmla="*/ 4321480 w 4759890"/>
              <a:gd name="connsiteY2" fmla="*/ 3269293 h 3387255"/>
              <a:gd name="connsiteX3" fmla="*/ 4759890 w 4759890"/>
              <a:gd name="connsiteY3" fmla="*/ 3382027 h 338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9890" h="3387255">
                <a:moveTo>
                  <a:pt x="0" y="0"/>
                </a:moveTo>
                <a:cubicBezTo>
                  <a:pt x="284967" y="879953"/>
                  <a:pt x="569934" y="1759907"/>
                  <a:pt x="1290181" y="2304789"/>
                </a:cubicBezTo>
                <a:cubicBezTo>
                  <a:pt x="2010428" y="2849671"/>
                  <a:pt x="3743195" y="3089753"/>
                  <a:pt x="4321480" y="3269293"/>
                </a:cubicBezTo>
                <a:cubicBezTo>
                  <a:pt x="4899765" y="3448833"/>
                  <a:pt x="4697260" y="3365326"/>
                  <a:pt x="4759890" y="33820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3C13AC3-6B17-4C82-B751-32226BA3B141}"/>
              </a:ext>
            </a:extLst>
          </p:cNvPr>
          <p:cNvSpPr/>
          <p:nvPr/>
        </p:nvSpPr>
        <p:spPr>
          <a:xfrm>
            <a:off x="3319959" y="1732767"/>
            <a:ext cx="6248369" cy="3884122"/>
          </a:xfrm>
          <a:custGeom>
            <a:avLst/>
            <a:gdLst>
              <a:gd name="connsiteX0" fmla="*/ 0 w 4759890"/>
              <a:gd name="connsiteY0" fmla="*/ 0 h 3387255"/>
              <a:gd name="connsiteX1" fmla="*/ 1290181 w 4759890"/>
              <a:gd name="connsiteY1" fmla="*/ 2304789 h 3387255"/>
              <a:gd name="connsiteX2" fmla="*/ 4321480 w 4759890"/>
              <a:gd name="connsiteY2" fmla="*/ 3269293 h 3387255"/>
              <a:gd name="connsiteX3" fmla="*/ 4759890 w 4759890"/>
              <a:gd name="connsiteY3" fmla="*/ 3382027 h 338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9890" h="3387255">
                <a:moveTo>
                  <a:pt x="0" y="0"/>
                </a:moveTo>
                <a:cubicBezTo>
                  <a:pt x="284967" y="879953"/>
                  <a:pt x="569934" y="1759907"/>
                  <a:pt x="1290181" y="2304789"/>
                </a:cubicBezTo>
                <a:cubicBezTo>
                  <a:pt x="2010428" y="2849671"/>
                  <a:pt x="3743195" y="3089753"/>
                  <a:pt x="4321480" y="3269293"/>
                </a:cubicBezTo>
                <a:cubicBezTo>
                  <a:pt x="4899765" y="3448833"/>
                  <a:pt x="4697260" y="3365326"/>
                  <a:pt x="4759890" y="33820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0832891-64DA-45D8-B349-9D2B9B7EBBD8}"/>
              </a:ext>
            </a:extLst>
          </p:cNvPr>
          <p:cNvSpPr/>
          <p:nvPr/>
        </p:nvSpPr>
        <p:spPr>
          <a:xfrm>
            <a:off x="3700953" y="1371600"/>
            <a:ext cx="6113442" cy="3810000"/>
          </a:xfrm>
          <a:custGeom>
            <a:avLst/>
            <a:gdLst>
              <a:gd name="connsiteX0" fmla="*/ 0 w 4759890"/>
              <a:gd name="connsiteY0" fmla="*/ 0 h 3387255"/>
              <a:gd name="connsiteX1" fmla="*/ 1290181 w 4759890"/>
              <a:gd name="connsiteY1" fmla="*/ 2304789 h 3387255"/>
              <a:gd name="connsiteX2" fmla="*/ 4321480 w 4759890"/>
              <a:gd name="connsiteY2" fmla="*/ 3269293 h 3387255"/>
              <a:gd name="connsiteX3" fmla="*/ 4759890 w 4759890"/>
              <a:gd name="connsiteY3" fmla="*/ 3382027 h 338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9890" h="3387255">
                <a:moveTo>
                  <a:pt x="0" y="0"/>
                </a:moveTo>
                <a:cubicBezTo>
                  <a:pt x="284967" y="879953"/>
                  <a:pt x="569934" y="1759907"/>
                  <a:pt x="1290181" y="2304789"/>
                </a:cubicBezTo>
                <a:cubicBezTo>
                  <a:pt x="2010428" y="2849671"/>
                  <a:pt x="3743195" y="3089753"/>
                  <a:pt x="4321480" y="3269293"/>
                </a:cubicBezTo>
                <a:cubicBezTo>
                  <a:pt x="4899765" y="3448833"/>
                  <a:pt x="4697260" y="3365326"/>
                  <a:pt x="4759890" y="33820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8543FD-143E-4E67-B5F8-01E1320D917E}"/>
                  </a:ext>
                </a:extLst>
              </p:cNvPr>
              <p:cNvSpPr txBox="1"/>
              <p:nvPr/>
            </p:nvSpPr>
            <p:spPr>
              <a:xfrm>
                <a:off x="7654412" y="5419386"/>
                <a:ext cx="4254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8543FD-143E-4E67-B5F8-01E1320D9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412" y="5419386"/>
                <a:ext cx="4254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B0F276-FA29-418E-8D6A-774D0F7E2316}"/>
                  </a:ext>
                </a:extLst>
              </p:cNvPr>
              <p:cNvSpPr txBox="1"/>
              <p:nvPr/>
            </p:nvSpPr>
            <p:spPr>
              <a:xfrm>
                <a:off x="9470292" y="5358101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B0F276-FA29-418E-8D6A-774D0F7E2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292" y="5358101"/>
                <a:ext cx="43075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0DF4AD-8166-4941-B67A-50FE2E3678B9}"/>
                  </a:ext>
                </a:extLst>
              </p:cNvPr>
              <p:cNvSpPr txBox="1"/>
              <p:nvPr/>
            </p:nvSpPr>
            <p:spPr>
              <a:xfrm>
                <a:off x="9796187" y="4988769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0DF4AD-8166-4941-B67A-50FE2E367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6187" y="4988769"/>
                <a:ext cx="43075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55AA6B36-3561-4D2D-AF17-B463EBB91C25}"/>
              </a:ext>
            </a:extLst>
          </p:cNvPr>
          <p:cNvSpPr txBox="1"/>
          <p:nvPr/>
        </p:nvSpPr>
        <p:spPr>
          <a:xfrm>
            <a:off x="6408079" y="5333472"/>
            <a:ext cx="33855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569C47-9CAA-4B45-8073-2E7EC9ED0FC5}"/>
              </a:ext>
            </a:extLst>
          </p:cNvPr>
          <p:cNvSpPr/>
          <p:nvPr/>
        </p:nvSpPr>
        <p:spPr>
          <a:xfrm>
            <a:off x="3132069" y="2896644"/>
            <a:ext cx="304821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84C7723-FB7A-440A-BC07-4D01878F951E}"/>
              </a:ext>
            </a:extLst>
          </p:cNvPr>
          <p:cNvSpPr/>
          <p:nvPr/>
        </p:nvSpPr>
        <p:spPr>
          <a:xfrm>
            <a:off x="3969219" y="4306866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5508623-A4A9-44C9-A999-0510D2268FBA}"/>
              </a:ext>
            </a:extLst>
          </p:cNvPr>
          <p:cNvSpPr/>
          <p:nvPr/>
        </p:nvSpPr>
        <p:spPr>
          <a:xfrm>
            <a:off x="5758353" y="4988770"/>
            <a:ext cx="302300" cy="3097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A886F1-6C93-438A-9A07-C1578EACD0E4}"/>
              </a:ext>
            </a:extLst>
          </p:cNvPr>
          <p:cNvSpPr/>
          <p:nvPr/>
        </p:nvSpPr>
        <p:spPr>
          <a:xfrm>
            <a:off x="4615354" y="4038600"/>
            <a:ext cx="248161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ADC40CF-336B-4128-AB50-4322D02B47DE}"/>
              </a:ext>
            </a:extLst>
          </p:cNvPr>
          <p:cNvSpPr/>
          <p:nvPr/>
        </p:nvSpPr>
        <p:spPr>
          <a:xfrm>
            <a:off x="5199902" y="3772422"/>
            <a:ext cx="248161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1956A5-CAA5-4A73-8A57-BE83DE329769}"/>
                  </a:ext>
                </a:extLst>
              </p:cNvPr>
              <p:cNvSpPr txBox="1"/>
              <p:nvPr/>
            </p:nvSpPr>
            <p:spPr>
              <a:xfrm>
                <a:off x="2706177" y="6074392"/>
                <a:ext cx="37558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Budget line B is: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1956A5-CAA5-4A73-8A57-BE83DE329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177" y="6074392"/>
                <a:ext cx="3755836" cy="369332"/>
              </a:xfrm>
              <a:prstGeom prst="rect">
                <a:avLst/>
              </a:prstGeom>
              <a:blipFill>
                <a:blip r:embed="rId9"/>
                <a:stretch>
                  <a:fillRect l="-1461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801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8D2E8-DEC9-416B-A8B8-19309BD6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Consumer Choice (cont.)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35E26F-9982-4E35-9ECB-44C8716E1012}"/>
              </a:ext>
            </a:extLst>
          </p:cNvPr>
          <p:cNvCxnSpPr/>
          <p:nvPr/>
        </p:nvCxnSpPr>
        <p:spPr>
          <a:xfrm>
            <a:off x="2786553" y="1981200"/>
            <a:ext cx="0" cy="381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1E5D86-FD9C-4408-BEC9-F65BDC4267F3}"/>
              </a:ext>
            </a:extLst>
          </p:cNvPr>
          <p:cNvCxnSpPr/>
          <p:nvPr/>
        </p:nvCxnSpPr>
        <p:spPr>
          <a:xfrm>
            <a:off x="2786553" y="5791200"/>
            <a:ext cx="5410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3F11CC-8FBA-4CA3-BA2A-C7EDFE6B8AD7}"/>
              </a:ext>
            </a:extLst>
          </p:cNvPr>
          <p:cNvCxnSpPr/>
          <p:nvPr/>
        </p:nvCxnSpPr>
        <p:spPr>
          <a:xfrm>
            <a:off x="2786553" y="2590800"/>
            <a:ext cx="3886200" cy="3200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742AA4-9A15-4BFE-AC22-564843DFC8F4}"/>
                  </a:ext>
                </a:extLst>
              </p:cNvPr>
              <p:cNvSpPr txBox="1"/>
              <p:nvPr/>
            </p:nvSpPr>
            <p:spPr>
              <a:xfrm>
                <a:off x="2253153" y="1600200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742AA4-9A15-4BFE-AC22-564843DFC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153" y="1600200"/>
                <a:ext cx="47731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BD07A4-5ED1-456D-BC40-144C693030C0}"/>
                  </a:ext>
                </a:extLst>
              </p:cNvPr>
              <p:cNvSpPr txBox="1"/>
              <p:nvPr/>
            </p:nvSpPr>
            <p:spPr>
              <a:xfrm>
                <a:off x="1965055" y="2290177"/>
                <a:ext cx="786008" cy="5184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(0,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BD07A4-5ED1-456D-BC40-144C69303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055" y="2290177"/>
                <a:ext cx="786008" cy="518475"/>
              </a:xfrm>
              <a:prstGeom prst="rect">
                <a:avLst/>
              </a:prstGeom>
              <a:blipFill>
                <a:blip r:embed="rId3"/>
                <a:stretch>
                  <a:fillRect l="-6202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2BD98C-5CA0-43DF-8BC0-60D33213DA0B}"/>
                  </a:ext>
                </a:extLst>
              </p:cNvPr>
              <p:cNvSpPr txBox="1"/>
              <p:nvPr/>
            </p:nvSpPr>
            <p:spPr>
              <a:xfrm>
                <a:off x="6596553" y="6019801"/>
                <a:ext cx="800668" cy="51847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2BD98C-5CA0-43DF-8BC0-60D33213D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553" y="6019801"/>
                <a:ext cx="800668" cy="518475"/>
              </a:xfrm>
              <a:prstGeom prst="rect">
                <a:avLst/>
              </a:prstGeom>
              <a:blipFill>
                <a:blip r:embed="rId4"/>
                <a:stretch>
                  <a:fillRect l="-6107" r="-2290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DD31B6-EB1E-4574-8E41-F8BCE12F0510}"/>
                  </a:ext>
                </a:extLst>
              </p:cNvPr>
              <p:cNvSpPr txBox="1"/>
              <p:nvPr/>
            </p:nvSpPr>
            <p:spPr>
              <a:xfrm>
                <a:off x="8196754" y="6020845"/>
                <a:ext cx="2873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DD31B6-EB1E-4574-8E41-F8BCE12F0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754" y="6020845"/>
                <a:ext cx="287323" cy="276999"/>
              </a:xfrm>
              <a:prstGeom prst="rect">
                <a:avLst/>
              </a:prstGeom>
              <a:blipFill>
                <a:blip r:embed="rId5"/>
                <a:stretch>
                  <a:fillRect l="-10638" r="-4255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A520A5-2764-4A35-859A-CA776CA52C10}"/>
              </a:ext>
            </a:extLst>
          </p:cNvPr>
          <p:cNvSpPr/>
          <p:nvPr/>
        </p:nvSpPr>
        <p:spPr>
          <a:xfrm>
            <a:off x="3015153" y="2229634"/>
            <a:ext cx="4759890" cy="3387255"/>
          </a:xfrm>
          <a:custGeom>
            <a:avLst/>
            <a:gdLst>
              <a:gd name="connsiteX0" fmla="*/ 0 w 4759890"/>
              <a:gd name="connsiteY0" fmla="*/ 0 h 3387255"/>
              <a:gd name="connsiteX1" fmla="*/ 1290181 w 4759890"/>
              <a:gd name="connsiteY1" fmla="*/ 2304789 h 3387255"/>
              <a:gd name="connsiteX2" fmla="*/ 4321480 w 4759890"/>
              <a:gd name="connsiteY2" fmla="*/ 3269293 h 3387255"/>
              <a:gd name="connsiteX3" fmla="*/ 4759890 w 4759890"/>
              <a:gd name="connsiteY3" fmla="*/ 3382027 h 338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9890" h="3387255">
                <a:moveTo>
                  <a:pt x="0" y="0"/>
                </a:moveTo>
                <a:cubicBezTo>
                  <a:pt x="284967" y="879953"/>
                  <a:pt x="569934" y="1759907"/>
                  <a:pt x="1290181" y="2304789"/>
                </a:cubicBezTo>
                <a:cubicBezTo>
                  <a:pt x="2010428" y="2849671"/>
                  <a:pt x="3743195" y="3089753"/>
                  <a:pt x="4321480" y="3269293"/>
                </a:cubicBezTo>
                <a:cubicBezTo>
                  <a:pt x="4899765" y="3448833"/>
                  <a:pt x="4697260" y="3365326"/>
                  <a:pt x="4759890" y="33820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3C13AC3-6B17-4C82-B751-32226BA3B141}"/>
              </a:ext>
            </a:extLst>
          </p:cNvPr>
          <p:cNvSpPr/>
          <p:nvPr/>
        </p:nvSpPr>
        <p:spPr>
          <a:xfrm>
            <a:off x="3319959" y="1732767"/>
            <a:ext cx="6248369" cy="3884122"/>
          </a:xfrm>
          <a:custGeom>
            <a:avLst/>
            <a:gdLst>
              <a:gd name="connsiteX0" fmla="*/ 0 w 4759890"/>
              <a:gd name="connsiteY0" fmla="*/ 0 h 3387255"/>
              <a:gd name="connsiteX1" fmla="*/ 1290181 w 4759890"/>
              <a:gd name="connsiteY1" fmla="*/ 2304789 h 3387255"/>
              <a:gd name="connsiteX2" fmla="*/ 4321480 w 4759890"/>
              <a:gd name="connsiteY2" fmla="*/ 3269293 h 3387255"/>
              <a:gd name="connsiteX3" fmla="*/ 4759890 w 4759890"/>
              <a:gd name="connsiteY3" fmla="*/ 3382027 h 338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9890" h="3387255">
                <a:moveTo>
                  <a:pt x="0" y="0"/>
                </a:moveTo>
                <a:cubicBezTo>
                  <a:pt x="284967" y="879953"/>
                  <a:pt x="569934" y="1759907"/>
                  <a:pt x="1290181" y="2304789"/>
                </a:cubicBezTo>
                <a:cubicBezTo>
                  <a:pt x="2010428" y="2849671"/>
                  <a:pt x="3743195" y="3089753"/>
                  <a:pt x="4321480" y="3269293"/>
                </a:cubicBezTo>
                <a:cubicBezTo>
                  <a:pt x="4899765" y="3448833"/>
                  <a:pt x="4697260" y="3365326"/>
                  <a:pt x="4759890" y="33820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8543FD-143E-4E67-B5F8-01E1320D917E}"/>
                  </a:ext>
                </a:extLst>
              </p:cNvPr>
              <p:cNvSpPr txBox="1"/>
              <p:nvPr/>
            </p:nvSpPr>
            <p:spPr>
              <a:xfrm>
                <a:off x="7654412" y="5419386"/>
                <a:ext cx="4254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8543FD-143E-4E67-B5F8-01E1320D9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412" y="5419386"/>
                <a:ext cx="4254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B0F276-FA29-418E-8D6A-774D0F7E2316}"/>
                  </a:ext>
                </a:extLst>
              </p:cNvPr>
              <p:cNvSpPr txBox="1"/>
              <p:nvPr/>
            </p:nvSpPr>
            <p:spPr>
              <a:xfrm>
                <a:off x="9470292" y="5358101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B0F276-FA29-418E-8D6A-774D0F7E2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292" y="5358101"/>
                <a:ext cx="43075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46569C47-9CAA-4B45-8073-2E7EC9ED0FC5}"/>
              </a:ext>
            </a:extLst>
          </p:cNvPr>
          <p:cNvSpPr/>
          <p:nvPr/>
        </p:nvSpPr>
        <p:spPr>
          <a:xfrm>
            <a:off x="3132069" y="2896644"/>
            <a:ext cx="304821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84C7723-FB7A-440A-BC07-4D01878F951E}"/>
              </a:ext>
            </a:extLst>
          </p:cNvPr>
          <p:cNvSpPr/>
          <p:nvPr/>
        </p:nvSpPr>
        <p:spPr>
          <a:xfrm>
            <a:off x="3969219" y="4306866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5508623-A4A9-44C9-A999-0510D2268FBA}"/>
              </a:ext>
            </a:extLst>
          </p:cNvPr>
          <p:cNvSpPr/>
          <p:nvPr/>
        </p:nvSpPr>
        <p:spPr>
          <a:xfrm>
            <a:off x="5758353" y="4988770"/>
            <a:ext cx="302300" cy="3097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A886F1-6C93-438A-9A07-C1578EACD0E4}"/>
              </a:ext>
            </a:extLst>
          </p:cNvPr>
          <p:cNvSpPr/>
          <p:nvPr/>
        </p:nvSpPr>
        <p:spPr>
          <a:xfrm>
            <a:off x="4615354" y="4038600"/>
            <a:ext cx="248161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1573D3-AB97-4C46-9391-2AE24D150F9D}"/>
                  </a:ext>
                </a:extLst>
              </p:cNvPr>
              <p:cNvSpPr txBox="1"/>
              <p:nvPr/>
            </p:nvSpPr>
            <p:spPr>
              <a:xfrm>
                <a:off x="3969219" y="2482967"/>
                <a:ext cx="4457691" cy="93467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At 1, MRS steeper than MRT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more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negative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than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1573D3-AB97-4C46-9391-2AE24D150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219" y="2482967"/>
                <a:ext cx="4457691" cy="934679"/>
              </a:xfrm>
              <a:prstGeom prst="rect">
                <a:avLst/>
              </a:prstGeom>
              <a:blipFill>
                <a:blip r:embed="rId8"/>
                <a:stretch>
                  <a:fillRect l="-1094" t="-32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8011F19-B25F-4FCB-9A69-8A3ECB5438FC}"/>
                  </a:ext>
                </a:extLst>
              </p:cNvPr>
              <p:cNvSpPr txBox="1"/>
              <p:nvPr/>
            </p:nvSpPr>
            <p:spPr>
              <a:xfrm>
                <a:off x="6991904" y="4239904"/>
                <a:ext cx="3587814" cy="93467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At 3, MRS flatter than MRT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less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negative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than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8011F19-B25F-4FCB-9A69-8A3ECB543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904" y="4239904"/>
                <a:ext cx="3587814" cy="934679"/>
              </a:xfrm>
              <a:prstGeom prst="rect">
                <a:avLst/>
              </a:prstGeom>
              <a:blipFill>
                <a:blip r:embed="rId9"/>
                <a:stretch>
                  <a:fillRect l="-1528" t="-39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28DC082A-F1F4-4797-84DB-CC4634FDBC13}"/>
              </a:ext>
            </a:extLst>
          </p:cNvPr>
          <p:cNvSpPr txBox="1"/>
          <p:nvPr/>
        </p:nvSpPr>
        <p:spPr>
          <a:xfrm>
            <a:off x="5000402" y="3897868"/>
            <a:ext cx="251985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At 4, MRS = MRT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AA6B36-3561-4D2D-AF17-B463EBB91C25}"/>
              </a:ext>
            </a:extLst>
          </p:cNvPr>
          <p:cNvSpPr txBox="1"/>
          <p:nvPr/>
        </p:nvSpPr>
        <p:spPr>
          <a:xfrm>
            <a:off x="6408079" y="5333472"/>
            <a:ext cx="33855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1128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2D35-3561-4A42-8CE6-DC4140FF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A9862-CB45-4240-AE69-828F4A15F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610600" cy="4525963"/>
          </a:xfrm>
        </p:spPr>
        <p:txBody>
          <a:bodyPr/>
          <a:lstStyle/>
          <a:p>
            <a:r>
              <a:rPr lang="en-US" dirty="0"/>
              <a:t>Preferences obey three properties</a:t>
            </a:r>
          </a:p>
          <a:p>
            <a:pPr marL="514350" indent="-514350">
              <a:buAutoNum type="arabicParenR"/>
            </a:pPr>
            <a:r>
              <a:rPr lang="en-US" dirty="0"/>
              <a:t>Preferences are complete.  Given a choice between consumption bundle A and bundle B a consumer can say:</a:t>
            </a:r>
          </a:p>
          <a:p>
            <a:pPr marL="400050" lvl="1" indent="0">
              <a:buNone/>
            </a:pPr>
            <a:r>
              <a:rPr lang="en-US" dirty="0"/>
              <a:t>-A is preferred to B</a:t>
            </a:r>
          </a:p>
          <a:p>
            <a:pPr marL="400050" lvl="1" indent="0">
              <a:buNone/>
            </a:pPr>
            <a:r>
              <a:rPr lang="en-US" dirty="0"/>
              <a:t>-B is preferred to A</a:t>
            </a:r>
          </a:p>
          <a:p>
            <a:pPr marL="400050" lvl="1" indent="0">
              <a:buNone/>
            </a:pPr>
            <a:r>
              <a:rPr lang="en-US" dirty="0"/>
              <a:t>-I am indifferent between A and B so either is fine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F3193F-ADA5-4F42-B4B4-990FAEAFA10E}"/>
              </a:ext>
            </a:extLst>
          </p:cNvPr>
          <p:cNvCxnSpPr>
            <a:cxnSpLocks/>
          </p:cNvCxnSpPr>
          <p:nvPr/>
        </p:nvCxnSpPr>
        <p:spPr>
          <a:xfrm>
            <a:off x="3810000" y="5257800"/>
            <a:ext cx="0" cy="1295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411B18-3906-407B-966F-4E1E9374A94E}"/>
              </a:ext>
            </a:extLst>
          </p:cNvPr>
          <p:cNvCxnSpPr>
            <a:cxnSpLocks/>
          </p:cNvCxnSpPr>
          <p:nvPr/>
        </p:nvCxnSpPr>
        <p:spPr>
          <a:xfrm flipH="1" flipV="1">
            <a:off x="3810001" y="6553200"/>
            <a:ext cx="1695455" cy="111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8DCD35-1E48-4B6A-9CB7-5BF90D600240}"/>
              </a:ext>
            </a:extLst>
          </p:cNvPr>
          <p:cNvCxnSpPr/>
          <p:nvPr/>
        </p:nvCxnSpPr>
        <p:spPr>
          <a:xfrm>
            <a:off x="3810000" y="5867400"/>
            <a:ext cx="1295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A8B3BB-A284-4DB1-950B-B31C02CBAD89}"/>
              </a:ext>
            </a:extLst>
          </p:cNvPr>
          <p:cNvCxnSpPr/>
          <p:nvPr/>
        </p:nvCxnSpPr>
        <p:spPr>
          <a:xfrm flipV="1">
            <a:off x="5030244" y="5867400"/>
            <a:ext cx="0" cy="685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4865228-EE71-4F75-A9B2-BDAB520ADCD1}"/>
              </a:ext>
            </a:extLst>
          </p:cNvPr>
          <p:cNvSpPr/>
          <p:nvPr/>
        </p:nvSpPr>
        <p:spPr>
          <a:xfrm>
            <a:off x="4928480" y="5753101"/>
            <a:ext cx="228581" cy="2285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EBA807-ABFC-40A2-9364-DE26431586AD}"/>
              </a:ext>
            </a:extLst>
          </p:cNvPr>
          <p:cNvSpPr txBox="1"/>
          <p:nvPr/>
        </p:nvSpPr>
        <p:spPr>
          <a:xfrm>
            <a:off x="3439949" y="57011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1EB5A3-3944-4A28-91C8-EAE4E58CD16A}"/>
              </a:ext>
            </a:extLst>
          </p:cNvPr>
          <p:cNvSpPr txBox="1"/>
          <p:nvPr/>
        </p:nvSpPr>
        <p:spPr>
          <a:xfrm>
            <a:off x="4865850" y="6490570"/>
            <a:ext cx="42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89BA12-BF50-4969-AEF8-AE66D65C6FE0}"/>
              </a:ext>
            </a:extLst>
          </p:cNvPr>
          <p:cNvSpPr txBox="1"/>
          <p:nvPr/>
        </p:nvSpPr>
        <p:spPr>
          <a:xfrm>
            <a:off x="5638801" y="646417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Kilograms of rice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868689-D59A-443B-9FFB-6AAA17B05417}"/>
              </a:ext>
            </a:extLst>
          </p:cNvPr>
          <p:cNvSpPr txBox="1"/>
          <p:nvPr/>
        </p:nvSpPr>
        <p:spPr>
          <a:xfrm>
            <a:off x="2258840" y="5257800"/>
            <a:ext cx="1322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Kilograms of beans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420D41-76B9-4F3F-A662-93AA0D0406CB}"/>
              </a:ext>
            </a:extLst>
          </p:cNvPr>
          <p:cNvCxnSpPr/>
          <p:nvPr/>
        </p:nvCxnSpPr>
        <p:spPr>
          <a:xfrm flipV="1">
            <a:off x="4648200" y="5638800"/>
            <a:ext cx="0" cy="9144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BB185E-E152-45DE-A802-C45AE1F2B53A}"/>
              </a:ext>
            </a:extLst>
          </p:cNvPr>
          <p:cNvCxnSpPr/>
          <p:nvPr/>
        </p:nvCxnSpPr>
        <p:spPr>
          <a:xfrm>
            <a:off x="3810000" y="5538592"/>
            <a:ext cx="8382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77B33CD-FE46-40CD-92D2-3999F659ED00}"/>
              </a:ext>
            </a:extLst>
          </p:cNvPr>
          <p:cNvSpPr txBox="1"/>
          <p:nvPr/>
        </p:nvSpPr>
        <p:spPr>
          <a:xfrm>
            <a:off x="3442814" y="5294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87F4DA-3568-4B4D-9E1C-3A22855764D8}"/>
              </a:ext>
            </a:extLst>
          </p:cNvPr>
          <p:cNvSpPr txBox="1"/>
          <p:nvPr/>
        </p:nvSpPr>
        <p:spPr>
          <a:xfrm>
            <a:off x="4503372" y="64998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DC71422-4341-4EEF-B6B8-E61AD596556C}"/>
              </a:ext>
            </a:extLst>
          </p:cNvPr>
          <p:cNvSpPr/>
          <p:nvPr/>
        </p:nvSpPr>
        <p:spPr>
          <a:xfrm>
            <a:off x="4527929" y="5474862"/>
            <a:ext cx="261230" cy="2653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868475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Optimal Bundle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841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A91ED7-B7F5-4D39-B902-BEEECA9BAF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8126699" cy="4525963"/>
              </a:xfrm>
            </p:spPr>
            <p:txBody>
              <a:bodyPr/>
              <a:lstStyle/>
              <a:p>
                <a:r>
                  <a:rPr lang="en-US" sz="2400" dirty="0"/>
                  <a:t>At the optimal bundle, MRS = MRT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𝑀𝑅𝑆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𝑀𝑅𝑇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400" dirty="0"/>
                  <a:t>MRS = MRT means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Which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also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means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rearranging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terms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The last dollar rule: the marginal utility per dollar should be equal across the two goods</a:t>
                </a:r>
              </a:p>
              <a:p>
                <a:pPr lvl="2"/>
                <a:r>
                  <a:rPr lang="en-US" sz="1800" dirty="0"/>
                  <a:t>If not, what are you doing? Move money to where you get more incremental happiness per dollar spent.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A91ED7-B7F5-4D39-B902-BEEECA9BAF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8126699" cy="4525963"/>
              </a:xfrm>
              <a:blipFill>
                <a:blip r:embed="rId2"/>
                <a:stretch>
                  <a:fillRect l="-1094" t="-1120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79746E3-1515-444D-8665-80727C52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Bundle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086391-11BF-4359-968E-662114075D35}"/>
              </a:ext>
            </a:extLst>
          </p:cNvPr>
          <p:cNvCxnSpPr/>
          <p:nvPr/>
        </p:nvCxnSpPr>
        <p:spPr>
          <a:xfrm>
            <a:off x="9441406" y="1681618"/>
            <a:ext cx="0" cy="1981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746B1F-4F39-4653-A664-B5E19E59AE34}"/>
              </a:ext>
            </a:extLst>
          </p:cNvPr>
          <p:cNvCxnSpPr/>
          <p:nvPr/>
        </p:nvCxnSpPr>
        <p:spPr>
          <a:xfrm>
            <a:off x="9441406" y="3662818"/>
            <a:ext cx="1905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8BE312-A98F-4C63-AD05-2F090A6F9991}"/>
                  </a:ext>
                </a:extLst>
              </p:cNvPr>
              <p:cNvSpPr txBox="1"/>
              <p:nvPr/>
            </p:nvSpPr>
            <p:spPr>
              <a:xfrm>
                <a:off x="11110412" y="3674797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8BE312-A98F-4C63-AD05-2F090A6F9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412" y="3674797"/>
                <a:ext cx="471988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0A865B-D7B0-4A49-A2EE-1C9051CA0EFD}"/>
                  </a:ext>
                </a:extLst>
              </p:cNvPr>
              <p:cNvSpPr txBox="1"/>
              <p:nvPr/>
            </p:nvSpPr>
            <p:spPr>
              <a:xfrm>
                <a:off x="8917924" y="1600201"/>
                <a:ext cx="523481" cy="50730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0A865B-D7B0-4A49-A2EE-1C9051CA0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924" y="1600201"/>
                <a:ext cx="523481" cy="5073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7F305C-D546-4BC7-9B58-D15C38F13E33}"/>
              </a:ext>
            </a:extLst>
          </p:cNvPr>
          <p:cNvCxnSpPr/>
          <p:nvPr/>
        </p:nvCxnSpPr>
        <p:spPr>
          <a:xfrm>
            <a:off x="9441406" y="2215018"/>
            <a:ext cx="129540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10">
            <a:extLst>
              <a:ext uri="{FF2B5EF4-FFF2-40B4-BE49-F238E27FC236}">
                <a16:creationId xmlns:a16="http://schemas.microsoft.com/office/drawing/2014/main" id="{427C395B-B833-4C8B-B84F-835BA55A9F86}"/>
              </a:ext>
            </a:extLst>
          </p:cNvPr>
          <p:cNvSpPr/>
          <p:nvPr/>
        </p:nvSpPr>
        <p:spPr>
          <a:xfrm>
            <a:off x="9596938" y="1656566"/>
            <a:ext cx="1321493" cy="1726481"/>
          </a:xfrm>
          <a:custGeom>
            <a:avLst/>
            <a:gdLst>
              <a:gd name="connsiteX0" fmla="*/ 0 w 87682"/>
              <a:gd name="connsiteY0" fmla="*/ 0 h 801666"/>
              <a:gd name="connsiteX1" fmla="*/ 87682 w 87682"/>
              <a:gd name="connsiteY1" fmla="*/ 801666 h 80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682" h="801666">
                <a:moveTo>
                  <a:pt x="0" y="0"/>
                </a:moveTo>
                <a:cubicBezTo>
                  <a:pt x="6263" y="302712"/>
                  <a:pt x="12526" y="605425"/>
                  <a:pt x="87682" y="8016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DE8494-1A35-4353-A293-978B95C10776}"/>
              </a:ext>
            </a:extLst>
          </p:cNvPr>
          <p:cNvSpPr txBox="1"/>
          <p:nvPr/>
        </p:nvSpPr>
        <p:spPr>
          <a:xfrm>
            <a:off x="10872943" y="3218498"/>
            <a:ext cx="47493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F57D44-EEED-4693-A109-BC7795872385}"/>
              </a:ext>
            </a:extLst>
          </p:cNvPr>
          <p:cNvSpPr txBox="1"/>
          <p:nvPr/>
        </p:nvSpPr>
        <p:spPr>
          <a:xfrm>
            <a:off x="10736806" y="3449330"/>
            <a:ext cx="269626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000" dirty="0"/>
              <a:t>B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6052BB-FFFE-4ACB-A56F-561477EDDAC5}"/>
              </a:ext>
            </a:extLst>
          </p:cNvPr>
          <p:cNvSpPr/>
          <p:nvPr/>
        </p:nvSpPr>
        <p:spPr>
          <a:xfrm>
            <a:off x="9942050" y="2737435"/>
            <a:ext cx="115743" cy="137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31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58102804-E6B6-4B4C-862B-697093132715}"/>
              </a:ext>
            </a:extLst>
          </p:cNvPr>
          <p:cNvGrpSpPr/>
          <p:nvPr/>
        </p:nvGrpSpPr>
        <p:grpSpPr>
          <a:xfrm>
            <a:off x="1981200" y="1257301"/>
            <a:ext cx="3162262" cy="4616903"/>
            <a:chOff x="1143000" y="838200"/>
            <a:chExt cx="3810000" cy="5562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0A9DE9-0230-374C-8931-7F301E539618}"/>
                </a:ext>
              </a:extLst>
            </p:cNvPr>
            <p:cNvSpPr/>
            <p:nvPr/>
          </p:nvSpPr>
          <p:spPr>
            <a:xfrm>
              <a:off x="1143000" y="838200"/>
              <a:ext cx="3810000" cy="5562600"/>
            </a:xfrm>
            <a:prstGeom prst="rect">
              <a:avLst/>
            </a:prstGeom>
            <a:solidFill>
              <a:srgbClr val="C2D8EE">
                <a:alpha val="5176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A661AB9-EFEE-5640-8A4A-0B213C421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027" y="2982740"/>
              <a:ext cx="911483" cy="3418060"/>
            </a:xfrm>
            <a:prstGeom prst="rect">
              <a:avLst/>
            </a:prstGeom>
          </p:spPr>
        </p:pic>
        <p:pic>
          <p:nvPicPr>
            <p:cNvPr id="19" name="Graphic 18" descr="Thought bubble">
              <a:extLst>
                <a:ext uri="{FF2B5EF4-FFF2-40B4-BE49-F238E27FC236}">
                  <a16:creationId xmlns:a16="http://schemas.microsoft.com/office/drawing/2014/main" id="{36FBC0B7-6A62-D442-B4C3-7F3DFD549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07540" y="2092549"/>
              <a:ext cx="1356494" cy="135649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5CAD83-DCF0-6540-8B0E-3FF1726B5750}"/>
                </a:ext>
              </a:extLst>
            </p:cNvPr>
            <p:cNvSpPr txBox="1"/>
            <p:nvPr/>
          </p:nvSpPr>
          <p:spPr>
            <a:xfrm>
              <a:off x="3008119" y="2432088"/>
              <a:ext cx="738163" cy="38936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500" b="1" dirty="0">
                  <a:solidFill>
                    <a:srgbClr val="1F1743"/>
                  </a:solidFill>
                </a:rPr>
                <a:t>MRS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79A3178-E567-2B4B-B8FD-7127C697EAF5}"/>
                </a:ext>
              </a:extLst>
            </p:cNvPr>
            <p:cNvSpPr/>
            <p:nvPr/>
          </p:nvSpPr>
          <p:spPr>
            <a:xfrm>
              <a:off x="1583531" y="1044769"/>
              <a:ext cx="3135734" cy="764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100" b="1" dirty="0">
                  <a:solidFill>
                    <a:srgbClr val="1F1743"/>
                  </a:solidFill>
                </a:rPr>
                <a:t>MRS</a:t>
              </a:r>
              <a:r>
                <a:rPr lang="en-US" sz="2100" dirty="0">
                  <a:solidFill>
                    <a:srgbClr val="1F1743"/>
                  </a:solidFill>
                </a:rPr>
                <a:t>—MRS</a:t>
              </a:r>
            </a:p>
            <a:p>
              <a:pPr algn="ctr"/>
              <a:r>
                <a:rPr lang="en-US" sz="1500" dirty="0">
                  <a:solidFill>
                    <a:srgbClr val="1F1743"/>
                  </a:solidFill>
                </a:rPr>
                <a:t>Preferences, no relation to market prices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247E5A-A37C-F149-95BC-241306747E52}"/>
              </a:ext>
            </a:extLst>
          </p:cNvPr>
          <p:cNvGrpSpPr/>
          <p:nvPr/>
        </p:nvGrpSpPr>
        <p:grpSpPr>
          <a:xfrm>
            <a:off x="5143462" y="1257301"/>
            <a:ext cx="5122864" cy="4616902"/>
            <a:chOff x="5068504" y="631221"/>
            <a:chExt cx="6830485" cy="615586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B33895E-0C95-8941-9C10-08B741CA0CBE}"/>
                </a:ext>
              </a:extLst>
            </p:cNvPr>
            <p:cNvGrpSpPr/>
            <p:nvPr/>
          </p:nvGrpSpPr>
          <p:grpSpPr>
            <a:xfrm>
              <a:off x="5068504" y="631221"/>
              <a:ext cx="6830485" cy="6155869"/>
              <a:chOff x="5562600" y="685800"/>
              <a:chExt cx="6172200" cy="55626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C3D2A53-1313-BC4D-81B1-BD5A1BF832B9}"/>
                  </a:ext>
                </a:extLst>
              </p:cNvPr>
              <p:cNvSpPr/>
              <p:nvPr/>
            </p:nvSpPr>
            <p:spPr>
              <a:xfrm>
                <a:off x="5562600" y="685800"/>
                <a:ext cx="6172200" cy="5562600"/>
              </a:xfrm>
              <a:prstGeom prst="rect">
                <a:avLst/>
              </a:prstGeom>
              <a:solidFill>
                <a:srgbClr val="C2D8EE">
                  <a:alpha val="51765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E92BA6-FC3C-B743-BABE-BD2BDBA3C6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4368" y="1877981"/>
                <a:ext cx="5173671" cy="4337785"/>
              </a:xfrm>
              <a:prstGeom prst="rect">
                <a:avLst/>
              </a:prstGeom>
            </p:spPr>
          </p:pic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3AB47F-64A3-FA45-9D4A-63BC4F094206}"/>
                </a:ext>
              </a:extLst>
            </p:cNvPr>
            <p:cNvSpPr/>
            <p:nvPr/>
          </p:nvSpPr>
          <p:spPr>
            <a:xfrm>
              <a:off x="6719555" y="859820"/>
              <a:ext cx="4166970" cy="8797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100" b="1" dirty="0">
                  <a:solidFill>
                    <a:srgbClr val="1F1743"/>
                  </a:solidFill>
                </a:rPr>
                <a:t>MRT</a:t>
              </a:r>
              <a:r>
                <a:rPr lang="en-US" sz="2100" dirty="0">
                  <a:solidFill>
                    <a:srgbClr val="1F1743"/>
                  </a:solidFill>
                </a:rPr>
                <a:t>—MART</a:t>
              </a:r>
            </a:p>
            <a:p>
              <a:pPr algn="ctr"/>
              <a:r>
                <a:rPr lang="en-US" sz="1500" dirty="0">
                  <a:solidFill>
                    <a:srgbClr val="1F1743"/>
                  </a:solidFill>
                </a:rPr>
                <a:t>Prices outside the control of the consumer</a:t>
              </a:r>
              <a:endParaRPr lang="en-US" sz="1350" dirty="0">
                <a:solidFill>
                  <a:srgbClr val="1F174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87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F61C7-880B-45F2-AC2D-E33E05BE7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907274"/>
          </a:xfrm>
        </p:spPr>
        <p:txBody>
          <a:bodyPr>
            <a:noAutofit/>
          </a:bodyPr>
          <a:lstStyle/>
          <a:p>
            <a:r>
              <a:rPr lang="en-US" sz="2800" dirty="0"/>
              <a:t>The price per unit of Tylenol is $1.00. The marginal utility of Tylenol is 2.</a:t>
            </a:r>
          </a:p>
          <a:p>
            <a:r>
              <a:rPr lang="en-US" sz="2800" dirty="0"/>
              <a:t>The price per unit of coffee in $2.00 The marginal utility of coffee is 3.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20C5E-7B3B-4FAC-9649-7A6C9859A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Numerical Example: At a Given Bundle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DB2D8-49BF-47B9-AEB2-931555E7EDBC}"/>
              </a:ext>
            </a:extLst>
          </p:cNvPr>
          <p:cNvSpPr txBox="1"/>
          <p:nvPr/>
        </p:nvSpPr>
        <p:spPr>
          <a:xfrm>
            <a:off x="2008338" y="3289886"/>
            <a:ext cx="8175324" cy="11273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/>
              <a:t>The consumer has $10.</a:t>
            </a:r>
          </a:p>
          <a:p>
            <a:pPr algn="ctr"/>
            <a:r>
              <a:rPr lang="en-US" sz="2400" dirty="0"/>
              <a:t>She is consuming 2 units of Tylenol and 4 units of coffee.</a:t>
            </a:r>
          </a:p>
          <a:p>
            <a:pPr algn="ctr"/>
            <a:r>
              <a:rPr lang="en-US" sz="2400" dirty="0"/>
              <a:t>Is she at the optimal bundle?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9CFBD7-D580-4E99-8B02-969A25FD6D04}"/>
                  </a:ext>
                </a:extLst>
              </p:cNvPr>
              <p:cNvSpPr txBox="1"/>
              <p:nvPr/>
            </p:nvSpPr>
            <p:spPr>
              <a:xfrm>
                <a:off x="1219200" y="4440596"/>
                <a:ext cx="8757088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2000" dirty="0"/>
                  <a:t>Is she on the budget line?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𝑠𝑜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$10=$1∗2+$2∗4=$10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9CFBD7-D580-4E99-8B02-969A25FD6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440596"/>
                <a:ext cx="8757088" cy="369332"/>
              </a:xfrm>
              <a:prstGeom prst="rect">
                <a:avLst/>
              </a:prstGeom>
              <a:blipFill>
                <a:blip r:embed="rId2"/>
                <a:stretch>
                  <a:fillRect l="-696" t="-6557" r="-2227" b="-377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CA9586E-17E9-440E-98FF-DDB39C044C7B}"/>
              </a:ext>
            </a:extLst>
          </p:cNvPr>
          <p:cNvSpPr txBox="1"/>
          <p:nvPr/>
        </p:nvSpPr>
        <p:spPr>
          <a:xfrm>
            <a:off x="10033042" y="4456440"/>
            <a:ext cx="723275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b="1" i="1" dirty="0"/>
              <a:t>Yes!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756543-8B94-4AE9-921A-2332134E29E7}"/>
              </a:ext>
            </a:extLst>
          </p:cNvPr>
          <p:cNvSpPr txBox="1"/>
          <p:nvPr/>
        </p:nvSpPr>
        <p:spPr>
          <a:xfrm>
            <a:off x="1447801" y="4996960"/>
            <a:ext cx="359139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/>
              <a:t>Is she at the optimal bundle?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9D7B90-171C-4129-8025-9C3B28C7EAAF}"/>
                  </a:ext>
                </a:extLst>
              </p:cNvPr>
              <p:cNvSpPr txBox="1"/>
              <p:nvPr/>
            </p:nvSpPr>
            <p:spPr>
              <a:xfrm>
                <a:off x="4814767" y="4924936"/>
                <a:ext cx="5396033" cy="53899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2000" dirty="0"/>
                  <a:t>MRS=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IN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MRT=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$1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$2</m:t>
                        </m:r>
                      </m:den>
                    </m:f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𝑀𝑅𝑆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𝑀𝑅𝑇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9D7B90-171C-4129-8025-9C3B28C7E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767" y="4924936"/>
                <a:ext cx="5396033" cy="538994"/>
              </a:xfrm>
              <a:prstGeom prst="rect">
                <a:avLst/>
              </a:prstGeom>
              <a:blipFill>
                <a:blip r:embed="rId3"/>
                <a:stretch>
                  <a:fillRect l="-1243" r="-8362" b="-90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1630231-8291-4990-865F-D5A46BA1FBBE}"/>
              </a:ext>
            </a:extLst>
          </p:cNvPr>
          <p:cNvSpPr txBox="1"/>
          <p:nvPr/>
        </p:nvSpPr>
        <p:spPr>
          <a:xfrm>
            <a:off x="3009900" y="5460425"/>
            <a:ext cx="6172200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/>
              <a:t>So to get to the optimal bundle, should she consume:</a:t>
            </a:r>
          </a:p>
          <a:p>
            <a:pPr marL="292100" lvl="1" indent="-292100" algn="ctr"/>
            <a:r>
              <a:rPr lang="en-US" sz="2000" dirty="0"/>
              <a:t>More Tylenol and less coffee;</a:t>
            </a:r>
          </a:p>
          <a:p>
            <a:pPr marL="0" lvl="1" algn="ctr"/>
            <a:r>
              <a:rPr lang="en-US" sz="2000" dirty="0"/>
              <a:t>or</a:t>
            </a:r>
          </a:p>
          <a:p>
            <a:pPr marL="107950" lvl="1" indent="-107950" algn="ctr">
              <a:tabLst>
                <a:tab pos="1381125" algn="l"/>
              </a:tabLst>
            </a:pPr>
            <a:r>
              <a:rPr lang="en-US" sz="2000" dirty="0"/>
              <a:t>Less Tylenol and more coffee?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40221" y="4996960"/>
            <a:ext cx="569387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b="1" i="1" dirty="0"/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44908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1C2D9-021C-4D13-8BB4-913F6AA5F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6018499" cy="179405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Solution approach 1 </a:t>
            </a:r>
          </a:p>
          <a:p>
            <a:r>
              <a:rPr lang="en-US" sz="1800" dirty="0"/>
              <a:t>If she is on the budget line, she is either</a:t>
            </a:r>
          </a:p>
          <a:p>
            <a:pPr lvl="1"/>
            <a:r>
              <a:rPr lang="en-US" sz="1800" dirty="0"/>
              <a:t>At 1, where MRS is steeper than MRT</a:t>
            </a:r>
          </a:p>
          <a:p>
            <a:pPr lvl="1"/>
            <a:r>
              <a:rPr lang="en-US" sz="1800" dirty="0"/>
              <a:t>At 2, where MRS is flatter than MRT</a:t>
            </a:r>
          </a:p>
          <a:p>
            <a:pPr lvl="1"/>
            <a:r>
              <a:rPr lang="en-US" sz="1800" dirty="0"/>
              <a:t>At 3, where MRS is equal to MRT</a:t>
            </a:r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416FEC-31A8-441F-A18E-9D95B368B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Example Method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EAFC03-547C-495E-859B-8A629146DD29}"/>
              </a:ext>
            </a:extLst>
          </p:cNvPr>
          <p:cNvSpPr txBox="1"/>
          <p:nvPr/>
        </p:nvSpPr>
        <p:spPr>
          <a:xfrm>
            <a:off x="613228" y="5181600"/>
            <a:ext cx="4495800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She is at point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get to the optimal bundle at point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Tylenol, less coffee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8B71C2D9-021C-4D13-8BB4-913F6AA5F6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8" y="3657601"/>
                <a:ext cx="6018499" cy="12016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800" b="0" i="0" u="none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US" sz="1800" dirty="0"/>
                  <a:t>MRS=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sz="180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80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sz="1800" dirty="0"/>
                  <a:t>MRT=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$1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$2</m:t>
                        </m:r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:r>
                  <a:rPr lang="en-US" sz="1800" dirty="0"/>
                  <a:t>MRS= -0.67            MRT= -0.50</a:t>
                </a:r>
              </a:p>
              <a:p>
                <a:r>
                  <a:rPr lang="en-US" sz="1800" dirty="0"/>
                  <a:t>MRS is more negative (steeper) than MRT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8B71C2D9-021C-4D13-8BB4-913F6AA5F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8" y="3657601"/>
                <a:ext cx="6018499" cy="1201640"/>
              </a:xfrm>
              <a:prstGeom prst="rect">
                <a:avLst/>
              </a:prstGeom>
              <a:blipFill>
                <a:blip r:embed="rId3"/>
                <a:stretch>
                  <a:fillRect l="-844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C5B8A2-3CE0-480C-86DA-615BC4F6ED10}"/>
              </a:ext>
            </a:extLst>
          </p:cNvPr>
          <p:cNvCxnSpPr/>
          <p:nvPr/>
        </p:nvCxnSpPr>
        <p:spPr>
          <a:xfrm>
            <a:off x="7848578" y="1700739"/>
            <a:ext cx="0" cy="26266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ACB6C5-9922-425E-BEAE-DA73D501E9D2}"/>
              </a:ext>
            </a:extLst>
          </p:cNvPr>
          <p:cNvCxnSpPr/>
          <p:nvPr/>
        </p:nvCxnSpPr>
        <p:spPr>
          <a:xfrm>
            <a:off x="7848578" y="4327412"/>
            <a:ext cx="311053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2A22A38-D7E5-44AB-B76C-2F1434C54F4C}"/>
              </a:ext>
            </a:extLst>
          </p:cNvPr>
          <p:cNvCxnSpPr/>
          <p:nvPr/>
        </p:nvCxnSpPr>
        <p:spPr>
          <a:xfrm>
            <a:off x="7848578" y="2184599"/>
            <a:ext cx="2073689" cy="21428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10">
            <a:extLst>
              <a:ext uri="{FF2B5EF4-FFF2-40B4-BE49-F238E27FC236}">
                <a16:creationId xmlns:a16="http://schemas.microsoft.com/office/drawing/2014/main" id="{5DB2DB4E-8BE0-4683-8DBF-5176020D861B}"/>
              </a:ext>
            </a:extLst>
          </p:cNvPr>
          <p:cNvSpPr/>
          <p:nvPr/>
        </p:nvSpPr>
        <p:spPr>
          <a:xfrm>
            <a:off x="7962204" y="2121159"/>
            <a:ext cx="2215724" cy="2033920"/>
          </a:xfrm>
          <a:custGeom>
            <a:avLst/>
            <a:gdLst>
              <a:gd name="connsiteX0" fmla="*/ 0 w 2442576"/>
              <a:gd name="connsiteY0" fmla="*/ 0 h 2242159"/>
              <a:gd name="connsiteX1" fmla="*/ 876822 w 2442576"/>
              <a:gd name="connsiteY1" fmla="*/ 1603332 h 2242159"/>
              <a:gd name="connsiteX2" fmla="*/ 2442576 w 2442576"/>
              <a:gd name="connsiteY2" fmla="*/ 2242159 h 224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576" h="2242159">
                <a:moveTo>
                  <a:pt x="0" y="0"/>
                </a:moveTo>
                <a:cubicBezTo>
                  <a:pt x="234863" y="614819"/>
                  <a:pt x="469726" y="1229639"/>
                  <a:pt x="876822" y="1603332"/>
                </a:cubicBezTo>
                <a:cubicBezTo>
                  <a:pt x="1283918" y="1977025"/>
                  <a:pt x="1863247" y="2109592"/>
                  <a:pt x="2442576" y="22421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Freeform: Shape 11">
                <a:extLst>
                  <a:ext uri="{FF2B5EF4-FFF2-40B4-BE49-F238E27FC236}">
                    <a16:creationId xmlns:a16="http://schemas.microsoft.com/office/drawing/2014/main" id="{D94092B8-6943-458E-9241-D66F5D6AE5E2}"/>
                  </a:ext>
                </a:extLst>
              </p:cNvPr>
              <p:cNvSpPr/>
              <p:nvPr/>
            </p:nvSpPr>
            <p:spPr>
              <a:xfrm>
                <a:off x="7985877" y="1655290"/>
                <a:ext cx="2215724" cy="2033920"/>
              </a:xfrm>
              <a:custGeom>
                <a:avLst/>
                <a:gdLst>
                  <a:gd name="connsiteX0" fmla="*/ 0 w 2442576"/>
                  <a:gd name="connsiteY0" fmla="*/ 0 h 2242159"/>
                  <a:gd name="connsiteX1" fmla="*/ 876822 w 2442576"/>
                  <a:gd name="connsiteY1" fmla="*/ 1603332 h 2242159"/>
                  <a:gd name="connsiteX2" fmla="*/ 2442576 w 2442576"/>
                  <a:gd name="connsiteY2" fmla="*/ 2242159 h 2242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576" h="2242159">
                    <a:moveTo>
                      <a:pt x="0" y="0"/>
                    </a:moveTo>
                    <a:cubicBezTo>
                      <a:pt x="234863" y="614819"/>
                      <a:pt x="469726" y="1229639"/>
                      <a:pt x="876822" y="1603332"/>
                    </a:cubicBezTo>
                    <a:cubicBezTo>
                      <a:pt x="1283918" y="1977025"/>
                      <a:pt x="1863247" y="2109592"/>
                      <a:pt x="2442576" y="224215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/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/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Freeform: Shape 11">
                <a:extLst>
                  <a:ext uri="{FF2B5EF4-FFF2-40B4-BE49-F238E27FC236}">
                    <a16:creationId xmlns:a16="http://schemas.microsoft.com/office/drawing/2014/main" id="{D94092B8-6943-458E-9241-D66F5D6AE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877" y="1655290"/>
                <a:ext cx="2215724" cy="2033920"/>
              </a:xfrm>
              <a:custGeom>
                <a:avLst/>
                <a:gdLst>
                  <a:gd name="connsiteX0" fmla="*/ 0 w 2442576"/>
                  <a:gd name="connsiteY0" fmla="*/ 0 h 2242159"/>
                  <a:gd name="connsiteX1" fmla="*/ 876822 w 2442576"/>
                  <a:gd name="connsiteY1" fmla="*/ 1603332 h 2242159"/>
                  <a:gd name="connsiteX2" fmla="*/ 2442576 w 2442576"/>
                  <a:gd name="connsiteY2" fmla="*/ 2242159 h 2242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576" h="2242159">
                    <a:moveTo>
                      <a:pt x="0" y="0"/>
                    </a:moveTo>
                    <a:cubicBezTo>
                      <a:pt x="234863" y="614819"/>
                      <a:pt x="469726" y="1229639"/>
                      <a:pt x="876822" y="1603332"/>
                    </a:cubicBezTo>
                    <a:cubicBezTo>
                      <a:pt x="1283918" y="1977025"/>
                      <a:pt x="1863247" y="2109592"/>
                      <a:pt x="2442576" y="2242159"/>
                    </a:cubicBezTo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F2132370-3704-4400-BE4C-E36FA2CC1BF5}"/>
              </a:ext>
            </a:extLst>
          </p:cNvPr>
          <p:cNvSpPr txBox="1"/>
          <p:nvPr/>
        </p:nvSpPr>
        <p:spPr>
          <a:xfrm>
            <a:off x="7028329" y="1559859"/>
            <a:ext cx="820249" cy="361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/>
              <a:t>Coffee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CFB6BC-6590-4705-9FC2-319D30E4ED48}"/>
              </a:ext>
            </a:extLst>
          </p:cNvPr>
          <p:cNvSpPr txBox="1"/>
          <p:nvPr/>
        </p:nvSpPr>
        <p:spPr>
          <a:xfrm>
            <a:off x="10822045" y="4373809"/>
            <a:ext cx="760353" cy="25187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/>
              <a:t>Tylenol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24D6457-41EA-4D05-95F0-14D95CAD958C}"/>
              </a:ext>
            </a:extLst>
          </p:cNvPr>
          <p:cNvSpPr/>
          <p:nvPr/>
        </p:nvSpPr>
        <p:spPr>
          <a:xfrm>
            <a:off x="7985878" y="2289705"/>
            <a:ext cx="208317" cy="207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7C77635-1C7A-4A6B-878A-BBF300ED42D1}"/>
              </a:ext>
            </a:extLst>
          </p:cNvPr>
          <p:cNvSpPr/>
          <p:nvPr/>
        </p:nvSpPr>
        <p:spPr>
          <a:xfrm>
            <a:off x="9531202" y="3923939"/>
            <a:ext cx="207369" cy="151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30942F3-0FE6-4E58-B38F-B1DDB808BFA7}"/>
              </a:ext>
            </a:extLst>
          </p:cNvPr>
          <p:cNvSpPr/>
          <p:nvPr/>
        </p:nvSpPr>
        <p:spPr>
          <a:xfrm>
            <a:off x="8644913" y="2898555"/>
            <a:ext cx="172334" cy="2764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7F403F-9219-44E3-BFED-5AC7ED32F5BE}"/>
              </a:ext>
            </a:extLst>
          </p:cNvPr>
          <p:cNvSpPr txBox="1"/>
          <p:nvPr/>
        </p:nvSpPr>
        <p:spPr>
          <a:xfrm>
            <a:off x="9357764" y="3532498"/>
            <a:ext cx="109972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4AB7A61-CD75-4443-8BC3-7BF340D20F09}"/>
                  </a:ext>
                </a:extLst>
              </p:cNvPr>
              <p:cNvSpPr txBox="1"/>
              <p:nvPr/>
            </p:nvSpPr>
            <p:spPr>
              <a:xfrm>
                <a:off x="9991390" y="3859393"/>
                <a:ext cx="399276" cy="33855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4AB7A61-CD75-4443-8BC3-7BF340D20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1390" y="3859393"/>
                <a:ext cx="39927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1BA176-4536-4A76-8194-458F2287FD37}"/>
                  </a:ext>
                </a:extLst>
              </p:cNvPr>
              <p:cNvSpPr txBox="1"/>
              <p:nvPr/>
            </p:nvSpPr>
            <p:spPr>
              <a:xfrm>
                <a:off x="10051835" y="3394252"/>
                <a:ext cx="404021" cy="33855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1BA176-4536-4A76-8194-458F2287F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835" y="3394252"/>
                <a:ext cx="404021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82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71C2D9-021C-4D13-8BB4-913F6AA5F6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600202"/>
                <a:ext cx="6454952" cy="163431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/>
                  <a:t>Solution approach 2</a:t>
                </a:r>
              </a:p>
              <a:p>
                <a:r>
                  <a:rPr lang="en-US" sz="1800" dirty="0"/>
                  <a:t>By the last dollar rule,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$1</m:t>
                        </m:r>
                      </m:den>
                    </m:f>
                  </m:oMath>
                </a14:m>
                <a:r>
                  <a:rPr lang="en-US" sz="18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$2</m:t>
                        </m:r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1800" b="0" dirty="0"/>
                </a:br>
                <a:r>
                  <a:rPr lang="en-US" sz="1800" dirty="0"/>
                  <a:t>I am getting 2 units of happiness per dollar spent on Tylenol</a:t>
                </a:r>
              </a:p>
              <a:p>
                <a:r>
                  <a:rPr lang="en-US" sz="1800" dirty="0"/>
                  <a:t>I am getting 1.5 units of happiness per dollar spent on coffee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71C2D9-021C-4D13-8BB4-913F6AA5F6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600202"/>
                <a:ext cx="6454952" cy="1634317"/>
              </a:xfrm>
              <a:blipFill>
                <a:blip r:embed="rId3"/>
                <a:stretch>
                  <a:fillRect l="-787" t="-1538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1416FEC-31A8-441F-A18E-9D95B368B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Example Method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EAFC03-547C-495E-859B-8A629146DD29}"/>
              </a:ext>
            </a:extLst>
          </p:cNvPr>
          <p:cNvSpPr txBox="1"/>
          <p:nvPr/>
        </p:nvSpPr>
        <p:spPr>
          <a:xfrm>
            <a:off x="608382" y="4473476"/>
            <a:ext cx="6404317" cy="23083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diminishing marginal utility: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I consume less coffee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 will increase the marginal utility of coffee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Happiness per dollar from coffee increases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I consume more Tylenol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 will decrease the marginal utility of Tylenol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Happiness per dollar from Tylenol decreases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Move from point 1 to point 3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B71C2D9-021C-4D13-8BB4-913F6AA5F639}"/>
              </a:ext>
            </a:extLst>
          </p:cNvPr>
          <p:cNvSpPr txBox="1">
            <a:spLocks/>
          </p:cNvSpPr>
          <p:nvPr/>
        </p:nvSpPr>
        <p:spPr>
          <a:xfrm>
            <a:off x="603909" y="3646179"/>
            <a:ext cx="6398462" cy="778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Take money away from coffee by consuming less of it</a:t>
            </a:r>
          </a:p>
          <a:p>
            <a:r>
              <a:rPr lang="en-US" sz="1800" dirty="0"/>
              <a:t>Send the money over to Tylenol and consume more of it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C5B8A2-3CE0-480C-86DA-615BC4F6ED10}"/>
              </a:ext>
            </a:extLst>
          </p:cNvPr>
          <p:cNvCxnSpPr/>
          <p:nvPr/>
        </p:nvCxnSpPr>
        <p:spPr>
          <a:xfrm>
            <a:off x="7848578" y="1700739"/>
            <a:ext cx="0" cy="26266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9ACB6C5-9922-425E-BEAE-DA73D501E9D2}"/>
              </a:ext>
            </a:extLst>
          </p:cNvPr>
          <p:cNvCxnSpPr/>
          <p:nvPr/>
        </p:nvCxnSpPr>
        <p:spPr>
          <a:xfrm>
            <a:off x="7848578" y="4327412"/>
            <a:ext cx="311053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A22A38-D7E5-44AB-B76C-2F1434C54F4C}"/>
              </a:ext>
            </a:extLst>
          </p:cNvPr>
          <p:cNvCxnSpPr/>
          <p:nvPr/>
        </p:nvCxnSpPr>
        <p:spPr>
          <a:xfrm>
            <a:off x="7848578" y="2184599"/>
            <a:ext cx="2073689" cy="21428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: Shape 10">
            <a:extLst>
              <a:ext uri="{FF2B5EF4-FFF2-40B4-BE49-F238E27FC236}">
                <a16:creationId xmlns:a16="http://schemas.microsoft.com/office/drawing/2014/main" id="{5DB2DB4E-8BE0-4683-8DBF-5176020D861B}"/>
              </a:ext>
            </a:extLst>
          </p:cNvPr>
          <p:cNvSpPr/>
          <p:nvPr/>
        </p:nvSpPr>
        <p:spPr>
          <a:xfrm>
            <a:off x="7962204" y="2121159"/>
            <a:ext cx="2215724" cy="2033920"/>
          </a:xfrm>
          <a:custGeom>
            <a:avLst/>
            <a:gdLst>
              <a:gd name="connsiteX0" fmla="*/ 0 w 2442576"/>
              <a:gd name="connsiteY0" fmla="*/ 0 h 2242159"/>
              <a:gd name="connsiteX1" fmla="*/ 876822 w 2442576"/>
              <a:gd name="connsiteY1" fmla="*/ 1603332 h 2242159"/>
              <a:gd name="connsiteX2" fmla="*/ 2442576 w 2442576"/>
              <a:gd name="connsiteY2" fmla="*/ 2242159 h 224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576" h="2242159">
                <a:moveTo>
                  <a:pt x="0" y="0"/>
                </a:moveTo>
                <a:cubicBezTo>
                  <a:pt x="234863" y="614819"/>
                  <a:pt x="469726" y="1229639"/>
                  <a:pt x="876822" y="1603332"/>
                </a:cubicBezTo>
                <a:cubicBezTo>
                  <a:pt x="1283918" y="1977025"/>
                  <a:pt x="1863247" y="2109592"/>
                  <a:pt x="2442576" y="22421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Freeform: Shape 11">
                <a:extLst>
                  <a:ext uri="{FF2B5EF4-FFF2-40B4-BE49-F238E27FC236}">
                    <a16:creationId xmlns:a16="http://schemas.microsoft.com/office/drawing/2014/main" id="{D94092B8-6943-458E-9241-D66F5D6AE5E2}"/>
                  </a:ext>
                </a:extLst>
              </p:cNvPr>
              <p:cNvSpPr/>
              <p:nvPr/>
            </p:nvSpPr>
            <p:spPr>
              <a:xfrm>
                <a:off x="7985877" y="1655290"/>
                <a:ext cx="2215724" cy="2033920"/>
              </a:xfrm>
              <a:custGeom>
                <a:avLst/>
                <a:gdLst>
                  <a:gd name="connsiteX0" fmla="*/ 0 w 2442576"/>
                  <a:gd name="connsiteY0" fmla="*/ 0 h 2242159"/>
                  <a:gd name="connsiteX1" fmla="*/ 876822 w 2442576"/>
                  <a:gd name="connsiteY1" fmla="*/ 1603332 h 2242159"/>
                  <a:gd name="connsiteX2" fmla="*/ 2442576 w 2442576"/>
                  <a:gd name="connsiteY2" fmla="*/ 2242159 h 2242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576" h="2242159">
                    <a:moveTo>
                      <a:pt x="0" y="0"/>
                    </a:moveTo>
                    <a:cubicBezTo>
                      <a:pt x="234863" y="614819"/>
                      <a:pt x="469726" y="1229639"/>
                      <a:pt x="876822" y="1603332"/>
                    </a:cubicBezTo>
                    <a:cubicBezTo>
                      <a:pt x="1283918" y="1977025"/>
                      <a:pt x="1863247" y="2109592"/>
                      <a:pt x="2442576" y="224215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/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/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Freeform: Shape 11">
                <a:extLst>
                  <a:ext uri="{FF2B5EF4-FFF2-40B4-BE49-F238E27FC236}">
                    <a16:creationId xmlns:a16="http://schemas.microsoft.com/office/drawing/2014/main" id="{D94092B8-6943-458E-9241-D66F5D6AE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877" y="1655290"/>
                <a:ext cx="2215724" cy="2033920"/>
              </a:xfrm>
              <a:custGeom>
                <a:avLst/>
                <a:gdLst>
                  <a:gd name="connsiteX0" fmla="*/ 0 w 2442576"/>
                  <a:gd name="connsiteY0" fmla="*/ 0 h 2242159"/>
                  <a:gd name="connsiteX1" fmla="*/ 876822 w 2442576"/>
                  <a:gd name="connsiteY1" fmla="*/ 1603332 h 2242159"/>
                  <a:gd name="connsiteX2" fmla="*/ 2442576 w 2442576"/>
                  <a:gd name="connsiteY2" fmla="*/ 2242159 h 2242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576" h="2242159">
                    <a:moveTo>
                      <a:pt x="0" y="0"/>
                    </a:moveTo>
                    <a:cubicBezTo>
                      <a:pt x="234863" y="614819"/>
                      <a:pt x="469726" y="1229639"/>
                      <a:pt x="876822" y="1603332"/>
                    </a:cubicBezTo>
                    <a:cubicBezTo>
                      <a:pt x="1283918" y="1977025"/>
                      <a:pt x="1863247" y="2109592"/>
                      <a:pt x="2442576" y="2242159"/>
                    </a:cubicBezTo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4FCFB6BC-6590-4705-9FC2-319D30E4ED48}"/>
              </a:ext>
            </a:extLst>
          </p:cNvPr>
          <p:cNvSpPr txBox="1"/>
          <p:nvPr/>
        </p:nvSpPr>
        <p:spPr>
          <a:xfrm>
            <a:off x="10822045" y="4373809"/>
            <a:ext cx="760353" cy="25187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/>
              <a:t>Tylenol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24D6457-41EA-4D05-95F0-14D95CAD958C}"/>
              </a:ext>
            </a:extLst>
          </p:cNvPr>
          <p:cNvSpPr/>
          <p:nvPr/>
        </p:nvSpPr>
        <p:spPr>
          <a:xfrm>
            <a:off x="7985878" y="2289705"/>
            <a:ext cx="208317" cy="207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C77635-1C7A-4A6B-878A-BBF300ED42D1}"/>
              </a:ext>
            </a:extLst>
          </p:cNvPr>
          <p:cNvSpPr/>
          <p:nvPr/>
        </p:nvSpPr>
        <p:spPr>
          <a:xfrm>
            <a:off x="9531202" y="3923939"/>
            <a:ext cx="207369" cy="151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30942F3-0FE6-4E58-B38F-B1DDB808BFA7}"/>
              </a:ext>
            </a:extLst>
          </p:cNvPr>
          <p:cNvSpPr/>
          <p:nvPr/>
        </p:nvSpPr>
        <p:spPr>
          <a:xfrm>
            <a:off x="8644913" y="2898555"/>
            <a:ext cx="172334" cy="2764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7F403F-9219-44E3-BFED-5AC7ED32F5BE}"/>
              </a:ext>
            </a:extLst>
          </p:cNvPr>
          <p:cNvSpPr txBox="1"/>
          <p:nvPr/>
        </p:nvSpPr>
        <p:spPr>
          <a:xfrm>
            <a:off x="9357764" y="3532498"/>
            <a:ext cx="109972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4AB7A61-CD75-4443-8BC3-7BF340D20F09}"/>
                  </a:ext>
                </a:extLst>
              </p:cNvPr>
              <p:cNvSpPr txBox="1"/>
              <p:nvPr/>
            </p:nvSpPr>
            <p:spPr>
              <a:xfrm>
                <a:off x="9991390" y="3859393"/>
                <a:ext cx="399276" cy="33855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4AB7A61-CD75-4443-8BC3-7BF340D20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1390" y="3859393"/>
                <a:ext cx="39927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B1BA176-4536-4A76-8194-458F2287FD37}"/>
                  </a:ext>
                </a:extLst>
              </p:cNvPr>
              <p:cNvSpPr txBox="1"/>
              <p:nvPr/>
            </p:nvSpPr>
            <p:spPr>
              <a:xfrm>
                <a:off x="10051835" y="3394252"/>
                <a:ext cx="404021" cy="33855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B1BA176-4536-4A76-8194-458F2287F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835" y="3394252"/>
                <a:ext cx="404021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F2132370-3704-4400-BE4C-E36FA2CC1BF5}"/>
              </a:ext>
            </a:extLst>
          </p:cNvPr>
          <p:cNvSpPr txBox="1"/>
          <p:nvPr/>
        </p:nvSpPr>
        <p:spPr>
          <a:xfrm>
            <a:off x="7028329" y="1559859"/>
            <a:ext cx="820249" cy="361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/>
              <a:t>Coffee</a:t>
            </a:r>
          </a:p>
        </p:txBody>
      </p:sp>
    </p:spTree>
    <p:extLst>
      <p:ext uri="{BB962C8B-B14F-4D97-AF65-F5344CB8AC3E}">
        <p14:creationId xmlns:p14="http://schemas.microsoft.com/office/powerpoint/2010/main" val="32943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Interpreting Solutions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028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568AB-85C7-4C24-A7B6-AA36753CA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61362"/>
          </a:xfrm>
        </p:spPr>
        <p:txBody>
          <a:bodyPr/>
          <a:lstStyle/>
          <a:p>
            <a:r>
              <a:rPr lang="en-US" sz="2000" dirty="0"/>
              <a:t>What we just looked at is called an “interior solution.” This is where the consumer is consuming nonzero amounts of both goods.</a:t>
            </a:r>
          </a:p>
          <a:p>
            <a:r>
              <a:rPr lang="en-US" sz="2000" dirty="0"/>
              <a:t>A corner solution is where reality/policy prevents us from getting to the point where MRS = MRT.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0305E-B588-4000-B4B8-72E4985A4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Interior and Corner Solutions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294DA3-D6C6-42C5-9D24-957080369B8D}"/>
              </a:ext>
            </a:extLst>
          </p:cNvPr>
          <p:cNvCxnSpPr/>
          <p:nvPr/>
        </p:nvCxnSpPr>
        <p:spPr>
          <a:xfrm>
            <a:off x="2960415" y="4367527"/>
            <a:ext cx="2819400" cy="20332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EB76CF-645E-492C-91BC-A6F16EF05174}"/>
              </a:ext>
            </a:extLst>
          </p:cNvPr>
          <p:cNvSpPr txBox="1"/>
          <p:nvPr/>
        </p:nvSpPr>
        <p:spPr>
          <a:xfrm>
            <a:off x="5588334" y="5922284"/>
            <a:ext cx="33855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EE656E-0ECD-420E-9363-78F8F54A7BD7}"/>
                  </a:ext>
                </a:extLst>
              </p:cNvPr>
              <p:cNvSpPr txBox="1"/>
              <p:nvPr/>
            </p:nvSpPr>
            <p:spPr>
              <a:xfrm>
                <a:off x="6741023" y="6369288"/>
                <a:ext cx="11615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𝑘𝑎𝑙𝑒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EE656E-0ECD-420E-9363-78F8F54A7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023" y="6369288"/>
                <a:ext cx="1161536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D1FC3A-F0A2-4978-930C-6555336DE1A1}"/>
              </a:ext>
            </a:extLst>
          </p:cNvPr>
          <p:cNvCxnSpPr/>
          <p:nvPr/>
        </p:nvCxnSpPr>
        <p:spPr>
          <a:xfrm>
            <a:off x="2978254" y="3657600"/>
            <a:ext cx="0" cy="2743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3667C9-1F25-496A-BEC4-D304612088FD}"/>
              </a:ext>
            </a:extLst>
          </p:cNvPr>
          <p:cNvCxnSpPr/>
          <p:nvPr/>
        </p:nvCxnSpPr>
        <p:spPr>
          <a:xfrm>
            <a:off x="2978254" y="6400800"/>
            <a:ext cx="396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7310E1-B765-4C9F-A061-3473F8712428}"/>
              </a:ext>
            </a:extLst>
          </p:cNvPr>
          <p:cNvCxnSpPr/>
          <p:nvPr/>
        </p:nvCxnSpPr>
        <p:spPr>
          <a:xfrm flipH="1" flipV="1">
            <a:off x="2244432" y="3778488"/>
            <a:ext cx="685800" cy="533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BF04003-03E5-4D41-B08C-E155D08DC832}"/>
              </a:ext>
            </a:extLst>
          </p:cNvPr>
          <p:cNvSpPr/>
          <p:nvPr/>
        </p:nvSpPr>
        <p:spPr>
          <a:xfrm>
            <a:off x="2377000" y="3626088"/>
            <a:ext cx="3194137" cy="1603332"/>
          </a:xfrm>
          <a:custGeom>
            <a:avLst/>
            <a:gdLst>
              <a:gd name="connsiteX0" fmla="*/ 0 w 3194137"/>
              <a:gd name="connsiteY0" fmla="*/ 0 h 1603332"/>
              <a:gd name="connsiteX1" fmla="*/ 150312 w 3194137"/>
              <a:gd name="connsiteY1" fmla="*/ 363255 h 1603332"/>
              <a:gd name="connsiteX2" fmla="*/ 150312 w 3194137"/>
              <a:gd name="connsiteY2" fmla="*/ 363255 h 1603332"/>
              <a:gd name="connsiteX3" fmla="*/ 3194137 w 3194137"/>
              <a:gd name="connsiteY3" fmla="*/ 1603332 h 160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137" h="1603332">
                <a:moveTo>
                  <a:pt x="0" y="0"/>
                </a:moveTo>
                <a:lnTo>
                  <a:pt x="150312" y="363255"/>
                </a:lnTo>
                <a:lnTo>
                  <a:pt x="150312" y="363255"/>
                </a:lnTo>
                <a:lnTo>
                  <a:pt x="3194137" y="160333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6C4C3C2-81B6-4FF6-B56C-245402181026}"/>
              </a:ext>
            </a:extLst>
          </p:cNvPr>
          <p:cNvSpPr/>
          <p:nvPr/>
        </p:nvSpPr>
        <p:spPr>
          <a:xfrm>
            <a:off x="2377000" y="3806671"/>
            <a:ext cx="3194137" cy="1603332"/>
          </a:xfrm>
          <a:custGeom>
            <a:avLst/>
            <a:gdLst>
              <a:gd name="connsiteX0" fmla="*/ 0 w 3194137"/>
              <a:gd name="connsiteY0" fmla="*/ 0 h 1603332"/>
              <a:gd name="connsiteX1" fmla="*/ 150312 w 3194137"/>
              <a:gd name="connsiteY1" fmla="*/ 363255 h 1603332"/>
              <a:gd name="connsiteX2" fmla="*/ 150312 w 3194137"/>
              <a:gd name="connsiteY2" fmla="*/ 363255 h 1603332"/>
              <a:gd name="connsiteX3" fmla="*/ 3194137 w 3194137"/>
              <a:gd name="connsiteY3" fmla="*/ 1603332 h 160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137" h="1603332">
                <a:moveTo>
                  <a:pt x="0" y="0"/>
                </a:moveTo>
                <a:lnTo>
                  <a:pt x="150312" y="363255"/>
                </a:lnTo>
                <a:lnTo>
                  <a:pt x="150312" y="363255"/>
                </a:lnTo>
                <a:lnTo>
                  <a:pt x="3194137" y="160333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E08D31-D1AF-42BB-933A-83E48D4C7C97}"/>
                  </a:ext>
                </a:extLst>
              </p:cNvPr>
              <p:cNvSpPr txBox="1"/>
              <p:nvPr/>
            </p:nvSpPr>
            <p:spPr>
              <a:xfrm>
                <a:off x="5571137" y="4997688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E08D31-D1AF-42BB-933A-83E48D4C7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137" y="4997688"/>
                <a:ext cx="430759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12BF03-1CBD-460E-BD0A-9666A25BA60C}"/>
                  </a:ext>
                </a:extLst>
              </p:cNvPr>
              <p:cNvSpPr txBox="1"/>
              <p:nvPr/>
            </p:nvSpPr>
            <p:spPr>
              <a:xfrm>
                <a:off x="5226670" y="5240897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12BF03-1CBD-460E-BD0A-9666A25BA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670" y="5240897"/>
                <a:ext cx="914400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B2A0FE-A03C-4550-B713-3B4ED45DFE64}"/>
                  </a:ext>
                </a:extLst>
              </p:cNvPr>
              <p:cNvSpPr txBox="1"/>
              <p:nvPr/>
            </p:nvSpPr>
            <p:spPr>
              <a:xfrm>
                <a:off x="2425518" y="2902086"/>
                <a:ext cx="1096702" cy="64633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(candy)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B2A0FE-A03C-4550-B713-3B4ED45DF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518" y="2902086"/>
                <a:ext cx="1096702" cy="646331"/>
              </a:xfrm>
              <a:prstGeom prst="rect">
                <a:avLst/>
              </a:prstGeom>
              <a:blipFill>
                <a:blip r:embed="rId5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73CAD3-324A-4A37-AB59-192B68F02638}"/>
                  </a:ext>
                </a:extLst>
              </p:cNvPr>
              <p:cNvSpPr txBox="1"/>
              <p:nvPr/>
            </p:nvSpPr>
            <p:spPr>
              <a:xfrm>
                <a:off x="4581223" y="3690524"/>
                <a:ext cx="4638977" cy="11022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This is the corner solution where</a:t>
                </a:r>
              </a:p>
              <a:p>
                <a:r>
                  <a:rPr lang="en-US" dirty="0"/>
                  <a:t>MRS ≠ MRT,</a:t>
                </a:r>
              </a:p>
              <a:p>
                <a:r>
                  <a:rPr lang="en-US" dirty="0"/>
                  <a:t>consumption is 0 kale,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𝒄𝒂𝒏𝒅𝒚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units of candy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73CAD3-324A-4A37-AB59-192B68F02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223" y="3690524"/>
                <a:ext cx="4638977" cy="1102225"/>
              </a:xfrm>
              <a:prstGeom prst="rect">
                <a:avLst/>
              </a:prstGeom>
              <a:blipFill>
                <a:blip r:embed="rId6"/>
                <a:stretch>
                  <a:fillRect l="-1183" t="-2762" b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868B949-F868-46A4-ACF8-5B2CE47E9F31}"/>
              </a:ext>
            </a:extLst>
          </p:cNvPr>
          <p:cNvCxnSpPr>
            <a:cxnSpLocks/>
          </p:cNvCxnSpPr>
          <p:nvPr/>
        </p:nvCxnSpPr>
        <p:spPr>
          <a:xfrm flipH="1">
            <a:off x="2521054" y="3594578"/>
            <a:ext cx="1372644" cy="35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0FC6D6C-92C4-49EC-A066-8BDC3D4D8C48}"/>
              </a:ext>
            </a:extLst>
          </p:cNvPr>
          <p:cNvSpPr txBox="1"/>
          <p:nvPr/>
        </p:nvSpPr>
        <p:spPr>
          <a:xfrm>
            <a:off x="3974068" y="3277669"/>
            <a:ext cx="2751715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This is where MRS = MRT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2894DC5-0D24-455C-A501-651A0B5BFE93}"/>
              </a:ext>
            </a:extLst>
          </p:cNvPr>
          <p:cNvCxnSpPr>
            <a:cxnSpLocks/>
          </p:cNvCxnSpPr>
          <p:nvPr/>
        </p:nvCxnSpPr>
        <p:spPr>
          <a:xfrm flipH="1">
            <a:off x="2963640" y="3867864"/>
            <a:ext cx="1489548" cy="4644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81C8719F-5055-40AA-8D14-F7ABF4107A4A}"/>
              </a:ext>
            </a:extLst>
          </p:cNvPr>
          <p:cNvSpPr/>
          <p:nvPr/>
        </p:nvSpPr>
        <p:spPr>
          <a:xfrm>
            <a:off x="2878047" y="4282235"/>
            <a:ext cx="217991" cy="2319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9D90839-1F36-4C8B-9583-0160F15EB069}"/>
              </a:ext>
            </a:extLst>
          </p:cNvPr>
          <p:cNvSpPr/>
          <p:nvPr/>
        </p:nvSpPr>
        <p:spPr>
          <a:xfrm>
            <a:off x="2483476" y="3799197"/>
            <a:ext cx="180578" cy="256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568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/>
              <a:t>Food Stamp Constrained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981200" y="1676401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C6FF66-04BB-4DDE-AFD0-EA4C7A3DA393}"/>
              </a:ext>
            </a:extLst>
          </p:cNvPr>
          <p:cNvCxnSpPr/>
          <p:nvPr/>
        </p:nvCxnSpPr>
        <p:spPr>
          <a:xfrm>
            <a:off x="2978062" y="2209800"/>
            <a:ext cx="76200" cy="3657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5391CB-2FAF-496B-ACD6-DDCB3CED6394}"/>
              </a:ext>
            </a:extLst>
          </p:cNvPr>
          <p:cNvCxnSpPr/>
          <p:nvPr/>
        </p:nvCxnSpPr>
        <p:spPr>
          <a:xfrm flipV="1">
            <a:off x="3048000" y="5791200"/>
            <a:ext cx="52578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899F75-D20E-4882-89F1-E48AC581D07A}"/>
              </a:ext>
            </a:extLst>
          </p:cNvPr>
          <p:cNvCxnSpPr/>
          <p:nvPr/>
        </p:nvCxnSpPr>
        <p:spPr>
          <a:xfrm>
            <a:off x="3048000" y="3200400"/>
            <a:ext cx="3505200" cy="259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9992D2-2A5E-470A-AE1F-C09E24934F07}"/>
                  </a:ext>
                </a:extLst>
              </p:cNvPr>
              <p:cNvSpPr txBox="1"/>
              <p:nvPr/>
            </p:nvSpPr>
            <p:spPr>
              <a:xfrm>
                <a:off x="5943600" y="6019800"/>
                <a:ext cx="1066800" cy="580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9992D2-2A5E-470A-AE1F-C09E249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6019800"/>
                <a:ext cx="1066800" cy="5809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10CB1B-4A80-4461-A5F7-2F65D3BC685A}"/>
                  </a:ext>
                </a:extLst>
              </p:cNvPr>
              <p:cNvSpPr txBox="1"/>
              <p:nvPr/>
            </p:nvSpPr>
            <p:spPr>
              <a:xfrm>
                <a:off x="1887264" y="2940492"/>
                <a:ext cx="1066800" cy="576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10CB1B-4A80-4461-A5F7-2F65D3BC6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264" y="2940492"/>
                <a:ext cx="1066800" cy="576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8910F5-75F5-41BA-BB95-7E7980E72EB6}"/>
              </a:ext>
            </a:extLst>
          </p:cNvPr>
          <p:cNvCxnSpPr/>
          <p:nvPr/>
        </p:nvCxnSpPr>
        <p:spPr>
          <a:xfrm>
            <a:off x="3016162" y="3200400"/>
            <a:ext cx="12510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E19C6B-2EC1-4877-B4EB-6175A73DA124}"/>
              </a:ext>
            </a:extLst>
          </p:cNvPr>
          <p:cNvCxnSpPr/>
          <p:nvPr/>
        </p:nvCxnSpPr>
        <p:spPr>
          <a:xfrm>
            <a:off x="4267200" y="3200400"/>
            <a:ext cx="76200" cy="2667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5ACD9A-512D-4286-8F05-867974DEE7AE}"/>
                  </a:ext>
                </a:extLst>
              </p:cNvPr>
              <p:cNvSpPr txBox="1"/>
              <p:nvPr/>
            </p:nvSpPr>
            <p:spPr>
              <a:xfrm>
                <a:off x="4114801" y="6019801"/>
                <a:ext cx="441467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𝐹𝑆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5ACD9A-512D-4286-8F05-867974DEE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1" y="6019801"/>
                <a:ext cx="441467" cy="5577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012C98-675E-4A04-8F2D-A959DF1C64BB}"/>
                  </a:ext>
                </a:extLst>
              </p:cNvPr>
              <p:cNvSpPr txBox="1"/>
              <p:nvPr/>
            </p:nvSpPr>
            <p:spPr>
              <a:xfrm>
                <a:off x="7391400" y="5984310"/>
                <a:ext cx="1219200" cy="580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𝐹𝑆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012C98-675E-4A04-8F2D-A959DF1C6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5984310"/>
                <a:ext cx="1219200" cy="580928"/>
              </a:xfrm>
              <a:prstGeom prst="rect">
                <a:avLst/>
              </a:prstGeom>
              <a:blipFill>
                <a:blip r:embed="rId6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400C8F-2C68-4809-84F1-991022E22CF5}"/>
              </a:ext>
            </a:extLst>
          </p:cNvPr>
          <p:cNvCxnSpPr/>
          <p:nvPr/>
        </p:nvCxnSpPr>
        <p:spPr>
          <a:xfrm>
            <a:off x="4267200" y="3200400"/>
            <a:ext cx="3429000" cy="2590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5C75844-23A9-4DED-BCA7-5746D5A86514}"/>
                  </a:ext>
                </a:extLst>
              </p:cNvPr>
              <p:cNvSpPr txBox="1"/>
              <p:nvPr/>
            </p:nvSpPr>
            <p:spPr>
              <a:xfrm>
                <a:off x="6215645" y="5317710"/>
                <a:ext cx="407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5C75844-23A9-4DED-BCA7-5746D5A86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645" y="5317710"/>
                <a:ext cx="40729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178EAD-0014-42A3-9E6D-BE81243AF951}"/>
                  </a:ext>
                </a:extLst>
              </p:cNvPr>
              <p:cNvSpPr txBox="1"/>
              <p:nvPr/>
            </p:nvSpPr>
            <p:spPr>
              <a:xfrm>
                <a:off x="7275535" y="5278233"/>
                <a:ext cx="602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178EAD-0014-42A3-9E6D-BE81243AF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535" y="5278233"/>
                <a:ext cx="602537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CA4D3D7-193A-4BAE-9812-8BCEF3D2D526}"/>
              </a:ext>
            </a:extLst>
          </p:cNvPr>
          <p:cNvSpPr/>
          <p:nvPr/>
        </p:nvSpPr>
        <p:spPr>
          <a:xfrm>
            <a:off x="5344434" y="3068874"/>
            <a:ext cx="3995802" cy="2116898"/>
          </a:xfrm>
          <a:custGeom>
            <a:avLst/>
            <a:gdLst>
              <a:gd name="connsiteX0" fmla="*/ 0 w 3995802"/>
              <a:gd name="connsiteY0" fmla="*/ 0 h 2116898"/>
              <a:gd name="connsiteX1" fmla="*/ 475989 w 3995802"/>
              <a:gd name="connsiteY1" fmla="*/ 1290180 h 2116898"/>
              <a:gd name="connsiteX2" fmla="*/ 2617939 w 3995802"/>
              <a:gd name="connsiteY2" fmla="*/ 1891430 h 2116898"/>
              <a:gd name="connsiteX3" fmla="*/ 3995802 w 3995802"/>
              <a:gd name="connsiteY3" fmla="*/ 2116898 h 211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5802" h="2116898">
                <a:moveTo>
                  <a:pt x="0" y="0"/>
                </a:moveTo>
                <a:cubicBezTo>
                  <a:pt x="19833" y="487471"/>
                  <a:pt x="39666" y="974942"/>
                  <a:pt x="475989" y="1290180"/>
                </a:cubicBezTo>
                <a:cubicBezTo>
                  <a:pt x="912312" y="1605418"/>
                  <a:pt x="2031303" y="1753644"/>
                  <a:pt x="2617939" y="1891430"/>
                </a:cubicBezTo>
                <a:cubicBezTo>
                  <a:pt x="3204575" y="2029216"/>
                  <a:pt x="3600188" y="2073057"/>
                  <a:pt x="3995802" y="21168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E29513C-ED49-4DB8-ADB0-6E55BBF8D4E1}"/>
              </a:ext>
            </a:extLst>
          </p:cNvPr>
          <p:cNvSpPr/>
          <p:nvPr/>
        </p:nvSpPr>
        <p:spPr>
          <a:xfrm>
            <a:off x="4544858" y="3371586"/>
            <a:ext cx="3995802" cy="2116898"/>
          </a:xfrm>
          <a:custGeom>
            <a:avLst/>
            <a:gdLst>
              <a:gd name="connsiteX0" fmla="*/ 0 w 3995802"/>
              <a:gd name="connsiteY0" fmla="*/ 0 h 2116898"/>
              <a:gd name="connsiteX1" fmla="*/ 475989 w 3995802"/>
              <a:gd name="connsiteY1" fmla="*/ 1290180 h 2116898"/>
              <a:gd name="connsiteX2" fmla="*/ 2617939 w 3995802"/>
              <a:gd name="connsiteY2" fmla="*/ 1891430 h 2116898"/>
              <a:gd name="connsiteX3" fmla="*/ 3995802 w 3995802"/>
              <a:gd name="connsiteY3" fmla="*/ 2116898 h 211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5802" h="2116898">
                <a:moveTo>
                  <a:pt x="0" y="0"/>
                </a:moveTo>
                <a:cubicBezTo>
                  <a:pt x="19833" y="487471"/>
                  <a:pt x="39666" y="974942"/>
                  <a:pt x="475989" y="1290180"/>
                </a:cubicBezTo>
                <a:cubicBezTo>
                  <a:pt x="912312" y="1605418"/>
                  <a:pt x="2031303" y="1753644"/>
                  <a:pt x="2617939" y="1891430"/>
                </a:cubicBezTo>
                <a:cubicBezTo>
                  <a:pt x="3204575" y="2029216"/>
                  <a:pt x="3600188" y="2073057"/>
                  <a:pt x="3995802" y="21168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34FB622-AA66-4E5F-8146-75AB47BBEE9A}"/>
              </a:ext>
            </a:extLst>
          </p:cNvPr>
          <p:cNvSpPr/>
          <p:nvPr/>
        </p:nvSpPr>
        <p:spPr>
          <a:xfrm>
            <a:off x="4963437" y="4603204"/>
            <a:ext cx="280269" cy="226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91EE7F1-3F36-45B9-A9F5-B96BA60DAF6B}"/>
              </a:ext>
            </a:extLst>
          </p:cNvPr>
          <p:cNvSpPr/>
          <p:nvPr/>
        </p:nvSpPr>
        <p:spPr>
          <a:xfrm>
            <a:off x="5623657" y="4202736"/>
            <a:ext cx="280269" cy="226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68EC79B-F731-4407-B577-9F152E6B991C}"/>
                  </a:ext>
                </a:extLst>
              </p:cNvPr>
              <p:cNvSpPr txBox="1"/>
              <p:nvPr/>
            </p:nvSpPr>
            <p:spPr>
              <a:xfrm>
                <a:off x="8422755" y="5321886"/>
                <a:ext cx="425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68EC79B-F731-4407-B577-9F152E6B9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755" y="5321886"/>
                <a:ext cx="42543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D7A01F-B6DA-4CEC-B0AA-FF3B9373C43B}"/>
                  </a:ext>
                </a:extLst>
              </p:cNvPr>
              <p:cNvSpPr txBox="1"/>
              <p:nvPr/>
            </p:nvSpPr>
            <p:spPr>
              <a:xfrm>
                <a:off x="9225586" y="4967796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D7A01F-B6DA-4CEC-B0AA-FF3B9373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586" y="4967796"/>
                <a:ext cx="43075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9C53DF-DD13-4788-86C2-97A477D3B73D}"/>
                  </a:ext>
                </a:extLst>
              </p:cNvPr>
              <p:cNvSpPr txBox="1"/>
              <p:nvPr/>
            </p:nvSpPr>
            <p:spPr>
              <a:xfrm>
                <a:off x="5903926" y="1540287"/>
                <a:ext cx="3668991" cy="196361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FS is a cash value of food stamps that can only be spent on items in the category of food (f) and not on other (o)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9C53DF-DD13-4788-86C2-97A477D3B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926" y="1540287"/>
                <a:ext cx="3668991" cy="1963614"/>
              </a:xfrm>
              <a:prstGeom prst="rect">
                <a:avLst/>
              </a:prstGeom>
              <a:blipFill>
                <a:blip r:embed="rId11"/>
                <a:stretch>
                  <a:fillRect l="-1490" r="-331" b="-46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3BCA90BE-8495-4200-A96F-2130EC1C6271}"/>
              </a:ext>
            </a:extLst>
          </p:cNvPr>
          <p:cNvSpPr txBox="1"/>
          <p:nvPr/>
        </p:nvSpPr>
        <p:spPr>
          <a:xfrm>
            <a:off x="8610601" y="562251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Units of food (f)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986137-FF24-44C4-908D-E6394322FC03}"/>
              </a:ext>
            </a:extLst>
          </p:cNvPr>
          <p:cNvSpPr txBox="1"/>
          <p:nvPr/>
        </p:nvSpPr>
        <p:spPr>
          <a:xfrm>
            <a:off x="1524001" y="1743727"/>
            <a:ext cx="131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Units of other (o)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ADE9D9-ACFA-430F-833C-FED4C11596D7}"/>
              </a:ext>
            </a:extLst>
          </p:cNvPr>
          <p:cNvCxnSpPr>
            <a:endCxn id="38" idx="2"/>
          </p:cNvCxnSpPr>
          <p:nvPr/>
        </p:nvCxnSpPr>
        <p:spPr>
          <a:xfrm>
            <a:off x="3016162" y="4716454"/>
            <a:ext cx="1947274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8A0879-1AC0-4D55-9E5D-F1D727322C8E}"/>
              </a:ext>
            </a:extLst>
          </p:cNvPr>
          <p:cNvCxnSpPr>
            <a:endCxn id="38" idx="4"/>
          </p:cNvCxnSpPr>
          <p:nvPr/>
        </p:nvCxnSpPr>
        <p:spPr>
          <a:xfrm flipV="1">
            <a:off x="5103571" y="4829704"/>
            <a:ext cx="1" cy="999596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E9B5FF-2716-4FC3-AF21-0ED0C2FB6DCA}"/>
              </a:ext>
            </a:extLst>
          </p:cNvPr>
          <p:cNvCxnSpPr/>
          <p:nvPr/>
        </p:nvCxnSpPr>
        <p:spPr>
          <a:xfrm>
            <a:off x="2978063" y="4327739"/>
            <a:ext cx="269727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0CA0CAC-B860-4058-919F-7D668AC5A502}"/>
              </a:ext>
            </a:extLst>
          </p:cNvPr>
          <p:cNvCxnSpPr>
            <a:endCxn id="39" idx="4"/>
          </p:cNvCxnSpPr>
          <p:nvPr/>
        </p:nvCxnSpPr>
        <p:spPr>
          <a:xfrm flipV="1">
            <a:off x="5763791" y="4429219"/>
            <a:ext cx="1" cy="137796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B84ABD8-F545-4A6D-BBFA-6EA6D09953E8}"/>
                  </a:ext>
                </a:extLst>
              </p:cNvPr>
              <p:cNvSpPr txBox="1"/>
              <p:nvPr/>
            </p:nvSpPr>
            <p:spPr>
              <a:xfrm>
                <a:off x="2534357" y="4118257"/>
                <a:ext cx="3918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B84ABD8-F545-4A6D-BBFA-6EA6D0995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357" y="4118257"/>
                <a:ext cx="391839" cy="276999"/>
              </a:xfrm>
              <a:prstGeom prst="rect">
                <a:avLst/>
              </a:prstGeom>
              <a:blipFill>
                <a:blip r:embed="rId12"/>
                <a:stretch>
                  <a:fillRect l="-7813" r="-3125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C70DFC2-FCFC-48AD-8F01-9A539B6CAF29}"/>
                  </a:ext>
                </a:extLst>
              </p:cNvPr>
              <p:cNvSpPr txBox="1"/>
              <p:nvPr/>
            </p:nvSpPr>
            <p:spPr>
              <a:xfrm>
                <a:off x="2548526" y="4552706"/>
                <a:ext cx="308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C70DFC2-FCFC-48AD-8F01-9A539B6CA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526" y="4552706"/>
                <a:ext cx="308098" cy="276999"/>
              </a:xfrm>
              <a:prstGeom prst="rect">
                <a:avLst/>
              </a:prstGeom>
              <a:blipFill>
                <a:blip r:embed="rId13"/>
                <a:stretch>
                  <a:fillRect l="-9804" r="-39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DD1912E-76CB-4BBA-8F3D-BE9BEE3BC691}"/>
                  </a:ext>
                </a:extLst>
              </p:cNvPr>
              <p:cNvSpPr txBox="1"/>
              <p:nvPr/>
            </p:nvSpPr>
            <p:spPr>
              <a:xfrm>
                <a:off x="5013468" y="6045916"/>
                <a:ext cx="2825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DD1912E-76CB-4BBA-8F3D-BE9BEE3BC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468" y="6045916"/>
                <a:ext cx="282577" cy="276999"/>
              </a:xfrm>
              <a:prstGeom prst="rect">
                <a:avLst/>
              </a:prstGeom>
              <a:blipFill>
                <a:blip r:embed="rId14"/>
                <a:stretch>
                  <a:fillRect l="-27660" r="-4255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C41DF03-0EA5-44C1-949A-9A06297547EC}"/>
                  </a:ext>
                </a:extLst>
              </p:cNvPr>
              <p:cNvSpPr txBox="1"/>
              <p:nvPr/>
            </p:nvSpPr>
            <p:spPr>
              <a:xfrm>
                <a:off x="5640491" y="6048536"/>
                <a:ext cx="366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C41DF03-0EA5-44C1-949A-9A0629754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491" y="6048536"/>
                <a:ext cx="366319" cy="276999"/>
              </a:xfrm>
              <a:prstGeom prst="rect">
                <a:avLst/>
              </a:prstGeom>
              <a:blipFill>
                <a:blip r:embed="rId15"/>
                <a:stretch>
                  <a:fillRect l="-21667" r="-500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6335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/>
              <a:t>Food Stamp Constrained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981200" y="1676401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C6FF66-04BB-4DDE-AFD0-EA4C7A3DA393}"/>
              </a:ext>
            </a:extLst>
          </p:cNvPr>
          <p:cNvCxnSpPr/>
          <p:nvPr/>
        </p:nvCxnSpPr>
        <p:spPr>
          <a:xfrm>
            <a:off x="2978062" y="2209800"/>
            <a:ext cx="76200" cy="3657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5391CB-2FAF-496B-ACD6-DDCB3CED6394}"/>
              </a:ext>
            </a:extLst>
          </p:cNvPr>
          <p:cNvCxnSpPr/>
          <p:nvPr/>
        </p:nvCxnSpPr>
        <p:spPr>
          <a:xfrm flipV="1">
            <a:off x="3048000" y="5791200"/>
            <a:ext cx="52578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899F75-D20E-4882-89F1-E48AC581D07A}"/>
              </a:ext>
            </a:extLst>
          </p:cNvPr>
          <p:cNvCxnSpPr/>
          <p:nvPr/>
        </p:nvCxnSpPr>
        <p:spPr>
          <a:xfrm>
            <a:off x="3048000" y="3200400"/>
            <a:ext cx="3505200" cy="259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9992D2-2A5E-470A-AE1F-C09E24934F07}"/>
                  </a:ext>
                </a:extLst>
              </p:cNvPr>
              <p:cNvSpPr txBox="1"/>
              <p:nvPr/>
            </p:nvSpPr>
            <p:spPr>
              <a:xfrm>
                <a:off x="5943600" y="6019800"/>
                <a:ext cx="1066800" cy="720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9992D2-2A5E-470A-AE1F-C09E249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6019800"/>
                <a:ext cx="1066800" cy="7205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10CB1B-4A80-4461-A5F7-2F65D3BC685A}"/>
                  </a:ext>
                </a:extLst>
              </p:cNvPr>
              <p:cNvSpPr txBox="1"/>
              <p:nvPr/>
            </p:nvSpPr>
            <p:spPr>
              <a:xfrm>
                <a:off x="1887264" y="2940492"/>
                <a:ext cx="1066800" cy="720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10CB1B-4A80-4461-A5F7-2F65D3BC6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264" y="2940492"/>
                <a:ext cx="1066800" cy="7205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8910F5-75F5-41BA-BB95-7E7980E72EB6}"/>
              </a:ext>
            </a:extLst>
          </p:cNvPr>
          <p:cNvCxnSpPr/>
          <p:nvPr/>
        </p:nvCxnSpPr>
        <p:spPr>
          <a:xfrm>
            <a:off x="3016162" y="3200400"/>
            <a:ext cx="12510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E19C6B-2EC1-4877-B4EB-6175A73DA124}"/>
              </a:ext>
            </a:extLst>
          </p:cNvPr>
          <p:cNvCxnSpPr/>
          <p:nvPr/>
        </p:nvCxnSpPr>
        <p:spPr>
          <a:xfrm>
            <a:off x="4267200" y="3200400"/>
            <a:ext cx="76200" cy="2667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5ACD9A-512D-4286-8F05-867974DEE7AE}"/>
                  </a:ext>
                </a:extLst>
              </p:cNvPr>
              <p:cNvSpPr txBox="1"/>
              <p:nvPr/>
            </p:nvSpPr>
            <p:spPr>
              <a:xfrm>
                <a:off x="4114801" y="6019800"/>
                <a:ext cx="516167" cy="690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𝐹𝑆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5ACD9A-512D-4286-8F05-867974DEE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1" y="6019800"/>
                <a:ext cx="516167" cy="690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012C98-675E-4A04-8F2D-A959DF1C64BB}"/>
                  </a:ext>
                </a:extLst>
              </p:cNvPr>
              <p:cNvSpPr txBox="1"/>
              <p:nvPr/>
            </p:nvSpPr>
            <p:spPr>
              <a:xfrm>
                <a:off x="7391400" y="5984310"/>
                <a:ext cx="1219200" cy="720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012C98-675E-4A04-8F2D-A959DF1C6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5984310"/>
                <a:ext cx="1219200" cy="720582"/>
              </a:xfrm>
              <a:prstGeom prst="rect">
                <a:avLst/>
              </a:prstGeom>
              <a:blipFill>
                <a:blip r:embed="rId6"/>
                <a:stretch>
                  <a:fillRect r="-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400C8F-2C68-4809-84F1-991022E22CF5}"/>
              </a:ext>
            </a:extLst>
          </p:cNvPr>
          <p:cNvCxnSpPr/>
          <p:nvPr/>
        </p:nvCxnSpPr>
        <p:spPr>
          <a:xfrm>
            <a:off x="4267200" y="3200400"/>
            <a:ext cx="3429000" cy="2590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5C75844-23A9-4DED-BCA7-5746D5A86514}"/>
              </a:ext>
            </a:extLst>
          </p:cNvPr>
          <p:cNvSpPr txBox="1"/>
          <p:nvPr/>
        </p:nvSpPr>
        <p:spPr>
          <a:xfrm>
            <a:off x="5553899" y="488384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178EAD-0014-42A3-9E6D-BE81243AF951}"/>
                  </a:ext>
                </a:extLst>
              </p:cNvPr>
              <p:cNvSpPr txBox="1"/>
              <p:nvPr/>
            </p:nvSpPr>
            <p:spPr>
              <a:xfrm>
                <a:off x="6838044" y="4890597"/>
                <a:ext cx="602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178EAD-0014-42A3-9E6D-BE81243AF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044" y="4890597"/>
                <a:ext cx="60253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3CE7C6-6BC4-480F-9D74-EAFC6B4AEE32}"/>
              </a:ext>
            </a:extLst>
          </p:cNvPr>
          <p:cNvCxnSpPr/>
          <p:nvPr/>
        </p:nvCxnSpPr>
        <p:spPr>
          <a:xfrm flipH="1" flipV="1">
            <a:off x="2978062" y="2209800"/>
            <a:ext cx="1289138" cy="990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CA4D3D7-193A-4BAE-9812-8BCEF3D2D526}"/>
              </a:ext>
            </a:extLst>
          </p:cNvPr>
          <p:cNvSpPr/>
          <p:nvPr/>
        </p:nvSpPr>
        <p:spPr>
          <a:xfrm>
            <a:off x="3240066" y="1678488"/>
            <a:ext cx="3995802" cy="2116898"/>
          </a:xfrm>
          <a:custGeom>
            <a:avLst/>
            <a:gdLst>
              <a:gd name="connsiteX0" fmla="*/ 0 w 3995802"/>
              <a:gd name="connsiteY0" fmla="*/ 0 h 2116898"/>
              <a:gd name="connsiteX1" fmla="*/ 475989 w 3995802"/>
              <a:gd name="connsiteY1" fmla="*/ 1290180 h 2116898"/>
              <a:gd name="connsiteX2" fmla="*/ 2617939 w 3995802"/>
              <a:gd name="connsiteY2" fmla="*/ 1891430 h 2116898"/>
              <a:gd name="connsiteX3" fmla="*/ 3995802 w 3995802"/>
              <a:gd name="connsiteY3" fmla="*/ 2116898 h 211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5802" h="2116898">
                <a:moveTo>
                  <a:pt x="0" y="0"/>
                </a:moveTo>
                <a:cubicBezTo>
                  <a:pt x="19833" y="487471"/>
                  <a:pt x="39666" y="974942"/>
                  <a:pt x="475989" y="1290180"/>
                </a:cubicBezTo>
                <a:cubicBezTo>
                  <a:pt x="912312" y="1605418"/>
                  <a:pt x="2031303" y="1753644"/>
                  <a:pt x="2617939" y="1891430"/>
                </a:cubicBezTo>
                <a:cubicBezTo>
                  <a:pt x="3204575" y="2029216"/>
                  <a:pt x="3600188" y="2073057"/>
                  <a:pt x="3995802" y="21168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63AB66A-5B4C-4D67-8AEE-A18EDEC2F924}"/>
              </a:ext>
            </a:extLst>
          </p:cNvPr>
          <p:cNvSpPr/>
          <p:nvPr/>
        </p:nvSpPr>
        <p:spPr>
          <a:xfrm>
            <a:off x="3367414" y="1580368"/>
            <a:ext cx="3995802" cy="2116898"/>
          </a:xfrm>
          <a:custGeom>
            <a:avLst/>
            <a:gdLst>
              <a:gd name="connsiteX0" fmla="*/ 0 w 3995802"/>
              <a:gd name="connsiteY0" fmla="*/ 0 h 2116898"/>
              <a:gd name="connsiteX1" fmla="*/ 475989 w 3995802"/>
              <a:gd name="connsiteY1" fmla="*/ 1290180 h 2116898"/>
              <a:gd name="connsiteX2" fmla="*/ 2617939 w 3995802"/>
              <a:gd name="connsiteY2" fmla="*/ 1891430 h 2116898"/>
              <a:gd name="connsiteX3" fmla="*/ 3995802 w 3995802"/>
              <a:gd name="connsiteY3" fmla="*/ 2116898 h 211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5802" h="2116898">
                <a:moveTo>
                  <a:pt x="0" y="0"/>
                </a:moveTo>
                <a:cubicBezTo>
                  <a:pt x="19833" y="487471"/>
                  <a:pt x="39666" y="974942"/>
                  <a:pt x="475989" y="1290180"/>
                </a:cubicBezTo>
                <a:cubicBezTo>
                  <a:pt x="912312" y="1605418"/>
                  <a:pt x="2031303" y="1753644"/>
                  <a:pt x="2617939" y="1891430"/>
                </a:cubicBezTo>
                <a:cubicBezTo>
                  <a:pt x="3204575" y="2029216"/>
                  <a:pt x="3600188" y="2073057"/>
                  <a:pt x="3995802" y="21168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E29513C-ED49-4DB8-ADB0-6E55BBF8D4E1}"/>
              </a:ext>
            </a:extLst>
          </p:cNvPr>
          <p:cNvSpPr/>
          <p:nvPr/>
        </p:nvSpPr>
        <p:spPr>
          <a:xfrm>
            <a:off x="3079316" y="2269298"/>
            <a:ext cx="3995802" cy="2116898"/>
          </a:xfrm>
          <a:custGeom>
            <a:avLst/>
            <a:gdLst>
              <a:gd name="connsiteX0" fmla="*/ 0 w 3995802"/>
              <a:gd name="connsiteY0" fmla="*/ 0 h 2116898"/>
              <a:gd name="connsiteX1" fmla="*/ 475989 w 3995802"/>
              <a:gd name="connsiteY1" fmla="*/ 1290180 h 2116898"/>
              <a:gd name="connsiteX2" fmla="*/ 2617939 w 3995802"/>
              <a:gd name="connsiteY2" fmla="*/ 1891430 h 2116898"/>
              <a:gd name="connsiteX3" fmla="*/ 3995802 w 3995802"/>
              <a:gd name="connsiteY3" fmla="*/ 2116898 h 211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5802" h="2116898">
                <a:moveTo>
                  <a:pt x="0" y="0"/>
                </a:moveTo>
                <a:cubicBezTo>
                  <a:pt x="19833" y="487471"/>
                  <a:pt x="39666" y="974942"/>
                  <a:pt x="475989" y="1290180"/>
                </a:cubicBezTo>
                <a:cubicBezTo>
                  <a:pt x="912312" y="1605418"/>
                  <a:pt x="2031303" y="1753644"/>
                  <a:pt x="2617939" y="1891430"/>
                </a:cubicBezTo>
                <a:cubicBezTo>
                  <a:pt x="3204575" y="2029216"/>
                  <a:pt x="3600188" y="2073057"/>
                  <a:pt x="3995802" y="21168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34FB622-AA66-4E5F-8146-75AB47BBEE9A}"/>
              </a:ext>
            </a:extLst>
          </p:cNvPr>
          <p:cNvSpPr/>
          <p:nvPr/>
        </p:nvSpPr>
        <p:spPr>
          <a:xfrm>
            <a:off x="3425609" y="3435275"/>
            <a:ext cx="280269" cy="226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91EE7F1-3F36-45B9-A9F5-B96BA60DAF6B}"/>
              </a:ext>
            </a:extLst>
          </p:cNvPr>
          <p:cNvSpPr/>
          <p:nvPr/>
        </p:nvSpPr>
        <p:spPr>
          <a:xfrm>
            <a:off x="4151085" y="3183191"/>
            <a:ext cx="280269" cy="226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761D7BF-6270-4262-AF14-CA973E7696A1}"/>
              </a:ext>
            </a:extLst>
          </p:cNvPr>
          <p:cNvSpPr/>
          <p:nvPr/>
        </p:nvSpPr>
        <p:spPr>
          <a:xfrm>
            <a:off x="3740322" y="2638818"/>
            <a:ext cx="188684" cy="253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68EC79B-F731-4407-B577-9F152E6B991C}"/>
                  </a:ext>
                </a:extLst>
              </p:cNvPr>
              <p:cNvSpPr txBox="1"/>
              <p:nvPr/>
            </p:nvSpPr>
            <p:spPr>
              <a:xfrm>
                <a:off x="7235868" y="4386196"/>
                <a:ext cx="425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68EC79B-F731-4407-B577-9F152E6B9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868" y="4386196"/>
                <a:ext cx="425436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D7A01F-B6DA-4CEC-B0AA-FF3B9373C43B}"/>
                  </a:ext>
                </a:extLst>
              </p:cNvPr>
              <p:cNvSpPr txBox="1"/>
              <p:nvPr/>
            </p:nvSpPr>
            <p:spPr>
              <a:xfrm>
                <a:off x="7061997" y="3710112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D7A01F-B6DA-4CEC-B0AA-FF3B9373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997" y="3710112"/>
                <a:ext cx="430759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48E6EF-EE63-48FA-9476-246A655E817D}"/>
                  </a:ext>
                </a:extLst>
              </p:cNvPr>
              <p:cNvSpPr txBox="1"/>
              <p:nvPr/>
            </p:nvSpPr>
            <p:spPr>
              <a:xfrm>
                <a:off x="7265442" y="3440668"/>
                <a:ext cx="430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48E6EF-EE63-48FA-9476-246A655E8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442" y="3440668"/>
                <a:ext cx="43075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9C53DF-DD13-4788-86C2-97A477D3B73D}"/>
                  </a:ext>
                </a:extLst>
              </p:cNvPr>
              <p:cNvSpPr txBox="1"/>
              <p:nvPr/>
            </p:nvSpPr>
            <p:spPr>
              <a:xfrm>
                <a:off x="6516666" y="1540287"/>
                <a:ext cx="305625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9C53DF-DD13-4788-86C2-97A477D3B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666" y="1540287"/>
                <a:ext cx="3056250" cy="424732"/>
              </a:xfrm>
              <a:prstGeom prst="rect">
                <a:avLst/>
              </a:prstGeom>
              <a:blipFill>
                <a:blip r:embed="rId11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3BCA90BE-8495-4200-A96F-2130EC1C6271}"/>
              </a:ext>
            </a:extLst>
          </p:cNvPr>
          <p:cNvSpPr txBox="1"/>
          <p:nvPr/>
        </p:nvSpPr>
        <p:spPr>
          <a:xfrm>
            <a:off x="8610601" y="562251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Units of food (f)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986137-FF24-44C4-908D-E6394322FC03}"/>
              </a:ext>
            </a:extLst>
          </p:cNvPr>
          <p:cNvSpPr txBox="1"/>
          <p:nvPr/>
        </p:nvSpPr>
        <p:spPr>
          <a:xfrm>
            <a:off x="1524001" y="1743727"/>
            <a:ext cx="131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Units of other (o)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57A32-0EE6-4787-95EE-8AC9373378C3}"/>
              </a:ext>
            </a:extLst>
          </p:cNvPr>
          <p:cNvSpPr txBox="1"/>
          <p:nvPr/>
        </p:nvSpPr>
        <p:spPr>
          <a:xfrm>
            <a:off x="6299201" y="1927617"/>
            <a:ext cx="375919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 is a possible outcome where the provide the cash value of the food stamps rather than the constrained transfer of food stamps at 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D07C6D-D22B-448C-9006-32115AD19A46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453006" y="2527782"/>
            <a:ext cx="1846194" cy="7023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D6788A-FC53-4117-A6E6-2DE82CC1C777}"/>
              </a:ext>
            </a:extLst>
          </p:cNvPr>
          <p:cNvCxnSpPr>
            <a:endCxn id="40" idx="6"/>
          </p:cNvCxnSpPr>
          <p:nvPr/>
        </p:nvCxnSpPr>
        <p:spPr>
          <a:xfrm flipH="1">
            <a:off x="3929007" y="2390058"/>
            <a:ext cx="2370195" cy="375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702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4402E-134A-4E19-8B2B-1EC8DA2F1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Transitivity of preferences</a:t>
            </a:r>
          </a:p>
          <a:p>
            <a:pPr lvl="1"/>
            <a:r>
              <a:rPr lang="en-US" dirty="0"/>
              <a:t>If I prefer A to B, and I prefer B to C, we can infer that I prefer A to C</a:t>
            </a:r>
          </a:p>
          <a:p>
            <a:pPr lvl="1"/>
            <a:r>
              <a:rPr lang="en-US" dirty="0"/>
              <a:t>Preferences are logically consistent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More is better than less</a:t>
            </a:r>
          </a:p>
          <a:p>
            <a:pPr lvl="1"/>
            <a:r>
              <a:rPr lang="en-US" dirty="0"/>
              <a:t>Assume that free disposal and more is not worse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31D3F-CE54-4600-969F-0C316BD6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 (cont.)</a:t>
            </a:r>
          </a:p>
        </p:txBody>
      </p:sp>
    </p:spTree>
    <p:extLst>
      <p:ext uri="{BB962C8B-B14F-4D97-AF65-F5344CB8AC3E}">
        <p14:creationId xmlns:p14="http://schemas.microsoft.com/office/powerpoint/2010/main" val="31941253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/>
              <a:t>Direct Income Transfer of $100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981200" y="162699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C6FF66-04BB-4DDE-AFD0-EA4C7A3DA393}"/>
              </a:ext>
            </a:extLst>
          </p:cNvPr>
          <p:cNvCxnSpPr>
            <a:cxnSpLocks/>
          </p:cNvCxnSpPr>
          <p:nvPr/>
        </p:nvCxnSpPr>
        <p:spPr>
          <a:xfrm>
            <a:off x="2951968" y="1940500"/>
            <a:ext cx="102294" cy="39269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5391CB-2FAF-496B-ACD6-DDCB3CED6394}"/>
              </a:ext>
            </a:extLst>
          </p:cNvPr>
          <p:cNvCxnSpPr/>
          <p:nvPr/>
        </p:nvCxnSpPr>
        <p:spPr>
          <a:xfrm flipV="1">
            <a:off x="3048000" y="5791200"/>
            <a:ext cx="52578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899F75-D20E-4882-89F1-E48AC581D07A}"/>
              </a:ext>
            </a:extLst>
          </p:cNvPr>
          <p:cNvCxnSpPr/>
          <p:nvPr/>
        </p:nvCxnSpPr>
        <p:spPr>
          <a:xfrm>
            <a:off x="3048000" y="3200400"/>
            <a:ext cx="3505200" cy="259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9992D2-2A5E-470A-AE1F-C09E24934F07}"/>
                  </a:ext>
                </a:extLst>
              </p:cNvPr>
              <p:cNvSpPr txBox="1"/>
              <p:nvPr/>
            </p:nvSpPr>
            <p:spPr>
              <a:xfrm>
                <a:off x="5943600" y="6019800"/>
                <a:ext cx="1066800" cy="580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9992D2-2A5E-470A-AE1F-C09E249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6019800"/>
                <a:ext cx="1066800" cy="5809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10CB1B-4A80-4461-A5F7-2F65D3BC685A}"/>
                  </a:ext>
                </a:extLst>
              </p:cNvPr>
              <p:cNvSpPr txBox="1"/>
              <p:nvPr/>
            </p:nvSpPr>
            <p:spPr>
              <a:xfrm>
                <a:off x="1887264" y="2940492"/>
                <a:ext cx="1066800" cy="576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10CB1B-4A80-4461-A5F7-2F65D3BC6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264" y="2940492"/>
                <a:ext cx="1066800" cy="576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012C98-675E-4A04-8F2D-A959DF1C64BB}"/>
                  </a:ext>
                </a:extLst>
              </p:cNvPr>
              <p:cNvSpPr txBox="1"/>
              <p:nvPr/>
            </p:nvSpPr>
            <p:spPr>
              <a:xfrm>
                <a:off x="7391400" y="5984310"/>
                <a:ext cx="1219200" cy="580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+$100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012C98-675E-4A04-8F2D-A959DF1C6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5984310"/>
                <a:ext cx="1219200" cy="580928"/>
              </a:xfrm>
              <a:prstGeom prst="rect">
                <a:avLst/>
              </a:prstGeom>
              <a:blipFill>
                <a:blip r:embed="rId5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400C8F-2C68-4809-84F1-991022E22CF5}"/>
              </a:ext>
            </a:extLst>
          </p:cNvPr>
          <p:cNvCxnSpPr>
            <a:cxnSpLocks/>
          </p:cNvCxnSpPr>
          <p:nvPr/>
        </p:nvCxnSpPr>
        <p:spPr>
          <a:xfrm>
            <a:off x="2951968" y="2217060"/>
            <a:ext cx="4744232" cy="3536563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5C75844-23A9-4DED-BCA7-5746D5A86514}"/>
              </a:ext>
            </a:extLst>
          </p:cNvPr>
          <p:cNvSpPr txBox="1"/>
          <p:nvPr/>
        </p:nvSpPr>
        <p:spPr>
          <a:xfrm>
            <a:off x="6295557" y="527832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178EAD-0014-42A3-9E6D-BE81243AF951}"/>
                  </a:ext>
                </a:extLst>
              </p:cNvPr>
              <p:cNvSpPr txBox="1"/>
              <p:nvPr/>
            </p:nvSpPr>
            <p:spPr>
              <a:xfrm>
                <a:off x="7225430" y="5190551"/>
                <a:ext cx="910762" cy="371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+$100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178EAD-0014-42A3-9E6D-BE81243AF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430" y="5190551"/>
                <a:ext cx="910762" cy="371640"/>
              </a:xfrm>
              <a:prstGeom prst="rect">
                <a:avLst/>
              </a:prstGeom>
              <a:blipFill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CA4D3D7-193A-4BAE-9812-8BCEF3D2D526}"/>
              </a:ext>
            </a:extLst>
          </p:cNvPr>
          <p:cNvSpPr/>
          <p:nvPr/>
        </p:nvSpPr>
        <p:spPr>
          <a:xfrm>
            <a:off x="3240066" y="1678488"/>
            <a:ext cx="3995802" cy="2116898"/>
          </a:xfrm>
          <a:custGeom>
            <a:avLst/>
            <a:gdLst>
              <a:gd name="connsiteX0" fmla="*/ 0 w 3995802"/>
              <a:gd name="connsiteY0" fmla="*/ 0 h 2116898"/>
              <a:gd name="connsiteX1" fmla="*/ 475989 w 3995802"/>
              <a:gd name="connsiteY1" fmla="*/ 1290180 h 2116898"/>
              <a:gd name="connsiteX2" fmla="*/ 2617939 w 3995802"/>
              <a:gd name="connsiteY2" fmla="*/ 1891430 h 2116898"/>
              <a:gd name="connsiteX3" fmla="*/ 3995802 w 3995802"/>
              <a:gd name="connsiteY3" fmla="*/ 2116898 h 211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5802" h="2116898">
                <a:moveTo>
                  <a:pt x="0" y="0"/>
                </a:moveTo>
                <a:cubicBezTo>
                  <a:pt x="19833" y="487471"/>
                  <a:pt x="39666" y="974942"/>
                  <a:pt x="475989" y="1290180"/>
                </a:cubicBezTo>
                <a:cubicBezTo>
                  <a:pt x="912312" y="1605418"/>
                  <a:pt x="2031303" y="1753644"/>
                  <a:pt x="2617939" y="1891430"/>
                </a:cubicBezTo>
                <a:cubicBezTo>
                  <a:pt x="3204575" y="2029216"/>
                  <a:pt x="3600188" y="2073057"/>
                  <a:pt x="3995802" y="21168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63AB66A-5B4C-4D67-8AEE-A18EDEC2F924}"/>
              </a:ext>
            </a:extLst>
          </p:cNvPr>
          <p:cNvSpPr/>
          <p:nvPr/>
        </p:nvSpPr>
        <p:spPr>
          <a:xfrm>
            <a:off x="3367414" y="1580368"/>
            <a:ext cx="3995802" cy="2116898"/>
          </a:xfrm>
          <a:custGeom>
            <a:avLst/>
            <a:gdLst>
              <a:gd name="connsiteX0" fmla="*/ 0 w 3995802"/>
              <a:gd name="connsiteY0" fmla="*/ 0 h 2116898"/>
              <a:gd name="connsiteX1" fmla="*/ 475989 w 3995802"/>
              <a:gd name="connsiteY1" fmla="*/ 1290180 h 2116898"/>
              <a:gd name="connsiteX2" fmla="*/ 2617939 w 3995802"/>
              <a:gd name="connsiteY2" fmla="*/ 1891430 h 2116898"/>
              <a:gd name="connsiteX3" fmla="*/ 3995802 w 3995802"/>
              <a:gd name="connsiteY3" fmla="*/ 2116898 h 211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5802" h="2116898">
                <a:moveTo>
                  <a:pt x="0" y="0"/>
                </a:moveTo>
                <a:cubicBezTo>
                  <a:pt x="19833" y="487471"/>
                  <a:pt x="39666" y="974942"/>
                  <a:pt x="475989" y="1290180"/>
                </a:cubicBezTo>
                <a:cubicBezTo>
                  <a:pt x="912312" y="1605418"/>
                  <a:pt x="2031303" y="1753644"/>
                  <a:pt x="2617939" y="1891430"/>
                </a:cubicBezTo>
                <a:cubicBezTo>
                  <a:pt x="3204575" y="2029216"/>
                  <a:pt x="3600188" y="2073057"/>
                  <a:pt x="3995802" y="21168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E29513C-ED49-4DB8-ADB0-6E55BBF8D4E1}"/>
              </a:ext>
            </a:extLst>
          </p:cNvPr>
          <p:cNvSpPr/>
          <p:nvPr/>
        </p:nvSpPr>
        <p:spPr>
          <a:xfrm>
            <a:off x="3079316" y="2269298"/>
            <a:ext cx="3995802" cy="2116898"/>
          </a:xfrm>
          <a:custGeom>
            <a:avLst/>
            <a:gdLst>
              <a:gd name="connsiteX0" fmla="*/ 0 w 3995802"/>
              <a:gd name="connsiteY0" fmla="*/ 0 h 2116898"/>
              <a:gd name="connsiteX1" fmla="*/ 475989 w 3995802"/>
              <a:gd name="connsiteY1" fmla="*/ 1290180 h 2116898"/>
              <a:gd name="connsiteX2" fmla="*/ 2617939 w 3995802"/>
              <a:gd name="connsiteY2" fmla="*/ 1891430 h 2116898"/>
              <a:gd name="connsiteX3" fmla="*/ 3995802 w 3995802"/>
              <a:gd name="connsiteY3" fmla="*/ 2116898 h 211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5802" h="2116898">
                <a:moveTo>
                  <a:pt x="0" y="0"/>
                </a:moveTo>
                <a:cubicBezTo>
                  <a:pt x="19833" y="487471"/>
                  <a:pt x="39666" y="974942"/>
                  <a:pt x="475989" y="1290180"/>
                </a:cubicBezTo>
                <a:cubicBezTo>
                  <a:pt x="912312" y="1605418"/>
                  <a:pt x="2031303" y="1753644"/>
                  <a:pt x="2617939" y="1891430"/>
                </a:cubicBezTo>
                <a:cubicBezTo>
                  <a:pt x="3204575" y="2029216"/>
                  <a:pt x="3600188" y="2073057"/>
                  <a:pt x="3995802" y="21168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34FB622-AA66-4E5F-8146-75AB47BBEE9A}"/>
              </a:ext>
            </a:extLst>
          </p:cNvPr>
          <p:cNvSpPr/>
          <p:nvPr/>
        </p:nvSpPr>
        <p:spPr>
          <a:xfrm>
            <a:off x="3425609" y="3435275"/>
            <a:ext cx="280269" cy="226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91EE7F1-3F36-45B9-A9F5-B96BA60DAF6B}"/>
              </a:ext>
            </a:extLst>
          </p:cNvPr>
          <p:cNvSpPr/>
          <p:nvPr/>
        </p:nvSpPr>
        <p:spPr>
          <a:xfrm>
            <a:off x="4151085" y="3183191"/>
            <a:ext cx="280269" cy="226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761D7BF-6270-4262-AF14-CA973E7696A1}"/>
              </a:ext>
            </a:extLst>
          </p:cNvPr>
          <p:cNvSpPr/>
          <p:nvPr/>
        </p:nvSpPr>
        <p:spPr>
          <a:xfrm>
            <a:off x="3740322" y="2638818"/>
            <a:ext cx="188684" cy="253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68EC79B-F731-4407-B577-9F152E6B991C}"/>
                  </a:ext>
                </a:extLst>
              </p:cNvPr>
              <p:cNvSpPr txBox="1"/>
              <p:nvPr/>
            </p:nvSpPr>
            <p:spPr>
              <a:xfrm>
                <a:off x="7235868" y="4386196"/>
                <a:ext cx="425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68EC79B-F731-4407-B577-9F152E6B9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868" y="4386196"/>
                <a:ext cx="425436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D7A01F-B6DA-4CEC-B0AA-FF3B9373C43B}"/>
                  </a:ext>
                </a:extLst>
              </p:cNvPr>
              <p:cNvSpPr txBox="1"/>
              <p:nvPr/>
            </p:nvSpPr>
            <p:spPr>
              <a:xfrm>
                <a:off x="7061997" y="3710112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D7A01F-B6DA-4CEC-B0AA-FF3B9373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997" y="3710112"/>
                <a:ext cx="430759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48E6EF-EE63-48FA-9476-246A655E817D}"/>
                  </a:ext>
                </a:extLst>
              </p:cNvPr>
              <p:cNvSpPr txBox="1"/>
              <p:nvPr/>
            </p:nvSpPr>
            <p:spPr>
              <a:xfrm>
                <a:off x="7265442" y="3440668"/>
                <a:ext cx="430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48E6EF-EE63-48FA-9476-246A655E8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442" y="3440668"/>
                <a:ext cx="43075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9C53DF-DD13-4788-86C2-97A477D3B73D}"/>
                  </a:ext>
                </a:extLst>
              </p:cNvPr>
              <p:cNvSpPr txBox="1"/>
              <p:nvPr/>
            </p:nvSpPr>
            <p:spPr>
              <a:xfrm>
                <a:off x="6516666" y="1540287"/>
                <a:ext cx="305625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9C53DF-DD13-4788-86C2-97A477D3B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666" y="1540287"/>
                <a:ext cx="3056250" cy="424732"/>
              </a:xfrm>
              <a:prstGeom prst="rect">
                <a:avLst/>
              </a:prstGeom>
              <a:blipFill>
                <a:blip r:embed="rId10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3BCA90BE-8495-4200-A96F-2130EC1C6271}"/>
              </a:ext>
            </a:extLst>
          </p:cNvPr>
          <p:cNvSpPr txBox="1"/>
          <p:nvPr/>
        </p:nvSpPr>
        <p:spPr>
          <a:xfrm>
            <a:off x="8610601" y="562251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Units of food (f)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986137-FF24-44C4-908D-E6394322FC03}"/>
              </a:ext>
            </a:extLst>
          </p:cNvPr>
          <p:cNvSpPr txBox="1"/>
          <p:nvPr/>
        </p:nvSpPr>
        <p:spPr>
          <a:xfrm>
            <a:off x="1524001" y="1317843"/>
            <a:ext cx="131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Units of other (o)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42DEC9A-3CCF-4B25-A665-64E58FD7D600}"/>
                  </a:ext>
                </a:extLst>
              </p:cNvPr>
              <p:cNvSpPr txBox="1"/>
              <p:nvPr/>
            </p:nvSpPr>
            <p:spPr>
              <a:xfrm>
                <a:off x="1663885" y="1940500"/>
                <a:ext cx="1037563" cy="576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+$100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42DEC9A-3CCF-4B25-A665-64E58FD7D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885" y="1940500"/>
                <a:ext cx="1037563" cy="576376"/>
              </a:xfrm>
              <a:prstGeom prst="rect">
                <a:avLst/>
              </a:prstGeom>
              <a:blipFill>
                <a:blip r:embed="rId11"/>
                <a:stretch>
                  <a:fillRect r="-1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531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60817-D96E-4327-BD5B-1F679349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Price and Quantity Change: Deriving 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3EAD712-BF9C-407F-BE54-A58A2AB5C3F6}"/>
                  </a:ext>
                </a:extLst>
              </p:cNvPr>
              <p:cNvSpPr txBox="1"/>
              <p:nvPr/>
            </p:nvSpPr>
            <p:spPr>
              <a:xfrm>
                <a:off x="1447800" y="1398741"/>
                <a:ext cx="8817060" cy="33513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700" dirty="0"/>
                  <a:t>Price of good 1 </a:t>
                </a:r>
                <a:r>
                  <a:rPr lang="en-US" sz="1700" b="1" dirty="0"/>
                  <a:t>decreases</a:t>
                </a:r>
                <a:r>
                  <a:rPr lang="en-US" sz="1700" dirty="0"/>
                  <a:t> to go from </a:t>
                </a:r>
                <a:r>
                  <a:rPr lang="en-US" sz="1700" dirty="0">
                    <a:solidFill>
                      <a:srgbClr val="00B0F0"/>
                    </a:solidFill>
                  </a:rPr>
                  <a:t>blue budget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7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7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700" dirty="0">
                    <a:solidFill>
                      <a:srgbClr val="00B0F0"/>
                    </a:solidFill>
                  </a:rPr>
                  <a:t>10 </a:t>
                </a:r>
                <a:r>
                  <a:rPr lang="en-US" sz="1700" dirty="0"/>
                  <a:t>to </a:t>
                </a:r>
                <a:r>
                  <a:rPr lang="en-US" sz="1700" dirty="0">
                    <a:solidFill>
                      <a:srgbClr val="FF0000"/>
                    </a:solidFill>
                  </a:rPr>
                  <a:t>red budget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7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700" dirty="0">
                    <a:solidFill>
                      <a:srgbClr val="FF0000"/>
                    </a:solidFill>
                  </a:rPr>
                  <a:t>7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3EAD712-BF9C-407F-BE54-A58A2AB5C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398741"/>
                <a:ext cx="8817060" cy="335138"/>
              </a:xfrm>
              <a:prstGeom prst="rect">
                <a:avLst/>
              </a:prstGeom>
              <a:blipFill>
                <a:blip r:embed="rId3"/>
                <a:stretch>
                  <a:fillRect l="-484" t="-5455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F84488-7F2B-4ED8-B873-F16CAE191839}"/>
              </a:ext>
            </a:extLst>
          </p:cNvPr>
          <p:cNvCxnSpPr>
            <a:cxnSpLocks/>
          </p:cNvCxnSpPr>
          <p:nvPr/>
        </p:nvCxnSpPr>
        <p:spPr>
          <a:xfrm>
            <a:off x="2426672" y="1961698"/>
            <a:ext cx="0" cy="24262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F60E4B-523C-46B8-8021-E77BDCC92CB8}"/>
              </a:ext>
            </a:extLst>
          </p:cNvPr>
          <p:cNvCxnSpPr/>
          <p:nvPr/>
        </p:nvCxnSpPr>
        <p:spPr>
          <a:xfrm>
            <a:off x="2422315" y="4387989"/>
            <a:ext cx="28544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DBF484-6558-4FE3-847E-107F72B1C0D7}"/>
              </a:ext>
            </a:extLst>
          </p:cNvPr>
          <p:cNvCxnSpPr/>
          <p:nvPr/>
        </p:nvCxnSpPr>
        <p:spPr>
          <a:xfrm>
            <a:off x="6021141" y="1961698"/>
            <a:ext cx="0" cy="24262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295177-A935-461A-AF2A-41FAA64939E6}"/>
              </a:ext>
            </a:extLst>
          </p:cNvPr>
          <p:cNvCxnSpPr/>
          <p:nvPr/>
        </p:nvCxnSpPr>
        <p:spPr>
          <a:xfrm>
            <a:off x="6013766" y="4390390"/>
            <a:ext cx="30685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B6EB5B-90CE-4AA5-9B75-AEDB38C813C8}"/>
              </a:ext>
            </a:extLst>
          </p:cNvPr>
          <p:cNvCxnSpPr/>
          <p:nvPr/>
        </p:nvCxnSpPr>
        <p:spPr>
          <a:xfrm>
            <a:off x="2426672" y="2461228"/>
            <a:ext cx="1712676" cy="1926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B9319C-928A-4A79-93E0-39BFC8B9C02A}"/>
              </a:ext>
            </a:extLst>
          </p:cNvPr>
          <p:cNvCxnSpPr/>
          <p:nvPr/>
        </p:nvCxnSpPr>
        <p:spPr>
          <a:xfrm flipH="1" flipV="1">
            <a:off x="2389787" y="2461228"/>
            <a:ext cx="2461973" cy="19267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20BC17-B463-4E08-B84A-99ABCC7F9C8C}"/>
              </a:ext>
            </a:extLst>
          </p:cNvPr>
          <p:cNvCxnSpPr/>
          <p:nvPr/>
        </p:nvCxnSpPr>
        <p:spPr>
          <a:xfrm>
            <a:off x="6032872" y="2532590"/>
            <a:ext cx="1712677" cy="1855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2C8186-9CCB-4B67-BD1A-758F6D7137CA}"/>
              </a:ext>
            </a:extLst>
          </p:cNvPr>
          <p:cNvCxnSpPr/>
          <p:nvPr/>
        </p:nvCxnSpPr>
        <p:spPr>
          <a:xfrm flipH="1" flipV="1">
            <a:off x="6021141" y="2532590"/>
            <a:ext cx="2497654" cy="18553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920244-B680-4CF6-BF1B-22DF09B0D5B0}"/>
                  </a:ext>
                </a:extLst>
              </p:cNvPr>
              <p:cNvSpPr txBox="1"/>
              <p:nvPr/>
            </p:nvSpPr>
            <p:spPr>
              <a:xfrm>
                <a:off x="1927141" y="1961698"/>
                <a:ext cx="447002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920244-B680-4CF6-BF1B-22DF09B0D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141" y="1961698"/>
                <a:ext cx="447002" cy="345880"/>
              </a:xfrm>
              <a:prstGeom prst="rect">
                <a:avLst/>
              </a:prstGeom>
              <a:blipFill>
                <a:blip r:embed="rId4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80A510-B97A-4B80-91C1-6C879B1A8456}"/>
                  </a:ext>
                </a:extLst>
              </p:cNvPr>
              <p:cNvSpPr txBox="1"/>
              <p:nvPr/>
            </p:nvSpPr>
            <p:spPr>
              <a:xfrm>
                <a:off x="5515861" y="1953490"/>
                <a:ext cx="447002" cy="36609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80A510-B97A-4B80-91C1-6C879B1A8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861" y="1953490"/>
                <a:ext cx="447002" cy="3660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4D346F-A0E9-4327-8DDC-76E9C3196572}"/>
                  </a:ext>
                </a:extLst>
              </p:cNvPr>
              <p:cNvSpPr txBox="1"/>
              <p:nvPr/>
            </p:nvSpPr>
            <p:spPr>
              <a:xfrm>
                <a:off x="4903791" y="4401769"/>
                <a:ext cx="442018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4D346F-A0E9-4327-8DDC-76E9C3196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791" y="4401769"/>
                <a:ext cx="442018" cy="345880"/>
              </a:xfrm>
              <a:prstGeom prst="rect">
                <a:avLst/>
              </a:prstGeom>
              <a:blipFill>
                <a:blip r:embed="rId6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5874FC2-231F-4125-B5CB-07B66B82B8B1}"/>
                  </a:ext>
                </a:extLst>
              </p:cNvPr>
              <p:cNvSpPr txBox="1"/>
              <p:nvPr/>
            </p:nvSpPr>
            <p:spPr>
              <a:xfrm>
                <a:off x="8988012" y="4373627"/>
                <a:ext cx="442018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5874FC2-231F-4125-B5CB-07B66B82B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012" y="4373627"/>
                <a:ext cx="442018" cy="345880"/>
              </a:xfrm>
              <a:prstGeom prst="rect">
                <a:avLst/>
              </a:prstGeom>
              <a:blipFill>
                <a:blip r:embed="rId7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A8BCEB-E44F-4028-B852-710AD13F826F}"/>
              </a:ext>
            </a:extLst>
          </p:cNvPr>
          <p:cNvSpPr/>
          <p:nvPr/>
        </p:nvSpPr>
        <p:spPr>
          <a:xfrm>
            <a:off x="2884166" y="2606883"/>
            <a:ext cx="2221857" cy="1697975"/>
          </a:xfrm>
          <a:custGeom>
            <a:avLst/>
            <a:gdLst>
              <a:gd name="connsiteX0" fmla="*/ 0 w 2567836"/>
              <a:gd name="connsiteY0" fmla="*/ 0 h 1966587"/>
              <a:gd name="connsiteX1" fmla="*/ 450937 w 2567836"/>
              <a:gd name="connsiteY1" fmla="*/ 814192 h 1966587"/>
              <a:gd name="connsiteX2" fmla="*/ 2567836 w 2567836"/>
              <a:gd name="connsiteY2" fmla="*/ 1966587 h 196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836" h="1966587">
                <a:moveTo>
                  <a:pt x="0" y="0"/>
                </a:moveTo>
                <a:cubicBezTo>
                  <a:pt x="11482" y="243214"/>
                  <a:pt x="22964" y="486428"/>
                  <a:pt x="450937" y="814192"/>
                </a:cubicBezTo>
                <a:cubicBezTo>
                  <a:pt x="878910" y="1141956"/>
                  <a:pt x="2173266" y="1757820"/>
                  <a:pt x="2567836" y="1966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87B11E1-D098-4E41-B876-9E055EF6DF94}"/>
              </a:ext>
            </a:extLst>
          </p:cNvPr>
          <p:cNvSpPr/>
          <p:nvPr/>
        </p:nvSpPr>
        <p:spPr>
          <a:xfrm>
            <a:off x="3203513" y="2689659"/>
            <a:ext cx="1974662" cy="1557505"/>
          </a:xfrm>
          <a:custGeom>
            <a:avLst/>
            <a:gdLst>
              <a:gd name="connsiteX0" fmla="*/ 0 w 2567836"/>
              <a:gd name="connsiteY0" fmla="*/ 0 h 1966587"/>
              <a:gd name="connsiteX1" fmla="*/ 450937 w 2567836"/>
              <a:gd name="connsiteY1" fmla="*/ 814192 h 1966587"/>
              <a:gd name="connsiteX2" fmla="*/ 2567836 w 2567836"/>
              <a:gd name="connsiteY2" fmla="*/ 1966587 h 196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836" h="1966587">
                <a:moveTo>
                  <a:pt x="0" y="0"/>
                </a:moveTo>
                <a:cubicBezTo>
                  <a:pt x="11482" y="243214"/>
                  <a:pt x="22964" y="486428"/>
                  <a:pt x="450937" y="814192"/>
                </a:cubicBezTo>
                <a:cubicBezTo>
                  <a:pt x="878910" y="1141956"/>
                  <a:pt x="2173266" y="1757820"/>
                  <a:pt x="2567836" y="1966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79C3A0B-1B3D-4339-89D3-D2C5101B956E}"/>
              </a:ext>
            </a:extLst>
          </p:cNvPr>
          <p:cNvSpPr/>
          <p:nvPr/>
        </p:nvSpPr>
        <p:spPr>
          <a:xfrm>
            <a:off x="2933047" y="3022345"/>
            <a:ext cx="170096" cy="2309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E56BD9-B9D5-427B-B213-A5AF889314EE}"/>
                  </a:ext>
                </a:extLst>
              </p:cNvPr>
              <p:cNvSpPr txBox="1"/>
              <p:nvPr/>
            </p:nvSpPr>
            <p:spPr>
              <a:xfrm>
                <a:off x="4720208" y="4099478"/>
                <a:ext cx="398422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E56BD9-B9D5-427B-B213-A5AF88931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208" y="4099478"/>
                <a:ext cx="398422" cy="345880"/>
              </a:xfrm>
              <a:prstGeom prst="rect">
                <a:avLst/>
              </a:prstGeom>
              <a:blipFill>
                <a:blip r:embed="rId8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733AC5-EF9D-46D1-B00B-AB8F711265F7}"/>
                  </a:ext>
                </a:extLst>
              </p:cNvPr>
              <p:cNvSpPr txBox="1"/>
              <p:nvPr/>
            </p:nvSpPr>
            <p:spPr>
              <a:xfrm>
                <a:off x="4933738" y="3846834"/>
                <a:ext cx="403407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733AC5-EF9D-46D1-B00B-AB8F71126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738" y="3846834"/>
                <a:ext cx="403407" cy="345880"/>
              </a:xfrm>
              <a:prstGeom prst="rect">
                <a:avLst/>
              </a:prstGeom>
              <a:blipFill>
                <a:blip r:embed="rId9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C0828D94-DBDB-4072-BE77-749CC6348D3C}"/>
              </a:ext>
            </a:extLst>
          </p:cNvPr>
          <p:cNvSpPr txBox="1"/>
          <p:nvPr/>
        </p:nvSpPr>
        <p:spPr>
          <a:xfrm>
            <a:off x="7452465" y="3933773"/>
            <a:ext cx="288899" cy="345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8FA414-A9FF-430E-B03A-9FAB79BD7CC4}"/>
              </a:ext>
            </a:extLst>
          </p:cNvPr>
          <p:cNvSpPr txBox="1"/>
          <p:nvPr/>
        </p:nvSpPr>
        <p:spPr>
          <a:xfrm>
            <a:off x="4338767" y="4080233"/>
            <a:ext cx="389065" cy="345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BA04AB-A80B-4ED4-A882-1863899F4EF8}"/>
              </a:ext>
            </a:extLst>
          </p:cNvPr>
          <p:cNvSpPr txBox="1"/>
          <p:nvPr/>
        </p:nvSpPr>
        <p:spPr>
          <a:xfrm>
            <a:off x="7989936" y="4080233"/>
            <a:ext cx="357651" cy="345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DDF2B3-F001-4455-ADCE-092BC5D257FD}"/>
              </a:ext>
            </a:extLst>
          </p:cNvPr>
          <p:cNvSpPr txBox="1"/>
          <p:nvPr/>
        </p:nvSpPr>
        <p:spPr>
          <a:xfrm>
            <a:off x="3963093" y="4032466"/>
            <a:ext cx="288899" cy="345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77C7EA6-E924-4B9C-B65C-FE5FF46291E4}"/>
              </a:ext>
            </a:extLst>
          </p:cNvPr>
          <p:cNvSpPr/>
          <p:nvPr/>
        </p:nvSpPr>
        <p:spPr>
          <a:xfrm>
            <a:off x="6415095" y="2536500"/>
            <a:ext cx="2217095" cy="1618831"/>
          </a:xfrm>
          <a:custGeom>
            <a:avLst/>
            <a:gdLst>
              <a:gd name="connsiteX0" fmla="*/ 0 w 2367420"/>
              <a:gd name="connsiteY0" fmla="*/ 0 h 1728592"/>
              <a:gd name="connsiteX1" fmla="*/ 400833 w 2367420"/>
              <a:gd name="connsiteY1" fmla="*/ 826718 h 1728592"/>
              <a:gd name="connsiteX2" fmla="*/ 2367420 w 2367420"/>
              <a:gd name="connsiteY2" fmla="*/ 1728592 h 17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7420" h="1728592">
                <a:moveTo>
                  <a:pt x="0" y="0"/>
                </a:moveTo>
                <a:cubicBezTo>
                  <a:pt x="3131" y="269309"/>
                  <a:pt x="6263" y="538619"/>
                  <a:pt x="400833" y="826718"/>
                </a:cubicBezTo>
                <a:cubicBezTo>
                  <a:pt x="795403" y="1114817"/>
                  <a:pt x="1995815" y="1569929"/>
                  <a:pt x="2367420" y="172859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B8DDB-08E9-47BC-B8A7-D848BF9458AA}"/>
                  </a:ext>
                </a:extLst>
              </p:cNvPr>
              <p:cNvSpPr txBox="1"/>
              <p:nvPr/>
            </p:nvSpPr>
            <p:spPr>
              <a:xfrm>
                <a:off x="8526801" y="4000161"/>
                <a:ext cx="398422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B8DDB-08E9-47BC-B8A7-D848BF945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801" y="4000161"/>
                <a:ext cx="398422" cy="345880"/>
              </a:xfrm>
              <a:prstGeom prst="rect">
                <a:avLst/>
              </a:prstGeom>
              <a:blipFill>
                <a:blip r:embed="rId10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34BE3F1-1A19-437F-9CA5-BF1337C2116F}"/>
                  </a:ext>
                </a:extLst>
              </p:cNvPr>
              <p:cNvSpPr txBox="1"/>
              <p:nvPr/>
            </p:nvSpPr>
            <p:spPr>
              <a:xfrm>
                <a:off x="8587664" y="3653843"/>
                <a:ext cx="403407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34BE3F1-1A19-437F-9CA5-BF1337C21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664" y="3653843"/>
                <a:ext cx="403407" cy="345880"/>
              </a:xfrm>
              <a:prstGeom prst="rect">
                <a:avLst/>
              </a:prstGeom>
              <a:blipFill>
                <a:blip r:embed="rId11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FDA18A-6CE7-422B-A45C-DB7C706F36C3}"/>
              </a:ext>
            </a:extLst>
          </p:cNvPr>
          <p:cNvCxnSpPr>
            <a:cxnSpLocks/>
            <a:endCxn id="64" idx="0"/>
          </p:cNvCxnSpPr>
          <p:nvPr/>
        </p:nvCxnSpPr>
        <p:spPr>
          <a:xfrm>
            <a:off x="3682363" y="3497046"/>
            <a:ext cx="26891" cy="28117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4889DB-AF8D-47D9-BDD7-A1356CFDC07C}"/>
              </a:ext>
            </a:extLst>
          </p:cNvPr>
          <p:cNvCxnSpPr>
            <a:cxnSpLocks/>
          </p:cNvCxnSpPr>
          <p:nvPr/>
        </p:nvCxnSpPr>
        <p:spPr>
          <a:xfrm>
            <a:off x="3008317" y="3268201"/>
            <a:ext cx="0" cy="3046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6617AE-2C23-4391-BE8E-20F3DABB430E}"/>
              </a:ext>
            </a:extLst>
          </p:cNvPr>
          <p:cNvCxnSpPr>
            <a:cxnSpLocks/>
          </p:cNvCxnSpPr>
          <p:nvPr/>
        </p:nvCxnSpPr>
        <p:spPr>
          <a:xfrm>
            <a:off x="6566607" y="3177919"/>
            <a:ext cx="1123" cy="316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BB5CF2-2102-49AE-B116-5D043303CEC2}"/>
              </a:ext>
            </a:extLst>
          </p:cNvPr>
          <p:cNvCxnSpPr>
            <a:cxnSpLocks/>
          </p:cNvCxnSpPr>
          <p:nvPr/>
        </p:nvCxnSpPr>
        <p:spPr>
          <a:xfrm>
            <a:off x="7242491" y="3457243"/>
            <a:ext cx="0" cy="2853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9EE1516-9878-43C0-AB8D-D5E386F56120}"/>
              </a:ext>
            </a:extLst>
          </p:cNvPr>
          <p:cNvCxnSpPr>
            <a:cxnSpLocks/>
          </p:cNvCxnSpPr>
          <p:nvPr/>
        </p:nvCxnSpPr>
        <p:spPr>
          <a:xfrm>
            <a:off x="2434996" y="3467057"/>
            <a:ext cx="1246376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065D9C3-2986-41F7-B4FD-0AF57DEA532E}"/>
              </a:ext>
            </a:extLst>
          </p:cNvPr>
          <p:cNvSpPr/>
          <p:nvPr/>
        </p:nvSpPr>
        <p:spPr>
          <a:xfrm>
            <a:off x="6649708" y="2777297"/>
            <a:ext cx="2028191" cy="1122987"/>
          </a:xfrm>
          <a:custGeom>
            <a:avLst/>
            <a:gdLst>
              <a:gd name="connsiteX0" fmla="*/ 0 w 425885"/>
              <a:gd name="connsiteY0" fmla="*/ 0 h 776614"/>
              <a:gd name="connsiteX1" fmla="*/ 425885 w 425885"/>
              <a:gd name="connsiteY1" fmla="*/ 776614 h 7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885" h="776614">
                <a:moveTo>
                  <a:pt x="0" y="0"/>
                </a:moveTo>
                <a:cubicBezTo>
                  <a:pt x="53235" y="274529"/>
                  <a:pt x="106471" y="549058"/>
                  <a:pt x="425885" y="77661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C2F8CC8-88A1-4BD9-8808-9F4DD77FF4FE}"/>
              </a:ext>
            </a:extLst>
          </p:cNvPr>
          <p:cNvCxnSpPr/>
          <p:nvPr/>
        </p:nvCxnSpPr>
        <p:spPr>
          <a:xfrm>
            <a:off x="2462292" y="4958881"/>
            <a:ext cx="0" cy="1355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A44C1A6-F947-45C4-A677-31A690746DEB}"/>
              </a:ext>
            </a:extLst>
          </p:cNvPr>
          <p:cNvCxnSpPr/>
          <p:nvPr/>
        </p:nvCxnSpPr>
        <p:spPr>
          <a:xfrm flipV="1">
            <a:off x="2462292" y="6314750"/>
            <a:ext cx="18764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CBE4627-880D-44B8-9021-03F0CF5C3D8E}"/>
              </a:ext>
            </a:extLst>
          </p:cNvPr>
          <p:cNvCxnSpPr/>
          <p:nvPr/>
        </p:nvCxnSpPr>
        <p:spPr>
          <a:xfrm>
            <a:off x="6208830" y="4774927"/>
            <a:ext cx="0" cy="1554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80A7536-ED87-4182-B09F-6DE0C73EE2D7}"/>
              </a:ext>
            </a:extLst>
          </p:cNvPr>
          <p:cNvCxnSpPr/>
          <p:nvPr/>
        </p:nvCxnSpPr>
        <p:spPr>
          <a:xfrm>
            <a:off x="6208831" y="6329498"/>
            <a:ext cx="1712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0C3D297-E13E-4A1C-BA77-A44E2F9FE873}"/>
              </a:ext>
            </a:extLst>
          </p:cNvPr>
          <p:cNvSpPr txBox="1"/>
          <p:nvPr/>
        </p:nvSpPr>
        <p:spPr>
          <a:xfrm>
            <a:off x="7959184" y="5488415"/>
            <a:ext cx="299042" cy="3458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=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7344152-E82E-46F3-B13D-C9D0EAD81154}"/>
              </a:ext>
            </a:extLst>
          </p:cNvPr>
          <p:cNvCxnSpPr/>
          <p:nvPr/>
        </p:nvCxnSpPr>
        <p:spPr>
          <a:xfrm>
            <a:off x="8808126" y="4917422"/>
            <a:ext cx="0" cy="1461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2BD00AD-9893-4321-8759-248C2998C548}"/>
              </a:ext>
            </a:extLst>
          </p:cNvPr>
          <p:cNvCxnSpPr/>
          <p:nvPr/>
        </p:nvCxnSpPr>
        <p:spPr>
          <a:xfrm flipV="1">
            <a:off x="8806810" y="6378639"/>
            <a:ext cx="12877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90186A4-B02A-4ECC-81E9-F25B46CBA6EA}"/>
              </a:ext>
            </a:extLst>
          </p:cNvPr>
          <p:cNvSpPr/>
          <p:nvPr/>
        </p:nvSpPr>
        <p:spPr>
          <a:xfrm>
            <a:off x="3637039" y="3366584"/>
            <a:ext cx="235037" cy="1435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1101ED-4887-4623-A03A-5E03D8BC6D9A}"/>
              </a:ext>
            </a:extLst>
          </p:cNvPr>
          <p:cNvCxnSpPr/>
          <p:nvPr/>
        </p:nvCxnSpPr>
        <p:spPr>
          <a:xfrm>
            <a:off x="2453968" y="5432995"/>
            <a:ext cx="7492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975AA8B-D034-4E54-9BBC-9421F5CF3EAF}"/>
              </a:ext>
            </a:extLst>
          </p:cNvPr>
          <p:cNvCxnSpPr/>
          <p:nvPr/>
        </p:nvCxnSpPr>
        <p:spPr>
          <a:xfrm>
            <a:off x="2462292" y="5886581"/>
            <a:ext cx="7457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708DABC-86F3-4540-A59F-43D92F97335B}"/>
              </a:ext>
            </a:extLst>
          </p:cNvPr>
          <p:cNvCxnSpPr>
            <a:cxnSpLocks/>
          </p:cNvCxnSpPr>
          <p:nvPr/>
        </p:nvCxnSpPr>
        <p:spPr>
          <a:xfrm flipH="1">
            <a:off x="5980799" y="3150806"/>
            <a:ext cx="5400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4302AB9-7C82-4647-BB38-4ACB8805C005}"/>
              </a:ext>
            </a:extLst>
          </p:cNvPr>
          <p:cNvCxnSpPr/>
          <p:nvPr/>
        </p:nvCxnSpPr>
        <p:spPr>
          <a:xfrm flipH="1">
            <a:off x="6032871" y="3413773"/>
            <a:ext cx="11504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5305EC0-A5D4-4AED-ADED-E435E2C6CDED}"/>
              </a:ext>
            </a:extLst>
          </p:cNvPr>
          <p:cNvSpPr txBox="1"/>
          <p:nvPr/>
        </p:nvSpPr>
        <p:spPr>
          <a:xfrm>
            <a:off x="2948574" y="4360505"/>
            <a:ext cx="300860" cy="288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CDB71E-5408-4F6E-A9BC-384A27A3ADD3}"/>
              </a:ext>
            </a:extLst>
          </p:cNvPr>
          <p:cNvSpPr txBox="1"/>
          <p:nvPr/>
        </p:nvSpPr>
        <p:spPr>
          <a:xfrm>
            <a:off x="2837511" y="6308750"/>
            <a:ext cx="300860" cy="288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718EF7F-7C34-46DF-92D2-3F440B7F08BD}"/>
              </a:ext>
            </a:extLst>
          </p:cNvPr>
          <p:cNvSpPr txBox="1"/>
          <p:nvPr/>
        </p:nvSpPr>
        <p:spPr>
          <a:xfrm>
            <a:off x="3607392" y="4361163"/>
            <a:ext cx="203802" cy="288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AC49EB-5456-4829-82FE-2FC66A5DA4FC}"/>
              </a:ext>
            </a:extLst>
          </p:cNvPr>
          <p:cNvSpPr txBox="1"/>
          <p:nvPr/>
        </p:nvSpPr>
        <p:spPr>
          <a:xfrm>
            <a:off x="3576246" y="6308750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72A438-58F0-4C69-BED2-2E908C28A7B7}"/>
              </a:ext>
            </a:extLst>
          </p:cNvPr>
          <p:cNvSpPr txBox="1"/>
          <p:nvPr/>
        </p:nvSpPr>
        <p:spPr>
          <a:xfrm>
            <a:off x="3671783" y="2095134"/>
            <a:ext cx="1165846" cy="60529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Person </a:t>
            </a:r>
            <a:r>
              <a:rPr lang="en-US" dirty="0" err="1"/>
              <a:t>i</a:t>
            </a:r>
            <a:r>
              <a:rPr lang="en-US" dirty="0"/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B0A263D-AF27-484F-9BE5-BAD2EA195497}"/>
              </a:ext>
            </a:extLst>
          </p:cNvPr>
          <p:cNvSpPr txBox="1"/>
          <p:nvPr/>
        </p:nvSpPr>
        <p:spPr>
          <a:xfrm>
            <a:off x="7321365" y="2155081"/>
            <a:ext cx="132624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Person j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B653B14-0DE8-48B9-B063-4E46CF5D75FF}"/>
              </a:ext>
            </a:extLst>
          </p:cNvPr>
          <p:cNvSpPr txBox="1"/>
          <p:nvPr/>
        </p:nvSpPr>
        <p:spPr>
          <a:xfrm>
            <a:off x="2121674" y="5297514"/>
            <a:ext cx="382376" cy="288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10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A1234FF-2E1F-49DE-95DE-5A2E1AE4268C}"/>
              </a:ext>
            </a:extLst>
          </p:cNvPr>
          <p:cNvSpPr txBox="1"/>
          <p:nvPr/>
        </p:nvSpPr>
        <p:spPr>
          <a:xfrm>
            <a:off x="5912624" y="5299469"/>
            <a:ext cx="382376" cy="288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3FF8E4B-43E4-48F6-B190-A648549230EB}"/>
              </a:ext>
            </a:extLst>
          </p:cNvPr>
          <p:cNvSpPr txBox="1"/>
          <p:nvPr/>
        </p:nvSpPr>
        <p:spPr>
          <a:xfrm>
            <a:off x="2121674" y="5762427"/>
            <a:ext cx="269805" cy="288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4FC9CF9-B8BF-497A-81F1-52BD606BCEC5}"/>
              </a:ext>
            </a:extLst>
          </p:cNvPr>
          <p:cNvSpPr txBox="1"/>
          <p:nvPr/>
        </p:nvSpPr>
        <p:spPr>
          <a:xfrm>
            <a:off x="5924355" y="5746673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31E541E-6472-473C-90C3-5F519F2DB370}"/>
              </a:ext>
            </a:extLst>
          </p:cNvPr>
          <p:cNvSpPr txBox="1"/>
          <p:nvPr/>
        </p:nvSpPr>
        <p:spPr>
          <a:xfrm>
            <a:off x="8612625" y="5748628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6E5FB8E-32C2-43C2-B513-09399D0D3952}"/>
              </a:ext>
            </a:extLst>
          </p:cNvPr>
          <p:cNvSpPr txBox="1"/>
          <p:nvPr/>
        </p:nvSpPr>
        <p:spPr>
          <a:xfrm>
            <a:off x="8530510" y="5313155"/>
            <a:ext cx="382376" cy="288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BB1BDFD-00D5-4AA1-8A7D-17A6B0BB2FEE}"/>
              </a:ext>
            </a:extLst>
          </p:cNvPr>
          <p:cNvSpPr txBox="1"/>
          <p:nvPr/>
        </p:nvSpPr>
        <p:spPr>
          <a:xfrm>
            <a:off x="6488663" y="4343602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0733F43-8BD9-4150-AA99-CE5E1FCD66B3}"/>
              </a:ext>
            </a:extLst>
          </p:cNvPr>
          <p:cNvSpPr txBox="1"/>
          <p:nvPr/>
        </p:nvSpPr>
        <p:spPr>
          <a:xfrm>
            <a:off x="6434109" y="6308750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9D78150-6907-42A8-BD79-D62BE7D38DDD}"/>
              </a:ext>
            </a:extLst>
          </p:cNvPr>
          <p:cNvSpPr txBox="1"/>
          <p:nvPr/>
        </p:nvSpPr>
        <p:spPr>
          <a:xfrm>
            <a:off x="7181042" y="4346951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46D4BB8-B1C3-4296-A50F-3A9F0384D383}"/>
              </a:ext>
            </a:extLst>
          </p:cNvPr>
          <p:cNvSpPr txBox="1"/>
          <p:nvPr/>
        </p:nvSpPr>
        <p:spPr>
          <a:xfrm>
            <a:off x="7096008" y="6308750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5191A12-2C8B-4F0F-B740-AAA7C4D600F9}"/>
              </a:ext>
            </a:extLst>
          </p:cNvPr>
          <p:cNvSpPr txBox="1"/>
          <p:nvPr/>
        </p:nvSpPr>
        <p:spPr>
          <a:xfrm>
            <a:off x="9063291" y="6322605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36752A9-F520-4E5C-8A60-9F2D02A18588}"/>
              </a:ext>
            </a:extLst>
          </p:cNvPr>
          <p:cNvSpPr txBox="1"/>
          <p:nvPr/>
        </p:nvSpPr>
        <p:spPr>
          <a:xfrm>
            <a:off x="9597807" y="6322605"/>
            <a:ext cx="359091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14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148F5AF-5B24-4740-B116-98815A888E3F}"/>
              </a:ext>
            </a:extLst>
          </p:cNvPr>
          <p:cNvCxnSpPr>
            <a:cxnSpLocks/>
          </p:cNvCxnSpPr>
          <p:nvPr/>
        </p:nvCxnSpPr>
        <p:spPr>
          <a:xfrm>
            <a:off x="2712118" y="5228563"/>
            <a:ext cx="1388046" cy="9248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8B02F8F-FAAC-4018-97BA-4BFD7CDD5774}"/>
              </a:ext>
            </a:extLst>
          </p:cNvPr>
          <p:cNvCxnSpPr/>
          <p:nvPr/>
        </p:nvCxnSpPr>
        <p:spPr>
          <a:xfrm>
            <a:off x="6318462" y="5255221"/>
            <a:ext cx="1341062" cy="937335"/>
          </a:xfrm>
          <a:prstGeom prst="line">
            <a:avLst/>
          </a:prstGeom>
          <a:ln w="25400">
            <a:solidFill>
              <a:srgbClr val="013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BCAC94D-7383-4CBC-90E4-5B908FE1E0E4}"/>
                  </a:ext>
                </a:extLst>
              </p:cNvPr>
              <p:cNvSpPr txBox="1"/>
              <p:nvPr/>
            </p:nvSpPr>
            <p:spPr>
              <a:xfrm>
                <a:off x="3997058" y="5819903"/>
                <a:ext cx="459312" cy="354227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BCAC94D-7383-4CBC-90E4-5B908FE1E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058" y="5819903"/>
                <a:ext cx="459312" cy="354227"/>
              </a:xfrm>
              <a:prstGeom prst="rect">
                <a:avLst/>
              </a:prstGeom>
              <a:blipFill>
                <a:blip r:embed="rId12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2DD4D46-8CBB-43DD-A42A-748D6A73050F}"/>
                  </a:ext>
                </a:extLst>
              </p:cNvPr>
              <p:cNvSpPr txBox="1"/>
              <p:nvPr/>
            </p:nvSpPr>
            <p:spPr>
              <a:xfrm>
                <a:off x="7387694" y="5799232"/>
                <a:ext cx="482311" cy="354227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2DD4D46-8CBB-43DD-A42A-748D6A730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694" y="5799232"/>
                <a:ext cx="482311" cy="354227"/>
              </a:xfrm>
              <a:prstGeom prst="rect">
                <a:avLst/>
              </a:prstGeom>
              <a:blipFill>
                <a:blip r:embed="rId13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D648F686-3921-4339-963E-F88B1F2B62B3}"/>
              </a:ext>
            </a:extLst>
          </p:cNvPr>
          <p:cNvSpPr txBox="1"/>
          <p:nvPr/>
        </p:nvSpPr>
        <p:spPr>
          <a:xfrm>
            <a:off x="4956696" y="5488415"/>
            <a:ext cx="299042" cy="3458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+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B9135F0-76CD-49F4-BCC7-B230EB0C2A07}"/>
              </a:ext>
            </a:extLst>
          </p:cNvPr>
          <p:cNvCxnSpPr>
            <a:cxnSpLocks/>
            <a:endCxn id="110" idx="2"/>
          </p:cNvCxnSpPr>
          <p:nvPr/>
        </p:nvCxnSpPr>
        <p:spPr>
          <a:xfrm>
            <a:off x="8990576" y="5266006"/>
            <a:ext cx="1129460" cy="927089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A303D04-96B6-48BF-839F-31028DCE4669}"/>
              </a:ext>
            </a:extLst>
          </p:cNvPr>
          <p:cNvCxnSpPr>
            <a:cxnSpLocks/>
            <a:endCxn id="58" idx="0"/>
          </p:cNvCxnSpPr>
          <p:nvPr/>
        </p:nvCxnSpPr>
        <p:spPr>
          <a:xfrm>
            <a:off x="9183638" y="5383023"/>
            <a:ext cx="12661" cy="939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05C8733-5628-46CD-8F7E-F31E5D7BBF22}"/>
              </a:ext>
            </a:extLst>
          </p:cNvPr>
          <p:cNvCxnSpPr>
            <a:cxnSpLocks/>
          </p:cNvCxnSpPr>
          <p:nvPr/>
        </p:nvCxnSpPr>
        <p:spPr>
          <a:xfrm>
            <a:off x="9783874" y="5892745"/>
            <a:ext cx="912" cy="388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18ECECE-1EE7-44BE-8C79-545454473A2F}"/>
                  </a:ext>
                </a:extLst>
              </p:cNvPr>
              <p:cNvSpPr txBox="1"/>
              <p:nvPr/>
            </p:nvSpPr>
            <p:spPr>
              <a:xfrm>
                <a:off x="9961389" y="6294895"/>
                <a:ext cx="442018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18ECECE-1EE7-44BE-8C79-545454473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389" y="6294895"/>
                <a:ext cx="442018" cy="345880"/>
              </a:xfrm>
              <a:prstGeom prst="rect">
                <a:avLst/>
              </a:prstGeom>
              <a:blipFill>
                <a:blip r:embed="rId1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61CDC14-1ED3-4513-88F5-BF443C9EAD84}"/>
                  </a:ext>
                </a:extLst>
              </p:cNvPr>
              <p:cNvSpPr txBox="1"/>
              <p:nvPr/>
            </p:nvSpPr>
            <p:spPr>
              <a:xfrm>
                <a:off x="4104497" y="6308750"/>
                <a:ext cx="442018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61CDC14-1ED3-4513-88F5-BF443C9EA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497" y="6308750"/>
                <a:ext cx="442018" cy="345880"/>
              </a:xfrm>
              <a:prstGeom prst="rect">
                <a:avLst/>
              </a:prstGeom>
              <a:blipFill>
                <a:blip r:embed="rId15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7B75700-2C1E-4F43-9522-6274BB37C26E}"/>
                  </a:ext>
                </a:extLst>
              </p:cNvPr>
              <p:cNvSpPr txBox="1"/>
              <p:nvPr/>
            </p:nvSpPr>
            <p:spPr>
              <a:xfrm>
                <a:off x="7703413" y="6308750"/>
                <a:ext cx="442018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7B75700-2C1E-4F43-9522-6274BB37C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413" y="6308750"/>
                <a:ext cx="442018" cy="345880"/>
              </a:xfrm>
              <a:prstGeom prst="rect">
                <a:avLst/>
              </a:prstGeom>
              <a:blipFill>
                <a:blip r:embed="rId16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FD288FF-421C-4985-805B-8283DDA8207E}"/>
                  </a:ext>
                </a:extLst>
              </p:cNvPr>
              <p:cNvSpPr txBox="1"/>
              <p:nvPr/>
            </p:nvSpPr>
            <p:spPr>
              <a:xfrm>
                <a:off x="5794649" y="4782584"/>
                <a:ext cx="441777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FD288FF-421C-4985-805B-8283DDA82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649" y="4782584"/>
                <a:ext cx="441777" cy="345880"/>
              </a:xfrm>
              <a:prstGeom prst="rect">
                <a:avLst/>
              </a:prstGeom>
              <a:blipFill>
                <a:blip r:embed="rId17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41C5AAD-2198-4209-8E97-F3EE00C6A9EA}"/>
                  </a:ext>
                </a:extLst>
              </p:cNvPr>
              <p:cNvSpPr txBox="1"/>
              <p:nvPr/>
            </p:nvSpPr>
            <p:spPr>
              <a:xfrm>
                <a:off x="8424266" y="4808000"/>
                <a:ext cx="441777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41C5AAD-2198-4209-8E97-F3EE00C6A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266" y="4808000"/>
                <a:ext cx="441777" cy="345880"/>
              </a:xfrm>
              <a:prstGeom prst="rect">
                <a:avLst/>
              </a:prstGeom>
              <a:blipFill>
                <a:blip r:embed="rId18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3C72316-2113-4546-A3EF-E94A0026B072}"/>
                  </a:ext>
                </a:extLst>
              </p:cNvPr>
              <p:cNvSpPr txBox="1"/>
              <p:nvPr/>
            </p:nvSpPr>
            <p:spPr>
              <a:xfrm>
                <a:off x="2091680" y="4845148"/>
                <a:ext cx="441777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3C72316-2113-4546-A3EF-E94A0026B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680" y="4845148"/>
                <a:ext cx="441777" cy="345880"/>
              </a:xfrm>
              <a:prstGeom prst="rect">
                <a:avLst/>
              </a:prstGeom>
              <a:blipFill>
                <a:blip r:embed="rId19"/>
                <a:stretch>
                  <a:fillRect b="-140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88">
            <a:extLst>
              <a:ext uri="{FF2B5EF4-FFF2-40B4-BE49-F238E27FC236}">
                <a16:creationId xmlns:a16="http://schemas.microsoft.com/office/drawing/2014/main" id="{60E5F2F5-5604-4AAB-A760-D22E496EA121}"/>
              </a:ext>
            </a:extLst>
          </p:cNvPr>
          <p:cNvSpPr/>
          <p:nvPr/>
        </p:nvSpPr>
        <p:spPr>
          <a:xfrm>
            <a:off x="6520897" y="3033209"/>
            <a:ext cx="212655" cy="1902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E84EAA07-9FCD-4472-B318-A54EA4556A0E}"/>
              </a:ext>
            </a:extLst>
          </p:cNvPr>
          <p:cNvSpPr/>
          <p:nvPr/>
        </p:nvSpPr>
        <p:spPr>
          <a:xfrm>
            <a:off x="7166093" y="3279931"/>
            <a:ext cx="128811" cy="192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876F678-52DD-4B14-9306-DA57C62F307B}"/>
              </a:ext>
            </a:extLst>
          </p:cNvPr>
          <p:cNvCxnSpPr>
            <a:stCxn id="27" idx="2"/>
          </p:cNvCxnSpPr>
          <p:nvPr/>
        </p:nvCxnSpPr>
        <p:spPr>
          <a:xfrm flipH="1">
            <a:off x="2426672" y="3137843"/>
            <a:ext cx="5063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7ED70CB5-75FE-40EA-915B-98997A40F568}"/>
              </a:ext>
            </a:extLst>
          </p:cNvPr>
          <p:cNvSpPr txBox="1"/>
          <p:nvPr/>
        </p:nvSpPr>
        <p:spPr>
          <a:xfrm>
            <a:off x="2159800" y="3006690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1B99619-D584-4192-AB70-3BF2EB1CD4A9}"/>
              </a:ext>
            </a:extLst>
          </p:cNvPr>
          <p:cNvSpPr txBox="1"/>
          <p:nvPr/>
        </p:nvSpPr>
        <p:spPr>
          <a:xfrm>
            <a:off x="5743897" y="3307144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BC6C186-9360-4D67-AC15-2EF1F0E83FB5}"/>
              </a:ext>
            </a:extLst>
          </p:cNvPr>
          <p:cNvSpPr txBox="1"/>
          <p:nvPr/>
        </p:nvSpPr>
        <p:spPr>
          <a:xfrm>
            <a:off x="5746448" y="2990087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6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E087126-9C10-403B-BB51-FA7C6BDA0E3A}"/>
              </a:ext>
            </a:extLst>
          </p:cNvPr>
          <p:cNvSpPr txBox="1"/>
          <p:nvPr/>
        </p:nvSpPr>
        <p:spPr>
          <a:xfrm>
            <a:off x="2159800" y="3328319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8F04D7A-86B9-4F7E-81CC-412FE521C8DE}"/>
              </a:ext>
            </a:extLst>
          </p:cNvPr>
          <p:cNvSpPr txBox="1"/>
          <p:nvPr/>
        </p:nvSpPr>
        <p:spPr>
          <a:xfrm>
            <a:off x="10670549" y="2988999"/>
            <a:ext cx="1538374" cy="213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dirty="0"/>
              <a:t>Societal</a:t>
            </a:r>
          </a:p>
          <a:p>
            <a:r>
              <a:rPr lang="en-US" dirty="0"/>
              <a:t>demand </a:t>
            </a:r>
          </a:p>
          <a:p>
            <a:r>
              <a:rPr lang="en-US" dirty="0"/>
              <a:t>curve:</a:t>
            </a:r>
          </a:p>
          <a:p>
            <a:r>
              <a:rPr lang="en-US" sz="1400" dirty="0"/>
              <a:t>horizontal </a:t>
            </a:r>
          </a:p>
          <a:p>
            <a:r>
              <a:rPr lang="en-US" sz="1400" dirty="0"/>
              <a:t>summation </a:t>
            </a:r>
          </a:p>
          <a:p>
            <a:r>
              <a:rPr lang="en-US" sz="1400" dirty="0"/>
              <a:t>of q for a</a:t>
            </a:r>
          </a:p>
          <a:p>
            <a:r>
              <a:rPr lang="en-US" sz="1400" dirty="0"/>
              <a:t>given p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55B7ABC-78D9-40EA-B9A6-33110385E223}"/>
              </a:ext>
            </a:extLst>
          </p:cNvPr>
          <p:cNvCxnSpPr>
            <a:cxnSpLocks/>
          </p:cNvCxnSpPr>
          <p:nvPr/>
        </p:nvCxnSpPr>
        <p:spPr>
          <a:xfrm flipH="1">
            <a:off x="10390122" y="5191028"/>
            <a:ext cx="1236282" cy="429717"/>
          </a:xfrm>
          <a:prstGeom prst="straightConnector1">
            <a:avLst/>
          </a:prstGeom>
          <a:ln w="25400">
            <a:solidFill>
              <a:srgbClr val="0133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C4F3F22-62BF-4C6F-BA8A-F9AE7DCD1B48}"/>
                  </a:ext>
                </a:extLst>
              </p:cNvPr>
              <p:cNvSpPr txBox="1"/>
              <p:nvPr/>
            </p:nvSpPr>
            <p:spPr>
              <a:xfrm>
                <a:off x="9873296" y="5846374"/>
                <a:ext cx="493480" cy="34672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C4F3F22-62BF-4C6F-BA8A-F9AE7DCD1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296" y="5846374"/>
                <a:ext cx="493480" cy="346721"/>
              </a:xfrm>
              <a:prstGeom prst="rect">
                <a:avLst/>
              </a:prstGeom>
              <a:blipFill>
                <a:blip r:embed="rId20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C2A9DC1-49A9-9443-C0F2-FB16831DCD5E}"/>
              </a:ext>
            </a:extLst>
          </p:cNvPr>
          <p:cNvSpPr/>
          <p:nvPr/>
        </p:nvSpPr>
        <p:spPr>
          <a:xfrm>
            <a:off x="3006969" y="3130061"/>
            <a:ext cx="2377440" cy="457200"/>
          </a:xfrm>
          <a:custGeom>
            <a:avLst/>
            <a:gdLst>
              <a:gd name="connsiteX0" fmla="*/ 0 w 1757812"/>
              <a:gd name="connsiteY0" fmla="*/ 0 h 425353"/>
              <a:gd name="connsiteX1" fmla="*/ 483577 w 1757812"/>
              <a:gd name="connsiteY1" fmla="*/ 263769 h 425353"/>
              <a:gd name="connsiteX2" fmla="*/ 1582616 w 1757812"/>
              <a:gd name="connsiteY2" fmla="*/ 404446 h 425353"/>
              <a:gd name="connsiteX3" fmla="*/ 1740877 w 1757812"/>
              <a:gd name="connsiteY3" fmla="*/ 422030 h 42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7812" h="425353">
                <a:moveTo>
                  <a:pt x="0" y="0"/>
                </a:moveTo>
                <a:cubicBezTo>
                  <a:pt x="109904" y="98180"/>
                  <a:pt x="219808" y="196361"/>
                  <a:pt x="483577" y="263769"/>
                </a:cubicBezTo>
                <a:cubicBezTo>
                  <a:pt x="747346" y="331177"/>
                  <a:pt x="1373066" y="378069"/>
                  <a:pt x="1582616" y="404446"/>
                </a:cubicBezTo>
                <a:cubicBezTo>
                  <a:pt x="1792166" y="430823"/>
                  <a:pt x="1766521" y="426426"/>
                  <a:pt x="1740877" y="422030"/>
                </a:cubicBezTo>
              </a:path>
            </a:pathLst>
          </a:cu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5011043-AD08-8B37-EC85-90D8A38B6B00}"/>
              </a:ext>
            </a:extLst>
          </p:cNvPr>
          <p:cNvSpPr/>
          <p:nvPr/>
        </p:nvSpPr>
        <p:spPr>
          <a:xfrm>
            <a:off x="6645673" y="3159373"/>
            <a:ext cx="2683633" cy="457200"/>
          </a:xfrm>
          <a:custGeom>
            <a:avLst/>
            <a:gdLst>
              <a:gd name="connsiteX0" fmla="*/ 0 w 1757812"/>
              <a:gd name="connsiteY0" fmla="*/ 0 h 425353"/>
              <a:gd name="connsiteX1" fmla="*/ 483577 w 1757812"/>
              <a:gd name="connsiteY1" fmla="*/ 263769 h 425353"/>
              <a:gd name="connsiteX2" fmla="*/ 1582616 w 1757812"/>
              <a:gd name="connsiteY2" fmla="*/ 404446 h 425353"/>
              <a:gd name="connsiteX3" fmla="*/ 1740877 w 1757812"/>
              <a:gd name="connsiteY3" fmla="*/ 422030 h 42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7812" h="425353">
                <a:moveTo>
                  <a:pt x="0" y="0"/>
                </a:moveTo>
                <a:cubicBezTo>
                  <a:pt x="109904" y="98180"/>
                  <a:pt x="219808" y="196361"/>
                  <a:pt x="483577" y="263769"/>
                </a:cubicBezTo>
                <a:cubicBezTo>
                  <a:pt x="747346" y="331177"/>
                  <a:pt x="1373066" y="378069"/>
                  <a:pt x="1582616" y="404446"/>
                </a:cubicBezTo>
                <a:cubicBezTo>
                  <a:pt x="1792166" y="430823"/>
                  <a:pt x="1766521" y="426426"/>
                  <a:pt x="1740877" y="422030"/>
                </a:cubicBezTo>
              </a:path>
            </a:pathLst>
          </a:cu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B3BE6B-E50F-5580-8777-0599D19BB9C3}"/>
              </a:ext>
            </a:extLst>
          </p:cNvPr>
          <p:cNvSpPr txBox="1"/>
          <p:nvPr/>
        </p:nvSpPr>
        <p:spPr>
          <a:xfrm>
            <a:off x="4051745" y="3073342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Price consumption</a:t>
            </a:r>
          </a:p>
          <a:p>
            <a:r>
              <a:rPr lang="en-US" sz="1200" dirty="0"/>
              <a:t>curve person </a:t>
            </a:r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C0D88EB-7906-F106-80EA-DDD48160230D}"/>
              </a:ext>
            </a:extLst>
          </p:cNvPr>
          <p:cNvSpPr txBox="1"/>
          <p:nvPr/>
        </p:nvSpPr>
        <p:spPr>
          <a:xfrm>
            <a:off x="7754816" y="3103012"/>
            <a:ext cx="1454244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Price-consumption</a:t>
            </a:r>
          </a:p>
          <a:p>
            <a:r>
              <a:rPr lang="en-US" sz="1200" dirty="0"/>
              <a:t>curve person j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95A1F9-B055-0785-FF2A-FE29AC3203D7}"/>
              </a:ext>
            </a:extLst>
          </p:cNvPr>
          <p:cNvSpPr txBox="1"/>
          <p:nvPr/>
        </p:nvSpPr>
        <p:spPr>
          <a:xfrm>
            <a:off x="-47158" y="4917422"/>
            <a:ext cx="166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LABEL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C5E8E21-F03D-B717-D7B1-F7956FBDF162}"/>
              </a:ext>
            </a:extLst>
          </p:cNvPr>
          <p:cNvCxnSpPr/>
          <p:nvPr/>
        </p:nvCxnSpPr>
        <p:spPr>
          <a:xfrm>
            <a:off x="1447800" y="5128464"/>
            <a:ext cx="712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1F03B77-7B14-E5BD-1867-C6EE7DE2A793}"/>
                  </a:ext>
                </a:extLst>
              </p:cNvPr>
              <p:cNvSpPr txBox="1"/>
              <p:nvPr/>
            </p:nvSpPr>
            <p:spPr>
              <a:xfrm>
                <a:off x="9247150" y="3481123"/>
                <a:ext cx="670505" cy="283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1F03B77-7B14-E5BD-1867-C6EE7DE2A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150" y="3481123"/>
                <a:ext cx="670505" cy="28302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82C932F-FF98-8A65-19DE-C4C7A9BD0B4F}"/>
                  </a:ext>
                </a:extLst>
              </p:cNvPr>
              <p:cNvSpPr txBox="1"/>
              <p:nvPr/>
            </p:nvSpPr>
            <p:spPr>
              <a:xfrm>
                <a:off x="5344520" y="3472190"/>
                <a:ext cx="423864" cy="807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82C932F-FF98-8A65-19DE-C4C7A9BD0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20" y="3472190"/>
                <a:ext cx="423864" cy="807508"/>
              </a:xfrm>
              <a:prstGeom prst="rect">
                <a:avLst/>
              </a:prstGeom>
              <a:blipFill>
                <a:blip r:embed="rId22"/>
                <a:stretch>
                  <a:fillRect r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4450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60817-D96E-4327-BD5B-1F679349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Income and Quantity Change: Demand Shift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3EAD712-BF9C-407F-BE54-A58A2AB5C3F6}"/>
                  </a:ext>
                </a:extLst>
              </p:cNvPr>
              <p:cNvSpPr txBox="1"/>
              <p:nvPr/>
            </p:nvSpPr>
            <p:spPr>
              <a:xfrm>
                <a:off x="228601" y="1398741"/>
                <a:ext cx="11582397" cy="33513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700" dirty="0"/>
                  <a:t>Income of person </a:t>
                </a:r>
                <a:r>
                  <a:rPr lang="en-US" sz="1700" dirty="0" err="1"/>
                  <a:t>i</a:t>
                </a:r>
                <a:r>
                  <a:rPr lang="en-US" sz="1700" dirty="0"/>
                  <a:t> increases to go from </a:t>
                </a:r>
                <a:r>
                  <a:rPr lang="en-US" sz="1700" dirty="0">
                    <a:solidFill>
                      <a:srgbClr val="00B0F0"/>
                    </a:solidFill>
                  </a:rPr>
                  <a:t>blue budget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7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7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700" dirty="0">
                    <a:solidFill>
                      <a:srgbClr val="00B0F0"/>
                    </a:solidFill>
                  </a:rPr>
                  <a:t>100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7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7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700" dirty="0">
                    <a:solidFill>
                      <a:srgbClr val="00B0F0"/>
                    </a:solidFill>
                  </a:rPr>
                  <a:t>10,  </a:t>
                </a:r>
                <a:r>
                  <a:rPr lang="en-US" sz="1700" dirty="0"/>
                  <a:t>to </a:t>
                </a:r>
                <a:r>
                  <a:rPr lang="en-US" sz="1700" dirty="0">
                    <a:solidFill>
                      <a:srgbClr val="00B050"/>
                    </a:solidFill>
                  </a:rPr>
                  <a:t> green budget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7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7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150</m:t>
                    </m:r>
                    <m:r>
                      <a:rPr lang="en-US" sz="17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7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7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7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sz="17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3EAD712-BF9C-407F-BE54-A58A2AB5C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1398741"/>
                <a:ext cx="11582397" cy="335138"/>
              </a:xfrm>
              <a:prstGeom prst="rect">
                <a:avLst/>
              </a:prstGeom>
              <a:blipFill>
                <a:blip r:embed="rId3"/>
                <a:stretch>
                  <a:fillRect l="-369" t="-5455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F84488-7F2B-4ED8-B873-F16CAE191839}"/>
              </a:ext>
            </a:extLst>
          </p:cNvPr>
          <p:cNvCxnSpPr>
            <a:cxnSpLocks/>
          </p:cNvCxnSpPr>
          <p:nvPr/>
        </p:nvCxnSpPr>
        <p:spPr>
          <a:xfrm>
            <a:off x="2426672" y="1961698"/>
            <a:ext cx="0" cy="24262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F60E4B-523C-46B8-8021-E77BDCC92CB8}"/>
              </a:ext>
            </a:extLst>
          </p:cNvPr>
          <p:cNvCxnSpPr/>
          <p:nvPr/>
        </p:nvCxnSpPr>
        <p:spPr>
          <a:xfrm>
            <a:off x="2422315" y="4387989"/>
            <a:ext cx="28544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B6EB5B-90CE-4AA5-9B75-AEDB38C813C8}"/>
              </a:ext>
            </a:extLst>
          </p:cNvPr>
          <p:cNvCxnSpPr/>
          <p:nvPr/>
        </p:nvCxnSpPr>
        <p:spPr>
          <a:xfrm>
            <a:off x="2426672" y="2461228"/>
            <a:ext cx="1712676" cy="1926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920244-B680-4CF6-BF1B-22DF09B0D5B0}"/>
                  </a:ext>
                </a:extLst>
              </p:cNvPr>
              <p:cNvSpPr txBox="1"/>
              <p:nvPr/>
            </p:nvSpPr>
            <p:spPr>
              <a:xfrm>
                <a:off x="1927141" y="1961698"/>
                <a:ext cx="447002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920244-B680-4CF6-BF1B-22DF09B0D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141" y="1961698"/>
                <a:ext cx="447002" cy="345880"/>
              </a:xfrm>
              <a:prstGeom prst="rect">
                <a:avLst/>
              </a:prstGeom>
              <a:blipFill>
                <a:blip r:embed="rId4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4D346F-A0E9-4327-8DDC-76E9C3196572}"/>
                  </a:ext>
                </a:extLst>
              </p:cNvPr>
              <p:cNvSpPr txBox="1"/>
              <p:nvPr/>
            </p:nvSpPr>
            <p:spPr>
              <a:xfrm>
                <a:off x="4903791" y="4401769"/>
                <a:ext cx="442018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4D346F-A0E9-4327-8DDC-76E9C3196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791" y="4401769"/>
                <a:ext cx="442018" cy="345880"/>
              </a:xfrm>
              <a:prstGeom prst="rect">
                <a:avLst/>
              </a:prstGeom>
              <a:blipFill>
                <a:blip r:embed="rId6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A8BCEB-E44F-4028-B852-710AD13F826F}"/>
              </a:ext>
            </a:extLst>
          </p:cNvPr>
          <p:cNvSpPr/>
          <p:nvPr/>
        </p:nvSpPr>
        <p:spPr>
          <a:xfrm>
            <a:off x="2862440" y="2632259"/>
            <a:ext cx="2383977" cy="1684709"/>
          </a:xfrm>
          <a:custGeom>
            <a:avLst/>
            <a:gdLst>
              <a:gd name="connsiteX0" fmla="*/ 0 w 2567836"/>
              <a:gd name="connsiteY0" fmla="*/ 0 h 1966587"/>
              <a:gd name="connsiteX1" fmla="*/ 450937 w 2567836"/>
              <a:gd name="connsiteY1" fmla="*/ 814192 h 1966587"/>
              <a:gd name="connsiteX2" fmla="*/ 2567836 w 2567836"/>
              <a:gd name="connsiteY2" fmla="*/ 1966587 h 196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836" h="1966587">
                <a:moveTo>
                  <a:pt x="0" y="0"/>
                </a:moveTo>
                <a:cubicBezTo>
                  <a:pt x="11482" y="243214"/>
                  <a:pt x="22964" y="486428"/>
                  <a:pt x="450937" y="814192"/>
                </a:cubicBezTo>
                <a:cubicBezTo>
                  <a:pt x="878910" y="1141956"/>
                  <a:pt x="2173266" y="1757820"/>
                  <a:pt x="2567836" y="1966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87B11E1-D098-4E41-B876-9E055EF6DF94}"/>
              </a:ext>
            </a:extLst>
          </p:cNvPr>
          <p:cNvSpPr/>
          <p:nvPr/>
        </p:nvSpPr>
        <p:spPr>
          <a:xfrm>
            <a:off x="3161869" y="2315826"/>
            <a:ext cx="2404785" cy="1841714"/>
          </a:xfrm>
          <a:custGeom>
            <a:avLst/>
            <a:gdLst>
              <a:gd name="connsiteX0" fmla="*/ 0 w 2567836"/>
              <a:gd name="connsiteY0" fmla="*/ 0 h 1966587"/>
              <a:gd name="connsiteX1" fmla="*/ 450937 w 2567836"/>
              <a:gd name="connsiteY1" fmla="*/ 814192 h 1966587"/>
              <a:gd name="connsiteX2" fmla="*/ 2567836 w 2567836"/>
              <a:gd name="connsiteY2" fmla="*/ 1966587 h 196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836" h="1966587">
                <a:moveTo>
                  <a:pt x="0" y="0"/>
                </a:moveTo>
                <a:cubicBezTo>
                  <a:pt x="11482" y="243214"/>
                  <a:pt x="22964" y="486428"/>
                  <a:pt x="450937" y="814192"/>
                </a:cubicBezTo>
                <a:cubicBezTo>
                  <a:pt x="878910" y="1141956"/>
                  <a:pt x="2173266" y="1757820"/>
                  <a:pt x="2567836" y="1966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79C3A0B-1B3D-4339-89D3-D2C5101B956E}"/>
              </a:ext>
            </a:extLst>
          </p:cNvPr>
          <p:cNvSpPr/>
          <p:nvPr/>
        </p:nvSpPr>
        <p:spPr>
          <a:xfrm>
            <a:off x="2933047" y="3022345"/>
            <a:ext cx="170096" cy="2309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E56BD9-B9D5-427B-B213-A5AF889314EE}"/>
                  </a:ext>
                </a:extLst>
              </p:cNvPr>
              <p:cNvSpPr txBox="1"/>
              <p:nvPr/>
            </p:nvSpPr>
            <p:spPr>
              <a:xfrm>
                <a:off x="5091835" y="4010582"/>
                <a:ext cx="398422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E56BD9-B9D5-427B-B213-A5AF88931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835" y="4010582"/>
                <a:ext cx="398422" cy="345880"/>
              </a:xfrm>
              <a:prstGeom prst="rect">
                <a:avLst/>
              </a:prstGeom>
              <a:blipFill>
                <a:blip r:embed="rId7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733AC5-EF9D-46D1-B00B-AB8F711265F7}"/>
                  </a:ext>
                </a:extLst>
              </p:cNvPr>
              <p:cNvSpPr txBox="1"/>
              <p:nvPr/>
            </p:nvSpPr>
            <p:spPr>
              <a:xfrm>
                <a:off x="5502013" y="4032206"/>
                <a:ext cx="403407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733AC5-EF9D-46D1-B00B-AB8F71126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013" y="4032206"/>
                <a:ext cx="403407" cy="345880"/>
              </a:xfrm>
              <a:prstGeom prst="rect">
                <a:avLst/>
              </a:prstGeom>
              <a:blipFill>
                <a:blip r:embed="rId8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BDDF2B3-F001-4455-ADCE-092BC5D257FD}"/>
                  </a:ext>
                </a:extLst>
              </p:cNvPr>
              <p:cNvSpPr txBox="1"/>
              <p:nvPr/>
            </p:nvSpPr>
            <p:spPr>
              <a:xfrm>
                <a:off x="2438578" y="2142886"/>
                <a:ext cx="288899" cy="3458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=100,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1=10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BDDF2B3-F001-4455-ADCE-092BC5D25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578" y="2142886"/>
                <a:ext cx="288899" cy="345880"/>
              </a:xfrm>
              <a:prstGeom prst="rect">
                <a:avLst/>
              </a:prstGeom>
              <a:blipFill>
                <a:blip r:embed="rId9"/>
                <a:stretch>
                  <a:fillRect r="-378723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FDA18A-6CE7-422B-A45C-DB7C706F36C3}"/>
              </a:ext>
            </a:extLst>
          </p:cNvPr>
          <p:cNvCxnSpPr>
            <a:cxnSpLocks/>
          </p:cNvCxnSpPr>
          <p:nvPr/>
        </p:nvCxnSpPr>
        <p:spPr>
          <a:xfrm>
            <a:off x="3447651" y="2978014"/>
            <a:ext cx="50905" cy="340062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4889DB-AF8D-47D9-BDD7-A1356CFDC07C}"/>
              </a:ext>
            </a:extLst>
          </p:cNvPr>
          <p:cNvCxnSpPr>
            <a:cxnSpLocks/>
          </p:cNvCxnSpPr>
          <p:nvPr/>
        </p:nvCxnSpPr>
        <p:spPr>
          <a:xfrm>
            <a:off x="3008317" y="3268201"/>
            <a:ext cx="0" cy="304654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C2F8CC8-88A1-4BD9-8808-9F4DD77FF4FE}"/>
              </a:ext>
            </a:extLst>
          </p:cNvPr>
          <p:cNvCxnSpPr/>
          <p:nvPr/>
        </p:nvCxnSpPr>
        <p:spPr>
          <a:xfrm>
            <a:off x="2462292" y="4958881"/>
            <a:ext cx="0" cy="1355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A44C1A6-F947-45C4-A677-31A690746DEB}"/>
              </a:ext>
            </a:extLst>
          </p:cNvPr>
          <p:cNvCxnSpPr/>
          <p:nvPr/>
        </p:nvCxnSpPr>
        <p:spPr>
          <a:xfrm flipV="1">
            <a:off x="2462292" y="6314750"/>
            <a:ext cx="18764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0C3D297-E13E-4A1C-BA77-A44E2F9FE873}"/>
              </a:ext>
            </a:extLst>
          </p:cNvPr>
          <p:cNvSpPr txBox="1"/>
          <p:nvPr/>
        </p:nvSpPr>
        <p:spPr>
          <a:xfrm>
            <a:off x="4857243" y="5072761"/>
            <a:ext cx="2743627" cy="118395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/>
              <a:t>With many people (N), </a:t>
            </a:r>
          </a:p>
          <a:p>
            <a:r>
              <a:rPr lang="en-US" sz="1200" dirty="0"/>
              <a:t>aggregate the individual demand curves </a:t>
            </a:r>
          </a:p>
          <a:p>
            <a:r>
              <a:rPr lang="en-US" sz="1200" dirty="0"/>
              <a:t>for individuals indexed by n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7344152-E82E-46F3-B13D-C9D0EAD81154}"/>
              </a:ext>
            </a:extLst>
          </p:cNvPr>
          <p:cNvCxnSpPr>
            <a:cxnSpLocks/>
          </p:cNvCxnSpPr>
          <p:nvPr/>
        </p:nvCxnSpPr>
        <p:spPr>
          <a:xfrm>
            <a:off x="8808126" y="4224382"/>
            <a:ext cx="0" cy="20323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2BD00AD-9893-4321-8759-248C2998C548}"/>
              </a:ext>
            </a:extLst>
          </p:cNvPr>
          <p:cNvCxnSpPr>
            <a:cxnSpLocks/>
          </p:cNvCxnSpPr>
          <p:nvPr/>
        </p:nvCxnSpPr>
        <p:spPr>
          <a:xfrm>
            <a:off x="8806810" y="6256719"/>
            <a:ext cx="247079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90186A4-B02A-4ECC-81E9-F25B46CBA6EA}"/>
              </a:ext>
            </a:extLst>
          </p:cNvPr>
          <p:cNvSpPr/>
          <p:nvPr/>
        </p:nvSpPr>
        <p:spPr>
          <a:xfrm>
            <a:off x="3372217" y="2839262"/>
            <a:ext cx="235037" cy="14352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5305EC0-A5D4-4AED-ADED-E435E2C6CDED}"/>
              </a:ext>
            </a:extLst>
          </p:cNvPr>
          <p:cNvSpPr txBox="1"/>
          <p:nvPr/>
        </p:nvSpPr>
        <p:spPr>
          <a:xfrm>
            <a:off x="2948574" y="4360505"/>
            <a:ext cx="300860" cy="288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CDB71E-5408-4F6E-A9BC-384A27A3ADD3}"/>
              </a:ext>
            </a:extLst>
          </p:cNvPr>
          <p:cNvSpPr txBox="1"/>
          <p:nvPr/>
        </p:nvSpPr>
        <p:spPr>
          <a:xfrm>
            <a:off x="2837511" y="6308750"/>
            <a:ext cx="300860" cy="288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718EF7F-7C34-46DF-92D2-3F440B7F08BD}"/>
              </a:ext>
            </a:extLst>
          </p:cNvPr>
          <p:cNvSpPr txBox="1"/>
          <p:nvPr/>
        </p:nvSpPr>
        <p:spPr>
          <a:xfrm>
            <a:off x="3414352" y="4361163"/>
            <a:ext cx="203802" cy="288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AC49EB-5456-4829-82FE-2FC66A5DA4FC}"/>
              </a:ext>
            </a:extLst>
          </p:cNvPr>
          <p:cNvSpPr txBox="1"/>
          <p:nvPr/>
        </p:nvSpPr>
        <p:spPr>
          <a:xfrm>
            <a:off x="3352800" y="6308750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72A438-58F0-4C69-BED2-2E908C28A7B7}"/>
              </a:ext>
            </a:extLst>
          </p:cNvPr>
          <p:cNvSpPr txBox="1"/>
          <p:nvPr/>
        </p:nvSpPr>
        <p:spPr>
          <a:xfrm>
            <a:off x="4494743" y="2511694"/>
            <a:ext cx="1165846" cy="60529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Person </a:t>
            </a:r>
            <a:r>
              <a:rPr lang="en-US" dirty="0" err="1"/>
              <a:t>i</a:t>
            </a:r>
            <a:r>
              <a:rPr lang="en-US" dirty="0"/>
              <a:t>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B653B14-0DE8-48B9-B063-4E46CF5D75FF}"/>
              </a:ext>
            </a:extLst>
          </p:cNvPr>
          <p:cNvSpPr txBox="1"/>
          <p:nvPr/>
        </p:nvSpPr>
        <p:spPr>
          <a:xfrm>
            <a:off x="2121674" y="5297514"/>
            <a:ext cx="382376" cy="288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10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6E5FB8E-32C2-43C2-B513-09399D0D3952}"/>
              </a:ext>
            </a:extLst>
          </p:cNvPr>
          <p:cNvSpPr txBox="1"/>
          <p:nvPr/>
        </p:nvSpPr>
        <p:spPr>
          <a:xfrm>
            <a:off x="8469550" y="5313155"/>
            <a:ext cx="382376" cy="288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10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148F5AF-5B24-4740-B116-98815A888E3F}"/>
              </a:ext>
            </a:extLst>
          </p:cNvPr>
          <p:cNvCxnSpPr>
            <a:cxnSpLocks/>
          </p:cNvCxnSpPr>
          <p:nvPr/>
        </p:nvCxnSpPr>
        <p:spPr>
          <a:xfrm>
            <a:off x="2618353" y="4853029"/>
            <a:ext cx="782176" cy="1296293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B9135F0-76CD-49F4-BCC7-B230EB0C2A07}"/>
              </a:ext>
            </a:extLst>
          </p:cNvPr>
          <p:cNvCxnSpPr>
            <a:cxnSpLocks/>
          </p:cNvCxnSpPr>
          <p:nvPr/>
        </p:nvCxnSpPr>
        <p:spPr>
          <a:xfrm>
            <a:off x="8990576" y="4849446"/>
            <a:ext cx="1031544" cy="140727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18ECECE-1EE7-44BE-8C79-545454473A2F}"/>
                  </a:ext>
                </a:extLst>
              </p:cNvPr>
              <p:cNvSpPr txBox="1"/>
              <p:nvPr/>
            </p:nvSpPr>
            <p:spPr>
              <a:xfrm>
                <a:off x="11363469" y="6325375"/>
                <a:ext cx="442018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18ECECE-1EE7-44BE-8C79-545454473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469" y="6325375"/>
                <a:ext cx="442018" cy="345880"/>
              </a:xfrm>
              <a:prstGeom prst="rect">
                <a:avLst/>
              </a:prstGeom>
              <a:blipFill>
                <a:blip r:embed="rId10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61CDC14-1ED3-4513-88F5-BF443C9EAD84}"/>
                  </a:ext>
                </a:extLst>
              </p:cNvPr>
              <p:cNvSpPr txBox="1"/>
              <p:nvPr/>
            </p:nvSpPr>
            <p:spPr>
              <a:xfrm>
                <a:off x="4104497" y="6308750"/>
                <a:ext cx="442018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61CDC14-1ED3-4513-88F5-BF443C9EA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497" y="6308750"/>
                <a:ext cx="442018" cy="345880"/>
              </a:xfrm>
              <a:prstGeom prst="rect">
                <a:avLst/>
              </a:prstGeom>
              <a:blipFill>
                <a:blip r:embed="rId15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41C5AAD-2198-4209-8E97-F3EE00C6A9EA}"/>
                  </a:ext>
                </a:extLst>
              </p:cNvPr>
              <p:cNvSpPr txBox="1"/>
              <p:nvPr/>
            </p:nvSpPr>
            <p:spPr>
              <a:xfrm>
                <a:off x="8348957" y="4157760"/>
                <a:ext cx="382376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41C5AAD-2198-4209-8E97-F3EE00C6A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957" y="4157760"/>
                <a:ext cx="382376" cy="345880"/>
              </a:xfrm>
              <a:prstGeom prst="rect">
                <a:avLst/>
              </a:prstGeom>
              <a:blipFill>
                <a:blip r:embed="rId1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3C72316-2113-4546-A3EF-E94A0026B072}"/>
                  </a:ext>
                </a:extLst>
              </p:cNvPr>
              <p:cNvSpPr txBox="1"/>
              <p:nvPr/>
            </p:nvSpPr>
            <p:spPr>
              <a:xfrm>
                <a:off x="2091680" y="4845148"/>
                <a:ext cx="441777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3C72316-2113-4546-A3EF-E94A0026B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680" y="4845148"/>
                <a:ext cx="441777" cy="345880"/>
              </a:xfrm>
              <a:prstGeom prst="rect">
                <a:avLst/>
              </a:prstGeom>
              <a:blipFill>
                <a:blip r:embed="rId19"/>
                <a:stretch>
                  <a:fillRect b="-140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876F678-52DD-4B14-9306-DA57C62F307B}"/>
              </a:ext>
            </a:extLst>
          </p:cNvPr>
          <p:cNvCxnSpPr>
            <a:stCxn id="27" idx="2"/>
          </p:cNvCxnSpPr>
          <p:nvPr/>
        </p:nvCxnSpPr>
        <p:spPr>
          <a:xfrm flipH="1">
            <a:off x="2426672" y="3137843"/>
            <a:ext cx="5063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7ED70CB5-75FE-40EA-915B-98997A40F568}"/>
              </a:ext>
            </a:extLst>
          </p:cNvPr>
          <p:cNvSpPr txBox="1"/>
          <p:nvPr/>
        </p:nvSpPr>
        <p:spPr>
          <a:xfrm>
            <a:off x="2159800" y="3006690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11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C4F3F22-62BF-4C6F-BA8A-F9AE7DCD1B48}"/>
                  </a:ext>
                </a:extLst>
              </p:cNvPr>
              <p:cNvSpPr txBox="1"/>
              <p:nvPr/>
            </p:nvSpPr>
            <p:spPr>
              <a:xfrm>
                <a:off x="8935000" y="4556054"/>
                <a:ext cx="493480" cy="34672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=100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C4F3F22-62BF-4C6F-BA8A-F9AE7DCD1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000" y="4556054"/>
                <a:ext cx="493480" cy="346721"/>
              </a:xfrm>
              <a:prstGeom prst="rect">
                <a:avLst/>
              </a:prstGeom>
              <a:blipFill>
                <a:blip r:embed="rId20"/>
                <a:stretch>
                  <a:fillRect r="-65432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0CB3BE6B-E50F-5580-8777-0599D19BB9C3}"/>
              </a:ext>
            </a:extLst>
          </p:cNvPr>
          <p:cNvSpPr txBox="1"/>
          <p:nvPr/>
        </p:nvSpPr>
        <p:spPr>
          <a:xfrm>
            <a:off x="4356545" y="171190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income consumption</a:t>
            </a:r>
          </a:p>
          <a:p>
            <a:r>
              <a:rPr lang="en-US" sz="1200" dirty="0"/>
              <a:t>curve person </a:t>
            </a:r>
            <a:r>
              <a:rPr lang="en-US" sz="1200" dirty="0" err="1"/>
              <a:t>i</a:t>
            </a:r>
            <a:endParaRPr lang="en-US" sz="1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5517BB-263F-CEFE-69F1-B00DD4E449A6}"/>
              </a:ext>
            </a:extLst>
          </p:cNvPr>
          <p:cNvCxnSpPr>
            <a:cxnSpLocks/>
          </p:cNvCxnSpPr>
          <p:nvPr/>
        </p:nvCxnSpPr>
        <p:spPr>
          <a:xfrm>
            <a:off x="2451298" y="1961698"/>
            <a:ext cx="2383977" cy="244007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41EAD6-9BBE-BB5B-09AA-76211F8BC5CC}"/>
              </a:ext>
            </a:extLst>
          </p:cNvPr>
          <p:cNvSpPr/>
          <p:nvPr/>
        </p:nvSpPr>
        <p:spPr>
          <a:xfrm>
            <a:off x="3017520" y="1781297"/>
            <a:ext cx="1414408" cy="1382347"/>
          </a:xfrm>
          <a:custGeom>
            <a:avLst/>
            <a:gdLst>
              <a:gd name="connsiteX0" fmla="*/ 0 w 1414408"/>
              <a:gd name="connsiteY0" fmla="*/ 1327663 h 1382347"/>
              <a:gd name="connsiteX1" fmla="*/ 406400 w 1414408"/>
              <a:gd name="connsiteY1" fmla="*/ 1236223 h 1382347"/>
              <a:gd name="connsiteX2" fmla="*/ 1351280 w 1414408"/>
              <a:gd name="connsiteY2" fmla="*/ 77983 h 1382347"/>
              <a:gd name="connsiteX3" fmla="*/ 1249680 w 1414408"/>
              <a:gd name="connsiteY3" fmla="*/ 199903 h 138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4408" h="1382347">
                <a:moveTo>
                  <a:pt x="0" y="1327663"/>
                </a:moveTo>
                <a:cubicBezTo>
                  <a:pt x="90593" y="1386083"/>
                  <a:pt x="181187" y="1444503"/>
                  <a:pt x="406400" y="1236223"/>
                </a:cubicBezTo>
                <a:cubicBezTo>
                  <a:pt x="631613" y="1027943"/>
                  <a:pt x="1210733" y="250703"/>
                  <a:pt x="1351280" y="77983"/>
                </a:cubicBezTo>
                <a:cubicBezTo>
                  <a:pt x="1491827" y="-94737"/>
                  <a:pt x="1370753" y="52583"/>
                  <a:pt x="1249680" y="19990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A8E470F-2F8D-7542-BBCA-C3C297A46F7E}"/>
                  </a:ext>
                </a:extLst>
              </p:cNvPr>
              <p:cNvSpPr txBox="1"/>
              <p:nvPr/>
            </p:nvSpPr>
            <p:spPr>
              <a:xfrm>
                <a:off x="2425859" y="1809518"/>
                <a:ext cx="1481431" cy="420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=150,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1=10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A8E470F-2F8D-7542-BBCA-C3C297A46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859" y="1809518"/>
                <a:ext cx="1481431" cy="420180"/>
              </a:xfrm>
              <a:prstGeom prst="rect">
                <a:avLst/>
              </a:prstGeom>
              <a:blipFill>
                <a:blip r:embed="rId21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B6AD517-FF78-5E6C-2BEF-4835EE247189}"/>
              </a:ext>
            </a:extLst>
          </p:cNvPr>
          <p:cNvCxnSpPr>
            <a:cxnSpLocks/>
          </p:cNvCxnSpPr>
          <p:nvPr/>
        </p:nvCxnSpPr>
        <p:spPr>
          <a:xfrm>
            <a:off x="2986180" y="4739946"/>
            <a:ext cx="1103112" cy="1568146"/>
          </a:xfrm>
          <a:prstGeom prst="line">
            <a:avLst/>
          </a:prstGeom>
          <a:ln w="254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6640967-51F1-CFC3-80DF-A18E312AE95C}"/>
                  </a:ext>
                </a:extLst>
              </p:cNvPr>
              <p:cNvSpPr txBox="1"/>
              <p:nvPr/>
            </p:nvSpPr>
            <p:spPr>
              <a:xfrm>
                <a:off x="2559251" y="4691668"/>
                <a:ext cx="929806" cy="386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=100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6640967-51F1-CFC3-80DF-A18E312AE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251" y="4691668"/>
                <a:ext cx="929806" cy="386196"/>
              </a:xfrm>
              <a:prstGeom prst="rect">
                <a:avLst/>
              </a:prstGeom>
              <a:blipFill>
                <a:blip r:embed="rId22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554BBD7-4E8E-0B18-1436-0753A7B979B9}"/>
                  </a:ext>
                </a:extLst>
              </p:cNvPr>
              <p:cNvSpPr txBox="1"/>
              <p:nvPr/>
            </p:nvSpPr>
            <p:spPr>
              <a:xfrm>
                <a:off x="3943274" y="5906189"/>
                <a:ext cx="929806" cy="403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=150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554BBD7-4E8E-0B18-1436-0753A7B97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274" y="5906189"/>
                <a:ext cx="929806" cy="40318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CD30F5B-9812-518A-4535-F20D614F3E0D}"/>
              </a:ext>
            </a:extLst>
          </p:cNvPr>
          <p:cNvCxnSpPr>
            <a:cxnSpLocks/>
            <a:stCxn id="52" idx="3"/>
          </p:cNvCxnSpPr>
          <p:nvPr/>
        </p:nvCxnSpPr>
        <p:spPr>
          <a:xfrm>
            <a:off x="2504050" y="5441631"/>
            <a:ext cx="190412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D9EFFBDB-3A0B-4EDB-EBAB-E540E93C5E43}"/>
              </a:ext>
            </a:extLst>
          </p:cNvPr>
          <p:cNvSpPr txBox="1"/>
          <p:nvPr/>
        </p:nvSpPr>
        <p:spPr>
          <a:xfrm>
            <a:off x="291062" y="4956413"/>
            <a:ext cx="1558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each level Y,</a:t>
            </a:r>
          </a:p>
          <a:p>
            <a:r>
              <a:rPr lang="en-US" sz="1200" dirty="0"/>
              <a:t>add in variation</a:t>
            </a:r>
          </a:p>
          <a:p>
            <a:r>
              <a:rPr lang="en-US" sz="1200" dirty="0"/>
              <a:t>to the value of p1 to derive the price consumption curve to get the demand curves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ADD2713-4572-B4E0-76FA-9B07D17DBFE7}"/>
              </a:ext>
            </a:extLst>
          </p:cNvPr>
          <p:cNvSpPr txBox="1"/>
          <p:nvPr/>
        </p:nvSpPr>
        <p:spPr>
          <a:xfrm>
            <a:off x="2128924" y="2743200"/>
            <a:ext cx="46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ECEF3F5-A57A-DAB4-BB1E-951489DDD0FB}"/>
              </a:ext>
            </a:extLst>
          </p:cNvPr>
          <p:cNvCxnSpPr>
            <a:cxnSpLocks/>
          </p:cNvCxnSpPr>
          <p:nvPr/>
        </p:nvCxnSpPr>
        <p:spPr>
          <a:xfrm flipV="1">
            <a:off x="2465723" y="2921241"/>
            <a:ext cx="940914" cy="952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E7B71E76-512E-3FF5-E59A-5586894F64F8}"/>
              </a:ext>
            </a:extLst>
          </p:cNvPr>
          <p:cNvCxnSpPr>
            <a:cxnSpLocks/>
          </p:cNvCxnSpPr>
          <p:nvPr/>
        </p:nvCxnSpPr>
        <p:spPr>
          <a:xfrm flipV="1">
            <a:off x="8851926" y="5421311"/>
            <a:ext cx="2273274" cy="156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751E7C6-F81A-1008-937C-E7EB24E39CA7}"/>
              </a:ext>
            </a:extLst>
          </p:cNvPr>
          <p:cNvCxnSpPr>
            <a:cxnSpLocks/>
          </p:cNvCxnSpPr>
          <p:nvPr/>
        </p:nvCxnSpPr>
        <p:spPr>
          <a:xfrm>
            <a:off x="9632749" y="4625729"/>
            <a:ext cx="1157171" cy="1560443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DA2B6033-BD25-2036-A228-E23EFA34E10E}"/>
                  </a:ext>
                </a:extLst>
              </p:cNvPr>
              <p:cNvSpPr txBox="1"/>
              <p:nvPr/>
            </p:nvSpPr>
            <p:spPr>
              <a:xfrm>
                <a:off x="9565640" y="4374186"/>
                <a:ext cx="929806" cy="382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=150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DA2B6033-BD25-2036-A228-E23EFA34E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640" y="4374186"/>
                <a:ext cx="929806" cy="382221"/>
              </a:xfrm>
              <a:prstGeom prst="rect">
                <a:avLst/>
              </a:prstGeom>
              <a:blipFill>
                <a:blip r:embed="rId24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85248BD8-22F7-ABB3-7E79-54622F4704EE}"/>
              </a:ext>
            </a:extLst>
          </p:cNvPr>
          <p:cNvCxnSpPr>
            <a:cxnSpLocks/>
          </p:cNvCxnSpPr>
          <p:nvPr/>
        </p:nvCxnSpPr>
        <p:spPr>
          <a:xfrm>
            <a:off x="9423400" y="5488415"/>
            <a:ext cx="5080" cy="8902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A33D24BA-2A6B-7E15-E179-B22EAE09AD23}"/>
              </a:ext>
            </a:extLst>
          </p:cNvPr>
          <p:cNvCxnSpPr>
            <a:cxnSpLocks/>
          </p:cNvCxnSpPr>
          <p:nvPr/>
        </p:nvCxnSpPr>
        <p:spPr>
          <a:xfrm>
            <a:off x="10231120" y="5457272"/>
            <a:ext cx="0" cy="92136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8BB263B-60E1-219B-D1EA-01995A0BA9E9}"/>
                  </a:ext>
                </a:extLst>
              </p:cNvPr>
              <p:cNvSpPr txBox="1"/>
              <p:nvPr/>
            </p:nvSpPr>
            <p:spPr>
              <a:xfrm>
                <a:off x="8935720" y="6221064"/>
                <a:ext cx="1001748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=100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8BB263B-60E1-219B-D1EA-01995A0BA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720" y="6221064"/>
                <a:ext cx="1001748" cy="61170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CB916510-8342-0A6F-4DDD-3D895C0C0983}"/>
                  </a:ext>
                </a:extLst>
              </p:cNvPr>
              <p:cNvSpPr txBox="1"/>
              <p:nvPr/>
            </p:nvSpPr>
            <p:spPr>
              <a:xfrm>
                <a:off x="9804400" y="6223000"/>
                <a:ext cx="1001748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2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=150</m:t>
                              </m:r>
                            </m:sub>
                            <m:sup>
                              <m:r>
                                <a:rPr lang="en-US" sz="1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CB916510-8342-0A6F-4DDD-3D895C0C0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400" y="6223000"/>
                <a:ext cx="1001748" cy="61170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extBox 135">
            <a:extLst>
              <a:ext uri="{FF2B5EF4-FFF2-40B4-BE49-F238E27FC236}">
                <a16:creationId xmlns:a16="http://schemas.microsoft.com/office/drawing/2014/main" id="{358D16E3-336B-5ABD-78B7-96EA189921FB}"/>
              </a:ext>
            </a:extLst>
          </p:cNvPr>
          <p:cNvSpPr txBox="1"/>
          <p:nvPr/>
        </p:nvSpPr>
        <p:spPr>
          <a:xfrm>
            <a:off x="8258227" y="3294923"/>
            <a:ext cx="340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Shift in the aggregate demand curve when incomes increase</a:t>
            </a:r>
          </a:p>
        </p:txBody>
      </p:sp>
      <p:sp>
        <p:nvSpPr>
          <p:cNvPr id="137" name="Arrow: Right 136">
            <a:extLst>
              <a:ext uri="{FF2B5EF4-FFF2-40B4-BE49-F238E27FC236}">
                <a16:creationId xmlns:a16="http://schemas.microsoft.com/office/drawing/2014/main" id="{EFDD23FF-DED3-7C18-946B-A35024D45E67}"/>
              </a:ext>
            </a:extLst>
          </p:cNvPr>
          <p:cNvSpPr/>
          <p:nvPr/>
        </p:nvSpPr>
        <p:spPr>
          <a:xfrm>
            <a:off x="5947045" y="5906189"/>
            <a:ext cx="1234082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521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03203-E87E-2634-C704-DEEBA53BC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6962"/>
            <a:ext cx="12115800" cy="1044637"/>
          </a:xfrm>
        </p:spPr>
        <p:txBody>
          <a:bodyPr/>
          <a:lstStyle/>
          <a:p>
            <a:r>
              <a:rPr lang="en-US" sz="3200" dirty="0"/>
              <a:t>From Bundle A, with income increase and we observe consumption level B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1F2B255-0E41-33CA-C13B-D3C5EAD67835}"/>
              </a:ext>
            </a:extLst>
          </p:cNvPr>
          <p:cNvCxnSpPr/>
          <p:nvPr/>
        </p:nvCxnSpPr>
        <p:spPr>
          <a:xfrm>
            <a:off x="2667000" y="1752600"/>
            <a:ext cx="0" cy="434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AF9B0A-1D78-5E40-CDA5-07B674700E0C}"/>
              </a:ext>
            </a:extLst>
          </p:cNvPr>
          <p:cNvCxnSpPr/>
          <p:nvPr/>
        </p:nvCxnSpPr>
        <p:spPr>
          <a:xfrm>
            <a:off x="2667000" y="6096000"/>
            <a:ext cx="4724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984BC60-6549-7C7F-5F31-9C04D0B0AE07}"/>
              </a:ext>
            </a:extLst>
          </p:cNvPr>
          <p:cNvCxnSpPr/>
          <p:nvPr/>
        </p:nvCxnSpPr>
        <p:spPr>
          <a:xfrm>
            <a:off x="2667000" y="3733800"/>
            <a:ext cx="4572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CC7C4D-6028-F5C6-82A9-02F45B72C9A7}"/>
              </a:ext>
            </a:extLst>
          </p:cNvPr>
          <p:cNvCxnSpPr/>
          <p:nvPr/>
        </p:nvCxnSpPr>
        <p:spPr>
          <a:xfrm flipV="1">
            <a:off x="4876800" y="1752600"/>
            <a:ext cx="0" cy="43434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D8DB867-7659-D11D-54A8-3F01E74A418E}"/>
              </a:ext>
            </a:extLst>
          </p:cNvPr>
          <p:cNvSpPr/>
          <p:nvPr/>
        </p:nvSpPr>
        <p:spPr>
          <a:xfrm>
            <a:off x="4800600" y="361949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B84B72-1F0F-CEC7-3A32-08FE41225C1E}"/>
              </a:ext>
            </a:extLst>
          </p:cNvPr>
          <p:cNvSpPr/>
          <p:nvPr/>
        </p:nvSpPr>
        <p:spPr>
          <a:xfrm>
            <a:off x="5867400" y="1752600"/>
            <a:ext cx="457199" cy="3809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53687B-332C-60A6-C20C-1833539F9414}"/>
                  </a:ext>
                </a:extLst>
              </p:cNvPr>
              <p:cNvSpPr txBox="1"/>
              <p:nvPr/>
            </p:nvSpPr>
            <p:spPr>
              <a:xfrm>
                <a:off x="5943600" y="2362200"/>
                <a:ext cx="1182631" cy="646331"/>
              </a:xfrm>
              <a:prstGeom prst="rect">
                <a:avLst/>
              </a:prstGeom>
              <a:noFill/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normal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normal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53687B-332C-60A6-C20C-1833539F9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362200"/>
                <a:ext cx="1182631" cy="646331"/>
              </a:xfrm>
              <a:prstGeom prst="rect">
                <a:avLst/>
              </a:prstGeom>
              <a:blipFill>
                <a:blip r:embed="rId2"/>
                <a:stretch>
                  <a:fillRect t="-4630" r="-4082" b="-12037"/>
                </a:stretch>
              </a:blipFill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480A24-4959-E939-1A18-C2BF3CBA4BD4}"/>
                  </a:ext>
                </a:extLst>
              </p:cNvPr>
              <p:cNvSpPr txBox="1"/>
              <p:nvPr/>
            </p:nvSpPr>
            <p:spPr>
              <a:xfrm>
                <a:off x="3048000" y="2404795"/>
                <a:ext cx="1447799" cy="646331"/>
              </a:xfrm>
              <a:prstGeom prst="rect">
                <a:avLst/>
              </a:prstGeom>
              <a:noFill/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inferior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normal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480A24-4959-E939-1A18-C2BF3CBA4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404795"/>
                <a:ext cx="1447799" cy="646331"/>
              </a:xfrm>
              <a:prstGeom prst="rect">
                <a:avLst/>
              </a:prstGeom>
              <a:blipFill>
                <a:blip r:embed="rId3"/>
                <a:stretch>
                  <a:fillRect t="-3670" b="-11927"/>
                </a:stretch>
              </a:blipFill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90C12B-35B2-6116-1D88-A389118F4365}"/>
                  </a:ext>
                </a:extLst>
              </p:cNvPr>
              <p:cNvSpPr txBox="1"/>
              <p:nvPr/>
            </p:nvSpPr>
            <p:spPr>
              <a:xfrm>
                <a:off x="5791201" y="5066715"/>
                <a:ext cx="1447799" cy="646331"/>
              </a:xfrm>
              <a:prstGeom prst="rect">
                <a:avLst/>
              </a:prstGeom>
              <a:noFill/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normal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inferior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90C12B-35B2-6116-1D88-A389118F4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1" y="5066715"/>
                <a:ext cx="1447799" cy="646331"/>
              </a:xfrm>
              <a:prstGeom prst="rect">
                <a:avLst/>
              </a:prstGeom>
              <a:blipFill>
                <a:blip r:embed="rId4"/>
                <a:stretch>
                  <a:fillRect t="-3704" b="-12963"/>
                </a:stretch>
              </a:blipFill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2855ABB5-C97C-93AC-43FA-7AB4E0F6D220}"/>
              </a:ext>
            </a:extLst>
          </p:cNvPr>
          <p:cNvSpPr/>
          <p:nvPr/>
        </p:nvSpPr>
        <p:spPr>
          <a:xfrm>
            <a:off x="5948680" y="4241800"/>
            <a:ext cx="457199" cy="3809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9E042DC-49D2-0045-93A7-388704C1AC4E}"/>
              </a:ext>
            </a:extLst>
          </p:cNvPr>
          <p:cNvSpPr/>
          <p:nvPr/>
        </p:nvSpPr>
        <p:spPr>
          <a:xfrm>
            <a:off x="3327400" y="1828806"/>
            <a:ext cx="457199" cy="3809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23A5B27-7D19-8EC3-D6A7-F1B29FE0794A}"/>
              </a:ext>
            </a:extLst>
          </p:cNvPr>
          <p:cNvSpPr/>
          <p:nvPr/>
        </p:nvSpPr>
        <p:spPr>
          <a:xfrm>
            <a:off x="3388360" y="4292600"/>
            <a:ext cx="457199" cy="3809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2C94EC-B3FE-F9E0-7674-BDA8AC3B8DE6}"/>
              </a:ext>
            </a:extLst>
          </p:cNvPr>
          <p:cNvSpPr txBox="1"/>
          <p:nvPr/>
        </p:nvSpPr>
        <p:spPr>
          <a:xfrm>
            <a:off x="2926081" y="5015915"/>
            <a:ext cx="1447799" cy="830997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Consumer is confused! This violates more is better than less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15044E4-5D7B-B92F-D81B-5A5F339D9E79}"/>
                  </a:ext>
                </a:extLst>
              </p:cNvPr>
              <p:cNvSpPr txBox="1"/>
              <p:nvPr/>
            </p:nvSpPr>
            <p:spPr>
              <a:xfrm>
                <a:off x="2133600" y="1828806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15044E4-5D7B-B92F-D81B-5A5F339D9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828806"/>
                <a:ext cx="47731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BC60B3-2EBE-8640-89CF-E7888EBAA599}"/>
                  </a:ext>
                </a:extLst>
              </p:cNvPr>
              <p:cNvSpPr txBox="1"/>
              <p:nvPr/>
            </p:nvSpPr>
            <p:spPr>
              <a:xfrm>
                <a:off x="7096760" y="6151880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BC60B3-2EBE-8640-89CF-E7888EBAA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760" y="6151880"/>
                <a:ext cx="47198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05BFD3-84A9-0211-AECF-A4F8B3A51ED2}"/>
                  </a:ext>
                </a:extLst>
              </p:cNvPr>
              <p:cNvSpPr txBox="1"/>
              <p:nvPr/>
            </p:nvSpPr>
            <p:spPr>
              <a:xfrm>
                <a:off x="4622800" y="6156960"/>
                <a:ext cx="514820" cy="374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05BFD3-84A9-0211-AECF-A4F8B3A51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800" y="6156960"/>
                <a:ext cx="514820" cy="374077"/>
              </a:xfrm>
              <a:prstGeom prst="rect">
                <a:avLst/>
              </a:prstGeom>
              <a:blipFill>
                <a:blip r:embed="rId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B2D012-1FA5-938C-2DD9-0A53A8CDE34E}"/>
                  </a:ext>
                </a:extLst>
              </p:cNvPr>
              <p:cNvSpPr txBox="1"/>
              <p:nvPr/>
            </p:nvSpPr>
            <p:spPr>
              <a:xfrm>
                <a:off x="2133600" y="3550920"/>
                <a:ext cx="514820" cy="374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B2D012-1FA5-938C-2DD9-0A53A8CDE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550920"/>
                <a:ext cx="514820" cy="374590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9C41581-4EF7-5C78-55EC-B4F894EA8C2A}"/>
              </a:ext>
            </a:extLst>
          </p:cNvPr>
          <p:cNvSpPr txBox="1"/>
          <p:nvPr/>
        </p:nvSpPr>
        <p:spPr>
          <a:xfrm>
            <a:off x="7965441" y="3556000"/>
            <a:ext cx="41503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least one good must be normal to avoid violating more is better than less with an income increase.  </a:t>
            </a:r>
          </a:p>
          <a:p>
            <a:endParaRPr lang="en-US" dirty="0"/>
          </a:p>
          <a:p>
            <a:r>
              <a:rPr lang="en-US" sz="1200" dirty="0"/>
              <a:t>One way interpret this is to make one good savings for future consumption and that is the normal good and all current consumption goods are inferior.  </a:t>
            </a:r>
          </a:p>
          <a:p>
            <a:endParaRPr lang="en-US" sz="1200" dirty="0"/>
          </a:p>
          <a:p>
            <a:r>
              <a:rPr lang="en-US" sz="1200" dirty="0"/>
              <a:t>This does not have to be the case, but it helps explain why B4 is not a logical outcome given the properties of indifference curves.</a:t>
            </a:r>
          </a:p>
        </p:txBody>
      </p:sp>
    </p:spTree>
    <p:extLst>
      <p:ext uri="{BB962C8B-B14F-4D97-AF65-F5344CB8AC3E}">
        <p14:creationId xmlns:p14="http://schemas.microsoft.com/office/powerpoint/2010/main" val="15947456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49EC58-26E5-4424-907D-394B2A04D6B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a Normal Good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49EC58-26E5-4424-907D-394B2A04D6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33227-5979-4337-A6EB-B42E6C955B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109728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8A2D8A-E1F4-4FF5-AB1B-B04E1D951E8E}"/>
              </a:ext>
            </a:extLst>
          </p:cNvPr>
          <p:cNvCxnSpPr/>
          <p:nvPr/>
        </p:nvCxnSpPr>
        <p:spPr>
          <a:xfrm>
            <a:off x="3684523" y="1554480"/>
            <a:ext cx="0" cy="419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5377D7-381C-4BC1-9C66-3FEF378ECA8C}"/>
              </a:ext>
            </a:extLst>
          </p:cNvPr>
          <p:cNvCxnSpPr>
            <a:cxnSpLocks/>
          </p:cNvCxnSpPr>
          <p:nvPr/>
        </p:nvCxnSpPr>
        <p:spPr>
          <a:xfrm>
            <a:off x="3684523" y="5745480"/>
            <a:ext cx="5021844" cy="109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E04AB6-98EF-4EE9-9B2A-64D959039E90}"/>
              </a:ext>
            </a:extLst>
          </p:cNvPr>
          <p:cNvCxnSpPr>
            <a:cxnSpLocks/>
          </p:cNvCxnSpPr>
          <p:nvPr/>
        </p:nvCxnSpPr>
        <p:spPr>
          <a:xfrm>
            <a:off x="3684523" y="2545080"/>
            <a:ext cx="2705100" cy="3200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7C54F2-F539-42D7-9FA7-3F7D1C4E28A8}"/>
              </a:ext>
            </a:extLst>
          </p:cNvPr>
          <p:cNvCxnSpPr/>
          <p:nvPr/>
        </p:nvCxnSpPr>
        <p:spPr>
          <a:xfrm>
            <a:off x="3684523" y="2545080"/>
            <a:ext cx="4343401" cy="3200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38D86F-478E-49BD-B960-1A7410C0C179}"/>
              </a:ext>
            </a:extLst>
          </p:cNvPr>
          <p:cNvSpPr/>
          <p:nvPr/>
        </p:nvSpPr>
        <p:spPr>
          <a:xfrm>
            <a:off x="4460583" y="2726583"/>
            <a:ext cx="2525765" cy="2913018"/>
          </a:xfrm>
          <a:custGeom>
            <a:avLst/>
            <a:gdLst>
              <a:gd name="connsiteX0" fmla="*/ 0 w 2567836"/>
              <a:gd name="connsiteY0" fmla="*/ 0 h 1966587"/>
              <a:gd name="connsiteX1" fmla="*/ 450937 w 2567836"/>
              <a:gd name="connsiteY1" fmla="*/ 814192 h 1966587"/>
              <a:gd name="connsiteX2" fmla="*/ 2567836 w 2567836"/>
              <a:gd name="connsiteY2" fmla="*/ 1966587 h 196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836" h="1966587">
                <a:moveTo>
                  <a:pt x="0" y="0"/>
                </a:moveTo>
                <a:cubicBezTo>
                  <a:pt x="11482" y="243214"/>
                  <a:pt x="22964" y="486428"/>
                  <a:pt x="450937" y="814192"/>
                </a:cubicBezTo>
                <a:cubicBezTo>
                  <a:pt x="878910" y="1141956"/>
                  <a:pt x="2173266" y="1757820"/>
                  <a:pt x="2567836" y="1966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D486236-5AC8-4862-BE54-94B6691A4F5D}"/>
              </a:ext>
            </a:extLst>
          </p:cNvPr>
          <p:cNvSpPr/>
          <p:nvPr/>
        </p:nvSpPr>
        <p:spPr>
          <a:xfrm>
            <a:off x="5952791" y="3735888"/>
            <a:ext cx="2753577" cy="1952756"/>
          </a:xfrm>
          <a:custGeom>
            <a:avLst/>
            <a:gdLst>
              <a:gd name="connsiteX0" fmla="*/ 0 w 2567836"/>
              <a:gd name="connsiteY0" fmla="*/ 0 h 1966587"/>
              <a:gd name="connsiteX1" fmla="*/ 450937 w 2567836"/>
              <a:gd name="connsiteY1" fmla="*/ 814192 h 1966587"/>
              <a:gd name="connsiteX2" fmla="*/ 2567836 w 2567836"/>
              <a:gd name="connsiteY2" fmla="*/ 1966587 h 196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836" h="1966587">
                <a:moveTo>
                  <a:pt x="0" y="0"/>
                </a:moveTo>
                <a:cubicBezTo>
                  <a:pt x="11482" y="243214"/>
                  <a:pt x="22964" y="486428"/>
                  <a:pt x="450937" y="814192"/>
                </a:cubicBezTo>
                <a:cubicBezTo>
                  <a:pt x="878910" y="1141956"/>
                  <a:pt x="2173266" y="1757820"/>
                  <a:pt x="2567836" y="1966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A80C4A-7F8B-4275-BCF5-06CA69260EE8}"/>
              </a:ext>
            </a:extLst>
          </p:cNvPr>
          <p:cNvSpPr/>
          <p:nvPr/>
        </p:nvSpPr>
        <p:spPr>
          <a:xfrm>
            <a:off x="4794301" y="3835357"/>
            <a:ext cx="205200" cy="205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AE64C9-1751-4B05-97E7-E727702044DF}"/>
              </a:ext>
            </a:extLst>
          </p:cNvPr>
          <p:cNvSpPr/>
          <p:nvPr/>
        </p:nvSpPr>
        <p:spPr>
          <a:xfrm>
            <a:off x="5328950" y="4236919"/>
            <a:ext cx="205200" cy="205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E530D7-B547-4F10-BF8E-1AF2691F91B9}"/>
              </a:ext>
            </a:extLst>
          </p:cNvPr>
          <p:cNvSpPr/>
          <p:nvPr/>
        </p:nvSpPr>
        <p:spPr>
          <a:xfrm>
            <a:off x="6413663" y="4408559"/>
            <a:ext cx="205200" cy="205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A3BF32-FE54-475A-A9FC-317290F1FCD6}"/>
                  </a:ext>
                </a:extLst>
              </p:cNvPr>
              <p:cNvSpPr txBox="1"/>
              <p:nvPr/>
            </p:nvSpPr>
            <p:spPr>
              <a:xfrm>
                <a:off x="5397474" y="5364480"/>
                <a:ext cx="986680" cy="39190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A3BF32-FE54-475A-A9FC-317290F1F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474" y="5364480"/>
                <a:ext cx="986680" cy="391902"/>
              </a:xfrm>
              <a:prstGeom prst="rect">
                <a:avLst/>
              </a:prstGeom>
              <a:blipFill>
                <a:blip r:embed="rId4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90C1A61-DD53-4BBD-994F-356E566EFE8A}"/>
                  </a:ext>
                </a:extLst>
              </p:cNvPr>
              <p:cNvSpPr txBox="1"/>
              <p:nvPr/>
            </p:nvSpPr>
            <p:spPr>
              <a:xfrm>
                <a:off x="7126051" y="5402995"/>
                <a:ext cx="904928" cy="39074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90C1A61-DD53-4BBD-994F-356E566EF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051" y="5402995"/>
                <a:ext cx="904928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F6B96B-F210-4DCB-B7C2-112547342056}"/>
                  </a:ext>
                </a:extLst>
              </p:cNvPr>
              <p:cNvSpPr txBox="1"/>
              <p:nvPr/>
            </p:nvSpPr>
            <p:spPr>
              <a:xfrm>
                <a:off x="6672648" y="5193814"/>
                <a:ext cx="4254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F6B96B-F210-4DCB-B7C2-112547342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48" y="5193814"/>
                <a:ext cx="4254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9A244C-104A-4E46-A256-AF1B403E31CA}"/>
                  </a:ext>
                </a:extLst>
              </p:cNvPr>
              <p:cNvSpPr txBox="1"/>
              <p:nvPr/>
            </p:nvSpPr>
            <p:spPr>
              <a:xfrm>
                <a:off x="8734335" y="5349539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9A244C-104A-4E46-A256-AF1B403E3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335" y="5349539"/>
                <a:ext cx="430759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98C69-E4AA-4CE5-A9D5-F2C267E2385D}"/>
                  </a:ext>
                </a:extLst>
              </p:cNvPr>
              <p:cNvSpPr txBox="1"/>
              <p:nvPr/>
            </p:nvSpPr>
            <p:spPr>
              <a:xfrm>
                <a:off x="3227323" y="1630680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98C69-E4AA-4CE5-A9D5-F2C267E23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323" y="1630680"/>
                <a:ext cx="4773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2C3983-E5D4-4DFB-8C41-842AE547BCEB}"/>
                  </a:ext>
                </a:extLst>
              </p:cNvPr>
              <p:cNvSpPr txBox="1"/>
              <p:nvPr/>
            </p:nvSpPr>
            <p:spPr>
              <a:xfrm>
                <a:off x="8516423" y="5676891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2C3983-E5D4-4DFB-8C41-842AE547B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423" y="5676891"/>
                <a:ext cx="47198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805322-282B-4E1F-9428-8EE9A4FE9744}"/>
              </a:ext>
            </a:extLst>
          </p:cNvPr>
          <p:cNvCxnSpPr>
            <a:endCxn id="15" idx="2"/>
          </p:cNvCxnSpPr>
          <p:nvPr/>
        </p:nvCxnSpPr>
        <p:spPr>
          <a:xfrm>
            <a:off x="3684523" y="3938136"/>
            <a:ext cx="110977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DE0E81-5D38-4E98-8DB4-A939DD20FB01}"/>
              </a:ext>
            </a:extLst>
          </p:cNvPr>
          <p:cNvCxnSpPr>
            <a:endCxn id="15" idx="4"/>
          </p:cNvCxnSpPr>
          <p:nvPr/>
        </p:nvCxnSpPr>
        <p:spPr>
          <a:xfrm flipH="1" flipV="1">
            <a:off x="4896901" y="4040915"/>
            <a:ext cx="25531" cy="170250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3537D7-CE3B-496A-808D-518296FB12A8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5431550" y="4442119"/>
            <a:ext cx="4556" cy="12551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8E87B5-0E31-45BA-9BF1-657C949ED073}"/>
              </a:ext>
            </a:extLst>
          </p:cNvPr>
          <p:cNvCxnSpPr>
            <a:cxnSpLocks/>
          </p:cNvCxnSpPr>
          <p:nvPr/>
        </p:nvCxnSpPr>
        <p:spPr>
          <a:xfrm>
            <a:off x="6507696" y="4648214"/>
            <a:ext cx="37881" cy="112617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B5EC2F-FE17-4256-AF66-B84A6DFF5771}"/>
                  </a:ext>
                </a:extLst>
              </p:cNvPr>
              <p:cNvSpPr txBox="1"/>
              <p:nvPr/>
            </p:nvSpPr>
            <p:spPr>
              <a:xfrm>
                <a:off x="3239916" y="3716273"/>
                <a:ext cx="487249" cy="37247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B5EC2F-FE17-4256-AF66-B84A6DFF5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916" y="3716273"/>
                <a:ext cx="487249" cy="372474"/>
              </a:xfrm>
              <a:prstGeom prst="rect">
                <a:avLst/>
              </a:prstGeom>
              <a:blipFill>
                <a:blip r:embed="rId1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245E6A3-BE6C-4ACE-9FD4-2D25589374E4}"/>
                  </a:ext>
                </a:extLst>
              </p:cNvPr>
              <p:cNvSpPr txBox="1"/>
              <p:nvPr/>
            </p:nvSpPr>
            <p:spPr>
              <a:xfrm>
                <a:off x="4676932" y="5893312"/>
                <a:ext cx="487248" cy="37196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245E6A3-BE6C-4ACE-9FD4-2D2558937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932" y="5893312"/>
                <a:ext cx="487248" cy="371961"/>
              </a:xfrm>
              <a:prstGeom prst="rect">
                <a:avLst/>
              </a:prstGeom>
              <a:blipFill>
                <a:blip r:embed="rId1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6E0A4A5-ABAF-4FFF-9D9B-39F7CD13697A}"/>
                  </a:ext>
                </a:extLst>
              </p:cNvPr>
              <p:cNvSpPr txBox="1"/>
              <p:nvPr/>
            </p:nvSpPr>
            <p:spPr>
              <a:xfrm>
                <a:off x="5197068" y="5891401"/>
                <a:ext cx="492186" cy="37253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6E0A4A5-ABAF-4FFF-9D9B-39F7CD136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068" y="5891401"/>
                <a:ext cx="492186" cy="372538"/>
              </a:xfrm>
              <a:prstGeom prst="rect">
                <a:avLst/>
              </a:prstGeom>
              <a:blipFill>
                <a:blip r:embed="rId12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3A7CFBA-4253-464D-86A4-89404E519533}"/>
                  </a:ext>
                </a:extLst>
              </p:cNvPr>
              <p:cNvSpPr txBox="1"/>
              <p:nvPr/>
            </p:nvSpPr>
            <p:spPr>
              <a:xfrm>
                <a:off x="6280542" y="5893966"/>
                <a:ext cx="492186" cy="37388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3A7CFBA-4253-464D-86A4-89404E519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542" y="5893966"/>
                <a:ext cx="492186" cy="373885"/>
              </a:xfrm>
              <a:prstGeom prst="rect">
                <a:avLst/>
              </a:prstGeom>
              <a:blipFill>
                <a:blip r:embed="rId1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F490658-F7EC-4388-BD0E-11B60A77F17D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3713097" y="4511159"/>
            <a:ext cx="2700566" cy="1119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5156D2D-94E9-48E0-9330-F356F385FE54}"/>
                  </a:ext>
                </a:extLst>
              </p:cNvPr>
              <p:cNvSpPr txBox="1"/>
              <p:nvPr/>
            </p:nvSpPr>
            <p:spPr>
              <a:xfrm>
                <a:off x="3229349" y="4329626"/>
                <a:ext cx="492186" cy="37446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5156D2D-94E9-48E0-9330-F356F385F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349" y="4329626"/>
                <a:ext cx="492186" cy="374461"/>
              </a:xfrm>
              <a:prstGeom prst="rect">
                <a:avLst/>
              </a:prstGeom>
              <a:blipFill>
                <a:blip r:embed="rId1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row: Right 45">
            <a:extLst>
              <a:ext uri="{FF2B5EF4-FFF2-40B4-BE49-F238E27FC236}">
                <a16:creationId xmlns:a16="http://schemas.microsoft.com/office/drawing/2014/main" id="{68E3D810-B7BF-4899-B80C-76BF72C91BB3}"/>
              </a:ext>
            </a:extLst>
          </p:cNvPr>
          <p:cNvSpPr/>
          <p:nvPr/>
        </p:nvSpPr>
        <p:spPr>
          <a:xfrm>
            <a:off x="5463586" y="6193787"/>
            <a:ext cx="1081990" cy="30184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8D89E5F-F020-48AE-A9F2-A51BD9981C67}"/>
              </a:ext>
            </a:extLst>
          </p:cNvPr>
          <p:cNvCxnSpPr/>
          <p:nvPr/>
        </p:nvCxnSpPr>
        <p:spPr>
          <a:xfrm>
            <a:off x="4920557" y="6505152"/>
            <a:ext cx="165955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37D4C6B-3C60-4770-BC89-8CE7142BA827}"/>
              </a:ext>
            </a:extLst>
          </p:cNvPr>
          <p:cNvSpPr txBox="1"/>
          <p:nvPr/>
        </p:nvSpPr>
        <p:spPr>
          <a:xfrm>
            <a:off x="5589046" y="6481864"/>
            <a:ext cx="279244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E8F1BB-9773-4B36-8C98-CD0496DE414D}"/>
                  </a:ext>
                </a:extLst>
              </p:cNvPr>
              <p:cNvSpPr txBox="1"/>
              <p:nvPr/>
            </p:nvSpPr>
            <p:spPr>
              <a:xfrm>
                <a:off x="6435030" y="2756976"/>
                <a:ext cx="2506007" cy="92333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none" rtlCol="0">
                <a:no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E8F1BB-9773-4B36-8C98-CD0496DE4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030" y="2756976"/>
                <a:ext cx="2506007" cy="923330"/>
              </a:xfrm>
              <a:prstGeom prst="rect">
                <a:avLst/>
              </a:prstGeom>
              <a:blipFill>
                <a:blip r:embed="rId15"/>
                <a:stretch>
                  <a:fillRect l="-1946" t="-2632" b="-789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8C22257-1CAC-4F97-9E92-004FF368C536}"/>
              </a:ext>
            </a:extLst>
          </p:cNvPr>
          <p:cNvCxnSpPr/>
          <p:nvPr/>
        </p:nvCxnSpPr>
        <p:spPr>
          <a:xfrm flipH="1">
            <a:off x="5068609" y="2926081"/>
            <a:ext cx="1359123" cy="9092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BEB4A1D-1D1D-44F7-A2C7-06EFB5C3BC97}"/>
              </a:ext>
            </a:extLst>
          </p:cNvPr>
          <p:cNvCxnSpPr>
            <a:stCxn id="50" idx="1"/>
          </p:cNvCxnSpPr>
          <p:nvPr/>
        </p:nvCxnSpPr>
        <p:spPr>
          <a:xfrm flipH="1">
            <a:off x="5589047" y="3218641"/>
            <a:ext cx="845983" cy="1018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93B450C-DBB5-47EC-9AF4-3F796ED1C8DB}"/>
              </a:ext>
            </a:extLst>
          </p:cNvPr>
          <p:cNvCxnSpPr/>
          <p:nvPr/>
        </p:nvCxnSpPr>
        <p:spPr>
          <a:xfrm flipH="1">
            <a:off x="6545577" y="3716273"/>
            <a:ext cx="34539" cy="6133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7CC3D74E-438E-437F-BEF9-823A67A53CE7}"/>
              </a:ext>
            </a:extLst>
          </p:cNvPr>
          <p:cNvSpPr/>
          <p:nvPr/>
        </p:nvSpPr>
        <p:spPr>
          <a:xfrm>
            <a:off x="7302328" y="1452880"/>
            <a:ext cx="1330200" cy="48463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Income effect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9940281-BD8D-4DA4-B4C5-B8720CECF06E}"/>
              </a:ext>
            </a:extLst>
          </p:cNvPr>
          <p:cNvCxnSpPr>
            <a:cxnSpLocks/>
          </p:cNvCxnSpPr>
          <p:nvPr/>
        </p:nvCxnSpPr>
        <p:spPr>
          <a:xfrm>
            <a:off x="5104263" y="2000012"/>
            <a:ext cx="356983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0A3F04E-D584-46E5-B084-94257757FE25}"/>
              </a:ext>
            </a:extLst>
          </p:cNvPr>
          <p:cNvSpPr txBox="1"/>
          <p:nvPr/>
        </p:nvSpPr>
        <p:spPr>
          <a:xfrm>
            <a:off x="6427732" y="2011681"/>
            <a:ext cx="938268" cy="2835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/>
              <a:t>Total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869733-127C-4E6A-8CA0-33118D5CA704}"/>
                  </a:ext>
                </a:extLst>
              </p:cNvPr>
              <p:cNvSpPr txBox="1"/>
              <p:nvPr/>
            </p:nvSpPr>
            <p:spPr>
              <a:xfrm>
                <a:off x="3026907" y="2342562"/>
                <a:ext cx="701026" cy="50731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869733-127C-4E6A-8CA0-33118D5CA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907" y="2342562"/>
                <a:ext cx="701026" cy="507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695EECD-C385-4FBE-86E9-F16E0D3CB628}"/>
                  </a:ext>
                </a:extLst>
              </p:cNvPr>
              <p:cNvSpPr txBox="1"/>
              <p:nvPr/>
            </p:nvSpPr>
            <p:spPr>
              <a:xfrm>
                <a:off x="7774261" y="5753887"/>
                <a:ext cx="798360" cy="438133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𝑙𝑜𝑤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695EECD-C385-4FBE-86E9-F16E0D3CB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261" y="5753887"/>
                <a:ext cx="798360" cy="4381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CD44F68-4911-4273-8F0D-611DC6C28B7B}"/>
                  </a:ext>
                </a:extLst>
              </p:cNvPr>
              <p:cNvSpPr txBox="1"/>
              <p:nvPr/>
            </p:nvSpPr>
            <p:spPr>
              <a:xfrm>
                <a:off x="5722085" y="5730923"/>
                <a:ext cx="843244" cy="4415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h𝑖𝑔h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CD44F68-4911-4273-8F0D-611DC6C28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085" y="5730923"/>
                <a:ext cx="843244" cy="4415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row: Right 56">
            <a:extLst>
              <a:ext uri="{FF2B5EF4-FFF2-40B4-BE49-F238E27FC236}">
                <a16:creationId xmlns:a16="http://schemas.microsoft.com/office/drawing/2014/main" id="{D5DF9A42-464A-49C6-B869-FE0C9E45EB05}"/>
              </a:ext>
            </a:extLst>
          </p:cNvPr>
          <p:cNvSpPr/>
          <p:nvPr/>
        </p:nvSpPr>
        <p:spPr>
          <a:xfrm>
            <a:off x="5088938" y="1442410"/>
            <a:ext cx="2139176" cy="5235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Substitution effect</a:t>
            </a:r>
          </a:p>
        </p:txBody>
      </p:sp>
      <p:sp>
        <p:nvSpPr>
          <p:cNvPr id="51" name="Arrow: Right 44">
            <a:extLst>
              <a:ext uri="{FF2B5EF4-FFF2-40B4-BE49-F238E27FC236}">
                <a16:creationId xmlns:a16="http://schemas.microsoft.com/office/drawing/2014/main" id="{ED669F79-3815-4363-8B7B-BEDE5731C9DE}"/>
              </a:ext>
            </a:extLst>
          </p:cNvPr>
          <p:cNvSpPr/>
          <p:nvPr/>
        </p:nvSpPr>
        <p:spPr>
          <a:xfrm>
            <a:off x="4920556" y="6218686"/>
            <a:ext cx="509814" cy="244038"/>
          </a:xfrm>
          <a:prstGeom prst="rightArrow">
            <a:avLst>
              <a:gd name="adj1" fmla="val 57806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6813551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93B450C-DBB5-47EC-9AF4-3F796ED1C8DB}"/>
              </a:ext>
            </a:extLst>
          </p:cNvPr>
          <p:cNvCxnSpPr/>
          <p:nvPr/>
        </p:nvCxnSpPr>
        <p:spPr>
          <a:xfrm flipH="1">
            <a:off x="5281684" y="3546144"/>
            <a:ext cx="12494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49EC58-26E5-4424-907D-394B2A04D6B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an Inferior Good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49EC58-26E5-4424-907D-394B2A04D6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33227-5979-4337-A6EB-B42E6C955B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109728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8A2D8A-E1F4-4FF5-AB1B-B04E1D951E8E}"/>
              </a:ext>
            </a:extLst>
          </p:cNvPr>
          <p:cNvCxnSpPr/>
          <p:nvPr/>
        </p:nvCxnSpPr>
        <p:spPr>
          <a:xfrm>
            <a:off x="3684523" y="1554480"/>
            <a:ext cx="0" cy="419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5377D7-381C-4BC1-9C66-3FEF378ECA8C}"/>
              </a:ext>
            </a:extLst>
          </p:cNvPr>
          <p:cNvCxnSpPr>
            <a:cxnSpLocks/>
          </p:cNvCxnSpPr>
          <p:nvPr/>
        </p:nvCxnSpPr>
        <p:spPr>
          <a:xfrm>
            <a:off x="3684523" y="5745480"/>
            <a:ext cx="5021844" cy="109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E04AB6-98EF-4EE9-9B2A-64D959039E90}"/>
              </a:ext>
            </a:extLst>
          </p:cNvPr>
          <p:cNvCxnSpPr>
            <a:cxnSpLocks/>
          </p:cNvCxnSpPr>
          <p:nvPr/>
        </p:nvCxnSpPr>
        <p:spPr>
          <a:xfrm>
            <a:off x="3684523" y="2545080"/>
            <a:ext cx="2705100" cy="3200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7C54F2-F539-42D7-9FA7-3F7D1C4E28A8}"/>
              </a:ext>
            </a:extLst>
          </p:cNvPr>
          <p:cNvCxnSpPr/>
          <p:nvPr/>
        </p:nvCxnSpPr>
        <p:spPr>
          <a:xfrm>
            <a:off x="3684523" y="2545080"/>
            <a:ext cx="4343401" cy="3200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38D86F-478E-49BD-B960-1A7410C0C179}"/>
              </a:ext>
            </a:extLst>
          </p:cNvPr>
          <p:cNvSpPr/>
          <p:nvPr/>
        </p:nvSpPr>
        <p:spPr>
          <a:xfrm>
            <a:off x="4729930" y="3316626"/>
            <a:ext cx="3304525" cy="2325455"/>
          </a:xfrm>
          <a:custGeom>
            <a:avLst/>
            <a:gdLst>
              <a:gd name="connsiteX0" fmla="*/ 0 w 2567836"/>
              <a:gd name="connsiteY0" fmla="*/ 0 h 1966587"/>
              <a:gd name="connsiteX1" fmla="*/ 450937 w 2567836"/>
              <a:gd name="connsiteY1" fmla="*/ 814192 h 1966587"/>
              <a:gd name="connsiteX2" fmla="*/ 2567836 w 2567836"/>
              <a:gd name="connsiteY2" fmla="*/ 1966587 h 196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836" h="1966587">
                <a:moveTo>
                  <a:pt x="0" y="0"/>
                </a:moveTo>
                <a:cubicBezTo>
                  <a:pt x="11482" y="243214"/>
                  <a:pt x="22964" y="486428"/>
                  <a:pt x="450937" y="814192"/>
                </a:cubicBezTo>
                <a:cubicBezTo>
                  <a:pt x="878910" y="1141956"/>
                  <a:pt x="2173266" y="1757820"/>
                  <a:pt x="2567836" y="1966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D486236-5AC8-4862-BE54-94B6691A4F5D}"/>
              </a:ext>
            </a:extLst>
          </p:cNvPr>
          <p:cNvSpPr/>
          <p:nvPr/>
        </p:nvSpPr>
        <p:spPr>
          <a:xfrm>
            <a:off x="4919377" y="3019201"/>
            <a:ext cx="2753577" cy="1952756"/>
          </a:xfrm>
          <a:custGeom>
            <a:avLst/>
            <a:gdLst>
              <a:gd name="connsiteX0" fmla="*/ 0 w 2567836"/>
              <a:gd name="connsiteY0" fmla="*/ 0 h 1966587"/>
              <a:gd name="connsiteX1" fmla="*/ 450937 w 2567836"/>
              <a:gd name="connsiteY1" fmla="*/ 814192 h 1966587"/>
              <a:gd name="connsiteX2" fmla="*/ 2567836 w 2567836"/>
              <a:gd name="connsiteY2" fmla="*/ 1966587 h 196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836" h="1966587">
                <a:moveTo>
                  <a:pt x="0" y="0"/>
                </a:moveTo>
                <a:cubicBezTo>
                  <a:pt x="11482" y="243214"/>
                  <a:pt x="22964" y="486428"/>
                  <a:pt x="450937" y="814192"/>
                </a:cubicBezTo>
                <a:cubicBezTo>
                  <a:pt x="878910" y="1141956"/>
                  <a:pt x="2173266" y="1757820"/>
                  <a:pt x="2567836" y="1966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A80C4A-7F8B-4275-BCF5-06CA69260EE8}"/>
              </a:ext>
            </a:extLst>
          </p:cNvPr>
          <p:cNvSpPr/>
          <p:nvPr/>
        </p:nvSpPr>
        <p:spPr>
          <a:xfrm>
            <a:off x="4794301" y="3835357"/>
            <a:ext cx="256262" cy="205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AE64C9-1751-4B05-97E7-E727702044DF}"/>
              </a:ext>
            </a:extLst>
          </p:cNvPr>
          <p:cNvSpPr/>
          <p:nvPr/>
        </p:nvSpPr>
        <p:spPr>
          <a:xfrm>
            <a:off x="5359906" y="4236919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E530D7-B547-4F10-BF8E-1AF2691F91B9}"/>
              </a:ext>
            </a:extLst>
          </p:cNvPr>
          <p:cNvSpPr/>
          <p:nvPr/>
        </p:nvSpPr>
        <p:spPr>
          <a:xfrm>
            <a:off x="5103356" y="3500221"/>
            <a:ext cx="152384" cy="280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A3BF32-FE54-475A-A9FC-317290F1FCD6}"/>
                  </a:ext>
                </a:extLst>
              </p:cNvPr>
              <p:cNvSpPr txBox="1"/>
              <p:nvPr/>
            </p:nvSpPr>
            <p:spPr>
              <a:xfrm>
                <a:off x="5397474" y="5364480"/>
                <a:ext cx="986680" cy="39190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A3BF32-FE54-475A-A9FC-317290F1F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474" y="5364480"/>
                <a:ext cx="986680" cy="391902"/>
              </a:xfrm>
              <a:prstGeom prst="rect">
                <a:avLst/>
              </a:prstGeom>
              <a:blipFill>
                <a:blip r:embed="rId4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90C1A61-DD53-4BBD-994F-356E566EFE8A}"/>
                  </a:ext>
                </a:extLst>
              </p:cNvPr>
              <p:cNvSpPr txBox="1"/>
              <p:nvPr/>
            </p:nvSpPr>
            <p:spPr>
              <a:xfrm>
                <a:off x="7126051" y="5402995"/>
                <a:ext cx="904928" cy="39074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90C1A61-DD53-4BBD-994F-356E566EF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051" y="5402995"/>
                <a:ext cx="904928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F6B96B-F210-4DCB-B7C2-112547342056}"/>
                  </a:ext>
                </a:extLst>
              </p:cNvPr>
              <p:cNvSpPr txBox="1"/>
              <p:nvPr/>
            </p:nvSpPr>
            <p:spPr>
              <a:xfrm>
                <a:off x="7913424" y="5250132"/>
                <a:ext cx="4254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F6B96B-F210-4DCB-B7C2-112547342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424" y="5250132"/>
                <a:ext cx="4254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9A244C-104A-4E46-A256-AF1B403E31CA}"/>
                  </a:ext>
                </a:extLst>
              </p:cNvPr>
              <p:cNvSpPr txBox="1"/>
              <p:nvPr/>
            </p:nvSpPr>
            <p:spPr>
              <a:xfrm>
                <a:off x="7603697" y="4540593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9A244C-104A-4E46-A256-AF1B403E3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697" y="4540593"/>
                <a:ext cx="430759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98C69-E4AA-4CE5-A9D5-F2C267E2385D}"/>
                  </a:ext>
                </a:extLst>
              </p:cNvPr>
              <p:cNvSpPr txBox="1"/>
              <p:nvPr/>
            </p:nvSpPr>
            <p:spPr>
              <a:xfrm>
                <a:off x="3227323" y="1630680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98C69-E4AA-4CE5-A9D5-F2C267E23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323" y="1630680"/>
                <a:ext cx="4773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2C3983-E5D4-4DFB-8C41-842AE547BCEB}"/>
                  </a:ext>
                </a:extLst>
              </p:cNvPr>
              <p:cNvSpPr txBox="1"/>
              <p:nvPr/>
            </p:nvSpPr>
            <p:spPr>
              <a:xfrm>
                <a:off x="8516423" y="5676891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2C3983-E5D4-4DFB-8C41-842AE547B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423" y="5676891"/>
                <a:ext cx="47198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805322-282B-4E1F-9428-8EE9A4FE9744}"/>
              </a:ext>
            </a:extLst>
          </p:cNvPr>
          <p:cNvCxnSpPr>
            <a:endCxn id="15" idx="2"/>
          </p:cNvCxnSpPr>
          <p:nvPr/>
        </p:nvCxnSpPr>
        <p:spPr>
          <a:xfrm>
            <a:off x="3684523" y="3938136"/>
            <a:ext cx="1109779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DE0E81-5D38-4E98-8DB4-A939DD20FB01}"/>
              </a:ext>
            </a:extLst>
          </p:cNvPr>
          <p:cNvCxnSpPr>
            <a:endCxn id="15" idx="4"/>
          </p:cNvCxnSpPr>
          <p:nvPr/>
        </p:nvCxnSpPr>
        <p:spPr>
          <a:xfrm flipV="1">
            <a:off x="4922432" y="4040915"/>
            <a:ext cx="0" cy="170250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3537D7-CE3B-496A-808D-518296FB12A8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5436106" y="4465520"/>
            <a:ext cx="0" cy="1231699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B5EC2F-FE17-4256-AF66-B84A6DFF5771}"/>
                  </a:ext>
                </a:extLst>
              </p:cNvPr>
              <p:cNvSpPr txBox="1"/>
              <p:nvPr/>
            </p:nvSpPr>
            <p:spPr>
              <a:xfrm>
                <a:off x="3239916" y="3716273"/>
                <a:ext cx="487249" cy="37247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B5EC2F-FE17-4256-AF66-B84A6DFF5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916" y="3716273"/>
                <a:ext cx="487249" cy="372474"/>
              </a:xfrm>
              <a:prstGeom prst="rect">
                <a:avLst/>
              </a:prstGeom>
              <a:blipFill>
                <a:blip r:embed="rId1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5156D2D-94E9-48E0-9330-F356F385FE54}"/>
                  </a:ext>
                </a:extLst>
              </p:cNvPr>
              <p:cNvSpPr txBox="1"/>
              <p:nvPr/>
            </p:nvSpPr>
            <p:spPr>
              <a:xfrm>
                <a:off x="3227323" y="3352314"/>
                <a:ext cx="492186" cy="37446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5156D2D-94E9-48E0-9330-F356F385F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323" y="3352314"/>
                <a:ext cx="492186" cy="374461"/>
              </a:xfrm>
              <a:prstGeom prst="rect">
                <a:avLst/>
              </a:prstGeom>
              <a:blipFill>
                <a:blip r:embed="rId1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E8F1BB-9773-4B36-8C98-CD0496DE414D}"/>
                  </a:ext>
                </a:extLst>
              </p:cNvPr>
              <p:cNvSpPr txBox="1"/>
              <p:nvPr/>
            </p:nvSpPr>
            <p:spPr>
              <a:xfrm>
                <a:off x="6435030" y="2756976"/>
                <a:ext cx="2506007" cy="92333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none" rtlCol="0">
                <a:no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E8F1BB-9773-4B36-8C98-CD0496DE4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030" y="2756976"/>
                <a:ext cx="2506007" cy="923330"/>
              </a:xfrm>
              <a:prstGeom prst="rect">
                <a:avLst/>
              </a:prstGeom>
              <a:blipFill>
                <a:blip r:embed="rId12"/>
                <a:stretch>
                  <a:fillRect l="-1946" t="-2632" b="-789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8C22257-1CAC-4F97-9E92-004FF368C536}"/>
              </a:ext>
            </a:extLst>
          </p:cNvPr>
          <p:cNvCxnSpPr/>
          <p:nvPr/>
        </p:nvCxnSpPr>
        <p:spPr>
          <a:xfrm flipH="1">
            <a:off x="5068609" y="2926081"/>
            <a:ext cx="1359123" cy="9092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BEB4A1D-1D1D-44F7-A2C7-06EFB5C3BC97}"/>
              </a:ext>
            </a:extLst>
          </p:cNvPr>
          <p:cNvCxnSpPr>
            <a:stCxn id="50" idx="1"/>
          </p:cNvCxnSpPr>
          <p:nvPr/>
        </p:nvCxnSpPr>
        <p:spPr>
          <a:xfrm flipH="1">
            <a:off x="5486400" y="3218641"/>
            <a:ext cx="948630" cy="984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F8E87B5-0E31-45BA-9BF1-657C949ED073}"/>
              </a:ext>
            </a:extLst>
          </p:cNvPr>
          <p:cNvCxnSpPr>
            <a:cxnSpLocks/>
          </p:cNvCxnSpPr>
          <p:nvPr/>
        </p:nvCxnSpPr>
        <p:spPr>
          <a:xfrm>
            <a:off x="5184198" y="3749628"/>
            <a:ext cx="27882" cy="198061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490658-F7EC-4388-BD0E-11B60A77F17D}"/>
              </a:ext>
            </a:extLst>
          </p:cNvPr>
          <p:cNvCxnSpPr>
            <a:cxnSpLocks/>
          </p:cNvCxnSpPr>
          <p:nvPr/>
        </p:nvCxnSpPr>
        <p:spPr>
          <a:xfrm>
            <a:off x="3688080" y="3550920"/>
            <a:ext cx="1457647" cy="456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BC01D907-E7BF-498A-BC17-0794E0304051}"/>
              </a:ext>
            </a:extLst>
          </p:cNvPr>
          <p:cNvSpPr txBox="1"/>
          <p:nvPr/>
        </p:nvSpPr>
        <p:spPr>
          <a:xfrm>
            <a:off x="8998653" y="3637760"/>
            <a:ext cx="279329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dirty="0"/>
              <a:t>Note that there is a concept of it being so inferior that it is a </a:t>
            </a:r>
            <a:r>
              <a:rPr lang="en-US" dirty="0" err="1"/>
              <a:t>Giffen</a:t>
            </a:r>
            <a:r>
              <a:rPr lang="en-US" dirty="0"/>
              <a:t> good if I is bigger than S; </a:t>
            </a:r>
          </a:p>
          <a:p>
            <a:r>
              <a:rPr lang="en-US" dirty="0"/>
              <a:t>it exists conceptually, not empirically</a:t>
            </a:r>
          </a:p>
        </p:txBody>
      </p:sp>
      <p:sp>
        <p:nvSpPr>
          <p:cNvPr id="61" name="Arrow: Left 31">
            <a:extLst>
              <a:ext uri="{FF2B5EF4-FFF2-40B4-BE49-F238E27FC236}">
                <a16:creationId xmlns:a16="http://schemas.microsoft.com/office/drawing/2014/main" id="{A33E5D9F-5F96-4D5E-B873-F48D91515B88}"/>
              </a:ext>
            </a:extLst>
          </p:cNvPr>
          <p:cNvSpPr/>
          <p:nvPr/>
        </p:nvSpPr>
        <p:spPr>
          <a:xfrm>
            <a:off x="5854889" y="1928612"/>
            <a:ext cx="1373225" cy="484632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Income effect</a:t>
            </a:r>
          </a:p>
        </p:txBody>
      </p:sp>
      <p:sp>
        <p:nvSpPr>
          <p:cNvPr id="46" name="Arrow: Right 44">
            <a:extLst>
              <a:ext uri="{FF2B5EF4-FFF2-40B4-BE49-F238E27FC236}">
                <a16:creationId xmlns:a16="http://schemas.microsoft.com/office/drawing/2014/main" id="{ED669F79-3815-4363-8B7B-BEDE5731C9DE}"/>
              </a:ext>
            </a:extLst>
          </p:cNvPr>
          <p:cNvSpPr/>
          <p:nvPr/>
        </p:nvSpPr>
        <p:spPr>
          <a:xfrm>
            <a:off x="4920556" y="6218686"/>
            <a:ext cx="509814" cy="244038"/>
          </a:xfrm>
          <a:prstGeom prst="rightArrow">
            <a:avLst>
              <a:gd name="adj1" fmla="val 57806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8D89E5F-F020-48AE-A9F2-A51BD9981C67}"/>
              </a:ext>
            </a:extLst>
          </p:cNvPr>
          <p:cNvCxnSpPr>
            <a:cxnSpLocks/>
          </p:cNvCxnSpPr>
          <p:nvPr/>
        </p:nvCxnSpPr>
        <p:spPr>
          <a:xfrm>
            <a:off x="4850479" y="6691593"/>
            <a:ext cx="23845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37D4C6B-3C60-4770-BC89-8CE7142BA827}"/>
              </a:ext>
            </a:extLst>
          </p:cNvPr>
          <p:cNvSpPr txBox="1"/>
          <p:nvPr/>
        </p:nvSpPr>
        <p:spPr>
          <a:xfrm>
            <a:off x="4579518" y="6517993"/>
            <a:ext cx="279244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/>
              <a:t>T</a:t>
            </a:r>
          </a:p>
        </p:txBody>
      </p:sp>
      <p:sp>
        <p:nvSpPr>
          <p:cNvPr id="73" name="Arrow: Right 11">
            <a:extLst>
              <a:ext uri="{FF2B5EF4-FFF2-40B4-BE49-F238E27FC236}">
                <a16:creationId xmlns:a16="http://schemas.microsoft.com/office/drawing/2014/main" id="{D5CAA657-DAA7-442B-A099-55247BE6F131}"/>
              </a:ext>
            </a:extLst>
          </p:cNvPr>
          <p:cNvSpPr/>
          <p:nvPr/>
        </p:nvSpPr>
        <p:spPr>
          <a:xfrm rot="10800000">
            <a:off x="5129721" y="6462668"/>
            <a:ext cx="306384" cy="228925"/>
          </a:xfrm>
          <a:prstGeom prst="rightArrow">
            <a:avLst>
              <a:gd name="adj1" fmla="val 60403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245E6A3-BE6C-4ACE-9FD4-2D25589374E4}"/>
                  </a:ext>
                </a:extLst>
              </p:cNvPr>
              <p:cNvSpPr txBox="1"/>
              <p:nvPr/>
            </p:nvSpPr>
            <p:spPr>
              <a:xfrm>
                <a:off x="4676932" y="5893312"/>
                <a:ext cx="487248" cy="37196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245E6A3-BE6C-4ACE-9FD4-2D2558937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932" y="5893312"/>
                <a:ext cx="487248" cy="371961"/>
              </a:xfrm>
              <a:prstGeom prst="rect">
                <a:avLst/>
              </a:prstGeom>
              <a:blipFill>
                <a:blip r:embed="rId1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6E0A4A5-ABAF-4FFF-9D9B-39F7CD13697A}"/>
                  </a:ext>
                </a:extLst>
              </p:cNvPr>
              <p:cNvSpPr txBox="1"/>
              <p:nvPr/>
            </p:nvSpPr>
            <p:spPr>
              <a:xfrm>
                <a:off x="5197068" y="5891401"/>
                <a:ext cx="492186" cy="37253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6E0A4A5-ABAF-4FFF-9D9B-39F7CD136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068" y="5891401"/>
                <a:ext cx="492186" cy="372538"/>
              </a:xfrm>
              <a:prstGeom prst="rect">
                <a:avLst/>
              </a:prstGeom>
              <a:blipFill>
                <a:blip r:embed="rId1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6E0A4A5-ABAF-4FFF-9D9B-39F7CD13697A}"/>
                  </a:ext>
                </a:extLst>
              </p:cNvPr>
              <p:cNvSpPr txBox="1"/>
              <p:nvPr/>
            </p:nvSpPr>
            <p:spPr>
              <a:xfrm>
                <a:off x="4930878" y="5893312"/>
                <a:ext cx="492186" cy="37253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6E0A4A5-ABAF-4FFF-9D9B-39F7CD136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878" y="5893312"/>
                <a:ext cx="492186" cy="372538"/>
              </a:xfrm>
              <a:prstGeom prst="rect">
                <a:avLst/>
              </a:prstGeom>
              <a:blipFill>
                <a:blip r:embed="rId1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Arrow: Right 56">
            <a:extLst>
              <a:ext uri="{FF2B5EF4-FFF2-40B4-BE49-F238E27FC236}">
                <a16:creationId xmlns:a16="http://schemas.microsoft.com/office/drawing/2014/main" id="{D5DF9A42-464A-49C6-B869-FE0C9E45EB05}"/>
              </a:ext>
            </a:extLst>
          </p:cNvPr>
          <p:cNvSpPr/>
          <p:nvPr/>
        </p:nvSpPr>
        <p:spPr>
          <a:xfrm>
            <a:off x="5088938" y="1442410"/>
            <a:ext cx="2139176" cy="5235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Substitution effect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9940281-BD8D-4DA4-B4C5-B8720CECF06E}"/>
              </a:ext>
            </a:extLst>
          </p:cNvPr>
          <p:cNvCxnSpPr>
            <a:cxnSpLocks/>
          </p:cNvCxnSpPr>
          <p:nvPr/>
        </p:nvCxnSpPr>
        <p:spPr>
          <a:xfrm>
            <a:off x="5090615" y="2170122"/>
            <a:ext cx="7130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B0A3F04E-D584-46E5-B084-94257757FE25}"/>
              </a:ext>
            </a:extLst>
          </p:cNvPr>
          <p:cNvSpPr txBox="1"/>
          <p:nvPr/>
        </p:nvSpPr>
        <p:spPr>
          <a:xfrm>
            <a:off x="4983926" y="2161809"/>
            <a:ext cx="814647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/>
              <a:t>Total effect</a:t>
            </a:r>
          </a:p>
        </p:txBody>
      </p:sp>
    </p:spTree>
    <p:extLst>
      <p:ext uri="{BB962C8B-B14F-4D97-AF65-F5344CB8AC3E}">
        <p14:creationId xmlns:p14="http://schemas.microsoft.com/office/powerpoint/2010/main" val="22495116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60817-D96E-4327-BD5B-1F679349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Total Effect = Substitution Effect + Income Effect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3EAD712-BF9C-407F-BE54-A58A2AB5C3F6}"/>
              </a:ext>
            </a:extLst>
          </p:cNvPr>
          <p:cNvSpPr txBox="1"/>
          <p:nvPr/>
        </p:nvSpPr>
        <p:spPr>
          <a:xfrm>
            <a:off x="609600" y="1398741"/>
            <a:ext cx="10972800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dirty="0"/>
              <a:t>Price of good 1 </a:t>
            </a:r>
            <a:r>
              <a:rPr lang="en-US" b="1" dirty="0"/>
              <a:t>decreases</a:t>
            </a:r>
            <a:r>
              <a:rPr lang="en-US" dirty="0"/>
              <a:t> to go from </a:t>
            </a:r>
            <a:r>
              <a:rPr lang="en-US" dirty="0">
                <a:solidFill>
                  <a:srgbClr val="00B0F0"/>
                </a:solidFill>
              </a:rPr>
              <a:t>blue budget line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red budget line</a:t>
            </a:r>
          </a:p>
          <a:p>
            <a:pPr algn="ctr"/>
            <a:r>
              <a:rPr lang="en-US" dirty="0"/>
              <a:t>Income and the price of good 2 are not changed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F84488-7F2B-4ED8-B873-F16CAE191839}"/>
              </a:ext>
            </a:extLst>
          </p:cNvPr>
          <p:cNvCxnSpPr>
            <a:cxnSpLocks/>
          </p:cNvCxnSpPr>
          <p:nvPr/>
        </p:nvCxnSpPr>
        <p:spPr>
          <a:xfrm>
            <a:off x="2938271" y="2225040"/>
            <a:ext cx="0" cy="22440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F60E4B-523C-46B8-8021-E77BDCC92CB8}"/>
              </a:ext>
            </a:extLst>
          </p:cNvPr>
          <p:cNvCxnSpPr/>
          <p:nvPr/>
        </p:nvCxnSpPr>
        <p:spPr>
          <a:xfrm>
            <a:off x="2938271" y="4469055"/>
            <a:ext cx="264001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DBF484-6558-4FE3-847E-107F72B1C0D7}"/>
              </a:ext>
            </a:extLst>
          </p:cNvPr>
          <p:cNvCxnSpPr/>
          <p:nvPr/>
        </p:nvCxnSpPr>
        <p:spPr>
          <a:xfrm>
            <a:off x="6436295" y="2225040"/>
            <a:ext cx="0" cy="22440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295177-A935-461A-AF2A-41FAA64939E6}"/>
              </a:ext>
            </a:extLst>
          </p:cNvPr>
          <p:cNvCxnSpPr/>
          <p:nvPr/>
        </p:nvCxnSpPr>
        <p:spPr>
          <a:xfrm>
            <a:off x="6436294" y="4478096"/>
            <a:ext cx="283801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B6EB5B-90CE-4AA5-9B75-AEDB38C813C8}"/>
              </a:ext>
            </a:extLst>
          </p:cNvPr>
          <p:cNvCxnSpPr/>
          <p:nvPr/>
        </p:nvCxnSpPr>
        <p:spPr>
          <a:xfrm>
            <a:off x="2938271" y="2687043"/>
            <a:ext cx="1584011" cy="1782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B9319C-928A-4A79-93E0-39BFC8B9C02A}"/>
              </a:ext>
            </a:extLst>
          </p:cNvPr>
          <p:cNvCxnSpPr/>
          <p:nvPr/>
        </p:nvCxnSpPr>
        <p:spPr>
          <a:xfrm flipH="1" flipV="1">
            <a:off x="2904158" y="2687043"/>
            <a:ext cx="2277016" cy="17820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20BC17-B463-4E08-B84A-99ABCC7F9C8C}"/>
              </a:ext>
            </a:extLst>
          </p:cNvPr>
          <p:cNvCxnSpPr/>
          <p:nvPr/>
        </p:nvCxnSpPr>
        <p:spPr>
          <a:xfrm>
            <a:off x="6436295" y="2753043"/>
            <a:ext cx="1584011" cy="1716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2C8186-9CCB-4B67-BD1A-758F6D7137CA}"/>
              </a:ext>
            </a:extLst>
          </p:cNvPr>
          <p:cNvCxnSpPr/>
          <p:nvPr/>
        </p:nvCxnSpPr>
        <p:spPr>
          <a:xfrm flipH="1" flipV="1">
            <a:off x="6436295" y="2753043"/>
            <a:ext cx="2310016" cy="17160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920244-B680-4CF6-BF1B-22DF09B0D5B0}"/>
                  </a:ext>
                </a:extLst>
              </p:cNvPr>
              <p:cNvSpPr txBox="1"/>
              <p:nvPr/>
            </p:nvSpPr>
            <p:spPr>
              <a:xfrm>
                <a:off x="2476268" y="2225040"/>
                <a:ext cx="413421" cy="31989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920244-B680-4CF6-BF1B-22DF09B0D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268" y="2225040"/>
                <a:ext cx="413421" cy="319896"/>
              </a:xfrm>
              <a:prstGeom prst="rect">
                <a:avLst/>
              </a:prstGeom>
              <a:blipFill>
                <a:blip r:embed="rId3"/>
                <a:stretch>
                  <a:fillRect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80A510-B97A-4B80-91C1-6C879B1A8456}"/>
                  </a:ext>
                </a:extLst>
              </p:cNvPr>
              <p:cNvSpPr txBox="1"/>
              <p:nvPr/>
            </p:nvSpPr>
            <p:spPr>
              <a:xfrm>
                <a:off x="5899582" y="2334147"/>
                <a:ext cx="413421" cy="31989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80A510-B97A-4B80-91C1-6C879B1A8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582" y="2334147"/>
                <a:ext cx="413421" cy="319896"/>
              </a:xfrm>
              <a:prstGeom prst="rect">
                <a:avLst/>
              </a:prstGeom>
              <a:blipFill>
                <a:blip r:embed="rId4"/>
                <a:stretch>
                  <a:fillRect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4D346F-A0E9-4327-8DDC-76E9C3196572}"/>
                  </a:ext>
                </a:extLst>
              </p:cNvPr>
              <p:cNvSpPr txBox="1"/>
              <p:nvPr/>
            </p:nvSpPr>
            <p:spPr>
              <a:xfrm>
                <a:off x="5076897" y="4512279"/>
                <a:ext cx="408811" cy="31989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4D346F-A0E9-4327-8DDC-76E9C3196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897" y="4512279"/>
                <a:ext cx="408811" cy="319896"/>
              </a:xfrm>
              <a:prstGeom prst="rect">
                <a:avLst/>
              </a:prstGeom>
              <a:blipFill>
                <a:blip r:embed="rId5"/>
                <a:stretch>
                  <a:fillRect b="-150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5874FC2-231F-4125-B5CB-07B66B82B8B1}"/>
                  </a:ext>
                </a:extLst>
              </p:cNvPr>
              <p:cNvSpPr txBox="1"/>
              <p:nvPr/>
            </p:nvSpPr>
            <p:spPr>
              <a:xfrm>
                <a:off x="9006688" y="4512279"/>
                <a:ext cx="408811" cy="31989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5874FC2-231F-4125-B5CB-07B66B82B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688" y="4512279"/>
                <a:ext cx="408811" cy="319896"/>
              </a:xfrm>
              <a:prstGeom prst="rect">
                <a:avLst/>
              </a:prstGeom>
              <a:blipFill>
                <a:blip r:embed="rId6"/>
                <a:stretch>
                  <a:fillRect b="-150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A8BCEB-E44F-4028-B852-710AD13F826F}"/>
              </a:ext>
            </a:extLst>
          </p:cNvPr>
          <p:cNvSpPr/>
          <p:nvPr/>
        </p:nvSpPr>
        <p:spPr>
          <a:xfrm>
            <a:off x="3361396" y="2821756"/>
            <a:ext cx="2251005" cy="1717884"/>
          </a:xfrm>
          <a:custGeom>
            <a:avLst/>
            <a:gdLst>
              <a:gd name="connsiteX0" fmla="*/ 0 w 2567836"/>
              <a:gd name="connsiteY0" fmla="*/ 0 h 1966587"/>
              <a:gd name="connsiteX1" fmla="*/ 450937 w 2567836"/>
              <a:gd name="connsiteY1" fmla="*/ 814192 h 1966587"/>
              <a:gd name="connsiteX2" fmla="*/ 2567836 w 2567836"/>
              <a:gd name="connsiteY2" fmla="*/ 1966587 h 196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836" h="1966587">
                <a:moveTo>
                  <a:pt x="0" y="0"/>
                </a:moveTo>
                <a:cubicBezTo>
                  <a:pt x="11482" y="243214"/>
                  <a:pt x="22964" y="486428"/>
                  <a:pt x="450937" y="814192"/>
                </a:cubicBezTo>
                <a:cubicBezTo>
                  <a:pt x="878910" y="1141956"/>
                  <a:pt x="2173266" y="1757820"/>
                  <a:pt x="2567836" y="1966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87B11E1-D098-4E41-B876-9E055EF6DF94}"/>
              </a:ext>
            </a:extLst>
          </p:cNvPr>
          <p:cNvSpPr/>
          <p:nvPr/>
        </p:nvSpPr>
        <p:spPr>
          <a:xfrm>
            <a:off x="3493398" y="2715071"/>
            <a:ext cx="2224125" cy="1703354"/>
          </a:xfrm>
          <a:custGeom>
            <a:avLst/>
            <a:gdLst>
              <a:gd name="connsiteX0" fmla="*/ 0 w 2567836"/>
              <a:gd name="connsiteY0" fmla="*/ 0 h 1966587"/>
              <a:gd name="connsiteX1" fmla="*/ 450937 w 2567836"/>
              <a:gd name="connsiteY1" fmla="*/ 814192 h 1966587"/>
              <a:gd name="connsiteX2" fmla="*/ 2567836 w 2567836"/>
              <a:gd name="connsiteY2" fmla="*/ 1966587 h 196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836" h="1966587">
                <a:moveTo>
                  <a:pt x="0" y="0"/>
                </a:moveTo>
                <a:cubicBezTo>
                  <a:pt x="11482" y="243214"/>
                  <a:pt x="22964" y="486428"/>
                  <a:pt x="450937" y="814192"/>
                </a:cubicBezTo>
                <a:cubicBezTo>
                  <a:pt x="878910" y="1141956"/>
                  <a:pt x="2173266" y="1757820"/>
                  <a:pt x="2567836" y="1966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79C3A0B-1B3D-4339-89D3-D2C5101B956E}"/>
              </a:ext>
            </a:extLst>
          </p:cNvPr>
          <p:cNvSpPr/>
          <p:nvPr/>
        </p:nvSpPr>
        <p:spPr>
          <a:xfrm>
            <a:off x="3400275" y="3281951"/>
            <a:ext cx="163647" cy="129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000" dirty="0"/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41F4CB7-ED9F-424B-A006-851546DF94B2}"/>
              </a:ext>
            </a:extLst>
          </p:cNvPr>
          <p:cNvSpPr/>
          <p:nvPr/>
        </p:nvSpPr>
        <p:spPr>
          <a:xfrm>
            <a:off x="3796278" y="3349758"/>
            <a:ext cx="163647" cy="129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000" dirty="0"/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3BFD68D-C4E0-478A-92BD-D91C32809784}"/>
              </a:ext>
            </a:extLst>
          </p:cNvPr>
          <p:cNvSpPr/>
          <p:nvPr/>
        </p:nvSpPr>
        <p:spPr>
          <a:xfrm>
            <a:off x="3732990" y="3525157"/>
            <a:ext cx="163647" cy="129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E56BD9-B9D5-427B-B213-A5AF889314EE}"/>
                  </a:ext>
                </a:extLst>
              </p:cNvPr>
              <p:cNvSpPr txBox="1"/>
              <p:nvPr/>
            </p:nvSpPr>
            <p:spPr>
              <a:xfrm>
                <a:off x="5499887" y="4458220"/>
                <a:ext cx="368490" cy="31989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E56BD9-B9D5-427B-B213-A5AF88931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887" y="4458220"/>
                <a:ext cx="368490" cy="319896"/>
              </a:xfrm>
              <a:prstGeom prst="rect">
                <a:avLst/>
              </a:prstGeom>
              <a:blipFill>
                <a:blip r:embed="rId7"/>
                <a:stretch>
                  <a:fillRect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733AC5-EF9D-46D1-B00B-AB8F711265F7}"/>
                  </a:ext>
                </a:extLst>
              </p:cNvPr>
              <p:cNvSpPr txBox="1"/>
              <p:nvPr/>
            </p:nvSpPr>
            <p:spPr>
              <a:xfrm>
                <a:off x="5717523" y="4205053"/>
                <a:ext cx="373101" cy="31989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733AC5-EF9D-46D1-B00B-AB8F71126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523" y="4205053"/>
                <a:ext cx="373101" cy="319896"/>
              </a:xfrm>
              <a:prstGeom prst="rect">
                <a:avLst/>
              </a:prstGeom>
              <a:blipFill>
                <a:blip r:embed="rId8"/>
                <a:stretch>
                  <a:fillRect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C0828D94-DBDB-4072-BE77-749CC6348D3C}"/>
              </a:ext>
            </a:extLst>
          </p:cNvPr>
          <p:cNvSpPr txBox="1"/>
          <p:nvPr/>
        </p:nvSpPr>
        <p:spPr>
          <a:xfrm>
            <a:off x="7557820" y="4178414"/>
            <a:ext cx="267195" cy="319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8FA414-A9FF-430E-B03A-9FAB79BD7CC4}"/>
              </a:ext>
            </a:extLst>
          </p:cNvPr>
          <p:cNvSpPr txBox="1"/>
          <p:nvPr/>
        </p:nvSpPr>
        <p:spPr>
          <a:xfrm>
            <a:off x="4706720" y="4178414"/>
            <a:ext cx="359837" cy="319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300C656-F0DE-417B-A081-DEF2FA7582B8}"/>
              </a:ext>
            </a:extLst>
          </p:cNvPr>
          <p:cNvSpPr/>
          <p:nvPr/>
        </p:nvSpPr>
        <p:spPr>
          <a:xfrm>
            <a:off x="6923368" y="3007363"/>
            <a:ext cx="163647" cy="129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000" dirty="0"/>
              <a:t>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09E6A98-51F5-4D2C-A0B5-2A474BE5E253}"/>
              </a:ext>
            </a:extLst>
          </p:cNvPr>
          <p:cNvSpPr/>
          <p:nvPr/>
        </p:nvSpPr>
        <p:spPr>
          <a:xfrm>
            <a:off x="6751587" y="3162978"/>
            <a:ext cx="163647" cy="129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000" dirty="0"/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BA04AB-A80B-4ED4-A882-1863899F4EF8}"/>
              </a:ext>
            </a:extLst>
          </p:cNvPr>
          <p:cNvSpPr txBox="1"/>
          <p:nvPr/>
        </p:nvSpPr>
        <p:spPr>
          <a:xfrm>
            <a:off x="8311429" y="4178414"/>
            <a:ext cx="303543" cy="319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DDF2B3-F001-4455-ADCE-092BC5D257FD}"/>
              </a:ext>
            </a:extLst>
          </p:cNvPr>
          <p:cNvSpPr txBox="1"/>
          <p:nvPr/>
        </p:nvSpPr>
        <p:spPr>
          <a:xfrm>
            <a:off x="4086707" y="4178414"/>
            <a:ext cx="267195" cy="319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284E7C4-0FA1-4C12-BD53-C878D2FD8815}"/>
              </a:ext>
            </a:extLst>
          </p:cNvPr>
          <p:cNvCxnSpPr>
            <a:cxnSpLocks/>
          </p:cNvCxnSpPr>
          <p:nvPr/>
        </p:nvCxnSpPr>
        <p:spPr>
          <a:xfrm flipV="1">
            <a:off x="3474720" y="3431508"/>
            <a:ext cx="0" cy="1094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CC4A896-31E6-4CE2-9A30-58EB81815145}"/>
              </a:ext>
            </a:extLst>
          </p:cNvPr>
          <p:cNvCxnSpPr>
            <a:cxnSpLocks/>
            <a:endCxn id="29" idx="4"/>
          </p:cNvCxnSpPr>
          <p:nvPr/>
        </p:nvCxnSpPr>
        <p:spPr>
          <a:xfrm flipH="1" flipV="1">
            <a:off x="3814814" y="3654447"/>
            <a:ext cx="0" cy="1511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EC58C40-3BFB-4330-9ABC-CFAC2B67B8B2}"/>
              </a:ext>
            </a:extLst>
          </p:cNvPr>
          <p:cNvCxnSpPr>
            <a:cxnSpLocks/>
            <a:endCxn id="28" idx="5"/>
          </p:cNvCxnSpPr>
          <p:nvPr/>
        </p:nvCxnSpPr>
        <p:spPr>
          <a:xfrm flipV="1">
            <a:off x="3935959" y="3460114"/>
            <a:ext cx="0" cy="2043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2CC2F2F-B129-46CE-B722-02BC01D65DD3}"/>
                  </a:ext>
                </a:extLst>
              </p:cNvPr>
              <p:cNvSpPr txBox="1"/>
              <p:nvPr/>
            </p:nvSpPr>
            <p:spPr>
              <a:xfrm>
                <a:off x="2515415" y="5498997"/>
                <a:ext cx="2559506" cy="319896"/>
              </a:xfrm>
              <a:prstGeom prst="rect">
                <a:avLst/>
              </a:prstGeom>
              <a:noFill/>
              <a:ln>
                <a:solidFill>
                  <a:srgbClr val="2181C5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</a:rPr>
                  <a:t>3 MRS = MRT, on B, </a:t>
                </a:r>
                <a:r>
                  <a:rPr lang="en-US" sz="1600" dirty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2CC2F2F-B129-46CE-B722-02BC01D65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415" y="5498997"/>
                <a:ext cx="2559506" cy="319896"/>
              </a:xfrm>
              <a:prstGeom prst="rect">
                <a:avLst/>
              </a:prstGeom>
              <a:blipFill>
                <a:blip r:embed="rId9"/>
                <a:stretch>
                  <a:fillRect l="-711" t="-3636" b="-25455"/>
                </a:stretch>
              </a:blipFill>
              <a:ln>
                <a:solidFill>
                  <a:srgbClr val="2181C5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0AE97D3-E231-4D9B-A301-F310264C0D91}"/>
                  </a:ext>
                </a:extLst>
              </p:cNvPr>
              <p:cNvSpPr txBox="1"/>
              <p:nvPr/>
            </p:nvSpPr>
            <p:spPr>
              <a:xfrm>
                <a:off x="2509064" y="5108464"/>
                <a:ext cx="1308463" cy="316976"/>
              </a:xfrm>
              <a:prstGeom prst="rect">
                <a:avLst/>
              </a:prstGeom>
              <a:noFill/>
              <a:ln>
                <a:solidFill>
                  <a:srgbClr val="2181C5"/>
                </a:solidFill>
              </a:ln>
            </p:spPr>
            <p:txBody>
              <a:bodyPr wrap="none" rtlCol="0">
                <a:no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2 MRS </a:t>
                </a:r>
                <a:r>
                  <a:rPr lang="en-US" sz="1600" dirty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0AE97D3-E231-4D9B-A301-F310264C0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064" y="5108464"/>
                <a:ext cx="1308463" cy="316976"/>
              </a:xfrm>
              <a:prstGeom prst="rect">
                <a:avLst/>
              </a:prstGeom>
              <a:blipFill>
                <a:blip r:embed="rId10"/>
                <a:stretch>
                  <a:fillRect l="-2315" t="-3704" b="-27778"/>
                </a:stretch>
              </a:blipFill>
              <a:ln>
                <a:solidFill>
                  <a:srgbClr val="2181C5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1F09D69-1B7B-478D-A3B7-B80D4F56FBF6}"/>
                  </a:ext>
                </a:extLst>
              </p:cNvPr>
              <p:cNvSpPr txBox="1"/>
              <p:nvPr/>
            </p:nvSpPr>
            <p:spPr>
              <a:xfrm>
                <a:off x="2128921" y="4522246"/>
                <a:ext cx="1583327" cy="538739"/>
              </a:xfrm>
              <a:prstGeom prst="rect">
                <a:avLst/>
              </a:prstGeom>
              <a:noFill/>
              <a:ln>
                <a:solidFill>
                  <a:srgbClr val="2181C5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1600" dirty="0">
                    <a:solidFill>
                      <a:srgbClr val="00B0F0"/>
                    </a:solidFill>
                  </a:rPr>
                  <a:t>1 MRS = MRT</a:t>
                </a:r>
              </a:p>
              <a:p>
                <a:r>
                  <a:rPr lang="en-US" sz="1600" dirty="0">
                    <a:solidFill>
                      <a:srgbClr val="00B0F0"/>
                    </a:solidFill>
                  </a:rPr>
                  <a:t>on B </a:t>
                </a:r>
                <a:r>
                  <a:rPr lang="en-US" sz="1600" dirty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1F09D69-1B7B-478D-A3B7-B80D4F56F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921" y="4522246"/>
                <a:ext cx="1583327" cy="538739"/>
              </a:xfrm>
              <a:prstGeom prst="rect">
                <a:avLst/>
              </a:prstGeom>
              <a:blipFill>
                <a:blip r:embed="rId11"/>
                <a:stretch>
                  <a:fillRect l="-1527" t="-2222" b="-21111"/>
                </a:stretch>
              </a:blipFill>
              <a:ln>
                <a:solidFill>
                  <a:srgbClr val="2181C5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59FD4478-A4E7-497E-8343-18BC522D6F38}"/>
              </a:ext>
            </a:extLst>
          </p:cNvPr>
          <p:cNvSpPr txBox="1"/>
          <p:nvPr/>
        </p:nvSpPr>
        <p:spPr>
          <a:xfrm>
            <a:off x="3459042" y="5848082"/>
            <a:ext cx="2149278" cy="266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1 =&gt; 2 substitution effect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45F6F84-2751-4C35-8450-1489F738D71C}"/>
              </a:ext>
            </a:extLst>
          </p:cNvPr>
          <p:cNvSpPr txBox="1"/>
          <p:nvPr/>
        </p:nvSpPr>
        <p:spPr>
          <a:xfrm>
            <a:off x="3784114" y="6137491"/>
            <a:ext cx="1798080" cy="266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2 =&gt; 3 income effect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77C7EA6-E924-4B9C-B65C-FE5FF46291E4}"/>
              </a:ext>
            </a:extLst>
          </p:cNvPr>
          <p:cNvSpPr/>
          <p:nvPr/>
        </p:nvSpPr>
        <p:spPr>
          <a:xfrm>
            <a:off x="6692159" y="2659015"/>
            <a:ext cx="2050535" cy="1497216"/>
          </a:xfrm>
          <a:custGeom>
            <a:avLst/>
            <a:gdLst>
              <a:gd name="connsiteX0" fmla="*/ 0 w 2367420"/>
              <a:gd name="connsiteY0" fmla="*/ 0 h 1728592"/>
              <a:gd name="connsiteX1" fmla="*/ 400833 w 2367420"/>
              <a:gd name="connsiteY1" fmla="*/ 826718 h 1728592"/>
              <a:gd name="connsiteX2" fmla="*/ 2367420 w 2367420"/>
              <a:gd name="connsiteY2" fmla="*/ 1728592 h 17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7420" h="1728592">
                <a:moveTo>
                  <a:pt x="0" y="0"/>
                </a:moveTo>
                <a:cubicBezTo>
                  <a:pt x="3131" y="269309"/>
                  <a:pt x="6263" y="538619"/>
                  <a:pt x="400833" y="826718"/>
                </a:cubicBezTo>
                <a:cubicBezTo>
                  <a:pt x="795403" y="1114817"/>
                  <a:pt x="1995815" y="1569929"/>
                  <a:pt x="2367420" y="172859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87DB599B-E754-4DC0-A085-A08247A1375E}"/>
                  </a:ext>
                </a:extLst>
              </p:cNvPr>
              <p:cNvSpPr/>
              <p:nvPr/>
            </p:nvSpPr>
            <p:spPr>
              <a:xfrm>
                <a:off x="6748214" y="2530632"/>
                <a:ext cx="2050536" cy="1407769"/>
              </a:xfrm>
              <a:custGeom>
                <a:avLst/>
                <a:gdLst>
                  <a:gd name="connsiteX0" fmla="*/ 0 w 2367420"/>
                  <a:gd name="connsiteY0" fmla="*/ 0 h 1728592"/>
                  <a:gd name="connsiteX1" fmla="*/ 400833 w 2367420"/>
                  <a:gd name="connsiteY1" fmla="*/ 826718 h 1728592"/>
                  <a:gd name="connsiteX2" fmla="*/ 2367420 w 2367420"/>
                  <a:gd name="connsiteY2" fmla="*/ 1728592 h 17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67420" h="1728592">
                    <a:moveTo>
                      <a:pt x="0" y="0"/>
                    </a:moveTo>
                    <a:cubicBezTo>
                      <a:pt x="3131" y="269309"/>
                      <a:pt x="6263" y="538619"/>
                      <a:pt x="400833" y="826718"/>
                    </a:cubicBezTo>
                    <a:cubicBezTo>
                      <a:pt x="795403" y="1114817"/>
                      <a:pt x="1995815" y="1569929"/>
                      <a:pt x="2367420" y="172859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/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87DB599B-E754-4DC0-A085-A08247A13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214" y="2530632"/>
                <a:ext cx="2050536" cy="1407769"/>
              </a:xfrm>
              <a:custGeom>
                <a:avLst/>
                <a:gdLst>
                  <a:gd name="connsiteX0" fmla="*/ 0 w 2367420"/>
                  <a:gd name="connsiteY0" fmla="*/ 0 h 1728592"/>
                  <a:gd name="connsiteX1" fmla="*/ 400833 w 2367420"/>
                  <a:gd name="connsiteY1" fmla="*/ 826718 h 1728592"/>
                  <a:gd name="connsiteX2" fmla="*/ 2367420 w 2367420"/>
                  <a:gd name="connsiteY2" fmla="*/ 1728592 h 17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67420" h="1728592">
                    <a:moveTo>
                      <a:pt x="0" y="0"/>
                    </a:moveTo>
                    <a:cubicBezTo>
                      <a:pt x="3131" y="269309"/>
                      <a:pt x="6263" y="538619"/>
                      <a:pt x="400833" y="826718"/>
                    </a:cubicBezTo>
                    <a:cubicBezTo>
                      <a:pt x="795403" y="1114817"/>
                      <a:pt x="1995815" y="1569929"/>
                      <a:pt x="2367420" y="1728592"/>
                    </a:cubicBezTo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>
            <a:extLst>
              <a:ext uri="{FF2B5EF4-FFF2-40B4-BE49-F238E27FC236}">
                <a16:creationId xmlns:a16="http://schemas.microsoft.com/office/drawing/2014/main" id="{AD4C235C-7569-4D79-B792-3BE64C04085E}"/>
              </a:ext>
            </a:extLst>
          </p:cNvPr>
          <p:cNvSpPr/>
          <p:nvPr/>
        </p:nvSpPr>
        <p:spPr>
          <a:xfrm>
            <a:off x="7174053" y="3449212"/>
            <a:ext cx="166360" cy="146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000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0794052-2F1D-4F36-B5E6-7B78E0BFD008}"/>
                  </a:ext>
                </a:extLst>
              </p:cNvPr>
              <p:cNvSpPr txBox="1"/>
              <p:nvPr/>
            </p:nvSpPr>
            <p:spPr>
              <a:xfrm>
                <a:off x="5318483" y="4913952"/>
                <a:ext cx="1512894" cy="559818"/>
              </a:xfrm>
              <a:prstGeom prst="rect">
                <a:avLst/>
              </a:prstGeom>
              <a:noFill/>
              <a:ln>
                <a:solidFill>
                  <a:srgbClr val="2181C5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1600" dirty="0">
                    <a:solidFill>
                      <a:srgbClr val="00B0F0"/>
                    </a:solidFill>
                  </a:rPr>
                  <a:t>4 MRS = MRT on B</a:t>
                </a:r>
                <a:r>
                  <a:rPr lang="en-US" sz="16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0794052-2F1D-4F36-B5E6-7B78E0BFD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483" y="4913952"/>
                <a:ext cx="1512894" cy="559818"/>
              </a:xfrm>
              <a:prstGeom prst="rect">
                <a:avLst/>
              </a:prstGeom>
              <a:blipFill>
                <a:blip r:embed="rId13"/>
                <a:stretch>
                  <a:fillRect l="-1594" t="-2128" r="-2390" b="-15957"/>
                </a:stretch>
              </a:blipFill>
              <a:ln>
                <a:solidFill>
                  <a:srgbClr val="2181C5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D841FEF-83C9-4C1E-8E89-7B59E4C37D3E}"/>
              </a:ext>
            </a:extLst>
          </p:cNvPr>
          <p:cNvCxnSpPr>
            <a:cxnSpLocks/>
          </p:cNvCxnSpPr>
          <p:nvPr/>
        </p:nvCxnSpPr>
        <p:spPr>
          <a:xfrm flipH="1" flipV="1">
            <a:off x="6833409" y="3346598"/>
            <a:ext cx="1" cy="1567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66838C8-AFDC-4FEA-9563-A3F8E8E0AFC4}"/>
                  </a:ext>
                </a:extLst>
              </p:cNvPr>
              <p:cNvSpPr txBox="1"/>
              <p:nvPr/>
            </p:nvSpPr>
            <p:spPr>
              <a:xfrm>
                <a:off x="7259578" y="4860243"/>
                <a:ext cx="1325323" cy="319896"/>
              </a:xfrm>
              <a:prstGeom prst="rect">
                <a:avLst/>
              </a:prstGeom>
              <a:noFill/>
              <a:ln>
                <a:solidFill>
                  <a:srgbClr val="2181C5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5 MRS</a:t>
                </a:r>
                <a:r>
                  <a:rPr lang="en-US" sz="16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66838C8-AFDC-4FEA-9563-A3F8E8E0A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578" y="4860243"/>
                <a:ext cx="1325323" cy="319896"/>
              </a:xfrm>
              <a:prstGeom prst="rect">
                <a:avLst/>
              </a:prstGeom>
              <a:blipFill>
                <a:blip r:embed="rId14"/>
                <a:stretch>
                  <a:fillRect l="-2283" t="-3636" b="-25455"/>
                </a:stretch>
              </a:blipFill>
              <a:ln>
                <a:solidFill>
                  <a:srgbClr val="2181C5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8E7F22B-0093-45F7-8D12-33F0C98C19A7}"/>
              </a:ext>
            </a:extLst>
          </p:cNvPr>
          <p:cNvCxnSpPr>
            <a:cxnSpLocks/>
          </p:cNvCxnSpPr>
          <p:nvPr/>
        </p:nvCxnSpPr>
        <p:spPr>
          <a:xfrm flipH="1" flipV="1">
            <a:off x="7257233" y="3519958"/>
            <a:ext cx="0" cy="1424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7F60FF0-16A9-4BAC-87DE-D639C116DE5D}"/>
                  </a:ext>
                </a:extLst>
              </p:cNvPr>
              <p:cNvSpPr txBox="1"/>
              <p:nvPr/>
            </p:nvSpPr>
            <p:spPr>
              <a:xfrm>
                <a:off x="6998431" y="5423888"/>
                <a:ext cx="2533281" cy="319896"/>
              </a:xfrm>
              <a:prstGeom prst="rect">
                <a:avLst/>
              </a:prstGeom>
              <a:noFill/>
              <a:ln>
                <a:solidFill>
                  <a:srgbClr val="2181C5"/>
                </a:solidFill>
              </a:ln>
            </p:spPr>
            <p:txBody>
              <a:bodyPr wrap="none" rtlCol="0">
                <a:no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6 MRS = MRT, on B</a:t>
                </a:r>
                <a:r>
                  <a:rPr lang="en-US" sz="1600" dirty="0"/>
                  <a:t>,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7F60FF0-16A9-4BAC-87DE-D639C116D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431" y="5423888"/>
                <a:ext cx="2533281" cy="319896"/>
              </a:xfrm>
              <a:prstGeom prst="rect">
                <a:avLst/>
              </a:prstGeom>
              <a:blipFill>
                <a:blip r:embed="rId15"/>
                <a:stretch>
                  <a:fillRect l="-957" t="-3704" b="-27778"/>
                </a:stretch>
              </a:blipFill>
              <a:ln>
                <a:solidFill>
                  <a:srgbClr val="2181C5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5612C91-9B49-48B6-9E48-8A2A97FACDC8}"/>
              </a:ext>
            </a:extLst>
          </p:cNvPr>
          <p:cNvCxnSpPr>
            <a:cxnSpLocks/>
          </p:cNvCxnSpPr>
          <p:nvPr/>
        </p:nvCxnSpPr>
        <p:spPr>
          <a:xfrm flipH="1" flipV="1">
            <a:off x="6997234" y="3131956"/>
            <a:ext cx="0" cy="2421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5A9CFCF2-AA2A-4265-89D8-143247B346C7}"/>
              </a:ext>
            </a:extLst>
          </p:cNvPr>
          <p:cNvSpPr txBox="1"/>
          <p:nvPr/>
        </p:nvSpPr>
        <p:spPr>
          <a:xfrm>
            <a:off x="6648762" y="5814629"/>
            <a:ext cx="2434278" cy="266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4 ====&gt; 5 substitution effect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4538C78-CBF5-4395-8FFB-C945A18C8BD1}"/>
              </a:ext>
            </a:extLst>
          </p:cNvPr>
          <p:cNvSpPr txBox="1"/>
          <p:nvPr/>
        </p:nvSpPr>
        <p:spPr>
          <a:xfrm>
            <a:off x="6930846" y="6124751"/>
            <a:ext cx="1890937" cy="266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6 &lt;= 5 income effect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9A59592-995F-4827-9AA8-0173D43AE3EC}"/>
              </a:ext>
            </a:extLst>
          </p:cNvPr>
          <p:cNvSpPr txBox="1"/>
          <p:nvPr/>
        </p:nvSpPr>
        <p:spPr>
          <a:xfrm>
            <a:off x="3459042" y="6433348"/>
            <a:ext cx="1862043" cy="2340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1 ====&gt; 3 total effect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0066F28-C3A9-46E9-8B07-05C31D3F9472}"/>
              </a:ext>
            </a:extLst>
          </p:cNvPr>
          <p:cNvSpPr txBox="1"/>
          <p:nvPr/>
        </p:nvSpPr>
        <p:spPr>
          <a:xfrm>
            <a:off x="6648762" y="6400800"/>
            <a:ext cx="1560194" cy="2665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4 =&gt; 6 total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B8DDB-08E9-47BC-B8A7-D848BF9458AA}"/>
                  </a:ext>
                </a:extLst>
              </p:cNvPr>
              <p:cNvSpPr txBox="1"/>
              <p:nvPr/>
            </p:nvSpPr>
            <p:spPr>
              <a:xfrm>
                <a:off x="8656071" y="4110362"/>
                <a:ext cx="368490" cy="31989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B8DDB-08E9-47BC-B8A7-D848BF945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071" y="4110362"/>
                <a:ext cx="368490" cy="319896"/>
              </a:xfrm>
              <a:prstGeom prst="rect">
                <a:avLst/>
              </a:prstGeom>
              <a:blipFill>
                <a:blip r:embed="rId16"/>
                <a:stretch>
                  <a:fillRect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34BE3F1-1A19-437F-9CA5-BF1337C2116F}"/>
                  </a:ext>
                </a:extLst>
              </p:cNvPr>
              <p:cNvSpPr txBox="1"/>
              <p:nvPr/>
            </p:nvSpPr>
            <p:spPr>
              <a:xfrm>
                <a:off x="8701106" y="3732263"/>
                <a:ext cx="373101" cy="31989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34BE3F1-1A19-437F-9CA5-BF1337C21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106" y="3732263"/>
                <a:ext cx="373101" cy="319896"/>
              </a:xfrm>
              <a:prstGeom prst="rect">
                <a:avLst/>
              </a:prstGeom>
              <a:blipFill>
                <a:blip r:embed="rId17"/>
                <a:stretch>
                  <a:fillRect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F8DC4311-510B-410E-8689-FD38CF83987E}"/>
                  </a:ext>
                </a:extLst>
              </p:cNvPr>
              <p:cNvSpPr txBox="1"/>
              <p:nvPr/>
            </p:nvSpPr>
            <p:spPr>
              <a:xfrm>
                <a:off x="3482098" y="2303407"/>
                <a:ext cx="2105566" cy="381757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a normal good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F8DC4311-510B-410E-8689-FD38CF839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098" y="2303407"/>
                <a:ext cx="2105566" cy="381757"/>
              </a:xfrm>
              <a:prstGeom prst="rect">
                <a:avLst/>
              </a:prstGeom>
              <a:blipFill>
                <a:blip r:embed="rId18"/>
                <a:stretch>
                  <a:fillRect t="-9677" r="-4913" b="-225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2C7F57A-AE20-4D37-ABEF-1104DDC94349}"/>
                  </a:ext>
                </a:extLst>
              </p:cNvPr>
              <p:cNvSpPr txBox="1"/>
              <p:nvPr/>
            </p:nvSpPr>
            <p:spPr>
              <a:xfrm>
                <a:off x="7204729" y="2303407"/>
                <a:ext cx="2210770" cy="37879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an inferior good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2C7F57A-AE20-4D37-ABEF-1104DDC94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729" y="2303407"/>
                <a:ext cx="2210770" cy="378792"/>
              </a:xfrm>
              <a:prstGeom prst="rect">
                <a:avLst/>
              </a:prstGeom>
              <a:blipFill>
                <a:blip r:embed="rId19"/>
                <a:stretch>
                  <a:fillRect t="-9677" r="-5510" b="-225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7086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Application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Consumer Price Index (CPI)</a:t>
            </a:r>
          </a:p>
        </p:txBody>
      </p:sp>
    </p:spTree>
    <p:extLst>
      <p:ext uri="{BB962C8B-B14F-4D97-AF65-F5344CB8AC3E}">
        <p14:creationId xmlns:p14="http://schemas.microsoft.com/office/powerpoint/2010/main" val="33834610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6514D-13D7-4278-B8FC-3A072A537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meaning of money changes over time</a:t>
            </a:r>
          </a:p>
          <a:p>
            <a:r>
              <a:rPr lang="en-US" dirty="0"/>
              <a:t>Nominal values are the actual price</a:t>
            </a:r>
          </a:p>
          <a:p>
            <a:r>
              <a:rPr lang="en-US" dirty="0"/>
              <a:t>Real values adjust nominal values to be expressed in values that can be compared over time</a:t>
            </a:r>
          </a:p>
          <a:p>
            <a:pPr lvl="1"/>
            <a:r>
              <a:rPr lang="en-US" dirty="0"/>
              <a:t>Deflate for inflation</a:t>
            </a:r>
          </a:p>
          <a:p>
            <a:pPr lvl="1"/>
            <a:r>
              <a:rPr lang="en-US" dirty="0"/>
              <a:t>Are expressed in terms of a base year</a:t>
            </a:r>
          </a:p>
          <a:p>
            <a:r>
              <a:rPr lang="en-US" dirty="0"/>
              <a:t>The Consumer Price Index (actually a set of them) is reported by the U.S. Bureau of Labor Statistics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DF38A-13EF-4AA4-A129-76C5BB690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1: Consumer Price Index</a:t>
            </a:r>
          </a:p>
        </p:txBody>
      </p:sp>
    </p:spTree>
    <p:extLst>
      <p:ext uri="{BB962C8B-B14F-4D97-AF65-F5344CB8AC3E}">
        <p14:creationId xmlns:p14="http://schemas.microsoft.com/office/powerpoint/2010/main" val="40303204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A3B93-E11D-4283-89AE-FDCB85904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6580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Base year of 2010; CPI in the United States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54912-7788-4098-ADEA-EF565B22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CPI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97F976-B54D-4374-91FF-9AC45D904E7D}"/>
              </a:ext>
            </a:extLst>
          </p:cNvPr>
          <p:cNvSpPr txBox="1"/>
          <p:nvPr/>
        </p:nvSpPr>
        <p:spPr>
          <a:xfrm>
            <a:off x="9753601" y="6400800"/>
            <a:ext cx="583814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/>
              <a:t>Year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7800AF-444B-47A0-9FC4-FDB7A30B11D6}"/>
              </a:ext>
            </a:extLst>
          </p:cNvPr>
          <p:cNvCxnSpPr>
            <a:cxnSpLocks/>
          </p:cNvCxnSpPr>
          <p:nvPr/>
        </p:nvCxnSpPr>
        <p:spPr>
          <a:xfrm flipV="1">
            <a:off x="8991600" y="3810001"/>
            <a:ext cx="0" cy="2316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39DD31F-7296-5B5C-19BF-C025823A5C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994558"/>
              </p:ext>
            </p:extLst>
          </p:nvPr>
        </p:nvGraphicFramePr>
        <p:xfrm>
          <a:off x="885825" y="2133600"/>
          <a:ext cx="10315576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7903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Indifference Curves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197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8C59D-5D38-4EDE-890A-6846E72EA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Define a bundle of goods</a:t>
            </a:r>
          </a:p>
          <a:p>
            <a:pPr lvl="1"/>
            <a:r>
              <a:rPr lang="en-US" sz="2400" dirty="0"/>
              <a:t>Based on surveys of consumer expenditures</a:t>
            </a:r>
          </a:p>
          <a:p>
            <a:pPr lvl="2"/>
            <a:r>
              <a:rPr lang="en-US" sz="2000" dirty="0"/>
              <a:t>Note that this is changing over time as well</a:t>
            </a:r>
          </a:p>
          <a:p>
            <a:r>
              <a:rPr lang="en-US" sz="2800" dirty="0"/>
              <a:t>Calculate the cost of buying that same bundle of goods each year</a:t>
            </a:r>
          </a:p>
          <a:p>
            <a:r>
              <a:rPr lang="en-US" sz="2800" dirty="0"/>
              <a:t>Pick a base year, so all values are in comparison to a reference year</a:t>
            </a:r>
          </a:p>
          <a:p>
            <a:r>
              <a:rPr lang="en-US" sz="2800" dirty="0"/>
              <a:t>Contracts and government spending are tied to the CPI</a:t>
            </a:r>
          </a:p>
          <a:p>
            <a:r>
              <a:rPr lang="en-US" sz="2800" dirty="0"/>
              <a:t>Say we are in a world of two goods, food f and clothing c and contrasting year 1 and year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E07DC-22FC-47C3-A0EC-9FEF22D3F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Price Index</a:t>
            </a:r>
          </a:p>
        </p:txBody>
      </p:sp>
    </p:spTree>
    <p:extLst>
      <p:ext uri="{BB962C8B-B14F-4D97-AF65-F5344CB8AC3E}">
        <p14:creationId xmlns:p14="http://schemas.microsoft.com/office/powerpoint/2010/main" val="25808530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D0B39-A751-4A07-BAE9-92207D656A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133824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en-US" sz="2800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  <m:r>
                      <a:rPr lang="en-US" sz="280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en-US" sz="280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  <m:r>
                      <a:rPr lang="en-US" sz="280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= 1 plus nominal rate of inflation (1 + i)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D0B39-A751-4A07-BAE9-92207D656A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1338241"/>
              </a:xfrm>
              <a:blipFill>
                <a:blip r:embed="rId2"/>
                <a:stretch>
                  <a:fillRect b="-4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398505C-B20B-4D76-A5C2-2C8CAAC64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for Inflation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9F753A1-A110-4EEE-9D82-A185511F716A}"/>
              </a:ext>
            </a:extLst>
          </p:cNvPr>
          <p:cNvCxnSpPr/>
          <p:nvPr/>
        </p:nvCxnSpPr>
        <p:spPr>
          <a:xfrm>
            <a:off x="2819399" y="3139440"/>
            <a:ext cx="0" cy="26670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92309CF-FF85-4E00-AAA8-2AAC232AA276}"/>
              </a:ext>
            </a:extLst>
          </p:cNvPr>
          <p:cNvCxnSpPr>
            <a:cxnSpLocks/>
          </p:cNvCxnSpPr>
          <p:nvPr/>
        </p:nvCxnSpPr>
        <p:spPr>
          <a:xfrm>
            <a:off x="2809531" y="5806440"/>
            <a:ext cx="2819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298C41E-17CC-4879-9116-0158826045DC}"/>
              </a:ext>
            </a:extLst>
          </p:cNvPr>
          <p:cNvCxnSpPr>
            <a:cxnSpLocks/>
            <a:stCxn id="73" idx="3"/>
          </p:cNvCxnSpPr>
          <p:nvPr/>
        </p:nvCxnSpPr>
        <p:spPr>
          <a:xfrm>
            <a:off x="2808829" y="3675980"/>
            <a:ext cx="2648342" cy="21304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reeform: Shape 9">
            <a:extLst>
              <a:ext uri="{FF2B5EF4-FFF2-40B4-BE49-F238E27FC236}">
                <a16:creationId xmlns:a16="http://schemas.microsoft.com/office/drawing/2014/main" id="{BB0D199F-2DB0-49F6-B9E0-C36D9CB8D42C}"/>
              </a:ext>
            </a:extLst>
          </p:cNvPr>
          <p:cNvSpPr/>
          <p:nvPr/>
        </p:nvSpPr>
        <p:spPr>
          <a:xfrm>
            <a:off x="3332966" y="3307498"/>
            <a:ext cx="1910202" cy="1965542"/>
          </a:xfrm>
          <a:custGeom>
            <a:avLst/>
            <a:gdLst>
              <a:gd name="connsiteX0" fmla="*/ 0 w 400833"/>
              <a:gd name="connsiteY0" fmla="*/ 0 h 826717"/>
              <a:gd name="connsiteX1" fmla="*/ 400833 w 400833"/>
              <a:gd name="connsiteY1" fmla="*/ 826717 h 82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833" h="826717">
                <a:moveTo>
                  <a:pt x="0" y="0"/>
                </a:moveTo>
                <a:cubicBezTo>
                  <a:pt x="24008" y="274528"/>
                  <a:pt x="48017" y="549057"/>
                  <a:pt x="400833" y="8267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AFB382F-43BC-4C7C-B9F6-B9CC05128E33}"/>
              </a:ext>
            </a:extLst>
          </p:cNvPr>
          <p:cNvSpPr txBox="1"/>
          <p:nvPr/>
        </p:nvSpPr>
        <p:spPr>
          <a:xfrm>
            <a:off x="2049049" y="3139440"/>
            <a:ext cx="30008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26D61DD-A0AF-406F-996A-A08A9701C5FF}"/>
              </a:ext>
            </a:extLst>
          </p:cNvPr>
          <p:cNvSpPr txBox="1"/>
          <p:nvPr/>
        </p:nvSpPr>
        <p:spPr>
          <a:xfrm>
            <a:off x="5726480" y="5663655"/>
            <a:ext cx="44466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600996C-4B1D-4E66-AE46-5BF325450677}"/>
                  </a:ext>
                </a:extLst>
              </p:cNvPr>
              <p:cNvSpPr txBox="1"/>
              <p:nvPr/>
            </p:nvSpPr>
            <p:spPr>
              <a:xfrm>
                <a:off x="1456151" y="3422320"/>
                <a:ext cx="1352678" cy="50731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600996C-4B1D-4E66-AE46-5BF325450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151" y="3422320"/>
                <a:ext cx="1352678" cy="507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D7A0E1C-23A1-49F8-AB96-F92D6EE4A2A8}"/>
                  </a:ext>
                </a:extLst>
              </p:cNvPr>
              <p:cNvSpPr txBox="1"/>
              <p:nvPr/>
            </p:nvSpPr>
            <p:spPr>
              <a:xfrm>
                <a:off x="4765104" y="5942135"/>
                <a:ext cx="1291827" cy="507383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D7A0E1C-23A1-49F8-AB96-F92D6EE4A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104" y="5942135"/>
                <a:ext cx="1291827" cy="5073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54DE288-AD27-4642-A43F-A863628B833A}"/>
              </a:ext>
            </a:extLst>
          </p:cNvPr>
          <p:cNvCxnSpPr/>
          <p:nvPr/>
        </p:nvCxnSpPr>
        <p:spPr>
          <a:xfrm>
            <a:off x="2808829" y="4587240"/>
            <a:ext cx="114522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8B97B6D-52F9-4CAC-8E9E-8E62D524C0B0}"/>
              </a:ext>
            </a:extLst>
          </p:cNvPr>
          <p:cNvCxnSpPr/>
          <p:nvPr/>
        </p:nvCxnSpPr>
        <p:spPr>
          <a:xfrm flipV="1">
            <a:off x="3953005" y="4587240"/>
            <a:ext cx="0" cy="1219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94F17C9-A218-4FCB-AF6E-AD65C2384ED5}"/>
                  </a:ext>
                </a:extLst>
              </p:cNvPr>
              <p:cNvSpPr txBox="1"/>
              <p:nvPr/>
            </p:nvSpPr>
            <p:spPr>
              <a:xfrm>
                <a:off x="1885670" y="4361772"/>
                <a:ext cx="959815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94F17C9-A218-4FCB-AF6E-AD65C2384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670" y="4361772"/>
                <a:ext cx="959815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AB1E8A1-2130-47EC-96E0-CDF5613253D4}"/>
                  </a:ext>
                </a:extLst>
              </p:cNvPr>
              <p:cNvSpPr txBox="1"/>
              <p:nvPr/>
            </p:nvSpPr>
            <p:spPr>
              <a:xfrm>
                <a:off x="3491085" y="5791200"/>
                <a:ext cx="94070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AB1E8A1-2130-47EC-96E0-CDF561325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085" y="5791200"/>
                <a:ext cx="940706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F6E5307-68E4-4C11-B9D2-191E7E60FCA0}"/>
                  </a:ext>
                </a:extLst>
              </p:cNvPr>
              <p:cNvSpPr txBox="1"/>
              <p:nvPr/>
            </p:nvSpPr>
            <p:spPr>
              <a:xfrm>
                <a:off x="5193065" y="5388906"/>
                <a:ext cx="1043811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F6E5307-68E4-4C11-B9D2-191E7E60F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065" y="5388906"/>
                <a:ext cx="104381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DE33DA0-0F87-42A1-B04A-23B9827DD1A9}"/>
                  </a:ext>
                </a:extLst>
              </p:cNvPr>
              <p:cNvSpPr txBox="1"/>
              <p:nvPr/>
            </p:nvSpPr>
            <p:spPr>
              <a:xfrm>
                <a:off x="4765104" y="4816884"/>
                <a:ext cx="908775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DE33DA0-0F87-42A1-B04A-23B9827DD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104" y="4816884"/>
                <a:ext cx="90877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FF92197-6D06-4C2E-8156-D71891B445FC}"/>
              </a:ext>
            </a:extLst>
          </p:cNvPr>
          <p:cNvCxnSpPr/>
          <p:nvPr/>
        </p:nvCxnSpPr>
        <p:spPr>
          <a:xfrm>
            <a:off x="6581383" y="3139440"/>
            <a:ext cx="0" cy="26187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5886999-9EC9-4F16-A738-B5FF1587DDB6}"/>
              </a:ext>
            </a:extLst>
          </p:cNvPr>
          <p:cNvCxnSpPr>
            <a:cxnSpLocks/>
          </p:cNvCxnSpPr>
          <p:nvPr/>
        </p:nvCxnSpPr>
        <p:spPr>
          <a:xfrm flipV="1">
            <a:off x="6572559" y="5750542"/>
            <a:ext cx="4191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B502EF6-6DA5-48B3-A0DD-73D20B9D9A74}"/>
              </a:ext>
            </a:extLst>
          </p:cNvPr>
          <p:cNvCxnSpPr/>
          <p:nvPr/>
        </p:nvCxnSpPr>
        <p:spPr>
          <a:xfrm>
            <a:off x="6581383" y="3863340"/>
            <a:ext cx="2173266" cy="18948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08E7610-B047-445B-8BE2-C3FD40931D8D}"/>
                  </a:ext>
                </a:extLst>
              </p:cNvPr>
              <p:cNvSpPr txBox="1"/>
              <p:nvPr/>
            </p:nvSpPr>
            <p:spPr>
              <a:xfrm>
                <a:off x="8580958" y="5409130"/>
                <a:ext cx="492955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08E7610-B047-445B-8BE2-C3FD40931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958" y="5409130"/>
                <a:ext cx="49295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58A1AD4-AC5F-4301-85CA-BE9A6C930FD8}"/>
                  </a:ext>
                </a:extLst>
              </p:cNvPr>
              <p:cNvSpPr txBox="1"/>
              <p:nvPr/>
            </p:nvSpPr>
            <p:spPr>
              <a:xfrm>
                <a:off x="8299524" y="5783472"/>
                <a:ext cx="718209" cy="50731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58A1AD4-AC5F-4301-85CA-BE9A6C930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524" y="5783472"/>
                <a:ext cx="718209" cy="5073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D5E2F08E-80BA-42EA-B735-35CA2E2D400F}"/>
              </a:ext>
            </a:extLst>
          </p:cNvPr>
          <p:cNvSpPr txBox="1"/>
          <p:nvPr/>
        </p:nvSpPr>
        <p:spPr>
          <a:xfrm>
            <a:off x="10476767" y="5802868"/>
            <a:ext cx="24878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B0FD076-913C-46E9-BAB5-B54C6292745D}"/>
              </a:ext>
            </a:extLst>
          </p:cNvPr>
          <p:cNvSpPr txBox="1"/>
          <p:nvPr/>
        </p:nvSpPr>
        <p:spPr>
          <a:xfrm>
            <a:off x="6060314" y="3052988"/>
            <a:ext cx="30008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3C35D84-1249-4606-A8C0-AF31CC23FA98}"/>
                  </a:ext>
                </a:extLst>
              </p:cNvPr>
              <p:cNvSpPr txBox="1"/>
              <p:nvPr/>
            </p:nvSpPr>
            <p:spPr>
              <a:xfrm>
                <a:off x="5955073" y="3599772"/>
                <a:ext cx="728854" cy="50731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3C35D84-1249-4606-A8C0-AF31CC23F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073" y="3599772"/>
                <a:ext cx="728854" cy="507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Freeform: Shape 36">
            <a:extLst>
              <a:ext uri="{FF2B5EF4-FFF2-40B4-BE49-F238E27FC236}">
                <a16:creationId xmlns:a16="http://schemas.microsoft.com/office/drawing/2014/main" id="{9BFDB2C4-8FDC-4E10-89BA-9E0D8124D5D2}"/>
              </a:ext>
            </a:extLst>
          </p:cNvPr>
          <p:cNvSpPr/>
          <p:nvPr/>
        </p:nvSpPr>
        <p:spPr>
          <a:xfrm>
            <a:off x="6967594" y="3459898"/>
            <a:ext cx="2408095" cy="2165958"/>
          </a:xfrm>
          <a:custGeom>
            <a:avLst/>
            <a:gdLst>
              <a:gd name="connsiteX0" fmla="*/ 0 w 400833"/>
              <a:gd name="connsiteY0" fmla="*/ 0 h 826717"/>
              <a:gd name="connsiteX1" fmla="*/ 400833 w 400833"/>
              <a:gd name="connsiteY1" fmla="*/ 826717 h 82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833" h="826717">
                <a:moveTo>
                  <a:pt x="0" y="0"/>
                </a:moveTo>
                <a:cubicBezTo>
                  <a:pt x="24008" y="274528"/>
                  <a:pt x="48017" y="549057"/>
                  <a:pt x="400833" y="8267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AF8D2FB-4F6E-40AD-AAB2-94585E65ABDE}"/>
              </a:ext>
            </a:extLst>
          </p:cNvPr>
          <p:cNvCxnSpPr/>
          <p:nvPr/>
        </p:nvCxnSpPr>
        <p:spPr>
          <a:xfrm>
            <a:off x="6544850" y="4624819"/>
            <a:ext cx="911895" cy="136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B6155C8-1B7A-40BA-8365-B2FA341C8F3A}"/>
              </a:ext>
            </a:extLst>
          </p:cNvPr>
          <p:cNvCxnSpPr/>
          <p:nvPr/>
        </p:nvCxnSpPr>
        <p:spPr>
          <a:xfrm flipV="1">
            <a:off x="7460293" y="4599767"/>
            <a:ext cx="0" cy="11507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1C9AB51-4A3C-432A-89DF-5839B9DBDCA5}"/>
                  </a:ext>
                </a:extLst>
              </p:cNvPr>
              <p:cNvSpPr txBox="1"/>
              <p:nvPr/>
            </p:nvSpPr>
            <p:spPr>
              <a:xfrm>
                <a:off x="6171144" y="4409410"/>
                <a:ext cx="45095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1C9AB51-4A3C-432A-89DF-5839B9DBD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144" y="4409410"/>
                <a:ext cx="45095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3F630EC-5674-467E-8D2B-6E3EEDCFDB90}"/>
                  </a:ext>
                </a:extLst>
              </p:cNvPr>
              <p:cNvSpPr txBox="1"/>
              <p:nvPr/>
            </p:nvSpPr>
            <p:spPr>
              <a:xfrm>
                <a:off x="7229193" y="5802868"/>
                <a:ext cx="441403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3F630EC-5674-467E-8D2B-6E3EEDCFD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193" y="5802868"/>
                <a:ext cx="441403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D5B3C72-BFE2-46B6-AF43-25F1720F04F6}"/>
              </a:ext>
            </a:extLst>
          </p:cNvPr>
          <p:cNvCxnSpPr>
            <a:cxnSpLocks/>
          </p:cNvCxnSpPr>
          <p:nvPr/>
        </p:nvCxnSpPr>
        <p:spPr>
          <a:xfrm>
            <a:off x="6581383" y="4290269"/>
            <a:ext cx="3697266" cy="144774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: Shape 48">
            <a:extLst>
              <a:ext uri="{FF2B5EF4-FFF2-40B4-BE49-F238E27FC236}">
                <a16:creationId xmlns:a16="http://schemas.microsoft.com/office/drawing/2014/main" id="{6313B263-F313-43BC-815F-3C0BF4668827}"/>
              </a:ext>
            </a:extLst>
          </p:cNvPr>
          <p:cNvSpPr/>
          <p:nvPr/>
        </p:nvSpPr>
        <p:spPr>
          <a:xfrm>
            <a:off x="7119994" y="3436934"/>
            <a:ext cx="3275079" cy="2188922"/>
          </a:xfrm>
          <a:custGeom>
            <a:avLst/>
            <a:gdLst>
              <a:gd name="connsiteX0" fmla="*/ 0 w 400833"/>
              <a:gd name="connsiteY0" fmla="*/ 0 h 826717"/>
              <a:gd name="connsiteX1" fmla="*/ 400833 w 400833"/>
              <a:gd name="connsiteY1" fmla="*/ 826717 h 82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833" h="826717">
                <a:moveTo>
                  <a:pt x="0" y="0"/>
                </a:moveTo>
                <a:cubicBezTo>
                  <a:pt x="24008" y="274528"/>
                  <a:pt x="48017" y="549057"/>
                  <a:pt x="400833" y="8267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3FA0508-A8DB-40E7-8C29-2F5FC1544116}"/>
                  </a:ext>
                </a:extLst>
              </p:cNvPr>
              <p:cNvSpPr txBox="1"/>
              <p:nvPr/>
            </p:nvSpPr>
            <p:spPr>
              <a:xfrm>
                <a:off x="5957161" y="4102900"/>
                <a:ext cx="728854" cy="50731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3FA0508-A8DB-40E7-8C29-2F5FC1544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161" y="4102900"/>
                <a:ext cx="728854" cy="5073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83C09B8-1733-430F-8205-9B352921DE19}"/>
                  </a:ext>
                </a:extLst>
              </p:cNvPr>
              <p:cNvSpPr txBox="1"/>
              <p:nvPr/>
            </p:nvSpPr>
            <p:spPr>
              <a:xfrm>
                <a:off x="9867361" y="5783472"/>
                <a:ext cx="842392" cy="50731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83C09B8-1733-430F-8205-9B352921D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361" y="5783472"/>
                <a:ext cx="842392" cy="50731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DD53A09-64F7-48F9-90C7-EF5586CF6DEA}"/>
              </a:ext>
            </a:extLst>
          </p:cNvPr>
          <p:cNvCxnSpPr>
            <a:cxnSpLocks/>
          </p:cNvCxnSpPr>
          <p:nvPr/>
        </p:nvCxnSpPr>
        <p:spPr>
          <a:xfrm>
            <a:off x="6568858" y="5172832"/>
            <a:ext cx="230893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35AD6A1-B6EC-4D84-B37C-0E789BF4BDCD}"/>
              </a:ext>
            </a:extLst>
          </p:cNvPr>
          <p:cNvCxnSpPr/>
          <p:nvPr/>
        </p:nvCxnSpPr>
        <p:spPr>
          <a:xfrm>
            <a:off x="9040634" y="5172832"/>
            <a:ext cx="0" cy="60563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1FB52AF-3771-437E-BF1A-B73DCE670731}"/>
                  </a:ext>
                </a:extLst>
              </p:cNvPr>
              <p:cNvSpPr txBox="1"/>
              <p:nvPr/>
            </p:nvSpPr>
            <p:spPr>
              <a:xfrm>
                <a:off x="8877806" y="5802868"/>
                <a:ext cx="446724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1FB52AF-3771-437E-BF1A-B73DCE670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806" y="5802868"/>
                <a:ext cx="446724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CD6DD55-C2A0-4BCE-B609-F25C4B459C5B}"/>
                  </a:ext>
                </a:extLst>
              </p:cNvPr>
              <p:cNvSpPr txBox="1"/>
              <p:nvPr/>
            </p:nvSpPr>
            <p:spPr>
              <a:xfrm>
                <a:off x="6177228" y="4983335"/>
                <a:ext cx="45627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CD6DD55-C2A0-4BCE-B609-F25C4B459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228" y="4983335"/>
                <a:ext cx="45627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A9CD5312-16F0-448A-B23C-2234C23BFC24}"/>
              </a:ext>
            </a:extLst>
          </p:cNvPr>
          <p:cNvSpPr/>
          <p:nvPr/>
        </p:nvSpPr>
        <p:spPr>
          <a:xfrm>
            <a:off x="7401356" y="4544594"/>
            <a:ext cx="171318" cy="189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32A652CA-EE83-423F-9410-399EB2A47391}"/>
              </a:ext>
            </a:extLst>
          </p:cNvPr>
          <p:cNvSpPr/>
          <p:nvPr/>
        </p:nvSpPr>
        <p:spPr>
          <a:xfrm>
            <a:off x="8960969" y="5130222"/>
            <a:ext cx="162950" cy="1191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D4AFAD0-DB35-4530-8358-5B8E7A159E47}"/>
              </a:ext>
            </a:extLst>
          </p:cNvPr>
          <p:cNvSpPr/>
          <p:nvPr/>
        </p:nvSpPr>
        <p:spPr>
          <a:xfrm>
            <a:off x="8513870" y="5242117"/>
            <a:ext cx="160520" cy="155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B274751-4D60-483D-BA35-00890908E130}"/>
                  </a:ext>
                </a:extLst>
              </p:cNvPr>
              <p:cNvSpPr txBox="1"/>
              <p:nvPr/>
            </p:nvSpPr>
            <p:spPr>
              <a:xfrm>
                <a:off x="8299193" y="3139440"/>
                <a:ext cx="1778307" cy="9309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𝑖𝑛𝑐𝑟𝑒𝑎𝑠𝑒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1%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𝑖𝑛𝑐𝑟𝑒𝑎𝑠𝑒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5%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𝑖𝑛𝑐𝑟𝑒𝑎𝑠𝑒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3%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B274751-4D60-483D-BA35-00890908E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193" y="3139440"/>
                <a:ext cx="1778307" cy="930960"/>
              </a:xfrm>
              <a:prstGeom prst="rect">
                <a:avLst/>
              </a:prstGeom>
              <a:blipFill>
                <a:blip r:embed="rId18"/>
                <a:stretch>
                  <a:fillRect b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FDC4ED16-2D61-42E6-ABAB-037C068BD5ED}"/>
                  </a:ext>
                </a:extLst>
              </p:cNvPr>
              <p:cNvSpPr txBox="1"/>
              <p:nvPr/>
            </p:nvSpPr>
            <p:spPr>
              <a:xfrm>
                <a:off x="8380951" y="3996480"/>
                <a:ext cx="2354898" cy="923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FDC4ED16-2D61-42E6-ABAB-037C068BD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951" y="3996480"/>
                <a:ext cx="2354898" cy="923330"/>
              </a:xfrm>
              <a:prstGeom prst="rect">
                <a:avLst/>
              </a:prstGeom>
              <a:blipFill>
                <a:blip r:embed="rId19"/>
                <a:stretch>
                  <a:fillRect l="-2332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FC9C71D6-1659-4B7A-B92D-72D019635B0D}"/>
                  </a:ext>
                </a:extLst>
              </p:cNvPr>
              <p:cNvSpPr txBox="1"/>
              <p:nvPr/>
            </p:nvSpPr>
            <p:spPr>
              <a:xfrm>
                <a:off x="9269821" y="5388906"/>
                <a:ext cx="4254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FC9C71D6-1659-4B7A-B92D-72D019635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821" y="5388906"/>
                <a:ext cx="42543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230CC43-0E0F-4BCE-83F1-C294D926D554}"/>
                  </a:ext>
                </a:extLst>
              </p:cNvPr>
              <p:cNvSpPr txBox="1"/>
              <p:nvPr/>
            </p:nvSpPr>
            <p:spPr>
              <a:xfrm>
                <a:off x="10288558" y="5352667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230CC43-0E0F-4BCE-83F1-C294D926D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58" y="5352667"/>
                <a:ext cx="430759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108">
            <a:extLst>
              <a:ext uri="{FF2B5EF4-FFF2-40B4-BE49-F238E27FC236}">
                <a16:creationId xmlns:a16="http://schemas.microsoft.com/office/drawing/2014/main" id="{284F4755-0B88-4AED-B848-F8D2E3A38B55}"/>
              </a:ext>
            </a:extLst>
          </p:cNvPr>
          <p:cNvSpPr/>
          <p:nvPr/>
        </p:nvSpPr>
        <p:spPr>
          <a:xfrm>
            <a:off x="7456743" y="6316024"/>
            <a:ext cx="1119004" cy="3745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Substitution effect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9BD9139-A36A-4CC3-9D07-9036D80D1A01}"/>
              </a:ext>
            </a:extLst>
          </p:cNvPr>
          <p:cNvSpPr/>
          <p:nvPr/>
        </p:nvSpPr>
        <p:spPr>
          <a:xfrm>
            <a:off x="8580956" y="6316024"/>
            <a:ext cx="688865" cy="3745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Income effect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BEED423-7255-4288-9AA3-9FF6F3658FF5}"/>
              </a:ext>
            </a:extLst>
          </p:cNvPr>
          <p:cNvSpPr/>
          <p:nvPr/>
        </p:nvSpPr>
        <p:spPr>
          <a:xfrm>
            <a:off x="3724394" y="4474506"/>
            <a:ext cx="499987" cy="225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1,2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0FAFA57-B5EA-476A-8AB3-CA0A66189F23}"/>
                  </a:ext>
                </a:extLst>
              </p:cNvPr>
              <p:cNvSpPr txBox="1"/>
              <p:nvPr/>
            </p:nvSpPr>
            <p:spPr>
              <a:xfrm>
                <a:off x="4167701" y="3291840"/>
                <a:ext cx="1778307" cy="9309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𝑖𝑛𝑐𝑟𝑒𝑎𝑠𝑒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2%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𝑖𝑛𝑐𝑟𝑒𝑎𝑠𝑒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2%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𝑖𝑛𝑐𝑟𝑒𝑎𝑠𝑒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2%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0FAFA57-B5EA-476A-8AB3-CA0A66189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701" y="3291840"/>
                <a:ext cx="1778307" cy="930960"/>
              </a:xfrm>
              <a:prstGeom prst="rect">
                <a:avLst/>
              </a:prstGeom>
              <a:blipFill>
                <a:blip r:embed="rId22"/>
                <a:stretch>
                  <a:fillRect b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CE2E890-A62D-4FC8-9661-75475D32D116}"/>
                  </a:ext>
                </a:extLst>
              </p:cNvPr>
              <p:cNvSpPr txBox="1"/>
              <p:nvPr/>
            </p:nvSpPr>
            <p:spPr>
              <a:xfrm>
                <a:off x="9504331" y="5425440"/>
                <a:ext cx="498277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CE2E890-A62D-4FC8-9661-75475D32D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331" y="5425440"/>
                <a:ext cx="498277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6871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CAE7C-A9E3-49E7-BDD6-8AD2E98D6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According to one study, the resulting overcompensation from this CPI bias is the fourth largest federal program after Social Security, health care, and defense. (</a:t>
            </a:r>
            <a:r>
              <a:rPr lang="en-US" sz="2800" dirty="0" err="1"/>
              <a:t>Perloff</a:t>
            </a:r>
            <a:r>
              <a:rPr lang="en-US" sz="2800" dirty="0"/>
              <a:t>, </a:t>
            </a:r>
            <a:r>
              <a:rPr lang="en-US" sz="2800" i="1" dirty="0"/>
              <a:t>Microeconomics</a:t>
            </a:r>
            <a:r>
              <a:rPr lang="en-US" sz="2800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651AC-C852-4C8E-A599-03253AB4B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CPI</a:t>
            </a:r>
          </a:p>
        </p:txBody>
      </p:sp>
    </p:spTree>
    <p:extLst>
      <p:ext uri="{BB962C8B-B14F-4D97-AF65-F5344CB8AC3E}">
        <p14:creationId xmlns:p14="http://schemas.microsoft.com/office/powerpoint/2010/main" val="15168774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Labor Supply and Tax</a:t>
            </a:r>
          </a:p>
        </p:txBody>
      </p:sp>
    </p:spTree>
    <p:extLst>
      <p:ext uri="{BB962C8B-B14F-4D97-AF65-F5344CB8AC3E}">
        <p14:creationId xmlns:p14="http://schemas.microsoft.com/office/powerpoint/2010/main" val="17758067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68C47-75AA-4CEC-A663-956B2BF927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0"/>
                <a:ext cx="11201400" cy="4525963"/>
              </a:xfrm>
            </p:spPr>
            <p:txBody>
              <a:bodyPr/>
              <a:lstStyle/>
              <a:p>
                <a:r>
                  <a:rPr lang="en-US" sz="2800" dirty="0"/>
                  <a:t>Y is income</a:t>
                </a:r>
              </a:p>
              <a:p>
                <a:r>
                  <a:rPr lang="en-US" sz="2800" dirty="0"/>
                  <a:t>w is the hourly wage before tax is taken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is the hourly wage after tax is taken at marginal tax rate 1</a:t>
                </a:r>
              </a:p>
              <a:p>
                <a:r>
                  <a:rPr lang="en-US" sz="2800" dirty="0"/>
                  <a:t>There are 24 hours in a day; a person can allocate the hours:</a:t>
                </a:r>
              </a:p>
              <a:p>
                <a:pPr lvl="1"/>
                <a:r>
                  <a:rPr lang="en-US" sz="2400" dirty="0"/>
                  <a:t>To work H hours (each hour paid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lvl="1"/>
                <a:r>
                  <a:rPr lang="en-US" sz="2400" dirty="0"/>
                  <a:t>Or not work N hours (leisure) bought at the opportunity cost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per hour</a:t>
                </a:r>
              </a:p>
              <a:p>
                <a:r>
                  <a:rPr lang="en-US" sz="2800" dirty="0"/>
                  <a:t>Then 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* H and N = 24 − H</a:t>
                </a:r>
              </a:p>
              <a:p>
                <a:pPr lvl="1"/>
                <a:r>
                  <a:rPr lang="en-US" sz="2400" dirty="0"/>
                  <a:t>From H + N = 24</a:t>
                </a:r>
              </a:p>
              <a:p>
                <a:r>
                  <a:rPr lang="en-US" sz="2800" dirty="0"/>
                  <a:t>Lowering marginal income tax rates is like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marginal tax rate 1 greater than marginal tax rate 2.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68C47-75AA-4CEC-A663-956B2BF927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0"/>
                <a:ext cx="11201400" cy="4525963"/>
              </a:xfrm>
              <a:blipFill>
                <a:blip r:embed="rId2"/>
                <a:stretch>
                  <a:fillRect l="-979" t="-1348" r="-218" b="-9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E5FB77F-44BF-494F-A377-5C40E665C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Application 2: Labor Supply and Tax Revenue</a:t>
            </a:r>
          </a:p>
        </p:txBody>
      </p:sp>
    </p:spTree>
    <p:extLst>
      <p:ext uri="{BB962C8B-B14F-4D97-AF65-F5344CB8AC3E}">
        <p14:creationId xmlns:p14="http://schemas.microsoft.com/office/powerpoint/2010/main" val="40148409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DB803-2E17-4137-AFF6-1C6E8B67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Indifference Curves and Budget Constraints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BA6598-2013-4928-AC38-5EEDF6E3E27E}"/>
              </a:ext>
            </a:extLst>
          </p:cNvPr>
          <p:cNvCxnSpPr/>
          <p:nvPr/>
        </p:nvCxnSpPr>
        <p:spPr>
          <a:xfrm>
            <a:off x="3124200" y="16764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ED96F5-E857-4042-8469-63102CD4D306}"/>
              </a:ext>
            </a:extLst>
          </p:cNvPr>
          <p:cNvCxnSpPr/>
          <p:nvPr/>
        </p:nvCxnSpPr>
        <p:spPr>
          <a:xfrm>
            <a:off x="3124200" y="3886200"/>
            <a:ext cx="2514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E871A9-1A71-4C1B-81DB-664AD75AE927}"/>
              </a:ext>
            </a:extLst>
          </p:cNvPr>
          <p:cNvCxnSpPr/>
          <p:nvPr/>
        </p:nvCxnSpPr>
        <p:spPr>
          <a:xfrm>
            <a:off x="3124200" y="2743200"/>
            <a:ext cx="2438400" cy="1143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83D839C-5615-44B3-8028-A558033A3172}"/>
              </a:ext>
            </a:extLst>
          </p:cNvPr>
          <p:cNvSpPr/>
          <p:nvPr/>
        </p:nvSpPr>
        <p:spPr>
          <a:xfrm>
            <a:off x="3124200" y="3883224"/>
            <a:ext cx="3406036" cy="3077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0          </a:t>
            </a:r>
            <a:r>
              <a:rPr lang="en-US" sz="1200" dirty="0"/>
              <a:t>    </a:t>
            </a:r>
            <a:r>
              <a:rPr lang="en-US" sz="1200" dirty="0">
                <a:solidFill>
                  <a:schemeClr val="tx1"/>
                </a:solidFill>
              </a:rPr>
              <a:t>  12 13          16            24   Leisure 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B8EEBF-AB5F-44B0-8ACA-F23FFAD0EFDB}"/>
              </a:ext>
            </a:extLst>
          </p:cNvPr>
          <p:cNvCxnSpPr/>
          <p:nvPr/>
        </p:nvCxnSpPr>
        <p:spPr>
          <a:xfrm flipV="1">
            <a:off x="5551118" y="1600200"/>
            <a:ext cx="0" cy="2286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2225660-FD68-4199-9DD9-6F40BFD76FD4}"/>
              </a:ext>
            </a:extLst>
          </p:cNvPr>
          <p:cNvSpPr txBox="1"/>
          <p:nvPr/>
        </p:nvSpPr>
        <p:spPr>
          <a:xfrm>
            <a:off x="5638802" y="2126064"/>
            <a:ext cx="1111355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24 hours in a day constraint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4E3EA2-7F9E-4E6A-B9FF-B1BCE56C6053}"/>
              </a:ext>
            </a:extLst>
          </p:cNvPr>
          <p:cNvSpPr/>
          <p:nvPr/>
        </p:nvSpPr>
        <p:spPr>
          <a:xfrm>
            <a:off x="3124200" y="4191001"/>
            <a:ext cx="3406036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24              12 11           8                0     Labor H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81F36E0-58BB-41D9-8466-1E9C16EFEFD5}"/>
              </a:ext>
            </a:extLst>
          </p:cNvPr>
          <p:cNvSpPr/>
          <p:nvPr/>
        </p:nvSpPr>
        <p:spPr>
          <a:xfrm>
            <a:off x="4802244" y="3414659"/>
            <a:ext cx="152400" cy="14942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DCD765-CC5B-4A0F-99CC-DE6F5BD6987B}"/>
                  </a:ext>
                </a:extLst>
              </p:cNvPr>
              <p:cNvSpPr txBox="1"/>
              <p:nvPr/>
            </p:nvSpPr>
            <p:spPr>
              <a:xfrm>
                <a:off x="1658275" y="2514601"/>
                <a:ext cx="1446756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DCD765-CC5B-4A0F-99CC-DE6F5BD69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275" y="2514601"/>
                <a:ext cx="144675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75BCD27A-B6DA-41FF-BD71-2F00D1D25358}"/>
              </a:ext>
            </a:extLst>
          </p:cNvPr>
          <p:cNvSpPr txBox="1"/>
          <p:nvPr/>
        </p:nvSpPr>
        <p:spPr>
          <a:xfrm>
            <a:off x="1385721" y="1356912"/>
            <a:ext cx="1674946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1400" dirty="0"/>
              <a:t>Y goods per 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E1145B-775D-4BF0-96F5-BF0CF3B9401D}"/>
                  </a:ext>
                </a:extLst>
              </p:cNvPr>
              <p:cNvSpPr txBox="1"/>
              <p:nvPr/>
            </p:nvSpPr>
            <p:spPr>
              <a:xfrm>
                <a:off x="3174306" y="3364468"/>
                <a:ext cx="1685590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𝑠𝑙𝑜𝑝𝑒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E1145B-775D-4BF0-96F5-BF0CF3B94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306" y="3364468"/>
                <a:ext cx="1685590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14E8B4-A031-4C98-98A6-341F2056E04F}"/>
                  </a:ext>
                </a:extLst>
              </p:cNvPr>
              <p:cNvSpPr txBox="1"/>
              <p:nvPr/>
            </p:nvSpPr>
            <p:spPr>
              <a:xfrm>
                <a:off x="6621496" y="3887268"/>
                <a:ext cx="4254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14E8B4-A031-4C98-98A6-341F2056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496" y="3887268"/>
                <a:ext cx="425436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3EFFC3-D4F2-44C1-9F71-AF67486F16DD}"/>
              </a:ext>
            </a:extLst>
          </p:cNvPr>
          <p:cNvCxnSpPr>
            <a:cxnSpLocks/>
          </p:cNvCxnSpPr>
          <p:nvPr/>
        </p:nvCxnSpPr>
        <p:spPr>
          <a:xfrm flipH="1" flipV="1">
            <a:off x="3152050" y="1905000"/>
            <a:ext cx="2410550" cy="19557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F7F746-76C3-4E4E-89AD-1B1C191425BD}"/>
                  </a:ext>
                </a:extLst>
              </p:cNvPr>
              <p:cNvSpPr txBox="1"/>
              <p:nvPr/>
            </p:nvSpPr>
            <p:spPr>
              <a:xfrm>
                <a:off x="3429000" y="1828800"/>
                <a:ext cx="1696234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𝑠𝑙𝑜𝑝𝑒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F7F746-76C3-4E4E-89AD-1B1C19142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828800"/>
                <a:ext cx="1696234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76D2C8-ACCD-4642-8201-6C118B9B5EBD}"/>
                  </a:ext>
                </a:extLst>
              </p:cNvPr>
              <p:cNvSpPr txBox="1"/>
              <p:nvPr/>
            </p:nvSpPr>
            <p:spPr>
              <a:xfrm>
                <a:off x="1546258" y="1654480"/>
                <a:ext cx="1628048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76D2C8-ACCD-4642-8201-6C118B9B5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258" y="1654480"/>
                <a:ext cx="16280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4163B73-9789-41E4-828A-A5B698CA9679}"/>
              </a:ext>
            </a:extLst>
          </p:cNvPr>
          <p:cNvSpPr/>
          <p:nvPr/>
        </p:nvSpPr>
        <p:spPr>
          <a:xfrm>
            <a:off x="3691002" y="2818353"/>
            <a:ext cx="3010422" cy="1266173"/>
          </a:xfrm>
          <a:custGeom>
            <a:avLst/>
            <a:gdLst>
              <a:gd name="connsiteX0" fmla="*/ 0 w 977030"/>
              <a:gd name="connsiteY0" fmla="*/ 0 h 588724"/>
              <a:gd name="connsiteX1" fmla="*/ 977030 w 977030"/>
              <a:gd name="connsiteY1" fmla="*/ 588724 h 58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7030" h="588724">
                <a:moveTo>
                  <a:pt x="0" y="0"/>
                </a:moveTo>
                <a:cubicBezTo>
                  <a:pt x="215030" y="216074"/>
                  <a:pt x="430060" y="432149"/>
                  <a:pt x="977030" y="58872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24C97F7-63B5-4BDA-A2BD-9A6161C68F60}"/>
              </a:ext>
            </a:extLst>
          </p:cNvPr>
          <p:cNvSpPr/>
          <p:nvPr/>
        </p:nvSpPr>
        <p:spPr>
          <a:xfrm>
            <a:off x="3189964" y="1767214"/>
            <a:ext cx="3439438" cy="2129424"/>
          </a:xfrm>
          <a:custGeom>
            <a:avLst/>
            <a:gdLst>
              <a:gd name="connsiteX0" fmla="*/ 0 w 977030"/>
              <a:gd name="connsiteY0" fmla="*/ 0 h 588724"/>
              <a:gd name="connsiteX1" fmla="*/ 977030 w 977030"/>
              <a:gd name="connsiteY1" fmla="*/ 588724 h 58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7030" h="588724">
                <a:moveTo>
                  <a:pt x="0" y="0"/>
                </a:moveTo>
                <a:cubicBezTo>
                  <a:pt x="215030" y="216074"/>
                  <a:pt x="430060" y="432149"/>
                  <a:pt x="977030" y="58872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16F59E5-1325-4822-9D22-DAF812BD19AB}"/>
              </a:ext>
            </a:extLst>
          </p:cNvPr>
          <p:cNvSpPr/>
          <p:nvPr/>
        </p:nvSpPr>
        <p:spPr>
          <a:xfrm>
            <a:off x="4039644" y="2583648"/>
            <a:ext cx="152400" cy="172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3E60C7-6EA1-4D9D-B507-45FA25CF1E68}"/>
                  </a:ext>
                </a:extLst>
              </p:cNvPr>
              <p:cNvSpPr txBox="1"/>
              <p:nvPr/>
            </p:nvSpPr>
            <p:spPr>
              <a:xfrm>
                <a:off x="6580686" y="3665092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3E60C7-6EA1-4D9D-B507-45FA25CF1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686" y="3665092"/>
                <a:ext cx="43075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97D8ACB-4F88-411E-B65C-6FF365AC7541}"/>
              </a:ext>
            </a:extLst>
          </p:cNvPr>
          <p:cNvCxnSpPr/>
          <p:nvPr/>
        </p:nvCxnSpPr>
        <p:spPr>
          <a:xfrm>
            <a:off x="3161575" y="4810125"/>
            <a:ext cx="0" cy="16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48DFA03-76B9-42D6-86EC-E79E8597D4D6}"/>
              </a:ext>
            </a:extLst>
          </p:cNvPr>
          <p:cNvCxnSpPr/>
          <p:nvPr/>
        </p:nvCxnSpPr>
        <p:spPr>
          <a:xfrm>
            <a:off x="3174306" y="6400800"/>
            <a:ext cx="223589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1CC4727-512F-448D-A9B9-E34A383727F4}"/>
                  </a:ext>
                </a:extLst>
              </p:cNvPr>
              <p:cNvSpPr txBox="1"/>
              <p:nvPr/>
            </p:nvSpPr>
            <p:spPr>
              <a:xfrm>
                <a:off x="2743201" y="4934274"/>
                <a:ext cx="518347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1CC4727-512F-448D-A9B9-E34A38372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4934274"/>
                <a:ext cx="51834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2BFD22A5-64BE-45AC-AD7A-228BEE7F4C16}"/>
              </a:ext>
            </a:extLst>
          </p:cNvPr>
          <p:cNvSpPr txBox="1"/>
          <p:nvPr/>
        </p:nvSpPr>
        <p:spPr>
          <a:xfrm>
            <a:off x="1751414" y="4596919"/>
            <a:ext cx="1369286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Price of leisure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DD19F3C-A48A-416B-85F0-E4838BA07AA1}"/>
                  </a:ext>
                </a:extLst>
              </p:cNvPr>
              <p:cNvSpPr txBox="1"/>
              <p:nvPr/>
            </p:nvSpPr>
            <p:spPr>
              <a:xfrm>
                <a:off x="2711407" y="5629783"/>
                <a:ext cx="513025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DD19F3C-A48A-416B-85F0-E4838BA07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407" y="5629783"/>
                <a:ext cx="513025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36FFE9C-63B6-4AB0-B0EF-2576F1142B68}"/>
              </a:ext>
            </a:extLst>
          </p:cNvPr>
          <p:cNvSpPr txBox="1"/>
          <p:nvPr/>
        </p:nvSpPr>
        <p:spPr>
          <a:xfrm>
            <a:off x="3930712" y="6402889"/>
            <a:ext cx="2748456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12           16          Leisure N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5E6FEA1-775C-4008-A131-C3248188EEF5}"/>
              </a:ext>
            </a:extLst>
          </p:cNvPr>
          <p:cNvCxnSpPr/>
          <p:nvPr/>
        </p:nvCxnSpPr>
        <p:spPr>
          <a:xfrm flipH="1" flipV="1">
            <a:off x="4117310" y="2743200"/>
            <a:ext cx="22543" cy="3657601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57D5353-D084-443B-8B70-B7B23E0DE565}"/>
              </a:ext>
            </a:extLst>
          </p:cNvPr>
          <p:cNvCxnSpPr>
            <a:cxnSpLocks/>
          </p:cNvCxnSpPr>
          <p:nvPr/>
        </p:nvCxnSpPr>
        <p:spPr>
          <a:xfrm flipH="1" flipV="1">
            <a:off x="4859896" y="3665092"/>
            <a:ext cx="16904" cy="2735708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AE9CFFD-5841-4136-B459-705084D73323}"/>
              </a:ext>
            </a:extLst>
          </p:cNvPr>
          <p:cNvCxnSpPr/>
          <p:nvPr/>
        </p:nvCxnSpPr>
        <p:spPr>
          <a:xfrm>
            <a:off x="3691002" y="4800600"/>
            <a:ext cx="1434232" cy="1295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110975C-A8B8-4F2E-B77F-211F459FB041}"/>
              </a:ext>
            </a:extLst>
          </p:cNvPr>
          <p:cNvCxnSpPr>
            <a:cxnSpLocks/>
          </p:cNvCxnSpPr>
          <p:nvPr/>
        </p:nvCxnSpPr>
        <p:spPr>
          <a:xfrm flipH="1">
            <a:off x="3152052" y="5181600"/>
            <a:ext cx="562451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59FAD6A-E0FD-45EC-873E-270C0BDC4C73}"/>
              </a:ext>
            </a:extLst>
          </p:cNvPr>
          <p:cNvCxnSpPr>
            <a:cxnSpLocks/>
          </p:cNvCxnSpPr>
          <p:nvPr/>
        </p:nvCxnSpPr>
        <p:spPr>
          <a:xfrm>
            <a:off x="3089350" y="5867400"/>
            <a:ext cx="5051525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831DE4D-C9E5-40FC-9346-9C8CAD4943FF}"/>
              </a:ext>
            </a:extLst>
          </p:cNvPr>
          <p:cNvSpPr txBox="1"/>
          <p:nvPr/>
        </p:nvSpPr>
        <p:spPr>
          <a:xfrm>
            <a:off x="5125234" y="5604383"/>
            <a:ext cx="1088760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Demand</a:t>
            </a:r>
          </a:p>
          <a:p>
            <a:r>
              <a:rPr lang="en-US" sz="1400" dirty="0"/>
              <a:t>for leisure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C1DA34A-9407-463A-930C-CA86003240B1}"/>
              </a:ext>
            </a:extLst>
          </p:cNvPr>
          <p:cNvCxnSpPr/>
          <p:nvPr/>
        </p:nvCxnSpPr>
        <p:spPr>
          <a:xfrm>
            <a:off x="7046932" y="4648200"/>
            <a:ext cx="0" cy="1752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880FFE3-3879-4137-8C5B-CE7DAB805516}"/>
              </a:ext>
            </a:extLst>
          </p:cNvPr>
          <p:cNvCxnSpPr/>
          <p:nvPr/>
        </p:nvCxnSpPr>
        <p:spPr>
          <a:xfrm flipH="1">
            <a:off x="7046932" y="6400800"/>
            <a:ext cx="21732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F6934802-5AD8-493E-9653-F0AA747C9354}"/>
              </a:ext>
            </a:extLst>
          </p:cNvPr>
          <p:cNvSpPr txBox="1"/>
          <p:nvPr/>
        </p:nvSpPr>
        <p:spPr>
          <a:xfrm>
            <a:off x="8016276" y="6442555"/>
            <a:ext cx="2416860" cy="2438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8          12        Labor H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ABDCF18-A043-4180-8250-983124E868F8}"/>
              </a:ext>
            </a:extLst>
          </p:cNvPr>
          <p:cNvCxnSpPr>
            <a:cxnSpLocks/>
          </p:cNvCxnSpPr>
          <p:nvPr/>
        </p:nvCxnSpPr>
        <p:spPr>
          <a:xfrm flipV="1">
            <a:off x="7848600" y="4829073"/>
            <a:ext cx="1272474" cy="132393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FE84389-82D9-4145-AD7D-E5481189B408}"/>
              </a:ext>
            </a:extLst>
          </p:cNvPr>
          <p:cNvCxnSpPr>
            <a:cxnSpLocks/>
          </p:cNvCxnSpPr>
          <p:nvPr/>
        </p:nvCxnSpPr>
        <p:spPr>
          <a:xfrm flipV="1">
            <a:off x="8140874" y="5867400"/>
            <a:ext cx="0" cy="5056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412B121-B293-4CD0-AEFA-DF969CC73916}"/>
              </a:ext>
            </a:extLst>
          </p:cNvPr>
          <p:cNvCxnSpPr/>
          <p:nvPr/>
        </p:nvCxnSpPr>
        <p:spPr>
          <a:xfrm flipV="1">
            <a:off x="8776570" y="5181600"/>
            <a:ext cx="0" cy="12192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0A106F1-1ACB-4D73-A14D-97D87C7FA83F}"/>
                  </a:ext>
                </a:extLst>
              </p:cNvPr>
              <p:cNvSpPr txBox="1"/>
              <p:nvPr/>
            </p:nvSpPr>
            <p:spPr>
              <a:xfrm>
                <a:off x="6628349" y="5075888"/>
                <a:ext cx="518347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0A106F1-1ACB-4D73-A14D-97D87C7FA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349" y="5075888"/>
                <a:ext cx="518347" cy="369332"/>
              </a:xfrm>
              <a:prstGeom prst="rect">
                <a:avLst/>
              </a:prstGeom>
              <a:blipFill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25CA0FC-BE69-44C2-80ED-63F580479BD8}"/>
                  </a:ext>
                </a:extLst>
              </p:cNvPr>
              <p:cNvSpPr txBox="1"/>
              <p:nvPr/>
            </p:nvSpPr>
            <p:spPr>
              <a:xfrm>
                <a:off x="6646485" y="5745823"/>
                <a:ext cx="513025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25CA0FC-BE69-44C2-80ED-63F580479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485" y="5745823"/>
                <a:ext cx="513025" cy="369332"/>
              </a:xfrm>
              <a:prstGeom prst="rect">
                <a:avLst/>
              </a:prstGeom>
              <a:blipFill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78A7DB02-BDB4-498F-BA0E-927C5912689F}"/>
              </a:ext>
            </a:extLst>
          </p:cNvPr>
          <p:cNvSpPr txBox="1"/>
          <p:nvPr/>
        </p:nvSpPr>
        <p:spPr>
          <a:xfrm>
            <a:off x="5638667" y="4581360"/>
            <a:ext cx="1351396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Wage of Labor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AF29D91-B76D-43A4-929A-42B5669E4788}"/>
              </a:ext>
            </a:extLst>
          </p:cNvPr>
          <p:cNvSpPr txBox="1"/>
          <p:nvPr/>
        </p:nvSpPr>
        <p:spPr>
          <a:xfrm>
            <a:off x="8493689" y="4479542"/>
            <a:ext cx="1378904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Supply of labor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02E50E8-19CB-4D88-ABE7-704011B42C1F}"/>
              </a:ext>
            </a:extLst>
          </p:cNvPr>
          <p:cNvSpPr/>
          <p:nvPr/>
        </p:nvSpPr>
        <p:spPr>
          <a:xfrm>
            <a:off x="4236510" y="3076464"/>
            <a:ext cx="106891" cy="171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DCB298C-7E8B-442A-92A4-3AECA54C87B9}"/>
                  </a:ext>
                </a:extLst>
              </p:cNvPr>
              <p:cNvSpPr txBox="1"/>
              <p:nvPr/>
            </p:nvSpPr>
            <p:spPr>
              <a:xfrm>
                <a:off x="6971298" y="1531342"/>
                <a:ext cx="3315702" cy="12003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Substitution effect</a:t>
                </a:r>
              </a:p>
              <a:p>
                <a:r>
                  <a:rPr lang="en-US" dirty="0"/>
                  <a:t>1 to 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more work less leisure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DCB298C-7E8B-442A-92A4-3AECA54C8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98" y="1531342"/>
                <a:ext cx="3315702" cy="1200329"/>
              </a:xfrm>
              <a:prstGeom prst="rect">
                <a:avLst/>
              </a:prstGeom>
              <a:blipFill>
                <a:blip r:embed="rId13"/>
                <a:stretch>
                  <a:fillRect l="-1654" t="-2538" r="-919" b="-71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D0BD0CD2-08CB-4F4C-9E72-F3849ED2A630}"/>
              </a:ext>
            </a:extLst>
          </p:cNvPr>
          <p:cNvSpPr txBox="1"/>
          <p:nvPr/>
        </p:nvSpPr>
        <p:spPr>
          <a:xfrm>
            <a:off x="6962387" y="2883933"/>
            <a:ext cx="2257811" cy="12661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dirty="0"/>
              <a:t>Income effect</a:t>
            </a:r>
          </a:p>
          <a:p>
            <a:r>
              <a:rPr lang="en-US" dirty="0"/>
              <a:t>2 to 3</a:t>
            </a:r>
          </a:p>
          <a:p>
            <a:r>
              <a:rPr lang="en-US" dirty="0"/>
              <a:t>Leisure is inferior</a:t>
            </a:r>
          </a:p>
          <a:p>
            <a:r>
              <a:rPr lang="en-US" dirty="0"/>
              <a:t>Y goods are normal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084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F2E0-F9A0-44D6-8243-0285066D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Is Leisure Normal or Inferior?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01609-07AA-460C-98DC-7733F484B24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5384800" cy="4525963"/>
          </a:xfrm>
        </p:spPr>
        <p:txBody>
          <a:bodyPr>
            <a:noAutofit/>
          </a:bodyPr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B7276AC-23CC-4188-B28F-563F28243C38}"/>
                  </a:ext>
                </a:extLst>
              </p:cNvPr>
              <p:cNvSpPr txBox="1"/>
              <p:nvPr/>
            </p:nvSpPr>
            <p:spPr>
              <a:xfrm>
                <a:off x="609600" y="5320141"/>
                <a:ext cx="10972800" cy="143116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dirty="0"/>
                  <a:t>If we cut the marginal income tax rate, it is like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How will workers respond?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Leisure is normal, work less, consume more leisure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Leisure is inferior, work more, consume more goods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B7276AC-23CC-4188-B28F-563F28243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320141"/>
                <a:ext cx="10972800" cy="1431161"/>
              </a:xfrm>
              <a:prstGeom prst="rect">
                <a:avLst/>
              </a:prstGeom>
              <a:blipFill>
                <a:blip r:embed="rId2"/>
                <a:stretch>
                  <a:fillRect l="-444" t="-2564" b="-64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3E8B08D-3826-4E9E-B2D8-A36F27874474}"/>
              </a:ext>
            </a:extLst>
          </p:cNvPr>
          <p:cNvCxnSpPr/>
          <p:nvPr/>
        </p:nvCxnSpPr>
        <p:spPr>
          <a:xfrm>
            <a:off x="2489906" y="1828800"/>
            <a:ext cx="0" cy="2743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6D84915-2804-414B-8426-17210DB13557}"/>
              </a:ext>
            </a:extLst>
          </p:cNvPr>
          <p:cNvCxnSpPr/>
          <p:nvPr/>
        </p:nvCxnSpPr>
        <p:spPr>
          <a:xfrm>
            <a:off x="2492564" y="4572000"/>
            <a:ext cx="2667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6C21831-FD4B-430C-BFA2-516404EA5814}"/>
              </a:ext>
            </a:extLst>
          </p:cNvPr>
          <p:cNvCxnSpPr/>
          <p:nvPr/>
        </p:nvCxnSpPr>
        <p:spPr>
          <a:xfrm>
            <a:off x="2464854" y="2590800"/>
            <a:ext cx="2057400" cy="1981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0012FE3-0023-4B59-B084-401C6C7CEEA1}"/>
              </a:ext>
            </a:extLst>
          </p:cNvPr>
          <p:cNvCxnSpPr/>
          <p:nvPr/>
        </p:nvCxnSpPr>
        <p:spPr>
          <a:xfrm>
            <a:off x="4533736" y="2133600"/>
            <a:ext cx="0" cy="2438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4311DAC-1BA7-46FD-9EE9-D7AA3FECEBCC}"/>
              </a:ext>
            </a:extLst>
          </p:cNvPr>
          <p:cNvCxnSpPr/>
          <p:nvPr/>
        </p:nvCxnSpPr>
        <p:spPr>
          <a:xfrm>
            <a:off x="2464854" y="2133600"/>
            <a:ext cx="2068882" cy="1981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13FD8D8-C3DE-4591-9E55-18B45ADFC19B}"/>
                  </a:ext>
                </a:extLst>
              </p:cNvPr>
              <p:cNvSpPr txBox="1"/>
              <p:nvPr/>
            </p:nvSpPr>
            <p:spPr>
              <a:xfrm>
                <a:off x="2126592" y="2406134"/>
                <a:ext cx="452368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13FD8D8-C3DE-4591-9E55-18B45ADFC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592" y="2406134"/>
                <a:ext cx="452368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9986BB9D-BD98-44AB-AF3C-8E483C6DFD0B}"/>
              </a:ext>
            </a:extLst>
          </p:cNvPr>
          <p:cNvSpPr/>
          <p:nvPr/>
        </p:nvSpPr>
        <p:spPr>
          <a:xfrm>
            <a:off x="2489906" y="4610622"/>
            <a:ext cx="3048000" cy="228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r>
              <a:rPr lang="en-US" sz="1400" dirty="0">
                <a:solidFill>
                  <a:schemeClr val="tx1"/>
                </a:solidFill>
              </a:rPr>
              <a:t>0            12       16        24 Leisure 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979AFF5-235F-4CAC-BB62-D7F3E41C1DF7}"/>
              </a:ext>
            </a:extLst>
          </p:cNvPr>
          <p:cNvSpPr/>
          <p:nvPr/>
        </p:nvSpPr>
        <p:spPr>
          <a:xfrm>
            <a:off x="2489906" y="4839211"/>
            <a:ext cx="3048000" cy="2602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r>
              <a:rPr lang="en-US" sz="1400" dirty="0">
                <a:solidFill>
                  <a:schemeClr val="tx1"/>
                </a:solidFill>
              </a:rPr>
              <a:t>24          12         8          0    Labor H</a:t>
            </a:r>
          </a:p>
        </p:txBody>
      </p:sp>
      <p:sp>
        <p:nvSpPr>
          <p:cNvPr id="69" name="Freeform: Shape 16">
            <a:extLst>
              <a:ext uri="{FF2B5EF4-FFF2-40B4-BE49-F238E27FC236}">
                <a16:creationId xmlns:a16="http://schemas.microsoft.com/office/drawing/2014/main" id="{CA58D671-40B7-4D65-8E20-F7D3AAB6464A}"/>
              </a:ext>
            </a:extLst>
          </p:cNvPr>
          <p:cNvSpPr/>
          <p:nvPr/>
        </p:nvSpPr>
        <p:spPr>
          <a:xfrm>
            <a:off x="2878214" y="2016689"/>
            <a:ext cx="1966569" cy="1981189"/>
          </a:xfrm>
          <a:custGeom>
            <a:avLst/>
            <a:gdLst>
              <a:gd name="connsiteX0" fmla="*/ 0 w 1966586"/>
              <a:gd name="connsiteY0" fmla="*/ 0 h 1778696"/>
              <a:gd name="connsiteX1" fmla="*/ 513567 w 1966586"/>
              <a:gd name="connsiteY1" fmla="*/ 1302707 h 1778696"/>
              <a:gd name="connsiteX2" fmla="*/ 1966586 w 1966586"/>
              <a:gd name="connsiteY2" fmla="*/ 1778696 h 177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6586" h="1778696">
                <a:moveTo>
                  <a:pt x="0" y="0"/>
                </a:moveTo>
                <a:cubicBezTo>
                  <a:pt x="92901" y="503129"/>
                  <a:pt x="185803" y="1006258"/>
                  <a:pt x="513567" y="1302707"/>
                </a:cubicBezTo>
                <a:cubicBezTo>
                  <a:pt x="841331" y="1599156"/>
                  <a:pt x="1403958" y="1688926"/>
                  <a:pt x="1966586" y="17786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0" name="Freeform: Shape 17">
            <a:extLst>
              <a:ext uri="{FF2B5EF4-FFF2-40B4-BE49-F238E27FC236}">
                <a16:creationId xmlns:a16="http://schemas.microsoft.com/office/drawing/2014/main" id="{88D6180D-93AB-496B-96D3-7A87E40ED1AE}"/>
              </a:ext>
            </a:extLst>
          </p:cNvPr>
          <p:cNvSpPr/>
          <p:nvPr/>
        </p:nvSpPr>
        <p:spPr>
          <a:xfrm>
            <a:off x="3381341" y="2156563"/>
            <a:ext cx="1966586" cy="1778696"/>
          </a:xfrm>
          <a:custGeom>
            <a:avLst/>
            <a:gdLst>
              <a:gd name="connsiteX0" fmla="*/ 0 w 1966586"/>
              <a:gd name="connsiteY0" fmla="*/ 0 h 1778696"/>
              <a:gd name="connsiteX1" fmla="*/ 513567 w 1966586"/>
              <a:gd name="connsiteY1" fmla="*/ 1302707 h 1778696"/>
              <a:gd name="connsiteX2" fmla="*/ 1966586 w 1966586"/>
              <a:gd name="connsiteY2" fmla="*/ 1778696 h 177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6586" h="1778696">
                <a:moveTo>
                  <a:pt x="0" y="0"/>
                </a:moveTo>
                <a:cubicBezTo>
                  <a:pt x="92901" y="503129"/>
                  <a:pt x="185803" y="1006258"/>
                  <a:pt x="513567" y="1302707"/>
                </a:cubicBezTo>
                <a:cubicBezTo>
                  <a:pt x="841331" y="1599156"/>
                  <a:pt x="1403958" y="1688926"/>
                  <a:pt x="1966586" y="17786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425B930-950D-487A-AC36-06E2EB544BDD}"/>
                  </a:ext>
                </a:extLst>
              </p:cNvPr>
              <p:cNvSpPr txBox="1"/>
              <p:nvPr/>
            </p:nvSpPr>
            <p:spPr>
              <a:xfrm>
                <a:off x="4766942" y="3871673"/>
                <a:ext cx="4254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425B930-950D-487A-AC36-06E2EB544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942" y="3871673"/>
                <a:ext cx="4254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83F87A9-3547-4E00-931D-8F65CE0DCAB6}"/>
                  </a:ext>
                </a:extLst>
              </p:cNvPr>
              <p:cNvSpPr txBox="1"/>
              <p:nvPr/>
            </p:nvSpPr>
            <p:spPr>
              <a:xfrm>
                <a:off x="5324947" y="3699096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83F87A9-3547-4E00-931D-8F65CE0DC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947" y="3699096"/>
                <a:ext cx="430759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AED3A812-9076-46D8-878B-93B487791702}"/>
              </a:ext>
            </a:extLst>
          </p:cNvPr>
          <p:cNvSpPr/>
          <p:nvPr/>
        </p:nvSpPr>
        <p:spPr>
          <a:xfrm>
            <a:off x="3291042" y="3388472"/>
            <a:ext cx="215039" cy="243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900" dirty="0"/>
              <a:t>1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81D6CC8-54D3-45C0-AF79-D408EE09E79E}"/>
              </a:ext>
            </a:extLst>
          </p:cNvPr>
          <p:cNvSpPr/>
          <p:nvPr/>
        </p:nvSpPr>
        <p:spPr>
          <a:xfrm>
            <a:off x="3771206" y="3285990"/>
            <a:ext cx="192075" cy="20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900" dirty="0"/>
              <a:t>2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C463759-490B-4300-B6B5-2F5908A88255}"/>
              </a:ext>
            </a:extLst>
          </p:cNvPr>
          <p:cNvCxnSpPr>
            <a:cxnSpLocks/>
          </p:cNvCxnSpPr>
          <p:nvPr/>
        </p:nvCxnSpPr>
        <p:spPr>
          <a:xfrm flipV="1">
            <a:off x="3558803" y="3421580"/>
            <a:ext cx="174825" cy="69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066927D-C633-426A-AD5D-CA92E440C530}"/>
                  </a:ext>
                </a:extLst>
              </p:cNvPr>
              <p:cNvSpPr txBox="1"/>
              <p:nvPr/>
            </p:nvSpPr>
            <p:spPr>
              <a:xfrm>
                <a:off x="2107147" y="1934407"/>
                <a:ext cx="45768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066927D-C633-426A-AD5D-CA92E440C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147" y="1934407"/>
                <a:ext cx="4576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75D67FC-A372-4022-A700-C07B543A6BC8}"/>
                  </a:ext>
                </a:extLst>
              </p:cNvPr>
              <p:cNvSpPr txBox="1"/>
              <p:nvPr/>
            </p:nvSpPr>
            <p:spPr>
              <a:xfrm>
                <a:off x="2556808" y="2921795"/>
                <a:ext cx="492955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75D67FC-A372-4022-A700-C07B543A6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808" y="2921795"/>
                <a:ext cx="49295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E962F31-D483-4A13-9663-3758404B8746}"/>
                  </a:ext>
                </a:extLst>
              </p:cNvPr>
              <p:cNvSpPr txBox="1"/>
              <p:nvPr/>
            </p:nvSpPr>
            <p:spPr>
              <a:xfrm>
                <a:off x="2530618" y="2358989"/>
                <a:ext cx="498277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E962F31-D483-4A13-9663-3758404B8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618" y="2358989"/>
                <a:ext cx="49827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>
            <a:extLst>
              <a:ext uri="{FF2B5EF4-FFF2-40B4-BE49-F238E27FC236}">
                <a16:creationId xmlns:a16="http://schemas.microsoft.com/office/drawing/2014/main" id="{320FB4D5-55A0-4CF6-9732-8468B73146CC}"/>
              </a:ext>
            </a:extLst>
          </p:cNvPr>
          <p:cNvSpPr txBox="1"/>
          <p:nvPr/>
        </p:nvSpPr>
        <p:spPr>
          <a:xfrm>
            <a:off x="2778233" y="1372643"/>
            <a:ext cx="201875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Leisure is normal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36072F7-6D00-4C0B-BD49-31F330676E2F}"/>
              </a:ext>
            </a:extLst>
          </p:cNvPr>
          <p:cNvCxnSpPr/>
          <p:nvPr/>
        </p:nvCxnSpPr>
        <p:spPr>
          <a:xfrm>
            <a:off x="6884454" y="1828800"/>
            <a:ext cx="0" cy="27986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EED3176-6630-4BEE-BF8A-C618E4BB893C}"/>
              </a:ext>
            </a:extLst>
          </p:cNvPr>
          <p:cNvCxnSpPr/>
          <p:nvPr/>
        </p:nvCxnSpPr>
        <p:spPr>
          <a:xfrm flipH="1">
            <a:off x="6884454" y="4610622"/>
            <a:ext cx="2743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906679E-5FE4-4ECE-B685-6144387D400F}"/>
              </a:ext>
            </a:extLst>
          </p:cNvPr>
          <p:cNvCxnSpPr/>
          <p:nvPr/>
        </p:nvCxnSpPr>
        <p:spPr>
          <a:xfrm>
            <a:off x="6884454" y="2590800"/>
            <a:ext cx="2133600" cy="1981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097E2DF-9A65-4B27-BE41-9D0050FC5FCB}"/>
              </a:ext>
            </a:extLst>
          </p:cNvPr>
          <p:cNvCxnSpPr/>
          <p:nvPr/>
        </p:nvCxnSpPr>
        <p:spPr>
          <a:xfrm>
            <a:off x="6884454" y="1951598"/>
            <a:ext cx="2133600" cy="20517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BA2FFB1-FC55-4A54-A4B5-BCE8BDBB0B7A}"/>
              </a:ext>
            </a:extLst>
          </p:cNvPr>
          <p:cNvCxnSpPr/>
          <p:nvPr/>
        </p:nvCxnSpPr>
        <p:spPr>
          <a:xfrm>
            <a:off x="9028492" y="1828800"/>
            <a:ext cx="0" cy="27818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8478729-E14F-4CD4-B27B-6A18965983BE}"/>
                  </a:ext>
                </a:extLst>
              </p:cNvPr>
              <p:cNvSpPr txBox="1"/>
              <p:nvPr/>
            </p:nvSpPr>
            <p:spPr>
              <a:xfrm>
                <a:off x="6742490" y="2887249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8478729-E14F-4CD4-B27B-6A1896598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490" y="2887249"/>
                <a:ext cx="914400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Freeform: Shape 48">
            <a:extLst>
              <a:ext uri="{FF2B5EF4-FFF2-40B4-BE49-F238E27FC236}">
                <a16:creationId xmlns:a16="http://schemas.microsoft.com/office/drawing/2014/main" id="{64C6E699-AC5F-4110-9CE5-441704FD33B1}"/>
              </a:ext>
            </a:extLst>
          </p:cNvPr>
          <p:cNvSpPr/>
          <p:nvPr/>
        </p:nvSpPr>
        <p:spPr>
          <a:xfrm>
            <a:off x="7412636" y="2459277"/>
            <a:ext cx="1985359" cy="2138823"/>
          </a:xfrm>
          <a:custGeom>
            <a:avLst/>
            <a:gdLst>
              <a:gd name="connsiteX0" fmla="*/ 0 w 663880"/>
              <a:gd name="connsiteY0" fmla="*/ 0 h 964504"/>
              <a:gd name="connsiteX1" fmla="*/ 663880 w 663880"/>
              <a:gd name="connsiteY1" fmla="*/ 964504 h 9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880" h="964504">
                <a:moveTo>
                  <a:pt x="0" y="0"/>
                </a:moveTo>
                <a:cubicBezTo>
                  <a:pt x="103340" y="326720"/>
                  <a:pt x="206680" y="653441"/>
                  <a:pt x="663880" y="96450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9" name="Freeform: Shape 49">
            <a:extLst>
              <a:ext uri="{FF2B5EF4-FFF2-40B4-BE49-F238E27FC236}">
                <a16:creationId xmlns:a16="http://schemas.microsoft.com/office/drawing/2014/main" id="{BD082A29-D214-4967-A520-023F0D280B5F}"/>
              </a:ext>
            </a:extLst>
          </p:cNvPr>
          <p:cNvSpPr/>
          <p:nvPr/>
        </p:nvSpPr>
        <p:spPr>
          <a:xfrm>
            <a:off x="7036841" y="1682473"/>
            <a:ext cx="2605422" cy="2277826"/>
          </a:xfrm>
          <a:custGeom>
            <a:avLst/>
            <a:gdLst>
              <a:gd name="connsiteX0" fmla="*/ 0 w 663880"/>
              <a:gd name="connsiteY0" fmla="*/ 0 h 964504"/>
              <a:gd name="connsiteX1" fmla="*/ 663880 w 663880"/>
              <a:gd name="connsiteY1" fmla="*/ 964504 h 9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880" h="964504">
                <a:moveTo>
                  <a:pt x="0" y="0"/>
                </a:moveTo>
                <a:cubicBezTo>
                  <a:pt x="103340" y="326720"/>
                  <a:pt x="206680" y="653441"/>
                  <a:pt x="663880" y="96450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60FC74F-4D15-421D-8340-95A2C50FF0CC}"/>
              </a:ext>
            </a:extLst>
          </p:cNvPr>
          <p:cNvSpPr/>
          <p:nvPr/>
        </p:nvSpPr>
        <p:spPr>
          <a:xfrm>
            <a:off x="8362528" y="3872710"/>
            <a:ext cx="163352" cy="231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900" dirty="0"/>
              <a:t>1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8849797-3135-43DE-996A-D812A4BA5FCB}"/>
              </a:ext>
            </a:extLst>
          </p:cNvPr>
          <p:cNvSpPr/>
          <p:nvPr/>
        </p:nvSpPr>
        <p:spPr>
          <a:xfrm>
            <a:off x="7648542" y="2615587"/>
            <a:ext cx="214350" cy="259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9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EC9608C-F408-408D-8F08-622E22825479}"/>
                  </a:ext>
                </a:extLst>
              </p:cNvPr>
              <p:cNvSpPr txBox="1"/>
              <p:nvPr/>
            </p:nvSpPr>
            <p:spPr>
              <a:xfrm>
                <a:off x="7036842" y="2358989"/>
                <a:ext cx="498277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EC9608C-F408-408D-8F08-622E22825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842" y="2358989"/>
                <a:ext cx="49827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CD9A3EE-1607-4E35-8CBC-943921933F94}"/>
              </a:ext>
            </a:extLst>
          </p:cNvPr>
          <p:cNvCxnSpPr>
            <a:cxnSpLocks/>
          </p:cNvCxnSpPr>
          <p:nvPr/>
        </p:nvCxnSpPr>
        <p:spPr>
          <a:xfrm flipH="1" flipV="1">
            <a:off x="7837840" y="2959375"/>
            <a:ext cx="499636" cy="848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34BC6F0-8FC8-47E1-8527-0E8BF4EDDF7C}"/>
                  </a:ext>
                </a:extLst>
              </p:cNvPr>
              <p:cNvSpPr txBox="1"/>
              <p:nvPr/>
            </p:nvSpPr>
            <p:spPr>
              <a:xfrm>
                <a:off x="9273462" y="4217111"/>
                <a:ext cx="240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34BC6F0-8FC8-47E1-8527-0E8BF4EDD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462" y="4217111"/>
                <a:ext cx="240772" cy="276999"/>
              </a:xfrm>
              <a:prstGeom prst="rect">
                <a:avLst/>
              </a:prstGeom>
              <a:blipFill>
                <a:blip r:embed="rId11"/>
                <a:stretch>
                  <a:fillRect l="-20000" r="-5000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8B73D9A-C9AA-4134-BD55-B5E2B58F6F2B}"/>
                  </a:ext>
                </a:extLst>
              </p:cNvPr>
              <p:cNvSpPr txBox="1"/>
              <p:nvPr/>
            </p:nvSpPr>
            <p:spPr>
              <a:xfrm>
                <a:off x="9138609" y="3383675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8B73D9A-C9AA-4134-BD55-B5E2B58F6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609" y="3383675"/>
                <a:ext cx="43075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5CD35D0F-AD69-410F-A2FC-EE0CE09A4512}"/>
              </a:ext>
            </a:extLst>
          </p:cNvPr>
          <p:cNvSpPr txBox="1"/>
          <p:nvPr/>
        </p:nvSpPr>
        <p:spPr>
          <a:xfrm>
            <a:off x="7447922" y="1396853"/>
            <a:ext cx="1941557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Leisure is inferior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3141121-6BDC-40DA-BC1F-9C00958A2202}"/>
                  </a:ext>
                </a:extLst>
              </p:cNvPr>
              <p:cNvSpPr txBox="1"/>
              <p:nvPr/>
            </p:nvSpPr>
            <p:spPr>
              <a:xfrm>
                <a:off x="5512855" y="2468640"/>
                <a:ext cx="1544633" cy="3077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3141121-6BDC-40DA-BC1F-9C00958A2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855" y="2468640"/>
                <a:ext cx="1544633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B8DCF3-F7BC-4F70-8954-20F70994529E}"/>
                  </a:ext>
                </a:extLst>
              </p:cNvPr>
              <p:cNvSpPr txBox="1"/>
              <p:nvPr/>
            </p:nvSpPr>
            <p:spPr>
              <a:xfrm>
                <a:off x="5551470" y="1852812"/>
                <a:ext cx="1446756" cy="3077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B8DCF3-F7BC-4F70-8954-20F709945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470" y="1852812"/>
                <a:ext cx="1446756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9986BB9D-BD98-44AB-AF3C-8E483C6DFD0B}"/>
              </a:ext>
            </a:extLst>
          </p:cNvPr>
          <p:cNvSpPr/>
          <p:nvPr/>
        </p:nvSpPr>
        <p:spPr>
          <a:xfrm>
            <a:off x="6884454" y="4655130"/>
            <a:ext cx="3048000" cy="228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r>
              <a:rPr lang="en-US" sz="1400" dirty="0">
                <a:solidFill>
                  <a:schemeClr val="tx1"/>
                </a:solidFill>
              </a:rPr>
              <a:t>0            12       16        24 Leisure 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979AFF5-235F-4CAC-BB62-D7F3E41C1DF7}"/>
              </a:ext>
            </a:extLst>
          </p:cNvPr>
          <p:cNvSpPr/>
          <p:nvPr/>
        </p:nvSpPr>
        <p:spPr>
          <a:xfrm>
            <a:off x="6884454" y="4883719"/>
            <a:ext cx="3048000" cy="2602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r>
              <a:rPr lang="en-US" sz="1400" dirty="0">
                <a:solidFill>
                  <a:schemeClr val="tx1"/>
                </a:solidFill>
              </a:rPr>
              <a:t>24          12         8          0    Labor H</a:t>
            </a:r>
          </a:p>
        </p:txBody>
      </p:sp>
    </p:spTree>
    <p:extLst>
      <p:ext uri="{BB962C8B-B14F-4D97-AF65-F5344CB8AC3E}">
        <p14:creationId xmlns:p14="http://schemas.microsoft.com/office/powerpoint/2010/main" val="339221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DB803-2E17-4137-AFF6-1C6E8B67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Indifference Curves and Budget Constraints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BA6598-2013-4928-AC38-5EEDF6E3E27E}"/>
              </a:ext>
            </a:extLst>
          </p:cNvPr>
          <p:cNvCxnSpPr/>
          <p:nvPr/>
        </p:nvCxnSpPr>
        <p:spPr>
          <a:xfrm>
            <a:off x="2468511" y="1905946"/>
            <a:ext cx="0" cy="26770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ED96F5-E857-4042-8469-63102CD4D306}"/>
              </a:ext>
            </a:extLst>
          </p:cNvPr>
          <p:cNvCxnSpPr/>
          <p:nvPr/>
        </p:nvCxnSpPr>
        <p:spPr>
          <a:xfrm>
            <a:off x="2468511" y="4583029"/>
            <a:ext cx="30463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E871A9-1A71-4C1B-81DB-664AD75AE927}"/>
              </a:ext>
            </a:extLst>
          </p:cNvPr>
          <p:cNvCxnSpPr/>
          <p:nvPr/>
        </p:nvCxnSpPr>
        <p:spPr>
          <a:xfrm>
            <a:off x="2468511" y="3198331"/>
            <a:ext cx="2954023" cy="13846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83D839C-5615-44B3-8028-A558033A3172}"/>
              </a:ext>
            </a:extLst>
          </p:cNvPr>
          <p:cNvSpPr/>
          <p:nvPr/>
        </p:nvSpPr>
        <p:spPr>
          <a:xfrm>
            <a:off x="2468511" y="4620988"/>
            <a:ext cx="3860449" cy="3728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0          </a:t>
            </a:r>
            <a:r>
              <a:rPr lang="en-US" sz="1200" dirty="0"/>
              <a:t>    </a:t>
            </a:r>
            <a:r>
              <a:rPr lang="en-US" sz="1200" dirty="0">
                <a:solidFill>
                  <a:schemeClr val="tx1"/>
                </a:solidFill>
              </a:rPr>
              <a:t>      12  13             16              24   Leisure 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B8EEBF-AB5F-44B0-8ACA-F23FFAD0EFDB}"/>
              </a:ext>
            </a:extLst>
          </p:cNvPr>
          <p:cNvCxnSpPr/>
          <p:nvPr/>
        </p:nvCxnSpPr>
        <p:spPr>
          <a:xfrm flipV="1">
            <a:off x="5408624" y="1813633"/>
            <a:ext cx="0" cy="27693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2225660-FD68-4199-9DD9-6F40BFD76FD4}"/>
              </a:ext>
            </a:extLst>
          </p:cNvPr>
          <p:cNvSpPr txBox="1"/>
          <p:nvPr/>
        </p:nvSpPr>
        <p:spPr>
          <a:xfrm>
            <a:off x="5514849" y="2450696"/>
            <a:ext cx="1346362" cy="5141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24 hours in a day constraint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4E3EA2-7F9E-4E6A-B9FF-B1BCE56C6053}"/>
              </a:ext>
            </a:extLst>
          </p:cNvPr>
          <p:cNvSpPr/>
          <p:nvPr/>
        </p:nvSpPr>
        <p:spPr>
          <a:xfrm>
            <a:off x="2468512" y="4993848"/>
            <a:ext cx="3860448" cy="3728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24                  12  11               8                0     Labor H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81F36E0-58BB-41D9-8466-1E9C16EFEFD5}"/>
              </a:ext>
            </a:extLst>
          </p:cNvPr>
          <p:cNvSpPr/>
          <p:nvPr/>
        </p:nvSpPr>
        <p:spPr>
          <a:xfrm>
            <a:off x="4501393" y="4046718"/>
            <a:ext cx="184626" cy="181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DCD765-CC5B-4A0F-99CC-DE6F5BD6987B}"/>
                  </a:ext>
                </a:extLst>
              </p:cNvPr>
              <p:cNvSpPr txBox="1"/>
              <p:nvPr/>
            </p:nvSpPr>
            <p:spPr>
              <a:xfrm>
                <a:off x="776526" y="2921392"/>
                <a:ext cx="1752686" cy="44743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DCD765-CC5B-4A0F-99CC-DE6F5BD69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26" y="2921392"/>
                <a:ext cx="1752686" cy="4474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75BCD27A-B6DA-41FF-BD71-2F00D1D25358}"/>
              </a:ext>
            </a:extLst>
          </p:cNvPr>
          <p:cNvSpPr txBox="1"/>
          <p:nvPr/>
        </p:nvSpPr>
        <p:spPr>
          <a:xfrm>
            <a:off x="1642894" y="1461776"/>
            <a:ext cx="1682766" cy="34032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Y goods per 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E1145B-775D-4BF0-96F5-BF0CF3B9401D}"/>
                  </a:ext>
                </a:extLst>
              </p:cNvPr>
              <p:cNvSpPr txBox="1"/>
              <p:nvPr/>
            </p:nvSpPr>
            <p:spPr>
              <a:xfrm>
                <a:off x="2529212" y="3950972"/>
                <a:ext cx="2042024" cy="4474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𝑠𝑙𝑜𝑝𝑒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E1145B-775D-4BF0-96F5-BF0CF3B94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12" y="3950972"/>
                <a:ext cx="2042024" cy="4474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14E8B4-A031-4C98-98A6-341F2056E04F}"/>
                  </a:ext>
                </a:extLst>
              </p:cNvPr>
              <p:cNvSpPr txBox="1"/>
              <p:nvPr/>
            </p:nvSpPr>
            <p:spPr>
              <a:xfrm>
                <a:off x="6705343" y="4584323"/>
                <a:ext cx="515398" cy="4474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14E8B4-A031-4C98-98A6-341F2056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343" y="4584323"/>
                <a:ext cx="515398" cy="4474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3EFFC3-D4F2-44C1-9F71-AF67486F16DD}"/>
              </a:ext>
            </a:extLst>
          </p:cNvPr>
          <p:cNvCxnSpPr>
            <a:cxnSpLocks/>
          </p:cNvCxnSpPr>
          <p:nvPr/>
        </p:nvCxnSpPr>
        <p:spPr>
          <a:xfrm flipH="1" flipV="1">
            <a:off x="2502250" y="2182886"/>
            <a:ext cx="2920284" cy="23692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F7F746-76C3-4E4E-89AD-1B1C191425BD}"/>
                  </a:ext>
                </a:extLst>
              </p:cNvPr>
              <p:cNvSpPr txBox="1"/>
              <p:nvPr/>
            </p:nvSpPr>
            <p:spPr>
              <a:xfrm>
                <a:off x="2837763" y="2090572"/>
                <a:ext cx="2054919" cy="4474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𝑠𝑙𝑜𝑝𝑒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F7F746-76C3-4E4E-89AD-1B1C19142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763" y="2090572"/>
                <a:ext cx="2054919" cy="4474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76D2C8-ACCD-4642-8201-6C118B9B5EBD}"/>
                  </a:ext>
                </a:extLst>
              </p:cNvPr>
              <p:cNvSpPr txBox="1"/>
              <p:nvPr/>
            </p:nvSpPr>
            <p:spPr>
              <a:xfrm>
                <a:off x="636556" y="1879391"/>
                <a:ext cx="2054919" cy="44743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76D2C8-ACCD-4642-8201-6C118B9B5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56" y="1879391"/>
                <a:ext cx="2054919" cy="4474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4163B73-9789-41E4-828A-A5B698CA9679}"/>
              </a:ext>
            </a:extLst>
          </p:cNvPr>
          <p:cNvSpPr/>
          <p:nvPr/>
        </p:nvSpPr>
        <p:spPr>
          <a:xfrm>
            <a:off x="3155168" y="3289376"/>
            <a:ext cx="3647004" cy="1533917"/>
          </a:xfrm>
          <a:custGeom>
            <a:avLst/>
            <a:gdLst>
              <a:gd name="connsiteX0" fmla="*/ 0 w 977030"/>
              <a:gd name="connsiteY0" fmla="*/ 0 h 588724"/>
              <a:gd name="connsiteX1" fmla="*/ 977030 w 977030"/>
              <a:gd name="connsiteY1" fmla="*/ 588724 h 58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7030" h="588724">
                <a:moveTo>
                  <a:pt x="0" y="0"/>
                </a:moveTo>
                <a:cubicBezTo>
                  <a:pt x="215030" y="216074"/>
                  <a:pt x="430060" y="432149"/>
                  <a:pt x="977030" y="58872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24C97F7-63B5-4BDA-A2BD-9A6161C68F60}"/>
              </a:ext>
            </a:extLst>
          </p:cNvPr>
          <p:cNvSpPr/>
          <p:nvPr/>
        </p:nvSpPr>
        <p:spPr>
          <a:xfrm>
            <a:off x="2548181" y="2015963"/>
            <a:ext cx="4166740" cy="2579710"/>
          </a:xfrm>
          <a:custGeom>
            <a:avLst/>
            <a:gdLst>
              <a:gd name="connsiteX0" fmla="*/ 0 w 977030"/>
              <a:gd name="connsiteY0" fmla="*/ 0 h 588724"/>
              <a:gd name="connsiteX1" fmla="*/ 977030 w 977030"/>
              <a:gd name="connsiteY1" fmla="*/ 588724 h 58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7030" h="588724">
                <a:moveTo>
                  <a:pt x="0" y="0"/>
                </a:moveTo>
                <a:cubicBezTo>
                  <a:pt x="215030" y="216074"/>
                  <a:pt x="430060" y="432149"/>
                  <a:pt x="977030" y="58872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16F59E5-1325-4822-9D22-DAF812BD19AB}"/>
              </a:ext>
            </a:extLst>
          </p:cNvPr>
          <p:cNvSpPr/>
          <p:nvPr/>
        </p:nvSpPr>
        <p:spPr>
          <a:xfrm>
            <a:off x="3577534" y="3005040"/>
            <a:ext cx="184626" cy="208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3E60C7-6EA1-4D9D-B507-45FA25CF1E68}"/>
                  </a:ext>
                </a:extLst>
              </p:cNvPr>
              <p:cNvSpPr txBox="1"/>
              <p:nvPr/>
            </p:nvSpPr>
            <p:spPr>
              <a:xfrm>
                <a:off x="6655903" y="4315165"/>
                <a:ext cx="521847" cy="4474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3E60C7-6EA1-4D9D-B507-45FA25CF1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903" y="4315165"/>
                <a:ext cx="521847" cy="4474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>
            <a:extLst>
              <a:ext uri="{FF2B5EF4-FFF2-40B4-BE49-F238E27FC236}">
                <a16:creationId xmlns:a16="http://schemas.microsoft.com/office/drawing/2014/main" id="{B02E50E8-19CB-4D88-ABE7-704011B42C1F}"/>
              </a:ext>
            </a:extLst>
          </p:cNvPr>
          <p:cNvSpPr/>
          <p:nvPr/>
        </p:nvSpPr>
        <p:spPr>
          <a:xfrm>
            <a:off x="3816029" y="3602067"/>
            <a:ext cx="129494" cy="207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DCB298C-7E8B-442A-92A4-3AECA54C87B9}"/>
                  </a:ext>
                </a:extLst>
              </p:cNvPr>
              <p:cNvSpPr txBox="1"/>
              <p:nvPr/>
            </p:nvSpPr>
            <p:spPr>
              <a:xfrm>
                <a:off x="7129114" y="1419032"/>
                <a:ext cx="4681885" cy="361272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If we lower the tax rate, we might see tax revenue increase since hours worked increase.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Say pre-tax w is $20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Tax rate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is 40%, 8 hours work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=$20∗.40∗8=$64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Daily income is $20*.60*8=$96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Tax rate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30%, 12 hours work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=$20∗.30∗12=$72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Daily income is $20*.70*12=$168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combined total (gross) increases since $20*8=$160 and $20*12=$240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DCB298C-7E8B-442A-92A4-3AECA54C8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114" y="1419032"/>
                <a:ext cx="4681885" cy="3612722"/>
              </a:xfrm>
              <a:prstGeom prst="rect">
                <a:avLst/>
              </a:prstGeom>
              <a:blipFill>
                <a:blip r:embed="rId9"/>
                <a:stretch>
                  <a:fillRect l="-1042" t="-1014" r="-2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A7DB02-BDB4-498F-BA0E-927C5912689F}"/>
              </a:ext>
            </a:extLst>
          </p:cNvPr>
          <p:cNvSpPr txBox="1"/>
          <p:nvPr/>
        </p:nvSpPr>
        <p:spPr>
          <a:xfrm>
            <a:off x="5229514" y="5379513"/>
            <a:ext cx="1351396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Wage of Labor</a:t>
            </a:r>
          </a:p>
        </p:txBody>
      </p:sp>
    </p:spTree>
    <p:extLst>
      <p:ext uri="{BB962C8B-B14F-4D97-AF65-F5344CB8AC3E}">
        <p14:creationId xmlns:p14="http://schemas.microsoft.com/office/powerpoint/2010/main" val="11922253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">
            <a:extLst>
              <a:ext uri="{FF2B5EF4-FFF2-40B4-BE49-F238E27FC236}">
                <a16:creationId xmlns:a16="http://schemas.microsoft.com/office/drawing/2014/main" id="{CA495219-5B51-408C-8431-5D222AFD4575}"/>
              </a:ext>
            </a:extLst>
          </p:cNvPr>
          <p:cNvSpPr/>
          <p:nvPr/>
        </p:nvSpPr>
        <p:spPr>
          <a:xfrm>
            <a:off x="3577534" y="2155605"/>
            <a:ext cx="2391535" cy="2258372"/>
          </a:xfrm>
          <a:custGeom>
            <a:avLst/>
            <a:gdLst>
              <a:gd name="connsiteX0" fmla="*/ 0 w 2467627"/>
              <a:gd name="connsiteY0" fmla="*/ 0 h 1728592"/>
              <a:gd name="connsiteX1" fmla="*/ 313151 w 2467627"/>
              <a:gd name="connsiteY1" fmla="*/ 701457 h 1728592"/>
              <a:gd name="connsiteX2" fmla="*/ 1503123 w 2467627"/>
              <a:gd name="connsiteY2" fmla="*/ 1540701 h 1728592"/>
              <a:gd name="connsiteX3" fmla="*/ 2467627 w 2467627"/>
              <a:gd name="connsiteY3" fmla="*/ 1728592 h 17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627" h="1728592">
                <a:moveTo>
                  <a:pt x="0" y="0"/>
                </a:moveTo>
                <a:cubicBezTo>
                  <a:pt x="31315" y="222337"/>
                  <a:pt x="62631" y="444674"/>
                  <a:pt x="313151" y="701457"/>
                </a:cubicBezTo>
                <a:cubicBezTo>
                  <a:pt x="563671" y="958240"/>
                  <a:pt x="1144044" y="1369512"/>
                  <a:pt x="1503123" y="1540701"/>
                </a:cubicBezTo>
                <a:cubicBezTo>
                  <a:pt x="1862202" y="1711890"/>
                  <a:pt x="2164914" y="1720241"/>
                  <a:pt x="2467627" y="17285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DB803-2E17-4137-AFF6-1C6E8B67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Indifference Curves and Budget Constraints (cont.)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BA6598-2013-4928-AC38-5EEDF6E3E27E}"/>
              </a:ext>
            </a:extLst>
          </p:cNvPr>
          <p:cNvCxnSpPr/>
          <p:nvPr/>
        </p:nvCxnSpPr>
        <p:spPr>
          <a:xfrm>
            <a:off x="2468511" y="1905946"/>
            <a:ext cx="0" cy="26770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ED96F5-E857-4042-8469-63102CD4D306}"/>
              </a:ext>
            </a:extLst>
          </p:cNvPr>
          <p:cNvCxnSpPr/>
          <p:nvPr/>
        </p:nvCxnSpPr>
        <p:spPr>
          <a:xfrm>
            <a:off x="2468511" y="4583029"/>
            <a:ext cx="30463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E871A9-1A71-4C1B-81DB-664AD75AE927}"/>
              </a:ext>
            </a:extLst>
          </p:cNvPr>
          <p:cNvCxnSpPr/>
          <p:nvPr/>
        </p:nvCxnSpPr>
        <p:spPr>
          <a:xfrm>
            <a:off x="2468511" y="3198331"/>
            <a:ext cx="2954023" cy="13846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B8EEBF-AB5F-44B0-8ACA-F23FFAD0EFDB}"/>
              </a:ext>
            </a:extLst>
          </p:cNvPr>
          <p:cNvCxnSpPr/>
          <p:nvPr/>
        </p:nvCxnSpPr>
        <p:spPr>
          <a:xfrm flipV="1">
            <a:off x="5408624" y="1813633"/>
            <a:ext cx="0" cy="27693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2225660-FD68-4199-9DD9-6F40BFD76FD4}"/>
              </a:ext>
            </a:extLst>
          </p:cNvPr>
          <p:cNvSpPr txBox="1"/>
          <p:nvPr/>
        </p:nvSpPr>
        <p:spPr>
          <a:xfrm>
            <a:off x="5514849" y="2450696"/>
            <a:ext cx="1346362" cy="8948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24 hours in a day constraint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81F36E0-58BB-41D9-8466-1E9C16EFEFD5}"/>
              </a:ext>
            </a:extLst>
          </p:cNvPr>
          <p:cNvSpPr/>
          <p:nvPr/>
        </p:nvSpPr>
        <p:spPr>
          <a:xfrm>
            <a:off x="4501393" y="4046718"/>
            <a:ext cx="184626" cy="181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DCD765-CC5B-4A0F-99CC-DE6F5BD6987B}"/>
                  </a:ext>
                </a:extLst>
              </p:cNvPr>
              <p:cNvSpPr txBox="1"/>
              <p:nvPr/>
            </p:nvSpPr>
            <p:spPr>
              <a:xfrm>
                <a:off x="776526" y="2921392"/>
                <a:ext cx="1752686" cy="44743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DCD765-CC5B-4A0F-99CC-DE6F5BD69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26" y="2921392"/>
                <a:ext cx="1752686" cy="4474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E1145B-775D-4BF0-96F5-BF0CF3B9401D}"/>
                  </a:ext>
                </a:extLst>
              </p:cNvPr>
              <p:cNvSpPr txBox="1"/>
              <p:nvPr/>
            </p:nvSpPr>
            <p:spPr>
              <a:xfrm>
                <a:off x="2529212" y="3950972"/>
                <a:ext cx="2042024" cy="4474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𝑠𝑙𝑜𝑝𝑒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E1145B-775D-4BF0-96F5-BF0CF3B94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12" y="3950972"/>
                <a:ext cx="2042024" cy="4474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14E8B4-A031-4C98-98A6-341F2056E04F}"/>
                  </a:ext>
                </a:extLst>
              </p:cNvPr>
              <p:cNvSpPr txBox="1"/>
              <p:nvPr/>
            </p:nvSpPr>
            <p:spPr>
              <a:xfrm>
                <a:off x="6705343" y="4584323"/>
                <a:ext cx="515398" cy="4474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14E8B4-A031-4C98-98A6-341F2056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343" y="4584323"/>
                <a:ext cx="515398" cy="4474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3EFFC3-D4F2-44C1-9F71-AF67486F16DD}"/>
              </a:ext>
            </a:extLst>
          </p:cNvPr>
          <p:cNvCxnSpPr>
            <a:cxnSpLocks/>
          </p:cNvCxnSpPr>
          <p:nvPr/>
        </p:nvCxnSpPr>
        <p:spPr>
          <a:xfrm flipH="1" flipV="1">
            <a:off x="2502250" y="2182886"/>
            <a:ext cx="2920284" cy="23692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F7F746-76C3-4E4E-89AD-1B1C191425BD}"/>
                  </a:ext>
                </a:extLst>
              </p:cNvPr>
              <p:cNvSpPr txBox="1"/>
              <p:nvPr/>
            </p:nvSpPr>
            <p:spPr>
              <a:xfrm>
                <a:off x="2837763" y="2090572"/>
                <a:ext cx="2054919" cy="4474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𝑠𝑙𝑜𝑝𝑒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F7F746-76C3-4E4E-89AD-1B1C19142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763" y="2090572"/>
                <a:ext cx="2054919" cy="4474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76D2C8-ACCD-4642-8201-6C118B9B5EBD}"/>
                  </a:ext>
                </a:extLst>
              </p:cNvPr>
              <p:cNvSpPr txBox="1"/>
              <p:nvPr/>
            </p:nvSpPr>
            <p:spPr>
              <a:xfrm>
                <a:off x="636556" y="1879391"/>
                <a:ext cx="2054919" cy="44743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76D2C8-ACCD-4642-8201-6C118B9B5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56" y="1879391"/>
                <a:ext cx="2054919" cy="4474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4163B73-9789-41E4-828A-A5B698CA9679}"/>
              </a:ext>
            </a:extLst>
          </p:cNvPr>
          <p:cNvSpPr/>
          <p:nvPr/>
        </p:nvSpPr>
        <p:spPr>
          <a:xfrm>
            <a:off x="3155168" y="3289376"/>
            <a:ext cx="3647004" cy="1533917"/>
          </a:xfrm>
          <a:custGeom>
            <a:avLst/>
            <a:gdLst>
              <a:gd name="connsiteX0" fmla="*/ 0 w 977030"/>
              <a:gd name="connsiteY0" fmla="*/ 0 h 588724"/>
              <a:gd name="connsiteX1" fmla="*/ 977030 w 977030"/>
              <a:gd name="connsiteY1" fmla="*/ 588724 h 58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7030" h="588724">
                <a:moveTo>
                  <a:pt x="0" y="0"/>
                </a:moveTo>
                <a:cubicBezTo>
                  <a:pt x="215030" y="216074"/>
                  <a:pt x="430060" y="432149"/>
                  <a:pt x="977030" y="58872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16F59E5-1325-4822-9D22-DAF812BD19AB}"/>
              </a:ext>
            </a:extLst>
          </p:cNvPr>
          <p:cNvSpPr/>
          <p:nvPr/>
        </p:nvSpPr>
        <p:spPr>
          <a:xfrm>
            <a:off x="4719757" y="3921947"/>
            <a:ext cx="184626" cy="208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3E60C7-6EA1-4D9D-B507-45FA25CF1E68}"/>
                  </a:ext>
                </a:extLst>
              </p:cNvPr>
              <p:cNvSpPr txBox="1"/>
              <p:nvPr/>
            </p:nvSpPr>
            <p:spPr>
              <a:xfrm>
                <a:off x="5938476" y="4056334"/>
                <a:ext cx="521847" cy="4474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3E60C7-6EA1-4D9D-B507-45FA25CF1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476" y="4056334"/>
                <a:ext cx="521847" cy="4474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>
            <a:extLst>
              <a:ext uri="{FF2B5EF4-FFF2-40B4-BE49-F238E27FC236}">
                <a16:creationId xmlns:a16="http://schemas.microsoft.com/office/drawing/2014/main" id="{B02E50E8-19CB-4D88-ABE7-704011B42C1F}"/>
              </a:ext>
            </a:extLst>
          </p:cNvPr>
          <p:cNvSpPr/>
          <p:nvPr/>
        </p:nvSpPr>
        <p:spPr>
          <a:xfrm>
            <a:off x="3816029" y="3602067"/>
            <a:ext cx="129494" cy="207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DCB298C-7E8B-442A-92A4-3AECA54C87B9}"/>
                  </a:ext>
                </a:extLst>
              </p:cNvPr>
              <p:cNvSpPr txBox="1"/>
              <p:nvPr/>
            </p:nvSpPr>
            <p:spPr>
              <a:xfrm>
                <a:off x="7129114" y="1371600"/>
                <a:ext cx="5062886" cy="25982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But if leisure is normal, we could have a decrease in revenue.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Say pre-tax w is $20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Tax rate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is 40%, 8 hours work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=$20∗.40∗8=$64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Worker earns $20*.60*8=$96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Tax rate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is 30%, 7 hours work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=$20∗.30∗7=$42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Worker earns $20*.70*7=$98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DCB298C-7E8B-442A-92A4-3AECA54C8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114" y="1371600"/>
                <a:ext cx="5062886" cy="2598207"/>
              </a:xfrm>
              <a:prstGeom prst="rect">
                <a:avLst/>
              </a:prstGeom>
              <a:blipFill>
                <a:blip r:embed="rId9"/>
                <a:stretch>
                  <a:fillRect l="-963" t="-1174" b="-23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F25363-9C73-4DE6-A2D3-754BBA687791}"/>
                  </a:ext>
                </a:extLst>
              </p:cNvPr>
              <p:cNvSpPr txBox="1"/>
              <p:nvPr/>
            </p:nvSpPr>
            <p:spPr>
              <a:xfrm>
                <a:off x="7129114" y="4071407"/>
                <a:ext cx="5062886" cy="269007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Another possible outcome is that many people work an eight-hour day on a contract, so there is no response in terms of hours worked.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Tax rate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is 40%, 8 hours work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=$20∗.40∗8=$64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Worker earns $20*.60*8=$96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Tax rate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is 30%, 8 hours work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=$20∗.30∗8=$48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Worker earns $20*.70*8=$112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F25363-9C73-4DE6-A2D3-754BBA687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114" y="4071407"/>
                <a:ext cx="5062886" cy="2690073"/>
              </a:xfrm>
              <a:prstGeom prst="rect">
                <a:avLst/>
              </a:prstGeom>
              <a:blipFill>
                <a:blip r:embed="rId10"/>
                <a:stretch>
                  <a:fillRect l="-963" t="-136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A287F89-8471-4B8D-88FD-1A08AB544E38}"/>
              </a:ext>
            </a:extLst>
          </p:cNvPr>
          <p:cNvSpPr txBox="1"/>
          <p:nvPr/>
        </p:nvSpPr>
        <p:spPr>
          <a:xfrm>
            <a:off x="2502250" y="5630876"/>
            <a:ext cx="3351752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1 to 2 is the substitution effect</a:t>
            </a:r>
          </a:p>
          <a:p>
            <a:r>
              <a:rPr lang="en-US" dirty="0"/>
              <a:t>2 to 3 is the income effect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3D839C-5615-44B3-8028-A558033A3172}"/>
              </a:ext>
            </a:extLst>
          </p:cNvPr>
          <p:cNvSpPr/>
          <p:nvPr/>
        </p:nvSpPr>
        <p:spPr>
          <a:xfrm>
            <a:off x="2468511" y="4620988"/>
            <a:ext cx="3909879" cy="3728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0          </a:t>
            </a:r>
            <a:r>
              <a:rPr lang="en-US" sz="1200" dirty="0"/>
              <a:t>    </a:t>
            </a:r>
            <a:r>
              <a:rPr lang="en-US" sz="1200" dirty="0">
                <a:solidFill>
                  <a:schemeClr val="tx1"/>
                </a:solidFill>
              </a:rPr>
              <a:t>            12              16  17         24   Leisure 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4E3EA2-7F9E-4E6A-B9FF-B1BCE56C6053}"/>
              </a:ext>
            </a:extLst>
          </p:cNvPr>
          <p:cNvSpPr/>
          <p:nvPr/>
        </p:nvSpPr>
        <p:spPr>
          <a:xfrm>
            <a:off x="2468512" y="4993848"/>
            <a:ext cx="3909878" cy="3728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24                        12               8     7          0     Labor 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A7DB02-BDB4-498F-BA0E-927C5912689F}"/>
              </a:ext>
            </a:extLst>
          </p:cNvPr>
          <p:cNvSpPr txBox="1"/>
          <p:nvPr/>
        </p:nvSpPr>
        <p:spPr>
          <a:xfrm>
            <a:off x="5229514" y="5379513"/>
            <a:ext cx="1351396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Wage of Labor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BCD27A-B6DA-41FF-BD71-2F00D1D25358}"/>
              </a:ext>
            </a:extLst>
          </p:cNvPr>
          <p:cNvSpPr txBox="1"/>
          <p:nvPr/>
        </p:nvSpPr>
        <p:spPr>
          <a:xfrm>
            <a:off x="1642894" y="1461776"/>
            <a:ext cx="1682766" cy="34032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Y goods per day</a:t>
            </a:r>
          </a:p>
        </p:txBody>
      </p:sp>
    </p:spTree>
    <p:extLst>
      <p:ext uri="{BB962C8B-B14F-4D97-AF65-F5344CB8AC3E}">
        <p14:creationId xmlns:p14="http://schemas.microsoft.com/office/powerpoint/2010/main" val="12646001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3ADFF-C729-4DF5-9F56-69C395FF0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Will Tax Cuts Pay for Themselves?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D3E23D-5833-49E2-968C-8A5501F039D5}"/>
              </a:ext>
            </a:extLst>
          </p:cNvPr>
          <p:cNvCxnSpPr/>
          <p:nvPr/>
        </p:nvCxnSpPr>
        <p:spPr>
          <a:xfrm>
            <a:off x="1809744" y="2000250"/>
            <a:ext cx="0" cy="320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DD44F3E-662F-4D81-AAE9-3D5011784D6C}"/>
              </a:ext>
            </a:extLst>
          </p:cNvPr>
          <p:cNvGraphicFramePr>
            <a:graphicFrameLocks/>
          </p:cNvGraphicFramePr>
          <p:nvPr/>
        </p:nvGraphicFramePr>
        <p:xfrm>
          <a:off x="6515097" y="1495052"/>
          <a:ext cx="4114800" cy="3959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B21639-5A42-49D1-988C-01E5002A7312}"/>
              </a:ext>
            </a:extLst>
          </p:cNvPr>
          <p:cNvCxnSpPr/>
          <p:nvPr/>
        </p:nvCxnSpPr>
        <p:spPr>
          <a:xfrm>
            <a:off x="1809744" y="5200650"/>
            <a:ext cx="403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676E99-14F4-4948-88A5-68A54A39972B}"/>
              </a:ext>
            </a:extLst>
          </p:cNvPr>
          <p:cNvSpPr/>
          <p:nvPr/>
        </p:nvSpPr>
        <p:spPr>
          <a:xfrm>
            <a:off x="1809744" y="2514601"/>
            <a:ext cx="3819919" cy="2667000"/>
          </a:xfrm>
          <a:custGeom>
            <a:avLst/>
            <a:gdLst>
              <a:gd name="connsiteX0" fmla="*/ 0 w 3782861"/>
              <a:gd name="connsiteY0" fmla="*/ 2605599 h 2605599"/>
              <a:gd name="connsiteX1" fmla="*/ 1828800 w 3782861"/>
              <a:gd name="connsiteY1" fmla="*/ 914585 h 2605599"/>
              <a:gd name="connsiteX2" fmla="*/ 3118981 w 3782861"/>
              <a:gd name="connsiteY2" fmla="*/ 185 h 2605599"/>
              <a:gd name="connsiteX3" fmla="*/ 3782861 w 3782861"/>
              <a:gd name="connsiteY3" fmla="*/ 851955 h 260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2861" h="2605599">
                <a:moveTo>
                  <a:pt x="0" y="2605599"/>
                </a:moveTo>
                <a:cubicBezTo>
                  <a:pt x="654485" y="1977210"/>
                  <a:pt x="1308970" y="1348821"/>
                  <a:pt x="1828800" y="914585"/>
                </a:cubicBezTo>
                <a:cubicBezTo>
                  <a:pt x="2348630" y="480349"/>
                  <a:pt x="2793304" y="10623"/>
                  <a:pt x="3118981" y="185"/>
                </a:cubicBezTo>
                <a:cubicBezTo>
                  <a:pt x="3444658" y="-10253"/>
                  <a:pt x="3613759" y="420851"/>
                  <a:pt x="3782861" y="85195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0BA77-2EBC-46B7-92B2-D25DDE41717A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4946732" y="2514600"/>
            <a:ext cx="0" cy="26847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5A1C96B-CF67-49DD-A890-2C0DCAE1708E}"/>
              </a:ext>
            </a:extLst>
          </p:cNvPr>
          <p:cNvSpPr txBox="1"/>
          <p:nvPr/>
        </p:nvSpPr>
        <p:spPr>
          <a:xfrm>
            <a:off x="2083920" y="6183868"/>
            <a:ext cx="757130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It is not likely that cutting marginal tax rates will raise revenue in the United States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7D27-87BD-40D8-9883-4778C9FFEC72}"/>
              </a:ext>
            </a:extLst>
          </p:cNvPr>
          <p:cNvSpPr txBox="1"/>
          <p:nvPr/>
        </p:nvSpPr>
        <p:spPr>
          <a:xfrm>
            <a:off x="4901241" y="5544885"/>
            <a:ext cx="151341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Marginal tax rate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06115" y="5269654"/>
            <a:ext cx="481222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1600" dirty="0"/>
              <a:t>0%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19703" y="5225534"/>
            <a:ext cx="595035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1600" dirty="0"/>
              <a:t>50%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16296" y="5239802"/>
            <a:ext cx="595035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1600" dirty="0"/>
              <a:t>79%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57929" y="5225534"/>
            <a:ext cx="708848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1600" dirty="0"/>
              <a:t>100%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1385450" y="1411021"/>
            <a:ext cx="872836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400" dirty="0"/>
              <a:t>Tax </a:t>
            </a:r>
          </a:p>
          <a:p>
            <a:pPr algn="ctr"/>
            <a:r>
              <a:rPr lang="en-US" sz="1400" dirty="0"/>
              <a:t>revenue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97563" y="2101334"/>
            <a:ext cx="639919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1600" dirty="0"/>
              <a:t>$800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97563" y="2928856"/>
            <a:ext cx="639919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1600" dirty="0"/>
              <a:t>$600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70382" y="3756378"/>
            <a:ext cx="639919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1600" dirty="0"/>
              <a:t>$400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03417" y="4583901"/>
            <a:ext cx="639919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1600" dirty="0"/>
              <a:t>$200</a:t>
            </a:r>
          </a:p>
        </p:txBody>
      </p:sp>
    </p:spTree>
    <p:extLst>
      <p:ext uri="{BB962C8B-B14F-4D97-AF65-F5344CB8AC3E}">
        <p14:creationId xmlns:p14="http://schemas.microsoft.com/office/powerpoint/2010/main" val="83038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76BC6-0D80-427E-9396-96D44C1AB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523999"/>
          </a:xfrm>
        </p:spPr>
        <p:txBody>
          <a:bodyPr/>
          <a:lstStyle/>
          <a:p>
            <a:r>
              <a:rPr lang="en-US" sz="2800" dirty="0"/>
              <a:t>We are introducing a graph that has quantities of goods consumed on both the x- and the y-axis.</a:t>
            </a:r>
          </a:p>
          <a:p>
            <a:r>
              <a:rPr lang="en-US" sz="2800" dirty="0"/>
              <a:t>They are measured in quantities of the goods.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5BB0D-732F-4319-BE2B-E213AB22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Consumer Preferences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C6625F-3DD4-4049-9B11-C37C71CF9C5B}"/>
              </a:ext>
            </a:extLst>
          </p:cNvPr>
          <p:cNvSpPr txBox="1"/>
          <p:nvPr/>
        </p:nvSpPr>
        <p:spPr>
          <a:xfrm>
            <a:off x="5799305" y="3340656"/>
            <a:ext cx="5783095" cy="2831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We can determine the “better off” and “worse off” quadrants by the “more is better than less” assumption.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In the other two quadrants, we don’t know if a bundle in them will be preferred to bundle A, as it involves more of one good but less of the other.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9B8F3D-9627-45EE-A7D6-1F18EF1967C9}"/>
              </a:ext>
            </a:extLst>
          </p:cNvPr>
          <p:cNvCxnSpPr/>
          <p:nvPr/>
        </p:nvCxnSpPr>
        <p:spPr>
          <a:xfrm>
            <a:off x="2133599" y="3414962"/>
            <a:ext cx="0" cy="26670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47FCAC-A3B3-4A2C-ABF3-67E6D882E683}"/>
              </a:ext>
            </a:extLst>
          </p:cNvPr>
          <p:cNvCxnSpPr/>
          <p:nvPr/>
        </p:nvCxnSpPr>
        <p:spPr>
          <a:xfrm flipH="1">
            <a:off x="2133599" y="6081962"/>
            <a:ext cx="34290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72F6977-A34D-4DAC-B632-637D34CC9524}"/>
              </a:ext>
            </a:extLst>
          </p:cNvPr>
          <p:cNvSpPr txBox="1"/>
          <p:nvPr/>
        </p:nvSpPr>
        <p:spPr>
          <a:xfrm>
            <a:off x="4704175" y="6096000"/>
            <a:ext cx="1010826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Kilograms </a:t>
            </a:r>
          </a:p>
          <a:p>
            <a:r>
              <a:rPr lang="en-US" sz="1400" dirty="0"/>
              <a:t>of rice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A70C64-1463-4A8F-895B-E12DA21E46B9}"/>
              </a:ext>
            </a:extLst>
          </p:cNvPr>
          <p:cNvSpPr txBox="1"/>
          <p:nvPr/>
        </p:nvSpPr>
        <p:spPr>
          <a:xfrm>
            <a:off x="1138506" y="3254189"/>
            <a:ext cx="98249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Kilograms</a:t>
            </a:r>
          </a:p>
          <a:p>
            <a:r>
              <a:rPr lang="en-US" sz="1400" dirty="0"/>
              <a:t>of beans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8642DCB-3627-4F98-91F1-6DE208DF26C6}"/>
              </a:ext>
            </a:extLst>
          </p:cNvPr>
          <p:cNvCxnSpPr/>
          <p:nvPr/>
        </p:nvCxnSpPr>
        <p:spPr>
          <a:xfrm>
            <a:off x="3675528" y="3414962"/>
            <a:ext cx="0" cy="266700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259C71A-75E1-443F-8ADF-1F41A88EF8DC}"/>
              </a:ext>
            </a:extLst>
          </p:cNvPr>
          <p:cNvCxnSpPr/>
          <p:nvPr/>
        </p:nvCxnSpPr>
        <p:spPr>
          <a:xfrm>
            <a:off x="2133599" y="4557962"/>
            <a:ext cx="32004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CEA0C5EA-ADDD-4114-8F27-9C1E7A2853B3}"/>
              </a:ext>
            </a:extLst>
          </p:cNvPr>
          <p:cNvSpPr/>
          <p:nvPr/>
        </p:nvSpPr>
        <p:spPr>
          <a:xfrm>
            <a:off x="3599329" y="4443682"/>
            <a:ext cx="152399" cy="2285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C27441-BAF8-4504-82E2-4F28462A1FC3}"/>
              </a:ext>
            </a:extLst>
          </p:cNvPr>
          <p:cNvSpPr txBox="1"/>
          <p:nvPr/>
        </p:nvSpPr>
        <p:spPr>
          <a:xfrm>
            <a:off x="1752599" y="4319966"/>
            <a:ext cx="30479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8CA043-2A21-4BCE-9E54-BA4194205C7B}"/>
              </a:ext>
            </a:extLst>
          </p:cNvPr>
          <p:cNvSpPr txBox="1"/>
          <p:nvPr/>
        </p:nvSpPr>
        <p:spPr>
          <a:xfrm>
            <a:off x="3505199" y="6143527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A96D05-0722-437D-B2B2-A96783C40051}"/>
              </a:ext>
            </a:extLst>
          </p:cNvPr>
          <p:cNvSpPr txBox="1"/>
          <p:nvPr/>
        </p:nvSpPr>
        <p:spPr>
          <a:xfrm>
            <a:off x="3818107" y="3484407"/>
            <a:ext cx="1592094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Any consumption bundle up here is better off than bundle 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A5D1BC-9320-423B-AF29-19E5DBE0C40C}"/>
              </a:ext>
            </a:extLst>
          </p:cNvPr>
          <p:cNvSpPr txBox="1"/>
          <p:nvPr/>
        </p:nvSpPr>
        <p:spPr>
          <a:xfrm>
            <a:off x="2133589" y="4724400"/>
            <a:ext cx="1483670" cy="11998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Any consumption bundle down here is worse off than bundle 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4774EE-A680-4169-AB5B-EC7802144FF6}"/>
              </a:ext>
            </a:extLst>
          </p:cNvPr>
          <p:cNvSpPr txBox="1"/>
          <p:nvPr/>
        </p:nvSpPr>
        <p:spPr>
          <a:xfrm>
            <a:off x="2133589" y="3484407"/>
            <a:ext cx="1371598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Here is more beans but less rice than 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F9FB4E-7B6C-4DBC-8331-91E3810F62F6}"/>
              </a:ext>
            </a:extLst>
          </p:cNvPr>
          <p:cNvSpPr txBox="1"/>
          <p:nvPr/>
        </p:nvSpPr>
        <p:spPr>
          <a:xfrm>
            <a:off x="3739005" y="4955002"/>
            <a:ext cx="1273249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Here is more rice but less beans than A</a:t>
            </a:r>
          </a:p>
        </p:txBody>
      </p:sp>
    </p:spTree>
    <p:extLst>
      <p:ext uri="{BB962C8B-B14F-4D97-AF65-F5344CB8AC3E}">
        <p14:creationId xmlns:p14="http://schemas.microsoft.com/office/powerpoint/2010/main" val="20530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F1299-086E-48F9-B081-C01628EA1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Indifference curves resolve the “we are not sure since it is a trade-off” question.</a:t>
            </a:r>
          </a:p>
          <a:p>
            <a:r>
              <a:rPr lang="en-US" sz="2000" dirty="0"/>
              <a:t>Indifference curves map out all the consumption bundles that give a consumer an equal level of well-being.</a:t>
            </a:r>
          </a:p>
          <a:p>
            <a:r>
              <a:rPr lang="en-US" sz="2000" dirty="0"/>
              <a:t>They are lines that take the graph we just looked at and sort all alternative bundles to A into three possible categories.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Better than 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Worse than 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Same as 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A19823-59EF-46B8-92EB-75CD56C6E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Curves</a:t>
            </a:r>
          </a:p>
        </p:txBody>
      </p:sp>
    </p:spTree>
    <p:extLst>
      <p:ext uri="{BB962C8B-B14F-4D97-AF65-F5344CB8AC3E}">
        <p14:creationId xmlns:p14="http://schemas.microsoft.com/office/powerpoint/2010/main" val="74133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76BC6-0D80-427E-9396-96D44C1AB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842246"/>
          </a:xfrm>
        </p:spPr>
        <p:txBody>
          <a:bodyPr>
            <a:noAutofit/>
          </a:bodyPr>
          <a:lstStyle/>
          <a:p>
            <a:r>
              <a:rPr lang="en-US" sz="2000" dirty="0"/>
              <a:t>A is 7 kg beans and 5 kg rice.</a:t>
            </a:r>
          </a:p>
          <a:p>
            <a:pPr lvl="1"/>
            <a:r>
              <a:rPr lang="en-US" sz="1800" dirty="0"/>
              <a:t>The consumer is indifferent between A and C, which is 9 kg beans and 2 kg rice.</a:t>
            </a:r>
          </a:p>
          <a:p>
            <a:pPr lvl="1"/>
            <a:r>
              <a:rPr lang="en-US" sz="1800" dirty="0"/>
              <a:t>The consumer indifferent between A and B, which is 5 kg beans and 8 kg rice.</a:t>
            </a:r>
          </a:p>
          <a:p>
            <a:r>
              <a:rPr lang="en-US" sz="2000" dirty="0"/>
              <a:t>The consumer is indifferent between bundles A, B, and C.</a:t>
            </a:r>
          </a:p>
          <a:p>
            <a:pPr lvl="1"/>
            <a:r>
              <a:rPr lang="en-US" sz="1800" dirty="0"/>
              <a:t>Each bundle makes her equally well-off.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5BB0D-732F-4319-BE2B-E213AB22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Curves (cont.)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7EA2FA-7499-4EEE-B2E8-99CEC9DC238A}"/>
              </a:ext>
            </a:extLst>
          </p:cNvPr>
          <p:cNvSpPr txBox="1"/>
          <p:nvPr/>
        </p:nvSpPr>
        <p:spPr>
          <a:xfrm>
            <a:off x="6634622" y="3429000"/>
            <a:ext cx="5557378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Bundle D with 7 kg beans and 8 kg rice is preferred to bundles A, and B by “more is better than less.”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8ACCE8-875D-45C6-8937-18CA50D9A72E}"/>
              </a:ext>
            </a:extLst>
          </p:cNvPr>
          <p:cNvSpPr txBox="1"/>
          <p:nvPr/>
        </p:nvSpPr>
        <p:spPr>
          <a:xfrm>
            <a:off x="6681340" y="4329439"/>
            <a:ext cx="5358260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Bundles A and B are preferred to E with 5 kg beans and 5 kg rice by “more is better than less.”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15BE48-5723-4241-9E2C-83623E92768D}"/>
              </a:ext>
            </a:extLst>
          </p:cNvPr>
          <p:cNvSpPr txBox="1"/>
          <p:nvPr/>
        </p:nvSpPr>
        <p:spPr>
          <a:xfrm>
            <a:off x="6687343" y="4963346"/>
            <a:ext cx="5504647" cy="2454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dirty="0"/>
          </a:p>
          <a:p>
            <a:r>
              <a:rPr lang="en-US" dirty="0"/>
              <a:t>Bundle D is preferred to bundle C by the property of transitivity.</a:t>
            </a:r>
          </a:p>
          <a:p>
            <a:endParaRPr lang="en-US" dirty="0"/>
          </a:p>
          <a:p>
            <a:r>
              <a:rPr lang="en-US" dirty="0"/>
              <a:t>Bundle C is preferred to bundle E by the property of transitivity.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49B8F3D-9627-45EE-A7D6-1F18EF1967C9}"/>
              </a:ext>
            </a:extLst>
          </p:cNvPr>
          <p:cNvCxnSpPr/>
          <p:nvPr/>
        </p:nvCxnSpPr>
        <p:spPr>
          <a:xfrm>
            <a:off x="1981199" y="3497257"/>
            <a:ext cx="0" cy="26670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47FCAC-A3B3-4A2C-ABF3-67E6D882E683}"/>
              </a:ext>
            </a:extLst>
          </p:cNvPr>
          <p:cNvCxnSpPr/>
          <p:nvPr/>
        </p:nvCxnSpPr>
        <p:spPr>
          <a:xfrm flipH="1">
            <a:off x="1981199" y="6164257"/>
            <a:ext cx="34290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72F6977-A34D-4DAC-B632-637D34CC9524}"/>
              </a:ext>
            </a:extLst>
          </p:cNvPr>
          <p:cNvSpPr txBox="1"/>
          <p:nvPr/>
        </p:nvSpPr>
        <p:spPr>
          <a:xfrm>
            <a:off x="4777637" y="6167002"/>
            <a:ext cx="97165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Kilograms </a:t>
            </a:r>
          </a:p>
          <a:p>
            <a:r>
              <a:rPr lang="en-US" sz="1400" dirty="0"/>
              <a:t>of rice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A70C64-1463-4A8F-895B-E12DA21E46B9}"/>
              </a:ext>
            </a:extLst>
          </p:cNvPr>
          <p:cNvSpPr txBox="1"/>
          <p:nvPr/>
        </p:nvSpPr>
        <p:spPr>
          <a:xfrm>
            <a:off x="669311" y="3413760"/>
            <a:ext cx="1045190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Kilograms</a:t>
            </a:r>
          </a:p>
          <a:p>
            <a:r>
              <a:rPr lang="en-US" sz="1400" dirty="0"/>
              <a:t>of beans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CEA0C5EA-ADDD-4114-8F27-9C1E7A2853B3}"/>
              </a:ext>
            </a:extLst>
          </p:cNvPr>
          <p:cNvSpPr/>
          <p:nvPr/>
        </p:nvSpPr>
        <p:spPr>
          <a:xfrm>
            <a:off x="3352800" y="4525977"/>
            <a:ext cx="152399" cy="2285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/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C27441-BAF8-4504-82E2-4F28462A1FC3}"/>
              </a:ext>
            </a:extLst>
          </p:cNvPr>
          <p:cNvSpPr txBox="1"/>
          <p:nvPr/>
        </p:nvSpPr>
        <p:spPr>
          <a:xfrm>
            <a:off x="1600199" y="4402261"/>
            <a:ext cx="30479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8CA043-2A21-4BCE-9E54-BA4194205C7B}"/>
              </a:ext>
            </a:extLst>
          </p:cNvPr>
          <p:cNvSpPr txBox="1"/>
          <p:nvPr/>
        </p:nvSpPr>
        <p:spPr>
          <a:xfrm>
            <a:off x="3352799" y="6357707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A96D05-0722-437D-B2B2-A96783C40051}"/>
              </a:ext>
            </a:extLst>
          </p:cNvPr>
          <p:cNvSpPr txBox="1"/>
          <p:nvPr/>
        </p:nvSpPr>
        <p:spPr>
          <a:xfrm>
            <a:off x="3665707" y="3447153"/>
            <a:ext cx="1557804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Any consumption bundle up here is better off than bundle 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A5D1BC-9320-423B-AF29-19E5DBE0C40C}"/>
              </a:ext>
            </a:extLst>
          </p:cNvPr>
          <p:cNvSpPr txBox="1"/>
          <p:nvPr/>
        </p:nvSpPr>
        <p:spPr>
          <a:xfrm>
            <a:off x="2092879" y="4637767"/>
            <a:ext cx="1524003" cy="1169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Any consumption bundle down here is worse off than bundle A</a:t>
            </a:r>
          </a:p>
        </p:txBody>
      </p:sp>
      <p:sp>
        <p:nvSpPr>
          <p:cNvPr id="40" name="Freeform: Shape 9">
            <a:extLst>
              <a:ext uri="{FF2B5EF4-FFF2-40B4-BE49-F238E27FC236}">
                <a16:creationId xmlns:a16="http://schemas.microsoft.com/office/drawing/2014/main" id="{1F0BA712-7C22-4A8A-8364-0CA92A6E0389}"/>
              </a:ext>
            </a:extLst>
          </p:cNvPr>
          <p:cNvSpPr/>
          <p:nvPr/>
        </p:nvSpPr>
        <p:spPr>
          <a:xfrm>
            <a:off x="2327752" y="3440890"/>
            <a:ext cx="2467628" cy="1665962"/>
          </a:xfrm>
          <a:custGeom>
            <a:avLst/>
            <a:gdLst>
              <a:gd name="connsiteX0" fmla="*/ 0 w 2467628"/>
              <a:gd name="connsiteY0" fmla="*/ 0 h 1665962"/>
              <a:gd name="connsiteX1" fmla="*/ 363255 w 2467628"/>
              <a:gd name="connsiteY1" fmla="*/ 751562 h 1665962"/>
              <a:gd name="connsiteX2" fmla="*/ 1878905 w 2467628"/>
              <a:gd name="connsiteY2" fmla="*/ 1490597 h 1665962"/>
              <a:gd name="connsiteX3" fmla="*/ 2467628 w 2467628"/>
              <a:gd name="connsiteY3" fmla="*/ 1665962 h 166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628" h="1665962">
                <a:moveTo>
                  <a:pt x="0" y="0"/>
                </a:moveTo>
                <a:cubicBezTo>
                  <a:pt x="25052" y="251564"/>
                  <a:pt x="50104" y="503129"/>
                  <a:pt x="363255" y="751562"/>
                </a:cubicBezTo>
                <a:cubicBezTo>
                  <a:pt x="676406" y="999995"/>
                  <a:pt x="1528176" y="1338197"/>
                  <a:pt x="1878905" y="1490597"/>
                </a:cubicBezTo>
                <a:cubicBezTo>
                  <a:pt x="2229634" y="1642997"/>
                  <a:pt x="2348631" y="1654479"/>
                  <a:pt x="2467628" y="166596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746B5A7-8939-4DE7-A567-71D4A1AEEE6F}"/>
              </a:ext>
            </a:extLst>
          </p:cNvPr>
          <p:cNvSpPr/>
          <p:nvPr/>
        </p:nvSpPr>
        <p:spPr>
          <a:xfrm>
            <a:off x="4343400" y="4908525"/>
            <a:ext cx="194145" cy="2338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/>
              <a:t>B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03D3478-5A9B-4EC9-8CF3-689770BA3691}"/>
              </a:ext>
            </a:extLst>
          </p:cNvPr>
          <p:cNvSpPr/>
          <p:nvPr/>
        </p:nvSpPr>
        <p:spPr>
          <a:xfrm>
            <a:off x="2362187" y="3725857"/>
            <a:ext cx="152412" cy="29620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/>
              <a:t>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0A3D0DA-C92F-4C4D-A47D-C9F9E00B96B9}"/>
              </a:ext>
            </a:extLst>
          </p:cNvPr>
          <p:cNvSpPr txBox="1"/>
          <p:nvPr/>
        </p:nvSpPr>
        <p:spPr>
          <a:xfrm>
            <a:off x="1596141" y="3702997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C2C3A44-9BB4-4A6A-A7C0-49026A0EA16C}"/>
              </a:ext>
            </a:extLst>
          </p:cNvPr>
          <p:cNvSpPr txBox="1"/>
          <p:nvPr/>
        </p:nvSpPr>
        <p:spPr>
          <a:xfrm>
            <a:off x="1606435" y="4840396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9AD6A0-38AB-4260-99BE-4998C19D38D2}"/>
              </a:ext>
            </a:extLst>
          </p:cNvPr>
          <p:cNvSpPr txBox="1"/>
          <p:nvPr/>
        </p:nvSpPr>
        <p:spPr>
          <a:xfrm>
            <a:off x="2362187" y="6357707"/>
            <a:ext cx="31290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00D2F9A-6629-47A8-BB41-FDFAFFBC8B50}"/>
              </a:ext>
            </a:extLst>
          </p:cNvPr>
          <p:cNvSpPr txBox="1"/>
          <p:nvPr/>
        </p:nvSpPr>
        <p:spPr>
          <a:xfrm>
            <a:off x="4305299" y="6357707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C3765BF7-D8EF-465B-8A56-2D6FA6BA175B}"/>
              </a:ext>
            </a:extLst>
          </p:cNvPr>
          <p:cNvSpPr/>
          <p:nvPr/>
        </p:nvSpPr>
        <p:spPr>
          <a:xfrm>
            <a:off x="4331918" y="4513451"/>
            <a:ext cx="194145" cy="2285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/>
              <a:t>D</a:t>
            </a:r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CBDE24A6-F504-4B35-8392-5F70B0BF35B9}"/>
              </a:ext>
            </a:extLst>
          </p:cNvPr>
          <p:cNvSpPr/>
          <p:nvPr/>
        </p:nvSpPr>
        <p:spPr>
          <a:xfrm>
            <a:off x="3352799" y="4896000"/>
            <a:ext cx="187634" cy="2108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/>
              <a:t>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E872E86-9A8B-4293-83D8-2FC6CF5EB4A4}"/>
              </a:ext>
            </a:extLst>
          </p:cNvPr>
          <p:cNvSpPr txBox="1"/>
          <p:nvPr/>
        </p:nvSpPr>
        <p:spPr>
          <a:xfrm>
            <a:off x="4940294" y="5001426"/>
            <a:ext cx="24878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5530290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47"/>
  <p:tag name="MMPROD_UIDATA" val="&lt;database version=&quot;11.0&quot;&gt;&lt;object type=&quot;1&quot; unique_id=&quot;10001&quot;&gt;&lt;object type=&quot;2&quot; unique_id=&quot;46629&quot;&gt;&lt;object type=&quot;3&quot; unique_id=&quot;46630&quot;&gt;&lt;property id=&quot;20148&quot; value=&quot;5&quot;/&gt;&lt;property id=&quot;20300&quot; value=&quot;Slide 1 - &amp;quot;Insert Title Here&amp;quot;&quot;/&gt;&lt;property id=&quot;20307&quot; value=&quot;269&quot;/&gt;&lt;/object&gt;&lt;object type=&quot;3&quot; unique_id=&quot;46631&quot;&gt;&lt;property id=&quot;20148&quot; value=&quot;5&quot;/&gt;&lt;property id=&quot;20300&quot; value=&quot;Slide 2 - &amp;quot;Header&amp;quot;&quot;/&gt;&lt;property id=&quot;20307&quot; value=&quot;266&quot;/&gt;&lt;/object&gt;&lt;object type=&quot;3&quot; unique_id=&quot;46632&quot;&gt;&lt;property id=&quot;20148&quot; value=&quot;5&quot;/&gt;&lt;property id=&quot;20300&quot; value=&quot;Slide 7&quot;/&gt;&lt;property id=&quot;20307&quot; value=&quot;267&quot;/&gt;&lt;/object&gt;&lt;object type=&quot;3&quot; unique_id=&quot;46663&quot;&gt;&lt;property id=&quot;20148&quot; value=&quot;5&quot;/&gt;&lt;property id=&quot;20300&quot; value=&quot;Slide 3&quot;/&gt;&lt;property id=&quot;20307&quot; value=&quot;270&quot;/&gt;&lt;/object&gt;&lt;object type=&quot;3&quot; unique_id=&quot;46664&quot;&gt;&lt;property id=&quot;20148&quot; value=&quot;5&quot;/&gt;&lt;property id=&quot;20300&quot; value=&quot;Slide 4&quot;/&gt;&lt;property id=&quot;20307&quot; value=&quot;271&quot;/&gt;&lt;/object&gt;&lt;object type=&quot;3&quot; unique_id=&quot;46665&quot;&gt;&lt;property id=&quot;20148&quot; value=&quot;5&quot;/&gt;&lt;property id=&quot;20300&quot; value=&quot;Slide 5&quot;/&gt;&lt;property id=&quot;20307&quot; value=&quot;272&quot;/&gt;&lt;/object&gt;&lt;object type=&quot;3&quot; unique_id=&quot;46666&quot;&gt;&lt;property id=&quot;20148&quot; value=&quot;5&quot;/&gt;&lt;property id=&quot;20300&quot; value=&quot;Slide 6&quot;/&gt;&lt;property id=&quot;20307&quot; value=&quot;273&quot;/&gt;&lt;/object&gt;&lt;/object&gt;&lt;object type=&quot;8&quot; unique_id=&quot;4663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Body Slides">
  <a:themeElements>
    <a:clrScheme name="Syracuse 4">
      <a:dk1>
        <a:srgbClr val="000000"/>
      </a:dk1>
      <a:lt1>
        <a:srgbClr val="FFFFFF"/>
      </a:lt1>
      <a:dk2>
        <a:srgbClr val="2B4570"/>
      </a:dk2>
      <a:lt2>
        <a:srgbClr val="9EE6EB"/>
      </a:lt2>
      <a:accent1>
        <a:srgbClr val="2683C6"/>
      </a:accent1>
      <a:accent2>
        <a:srgbClr val="ADB3B8"/>
      </a:accent2>
      <a:accent3>
        <a:srgbClr val="436583"/>
      </a:accent3>
      <a:accent4>
        <a:srgbClr val="D44500"/>
      </a:accent4>
      <a:accent5>
        <a:srgbClr val="C2D8EE"/>
      </a:accent5>
      <a:accent6>
        <a:srgbClr val="3E3D3C"/>
      </a:accent6>
      <a:hlink>
        <a:srgbClr val="0432FF"/>
      </a:hlink>
      <a:folHlink>
        <a:srgbClr val="0432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3720</TotalTime>
  <Words>4538</Words>
  <Application>Microsoft Office PowerPoint</Application>
  <PresentationFormat>Widescreen</PresentationFormat>
  <Paragraphs>1008</Paragraphs>
  <Slides>69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Calibri</vt:lpstr>
      <vt:lpstr>Cambria Math</vt:lpstr>
      <vt:lpstr>1_Body Slides</vt:lpstr>
      <vt:lpstr>Consumer Choice Theory</vt:lpstr>
      <vt:lpstr>Basic Assumptions</vt:lpstr>
      <vt:lpstr>Consumption Bundle</vt:lpstr>
      <vt:lpstr>Preferences</vt:lpstr>
      <vt:lpstr>Preferences (cont.)</vt:lpstr>
      <vt:lpstr>Indifference Curves</vt:lpstr>
      <vt:lpstr>Graphing Consumer Preferences</vt:lpstr>
      <vt:lpstr>Indifference Curves</vt:lpstr>
      <vt:lpstr>Indifference Curves (cont.)</vt:lpstr>
      <vt:lpstr>Indifference Curve Properties</vt:lpstr>
      <vt:lpstr>Indifference Curves</vt:lpstr>
      <vt:lpstr>Not Logical if They Cross</vt:lpstr>
      <vt:lpstr>Violates “More Is Better Than Less”</vt:lpstr>
      <vt:lpstr>Indifference Curves</vt:lpstr>
      <vt:lpstr>Indifference Curve Shapes</vt:lpstr>
      <vt:lpstr>Indifference Curve Shapes (cont.)</vt:lpstr>
      <vt:lpstr>Consumer Choice</vt:lpstr>
      <vt:lpstr>Utility Function</vt:lpstr>
      <vt:lpstr>Utility Functions (cont.)</vt:lpstr>
      <vt:lpstr>Utility of Rice Holding Beans Constant</vt:lpstr>
      <vt:lpstr>A Surface Map of a Utility Function</vt:lpstr>
      <vt:lpstr>The Contour Map Viewed from Above</vt:lpstr>
      <vt:lpstr>Marginal Rate of Substitution (MRS)</vt:lpstr>
      <vt:lpstr>Change in Utility</vt:lpstr>
      <vt:lpstr> Slope of Indifference Curve: MRS</vt:lpstr>
      <vt:lpstr>On a Graph</vt:lpstr>
      <vt:lpstr>Moving Along an Indifference Curve</vt:lpstr>
      <vt:lpstr>Combine Diminishing Marginal Utility and MRS</vt:lpstr>
      <vt:lpstr>Budget Constraints</vt:lpstr>
      <vt:lpstr>Constraints</vt:lpstr>
      <vt:lpstr>On a Graph</vt:lpstr>
      <vt:lpstr>Increase in Price 1</vt:lpstr>
      <vt:lpstr>Decrease in Price 1</vt:lpstr>
      <vt:lpstr>Increase in Y</vt:lpstr>
      <vt:lpstr>Underlying Math</vt:lpstr>
      <vt:lpstr>Constrained Optimization</vt:lpstr>
      <vt:lpstr>Maximizing Utility Subject to Constraints</vt:lpstr>
      <vt:lpstr>Constrained Consumer Choice</vt:lpstr>
      <vt:lpstr>Constrained Consumer Choice (cont.)</vt:lpstr>
      <vt:lpstr>Optimal Bundle</vt:lpstr>
      <vt:lpstr>Optimal Bundle</vt:lpstr>
      <vt:lpstr>PowerPoint Presentation</vt:lpstr>
      <vt:lpstr>Numerical Example: At a Given Bundle</vt:lpstr>
      <vt:lpstr>Numerical Example Method 1</vt:lpstr>
      <vt:lpstr>Numerical Example Method 2</vt:lpstr>
      <vt:lpstr>Interpreting Solutions</vt:lpstr>
      <vt:lpstr>Interior and Corner Solutions</vt:lpstr>
      <vt:lpstr>Food Stamp Constrained Transfer</vt:lpstr>
      <vt:lpstr>Food Stamp Constrained Transfer</vt:lpstr>
      <vt:lpstr>Direct Income Transfer of $100</vt:lpstr>
      <vt:lpstr>Price and Quantity Change: Deriving Demand</vt:lpstr>
      <vt:lpstr>Income and Quantity Change: Demand Shift</vt:lpstr>
      <vt:lpstr>From Bundle A, with income increase and we observe consumption level B</vt:lpstr>
      <vt:lpstr>X_1 Is a Normal Good</vt:lpstr>
      <vt:lpstr>X_1 Is an Inferior Good</vt:lpstr>
      <vt:lpstr>Total Effect = Substitution Effect + Income Effect</vt:lpstr>
      <vt:lpstr>Application</vt:lpstr>
      <vt:lpstr>Application 1: Consumer Price Index</vt:lpstr>
      <vt:lpstr>Application: CPI</vt:lpstr>
      <vt:lpstr>Consumer Price Index</vt:lpstr>
      <vt:lpstr>Control for Inflation</vt:lpstr>
      <vt:lpstr>Application: CPI</vt:lpstr>
      <vt:lpstr>Application</vt:lpstr>
      <vt:lpstr>Application 2: Labor Supply and Tax Revenue</vt:lpstr>
      <vt:lpstr>Indifference Curves and Budget Constraints</vt:lpstr>
      <vt:lpstr>Is Leisure Normal or Inferior?</vt:lpstr>
      <vt:lpstr>Indifference Curves and Budget Constraints</vt:lpstr>
      <vt:lpstr>Indifference Curves and Budget Constraints (cont.)</vt:lpstr>
      <vt:lpstr>Will Tax Cuts Pay for Themselves?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Syracuse University</dc:title>
  <dc:subject/>
  <dc:creator>Administrator</dc:creator>
  <cp:keywords/>
  <dc:description/>
  <cp:lastModifiedBy>John McPeak</cp:lastModifiedBy>
  <cp:revision>124</cp:revision>
  <dcterms:created xsi:type="dcterms:W3CDTF">2016-03-21T14:12:59Z</dcterms:created>
  <dcterms:modified xsi:type="dcterms:W3CDTF">2024-09-24T14:41:19Z</dcterms:modified>
  <cp:category/>
</cp:coreProperties>
</file>