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10.xml" ContentType="application/vnd.openxmlformats-officedocument.drawingml.chart+xml"/>
  <Override PartName="/ppt/charts/colors210.xml" ContentType="application/vnd.ms-office.chartcolorstyle+xml"/>
  <Override PartName="/ppt/charts/style210.xml" ContentType="application/vnd.ms-office.chartstyle+xml"/>
  <Override PartName="/ppt/drawings/drawing140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6" r:id="rId46"/>
    <p:sldId id="307" r:id="rId47"/>
    <p:sldId id="308" r:id="rId48"/>
    <p:sldId id="309" r:id="rId49"/>
    <p:sldId id="310" r:id="rId50"/>
    <p:sldId id="312" r:id="rId51"/>
    <p:sldId id="313" r:id="rId52"/>
    <p:sldId id="314" r:id="rId53"/>
    <p:sldId id="316" r:id="rId54"/>
    <p:sldId id="317" r:id="rId55"/>
    <p:sldId id="318" r:id="rId56"/>
    <p:sldId id="319" r:id="rId57"/>
    <p:sldId id="321" r:id="rId58"/>
    <p:sldId id="322" r:id="rId59"/>
    <p:sldId id="323" r:id="rId60"/>
    <p:sldId id="324" r:id="rId61"/>
    <p:sldId id="326" r:id="rId62"/>
    <p:sldId id="327" r:id="rId63"/>
    <p:sldId id="328" r:id="rId64"/>
    <p:sldId id="329" r:id="rId65"/>
    <p:sldId id="330" r:id="rId66"/>
    <p:sldId id="332" r:id="rId67"/>
    <p:sldId id="333" r:id="rId68"/>
    <p:sldId id="334" r:id="rId69"/>
  </p:sldIdLst>
  <p:sldSz cx="12192000" cy="6858000"/>
  <p:notesSz cx="6858000" cy="91440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26" autoAdjust="0"/>
    <p:restoredTop sz="95897" autoAdjust="0"/>
  </p:normalViewPr>
  <p:slideViewPr>
    <p:cSldViewPr>
      <p:cViewPr varScale="1">
        <p:scale>
          <a:sx n="108" d="100"/>
          <a:sy n="108" d="100"/>
        </p:scale>
        <p:origin x="12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6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63" Type="http://schemas.openxmlformats.org/officeDocument/2006/relationships/slide" Target="slides/slide63.xml"/><Relationship Id="rId68" Type="http://schemas.openxmlformats.org/officeDocument/2006/relationships/slide" Target="slides/slide68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5" Type="http://schemas.openxmlformats.org/officeDocument/2006/relationships/slide" Target="slides/slide5.xml"/><Relationship Id="rId61" Type="http://schemas.openxmlformats.org/officeDocument/2006/relationships/slide" Target="slides/slide61.xml"/><Relationship Id="rId19" Type="http://schemas.openxmlformats.org/officeDocument/2006/relationships/slide" Target="slides/slide1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10" Type="http://schemas.openxmlformats.org/officeDocument/2006/relationships/slide" Target="slides/slide10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9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2_shifts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3_elasticitygraph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3_elasticitygraph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4.xml"/></Relationships>
</file>

<file path=ppt/charts/_rels/chart2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10.xml"/><Relationship Id="rId1" Type="http://schemas.microsoft.com/office/2011/relationships/chartStyle" Target="style210.xml"/><Relationship Id="rId4" Type="http://schemas.openxmlformats.org/officeDocument/2006/relationships/chartUserShapes" Target="../drawings/drawing14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redesignmaterial\Section2\section2_part4_policymarkets.xlsx" TargetMode="Externa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3154113311593"/>
          <c:y val="5.3829180974647478E-2"/>
          <c:w val="0.8585579615048119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Demand!$E$1</c:f>
              <c:strCache>
                <c:ptCount val="1"/>
                <c:pt idx="0">
                  <c:v>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Demand!$D$2:$D$13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Demand!$E$2:$E$13</c:f>
              <c:numCache>
                <c:formatCode>"$"#,##0.00</c:formatCode>
                <c:ptCount val="12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  <c:pt idx="10">
                  <c:v>1.8000000000000007</c:v>
                </c:pt>
                <c:pt idx="11">
                  <c:v>0.55000000000000071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F-4479-9101-4EBE75408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601136"/>
        <c:axId val="313603096"/>
      </c:lineChart>
      <c:catAx>
        <c:axId val="3136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3096"/>
        <c:crosses val="autoZero"/>
        <c:auto val="1"/>
        <c:lblAlgn val="ctr"/>
        <c:lblOffset val="100"/>
        <c:noMultiLvlLbl val="0"/>
      </c:catAx>
      <c:valAx>
        <c:axId val="31360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1847963449017E-2"/>
          <c:y val="4.4896522574311808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B2-4284-AEF4-56E869F0714A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B2-4284-AEF4-56E869F07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4248"/>
        <c:axId val="372958560"/>
      </c:lineChart>
      <c:catAx>
        <c:axId val="37295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560"/>
        <c:crosses val="autoZero"/>
        <c:auto val="1"/>
        <c:lblAlgn val="ctr"/>
        <c:lblOffset val="100"/>
        <c:noMultiLvlLbl val="0"/>
      </c:catAx>
      <c:valAx>
        <c:axId val="3729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30951686594727E-2"/>
          <c:y val="0.10788135033361959"/>
          <c:w val="0.87122462817147861"/>
          <c:h val="0.74840183183114839"/>
        </c:manualLayout>
      </c:layout>
      <c:lineChart>
        <c:grouping val="standard"/>
        <c:varyColors val="0"/>
        <c:ser>
          <c:idx val="0"/>
          <c:order val="0"/>
          <c:tx>
            <c:strRef>
              <c:f>'Supply shift'!$C$2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shift'!$C$3:$C$9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D9-489E-BCA2-CE2A2BB634F2}"/>
            </c:ext>
          </c:extLst>
        </c:ser>
        <c:ser>
          <c:idx val="1"/>
          <c:order val="1"/>
          <c:tx>
            <c:strRef>
              <c:f>'Supply shift'!$D$2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shift'!$D$3:$D$9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9-489E-BCA2-CE2A2BB634F2}"/>
            </c:ext>
          </c:extLst>
        </c:ser>
        <c:ser>
          <c:idx val="2"/>
          <c:order val="2"/>
          <c:tx>
            <c:strRef>
              <c:f>'Supply shift'!$E$2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'Supply shift'!$B$3:$B$9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shift'!$E$3:$E$9</c:f>
              <c:numCache>
                <c:formatCode>"$"#,##0.00</c:formatCode>
                <c:ptCount val="7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  <c:pt idx="6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D9-489E-BCA2-CE2A2BB63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8168"/>
        <c:axId val="372952288"/>
      </c:lineChart>
      <c:catAx>
        <c:axId val="37295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2288"/>
        <c:crosses val="autoZero"/>
        <c:auto val="1"/>
        <c:lblAlgn val="ctr"/>
        <c:lblOffset val="100"/>
        <c:noMultiLvlLbl val="0"/>
      </c:catAx>
      <c:valAx>
        <c:axId val="37295228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807E-2"/>
          <c:y val="1.6836195965366927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'Supply shift'!$N$2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shift'!$N$3:$N$9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E1-4DC2-B205-9F273B129288}"/>
            </c:ext>
          </c:extLst>
        </c:ser>
        <c:ser>
          <c:idx val="1"/>
          <c:order val="1"/>
          <c:tx>
            <c:strRef>
              <c:f>'Supply shift'!$O$2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shift'!$O$3:$O$9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E1-4DC2-B205-9F273B129288}"/>
            </c:ext>
          </c:extLst>
        </c:ser>
        <c:ser>
          <c:idx val="2"/>
          <c:order val="2"/>
          <c:tx>
            <c:strRef>
              <c:f>'Supply shift'!$P$2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'Supply shift'!$M$3:$M$9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'Supply shift'!$P$3:$P$9</c:f>
              <c:numCache>
                <c:formatCode>"$"#,##0.00</c:formatCode>
                <c:ptCount val="7"/>
                <c:pt idx="0">
                  <c:v>0.29999999999999982</c:v>
                </c:pt>
                <c:pt idx="1">
                  <c:v>0.79999999999999982</c:v>
                </c:pt>
                <c:pt idx="2">
                  <c:v>1.2999999999999998</c:v>
                </c:pt>
                <c:pt idx="3">
                  <c:v>1.7999999999999998</c:v>
                </c:pt>
                <c:pt idx="4">
                  <c:v>2.2999999999999998</c:v>
                </c:pt>
                <c:pt idx="5">
                  <c:v>2.8</c:v>
                </c:pt>
                <c:pt idx="6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E1-4DC2-B205-9F273B129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3008"/>
        <c:axId val="373920656"/>
      </c:lineChart>
      <c:catAx>
        <c:axId val="3739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0656"/>
        <c:crosses val="autoZero"/>
        <c:auto val="1"/>
        <c:lblAlgn val="ctr"/>
        <c:lblOffset val="100"/>
        <c:noMultiLvlLbl val="0"/>
      </c:catAx>
      <c:valAx>
        <c:axId val="373920656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28968089515138E-2"/>
          <c:y val="5.5172405803615779E-2"/>
          <c:w val="0.89155758161808718"/>
          <c:h val="0.79007493310526811"/>
        </c:manualLayout>
      </c:layout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Sheet2!$C$3:$C$9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AB-4C77-BA79-B8F65C3CDCFC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Sheet2!$D$3:$D$9</c:f>
              <c:numCache>
                <c:formatCode>"$"#,##0.00</c:formatCode>
                <c:ptCount val="7"/>
                <c:pt idx="0">
                  <c:v>8.3000000000000007</c:v>
                </c:pt>
                <c:pt idx="1">
                  <c:v>7.3000000000000007</c:v>
                </c:pt>
                <c:pt idx="2">
                  <c:v>6.3000000000000007</c:v>
                </c:pt>
                <c:pt idx="3">
                  <c:v>5.3000000000000007</c:v>
                </c:pt>
                <c:pt idx="4">
                  <c:v>4.3000000000000007</c:v>
                </c:pt>
                <c:pt idx="5">
                  <c:v>3.3000000000000007</c:v>
                </c:pt>
                <c:pt idx="6">
                  <c:v>2.3000000000000007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AB-4C77-BA79-B8F65C3CDCFC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Sheet2!$B$3:$B$9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Sheet2!$E$3:$E$9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AB-4C77-BA79-B8F65C3CD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19480"/>
        <c:axId val="373921832"/>
      </c:lineChart>
      <c:catAx>
        <c:axId val="37391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1832"/>
        <c:crosses val="autoZero"/>
        <c:auto val="1"/>
        <c:lblAlgn val="ctr"/>
        <c:lblOffset val="100"/>
        <c:noMultiLvlLbl val="0"/>
      </c:catAx>
      <c:valAx>
        <c:axId val="37392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9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Sheet2!$O$2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Sheet2!$O$3:$O$9</c:f>
              <c:numCache>
                <c:formatCode>"$"#,##0.00</c:formatCode>
                <c:ptCount val="7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F0-49B6-A0E1-7B3B4DA18D46}"/>
            </c:ext>
          </c:extLst>
        </c:ser>
        <c:ser>
          <c:idx val="1"/>
          <c:order val="1"/>
          <c:tx>
            <c:strRef>
              <c:f>Sheet2!$P$2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Sheet2!$P$3:$P$9</c:f>
              <c:numCache>
                <c:formatCode>"$"#,##0.00</c:formatCode>
                <c:ptCount val="7"/>
                <c:pt idx="0">
                  <c:v>6.3000000000000007</c:v>
                </c:pt>
                <c:pt idx="1">
                  <c:v>5.3000000000000007</c:v>
                </c:pt>
                <c:pt idx="2">
                  <c:v>4.3000000000000007</c:v>
                </c:pt>
                <c:pt idx="3">
                  <c:v>3.3000000000000007</c:v>
                </c:pt>
                <c:pt idx="4">
                  <c:v>2.3000000000000007</c:v>
                </c:pt>
                <c:pt idx="5">
                  <c:v>1.3000000000000007</c:v>
                </c:pt>
                <c:pt idx="6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F0-49B6-A0E1-7B3B4DA18D46}"/>
            </c:ext>
          </c:extLst>
        </c:ser>
        <c:ser>
          <c:idx val="2"/>
          <c:order val="2"/>
          <c:tx>
            <c:strRef>
              <c:f>Sheet2!$Q$2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Sheet2!$N$3:$N$9</c:f>
              <c:numCache>
                <c:formatCode>General</c:formatCode>
                <c:ptCount val="7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</c:numCache>
            </c:numRef>
          </c:cat>
          <c:val>
            <c:numRef>
              <c:f>Sheet2!$Q$3:$Q$9</c:f>
              <c:numCache>
                <c:formatCode>"$"#,##0.00</c:formatCode>
                <c:ptCount val="7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F0-49B6-A0E1-7B3B4DA18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2224"/>
        <c:axId val="373920264"/>
      </c:lineChart>
      <c:catAx>
        <c:axId val="37392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0264"/>
        <c:crosses val="autoZero"/>
        <c:auto val="1"/>
        <c:lblAlgn val="ctr"/>
        <c:lblOffset val="100"/>
        <c:noMultiLvlLbl val="0"/>
      </c:catAx>
      <c:valAx>
        <c:axId val="373920264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 "elastic"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Sheet2!$B$2:$B$6</c:f>
              <c:numCache>
                <c:formatCode>"$"#,##0.00</c:formatCode>
                <c:ptCount val="5"/>
                <c:pt idx="0">
                  <c:v>620</c:v>
                </c:pt>
                <c:pt idx="1">
                  <c:v>600</c:v>
                </c:pt>
                <c:pt idx="2">
                  <c:v>580</c:v>
                </c:pt>
                <c:pt idx="3">
                  <c:v>560</c:v>
                </c:pt>
                <c:pt idx="4">
                  <c:v>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F6-42D2-AB3E-3C20888E628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D "inelastic"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Sheet2!$A$2:$A$6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Sheet2!$C$2:$C$6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F6-42D2-AB3E-3C20888E6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19872"/>
        <c:axId val="373918696"/>
      </c:lineChart>
      <c:catAx>
        <c:axId val="3739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8696"/>
        <c:crosses val="autoZero"/>
        <c:auto val="1"/>
        <c:lblAlgn val="ctr"/>
        <c:lblOffset val="100"/>
        <c:noMultiLvlLbl val="0"/>
      </c:catAx>
      <c:valAx>
        <c:axId val="373918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22659667541559E-2"/>
          <c:y val="4.8278443243108746E-2"/>
          <c:w val="0.86733289588801399"/>
          <c:h val="0.85525244925838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"$"#,##0.00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5F-49CA-80C5-341A64124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24576"/>
        <c:axId val="373924968"/>
      </c:lineChart>
      <c:catAx>
        <c:axId val="3739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4968"/>
        <c:crosses val="autoZero"/>
        <c:auto val="1"/>
        <c:lblAlgn val="ctr"/>
        <c:lblOffset val="100"/>
        <c:noMultiLvlLbl val="0"/>
      </c:catAx>
      <c:valAx>
        <c:axId val="37392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2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floor!$B$1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floor!$B$2:$B$7</c:f>
              <c:numCache>
                <c:formatCode>"$"#,##0.00</c:formatCode>
                <c:ptCount val="6"/>
                <c:pt idx="0">
                  <c:v>5.3000000000000007</c:v>
                </c:pt>
                <c:pt idx="1">
                  <c:v>4.3000000000000007</c:v>
                </c:pt>
                <c:pt idx="2">
                  <c:v>3.3000000000000007</c:v>
                </c:pt>
                <c:pt idx="3">
                  <c:v>2.3000000000000007</c:v>
                </c:pt>
                <c:pt idx="4">
                  <c:v>1.3000000000000007</c:v>
                </c:pt>
                <c:pt idx="5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A2-45A1-8E66-25E80AF9FE00}"/>
            </c:ext>
          </c:extLst>
        </c:ser>
        <c:ser>
          <c:idx val="1"/>
          <c:order val="1"/>
          <c:tx>
            <c:strRef>
              <c:f>floor!$C$1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floor!$C$2:$C$7</c:f>
              <c:numCache>
                <c:formatCode>"$"#,##0.00</c:formatCode>
                <c:ptCount val="6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A2-45A1-8E66-25E80AF9FE00}"/>
            </c:ext>
          </c:extLst>
        </c:ser>
        <c:ser>
          <c:idx val="2"/>
          <c:order val="2"/>
          <c:tx>
            <c:strRef>
              <c:f>floor!$D$1</c:f>
              <c:strCache>
                <c:ptCount val="1"/>
                <c:pt idx="0">
                  <c:v>Price Floor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floor!$A$2:$A$7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floor!$D$2:$D$7</c:f>
              <c:numCache>
                <c:formatCode>"$"#,##0.00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A2-45A1-8E66-25E80AF9F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8656383"/>
        <c:axId val="334978911"/>
      </c:lineChart>
      <c:catAx>
        <c:axId val="60865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978911"/>
        <c:crosses val="autoZero"/>
        <c:auto val="1"/>
        <c:lblAlgn val="ctr"/>
        <c:lblOffset val="100"/>
        <c:noMultiLvlLbl val="0"/>
      </c:catAx>
      <c:valAx>
        <c:axId val="33497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6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ceiling!$B$1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ceiling!$B$2:$B$7</c:f>
              <c:numCache>
                <c:formatCode>"$"#,##0.00</c:formatCode>
                <c:ptCount val="6"/>
                <c:pt idx="0">
                  <c:v>5.3000000000000007</c:v>
                </c:pt>
                <c:pt idx="1">
                  <c:v>4.3000000000000007</c:v>
                </c:pt>
                <c:pt idx="2">
                  <c:v>3.3000000000000007</c:v>
                </c:pt>
                <c:pt idx="3">
                  <c:v>2.3000000000000007</c:v>
                </c:pt>
                <c:pt idx="4">
                  <c:v>1.3000000000000007</c:v>
                </c:pt>
                <c:pt idx="5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58-40E5-B6AF-98CF2A2E2D43}"/>
            </c:ext>
          </c:extLst>
        </c:ser>
        <c:ser>
          <c:idx val="1"/>
          <c:order val="1"/>
          <c:tx>
            <c:strRef>
              <c:f>ceiling!$C$1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ceiling!$C$2:$C$7</c:f>
              <c:numCache>
                <c:formatCode>"$"#,##0.00</c:formatCode>
                <c:ptCount val="6"/>
                <c:pt idx="0">
                  <c:v>2.2999999999999998</c:v>
                </c:pt>
                <c:pt idx="1">
                  <c:v>2.8</c:v>
                </c:pt>
                <c:pt idx="2">
                  <c:v>3.3</c:v>
                </c:pt>
                <c:pt idx="3">
                  <c:v>3.8</c:v>
                </c:pt>
                <c:pt idx="4">
                  <c:v>4.3</c:v>
                </c:pt>
                <c:pt idx="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58-40E5-B6AF-98CF2A2E2D43}"/>
            </c:ext>
          </c:extLst>
        </c:ser>
        <c:ser>
          <c:idx val="2"/>
          <c:order val="2"/>
          <c:tx>
            <c:strRef>
              <c:f>ceiling!$D$1</c:f>
              <c:strCache>
                <c:ptCount val="1"/>
                <c:pt idx="0">
                  <c:v>Price Ceiling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ceiling!$A$2:$A$7</c:f>
              <c:numCache>
                <c:formatCode>General</c:formatCode>
                <c:ptCount val="6"/>
                <c:pt idx="0">
                  <c:v>180</c:v>
                </c:pt>
                <c:pt idx="1">
                  <c:v>200</c:v>
                </c:pt>
                <c:pt idx="2">
                  <c:v>220</c:v>
                </c:pt>
                <c:pt idx="3">
                  <c:v>240</c:v>
                </c:pt>
                <c:pt idx="4">
                  <c:v>260</c:v>
                </c:pt>
                <c:pt idx="5">
                  <c:v>280</c:v>
                </c:pt>
              </c:numCache>
            </c:numRef>
          </c:cat>
          <c:val>
            <c:numRef>
              <c:f>ceiling!$D$2:$D$7</c:f>
              <c:numCache>
                <c:formatCode>"$"#,##0.00</c:formatCode>
                <c:ptCount val="6"/>
                <c:pt idx="0">
                  <c:v>2.75</c:v>
                </c:pt>
                <c:pt idx="1">
                  <c:v>2.75</c:v>
                </c:pt>
                <c:pt idx="2">
                  <c:v>2.75</c:v>
                </c:pt>
                <c:pt idx="3">
                  <c:v>2.75</c:v>
                </c:pt>
                <c:pt idx="4">
                  <c:v>2.75</c:v>
                </c:pt>
                <c:pt idx="5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58-40E5-B6AF-98CF2A2E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268495"/>
        <c:axId val="155344255"/>
      </c:lineChart>
      <c:catAx>
        <c:axId val="33526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344255"/>
        <c:crosses val="autoZero"/>
        <c:auto val="1"/>
        <c:lblAlgn val="ctr"/>
        <c:lblOffset val="100"/>
        <c:noMultiLvlLbl val="0"/>
      </c:catAx>
      <c:valAx>
        <c:axId val="155344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268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38383564123435E-2"/>
          <c:y val="3.7456101522747823E-2"/>
          <c:w val="0.86275816816001449"/>
          <c:h val="0.82854616992928809"/>
        </c:manualLayout>
      </c:layout>
      <c:lineChart>
        <c:grouping val="standard"/>
        <c:varyColors val="0"/>
        <c:ser>
          <c:idx val="0"/>
          <c:order val="0"/>
          <c:tx>
            <c:strRef>
              <c:f>specific!$G$1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specific!$G$2:$G$10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9B-471F-8EF6-B886022E90A0}"/>
            </c:ext>
          </c:extLst>
        </c:ser>
        <c:ser>
          <c:idx val="1"/>
          <c:order val="1"/>
          <c:tx>
            <c:strRef>
              <c:f>specific!$H$1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specific!$H$2:$H$10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9B-471F-8EF6-B886022E90A0}"/>
            </c:ext>
          </c:extLst>
        </c:ser>
        <c:ser>
          <c:idx val="2"/>
          <c:order val="2"/>
          <c:tx>
            <c:strRef>
              <c:f>specific!$I$1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specific!$F$2:$F$10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specific!$I$2:$I$10</c:f>
              <c:numCache>
                <c:formatCode>"$"#,##0.00</c:formatCode>
                <c:ptCount val="9"/>
                <c:pt idx="0">
                  <c:v>3.3499999999999996</c:v>
                </c:pt>
                <c:pt idx="1">
                  <c:v>3.5999999999999996</c:v>
                </c:pt>
                <c:pt idx="2">
                  <c:v>3.8499999999999996</c:v>
                </c:pt>
                <c:pt idx="3">
                  <c:v>4.0999999999999996</c:v>
                </c:pt>
                <c:pt idx="4">
                  <c:v>4.3499999999999996</c:v>
                </c:pt>
                <c:pt idx="5">
                  <c:v>4.5999999999999996</c:v>
                </c:pt>
                <c:pt idx="6">
                  <c:v>4.8499999999999996</c:v>
                </c:pt>
                <c:pt idx="7">
                  <c:v>5.0999999999999996</c:v>
                </c:pt>
                <c:pt idx="8">
                  <c:v>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9B-471F-8EF6-B886022E9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60975"/>
        <c:axId val="422395439"/>
      </c:lineChart>
      <c:catAx>
        <c:axId val="60016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395439"/>
        <c:crosses val="autoZero"/>
        <c:auto val="1"/>
        <c:lblAlgn val="ctr"/>
        <c:lblOffset val="100"/>
        <c:noMultiLvlLbl val="0"/>
      </c:catAx>
      <c:valAx>
        <c:axId val="42239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6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Demand!$S$1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Demand!$R$2:$R$13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Demand!$S$2:$S$13</c:f>
              <c:numCache>
                <c:formatCode>"$"#,##0.00</c:formatCode>
                <c:ptCount val="12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  <c:pt idx="10">
                  <c:v>1.8000000000000007</c:v>
                </c:pt>
                <c:pt idx="11">
                  <c:v>0.55000000000000071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DF-4544-B61A-443DFF60901A}"/>
            </c:ext>
          </c:extLst>
        </c:ser>
        <c:ser>
          <c:idx val="1"/>
          <c:order val="1"/>
          <c:tx>
            <c:strRef>
              <c:f>Demand!$T$1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Demand!$R$2:$R$13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</c:numCache>
            </c:numRef>
          </c:cat>
          <c:val>
            <c:numRef>
              <c:f>Demand!$T$2:$T$13</c:f>
              <c:numCache>
                <c:formatCode>"$"#,##0.00</c:formatCode>
                <c:ptCount val="12"/>
                <c:pt idx="0">
                  <c:v>16.3</c:v>
                </c:pt>
                <c:pt idx="1">
                  <c:v>15.05</c:v>
                </c:pt>
                <c:pt idx="2">
                  <c:v>13.8</c:v>
                </c:pt>
                <c:pt idx="3">
                  <c:v>12.55</c:v>
                </c:pt>
                <c:pt idx="4">
                  <c:v>11.3</c:v>
                </c:pt>
                <c:pt idx="5">
                  <c:v>10.050000000000001</c:v>
                </c:pt>
                <c:pt idx="6">
                  <c:v>8.8000000000000007</c:v>
                </c:pt>
                <c:pt idx="7">
                  <c:v>7.5500000000000007</c:v>
                </c:pt>
                <c:pt idx="8">
                  <c:v>6.3000000000000007</c:v>
                </c:pt>
                <c:pt idx="9">
                  <c:v>5.0500000000000007</c:v>
                </c:pt>
                <c:pt idx="10">
                  <c:v>3.8000000000000007</c:v>
                </c:pt>
                <c:pt idx="11">
                  <c:v>2.5500000000000007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DF-4544-B61A-443DFF609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2772304"/>
        <c:axId val="197351200"/>
      </c:lineChart>
      <c:catAx>
        <c:axId val="2027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1200"/>
        <c:crosses val="autoZero"/>
        <c:auto val="1"/>
        <c:lblAlgn val="ctr"/>
        <c:lblOffset val="100"/>
        <c:noMultiLvlLbl val="0"/>
      </c:catAx>
      <c:valAx>
        <c:axId val="1973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7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66710411198601"/>
          <c:y val="8.3333333333333329E-2"/>
          <c:w val="0.86733289588801399"/>
          <c:h val="0.74569663167104117"/>
        </c:manualLayout>
      </c:layout>
      <c:lineChart>
        <c:grouping val="standard"/>
        <c:varyColors val="0"/>
        <c:ser>
          <c:idx val="0"/>
          <c:order val="0"/>
          <c:tx>
            <c:strRef>
              <c:f>specific!$M$1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specific!$M$2:$M$10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7-43C4-873B-38E1AB9E5A2A}"/>
            </c:ext>
          </c:extLst>
        </c:ser>
        <c:ser>
          <c:idx val="1"/>
          <c:order val="1"/>
          <c:tx>
            <c:strRef>
              <c:f>specific!$N$1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specific!$N$2:$N$10</c:f>
              <c:numCache>
                <c:formatCode>"$"#,##0.00</c:formatCode>
                <c:ptCount val="9"/>
                <c:pt idx="0">
                  <c:v>4.2500000000000009</c:v>
                </c:pt>
                <c:pt idx="1">
                  <c:v>3.7500000000000009</c:v>
                </c:pt>
                <c:pt idx="2">
                  <c:v>3.2500000000000009</c:v>
                </c:pt>
                <c:pt idx="3">
                  <c:v>2.7500000000000009</c:v>
                </c:pt>
                <c:pt idx="4">
                  <c:v>2.2500000000000009</c:v>
                </c:pt>
                <c:pt idx="5">
                  <c:v>1.7500000000000007</c:v>
                </c:pt>
                <c:pt idx="6">
                  <c:v>1.2500000000000007</c:v>
                </c:pt>
                <c:pt idx="7">
                  <c:v>0.75000000000000067</c:v>
                </c:pt>
                <c:pt idx="8">
                  <c:v>0.25000000000000067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7-43C4-873B-38E1AB9E5A2A}"/>
            </c:ext>
          </c:extLst>
        </c:ser>
        <c:ser>
          <c:idx val="2"/>
          <c:order val="2"/>
          <c:tx>
            <c:strRef>
              <c:f>specific!$O$1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specific!$L$2:$L$10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specific!$O$2:$O$10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7-43C4-873B-38E1AB9E5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5552783"/>
        <c:axId val="1086656831"/>
      </c:lineChart>
      <c:catAx>
        <c:axId val="109555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6831"/>
        <c:crosses val="autoZero"/>
        <c:auto val="1"/>
        <c:lblAlgn val="ctr"/>
        <c:lblOffset val="100"/>
        <c:noMultiLvlLbl val="0"/>
      </c:catAx>
      <c:valAx>
        <c:axId val="108665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55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12588704189751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'ad valorem'!$B$1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valorem'!$B$2:$B$12</c:f>
              <c:numCache>
                <c:formatCode>"$"#,##0.00</c:formatCode>
                <c:ptCount val="11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  <c:pt idx="9">
                  <c:v>0.80000000000000071</c:v>
                </c:pt>
                <c:pt idx="10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B-46E3-AC02-7AC4D13A4FED}"/>
            </c:ext>
          </c:extLst>
        </c:ser>
        <c:ser>
          <c:idx val="1"/>
          <c:order val="1"/>
          <c:tx>
            <c:strRef>
              <c:f>'ad valorem'!$C$1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valorem'!$C$2:$C$12</c:f>
              <c:numCache>
                <c:formatCode>"$"#,##0.00</c:formatCode>
                <c:ptCount val="11"/>
                <c:pt idx="0">
                  <c:v>4.2400000000000011</c:v>
                </c:pt>
                <c:pt idx="1">
                  <c:v>3.8400000000000007</c:v>
                </c:pt>
                <c:pt idx="2">
                  <c:v>3.4400000000000008</c:v>
                </c:pt>
                <c:pt idx="3">
                  <c:v>3.0400000000000009</c:v>
                </c:pt>
                <c:pt idx="4">
                  <c:v>2.6400000000000006</c:v>
                </c:pt>
                <c:pt idx="5">
                  <c:v>2.2400000000000007</c:v>
                </c:pt>
                <c:pt idx="6">
                  <c:v>1.8400000000000007</c:v>
                </c:pt>
                <c:pt idx="7">
                  <c:v>1.4400000000000006</c:v>
                </c:pt>
                <c:pt idx="8">
                  <c:v>1.0400000000000007</c:v>
                </c:pt>
                <c:pt idx="9">
                  <c:v>0.64000000000000057</c:v>
                </c:pt>
                <c:pt idx="10">
                  <c:v>0.24000000000000057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B-46E3-AC02-7AC4D13A4FED}"/>
            </c:ext>
          </c:extLst>
        </c:ser>
        <c:ser>
          <c:idx val="2"/>
          <c:order val="2"/>
          <c:tx>
            <c:strRef>
              <c:f>'ad valorem'!$D$1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valorem'!$D$2:$D$12</c:f>
              <c:numCache>
                <c:formatCode>"$"#,##0.00</c:formatCode>
                <c:ptCount val="11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  <c:pt idx="9">
                  <c:v>4.55</c:v>
                </c:pt>
                <c:pt idx="1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B-46E3-AC02-7AC4D13A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38975"/>
        <c:axId val="1086650591"/>
      </c:lineChart>
      <c:catAx>
        <c:axId val="60013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0591"/>
        <c:crosses val="autoZero"/>
        <c:auto val="1"/>
        <c:lblAlgn val="ctr"/>
        <c:lblOffset val="100"/>
        <c:noMultiLvlLbl val="0"/>
      </c:catAx>
      <c:valAx>
        <c:axId val="108665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12588704189751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'ad valorem'!$B$1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valorem'!$B$2:$B$12</c:f>
              <c:numCache>
                <c:formatCode>"$"#,##0.00</c:formatCode>
                <c:ptCount val="11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  <c:pt idx="9">
                  <c:v>0.80000000000000071</c:v>
                </c:pt>
                <c:pt idx="10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7B-46E3-AC02-7AC4D13A4FED}"/>
            </c:ext>
          </c:extLst>
        </c:ser>
        <c:ser>
          <c:idx val="1"/>
          <c:order val="1"/>
          <c:tx>
            <c:strRef>
              <c:f>'ad valorem'!$C$1</c:f>
              <c:strCache>
                <c:ptCount val="1"/>
                <c:pt idx="0">
                  <c:v>Demand with tax removed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valorem'!$C$2:$C$12</c:f>
              <c:numCache>
                <c:formatCode>"$"#,##0.00</c:formatCode>
                <c:ptCount val="11"/>
                <c:pt idx="0">
                  <c:v>4.2400000000000011</c:v>
                </c:pt>
                <c:pt idx="1">
                  <c:v>3.8400000000000007</c:v>
                </c:pt>
                <c:pt idx="2">
                  <c:v>3.4400000000000008</c:v>
                </c:pt>
                <c:pt idx="3">
                  <c:v>3.0400000000000009</c:v>
                </c:pt>
                <c:pt idx="4">
                  <c:v>2.6400000000000006</c:v>
                </c:pt>
                <c:pt idx="5">
                  <c:v>2.2400000000000007</c:v>
                </c:pt>
                <c:pt idx="6">
                  <c:v>1.8400000000000007</c:v>
                </c:pt>
                <c:pt idx="7">
                  <c:v>1.4400000000000006</c:v>
                </c:pt>
                <c:pt idx="8">
                  <c:v>1.0400000000000007</c:v>
                </c:pt>
                <c:pt idx="9">
                  <c:v>0.64000000000000057</c:v>
                </c:pt>
                <c:pt idx="10">
                  <c:v>0.24000000000000057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B-46E3-AC02-7AC4D13A4FED}"/>
            </c:ext>
          </c:extLst>
        </c:ser>
        <c:ser>
          <c:idx val="2"/>
          <c:order val="2"/>
          <c:tx>
            <c:strRef>
              <c:f>'ad valorem'!$D$1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'ad valorem'!$A$2:$A$12</c:f>
              <c:numCache>
                <c:formatCode>General</c:formatCode>
                <c:ptCount val="11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  <c:pt idx="9">
                  <c:v>270</c:v>
                </c:pt>
                <c:pt idx="10">
                  <c:v>280</c:v>
                </c:pt>
              </c:numCache>
            </c:numRef>
          </c:cat>
          <c:val>
            <c:numRef>
              <c:f>'ad valorem'!$D$2:$D$12</c:f>
              <c:numCache>
                <c:formatCode>"$"#,##0.00</c:formatCode>
                <c:ptCount val="11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  <c:pt idx="9">
                  <c:v>4.55</c:v>
                </c:pt>
                <c:pt idx="10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7B-46E3-AC02-7AC4D13A4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138975"/>
        <c:axId val="1086650591"/>
      </c:lineChart>
      <c:catAx>
        <c:axId val="60013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50591"/>
        <c:crosses val="autoZero"/>
        <c:auto val="1"/>
        <c:lblAlgn val="ctr"/>
        <c:lblOffset val="100"/>
        <c:noMultiLvlLbl val="0"/>
      </c:catAx>
      <c:valAx>
        <c:axId val="108665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3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'incidence graphs'!$H$17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graphs'!$H$18:$H$22</c:f>
              <c:numCache>
                <c:formatCode>"$"#,##0.00</c:formatCode>
                <c:ptCount val="5"/>
                <c:pt idx="0">
                  <c:v>10</c:v>
                </c:pt>
                <c:pt idx="1">
                  <c:v>7.5</c:v>
                </c:pt>
                <c:pt idx="2">
                  <c:v>5</c:v>
                </c:pt>
                <c:pt idx="3">
                  <c:v>2.5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2B-41A5-9490-6C0E6E551E23}"/>
            </c:ext>
          </c:extLst>
        </c:ser>
        <c:ser>
          <c:idx val="1"/>
          <c:order val="1"/>
          <c:tx>
            <c:strRef>
              <c:f>'incidence graphs'!$I$17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graphs'!$I$18:$I$22</c:f>
              <c:numCache>
                <c:formatCode>"$"#,##0.00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1.2000000000000002</c:v>
                </c:pt>
                <c:pt idx="3">
                  <c:v>1.3000000000000003</c:v>
                </c:pt>
                <c:pt idx="4">
                  <c:v>1.4000000000000004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2B-41A5-9490-6C0E6E551E23}"/>
            </c:ext>
          </c:extLst>
        </c:ser>
        <c:ser>
          <c:idx val="2"/>
          <c:order val="2"/>
          <c:tx>
            <c:strRef>
              <c:f>'incidence graphs'!$J$17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graphs'!$G$18:$G$22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graphs'!$J$18:$J$22</c:f>
              <c:numCache>
                <c:formatCode>"$"#,##0.00</c:formatCode>
                <c:ptCount val="5"/>
                <c:pt idx="0">
                  <c:v>2.0499999999999998</c:v>
                </c:pt>
                <c:pt idx="1">
                  <c:v>2.1500000000000004</c:v>
                </c:pt>
                <c:pt idx="2">
                  <c:v>2.25</c:v>
                </c:pt>
                <c:pt idx="3">
                  <c:v>2.3500000000000005</c:v>
                </c:pt>
                <c:pt idx="4">
                  <c:v>2.4500000000000002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2B-41A5-9490-6C0E6E551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4691711"/>
        <c:axId val="1088988575"/>
      </c:lineChart>
      <c:catAx>
        <c:axId val="108469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988575"/>
        <c:crosses val="autoZero"/>
        <c:auto val="1"/>
        <c:lblAlgn val="ctr"/>
        <c:lblOffset val="100"/>
        <c:noMultiLvlLbl val="0"/>
      </c:catAx>
      <c:valAx>
        <c:axId val="1088988575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69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0730533683289"/>
          <c:y val="0.95849510397738746"/>
          <c:w val="0.59438517060367457"/>
          <c:h val="2.2274126791843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6999125109361"/>
          <c:y val="2.3264071157771946E-2"/>
          <c:w val="0.8534300087489064"/>
          <c:h val="0.74569663167104117"/>
        </c:manualLayout>
      </c:layout>
      <c:lineChart>
        <c:grouping val="standard"/>
        <c:varyColors val="0"/>
        <c:ser>
          <c:idx val="0"/>
          <c:order val="0"/>
          <c:tx>
            <c:strRef>
              <c:f>'incidence graphs'!$H$28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graphs'!$H$29:$H$33</c:f>
              <c:numCache>
                <c:formatCode>"$"#,##0.00</c:formatCode>
                <c:ptCount val="5"/>
                <c:pt idx="0">
                  <c:v>4</c:v>
                </c:pt>
                <c:pt idx="1">
                  <c:v>3.75</c:v>
                </c:pt>
                <c:pt idx="2">
                  <c:v>3.5</c:v>
                </c:pt>
                <c:pt idx="3">
                  <c:v>3.25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43-4D0B-9C59-6D69822E909C}"/>
            </c:ext>
          </c:extLst>
        </c:ser>
        <c:ser>
          <c:idx val="1"/>
          <c:order val="1"/>
          <c:tx>
            <c:strRef>
              <c:f>'incidence graphs'!$I$28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graphs'!$I$29:$I$33</c:f>
              <c:numCache>
                <c:formatCode>"$"#,##0.00</c:formatCode>
                <c:ptCount val="5"/>
                <c:pt idx="0">
                  <c:v>0</c:v>
                </c:pt>
                <c:pt idx="1">
                  <c:v>2.5</c:v>
                </c:pt>
                <c:pt idx="2">
                  <c:v>5</c:v>
                </c:pt>
                <c:pt idx="3">
                  <c:v>7.5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3-4D0B-9C59-6D69822E909C}"/>
            </c:ext>
          </c:extLst>
        </c:ser>
        <c:ser>
          <c:idx val="2"/>
          <c:order val="2"/>
          <c:tx>
            <c:strRef>
              <c:f>'incidence graphs'!$J$28</c:f>
              <c:strCache>
                <c:ptCount val="1"/>
                <c:pt idx="0">
                  <c:v>Supply+tax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'incidence graphs'!$G$29:$G$33</c:f>
              <c:numCache>
                <c:formatCode>General</c:formatCode>
                <c:ptCount val="5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</c:numCache>
            </c:numRef>
          </c:cat>
          <c:val>
            <c:numRef>
              <c:f>'incidence graphs'!$J$29:$J$33</c:f>
              <c:numCache>
                <c:formatCode>"$"#,##0.00</c:formatCode>
                <c:ptCount val="5"/>
                <c:pt idx="0">
                  <c:v>1.05</c:v>
                </c:pt>
                <c:pt idx="1">
                  <c:v>3.55</c:v>
                </c:pt>
                <c:pt idx="2">
                  <c:v>6.05</c:v>
                </c:pt>
                <c:pt idx="3">
                  <c:v>8.5500000000000007</c:v>
                </c:pt>
                <c:pt idx="4">
                  <c:v>11.05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43-4D0B-9C59-6D69822E9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847263"/>
        <c:axId val="1086636031"/>
      </c:lineChart>
      <c:catAx>
        <c:axId val="110584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636031"/>
        <c:crosses val="autoZero"/>
        <c:auto val="1"/>
        <c:lblAlgn val="ctr"/>
        <c:lblOffset val="100"/>
        <c:noMultiLvlLbl val="0"/>
      </c:catAx>
      <c:valAx>
        <c:axId val="1086636031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847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280730533683289"/>
          <c:y val="0.88477715525943867"/>
          <c:w val="0.59438517060367457"/>
          <c:h val="6.394079345850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2.5254293948050392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subsidy!$C$1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subsidy!$C$2:$C$10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61-4440-8758-5454EA4E6B18}"/>
            </c:ext>
          </c:extLst>
        </c:ser>
        <c:ser>
          <c:idx val="1"/>
          <c:order val="1"/>
          <c:tx>
            <c:strRef>
              <c:f>subsidy!$D$1</c:f>
              <c:strCache>
                <c:ptCount val="1"/>
                <c:pt idx="0">
                  <c:v>Demand + Subsidy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subsidy!$D$2:$D$10</c:f>
              <c:numCache>
                <c:formatCode>"$"#,##0.00</c:formatCode>
                <c:ptCount val="9"/>
                <c:pt idx="0">
                  <c:v>6.3500000000000005</c:v>
                </c:pt>
                <c:pt idx="1">
                  <c:v>5.8500000000000005</c:v>
                </c:pt>
                <c:pt idx="2">
                  <c:v>5.3500000000000005</c:v>
                </c:pt>
                <c:pt idx="3">
                  <c:v>4.8500000000000005</c:v>
                </c:pt>
                <c:pt idx="4">
                  <c:v>4.3500000000000005</c:v>
                </c:pt>
                <c:pt idx="5">
                  <c:v>3.8500000000000005</c:v>
                </c:pt>
                <c:pt idx="6">
                  <c:v>3.3500000000000005</c:v>
                </c:pt>
                <c:pt idx="7">
                  <c:v>2.8500000000000005</c:v>
                </c:pt>
                <c:pt idx="8">
                  <c:v>2.3500000000000005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61-4440-8758-5454EA4E6B18}"/>
            </c:ext>
          </c:extLst>
        </c:ser>
        <c:ser>
          <c:idx val="2"/>
          <c:order val="2"/>
          <c:tx>
            <c:strRef>
              <c:f>subsidy!$E$1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subsidy!$B$2:$B$10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subsidy!$E$2:$E$10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61-4440-8758-5454EA4E6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22256"/>
        <c:axId val="376919904"/>
      </c:lineChart>
      <c:catAx>
        <c:axId val="37692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19904"/>
        <c:crosses val="autoZero"/>
        <c:auto val="1"/>
        <c:lblAlgn val="ctr"/>
        <c:lblOffset val="100"/>
        <c:noMultiLvlLbl val="0"/>
      </c:catAx>
      <c:valAx>
        <c:axId val="37691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89162292213474E-2"/>
          <c:y val="0.13235706991030288"/>
          <c:w val="0.90523778277715283"/>
          <c:h val="0.74464475380679696"/>
        </c:manualLayout>
      </c:layout>
      <c:lineChart>
        <c:grouping val="standard"/>
        <c:varyColors val="0"/>
        <c:ser>
          <c:idx val="0"/>
          <c:order val="0"/>
          <c:tx>
            <c:strRef>
              <c:f>SubsidyP!$B$1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SubsidyP!$B$2:$B$10</c:f>
              <c:numCache>
                <c:formatCode>"$"#,##0.00</c:formatCode>
                <c:ptCount val="9"/>
                <c:pt idx="0">
                  <c:v>5.3000000000000007</c:v>
                </c:pt>
                <c:pt idx="1">
                  <c:v>4.8000000000000007</c:v>
                </c:pt>
                <c:pt idx="2">
                  <c:v>4.3000000000000007</c:v>
                </c:pt>
                <c:pt idx="3">
                  <c:v>3.8000000000000007</c:v>
                </c:pt>
                <c:pt idx="4">
                  <c:v>3.3000000000000007</c:v>
                </c:pt>
                <c:pt idx="5">
                  <c:v>2.8000000000000007</c:v>
                </c:pt>
                <c:pt idx="6">
                  <c:v>2.3000000000000007</c:v>
                </c:pt>
                <c:pt idx="7">
                  <c:v>1.8000000000000007</c:v>
                </c:pt>
                <c:pt idx="8">
                  <c:v>1.3000000000000007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7-4D77-9D5B-51A3D74DD7FA}"/>
            </c:ext>
          </c:extLst>
        </c:ser>
        <c:ser>
          <c:idx val="1"/>
          <c:order val="1"/>
          <c:tx>
            <c:strRef>
              <c:f>SubsidyP!$C$1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SubsidyP!$C$2:$C$10</c:f>
              <c:numCache>
                <c:formatCode>"$"#,##0.00</c:formatCode>
                <c:ptCount val="9"/>
                <c:pt idx="0">
                  <c:v>2.2999999999999998</c:v>
                </c:pt>
                <c:pt idx="1">
                  <c:v>2.5499999999999998</c:v>
                </c:pt>
                <c:pt idx="2">
                  <c:v>2.8</c:v>
                </c:pt>
                <c:pt idx="3">
                  <c:v>3.05</c:v>
                </c:pt>
                <c:pt idx="4">
                  <c:v>3.3</c:v>
                </c:pt>
                <c:pt idx="5">
                  <c:v>3.55</c:v>
                </c:pt>
                <c:pt idx="6">
                  <c:v>3.8</c:v>
                </c:pt>
                <c:pt idx="7">
                  <c:v>4.05</c:v>
                </c:pt>
                <c:pt idx="8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17-4D77-9D5B-51A3D74DD7FA}"/>
            </c:ext>
          </c:extLst>
        </c:ser>
        <c:ser>
          <c:idx val="2"/>
          <c:order val="2"/>
          <c:tx>
            <c:strRef>
              <c:f>SubsidyP!$D$1</c:f>
              <c:strCache>
                <c:ptCount val="1"/>
                <c:pt idx="0">
                  <c:v>Supply after receiving subsidy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SubsidyP!$A$2:$A$10</c:f>
              <c:numCache>
                <c:formatCode>General</c:formatCode>
                <c:ptCount val="9"/>
                <c:pt idx="0">
                  <c:v>180</c:v>
                </c:pt>
                <c:pt idx="1">
                  <c:v>190</c:v>
                </c:pt>
                <c:pt idx="2">
                  <c:v>200</c:v>
                </c:pt>
                <c:pt idx="3">
                  <c:v>210</c:v>
                </c:pt>
                <c:pt idx="4">
                  <c:v>220</c:v>
                </c:pt>
                <c:pt idx="5">
                  <c:v>230</c:v>
                </c:pt>
                <c:pt idx="6">
                  <c:v>240</c:v>
                </c:pt>
                <c:pt idx="7">
                  <c:v>250</c:v>
                </c:pt>
                <c:pt idx="8">
                  <c:v>260</c:v>
                </c:pt>
              </c:numCache>
            </c:numRef>
          </c:cat>
          <c:val>
            <c:numRef>
              <c:f>SubsidyP!$D$2:$D$10</c:f>
              <c:numCache>
                <c:formatCode>"$"#,##0.00</c:formatCode>
                <c:ptCount val="9"/>
                <c:pt idx="0">
                  <c:v>1.2499999999999998</c:v>
                </c:pt>
                <c:pt idx="1">
                  <c:v>1.4999999999999998</c:v>
                </c:pt>
                <c:pt idx="2">
                  <c:v>1.7499999999999998</c:v>
                </c:pt>
                <c:pt idx="3">
                  <c:v>1.9999999999999998</c:v>
                </c:pt>
                <c:pt idx="4">
                  <c:v>2.25</c:v>
                </c:pt>
                <c:pt idx="5">
                  <c:v>2.5</c:v>
                </c:pt>
                <c:pt idx="6">
                  <c:v>2.75</c:v>
                </c:pt>
                <c:pt idx="7">
                  <c:v>3</c:v>
                </c:pt>
                <c:pt idx="8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17-4D77-9D5B-51A3D74DD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23824"/>
        <c:axId val="376924216"/>
      </c:lineChart>
      <c:catAx>
        <c:axId val="3769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4216"/>
        <c:crosses val="autoZero"/>
        <c:auto val="1"/>
        <c:lblAlgn val="ctr"/>
        <c:lblOffset val="100"/>
        <c:noMultiLvlLbl val="0"/>
      </c:catAx>
      <c:valAx>
        <c:axId val="37692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2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39980679498398"/>
          <c:y val="0.95524510474345459"/>
          <c:w val="0.35151520122484692"/>
          <c:h val="4.4754895256545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Demand!$AC$1</c:f>
              <c:strCache>
                <c:ptCount val="1"/>
                <c:pt idx="0">
                  <c:v>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Demand!$AB$2:$AB$11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</c:numCache>
            </c:numRef>
          </c:cat>
          <c:val>
            <c:numRef>
              <c:f>Demand!$AC$2:$AC$11</c:f>
              <c:numCache>
                <c:formatCode>"$"#,##0.00</c:formatCode>
                <c:ptCount val="10"/>
                <c:pt idx="0">
                  <c:v>14.3</c:v>
                </c:pt>
                <c:pt idx="1">
                  <c:v>13.05</c:v>
                </c:pt>
                <c:pt idx="2">
                  <c:v>11.8</c:v>
                </c:pt>
                <c:pt idx="3">
                  <c:v>10.55</c:v>
                </c:pt>
                <c:pt idx="4">
                  <c:v>9.3000000000000007</c:v>
                </c:pt>
                <c:pt idx="5">
                  <c:v>8.0500000000000007</c:v>
                </c:pt>
                <c:pt idx="6">
                  <c:v>6.8000000000000007</c:v>
                </c:pt>
                <c:pt idx="7">
                  <c:v>5.5500000000000007</c:v>
                </c:pt>
                <c:pt idx="8">
                  <c:v>4.3000000000000007</c:v>
                </c:pt>
                <c:pt idx="9">
                  <c:v>3.0500000000000007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2-48AE-A100-714C8419465E}"/>
            </c:ext>
          </c:extLst>
        </c:ser>
        <c:ser>
          <c:idx val="1"/>
          <c:order val="1"/>
          <c:tx>
            <c:strRef>
              <c:f>Demand!$AD$1</c:f>
              <c:strCache>
                <c:ptCount val="1"/>
                <c:pt idx="0">
                  <c:v>D'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Demand!$AB$2:$AB$11</c:f>
              <c:numCache>
                <c:formatCode>General</c:formatCode>
                <c:ptCount val="10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</c:numCache>
            </c:numRef>
          </c:cat>
          <c:val>
            <c:numRef>
              <c:f>Demand!$AD$2:$AD$11</c:f>
              <c:numCache>
                <c:formatCode>"$"#,##0.00</c:formatCode>
                <c:ptCount val="10"/>
                <c:pt idx="0">
                  <c:v>12.3</c:v>
                </c:pt>
                <c:pt idx="1">
                  <c:v>11.05</c:v>
                </c:pt>
                <c:pt idx="2">
                  <c:v>9.8000000000000007</c:v>
                </c:pt>
                <c:pt idx="3">
                  <c:v>8.5500000000000007</c:v>
                </c:pt>
                <c:pt idx="4">
                  <c:v>7.3000000000000007</c:v>
                </c:pt>
                <c:pt idx="5">
                  <c:v>6.0500000000000007</c:v>
                </c:pt>
                <c:pt idx="6">
                  <c:v>4.8000000000000007</c:v>
                </c:pt>
                <c:pt idx="7">
                  <c:v>3.5500000000000007</c:v>
                </c:pt>
                <c:pt idx="8">
                  <c:v>2.3000000000000007</c:v>
                </c:pt>
                <c:pt idx="9">
                  <c:v>1.0500000000000007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2-48AE-A100-714C84194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62736"/>
        <c:axId val="197365344"/>
      </c:lineChart>
      <c:catAx>
        <c:axId val="1982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65344"/>
        <c:crosses val="autoZero"/>
        <c:auto val="1"/>
        <c:lblAlgn val="ctr"/>
        <c:lblOffset val="100"/>
        <c:noMultiLvlLbl val="0"/>
      </c:catAx>
      <c:valAx>
        <c:axId val="1973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supply!$H$1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supply!$H$2:$H$9</c:f>
              <c:numCache>
                <c:formatCode>"$"#,##0.00</c:formatCode>
                <c:ptCount val="8"/>
                <c:pt idx="0">
                  <c:v>0.29999999999999982</c:v>
                </c:pt>
                <c:pt idx="1">
                  <c:v>0.92499999999999982</c:v>
                </c:pt>
                <c:pt idx="2">
                  <c:v>1.5499999999999998</c:v>
                </c:pt>
                <c:pt idx="3">
                  <c:v>2.1749999999999998</c:v>
                </c:pt>
                <c:pt idx="4">
                  <c:v>2.8</c:v>
                </c:pt>
                <c:pt idx="5">
                  <c:v>3.4249999999999998</c:v>
                </c:pt>
                <c:pt idx="6">
                  <c:v>4.05</c:v>
                </c:pt>
                <c:pt idx="7">
                  <c:v>4.6749999999999998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16-4C82-92E1-3583E230C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601920"/>
        <c:axId val="313601528"/>
      </c:lineChart>
      <c:catAx>
        <c:axId val="3136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528"/>
        <c:crosses val="autoZero"/>
        <c:auto val="1"/>
        <c:lblAlgn val="ctr"/>
        <c:lblOffset val="100"/>
        <c:noMultiLvlLbl val="0"/>
      </c:catAx>
      <c:valAx>
        <c:axId val="31360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60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supply!$H$1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supply!$H$2:$H$9</c:f>
              <c:numCache>
                <c:formatCode>"$"#,##0.00</c:formatCode>
                <c:ptCount val="8"/>
                <c:pt idx="0">
                  <c:v>0.29999999999999982</c:v>
                </c:pt>
                <c:pt idx="1">
                  <c:v>0.92499999999999982</c:v>
                </c:pt>
                <c:pt idx="2">
                  <c:v>1.5499999999999998</c:v>
                </c:pt>
                <c:pt idx="3">
                  <c:v>2.1749999999999998</c:v>
                </c:pt>
                <c:pt idx="4">
                  <c:v>2.8</c:v>
                </c:pt>
                <c:pt idx="5">
                  <c:v>3.4249999999999998</c:v>
                </c:pt>
                <c:pt idx="6">
                  <c:v>4.05</c:v>
                </c:pt>
                <c:pt idx="7">
                  <c:v>4.6749999999999998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AE-4579-BE3A-A0A2E9989FBC}"/>
            </c:ext>
          </c:extLst>
        </c:ser>
        <c:ser>
          <c:idx val="1"/>
          <c:order val="1"/>
          <c:tx>
            <c:strRef>
              <c:f>supply!$I$1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supply!$G$2:$G$9</c:f>
              <c:numCache>
                <c:formatCode>General</c:formatCode>
                <c:ptCount val="8"/>
                <c:pt idx="0">
                  <c:v>100</c:v>
                </c:pt>
                <c:pt idx="1">
                  <c:v>125</c:v>
                </c:pt>
                <c:pt idx="2">
                  <c:v>150</c:v>
                </c:pt>
                <c:pt idx="3">
                  <c:v>175</c:v>
                </c:pt>
                <c:pt idx="4">
                  <c:v>200</c:v>
                </c:pt>
                <c:pt idx="5">
                  <c:v>225</c:v>
                </c:pt>
                <c:pt idx="6">
                  <c:v>250</c:v>
                </c:pt>
                <c:pt idx="7">
                  <c:v>275</c:v>
                </c:pt>
              </c:numCache>
            </c:numRef>
          </c:cat>
          <c:val>
            <c:numRef>
              <c:f>supply!$I$2:$I$9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1.9249999999999998</c:v>
                </c:pt>
                <c:pt idx="2">
                  <c:v>2.5499999999999998</c:v>
                </c:pt>
                <c:pt idx="3">
                  <c:v>3.1749999999999998</c:v>
                </c:pt>
                <c:pt idx="4">
                  <c:v>3.8</c:v>
                </c:pt>
                <c:pt idx="5">
                  <c:v>4.4249999999999998</c:v>
                </c:pt>
                <c:pt idx="6">
                  <c:v>5.05</c:v>
                </c:pt>
                <c:pt idx="7">
                  <c:v>5.6749999999999998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AE-4579-BE3A-A0A2E9989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597216"/>
        <c:axId val="372954640"/>
      </c:lineChart>
      <c:catAx>
        <c:axId val="3135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640"/>
        <c:crosses val="autoZero"/>
        <c:auto val="1"/>
        <c:lblAlgn val="ctr"/>
        <c:lblOffset val="100"/>
        <c:noMultiLvlLbl val="0"/>
      </c:catAx>
      <c:valAx>
        <c:axId val="37295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5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10843373493987E-2"/>
          <c:y val="1.9883840088037511E-2"/>
          <c:w val="0.93401987945951204"/>
          <c:h val="0.76525842923480714"/>
        </c:manualLayout>
      </c:layout>
      <c:lineChart>
        <c:grouping val="standard"/>
        <c:varyColors val="0"/>
        <c:ser>
          <c:idx val="0"/>
          <c:order val="0"/>
          <c:tx>
            <c:strRef>
              <c:f>supply!$U$3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supply!$T$4:$T$12</c:f>
              <c:numCache>
                <c:formatCode>General</c:formatCode>
                <c:ptCount val="9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</c:numCache>
            </c:numRef>
          </c:cat>
          <c:val>
            <c:numRef>
              <c:f>supply!$U$4:$U$12</c:f>
              <c:numCache>
                <c:formatCode>#,##0.00</c:formatCode>
                <c:ptCount val="9"/>
                <c:pt idx="0">
                  <c:v>1.5499999999999998</c:v>
                </c:pt>
                <c:pt idx="1">
                  <c:v>2.1749999999999998</c:v>
                </c:pt>
                <c:pt idx="2">
                  <c:v>2.8</c:v>
                </c:pt>
                <c:pt idx="3">
                  <c:v>3.4249999999999998</c:v>
                </c:pt>
                <c:pt idx="4">
                  <c:v>4.05</c:v>
                </c:pt>
                <c:pt idx="5">
                  <c:v>4.6749999999999998</c:v>
                </c:pt>
                <c:pt idx="6">
                  <c:v>5.3</c:v>
                </c:pt>
                <c:pt idx="7">
                  <c:v>5.9249999999999998</c:v>
                </c:pt>
                <c:pt idx="8">
                  <c:v>6.55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2C-46F8-A322-92A1BB90569B}"/>
            </c:ext>
          </c:extLst>
        </c:ser>
        <c:ser>
          <c:idx val="1"/>
          <c:order val="1"/>
          <c:tx>
            <c:strRef>
              <c:f>supply!$V$3</c:f>
              <c:strCache>
                <c:ptCount val="1"/>
                <c:pt idx="0">
                  <c:v>S'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supply!$T$4:$T$12</c:f>
              <c:numCache>
                <c:formatCode>General</c:formatCode>
                <c:ptCount val="9"/>
                <c:pt idx="0">
                  <c:v>150</c:v>
                </c:pt>
                <c:pt idx="1">
                  <c:v>175</c:v>
                </c:pt>
                <c:pt idx="2">
                  <c:v>200</c:v>
                </c:pt>
                <c:pt idx="3">
                  <c:v>225</c:v>
                </c:pt>
                <c:pt idx="4">
                  <c:v>250</c:v>
                </c:pt>
                <c:pt idx="5">
                  <c:v>275</c:v>
                </c:pt>
                <c:pt idx="6">
                  <c:v>300</c:v>
                </c:pt>
                <c:pt idx="7">
                  <c:v>325</c:v>
                </c:pt>
                <c:pt idx="8">
                  <c:v>350</c:v>
                </c:pt>
              </c:numCache>
            </c:numRef>
          </c:cat>
          <c:val>
            <c:numRef>
              <c:f>supply!$V$4:$V$12</c:f>
              <c:numCache>
                <c:formatCode>#,##0.00</c:formatCode>
                <c:ptCount val="9"/>
                <c:pt idx="0">
                  <c:v>0.54999999999999982</c:v>
                </c:pt>
                <c:pt idx="1">
                  <c:v>1.1749999999999998</c:v>
                </c:pt>
                <c:pt idx="2">
                  <c:v>1.7999999999999998</c:v>
                </c:pt>
                <c:pt idx="3">
                  <c:v>2.4249999999999998</c:v>
                </c:pt>
                <c:pt idx="4">
                  <c:v>3.05</c:v>
                </c:pt>
                <c:pt idx="5">
                  <c:v>3.6749999999999998</c:v>
                </c:pt>
                <c:pt idx="6">
                  <c:v>4.3</c:v>
                </c:pt>
                <c:pt idx="7">
                  <c:v>4.9249999999999998</c:v>
                </c:pt>
                <c:pt idx="8">
                  <c:v>5.55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2C-46F8-A322-92A1BB905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1896"/>
        <c:axId val="372956208"/>
      </c:lineChart>
      <c:catAx>
        <c:axId val="37295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6208"/>
        <c:crosses val="autoZero"/>
        <c:auto val="1"/>
        <c:lblAlgn val="ctr"/>
        <c:lblOffset val="100"/>
        <c:noMultiLvlLbl val="0"/>
      </c:catAx>
      <c:valAx>
        <c:axId val="37295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71847963449017E-2"/>
          <c:y val="4.4896522574311808E-2"/>
          <c:w val="0.92629605327111886"/>
          <c:h val="0.84586595162178746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4A-404F-84AA-C17546B31A2D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4A-404F-84AA-C17546B31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4248"/>
        <c:axId val="372958560"/>
      </c:lineChart>
      <c:catAx>
        <c:axId val="37295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8560"/>
        <c:crosses val="autoZero"/>
        <c:auto val="1"/>
        <c:lblAlgn val="ctr"/>
        <c:lblOffset val="100"/>
        <c:noMultiLvlLbl val="0"/>
      </c:catAx>
      <c:valAx>
        <c:axId val="37295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5.4896587926509186E-2"/>
          <c:w val="0.92629605327111886"/>
          <c:h val="0.79137865722255629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A-4203-A629-7CFBF0FC5747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CA-4203-A629-7CFBF0FC5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5816"/>
        <c:axId val="372955424"/>
      </c:lineChart>
      <c:catAx>
        <c:axId val="37295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5424"/>
        <c:crosses val="autoZero"/>
        <c:auto val="1"/>
        <c:lblAlgn val="ctr"/>
        <c:lblOffset val="100"/>
        <c:noMultiLvlLbl val="0"/>
      </c:catAx>
      <c:valAx>
        <c:axId val="37295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57842422474971"/>
          <c:y val="0.9232386743485449"/>
          <c:w val="0.20284315155050064"/>
          <c:h val="5.112029353934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728638086905793E-2"/>
          <c:y val="5.4896587926509186E-2"/>
          <c:w val="0.92629605327111886"/>
          <c:h val="0.79137865722255629"/>
        </c:manualLayout>
      </c:layout>
      <c:lineChart>
        <c:grouping val="standard"/>
        <c:varyColors val="0"/>
        <c:ser>
          <c:idx val="0"/>
          <c:order val="0"/>
          <c:tx>
            <c:strRef>
              <c:f>Sheet3!$H$1</c:f>
              <c:strCache>
                <c:ptCount val="1"/>
                <c:pt idx="0">
                  <c:v>Demand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Sheet3!$H$2:$H$9</c:f>
              <c:numCache>
                <c:formatCode>"$"#,##0.00</c:formatCode>
                <c:ptCount val="8"/>
                <c:pt idx="0">
                  <c:v>7.3000000000000007</c:v>
                </c:pt>
                <c:pt idx="1">
                  <c:v>6.3000000000000007</c:v>
                </c:pt>
                <c:pt idx="2">
                  <c:v>5.3000000000000007</c:v>
                </c:pt>
                <c:pt idx="3">
                  <c:v>4.3000000000000007</c:v>
                </c:pt>
                <c:pt idx="4">
                  <c:v>3.3000000000000007</c:v>
                </c:pt>
                <c:pt idx="5">
                  <c:v>2.3000000000000007</c:v>
                </c:pt>
                <c:pt idx="6">
                  <c:v>1.3000000000000007</c:v>
                </c:pt>
                <c:pt idx="7">
                  <c:v>0.30000000000000071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CB-47C3-8E6B-73226CEA835F}"/>
            </c:ext>
          </c:extLst>
        </c:ser>
        <c:ser>
          <c:idx val="1"/>
          <c:order val="1"/>
          <c:tx>
            <c:strRef>
              <c:f>Sheet3!$I$1</c:f>
              <c:strCache>
                <c:ptCount val="1"/>
                <c:pt idx="0">
                  <c:v>Supply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Sheet3!$G$2:$G$9</c:f>
              <c:numCache>
                <c:formatCode>General</c:formatCode>
                <c:ptCount val="8"/>
                <c:pt idx="0">
                  <c:v>140</c:v>
                </c:pt>
                <c:pt idx="1">
                  <c:v>160</c:v>
                </c:pt>
                <c:pt idx="2">
                  <c:v>180</c:v>
                </c:pt>
                <c:pt idx="3">
                  <c:v>200</c:v>
                </c:pt>
                <c:pt idx="4">
                  <c:v>220</c:v>
                </c:pt>
                <c:pt idx="5">
                  <c:v>240</c:v>
                </c:pt>
                <c:pt idx="6">
                  <c:v>260</c:v>
                </c:pt>
                <c:pt idx="7">
                  <c:v>280</c:v>
                </c:pt>
              </c:numCache>
            </c:numRef>
          </c:cat>
          <c:val>
            <c:numRef>
              <c:f>Sheet3!$I$2:$I$9</c:f>
              <c:numCache>
                <c:formatCode>"$"#,##0.00</c:formatCode>
                <c:ptCount val="8"/>
                <c:pt idx="0">
                  <c:v>1.2999999999999998</c:v>
                </c:pt>
                <c:pt idx="1">
                  <c:v>1.7999999999999998</c:v>
                </c:pt>
                <c:pt idx="2">
                  <c:v>2.2999999999999998</c:v>
                </c:pt>
                <c:pt idx="3">
                  <c:v>2.8</c:v>
                </c:pt>
                <c:pt idx="4">
                  <c:v>3.3</c:v>
                </c:pt>
                <c:pt idx="5">
                  <c:v>3.8</c:v>
                </c:pt>
                <c:pt idx="6">
                  <c:v>4.3</c:v>
                </c:pt>
                <c:pt idx="7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CB-47C3-8E6B-73226CEA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2953072"/>
        <c:axId val="372957384"/>
      </c:lineChart>
      <c:catAx>
        <c:axId val="3729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7384"/>
        <c:crosses val="autoZero"/>
        <c:auto val="1"/>
        <c:lblAlgn val="ctr"/>
        <c:lblOffset val="100"/>
        <c:noMultiLvlLbl val="0"/>
      </c:catAx>
      <c:valAx>
        <c:axId val="37295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95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57842422474971"/>
          <c:y val="0.9232386743485449"/>
          <c:w val="0.20284315155050064"/>
          <c:h val="5.11202935393432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0.55889</cdr:x>
      <cdr:y>0.44444</cdr:y>
    </cdr:from>
    <cdr:to>
      <cdr:x>0.61444</cdr:x>
      <cdr:y>0.55556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EFADB47A-1062-4AD5-8321-FB57CD9433DD}"/>
            </a:ext>
          </a:extLst>
        </cdr:cNvPr>
        <cdr:cNvSpPr/>
      </cdr:nvSpPr>
      <cdr:spPr>
        <a:xfrm xmlns:a="http://schemas.openxmlformats.org/drawingml/2006/main">
          <a:off x="4599433" y="1524000"/>
          <a:ext cx="457200" cy="381000"/>
        </a:xfrm>
        <a:prstGeom xmlns:a="http://schemas.openxmlformats.org/drawingml/2006/main" prst="rightArrow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0.77397</cdr:x>
      <cdr:y>0.5</cdr:y>
    </cdr:from>
    <cdr:to>
      <cdr:x>0.88508</cdr:x>
      <cdr:y>0.8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710D25F-6B8B-4F6B-8207-70AB418A3E87}"/>
            </a:ext>
          </a:extLst>
        </cdr:cNvPr>
        <cdr:cNvSpPr txBox="1"/>
      </cdr:nvSpPr>
      <cdr:spPr>
        <a:xfrm xmlns:a="http://schemas.openxmlformats.org/drawingml/2006/main">
          <a:off x="6369485" y="1524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D’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</cdr:x>
      <cdr:y>0.36481</cdr:y>
    </cdr:from>
    <cdr:to>
      <cdr:x>0.7</cdr:x>
      <cdr:y>0.48436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E9A3F5-37BC-4BB3-AED6-6F1F157C84D9}"/>
            </a:ext>
          </a:extLst>
        </cdr:cNvPr>
        <cdr:cNvSpPr txBox="1"/>
      </cdr:nvSpPr>
      <cdr:spPr>
        <a:xfrm xmlns:a="http://schemas.openxmlformats.org/drawingml/2006/main">
          <a:off x="2286000" y="975668"/>
          <a:ext cx="914400" cy="3197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elastic</a:t>
          </a:r>
        </a:p>
      </cdr:txBody>
    </cdr:sp>
  </cdr:relSizeAnchor>
  <cdr:relSizeAnchor xmlns:cdr="http://schemas.openxmlformats.org/drawingml/2006/chartDrawing">
    <cdr:from>
      <cdr:x>0.40833</cdr:x>
      <cdr:y>0.16404</cdr:y>
    </cdr:from>
    <cdr:to>
      <cdr:x>0.59167</cdr:x>
      <cdr:y>0.36349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CD17A17B-4F66-4F41-8364-994B1EF20245}"/>
            </a:ext>
          </a:extLst>
        </cdr:cNvPr>
        <cdr:cNvCxnSpPr/>
      </cdr:nvCxnSpPr>
      <cdr:spPr>
        <a:xfrm xmlns:a="http://schemas.openxmlformats.org/drawingml/2006/main" flipH="1" flipV="1">
          <a:off x="1866885" y="438719"/>
          <a:ext cx="838230" cy="5334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0.63768</cdr:x>
      <cdr:y>0.82894</cdr:y>
    </cdr:from>
    <cdr:to>
      <cdr:x>0.69565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3181E5-6F99-4AA1-BD7B-33CA1D8ABB38}"/>
            </a:ext>
          </a:extLst>
        </cdr:cNvPr>
        <cdr:cNvSpPr txBox="1"/>
      </cdr:nvSpPr>
      <cdr:spPr>
        <a:xfrm xmlns:a="http://schemas.openxmlformats.org/drawingml/2006/main">
          <a:off x="3352801" y="2463452"/>
          <a:ext cx="304798" cy="508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err="1"/>
            <a:t>qs</a:t>
          </a:r>
          <a:endParaRPr lang="en-US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0.4991</cdr:x>
      <cdr:y>0.83464</cdr:y>
    </cdr:from>
    <cdr:to>
      <cdr:x>0.57072</cdr:x>
      <cdr:y>0.98254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3DF98D8-BFE4-4A1D-9F57-77F41A06BE52}"/>
            </a:ext>
          </a:extLst>
        </cdr:cNvPr>
        <cdr:cNvSpPr txBox="1"/>
      </cdr:nvSpPr>
      <cdr:spPr>
        <a:xfrm xmlns:a="http://schemas.openxmlformats.org/drawingml/2006/main">
          <a:off x="2928416" y="2925590"/>
          <a:ext cx="420210" cy="518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 err="1"/>
            <a:t>qd</a:t>
          </a:r>
          <a:endParaRPr lang="en-US" sz="12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0.77586</cdr:x>
      <cdr:y>0.17226</cdr:y>
    </cdr:from>
    <cdr:to>
      <cdr:x>0.77586</cdr:x>
      <cdr:y>0.302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8497B95-880A-43B8-8373-AA1E0E405235}"/>
            </a:ext>
          </a:extLst>
        </cdr:cNvPr>
        <cdr:cNvCxnSpPr/>
      </cdr:nvCxnSpPr>
      <cdr:spPr>
        <a:xfrm xmlns:a="http://schemas.openxmlformats.org/drawingml/2006/main">
          <a:off x="3429000" y="700882"/>
          <a:ext cx="0" cy="52788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0.77991</cdr:x>
      <cdr:y>0.1837</cdr:y>
    </cdr:from>
    <cdr:to>
      <cdr:x>0.9058</cdr:x>
      <cdr:y>0.34854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737421D-7A70-4061-97ED-970DFE46DF0E}"/>
            </a:ext>
          </a:extLst>
        </cdr:cNvPr>
        <cdr:cNvSpPr txBox="1"/>
      </cdr:nvSpPr>
      <cdr:spPr>
        <a:xfrm xmlns:a="http://schemas.openxmlformats.org/drawingml/2006/main">
          <a:off x="3337203" y="756554"/>
          <a:ext cx="538677" cy="678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0.51724</cdr:x>
      <cdr:y>0.40246</cdr:y>
    </cdr:from>
    <cdr:to>
      <cdr:x>0.52253</cdr:x>
      <cdr:y>0.8652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C07740B-C97A-4C85-9311-11940E56002A}"/>
            </a:ext>
          </a:extLst>
        </cdr:cNvPr>
        <cdr:cNvCxnSpPr/>
      </cdr:nvCxnSpPr>
      <cdr:spPr>
        <a:xfrm xmlns:a="http://schemas.openxmlformats.org/drawingml/2006/main" flipH="1">
          <a:off x="2213246" y="1657503"/>
          <a:ext cx="22650" cy="190573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0.40737</cdr:y>
    </cdr:from>
    <cdr:to>
      <cdr:x>0.5</cdr:x>
      <cdr:y>0.40737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61FF88DE-F317-4C58-B6AF-F13BD5AE3360}"/>
            </a:ext>
          </a:extLst>
        </cdr:cNvPr>
        <cdr:cNvCxnSpPr/>
      </cdr:nvCxnSpPr>
      <cdr:spPr>
        <a:xfrm xmlns:a="http://schemas.openxmlformats.org/drawingml/2006/main" flipH="1">
          <a:off x="0" y="1657503"/>
          <a:ext cx="22098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0.02778</cdr:x>
      <cdr:y>0.40407</cdr:y>
    </cdr:from>
    <cdr:to>
      <cdr:x>0.42593</cdr:x>
      <cdr:y>0.40407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E234DDE-3152-44AE-9045-1539970C7EEA}"/>
            </a:ext>
          </a:extLst>
        </cdr:cNvPr>
        <cdr:cNvCxnSpPr/>
      </cdr:nvCxnSpPr>
      <cdr:spPr>
        <a:xfrm xmlns:a="http://schemas.openxmlformats.org/drawingml/2006/main" flipH="1">
          <a:off x="228600" y="1828800"/>
          <a:ext cx="32766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0.34627</cdr:x>
      <cdr:y>0.33251</cdr:y>
    </cdr:from>
    <cdr:to>
      <cdr:x>0.34627</cdr:x>
      <cdr:y>0.87104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9785865-B514-4F5B-858F-219C5090B549}"/>
            </a:ext>
          </a:extLst>
        </cdr:cNvPr>
        <cdr:cNvCxnSpPr/>
      </cdr:nvCxnSpPr>
      <cdr:spPr>
        <a:xfrm xmlns:a="http://schemas.openxmlformats.org/drawingml/2006/main">
          <a:off x="2849664" y="1504932"/>
          <a:ext cx="0" cy="243736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0.34094</cdr:x>
      <cdr:y>0.77147</cdr:y>
    </cdr:from>
    <cdr:to>
      <cdr:x>0.38458</cdr:x>
      <cdr:y>0.99933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5CC9CB-B773-4354-A535-B737126A25E2}"/>
            </a:ext>
          </a:extLst>
        </cdr:cNvPr>
        <cdr:cNvSpPr txBox="1"/>
      </cdr:nvSpPr>
      <cdr:spPr>
        <a:xfrm xmlns:a="http://schemas.openxmlformats.org/drawingml/2006/main">
          <a:off x="2805800" y="3491632"/>
          <a:ext cx="359140" cy="10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0" i="0" dirty="0">
              <a:latin typeface="Cambria Math" panose="02040503050406030204" pitchFamily="18" charset="0"/>
            </a:rPr>
            <a:t>𝑞</a:t>
          </a:r>
          <a:r>
            <a:rPr lang="en-US" sz="24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</cdr:x>
      <cdr:y>0.28622</cdr:y>
    </cdr:from>
    <cdr:to>
      <cdr:x>0.11111</cdr:x>
      <cdr:y>0.44328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DC1C7D3-0B3D-4A1C-8B54-6D55B284B6DC}"/>
            </a:ext>
          </a:extLst>
        </cdr:cNvPr>
        <cdr:cNvSpPr txBox="1"/>
      </cdr:nvSpPr>
      <cdr:spPr>
        <a:xfrm xmlns:a="http://schemas.openxmlformats.org/drawingml/2006/main">
          <a:off x="0" y="1295412"/>
          <a:ext cx="914400" cy="71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pc</a:t>
          </a:r>
        </a:p>
      </cdr:txBody>
    </cdr:sp>
  </cdr:relSizeAnchor>
  <cdr:relSizeAnchor xmlns:cdr="http://schemas.openxmlformats.org/drawingml/2006/chartDrawing">
    <cdr:from>
      <cdr:x>0</cdr:x>
      <cdr:y>0.35907</cdr:y>
    </cdr:from>
    <cdr:to>
      <cdr:x>0.11111</cdr:x>
      <cdr:y>0.58927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6BBB318-603B-4E0F-9CC8-26EBA1F9699B}"/>
            </a:ext>
          </a:extLst>
        </cdr:cNvPr>
        <cdr:cNvSpPr txBox="1"/>
      </cdr:nvSpPr>
      <cdr:spPr>
        <a:xfrm xmlns:a="http://schemas.openxmlformats.org/drawingml/2006/main">
          <a:off x="0" y="1625152"/>
          <a:ext cx="914400" cy="1041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0.30479</cdr:x>
      <cdr:y>0</cdr:y>
    </cdr:from>
    <cdr:to>
      <cdr:x>0.61403</cdr:x>
      <cdr:y>0.10402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A9D3CFDB-C5F9-4B16-8AE7-318C3FFEE7E7}"/>
            </a:ext>
          </a:extLst>
        </cdr:cNvPr>
        <cdr:cNvSpPr/>
      </cdr:nvSpPr>
      <cdr:spPr>
        <a:xfrm xmlns:a="http://schemas.openxmlformats.org/drawingml/2006/main">
          <a:off x="2508337" y="-1676400"/>
          <a:ext cx="2544869" cy="47077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5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0.61035</cdr:x>
      <cdr:y>0</cdr:y>
    </cdr:from>
    <cdr:to>
      <cdr:x>0.7585</cdr:x>
      <cdr:y>0.10102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2A778D7-DC8A-40FD-8A63-83E8227600A9}"/>
            </a:ext>
          </a:extLst>
        </cdr:cNvPr>
        <cdr:cNvSpPr txBox="1"/>
      </cdr:nvSpPr>
      <cdr:spPr>
        <a:xfrm xmlns:a="http://schemas.openxmlformats.org/drawingml/2006/main">
          <a:off x="5022937" y="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Is tax revenue </a:t>
          </a:r>
          <a:r>
            <a:rPr lang="el-GR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τ</a:t>
          </a:r>
          <a:r>
            <a:rPr lang="en-US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600" b="0" i="0" dirty="0">
              <a:latin typeface="Cambria Math" panose="02040503050406030204" pitchFamily="18" charset="0"/>
              <a:ea typeface="Cambria Math" panose="02040503050406030204" pitchFamily="18" charset="0"/>
            </a:rPr>
            <a:t>∗ 𝑞_𝜏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0.32243</cdr:x>
      <cdr:y>0.33373</cdr:y>
    </cdr:from>
    <cdr:to>
      <cdr:x>0.38941</cdr:x>
      <cdr:y>0.62797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3660DF95-CD78-4DD0-AE6F-2AE2AAA41F73}"/>
            </a:ext>
          </a:extLst>
        </cdr:cNvPr>
        <cdr:cNvSpPr txBox="1"/>
      </cdr:nvSpPr>
      <cdr:spPr>
        <a:xfrm xmlns:a="http://schemas.openxmlformats.org/drawingml/2006/main">
          <a:off x="2653437" y="1510430"/>
          <a:ext cx="551266" cy="1331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0.61035</cdr:x>
      <cdr:y>0.55559</cdr:y>
    </cdr:from>
    <cdr:to>
      <cdr:x>0.61035</cdr:x>
      <cdr:y>0.62294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100E00B-6E18-45C8-AE26-D8EC2C83EDDF}"/>
            </a:ext>
          </a:extLst>
        </cdr:cNvPr>
        <cdr:cNvCxnSpPr/>
      </cdr:nvCxnSpPr>
      <cdr:spPr>
        <a:xfrm xmlns:a="http://schemas.openxmlformats.org/drawingml/2006/main">
          <a:off x="5022936" y="2514580"/>
          <a:ext cx="0" cy="30482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0.61035</cdr:x>
      <cdr:y>0.55559</cdr:y>
    </cdr:from>
    <cdr:to>
      <cdr:x>0.73998</cdr:x>
      <cdr:y>0.84181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ACE799A2-BAEE-4F66-8E95-5224995D2D66}"/>
            </a:ext>
          </a:extLst>
        </cdr:cNvPr>
        <cdr:cNvSpPr txBox="1"/>
      </cdr:nvSpPr>
      <cdr:spPr>
        <a:xfrm xmlns:a="http://schemas.openxmlformats.org/drawingml/2006/main">
          <a:off x="5022938" y="2514600"/>
          <a:ext cx="1066801" cy="1295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0" dirty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r>
            <a:rPr lang="en-US" sz="1600" dirty="0"/>
            <a:t>= </a:t>
          </a:r>
          <a:r>
            <a:rPr lang="el-GR" sz="1600" dirty="0"/>
            <a:t>α</a:t>
          </a:r>
          <a:r>
            <a:rPr lang="en-US" sz="1600" dirty="0"/>
            <a:t> * pc</a:t>
          </a:r>
        </a:p>
      </cdr:txBody>
    </cdr:sp>
  </cdr:relSizeAnchor>
</c:userShapes>
</file>

<file path=ppt/drawings/drawing140.xml><?xml version="1.0" encoding="utf-8"?>
<c:userShapes xmlns:c="http://schemas.openxmlformats.org/drawingml/2006/chart">
  <cdr:relSizeAnchor xmlns:cdr="http://schemas.openxmlformats.org/drawingml/2006/chartDrawing">
    <cdr:from>
      <cdr:x>0.02778</cdr:x>
      <cdr:y>0.40407</cdr:y>
    </cdr:from>
    <cdr:to>
      <cdr:x>0.42593</cdr:x>
      <cdr:y>0.40407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E234DDE-3152-44AE-9045-1539970C7EEA}"/>
            </a:ext>
          </a:extLst>
        </cdr:cNvPr>
        <cdr:cNvCxnSpPr/>
      </cdr:nvCxnSpPr>
      <cdr:spPr>
        <a:xfrm xmlns:a="http://schemas.openxmlformats.org/drawingml/2006/main" flipH="1">
          <a:off x="228600" y="1828800"/>
          <a:ext cx="32766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0.34627</cdr:x>
      <cdr:y>0.33672</cdr:y>
    </cdr:from>
    <cdr:to>
      <cdr:x>0.34627</cdr:x>
      <cdr:y>0.87525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9785865-B514-4F5B-858F-219C5090B549}"/>
            </a:ext>
          </a:extLst>
        </cdr:cNvPr>
        <cdr:cNvCxnSpPr/>
      </cdr:nvCxnSpPr>
      <cdr:spPr>
        <a:xfrm xmlns:a="http://schemas.openxmlformats.org/drawingml/2006/main">
          <a:off x="2849671" y="1524000"/>
          <a:ext cx="0" cy="243735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0.34094</cdr:x>
      <cdr:y>0.77147</cdr:y>
    </cdr:from>
    <cdr:to>
      <cdr:x>0.38458</cdr:x>
      <cdr:y>0.99933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D35CC9CB-B773-4354-A535-B737126A25E2}"/>
            </a:ext>
          </a:extLst>
        </cdr:cNvPr>
        <cdr:cNvSpPr txBox="1"/>
      </cdr:nvSpPr>
      <cdr:spPr>
        <a:xfrm xmlns:a="http://schemas.openxmlformats.org/drawingml/2006/main">
          <a:off x="2805800" y="3491632"/>
          <a:ext cx="359140" cy="1031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0" i="0" dirty="0">
              <a:latin typeface="Cambria Math" panose="02040503050406030204" pitchFamily="18" charset="0"/>
            </a:rPr>
            <a:t>𝑞</a:t>
          </a:r>
          <a:r>
            <a:rPr lang="en-US" sz="2400" i="0" dirty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</cdr:x>
      <cdr:y>0.28622</cdr:y>
    </cdr:from>
    <cdr:to>
      <cdr:x>0.11111</cdr:x>
      <cdr:y>0.44328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DC1C7D3-0B3D-4A1C-8B54-6D55B284B6DC}"/>
            </a:ext>
          </a:extLst>
        </cdr:cNvPr>
        <cdr:cNvSpPr txBox="1"/>
      </cdr:nvSpPr>
      <cdr:spPr>
        <a:xfrm xmlns:a="http://schemas.openxmlformats.org/drawingml/2006/main">
          <a:off x="0" y="1295412"/>
          <a:ext cx="914400" cy="710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pc</a:t>
          </a:r>
        </a:p>
      </cdr:txBody>
    </cdr:sp>
  </cdr:relSizeAnchor>
  <cdr:relSizeAnchor xmlns:cdr="http://schemas.openxmlformats.org/drawingml/2006/chartDrawing">
    <cdr:from>
      <cdr:x>0</cdr:x>
      <cdr:y>0.35907</cdr:y>
    </cdr:from>
    <cdr:to>
      <cdr:x>0.11111</cdr:x>
      <cdr:y>0.58927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6BBB318-603B-4E0F-9CC8-26EBA1F9699B}"/>
            </a:ext>
          </a:extLst>
        </cdr:cNvPr>
        <cdr:cNvSpPr txBox="1"/>
      </cdr:nvSpPr>
      <cdr:spPr>
        <a:xfrm xmlns:a="http://schemas.openxmlformats.org/drawingml/2006/main">
          <a:off x="0" y="1625152"/>
          <a:ext cx="914400" cy="1041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p*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0.30479</cdr:x>
      <cdr:y>0</cdr:y>
    </cdr:from>
    <cdr:to>
      <cdr:x>0.61403</cdr:x>
      <cdr:y>0.10402</cdr:y>
    </cdr:to>
    <cdr:sp macro="" textlink="">
      <cdr:nvSpPr>
        <cdr:cNvPr id="10" name="Rectangle 9">
          <a:extLst xmlns:a="http://schemas.openxmlformats.org/drawingml/2006/main">
            <a:ext uri="{FF2B5EF4-FFF2-40B4-BE49-F238E27FC236}">
              <a16:creationId xmlns:a16="http://schemas.microsoft.com/office/drawing/2014/main" id="{A9D3CFDB-C5F9-4B16-8AE7-318C3FFEE7E7}"/>
            </a:ext>
          </a:extLst>
        </cdr:cNvPr>
        <cdr:cNvSpPr/>
      </cdr:nvSpPr>
      <cdr:spPr>
        <a:xfrm xmlns:a="http://schemas.openxmlformats.org/drawingml/2006/main">
          <a:off x="2508337" y="-1676400"/>
          <a:ext cx="2544869" cy="47077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>
            <a:alpha val="50000"/>
          </a:srgb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0.61035</cdr:x>
      <cdr:y>0</cdr:y>
    </cdr:from>
    <cdr:to>
      <cdr:x>0.7585</cdr:x>
      <cdr:y>0.10102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62A778D7-DC8A-40FD-8A63-83E8227600A9}"/>
            </a:ext>
          </a:extLst>
        </cdr:cNvPr>
        <cdr:cNvSpPr txBox="1"/>
      </cdr:nvSpPr>
      <cdr:spPr>
        <a:xfrm xmlns:a="http://schemas.openxmlformats.org/drawingml/2006/main">
          <a:off x="5022937" y="0"/>
          <a:ext cx="1219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Is tax revenue </a:t>
          </a:r>
          <a:r>
            <a:rPr lang="el-GR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τ</a:t>
          </a:r>
          <a:r>
            <a:rPr lang="en-US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en-US" sz="1600" b="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∗ 𝑞</a:t>
          </a:r>
          <a:r>
            <a:rPr lang="en-US" sz="1600" b="0" i="0" dirty="0">
              <a:latin typeface="Cambria Math" panose="02040503050406030204" pitchFamily="18" charset="0"/>
              <a:ea typeface="Cambria Math" panose="02040503050406030204" pitchFamily="18" charset="0"/>
            </a:rPr>
            <a:t>_</a:t>
          </a:r>
          <a:r>
            <a:rPr lang="en-US" sz="1600" b="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0.32243</cdr:x>
      <cdr:y>0.33373</cdr:y>
    </cdr:from>
    <cdr:to>
      <cdr:x>0.38941</cdr:x>
      <cdr:y>0.62797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3660DF95-CD78-4DD0-AE6F-2AE2AAA41F73}"/>
            </a:ext>
          </a:extLst>
        </cdr:cNvPr>
        <cdr:cNvSpPr txBox="1"/>
      </cdr:nvSpPr>
      <cdr:spPr>
        <a:xfrm xmlns:a="http://schemas.openxmlformats.org/drawingml/2006/main">
          <a:off x="2653437" y="1510430"/>
          <a:ext cx="551266" cy="1331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0">
              <a:latin typeface="Cambria Math" panose="02040503050406030204" pitchFamily="18" charset="0"/>
              <a:ea typeface="Cambria Math" panose="02040503050406030204" pitchFamily="18" charset="0"/>
            </a:rPr>
            <a:t>𝜏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0.61035</cdr:x>
      <cdr:y>0.55559</cdr:y>
    </cdr:from>
    <cdr:to>
      <cdr:x>0.61035</cdr:x>
      <cdr:y>0.62294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100E00B-6E18-45C8-AE26-D8EC2C83EDDF}"/>
            </a:ext>
          </a:extLst>
        </cdr:cNvPr>
        <cdr:cNvCxnSpPr/>
      </cdr:nvCxnSpPr>
      <cdr:spPr>
        <a:xfrm xmlns:a="http://schemas.openxmlformats.org/drawingml/2006/main">
          <a:off x="5022936" y="2514580"/>
          <a:ext cx="0" cy="30482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0.61035</cdr:x>
      <cdr:y>0.55559</cdr:y>
    </cdr:from>
    <cdr:to>
      <cdr:x>0.73998</cdr:x>
      <cdr:y>0.84181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ACE799A2-BAEE-4F66-8E95-5224995D2D66}"/>
            </a:ext>
          </a:extLst>
        </cdr:cNvPr>
        <cdr:cNvSpPr txBox="1"/>
      </cdr:nvSpPr>
      <cdr:spPr>
        <a:xfrm xmlns:a="http://schemas.openxmlformats.org/drawingml/2006/main">
          <a:off x="5022938" y="2514600"/>
          <a:ext cx="1066801" cy="1295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0" dirty="0" smtClean="0">
              <a:latin typeface="Cambria Math" panose="02040503050406030204" pitchFamily="18" charset="0"/>
              <a:ea typeface="Cambria Math" panose="02040503050406030204" pitchFamily="18" charset="0"/>
            </a:rPr>
            <a:t>𝜏 </a:t>
          </a:r>
          <a:r>
            <a:rPr lang="en-US" sz="1600" dirty="0" smtClean="0"/>
            <a:t>= </a:t>
          </a:r>
          <a:r>
            <a:rPr lang="el-GR" sz="1600" dirty="0" smtClean="0"/>
            <a:t>α</a:t>
          </a:r>
          <a:r>
            <a:rPr lang="en-US" sz="1600" dirty="0" smtClean="0"/>
            <a:t> * pc</a:t>
          </a:r>
          <a:endParaRPr lang="en-US" sz="16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0.45</cdr:x>
      <cdr:y>0.5</cdr:y>
    </cdr:from>
    <cdr:to>
      <cdr:x>0.45</cdr:x>
      <cdr:y>0.76442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07FC780-1297-4479-AFC9-9C9FA86CCDAB}"/>
            </a:ext>
          </a:extLst>
        </cdr:cNvPr>
        <cdr:cNvCxnSpPr/>
      </cdr:nvCxnSpPr>
      <cdr:spPr>
        <a:xfrm xmlns:a="http://schemas.openxmlformats.org/drawingml/2006/main">
          <a:off x="2057400" y="1981200"/>
          <a:ext cx="0" cy="10477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0.51852</cdr:x>
      <cdr:y>0.47141</cdr:y>
    </cdr:from>
    <cdr:to>
      <cdr:x>0.51852</cdr:x>
      <cdr:y>0.87047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71449D2-A8E7-4EA6-A44D-23F7C2F23F20}"/>
            </a:ext>
          </a:extLst>
        </cdr:cNvPr>
        <cdr:cNvCxnSpPr/>
      </cdr:nvCxnSpPr>
      <cdr:spPr>
        <a:xfrm xmlns:a="http://schemas.openxmlformats.org/drawingml/2006/main">
          <a:off x="5610594" y="1912330"/>
          <a:ext cx="0" cy="16188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0.03704</cdr:x>
      <cdr:y>0.47141</cdr:y>
    </cdr:from>
    <cdr:to>
      <cdr:x>0.51852</cdr:x>
      <cdr:y>0.47141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FAF30E6-F97B-424D-8EF1-275A953C7816}"/>
            </a:ext>
          </a:extLst>
        </cdr:cNvPr>
        <cdr:cNvCxnSpPr/>
      </cdr:nvCxnSpPr>
      <cdr:spPr>
        <a:xfrm xmlns:a="http://schemas.openxmlformats.org/drawingml/2006/main" flipH="1">
          <a:off x="304800" y="2133600"/>
          <a:ext cx="396240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0.24541</cdr:x>
      <cdr:y>0.20045</cdr:y>
    </cdr:from>
    <cdr:to>
      <cdr:x>0.28676</cdr:x>
      <cdr:y>0.28786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F77DBB7-C330-4CA4-8C24-1FDC2F5BDCC8}"/>
            </a:ext>
          </a:extLst>
        </cdr:cNvPr>
        <cdr:cNvSpPr txBox="1"/>
      </cdr:nvSpPr>
      <cdr:spPr>
        <a:xfrm xmlns:a="http://schemas.openxmlformats.org/drawingml/2006/main">
          <a:off x="2655398" y="813163"/>
          <a:ext cx="447423" cy="354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σ</a:t>
          </a:r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0.9625</cdr:x>
      <cdr:y>0.89232</cdr:y>
    </cdr:from>
    <cdr:to>
      <cdr:x>0.99722</cdr:x>
      <cdr:y>0.95828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20A70DE-31BF-4BD5-8F39-DCF76B640CE7}"/>
            </a:ext>
          </a:extLst>
        </cdr:cNvPr>
        <cdr:cNvSpPr txBox="1"/>
      </cdr:nvSpPr>
      <cdr:spPr>
        <a:xfrm xmlns:a="http://schemas.openxmlformats.org/drawingml/2006/main">
          <a:off x="10561320" y="4038600"/>
          <a:ext cx="381000" cy="298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0.63676</cdr:x>
      <cdr:y>0.50206</cdr:y>
    </cdr:from>
    <cdr:to>
      <cdr:x>0.70713</cdr:x>
      <cdr:y>0.58209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930D74-3F19-4799-A0EA-A2D108F393D3}"/>
            </a:ext>
          </a:extLst>
        </cdr:cNvPr>
        <cdr:cNvSpPr txBox="1"/>
      </cdr:nvSpPr>
      <cdr:spPr>
        <a:xfrm xmlns:a="http://schemas.openxmlformats.org/drawingml/2006/main">
          <a:off x="6792970" y="2209166"/>
          <a:ext cx="750707" cy="3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(p*, q*)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0.06481</cdr:x>
      <cdr:y>0.44706</cdr:y>
    </cdr:from>
    <cdr:to>
      <cdr:x>0.87963</cdr:x>
      <cdr:y>0.44706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005EE500-F02C-4BC3-9A6C-DF594C9AD41E}"/>
            </a:ext>
          </a:extLst>
        </cdr:cNvPr>
        <cdr:cNvCxnSpPr/>
      </cdr:nvCxnSpPr>
      <cdr:spPr>
        <a:xfrm xmlns:a="http://schemas.openxmlformats.org/drawingml/2006/main">
          <a:off x="533400" y="1771431"/>
          <a:ext cx="6705643" cy="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</cdr:x>
      <cdr:y>0.44231</cdr:y>
    </cdr:from>
    <cdr:to>
      <cdr:x>0.75</cdr:x>
      <cdr:y>0.84615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7FEDB19-83FA-4BC5-9696-683AB76D1700}"/>
            </a:ext>
          </a:extLst>
        </cdr:cNvPr>
        <cdr:cNvCxnSpPr/>
      </cdr:nvCxnSpPr>
      <cdr:spPr>
        <a:xfrm xmlns:a="http://schemas.openxmlformats.org/drawingml/2006/main">
          <a:off x="6172200" y="1752600"/>
          <a:ext cx="0" cy="1600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0.44231</cdr:y>
    </cdr:from>
    <cdr:to>
      <cdr:x>0.5</cdr:x>
      <cdr:y>0.84615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30D6E7A7-37C0-4B41-A6BC-687B717F6D08}"/>
            </a:ext>
          </a:extLst>
        </cdr:cNvPr>
        <cdr:cNvCxnSpPr/>
      </cdr:nvCxnSpPr>
      <cdr:spPr>
        <a:xfrm xmlns:a="http://schemas.openxmlformats.org/drawingml/2006/main">
          <a:off x="4114800" y="1752600"/>
          <a:ext cx="0" cy="16002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0.63676</cdr:x>
      <cdr:y>0.50206</cdr:y>
    </cdr:from>
    <cdr:to>
      <cdr:x>0.70713</cdr:x>
      <cdr:y>0.58209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5930D74-3F19-4799-A0EA-A2D108F393D3}"/>
            </a:ext>
          </a:extLst>
        </cdr:cNvPr>
        <cdr:cNvSpPr txBox="1"/>
      </cdr:nvSpPr>
      <cdr:spPr>
        <a:xfrm xmlns:a="http://schemas.openxmlformats.org/drawingml/2006/main">
          <a:off x="6792970" y="2209166"/>
          <a:ext cx="750707" cy="3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(p*, q*)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0.88889</cdr:x>
      <cdr:y>0.47141</cdr:y>
    </cdr:from>
    <cdr:to>
      <cdr:x>1</cdr:x>
      <cdr:y>0.6061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5A7379-8CC5-401E-BC69-A1E847D8724D}"/>
            </a:ext>
          </a:extLst>
        </cdr:cNvPr>
        <cdr:cNvSpPr txBox="1"/>
      </cdr:nvSpPr>
      <cdr:spPr>
        <a:xfrm xmlns:a="http://schemas.openxmlformats.org/drawingml/2006/main">
          <a:off x="7315200" y="2133600"/>
          <a:ext cx="9144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0.88889</cdr:x>
      <cdr:y>0.69028</cdr:y>
    </cdr:from>
    <cdr:to>
      <cdr:x>1</cdr:x>
      <cdr:y>0.89232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E05446-92C7-45B4-A987-B37D537680AB}"/>
            </a:ext>
          </a:extLst>
        </cdr:cNvPr>
        <cdr:cNvSpPr txBox="1"/>
      </cdr:nvSpPr>
      <cdr:spPr>
        <a:xfrm xmlns:a="http://schemas.openxmlformats.org/drawingml/2006/main">
          <a:off x="7315200" y="3124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0.88889</cdr:x>
      <cdr:y>0.38723</cdr:y>
    </cdr:from>
    <cdr:to>
      <cdr:x>1</cdr:x>
      <cdr:y>0.62294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48FEB46-13E6-42D1-AE29-6F81A9CAA417}"/>
            </a:ext>
          </a:extLst>
        </cdr:cNvPr>
        <cdr:cNvSpPr txBox="1"/>
      </cdr:nvSpPr>
      <cdr:spPr>
        <a:xfrm xmlns:a="http://schemas.openxmlformats.org/drawingml/2006/main">
          <a:off x="9753612" y="1752589"/>
          <a:ext cx="1219188" cy="106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S’</a:t>
          </a:r>
        </a:p>
      </cdr:txBody>
    </cdr:sp>
  </cdr:relSizeAnchor>
  <cdr:relSizeAnchor xmlns:cdr="http://schemas.openxmlformats.org/drawingml/2006/chartDrawing">
    <cdr:from>
      <cdr:x>0.74074</cdr:x>
      <cdr:y>0.5</cdr:y>
    </cdr:from>
    <cdr:to>
      <cdr:x>0.75926</cdr:x>
      <cdr:y>0.55098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E622496D-2C61-41E7-AFFF-E6E6B5B358BD}"/>
            </a:ext>
          </a:extLst>
        </cdr:cNvPr>
        <cdr:cNvCxnSpPr/>
      </cdr:nvCxnSpPr>
      <cdr:spPr>
        <a:xfrm xmlns:a="http://schemas.openxmlformats.org/drawingml/2006/main" flipH="1" flipV="1">
          <a:off x="6096000" y="2262982"/>
          <a:ext cx="152400" cy="2307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0.35195</cdr:x>
      <cdr:y>0.61319</cdr:y>
    </cdr:from>
    <cdr:to>
      <cdr:x>0.36667</cdr:x>
      <cdr:y>0.66658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45AE9B4C-A6B3-40BE-B327-D11B521DB358}"/>
            </a:ext>
          </a:extLst>
        </cdr:cNvPr>
        <cdr:cNvCxnSpPr/>
      </cdr:nvCxnSpPr>
      <cdr:spPr>
        <a:xfrm xmlns:a="http://schemas.openxmlformats.org/drawingml/2006/main" flipH="1" flipV="1">
          <a:off x="2896390" y="2775278"/>
          <a:ext cx="121129" cy="2416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0.64815</cdr:x>
      <cdr:y>0.58794</cdr:y>
    </cdr:from>
    <cdr:to>
      <cdr:x>0.64815</cdr:x>
      <cdr:y>0.85414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65B74E05-F317-4C62-958E-F814F7CFE1CC}"/>
            </a:ext>
          </a:extLst>
        </cdr:cNvPr>
        <cdr:cNvCxnSpPr/>
      </cdr:nvCxnSpPr>
      <cdr:spPr>
        <a:xfrm xmlns:a="http://schemas.openxmlformats.org/drawingml/2006/main">
          <a:off x="7112020" y="2660995"/>
          <a:ext cx="0" cy="12047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0.88889</cdr:x>
      <cdr:y>0.79797</cdr:y>
    </cdr:from>
    <cdr:to>
      <cdr:x>1</cdr:x>
      <cdr:y>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608B86D0-5921-42D3-8E64-EB45CF254031}"/>
            </a:ext>
          </a:extLst>
        </cdr:cNvPr>
        <cdr:cNvSpPr txBox="1"/>
      </cdr:nvSpPr>
      <cdr:spPr>
        <a:xfrm xmlns:a="http://schemas.openxmlformats.org/drawingml/2006/main">
          <a:off x="7848600" y="403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0.92361</cdr:x>
      <cdr:y>0.84701</cdr:y>
    </cdr:from>
    <cdr:to>
      <cdr:x>0.95974</cdr:x>
      <cdr:y>0.95886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6BFB26AF-24F9-4366-9533-A102B674939B}"/>
            </a:ext>
          </a:extLst>
        </cdr:cNvPr>
        <cdr:cNvSpPr txBox="1"/>
      </cdr:nvSpPr>
      <cdr:spPr>
        <a:xfrm xmlns:a="http://schemas.openxmlformats.org/drawingml/2006/main">
          <a:off x="10134600" y="3833527"/>
          <a:ext cx="396429" cy="506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  <cdr:relSizeAnchor xmlns:cdr="http://schemas.openxmlformats.org/drawingml/2006/chartDrawing">
    <cdr:from>
      <cdr:x>0.04167</cdr:x>
      <cdr:y>0</cdr:y>
    </cdr:from>
    <cdr:to>
      <cdr:x>0.06944</cdr:x>
      <cdr:y>0.08418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634A6E49-AA72-42A9-A159-56325FE5AF48}"/>
            </a:ext>
          </a:extLst>
        </cdr:cNvPr>
        <cdr:cNvSpPr txBox="1"/>
      </cdr:nvSpPr>
      <cdr:spPr>
        <a:xfrm xmlns:a="http://schemas.openxmlformats.org/drawingml/2006/main">
          <a:off x="457200" y="0"/>
          <a:ext cx="304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p</a:t>
          </a:r>
        </a:p>
      </cdr:txBody>
    </cdr:sp>
  </cdr:relSizeAnchor>
  <cdr:relSizeAnchor xmlns:cdr="http://schemas.openxmlformats.org/drawingml/2006/chartDrawing">
    <cdr:from>
      <cdr:x>0.04018</cdr:x>
      <cdr:y>0.54933</cdr:y>
    </cdr:from>
    <cdr:to>
      <cdr:x>0.09028</cdr:x>
      <cdr:y>0.59482</cdr:y>
    </cdr:to>
    <cdr:sp macro="" textlink="">
      <cdr:nvSpPr>
        <cdr:cNvPr id="14" name="TextBox 2">
          <a:extLst xmlns:a="http://schemas.openxmlformats.org/drawingml/2006/main">
            <a:ext uri="{FF2B5EF4-FFF2-40B4-BE49-F238E27FC236}">
              <a16:creationId xmlns:a16="http://schemas.microsoft.com/office/drawing/2014/main" id="{1F50C514-551E-475F-9ED3-BBBFF5686221}"/>
            </a:ext>
          </a:extLst>
        </cdr:cNvPr>
        <cdr:cNvSpPr txBox="1"/>
      </cdr:nvSpPr>
      <cdr:spPr>
        <a:xfrm xmlns:a="http://schemas.openxmlformats.org/drawingml/2006/main">
          <a:off x="440868" y="2486237"/>
          <a:ext cx="549732" cy="2058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$3.30</a:t>
          </a:r>
        </a:p>
      </cdr:txBody>
    </cdr:sp>
  </cdr:relSizeAnchor>
  <cdr:relSizeAnchor xmlns:cdr="http://schemas.openxmlformats.org/drawingml/2006/chartDrawing">
    <cdr:from>
      <cdr:x>0.55362</cdr:x>
      <cdr:y>0.48963</cdr:y>
    </cdr:from>
    <cdr:to>
      <cdr:x>0.58333</cdr:x>
      <cdr:y>0.5526</cdr:y>
    </cdr:to>
    <cdr:sp macro="" textlink="">
      <cdr:nvSpPr>
        <cdr:cNvPr id="19" name="Oval 18">
          <a:extLst xmlns:a="http://schemas.openxmlformats.org/drawingml/2006/main">
            <a:ext uri="{FF2B5EF4-FFF2-40B4-BE49-F238E27FC236}">
              <a16:creationId xmlns:a16="http://schemas.microsoft.com/office/drawing/2014/main" id="{47A62710-5A27-4290-AE08-C3FB0739E668}"/>
            </a:ext>
          </a:extLst>
        </cdr:cNvPr>
        <cdr:cNvSpPr/>
      </cdr:nvSpPr>
      <cdr:spPr>
        <a:xfrm xmlns:a="http://schemas.openxmlformats.org/drawingml/2006/main">
          <a:off x="6074762" y="2216047"/>
          <a:ext cx="326001" cy="28500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0.90741</cdr:x>
      <cdr:y>0.72396</cdr:y>
    </cdr:from>
    <cdr:to>
      <cdr:x>1</cdr:x>
      <cdr:y>0.84181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E9B961-6FD9-409F-8FA1-8B0979455BEF}"/>
            </a:ext>
          </a:extLst>
        </cdr:cNvPr>
        <cdr:cNvSpPr txBox="1"/>
      </cdr:nvSpPr>
      <cdr:spPr>
        <a:xfrm xmlns:a="http://schemas.openxmlformats.org/drawingml/2006/main">
          <a:off x="7467600" y="3276600"/>
          <a:ext cx="762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0.92706</cdr:x>
      <cdr:y>0.41839</cdr:y>
    </cdr:from>
    <cdr:to>
      <cdr:x>0.96032</cdr:x>
      <cdr:y>0.5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B2F9B15-AF2F-4E44-8999-144EEDF9E2C2}"/>
            </a:ext>
          </a:extLst>
        </cdr:cNvPr>
        <cdr:cNvSpPr txBox="1"/>
      </cdr:nvSpPr>
      <cdr:spPr>
        <a:xfrm xmlns:a="http://schemas.openxmlformats.org/drawingml/2006/main">
          <a:off x="10172486" y="1893617"/>
          <a:ext cx="364902" cy="369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0.88889</cdr:x>
      <cdr:y>0.45458</cdr:y>
    </cdr:from>
    <cdr:to>
      <cdr:x>1</cdr:x>
      <cdr:y>0.65661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317922B-99D4-4BD9-86F6-689A1757A10C}"/>
            </a:ext>
          </a:extLst>
        </cdr:cNvPr>
        <cdr:cNvSpPr txBox="1"/>
      </cdr:nvSpPr>
      <cdr:spPr>
        <a:xfrm xmlns:a="http://schemas.openxmlformats.org/drawingml/2006/main">
          <a:off x="76200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0.01389</cdr:x>
      <cdr:y>0.51141</cdr:y>
    </cdr:from>
    <cdr:to>
      <cdr:x>0.05556</cdr:x>
      <cdr:y>0.54923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E437091B-13BC-42C8-BF97-22EC3B80252A}"/>
            </a:ext>
          </a:extLst>
        </cdr:cNvPr>
        <cdr:cNvSpPr txBox="1"/>
      </cdr:nvSpPr>
      <cdr:spPr>
        <a:xfrm xmlns:a="http://schemas.openxmlformats.org/drawingml/2006/main">
          <a:off x="152400" y="2314609"/>
          <a:ext cx="457200" cy="1711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$3.30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0.91176</cdr:x>
      <cdr:y>0.69455</cdr:y>
    </cdr:from>
    <cdr:to>
      <cdr:x>0.96078</cdr:x>
      <cdr:y>0.77821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3AB93AB-3032-4EE3-B927-DD527CC63B5B}"/>
            </a:ext>
          </a:extLst>
        </cdr:cNvPr>
        <cdr:cNvSpPr txBox="1"/>
      </cdr:nvSpPr>
      <cdr:spPr>
        <a:xfrm xmlns:a="http://schemas.openxmlformats.org/drawingml/2006/main">
          <a:off x="7086600" y="29456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0.91176</cdr:x>
      <cdr:y>0.60472</cdr:y>
    </cdr:from>
    <cdr:to>
      <cdr:x>0.96078</cdr:x>
      <cdr:y>0.68838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E10A902-6B88-48D9-89C2-1640BE30932B}"/>
            </a:ext>
          </a:extLst>
        </cdr:cNvPr>
        <cdr:cNvSpPr txBox="1"/>
      </cdr:nvSpPr>
      <cdr:spPr>
        <a:xfrm xmlns:a="http://schemas.openxmlformats.org/drawingml/2006/main">
          <a:off x="7086600" y="25646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D’</a:t>
          </a:r>
        </a:p>
      </cdr:txBody>
    </cdr:sp>
  </cdr:relSizeAnchor>
  <cdr:relSizeAnchor xmlns:cdr="http://schemas.openxmlformats.org/drawingml/2006/chartDrawing">
    <cdr:from>
      <cdr:x>0.91176</cdr:x>
      <cdr:y>0.40707</cdr:y>
    </cdr:from>
    <cdr:to>
      <cdr:x>0.96078</cdr:x>
      <cdr:y>0.49074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B92A52C-1B7F-43E0-960A-DED6928B6A6B}"/>
            </a:ext>
          </a:extLst>
        </cdr:cNvPr>
        <cdr:cNvSpPr txBox="1"/>
      </cdr:nvSpPr>
      <cdr:spPr>
        <a:xfrm xmlns:a="http://schemas.openxmlformats.org/drawingml/2006/main">
          <a:off x="7086600" y="1726407"/>
          <a:ext cx="381001" cy="354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0.94118</cdr:x>
      <cdr:y>0.83829</cdr:y>
    </cdr:from>
    <cdr:to>
      <cdr:x>1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3808FE1-5F94-4066-9BF1-4BD83A041676}"/>
            </a:ext>
          </a:extLst>
        </cdr:cNvPr>
        <cdr:cNvSpPr txBox="1"/>
      </cdr:nvSpPr>
      <cdr:spPr>
        <a:xfrm xmlns:a="http://schemas.openxmlformats.org/drawingml/2006/main">
          <a:off x="7315199" y="3555207"/>
          <a:ext cx="457199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  <cdr:relSizeAnchor xmlns:cdr="http://schemas.openxmlformats.org/drawingml/2006/chartDrawing">
    <cdr:from>
      <cdr:x>0.7913</cdr:x>
      <cdr:y>0.57764</cdr:y>
    </cdr:from>
    <cdr:to>
      <cdr:x>0.81739</cdr:x>
      <cdr:y>0.64065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B337D52D-D58D-43D8-9D7D-7A240B2DABE5}"/>
            </a:ext>
          </a:extLst>
        </cdr:cNvPr>
        <cdr:cNvCxnSpPr/>
      </cdr:nvCxnSpPr>
      <cdr:spPr>
        <a:xfrm xmlns:a="http://schemas.openxmlformats.org/drawingml/2006/main" flipV="1">
          <a:off x="6934200" y="2449785"/>
          <a:ext cx="228600" cy="2672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0.03345</cdr:x>
      <cdr:y>0.52664</cdr:y>
    </cdr:from>
    <cdr:to>
      <cdr:x>0.08745</cdr:x>
      <cdr:y>0.57744</cdr:y>
    </cdr:to>
    <cdr:sp macro="" textlink="">
      <cdr:nvSpPr>
        <cdr:cNvPr id="9" name="TextBox 6">
          <a:extLst xmlns:a="http://schemas.openxmlformats.org/drawingml/2006/main">
            <a:ext uri="{FF2B5EF4-FFF2-40B4-BE49-F238E27FC236}">
              <a16:creationId xmlns:a16="http://schemas.microsoft.com/office/drawing/2014/main" id="{A01CCDDE-3497-4B2A-9B49-843BA9DD3E75}"/>
            </a:ext>
          </a:extLst>
        </cdr:cNvPr>
        <cdr:cNvSpPr txBox="1"/>
      </cdr:nvSpPr>
      <cdr:spPr>
        <a:xfrm xmlns:a="http://schemas.openxmlformats.org/drawingml/2006/main">
          <a:off x="293122" y="2233484"/>
          <a:ext cx="473202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$3.30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0.90741</cdr:x>
      <cdr:y>0.41813</cdr:y>
    </cdr:from>
    <cdr:to>
      <cdr:x>0.96296</cdr:x>
      <cdr:y>0.50231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7D7DAF-93DF-49D4-933A-A908B4B647DC}"/>
            </a:ext>
          </a:extLst>
        </cdr:cNvPr>
        <cdr:cNvSpPr txBox="1"/>
      </cdr:nvSpPr>
      <cdr:spPr>
        <a:xfrm xmlns:a="http://schemas.openxmlformats.org/drawingml/2006/main">
          <a:off x="7467600" y="1892419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S</a:t>
          </a:r>
        </a:p>
      </cdr:txBody>
    </cdr:sp>
  </cdr:relSizeAnchor>
  <cdr:relSizeAnchor xmlns:cdr="http://schemas.openxmlformats.org/drawingml/2006/chartDrawing">
    <cdr:from>
      <cdr:x>0.90741</cdr:x>
      <cdr:y>0.70712</cdr:y>
    </cdr:from>
    <cdr:to>
      <cdr:x>0.96296</cdr:x>
      <cdr:y>0.7913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7325181-5151-4FA3-BE3C-6913671CE2AE}"/>
            </a:ext>
          </a:extLst>
        </cdr:cNvPr>
        <cdr:cNvSpPr txBox="1"/>
      </cdr:nvSpPr>
      <cdr:spPr>
        <a:xfrm xmlns:a="http://schemas.openxmlformats.org/drawingml/2006/main">
          <a:off x="7467600" y="32004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</a:t>
          </a:r>
        </a:p>
      </cdr:txBody>
    </cdr:sp>
  </cdr:relSizeAnchor>
  <cdr:relSizeAnchor xmlns:cdr="http://schemas.openxmlformats.org/drawingml/2006/chartDrawing">
    <cdr:from>
      <cdr:x>0.91667</cdr:x>
      <cdr:y>0.80352</cdr:y>
    </cdr:from>
    <cdr:to>
      <cdr:x>0.97222</cdr:x>
      <cdr:y>0.88771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5FCF6E9-7704-411F-85E1-639B82D92385}"/>
            </a:ext>
          </a:extLst>
        </cdr:cNvPr>
        <cdr:cNvSpPr txBox="1"/>
      </cdr:nvSpPr>
      <cdr:spPr>
        <a:xfrm xmlns:a="http://schemas.openxmlformats.org/drawingml/2006/main">
          <a:off x="7543800" y="3636723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D’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0.39815</cdr:x>
      <cdr:y>0.57243</cdr:y>
    </cdr:from>
    <cdr:to>
      <cdr:x>0.84892</cdr:x>
      <cdr:y>0.65661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798B74F-C310-4418-8E3C-EA95F0ECF831}"/>
            </a:ext>
          </a:extLst>
        </cdr:cNvPr>
        <cdr:cNvSpPr txBox="1"/>
      </cdr:nvSpPr>
      <cdr:spPr>
        <a:xfrm xmlns:a="http://schemas.openxmlformats.org/drawingml/2006/main">
          <a:off x="4217125" y="2500839"/>
          <a:ext cx="4774475" cy="367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Not much change in q, large change in p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0.97122</cdr:x>
      <cdr:y>0.88882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C8545E5-A0BE-4395-8946-4ABC8462D760}"/>
            </a:ext>
          </a:extLst>
        </cdr:cNvPr>
        <cdr:cNvSpPr txBox="1"/>
      </cdr:nvSpPr>
      <cdr:spPr>
        <a:xfrm xmlns:a="http://schemas.openxmlformats.org/drawingml/2006/main">
          <a:off x="10287000" y="3883087"/>
          <a:ext cx="304800" cy="485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q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5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6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1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7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2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1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1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7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90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2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06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90054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8194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8AC51-4B65-7043-B0CE-19EAB96C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2" y="6311357"/>
            <a:ext cx="2215839" cy="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3084" y="44069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638"/>
            <a:ext cx="5386917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90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638"/>
            <a:ext cx="5389033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642" y="25908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2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76294-103E-B94F-8D88-01DAC0ED3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073" y="2833948"/>
            <a:ext cx="5525854" cy="8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0"/>
            <a:ext cx="12192000" cy="358236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803560"/>
            <a:ext cx="12192000" cy="91440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9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•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chart" Target="../charts/chart20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chart" Target="../charts/chart210.xml"/><Relationship Id="rId4" Type="http://schemas.openxmlformats.org/officeDocument/2006/relationships/chart" Target="../charts/char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Role of Microeconomics </a:t>
            </a:r>
            <a:br>
              <a:rPr lang="en-US" dirty="0"/>
            </a:br>
            <a:r>
              <a:rPr lang="en-US" dirty="0"/>
              <a:t>in Policy Analysis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4"/>
    </mc:Choice>
    <mc:Fallback xmlns="">
      <p:transition spd="slow" advTm="71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5458-E9B7-4CE7-B695-8529FF65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12115800" cy="1143000"/>
          </a:xfrm>
        </p:spPr>
        <p:txBody>
          <a:bodyPr/>
          <a:lstStyle/>
          <a:p>
            <a:r>
              <a:rPr lang="en-US" dirty="0"/>
              <a:t>Demand Curve Example for Processed Pork </a:t>
            </a:r>
            <a:br>
              <a:rPr lang="en-US" dirty="0"/>
            </a:br>
            <a:r>
              <a:rPr lang="en-US" sz="1200" dirty="0"/>
              <a:t>Perloff, Microeconomics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32C56D-0896-40EF-91A7-6D9F66CA9E8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657350" y="2813267"/>
          <a:ext cx="8172450" cy="33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5350588-849E-4D19-9CCE-683AFAB43C57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677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 math example: q = 286 − 20 * p</a:t>
            </a:r>
          </a:p>
          <a:p>
            <a:pPr marL="400050" lvl="1" indent="0">
              <a:buNone/>
            </a:pPr>
            <a:r>
              <a:rPr lang="en-US" sz="1800" dirty="0"/>
              <a:t>Inverse demand: p = (286/20) − (1/20) * q; intercept: (286/20); slope: −1/20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350492" y="2438101"/>
            <a:ext cx="177165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Price per unit (p)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115656" y="6216704"/>
            <a:ext cx="298690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Quantity of units demanded (q)</a:t>
            </a:r>
          </a:p>
        </p:txBody>
      </p:sp>
    </p:spTree>
    <p:extLst>
      <p:ext uri="{BB962C8B-B14F-4D97-AF65-F5344CB8AC3E}">
        <p14:creationId xmlns:p14="http://schemas.microsoft.com/office/powerpoint/2010/main" val="89773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FD4-2497-4192-B50F-5B6E9898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Holding constant in the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Incomes of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Preferences of consumers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Information about the commodity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Government rules and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Prices of logically-related commodities</a:t>
            </a:r>
          </a:p>
          <a:p>
            <a:pPr lvl="1"/>
            <a:r>
              <a:rPr lang="en-US" dirty="0"/>
              <a:t>Consume together (complements)</a:t>
            </a:r>
          </a:p>
          <a:p>
            <a:pPr lvl="1"/>
            <a:r>
              <a:rPr lang="en-US" dirty="0"/>
              <a:t>Consume instead of (substitutes)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BFCC1-C7BB-4A7A-A2B4-FEA8830F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Else Equal (Ceteris Paribus)</a:t>
            </a:r>
          </a:p>
        </p:txBody>
      </p:sp>
    </p:spTree>
    <p:extLst>
      <p:ext uri="{BB962C8B-B14F-4D97-AF65-F5344CB8AC3E}">
        <p14:creationId xmlns:p14="http://schemas.microsoft.com/office/powerpoint/2010/main" val="39401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13EB-4F02-44CB-A3C0-6CEC1F4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Shifts Up/Out/to the Northeast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627743" y="4648200"/>
            <a:ext cx="10972800" cy="168750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dirty="0"/>
              <a:t>Incomes for consumers increase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Consumers have preferences change to demand more of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Consumers’ information changes about the good to be more favorable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Government rules and regulations become less restrictive concerning consumption of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Price of a complement (consume together) goes down/price of a substitute (consume instead of)</a:t>
            </a:r>
            <a:br>
              <a:rPr lang="en-US" sz="1800" dirty="0"/>
            </a:br>
            <a:r>
              <a:rPr lang="en-US" sz="1800" dirty="0"/>
              <a:t>goes 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1200" y="1676400"/>
            <a:ext cx="8229600" cy="3048000"/>
            <a:chOff x="488515" y="1524000"/>
            <a:chExt cx="8229600" cy="3048000"/>
          </a:xfrm>
        </p:grpSpPr>
        <p:graphicFrame>
          <p:nvGraphicFramePr>
            <p:cNvPr id="10" name="Content Placeholder 3">
              <a:extLst>
                <a:ext uri="{FF2B5EF4-FFF2-40B4-BE49-F238E27FC236}">
                  <a16:creationId xmlns:a16="http://schemas.microsoft.com/office/drawing/2014/main" id="{82DC5720-6DF1-4A39-A7A7-A2B30A9A74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88515" y="1524000"/>
            <a:ext cx="82296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Arrow: Up 5">
              <a:extLst>
                <a:ext uri="{FF2B5EF4-FFF2-40B4-BE49-F238E27FC236}">
                  <a16:creationId xmlns:a16="http://schemas.microsoft.com/office/drawing/2014/main" id="{BC905036-84F4-4B1C-8488-A764A3B66647}"/>
                </a:ext>
              </a:extLst>
            </p:cNvPr>
            <p:cNvSpPr/>
            <p:nvPr/>
          </p:nvSpPr>
          <p:spPr>
            <a:xfrm>
              <a:off x="4572000" y="2819400"/>
              <a:ext cx="533400" cy="228600"/>
            </a:xfrm>
            <a:prstGeom prst="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9C77F8-15B2-46FA-9753-8413B2BCAF81}"/>
                </a:ext>
              </a:extLst>
            </p:cNvPr>
            <p:cNvSpPr txBox="1"/>
            <p:nvPr/>
          </p:nvSpPr>
          <p:spPr>
            <a:xfrm>
              <a:off x="6248400" y="342900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524000" y="13400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816249" y="4490095"/>
            <a:ext cx="2689951" cy="234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Quantity of units demanded (q)</a:t>
            </a:r>
          </a:p>
        </p:txBody>
      </p:sp>
    </p:spTree>
    <p:extLst>
      <p:ext uri="{BB962C8B-B14F-4D97-AF65-F5344CB8AC3E}">
        <p14:creationId xmlns:p14="http://schemas.microsoft.com/office/powerpoint/2010/main" val="1625019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1200" y="1676399"/>
            <a:ext cx="8229600" cy="3048000"/>
            <a:chOff x="2476500" y="1600201"/>
            <a:chExt cx="8229600" cy="3048000"/>
          </a:xfrm>
        </p:grpSpPr>
        <p:graphicFrame>
          <p:nvGraphicFramePr>
            <p:cNvPr id="41" name="Content Placeholder 3">
              <a:extLst>
                <a:ext uri="{FF2B5EF4-FFF2-40B4-BE49-F238E27FC236}">
                  <a16:creationId xmlns:a16="http://schemas.microsoft.com/office/drawing/2014/main" id="{54196509-8136-4861-ADBA-39309424AF6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476500" y="1600201"/>
            <a:ext cx="8229600" cy="304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2" name="Arrow: Left 8">
              <a:extLst>
                <a:ext uri="{FF2B5EF4-FFF2-40B4-BE49-F238E27FC236}">
                  <a16:creationId xmlns:a16="http://schemas.microsoft.com/office/drawing/2014/main" id="{227F64E4-86F4-4AD2-99DA-BF1159606AC4}"/>
                </a:ext>
              </a:extLst>
            </p:cNvPr>
            <p:cNvSpPr/>
            <p:nvPr/>
          </p:nvSpPr>
          <p:spPr>
            <a:xfrm>
              <a:off x="6960106" y="2877312"/>
              <a:ext cx="381001" cy="350519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Arrow: Down 10">
              <a:extLst>
                <a:ext uri="{FF2B5EF4-FFF2-40B4-BE49-F238E27FC236}">
                  <a16:creationId xmlns:a16="http://schemas.microsoft.com/office/drawing/2014/main" id="{E0B8A9D5-AC37-4B56-AB5D-B6E89CF21425}"/>
                </a:ext>
              </a:extLst>
            </p:cNvPr>
            <p:cNvSpPr/>
            <p:nvPr/>
          </p:nvSpPr>
          <p:spPr>
            <a:xfrm>
              <a:off x="7734300" y="3078481"/>
              <a:ext cx="381000" cy="350519"/>
            </a:xfrm>
            <a:prstGeom prst="downArrow">
              <a:avLst>
                <a:gd name="adj1" fmla="val 50000"/>
                <a:gd name="adj2" fmla="val 6024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861723-5857-454D-8358-18AC37CE617A}"/>
                </a:ext>
              </a:extLst>
            </p:cNvPr>
            <p:cNvSpPr txBox="1"/>
            <p:nvPr/>
          </p:nvSpPr>
          <p:spPr>
            <a:xfrm>
              <a:off x="8042881" y="3484602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D‘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313EB-4F02-44CB-A3C0-6CEC1F4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Demand Shifts Down/In/Southwest</a:t>
            </a:r>
          </a:p>
        </p:txBody>
      </p:sp>
      <p:sp>
        <p:nvSpPr>
          <p:cNvPr id="10" name="Content Placeholder 10"/>
          <p:cNvSpPr txBox="1">
            <a:spLocks/>
          </p:cNvSpPr>
          <p:nvPr/>
        </p:nvSpPr>
        <p:spPr>
          <a:xfrm>
            <a:off x="627743" y="4648200"/>
            <a:ext cx="10972800" cy="168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800" dirty="0"/>
              <a:t>Incomes decrease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Preference shifts away from the good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Adverse information about the good becomes available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Rules and regulations make access to the good more difficult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The price of a complement (consume together) increases, and the price of a substitute (consume instead of) decreases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524000" y="13400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E30FD5-8FC0-47E0-8D21-3AA8E451E90E}"/>
              </a:ext>
            </a:extLst>
          </p:cNvPr>
          <p:cNvSpPr txBox="1"/>
          <p:nvPr/>
        </p:nvSpPr>
        <p:spPr>
          <a:xfrm>
            <a:off x="8816249" y="4490095"/>
            <a:ext cx="2689951" cy="234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Quantity of units demanded (q)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EF305C-90FC-4A15-8597-7C0F1362A23E}"/>
              </a:ext>
            </a:extLst>
          </p:cNvPr>
          <p:cNvSpPr txBox="1"/>
          <p:nvPr/>
        </p:nvSpPr>
        <p:spPr>
          <a:xfrm>
            <a:off x="8096250" y="3047999"/>
            <a:ext cx="35137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83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032E-34BA-460D-AAC5-ED2DB36423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Estimated by regression methods with observed data</a:t>
                </a:r>
              </a:p>
              <a:p>
                <a:pPr lvl="1"/>
                <a:r>
                  <a:rPr lang="en-US" sz="1800" dirty="0"/>
                  <a:t>q is quantity demanded of pork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pork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beef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/>
                  <a:t> is the price per unit of chicken</a:t>
                </a:r>
              </a:p>
              <a:p>
                <a:pPr lvl="1"/>
                <a:r>
                  <a:rPr lang="en-US" sz="1800" dirty="0"/>
                  <a:t>Y is consumer income</a:t>
                </a:r>
              </a:p>
              <a:p>
                <a:r>
                  <a:rPr lang="en-US" sz="2000" dirty="0"/>
                  <a:t>The thing we want to focus on is the relationship between price per unit and quantity demanded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s-ES" sz="1800" dirty="0"/>
                  <a:t>= 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sz="1800" dirty="0"/>
                  <a:t> = 3.333, Y = 12.5</a:t>
                </a:r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=171−20∗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+20∗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+3∗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3.333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12.5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=171−20∗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q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=286−20∗</m:t>
                    </m:r>
                    <m:r>
                      <a:rPr lang="en-US" sz="180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A032E-34BA-460D-AAC5-ED2DB3642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809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A9CC58F-AADD-432F-8215-ED36DB59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Equation</a:t>
            </a:r>
          </a:p>
        </p:txBody>
      </p:sp>
    </p:spTree>
    <p:extLst>
      <p:ext uri="{BB962C8B-B14F-4D97-AF65-F5344CB8AC3E}">
        <p14:creationId xmlns:p14="http://schemas.microsoft.com/office/powerpoint/2010/main" val="338997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7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4C5B-7A47-418C-A16F-312DCC375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supply curve traces out the amount of the good that will be supplied by producers at a given price.</a:t>
            </a:r>
          </a:p>
          <a:p>
            <a:r>
              <a:rPr lang="en-US" dirty="0"/>
              <a:t>Also a set of counterfactuals: If this is the price per unit, then this will be the quantity supplied (or vice versa).</a:t>
            </a:r>
          </a:p>
          <a:p>
            <a:r>
              <a:rPr lang="en-US" dirty="0"/>
              <a:t>Each point on the supply curve can be thought of as the “marginal cost” of producing that unit.</a:t>
            </a:r>
          </a:p>
          <a:p>
            <a:r>
              <a:rPr lang="en-US" dirty="0"/>
              <a:t>If a buyer is willing to pay that marginal cost, then the producer will sell that unit.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E3066-9EE7-45F6-8A8E-9902A07CA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Curve</a:t>
            </a:r>
          </a:p>
        </p:txBody>
      </p:sp>
    </p:spTree>
    <p:extLst>
      <p:ext uri="{BB962C8B-B14F-4D97-AF65-F5344CB8AC3E}">
        <p14:creationId xmlns:p14="http://schemas.microsoft.com/office/powerpoint/2010/main" val="206577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C546-F0F3-414D-B2CF-73192EB10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715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Math example:</a:t>
            </a:r>
          </a:p>
          <a:p>
            <a:r>
              <a:rPr lang="en-US" sz="2800" dirty="0"/>
              <a:t>q = 88 + 40 * p</a:t>
            </a:r>
          </a:p>
          <a:p>
            <a:pPr lvl="1"/>
            <a:r>
              <a:rPr lang="en-US" sz="2400" dirty="0"/>
              <a:t>Inverse: p = (−88/40) + (1/40) * q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85262-AE6B-49B3-A3FB-973B4FEF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582400" cy="1143000"/>
          </a:xfrm>
        </p:spPr>
        <p:txBody>
          <a:bodyPr/>
          <a:lstStyle/>
          <a:p>
            <a:r>
              <a:rPr lang="en-US" dirty="0"/>
              <a:t>Supply Curve Example </a:t>
            </a:r>
            <a:br>
              <a:rPr lang="en-US" dirty="0"/>
            </a:br>
            <a:r>
              <a:rPr lang="en-US" sz="1200" dirty="0"/>
              <a:t>also from Perloff, Microeconomics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FB0C5-212B-4C6E-8D20-23C6DA16EF39}"/>
              </a:ext>
            </a:extLst>
          </p:cNvPr>
          <p:cNvSpPr txBox="1"/>
          <p:nvPr/>
        </p:nvSpPr>
        <p:spPr>
          <a:xfrm>
            <a:off x="1143000" y="3101816"/>
            <a:ext cx="17526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842033" y="6368628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FE787C2-FD77-4647-9867-13FE9CA526AE}"/>
              </a:ext>
            </a:extLst>
          </p:cNvPr>
          <p:cNvGraphicFramePr>
            <a:graphicFrameLocks/>
          </p:cNvGraphicFramePr>
          <p:nvPr/>
        </p:nvGraphicFramePr>
        <p:xfrm>
          <a:off x="1752600" y="3505200"/>
          <a:ext cx="8458200" cy="280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876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91AE-99CC-4B57-9FF7-7F82427A3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Prices of inputs used in production of what is being supplied</a:t>
            </a:r>
          </a:p>
          <a:p>
            <a:r>
              <a:rPr lang="en-US" dirty="0"/>
              <a:t>Government rules and regulations</a:t>
            </a:r>
          </a:p>
          <a:p>
            <a:r>
              <a:rPr lang="en-US" dirty="0"/>
              <a:t>Technology of production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FC8B8-7CF6-4F1C-8970-7F26C6424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Else Equal (Ceteris Paribus)</a:t>
            </a:r>
          </a:p>
        </p:txBody>
      </p:sp>
    </p:spTree>
    <p:extLst>
      <p:ext uri="{BB962C8B-B14F-4D97-AF65-F5344CB8AC3E}">
        <p14:creationId xmlns:p14="http://schemas.microsoft.com/office/powerpoint/2010/main" val="42056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497-3224-466B-8E4F-766E8B18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Shifts Up/In/to the Northwest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4B0AD9A4-03B4-40B7-A941-4776EBD5D48B}"/>
              </a:ext>
            </a:extLst>
          </p:cNvPr>
          <p:cNvGraphicFramePr>
            <a:graphicFrameLocks/>
          </p:cNvGraphicFramePr>
          <p:nvPr/>
        </p:nvGraphicFramePr>
        <p:xfrm>
          <a:off x="2133600" y="1851025"/>
          <a:ext cx="7924800" cy="326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5E991D-C007-4056-8C33-9FDEF3585614}"/>
              </a:ext>
            </a:extLst>
          </p:cNvPr>
          <p:cNvSpPr txBox="1"/>
          <p:nvPr/>
        </p:nvSpPr>
        <p:spPr>
          <a:xfrm>
            <a:off x="609600" y="5410200"/>
            <a:ext cx="7265322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Input costs increase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Complying with rules and regulations becomes more costly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(Rare) technology of production gets worse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171BCF-CD95-4C68-B492-C030C7B0E228}"/>
              </a:ext>
            </a:extLst>
          </p:cNvPr>
          <p:cNvSpPr txBox="1"/>
          <p:nvPr/>
        </p:nvSpPr>
        <p:spPr>
          <a:xfrm>
            <a:off x="8106606" y="2931881"/>
            <a:ext cx="305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848A95-3093-4C4E-AB44-6251148AE3F3}"/>
              </a:ext>
            </a:extLst>
          </p:cNvPr>
          <p:cNvSpPr txBox="1"/>
          <p:nvPr/>
        </p:nvSpPr>
        <p:spPr>
          <a:xfrm>
            <a:off x="7055161" y="2423460"/>
            <a:ext cx="4572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21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16200000">
            <a:off x="5918540" y="3201922"/>
            <a:ext cx="595714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21600000">
            <a:off x="6460115" y="2931881"/>
            <a:ext cx="595714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625600" y="14035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651149" y="4972696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</p:spTree>
    <p:extLst>
      <p:ext uri="{BB962C8B-B14F-4D97-AF65-F5344CB8AC3E}">
        <p14:creationId xmlns:p14="http://schemas.microsoft.com/office/powerpoint/2010/main" val="106691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217D-59C0-4D5B-B204-CEC666AF1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the allocation of scarce resources among competing alternatives</a:t>
            </a:r>
          </a:p>
          <a:p>
            <a:r>
              <a:rPr lang="en-US" dirty="0"/>
              <a:t>The study of how best to use limited means in the pursuit of unlimited ends</a:t>
            </a:r>
          </a:p>
          <a:p>
            <a:r>
              <a:rPr lang="en-US" dirty="0"/>
              <a:t>The study of decisions made by:</a:t>
            </a:r>
          </a:p>
          <a:p>
            <a:pPr lvl="1"/>
            <a:r>
              <a:rPr lang="en-US" dirty="0"/>
              <a:t>Individuals</a:t>
            </a:r>
          </a:p>
          <a:p>
            <a:pPr lvl="1"/>
            <a:r>
              <a:rPr lang="en-US" dirty="0"/>
              <a:t>Households</a:t>
            </a:r>
          </a:p>
          <a:p>
            <a:pPr lvl="1"/>
            <a:r>
              <a:rPr lang="en-US" dirty="0"/>
              <a:t>Firms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4C0AB-789B-4B9D-BF68-BF8B481D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</a:t>
            </a:r>
          </a:p>
        </p:txBody>
      </p:sp>
    </p:spTree>
    <p:extLst>
      <p:ext uri="{BB962C8B-B14F-4D97-AF65-F5344CB8AC3E}">
        <p14:creationId xmlns:p14="http://schemas.microsoft.com/office/powerpoint/2010/main" val="10737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1"/>
    </mc:Choice>
    <mc:Fallback xmlns="">
      <p:transition spd="slow" advTm="287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07497-3224-466B-8E4F-766E8B18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Shift Down/Out/to the Southeast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E991D-C007-4056-8C33-9FDEF3585614}"/>
              </a:ext>
            </a:extLst>
          </p:cNvPr>
          <p:cNvSpPr txBox="1"/>
          <p:nvPr/>
        </p:nvSpPr>
        <p:spPr>
          <a:xfrm>
            <a:off x="609600" y="5410200"/>
            <a:ext cx="7265322" cy="10156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Input costs decrease.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Complying with rules and regulations becomes less costly.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Technology of production gets better.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171BCF-CD95-4C68-B492-C030C7B0E228}"/>
              </a:ext>
            </a:extLst>
          </p:cNvPr>
          <p:cNvSpPr txBox="1"/>
          <p:nvPr/>
        </p:nvSpPr>
        <p:spPr>
          <a:xfrm>
            <a:off x="6911633" y="2407793"/>
            <a:ext cx="30530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848A95-3093-4C4E-AB44-6251148AE3F3}"/>
              </a:ext>
            </a:extLst>
          </p:cNvPr>
          <p:cNvSpPr txBox="1"/>
          <p:nvPr/>
        </p:nvSpPr>
        <p:spPr>
          <a:xfrm>
            <a:off x="7770031" y="3158074"/>
            <a:ext cx="4572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12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10800000">
            <a:off x="5723296" y="3134986"/>
            <a:ext cx="594360" cy="39241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080722E3-CD9B-4E8E-9A2E-896A5767370A}"/>
              </a:ext>
            </a:extLst>
          </p:cNvPr>
          <p:cNvGraphicFramePr>
            <a:graphicFrameLocks/>
          </p:cNvGraphicFramePr>
          <p:nvPr/>
        </p:nvGraphicFramePr>
        <p:xfrm>
          <a:off x="2129175" y="1999924"/>
          <a:ext cx="7929225" cy="32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rrow: Up 1">
            <a:extLst>
              <a:ext uri="{FF2B5EF4-FFF2-40B4-BE49-F238E27FC236}">
                <a16:creationId xmlns:a16="http://schemas.microsoft.com/office/drawing/2014/main" id="{303B435F-4A46-4BC7-82D7-09D22DE38262}"/>
              </a:ext>
            </a:extLst>
          </p:cNvPr>
          <p:cNvSpPr/>
          <p:nvPr/>
        </p:nvSpPr>
        <p:spPr>
          <a:xfrm rot="5460000">
            <a:off x="6383358" y="3041932"/>
            <a:ext cx="594360" cy="3931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6ED7B0-8EFE-4198-BEA1-3E8233B1BABB}"/>
              </a:ext>
            </a:extLst>
          </p:cNvPr>
          <p:cNvSpPr txBox="1"/>
          <p:nvPr/>
        </p:nvSpPr>
        <p:spPr>
          <a:xfrm>
            <a:off x="1625600" y="1403502"/>
            <a:ext cx="1513195" cy="26225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13969D-ECD0-44BA-B3AC-F03BD2CCAEBE}"/>
              </a:ext>
            </a:extLst>
          </p:cNvPr>
          <p:cNvSpPr txBox="1"/>
          <p:nvPr/>
        </p:nvSpPr>
        <p:spPr>
          <a:xfrm>
            <a:off x="8651149" y="4972696"/>
            <a:ext cx="251176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supplied (q)</a:t>
            </a:r>
          </a:p>
        </p:txBody>
      </p:sp>
    </p:spTree>
    <p:extLst>
      <p:ext uri="{BB962C8B-B14F-4D97-AF65-F5344CB8AC3E}">
        <p14:creationId xmlns:p14="http://schemas.microsoft.com/office/powerpoint/2010/main" val="3332648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79458B-5DAD-4035-B900-9EBB97225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=178+40∗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−60∗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Again, estimated using regression methods</a:t>
                </a:r>
              </a:p>
              <a:p>
                <a:pPr lvl="2"/>
                <a:r>
                  <a:rPr lang="en-US" dirty="0"/>
                  <a:t>q is the quantity supplied of pork.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is the price per unit of pork.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is the price of hogs.</a:t>
                </a:r>
              </a:p>
              <a:p>
                <a:r>
                  <a:rPr lang="en-US" dirty="0"/>
                  <a:t>The thing we want to focus on is the relationship between price per unit and quantity supplied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=$1.50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178+40∗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−60∗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1.50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178−90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+40∗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q = 88 + 40 *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79458B-5DAD-4035-B900-9EBB97225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887" r="-1111" b="-15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6F7583B-CCDE-4F4F-A3D9-75E00C51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Underlying Equation</a:t>
            </a:r>
          </a:p>
        </p:txBody>
      </p:sp>
    </p:spTree>
    <p:extLst>
      <p:ext uri="{BB962C8B-B14F-4D97-AF65-F5344CB8AC3E}">
        <p14:creationId xmlns:p14="http://schemas.microsoft.com/office/powerpoint/2010/main" val="4243240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49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89C8-5FEF-4F71-91CB-2132CD4B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55BCE1-D2DF-4B17-9BC1-13F71DEA9681}"/>
              </a:ext>
            </a:extLst>
          </p:cNvPr>
          <p:cNvCxnSpPr>
            <a:cxnSpLocks/>
          </p:cNvCxnSpPr>
          <p:nvPr/>
        </p:nvCxnSpPr>
        <p:spPr>
          <a:xfrm>
            <a:off x="1384479" y="4214584"/>
            <a:ext cx="55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6136081A-7811-4513-AB0F-1A5C1044BA5B}"/>
              </a:ext>
            </a:extLst>
          </p:cNvPr>
          <p:cNvGraphicFramePr>
            <a:graphicFrameLocks/>
          </p:cNvGraphicFramePr>
          <p:nvPr/>
        </p:nvGraphicFramePr>
        <p:xfrm>
          <a:off x="762000" y="1847524"/>
          <a:ext cx="10668000" cy="44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3FDA81-3AB9-48D0-BD6C-0D27E8DF816C}"/>
              </a:ext>
            </a:extLst>
          </p:cNvPr>
          <p:cNvCxnSpPr>
            <a:cxnSpLocks/>
          </p:cNvCxnSpPr>
          <p:nvPr/>
        </p:nvCxnSpPr>
        <p:spPr>
          <a:xfrm>
            <a:off x="6932839" y="4224124"/>
            <a:ext cx="8424" cy="153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A66917-5571-4D58-938A-1BF0C751708D}"/>
              </a:ext>
            </a:extLst>
          </p:cNvPr>
          <p:cNvSpPr txBox="1"/>
          <p:nvPr/>
        </p:nvSpPr>
        <p:spPr>
          <a:xfrm>
            <a:off x="609600" y="1432730"/>
            <a:ext cx="14625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96E3EB-A806-4D2C-BC94-39EB8B556A4B}"/>
              </a:ext>
            </a:extLst>
          </p:cNvPr>
          <p:cNvSpPr txBox="1"/>
          <p:nvPr/>
        </p:nvSpPr>
        <p:spPr>
          <a:xfrm>
            <a:off x="9881726" y="6172200"/>
            <a:ext cx="1700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B5A4BB-7103-41A9-BAC0-A6F19EEA8700}"/>
              </a:ext>
            </a:extLst>
          </p:cNvPr>
          <p:cNvSpPr txBox="1"/>
          <p:nvPr/>
        </p:nvSpPr>
        <p:spPr>
          <a:xfrm>
            <a:off x="901521" y="4082448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$3.30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D74D3B-AA18-40EB-A5F3-85B69CD4E601}"/>
              </a:ext>
            </a:extLst>
          </p:cNvPr>
          <p:cNvSpPr/>
          <p:nvPr/>
        </p:nvSpPr>
        <p:spPr>
          <a:xfrm>
            <a:off x="6845121" y="4110196"/>
            <a:ext cx="175434" cy="2379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2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3199-1963-4254-959B-4EAD2DFF9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Demand: q = 286 − 20 * p</a:t>
            </a:r>
          </a:p>
          <a:p>
            <a:r>
              <a:rPr lang="en-US" sz="2400" dirty="0"/>
              <a:t>Supply: q = 88 + 40 * p</a:t>
            </a:r>
          </a:p>
          <a:p>
            <a:r>
              <a:rPr lang="en-US" sz="2400" dirty="0"/>
              <a:t>Question: What p will make the q supplied equal to the q demanded?</a:t>
            </a:r>
          </a:p>
          <a:p>
            <a:pPr marL="0" indent="0" algn="ctr">
              <a:buNone/>
            </a:pPr>
            <a:r>
              <a:rPr lang="en-US" sz="2400" dirty="0"/>
              <a:t>286 − 20 * p = 88 + 40 * p</a:t>
            </a:r>
          </a:p>
          <a:p>
            <a:pPr marL="0" indent="0" algn="ctr">
              <a:buNone/>
            </a:pPr>
            <a:r>
              <a:rPr lang="en-US" sz="2400" dirty="0"/>
              <a:t>       + 20 * p          + 20 * p</a:t>
            </a:r>
            <a:br>
              <a:rPr lang="en-US" sz="2400" dirty="0"/>
            </a:br>
            <a:r>
              <a:rPr lang="en-US" sz="2400" dirty="0"/>
              <a:t>286 = 88 + 60 * p</a:t>
            </a:r>
            <a:br>
              <a:rPr lang="en-US" sz="2400" dirty="0"/>
            </a:br>
            <a:r>
              <a:rPr lang="en-US" sz="2400" dirty="0"/>
              <a:t>− 88   − 88		</a:t>
            </a:r>
          </a:p>
          <a:p>
            <a:pPr marL="0" indent="0" algn="ctr">
              <a:buNone/>
            </a:pPr>
            <a:r>
              <a:rPr lang="en-US" sz="2400" dirty="0"/>
              <a:t>198 = 60 * p, multiply both sides by (1/60),</a:t>
            </a:r>
          </a:p>
          <a:p>
            <a:pPr marL="0" indent="0" algn="ctr">
              <a:buNone/>
            </a:pPr>
            <a:r>
              <a:rPr lang="en-US" sz="2400" dirty="0"/>
              <a:t>p* = 198/60 or $3.30, q* = 286 − 20 * $3.30 = 88 + 40 * $3.30 = 220</a:t>
            </a:r>
          </a:p>
          <a:p>
            <a:pPr marL="0" indent="0" algn="ctr">
              <a:buNone/>
            </a:pPr>
            <a:r>
              <a:rPr lang="en-US" sz="2400" dirty="0"/>
              <a:t>(p*, q*) = ($3.30, 220)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55EF5-D6D5-4EF5-A05A-2AA658F8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the Equilibrium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7800" y="3811074"/>
            <a:ext cx="316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495800" y="4572000"/>
            <a:ext cx="320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6070242"/>
            <a:ext cx="30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5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4E2F-4F46-48E9-808B-80EEBF3B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Equilibrium (Price Too High)?</a:t>
            </a: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9D6B0998-CBA7-44FA-A4C4-D833F3B1476C}"/>
              </a:ext>
            </a:extLst>
          </p:cNvPr>
          <p:cNvGraphicFramePr>
            <a:graphicFrameLocks/>
          </p:cNvGraphicFramePr>
          <p:nvPr/>
        </p:nvGraphicFramePr>
        <p:xfrm>
          <a:off x="1790699" y="1917976"/>
          <a:ext cx="8496811" cy="350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B0165A-9601-4014-9C7E-01E218ACC24C}"/>
              </a:ext>
            </a:extLst>
          </p:cNvPr>
          <p:cNvSpPr txBox="1"/>
          <p:nvPr/>
        </p:nvSpPr>
        <p:spPr>
          <a:xfrm>
            <a:off x="5257800" y="5486400"/>
            <a:ext cx="38100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At a price of $4.00:</a:t>
            </a:r>
          </a:p>
          <a:p>
            <a:pPr algn="ctr"/>
            <a:r>
              <a:rPr lang="en-US" sz="1600" dirty="0"/>
              <a:t> q supplied is 88 + 40 * $4.00 = 248, </a:t>
            </a:r>
          </a:p>
          <a:p>
            <a:pPr algn="ctr"/>
            <a:r>
              <a:rPr lang="en-US" sz="1600" dirty="0"/>
              <a:t>q demanded is 286 − 20 * $4.00 = 206</a:t>
            </a:r>
          </a:p>
          <a:p>
            <a:pPr algn="ctr"/>
            <a:r>
              <a:rPr lang="en-US" sz="1600" dirty="0"/>
              <a:t>Surplus of 42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23F86-63A8-4D0A-B5C2-3F9160E06DD9}"/>
              </a:ext>
            </a:extLst>
          </p:cNvPr>
          <p:cNvSpPr txBox="1"/>
          <p:nvPr/>
        </p:nvSpPr>
        <p:spPr>
          <a:xfrm>
            <a:off x="1295400" y="1548219"/>
            <a:ext cx="152400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C80AC-C4D8-4ABC-B65C-5FA49BA4C5FA}"/>
              </a:ext>
            </a:extLst>
          </p:cNvPr>
          <p:cNvSpPr txBox="1"/>
          <p:nvPr/>
        </p:nvSpPr>
        <p:spPr>
          <a:xfrm>
            <a:off x="9390056" y="5224046"/>
            <a:ext cx="158274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8373B3-76F3-441E-9F32-EB83FB1F16DA}"/>
              </a:ext>
            </a:extLst>
          </p:cNvPr>
          <p:cNvCxnSpPr/>
          <p:nvPr/>
        </p:nvCxnSpPr>
        <p:spPr>
          <a:xfrm>
            <a:off x="6039104" y="4879057"/>
            <a:ext cx="2133786" cy="27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07DFF0F-BEA4-4316-B638-C67540ABB1BD}"/>
              </a:ext>
            </a:extLst>
          </p:cNvPr>
          <p:cNvSpPr txBox="1"/>
          <p:nvPr/>
        </p:nvSpPr>
        <p:spPr>
          <a:xfrm>
            <a:off x="6045200" y="4544595"/>
            <a:ext cx="2112357" cy="33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Surplus of 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388DD5-CA2E-4AA2-B17F-1A1FC6EEA60A}"/>
              </a:ext>
            </a:extLst>
          </p:cNvPr>
          <p:cNvSpPr txBox="1"/>
          <p:nvPr/>
        </p:nvSpPr>
        <p:spPr>
          <a:xfrm>
            <a:off x="5917105" y="4902925"/>
            <a:ext cx="357790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206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DB9E1-7231-4741-9B6B-69383D8E7C70}"/>
              </a:ext>
            </a:extLst>
          </p:cNvPr>
          <p:cNvSpPr txBox="1"/>
          <p:nvPr/>
        </p:nvSpPr>
        <p:spPr>
          <a:xfrm>
            <a:off x="7978662" y="4907622"/>
            <a:ext cx="357790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248</a:t>
            </a:r>
          </a:p>
        </p:txBody>
      </p:sp>
    </p:spTree>
    <p:extLst>
      <p:ext uri="{BB962C8B-B14F-4D97-AF65-F5344CB8AC3E}">
        <p14:creationId xmlns:p14="http://schemas.microsoft.com/office/powerpoint/2010/main" val="3285771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4E2F-4F46-48E9-808B-80EEBF3B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Equilibrium (Price Too Low)?</a:t>
            </a:r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9D6B0998-CBA7-44FA-A4C4-D833F3B1476C}"/>
              </a:ext>
            </a:extLst>
          </p:cNvPr>
          <p:cNvGraphicFramePr>
            <a:graphicFrameLocks/>
          </p:cNvGraphicFramePr>
          <p:nvPr/>
        </p:nvGraphicFramePr>
        <p:xfrm>
          <a:off x="1790699" y="1918389"/>
          <a:ext cx="8496811" cy="350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3DB9E1-7231-4741-9B6B-69383D8E7C70}"/>
              </a:ext>
            </a:extLst>
          </p:cNvPr>
          <p:cNvSpPr txBox="1"/>
          <p:nvPr/>
        </p:nvSpPr>
        <p:spPr>
          <a:xfrm>
            <a:off x="7776738" y="4906051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/>
              <a:t>246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5EE500-F02C-4BC3-9A6C-DF594C9AD41E}"/>
              </a:ext>
            </a:extLst>
          </p:cNvPr>
          <p:cNvCxnSpPr/>
          <p:nvPr/>
        </p:nvCxnSpPr>
        <p:spPr>
          <a:xfrm>
            <a:off x="2362200" y="4220980"/>
            <a:ext cx="692337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BA03F46-1AB4-4D17-AAC6-19B70A66733D}"/>
              </a:ext>
            </a:extLst>
          </p:cNvPr>
          <p:cNvSpPr txBox="1"/>
          <p:nvPr/>
        </p:nvSpPr>
        <p:spPr>
          <a:xfrm>
            <a:off x="4000500" y="4531356"/>
            <a:ext cx="40255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Shortage of 78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FEDB19-83FA-4BC5-9696-683AB76D1700}"/>
              </a:ext>
            </a:extLst>
          </p:cNvPr>
          <p:cNvCxnSpPr/>
          <p:nvPr/>
        </p:nvCxnSpPr>
        <p:spPr>
          <a:xfrm flipH="1">
            <a:off x="4000500" y="4262888"/>
            <a:ext cx="1" cy="611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FEDB19-83FA-4BC5-9696-683AB76D1700}"/>
              </a:ext>
            </a:extLst>
          </p:cNvPr>
          <p:cNvCxnSpPr/>
          <p:nvPr/>
        </p:nvCxnSpPr>
        <p:spPr>
          <a:xfrm flipH="1">
            <a:off x="8022371" y="4229688"/>
            <a:ext cx="3629" cy="65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D18B16-B150-46A3-AC81-D2F015BFF625}"/>
              </a:ext>
            </a:extLst>
          </p:cNvPr>
          <p:cNvSpPr txBox="1"/>
          <p:nvPr/>
        </p:nvSpPr>
        <p:spPr>
          <a:xfrm>
            <a:off x="3800475" y="4893809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900" dirty="0"/>
              <a:t>168</a:t>
            </a:r>
            <a:endParaRPr lang="en-US" sz="1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1394F7-4D63-402A-BCEC-6793F9691265}"/>
              </a:ext>
            </a:extLst>
          </p:cNvPr>
          <p:cNvCxnSpPr>
            <a:cxnSpLocks/>
          </p:cNvCxnSpPr>
          <p:nvPr/>
        </p:nvCxnSpPr>
        <p:spPr>
          <a:xfrm>
            <a:off x="4000500" y="4887002"/>
            <a:ext cx="4021871" cy="68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023F86-63A8-4D0A-B5C2-3F9160E06DD9}"/>
              </a:ext>
            </a:extLst>
          </p:cNvPr>
          <p:cNvSpPr txBox="1"/>
          <p:nvPr/>
        </p:nvSpPr>
        <p:spPr>
          <a:xfrm>
            <a:off x="1295400" y="1548219"/>
            <a:ext cx="152400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FC80AC-C4D8-4ABC-B65C-5FA49BA4C5FA}"/>
              </a:ext>
            </a:extLst>
          </p:cNvPr>
          <p:cNvSpPr txBox="1"/>
          <p:nvPr/>
        </p:nvSpPr>
        <p:spPr>
          <a:xfrm>
            <a:off x="9390056" y="5224046"/>
            <a:ext cx="158274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0165A-9601-4014-9C7E-01E218ACC24C}"/>
              </a:ext>
            </a:extLst>
          </p:cNvPr>
          <p:cNvSpPr txBox="1"/>
          <p:nvPr/>
        </p:nvSpPr>
        <p:spPr>
          <a:xfrm>
            <a:off x="4057650" y="5486400"/>
            <a:ext cx="38100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/>
              <a:t>At a price of $2.00:</a:t>
            </a:r>
          </a:p>
          <a:p>
            <a:pPr algn="ctr"/>
            <a:r>
              <a:rPr lang="en-US" sz="1600" dirty="0"/>
              <a:t> q supplied is 88 + 40 * $2.00 = 168, </a:t>
            </a:r>
          </a:p>
          <a:p>
            <a:pPr algn="ctr"/>
            <a:r>
              <a:rPr lang="en-US" sz="1600" dirty="0"/>
              <a:t>q demanded is 286 − 20 * $2.00 = 246</a:t>
            </a:r>
          </a:p>
          <a:p>
            <a:pPr algn="ctr"/>
            <a:r>
              <a:rPr lang="en-US" sz="1600" dirty="0"/>
              <a:t>Shortage of 78</a:t>
            </a:r>
          </a:p>
        </p:txBody>
      </p:sp>
    </p:spTree>
    <p:extLst>
      <p:ext uri="{BB962C8B-B14F-4D97-AF65-F5344CB8AC3E}">
        <p14:creationId xmlns:p14="http://schemas.microsoft.com/office/powerpoint/2010/main" val="198884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84C7-1593-4FD7-9C7A-CE894AFA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price is too high, there will be a surplus.</a:t>
            </a:r>
          </a:p>
          <a:p>
            <a:r>
              <a:rPr lang="en-US" dirty="0"/>
              <a:t>If price is too low, there will be a shortage.</a:t>
            </a:r>
          </a:p>
          <a:p>
            <a:r>
              <a:rPr lang="en-US" dirty="0"/>
              <a:t>The equilibrium price is the “market clearing price”, where the quantity demanded and the quantity supplied are equal.</a:t>
            </a:r>
          </a:p>
          <a:p>
            <a:pPr lvl="1"/>
            <a:r>
              <a:rPr lang="en-US" dirty="0"/>
              <a:t>No shortage</a:t>
            </a:r>
          </a:p>
          <a:p>
            <a:pPr lvl="1"/>
            <a:r>
              <a:rPr lang="en-US" dirty="0"/>
              <a:t>No surplus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FBE31-5281-446D-B28B-6897200B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Are Self-Regulating</a:t>
            </a:r>
          </a:p>
        </p:txBody>
      </p:sp>
    </p:spTree>
    <p:extLst>
      <p:ext uri="{BB962C8B-B14F-4D97-AF65-F5344CB8AC3E}">
        <p14:creationId xmlns:p14="http://schemas.microsoft.com/office/powerpoint/2010/main" val="422076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C3E03-54CE-4BB2-A807-54802364D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Firms not entering or leaving the sector</a:t>
            </a:r>
          </a:p>
          <a:p>
            <a:r>
              <a:rPr lang="en-US" dirty="0"/>
              <a:t>Firms not expanding or contracting production</a:t>
            </a:r>
          </a:p>
          <a:p>
            <a:r>
              <a:rPr lang="en-US" dirty="0"/>
              <a:t>Prices are relatively stable over time</a:t>
            </a:r>
          </a:p>
          <a:p>
            <a:r>
              <a:rPr lang="en-US" dirty="0"/>
              <a:t>No visible surplus</a:t>
            </a:r>
          </a:p>
          <a:p>
            <a:r>
              <a:rPr lang="en-US" dirty="0"/>
              <a:t>No visible shortage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05E48-1CB6-4AD2-A171-49C5D9BB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Equilibrium Look Like?</a:t>
            </a:r>
          </a:p>
        </p:txBody>
      </p:sp>
    </p:spTree>
    <p:extLst>
      <p:ext uri="{BB962C8B-B14F-4D97-AF65-F5344CB8AC3E}">
        <p14:creationId xmlns:p14="http://schemas.microsoft.com/office/powerpoint/2010/main" val="1487864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Shifts in Supply and Demand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CE7D-541E-44B4-A501-89267A6A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interpreting the meaning of choices we observe</a:t>
            </a:r>
          </a:p>
          <a:p>
            <a:pPr lvl="1"/>
            <a:r>
              <a:rPr lang="en-US" dirty="0"/>
              <a:t>Consumers: Why did they choose this apple when they could have bought a pear?</a:t>
            </a:r>
          </a:p>
          <a:p>
            <a:pPr lvl="1"/>
            <a:r>
              <a:rPr lang="en-US" dirty="0"/>
              <a:t>Producers: Why did the firm use a capital-intense production method rather than a labor-intense method?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F7B79-C146-4906-896D-5D572DAE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 (cont.)</a:t>
            </a:r>
          </a:p>
        </p:txBody>
      </p:sp>
    </p:spTree>
    <p:extLst>
      <p:ext uri="{BB962C8B-B14F-4D97-AF65-F5344CB8AC3E}">
        <p14:creationId xmlns:p14="http://schemas.microsoft.com/office/powerpoint/2010/main" val="283414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85"/>
    </mc:Choice>
    <mc:Fallback xmlns="">
      <p:transition spd="slow" advTm="3048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136081A-7811-4513-AB0F-1A5C1044BA5B}"/>
              </a:ext>
            </a:extLst>
          </p:cNvPr>
          <p:cNvGraphicFramePr>
            <a:graphicFrameLocks/>
          </p:cNvGraphicFramePr>
          <p:nvPr/>
        </p:nvGraphicFramePr>
        <p:xfrm>
          <a:off x="762000" y="1847524"/>
          <a:ext cx="10668000" cy="440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C289C8-5FEF-4F71-91CB-2132CD4B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Equilibrium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55BCE1-D2DF-4B17-9BC1-13F71DEA9681}"/>
              </a:ext>
            </a:extLst>
          </p:cNvPr>
          <p:cNvCxnSpPr>
            <a:cxnSpLocks/>
          </p:cNvCxnSpPr>
          <p:nvPr/>
        </p:nvCxnSpPr>
        <p:spPr>
          <a:xfrm>
            <a:off x="1384479" y="4214584"/>
            <a:ext cx="55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FDA81-3AB9-48D0-BD6C-0D27E8DF816C}"/>
              </a:ext>
            </a:extLst>
          </p:cNvPr>
          <p:cNvCxnSpPr>
            <a:cxnSpLocks/>
          </p:cNvCxnSpPr>
          <p:nvPr/>
        </p:nvCxnSpPr>
        <p:spPr>
          <a:xfrm>
            <a:off x="6932839" y="4224124"/>
            <a:ext cx="8424" cy="1536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A66917-5571-4D58-938A-1BF0C751708D}"/>
              </a:ext>
            </a:extLst>
          </p:cNvPr>
          <p:cNvSpPr txBox="1"/>
          <p:nvPr/>
        </p:nvSpPr>
        <p:spPr>
          <a:xfrm>
            <a:off x="609600" y="1432730"/>
            <a:ext cx="146254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Price per unit (p)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96E3EB-A806-4D2C-BC94-39EB8B556A4B}"/>
              </a:ext>
            </a:extLst>
          </p:cNvPr>
          <p:cNvSpPr txBox="1"/>
          <p:nvPr/>
        </p:nvSpPr>
        <p:spPr>
          <a:xfrm>
            <a:off x="9881726" y="6172200"/>
            <a:ext cx="1700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Quantity of units (q)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5A4BB-7103-41A9-BAC0-A6F19EEA8700}"/>
              </a:ext>
            </a:extLst>
          </p:cNvPr>
          <p:cNvSpPr txBox="1"/>
          <p:nvPr/>
        </p:nvSpPr>
        <p:spPr>
          <a:xfrm>
            <a:off x="901521" y="4082448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$3.30</a:t>
            </a:r>
          </a:p>
        </p:txBody>
      </p:sp>
    </p:spTree>
    <p:extLst>
      <p:ext uri="{BB962C8B-B14F-4D97-AF65-F5344CB8AC3E}">
        <p14:creationId xmlns:p14="http://schemas.microsoft.com/office/powerpoint/2010/main" val="4042547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DEF0D0CD-255A-4720-AEAC-2549CA926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581321"/>
              </p:ext>
            </p:extLst>
          </p:nvPr>
        </p:nvGraphicFramePr>
        <p:xfrm>
          <a:off x="609600" y="1687284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CF9A44-747D-4026-9E7E-F9322781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Shift Up in Supply Leads to </a:t>
            </a:r>
            <a:br>
              <a:rPr lang="en-US" sz="3200" dirty="0"/>
            </a:br>
            <a:r>
              <a:rPr lang="en-US" sz="3200" dirty="0"/>
              <a:t>Movement along a Demand Curve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DB88E9-F737-4B9C-9253-378970E5AE5C}"/>
              </a:ext>
            </a:extLst>
          </p:cNvPr>
          <p:cNvCxnSpPr/>
          <p:nvPr/>
        </p:nvCxnSpPr>
        <p:spPr>
          <a:xfrm flipV="1">
            <a:off x="1555601" y="4052241"/>
            <a:ext cx="5211476" cy="3048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4495800" y="1869088"/>
            <a:ext cx="484632" cy="95097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EBC0DA-8CC3-4695-A413-FC510680BAA0}"/>
              </a:ext>
            </a:extLst>
          </p:cNvPr>
          <p:cNvCxnSpPr/>
          <p:nvPr/>
        </p:nvCxnSpPr>
        <p:spPr>
          <a:xfrm flipV="1">
            <a:off x="1600200" y="4315771"/>
            <a:ext cx="5974080" cy="66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7C7462-72B3-409B-9623-9C3CA204EF77}"/>
              </a:ext>
            </a:extLst>
          </p:cNvPr>
          <p:cNvCxnSpPr>
            <a:cxnSpLocks/>
          </p:cNvCxnSpPr>
          <p:nvPr/>
        </p:nvCxnSpPr>
        <p:spPr>
          <a:xfrm>
            <a:off x="6811676" y="4149465"/>
            <a:ext cx="0" cy="139408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7177A1-5123-4198-B718-2755DF2DDAA3}"/>
              </a:ext>
            </a:extLst>
          </p:cNvPr>
          <p:cNvSpPr txBox="1"/>
          <p:nvPr/>
        </p:nvSpPr>
        <p:spPr>
          <a:xfrm>
            <a:off x="6613545" y="5585385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206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543800" y="4179945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26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 rot="10800000">
            <a:off x="5118539" y="1869088"/>
            <a:ext cx="484632" cy="95097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289E1F-3556-45FC-9DE9-CD56DFA90373}"/>
              </a:ext>
            </a:extLst>
          </p:cNvPr>
          <p:cNvSpPr txBox="1"/>
          <p:nvPr/>
        </p:nvSpPr>
        <p:spPr>
          <a:xfrm>
            <a:off x="3238500" y="6209268"/>
            <a:ext cx="5715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Increase in input costs, more costly to meet regulation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6771" y="2016452"/>
            <a:ext cx="381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55732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5639-4891-4A27-AF51-37838DF4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Down in Supply Leads to </a:t>
            </a:r>
            <a:br>
              <a:rPr lang="en-US" sz="3200" dirty="0"/>
            </a:br>
            <a:r>
              <a:rPr lang="en-US" sz="3200" dirty="0"/>
              <a:t>Movement along a Demand Curve</a:t>
            </a:r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id="{B3BE9369-380C-4121-BFC1-C557EC69AC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515722"/>
              </p:ext>
            </p:extLst>
          </p:nvPr>
        </p:nvGraphicFramePr>
        <p:xfrm>
          <a:off x="609600" y="166075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8B01FE91-65BD-4136-BD46-846B9260366A}"/>
              </a:ext>
            </a:extLst>
          </p:cNvPr>
          <p:cNvSpPr txBox="1"/>
          <p:nvPr/>
        </p:nvSpPr>
        <p:spPr>
          <a:xfrm>
            <a:off x="10829657" y="425686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S’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3605AF-49F2-4D58-BEE9-486DAC5EEBE9}"/>
              </a:ext>
            </a:extLst>
          </p:cNvPr>
          <p:cNvCxnSpPr/>
          <p:nvPr/>
        </p:nvCxnSpPr>
        <p:spPr>
          <a:xfrm flipH="1" flipV="1">
            <a:off x="7798819" y="4171783"/>
            <a:ext cx="3" cy="13745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646182-89EC-4A55-B866-D9F818474913}"/>
              </a:ext>
            </a:extLst>
          </p:cNvPr>
          <p:cNvCxnSpPr/>
          <p:nvPr/>
        </p:nvCxnSpPr>
        <p:spPr>
          <a:xfrm>
            <a:off x="1241121" y="4088485"/>
            <a:ext cx="6557698" cy="668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774E5E-7C8D-45EE-967F-867DC728AD37}"/>
              </a:ext>
            </a:extLst>
          </p:cNvPr>
          <p:cNvCxnSpPr/>
          <p:nvPr/>
        </p:nvCxnSpPr>
        <p:spPr>
          <a:xfrm>
            <a:off x="8741910" y="4479527"/>
            <a:ext cx="5850" cy="106742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E302A01-B4D5-4456-BD90-21D1F21BF663}"/>
              </a:ext>
            </a:extLst>
          </p:cNvPr>
          <p:cNvSpPr txBox="1"/>
          <p:nvPr/>
        </p:nvSpPr>
        <p:spPr>
          <a:xfrm>
            <a:off x="11168211" y="563371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A9F52-457D-42B8-92F4-2BD6E6BF94DD}"/>
              </a:ext>
            </a:extLst>
          </p:cNvPr>
          <p:cNvSpPr txBox="1"/>
          <p:nvPr/>
        </p:nvSpPr>
        <p:spPr>
          <a:xfrm>
            <a:off x="829264" y="129141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37B003-C4ED-46C7-8DEF-2EFE595C128D}"/>
              </a:ext>
            </a:extLst>
          </p:cNvPr>
          <p:cNvSpPr txBox="1"/>
          <p:nvPr/>
        </p:nvSpPr>
        <p:spPr>
          <a:xfrm>
            <a:off x="2285221" y="6209268"/>
            <a:ext cx="7853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Input cost decrease, regulations less costly to meet, technological progress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263257-69C4-4DF0-B4FC-A96030465DE9}"/>
              </a:ext>
            </a:extLst>
          </p:cNvPr>
          <p:cNvSpPr txBox="1"/>
          <p:nvPr/>
        </p:nvSpPr>
        <p:spPr>
          <a:xfrm>
            <a:off x="8496775" y="5572161"/>
            <a:ext cx="39626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234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448E7C-CFC2-4314-A5DB-F0BB5DC929A1}"/>
              </a:ext>
            </a:extLst>
          </p:cNvPr>
          <p:cNvSpPr txBox="1"/>
          <p:nvPr/>
        </p:nvSpPr>
        <p:spPr>
          <a:xfrm>
            <a:off x="739060" y="4412719"/>
            <a:ext cx="502061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$2.64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0ABC30-BF1A-4343-B500-E5402DCF1070}"/>
              </a:ext>
            </a:extLst>
          </p:cNvPr>
          <p:cNvCxnSpPr/>
          <p:nvPr/>
        </p:nvCxnSpPr>
        <p:spPr>
          <a:xfrm flipV="1">
            <a:off x="1241121" y="4438452"/>
            <a:ext cx="7549434" cy="9737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8566973" y="4250829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631321" y="4011910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22496D-2C61-41E7-AFFF-E6E6B5B358BD}"/>
              </a:ext>
            </a:extLst>
          </p:cNvPr>
          <p:cNvCxnSpPr/>
          <p:nvPr/>
        </p:nvCxnSpPr>
        <p:spPr>
          <a:xfrm>
            <a:off x="9448800" y="3975326"/>
            <a:ext cx="228600" cy="23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22496D-2C61-41E7-AFFF-E6E6B5B358BD}"/>
              </a:ext>
            </a:extLst>
          </p:cNvPr>
          <p:cNvCxnSpPr/>
          <p:nvPr/>
        </p:nvCxnSpPr>
        <p:spPr>
          <a:xfrm>
            <a:off x="5005294" y="4622860"/>
            <a:ext cx="228600" cy="235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6348623" y="1555522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5791200" y="1584551"/>
            <a:ext cx="484632" cy="95097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4866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AB5F-016A-4FEF-95A1-964EB2C8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Up in Demand Causes</a:t>
            </a:r>
            <a:br>
              <a:rPr lang="en-US" sz="3200" dirty="0"/>
            </a:br>
            <a:r>
              <a:rPr lang="en-US" sz="3200" dirty="0"/>
              <a:t>Movement along a Supply Curve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444C4B-5FC6-4E15-85AC-E1368207D613}"/>
              </a:ext>
            </a:extLst>
          </p:cNvPr>
          <p:cNvGraphicFramePr>
            <a:graphicFrameLocks/>
          </p:cNvGraphicFramePr>
          <p:nvPr/>
        </p:nvGraphicFramePr>
        <p:xfrm>
          <a:off x="1676400" y="1702594"/>
          <a:ext cx="8763000" cy="424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82EAE9-00F5-4EF7-BF48-034CDC98CFA0}"/>
              </a:ext>
            </a:extLst>
          </p:cNvPr>
          <p:cNvSpPr txBox="1"/>
          <p:nvPr/>
        </p:nvSpPr>
        <p:spPr>
          <a:xfrm>
            <a:off x="2027821" y="1377863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02F826-3F87-4455-8F61-B91995CD1A12}"/>
              </a:ext>
            </a:extLst>
          </p:cNvPr>
          <p:cNvCxnSpPr>
            <a:cxnSpLocks/>
          </p:cNvCxnSpPr>
          <p:nvPr/>
        </p:nvCxnSpPr>
        <p:spPr>
          <a:xfrm flipV="1">
            <a:off x="7470210" y="4076178"/>
            <a:ext cx="0" cy="12101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D5089E-3787-47E8-A8C6-DF199A385946}"/>
              </a:ext>
            </a:extLst>
          </p:cNvPr>
          <p:cNvCxnSpPr>
            <a:cxnSpLocks/>
          </p:cNvCxnSpPr>
          <p:nvPr/>
        </p:nvCxnSpPr>
        <p:spPr>
          <a:xfrm>
            <a:off x="2362200" y="4068871"/>
            <a:ext cx="5108010" cy="73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6CEFC7-1FE2-47FB-9F95-5BD0024F3198}"/>
              </a:ext>
            </a:extLst>
          </p:cNvPr>
          <p:cNvCxnSpPr/>
          <p:nvPr/>
        </p:nvCxnSpPr>
        <p:spPr>
          <a:xfrm flipV="1">
            <a:off x="8225946" y="3924300"/>
            <a:ext cx="3654" cy="132097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1101BF-6BDF-415C-9CA0-D586D109902D}"/>
              </a:ext>
            </a:extLst>
          </p:cNvPr>
          <p:cNvCxnSpPr>
            <a:cxnSpLocks/>
          </p:cNvCxnSpPr>
          <p:nvPr/>
        </p:nvCxnSpPr>
        <p:spPr>
          <a:xfrm>
            <a:off x="2362200" y="3916369"/>
            <a:ext cx="5882640" cy="311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B96DBD-DD82-4B54-BC1F-EDAA27FA4B0B}"/>
              </a:ext>
            </a:extLst>
          </p:cNvPr>
          <p:cNvSpPr txBox="1"/>
          <p:nvPr/>
        </p:nvSpPr>
        <p:spPr>
          <a:xfrm>
            <a:off x="2057400" y="6026728"/>
            <a:ext cx="800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Income increase, preference shift, information changes, price of complement decreases, price of a substitute increases, regulations change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3763F8-111B-4398-961D-94ADD12A5332}"/>
              </a:ext>
            </a:extLst>
          </p:cNvPr>
          <p:cNvCxnSpPr>
            <a:cxnSpLocks/>
          </p:cNvCxnSpPr>
          <p:nvPr/>
        </p:nvCxnSpPr>
        <p:spPr>
          <a:xfrm flipV="1">
            <a:off x="5410200" y="3124200"/>
            <a:ext cx="2286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B83611-315E-424A-A7FA-9176CCD6B5AA}"/>
              </a:ext>
            </a:extLst>
          </p:cNvPr>
          <p:cNvSpPr txBox="1"/>
          <p:nvPr/>
        </p:nvSpPr>
        <p:spPr>
          <a:xfrm>
            <a:off x="8039238" y="5297466"/>
            <a:ext cx="37702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233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9EE0E-8B7E-4952-9CF4-DB5C319F968D}"/>
              </a:ext>
            </a:extLst>
          </p:cNvPr>
          <p:cNvSpPr txBox="1"/>
          <p:nvPr/>
        </p:nvSpPr>
        <p:spPr>
          <a:xfrm>
            <a:off x="1981200" y="3778837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$3.64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8062914" y="3791178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307178" y="3946207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32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5382768" y="1494971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33" name="Arrow: Up 8">
            <a:extLst>
              <a:ext uri="{FF2B5EF4-FFF2-40B4-BE49-F238E27FC236}">
                <a16:creationId xmlns:a16="http://schemas.microsoft.com/office/drawing/2014/main" id="{355DC61D-8FE6-4559-8527-3580C29500C5}"/>
              </a:ext>
            </a:extLst>
          </p:cNvPr>
          <p:cNvSpPr/>
          <p:nvPr/>
        </p:nvSpPr>
        <p:spPr>
          <a:xfrm>
            <a:off x="6125109" y="1501170"/>
            <a:ext cx="484632" cy="947723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70749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1F76B0-C3D4-4087-BBF5-7DDF8479BF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516800"/>
          <a:ext cx="10917129" cy="450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6BBDEB0-EAC2-4C5A-9EEF-41615A29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Shift Down in Demand Causes</a:t>
            </a:r>
            <a:br>
              <a:rPr lang="en-US" sz="3200" dirty="0"/>
            </a:br>
            <a:r>
              <a:rPr lang="en-US" sz="3200" dirty="0"/>
              <a:t>Movement along a Supply Curve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3F2A2-F996-47D3-886A-47853CE651D7}"/>
              </a:ext>
            </a:extLst>
          </p:cNvPr>
          <p:cNvCxnSpPr/>
          <p:nvPr/>
        </p:nvCxnSpPr>
        <p:spPr>
          <a:xfrm>
            <a:off x="7696200" y="4070594"/>
            <a:ext cx="0" cy="1387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93E9D5-48F0-43AD-ACE4-9ECC2FFD4F54}"/>
              </a:ext>
            </a:extLst>
          </p:cNvPr>
          <p:cNvCxnSpPr/>
          <p:nvPr/>
        </p:nvCxnSpPr>
        <p:spPr>
          <a:xfrm>
            <a:off x="1082806" y="3986909"/>
            <a:ext cx="6613394" cy="836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92BED-661E-4C9C-BA33-1A76ADEE42AC}"/>
              </a:ext>
            </a:extLst>
          </p:cNvPr>
          <p:cNvCxnSpPr/>
          <p:nvPr/>
        </p:nvCxnSpPr>
        <p:spPr>
          <a:xfrm>
            <a:off x="6731408" y="4225697"/>
            <a:ext cx="8547" cy="126707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EAC477-C9DB-4DFE-A8A3-E1AB23CC3651}"/>
              </a:ext>
            </a:extLst>
          </p:cNvPr>
          <p:cNvCxnSpPr/>
          <p:nvPr/>
        </p:nvCxnSpPr>
        <p:spPr>
          <a:xfrm>
            <a:off x="1082806" y="4238397"/>
            <a:ext cx="5648602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58585D-CEFA-4D66-99F5-F3720A0D2042}"/>
              </a:ext>
            </a:extLst>
          </p:cNvPr>
          <p:cNvCxnSpPr>
            <a:cxnSpLocks/>
          </p:cNvCxnSpPr>
          <p:nvPr/>
        </p:nvCxnSpPr>
        <p:spPr>
          <a:xfrm flipH="1">
            <a:off x="8224053" y="4313096"/>
            <a:ext cx="204694" cy="28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9C98D3-98BB-44D7-ACD6-C57B7DA6683F}"/>
              </a:ext>
            </a:extLst>
          </p:cNvPr>
          <p:cNvSpPr txBox="1"/>
          <p:nvPr/>
        </p:nvSpPr>
        <p:spPr>
          <a:xfrm>
            <a:off x="689750" y="1221434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C82143-D67E-45EF-8FF8-139D74D3219A}"/>
              </a:ext>
            </a:extLst>
          </p:cNvPr>
          <p:cNvSpPr txBox="1"/>
          <p:nvPr/>
        </p:nvSpPr>
        <p:spPr>
          <a:xfrm>
            <a:off x="11213823" y="549276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8C2300F-39AF-45BD-AE3B-BB197B9279AD}"/>
              </a:ext>
            </a:extLst>
          </p:cNvPr>
          <p:cNvSpPr/>
          <p:nvPr/>
        </p:nvSpPr>
        <p:spPr>
          <a:xfrm>
            <a:off x="5562600" y="1516799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99EB01C-BCE5-488E-81E3-8531A7FE0B6A}"/>
              </a:ext>
            </a:extLst>
          </p:cNvPr>
          <p:cNvSpPr/>
          <p:nvPr/>
        </p:nvSpPr>
        <p:spPr>
          <a:xfrm>
            <a:off x="6303722" y="1518887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1750-F880-434C-8D72-E89C45218230}"/>
              </a:ext>
            </a:extLst>
          </p:cNvPr>
          <p:cNvSpPr txBox="1"/>
          <p:nvPr/>
        </p:nvSpPr>
        <p:spPr>
          <a:xfrm>
            <a:off x="6551442" y="5480069"/>
            <a:ext cx="37702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206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58D1F-CA2E-4871-AC24-8EA8F9B9E585}"/>
              </a:ext>
            </a:extLst>
          </p:cNvPr>
          <p:cNvSpPr txBox="1"/>
          <p:nvPr/>
        </p:nvSpPr>
        <p:spPr>
          <a:xfrm>
            <a:off x="609600" y="4167641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$2.95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CCDDE-3497-4B2A-9B49-843BA9DD3E75}"/>
              </a:ext>
            </a:extLst>
          </p:cNvPr>
          <p:cNvSpPr txBox="1"/>
          <p:nvPr/>
        </p:nvSpPr>
        <p:spPr>
          <a:xfrm>
            <a:off x="609600" y="3871493"/>
            <a:ext cx="473206" cy="2308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800" dirty="0"/>
              <a:t>$3.30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58585D-CEFA-4D66-99F5-F3720A0D2042}"/>
              </a:ext>
            </a:extLst>
          </p:cNvPr>
          <p:cNvCxnSpPr>
            <a:cxnSpLocks/>
          </p:cNvCxnSpPr>
          <p:nvPr/>
        </p:nvCxnSpPr>
        <p:spPr>
          <a:xfrm flipH="1">
            <a:off x="4747261" y="3313781"/>
            <a:ext cx="204694" cy="28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6555999" y="4083197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A62710-5A27-4290-AE08-C3FB0739E668}"/>
              </a:ext>
            </a:extLst>
          </p:cNvPr>
          <p:cNvSpPr/>
          <p:nvPr/>
        </p:nvSpPr>
        <p:spPr>
          <a:xfrm>
            <a:off x="7507769" y="3905132"/>
            <a:ext cx="326064" cy="285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96DBD-DD82-4B54-BC1F-EDAA27FA4B0B}"/>
              </a:ext>
            </a:extLst>
          </p:cNvPr>
          <p:cNvSpPr txBox="1"/>
          <p:nvPr/>
        </p:nvSpPr>
        <p:spPr>
          <a:xfrm>
            <a:off x="2057400" y="6026728"/>
            <a:ext cx="8001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/>
              <a:t>Income decreases, preference shift, information changes, price of complement increases, price of a substitute decreases, regulations change</a:t>
            </a:r>
          </a:p>
        </p:txBody>
      </p:sp>
    </p:spTree>
    <p:extLst>
      <p:ext uri="{BB962C8B-B14F-4D97-AF65-F5344CB8AC3E}">
        <p14:creationId xmlns:p14="http://schemas.microsoft.com/office/powerpoint/2010/main" val="2445667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22F2-9D12-469A-BF13-8A627992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67200" cy="7365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Supply shift 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3219D-B8C7-45A4-8C4A-3EB66F2A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There Are Four Possible Outcomes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A84A584F-0F61-4E14-A61D-013605A9E401}"/>
              </a:ext>
            </a:extLst>
          </p:cNvPr>
          <p:cNvSpPr/>
          <p:nvPr/>
        </p:nvSpPr>
        <p:spPr>
          <a:xfrm>
            <a:off x="5168900" y="1358364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34C1D7B-3FED-49B9-8F62-F67E8C1FB8A8}"/>
              </a:ext>
            </a:extLst>
          </p:cNvPr>
          <p:cNvSpPr/>
          <p:nvPr/>
        </p:nvSpPr>
        <p:spPr>
          <a:xfrm>
            <a:off x="6034530" y="1390390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B8C3667-4A4A-4313-9906-4A69C34D63E4}"/>
              </a:ext>
            </a:extLst>
          </p:cNvPr>
          <p:cNvSpPr/>
          <p:nvPr/>
        </p:nvSpPr>
        <p:spPr>
          <a:xfrm>
            <a:off x="5168900" y="2706666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32D5EBA-8157-4F2E-AE9F-E32640360FBD}"/>
              </a:ext>
            </a:extLst>
          </p:cNvPr>
          <p:cNvSpPr/>
          <p:nvPr/>
        </p:nvSpPr>
        <p:spPr>
          <a:xfrm>
            <a:off x="5168900" y="4930744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07C5E8F-114D-43DC-B47B-8EFB0A3162A0}"/>
              </a:ext>
            </a:extLst>
          </p:cNvPr>
          <p:cNvSpPr/>
          <p:nvPr/>
        </p:nvSpPr>
        <p:spPr>
          <a:xfrm>
            <a:off x="6034530" y="2646124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A83AED4-9024-4211-A52D-70C123D869C0}"/>
              </a:ext>
            </a:extLst>
          </p:cNvPr>
          <p:cNvSpPr/>
          <p:nvPr/>
        </p:nvSpPr>
        <p:spPr>
          <a:xfrm>
            <a:off x="5196040" y="3790496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6DCD3F8A-C9D3-4E08-8BDA-8DE3456098EA}"/>
              </a:ext>
            </a:extLst>
          </p:cNvPr>
          <p:cNvSpPr/>
          <p:nvPr/>
        </p:nvSpPr>
        <p:spPr>
          <a:xfrm>
            <a:off x="6049144" y="3763026"/>
            <a:ext cx="484632" cy="97840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E08CDB3-DCEF-4B64-904E-21301E0E786C}"/>
              </a:ext>
            </a:extLst>
          </p:cNvPr>
          <p:cNvSpPr/>
          <p:nvPr/>
        </p:nvSpPr>
        <p:spPr>
          <a:xfrm>
            <a:off x="6086722" y="4937336"/>
            <a:ext cx="484632" cy="978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09600" y="2795195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/>
              <a:t>Supply shift down</a:t>
            </a: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09601" y="3939417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arabicPeriod" startAt="3"/>
            </a:pPr>
            <a:r>
              <a:rPr lang="en-US" dirty="0"/>
              <a:t>Demand shift up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609601" y="5083640"/>
            <a:ext cx="4267200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dirty="0"/>
              <a:t>Demand shift down</a:t>
            </a:r>
          </a:p>
        </p:txBody>
      </p:sp>
    </p:spTree>
    <p:extLst>
      <p:ext uri="{BB962C8B-B14F-4D97-AF65-F5344CB8AC3E}">
        <p14:creationId xmlns:p14="http://schemas.microsoft.com/office/powerpoint/2010/main" val="1253524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Elasticity Measures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 last topic, we looked at particular kinds of changes (supply and demand shifts) to identify the qualitative change in terms of p and q.</a:t>
            </a:r>
          </a:p>
          <a:p>
            <a:r>
              <a:rPr lang="en-US" dirty="0"/>
              <a:t>Now we want to think about the quantitative change.</a:t>
            </a:r>
          </a:p>
          <a:p>
            <a:pPr lvl="1"/>
            <a:r>
              <a:rPr lang="en-US" dirty="0"/>
              <a:t>Not just which direction, but how much change will there be to p and how much to q?</a:t>
            </a:r>
          </a:p>
          <a:p>
            <a:r>
              <a:rPr lang="en-US" dirty="0"/>
              <a:t>To understand this, we will introduce the concept of elasticity.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to Quantitative Change</a:t>
            </a:r>
          </a:p>
        </p:txBody>
      </p:sp>
    </p:spTree>
    <p:extLst>
      <p:ext uri="{BB962C8B-B14F-4D97-AF65-F5344CB8AC3E}">
        <p14:creationId xmlns:p14="http://schemas.microsoft.com/office/powerpoint/2010/main" val="4021609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CC5E1-FDE0-4287-BE11-577E213802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Unitless measure of how responsive the change in quantity is to different kinds of stimulus</a:t>
                </a:r>
              </a:p>
              <a:p>
                <a:r>
                  <a:rPr lang="en-US" dirty="0"/>
                  <a:t>Price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Cross-price elasticity: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𝑐h𝑎𝑛𝑔𝑒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𝑐h𝑎𝑛𝑔𝑒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Income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Price elasticity of supply: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4CC5E1-FDE0-4287-BE11-577E21380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8B4758E-E722-4732-9F78-4A9F33A3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</p:spTree>
    <p:extLst>
      <p:ext uri="{BB962C8B-B14F-4D97-AF65-F5344CB8AC3E}">
        <p14:creationId xmlns:p14="http://schemas.microsoft.com/office/powerpoint/2010/main" val="3240072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2C468E-A43C-4EAA-8F3C-378DDAB877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Symbol for change is delta ∆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How responsive is a change in q to a change in p (and vice versa)?</a:t>
                </a:r>
              </a:p>
              <a:p>
                <a:r>
                  <a:rPr lang="en-US" dirty="0"/>
                  <a:t>It is a unitless measure</a:t>
                </a:r>
              </a:p>
              <a:p>
                <a:r>
                  <a:rPr lang="en-US" dirty="0"/>
                  <a:t>It is a ratio</a:t>
                </a:r>
              </a:p>
              <a:p>
                <a:r>
                  <a:rPr lang="en-US" dirty="0"/>
                  <a:t>It is negative (the law of demand)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2C468E-A43C-4EAA-8F3C-378DDAB877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64BFF05-AC62-44EC-A062-16C027A3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(Own) 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5277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33A9-4ED8-4D5B-8D13-199CAB74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goods and services will we produce given the resources we have available?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will we allocate the available inputs to the production of the different goods and services we have decided to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will we allocate the produced goods and services to consumers?</a:t>
            </a:r>
          </a:p>
          <a:p>
            <a:pPr marL="0" indent="0">
              <a:buNone/>
            </a:pPr>
            <a:r>
              <a:rPr lang="en-US" sz="2800" i="1" dirty="0"/>
              <a:t>In an economy like that of the United States, the idea is that there is a market operating to answer these three questions.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33E08-80B8-402D-AB4A-22138B4E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Key Microeconomic Questions</a:t>
            </a:r>
          </a:p>
        </p:txBody>
      </p:sp>
    </p:spTree>
    <p:extLst>
      <p:ext uri="{BB962C8B-B14F-4D97-AF65-F5344CB8AC3E}">
        <p14:creationId xmlns:p14="http://schemas.microsoft.com/office/powerpoint/2010/main" val="3047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4"/>
    </mc:Choice>
    <mc:Fallback xmlns="">
      <p:transition spd="slow" advTm="91814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119167-2714-44E2-978D-4A493335D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Current user fee $3.00, 200 users</a:t>
                </a:r>
              </a:p>
              <a:p>
                <a:r>
                  <a:rPr lang="en-US" sz="2400" dirty="0"/>
                  <a:t>Proposed user fee $2.00, 400 users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𝑝𝑟𝑜𝑝𝑜𝑠𝑒𝑑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200/200 = 100%</a:t>
                </a:r>
              </a:p>
              <a:p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𝑝𝑟𝑜𝑝𝑜𝑠𝑒𝑑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𝑐𝑢𝑟𝑟𝑒𝑛𝑡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/>
                  <a:t>−1/3 = −33.3%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100%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−33.3%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= −3.0</a:t>
                </a:r>
              </a:p>
              <a:p>
                <a:r>
                  <a:rPr lang="en-US" sz="2400" dirty="0"/>
                  <a:t>The price elasticity of demand is −3.0 (it is elastic)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119167-2714-44E2-978D-4A493335D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0C56FEF-F3C2-4242-80D9-0620084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963400" cy="1143000"/>
          </a:xfrm>
        </p:spPr>
        <p:txBody>
          <a:bodyPr/>
          <a:lstStyle/>
          <a:p>
            <a:r>
              <a:rPr lang="en-US" sz="3600" dirty="0"/>
              <a:t>Example of a Public Park User Fee </a:t>
            </a:r>
            <a:r>
              <a:rPr lang="en-US" sz="1200" dirty="0"/>
              <a:t>Steinemann, Microeconomics for Public Decisions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583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CA5C-E4D5-4F15-8D2B-29C843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Price Elasticity of Demand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73E82C-0F97-43EF-97BE-24028D634317}"/>
              </a:ext>
            </a:extLst>
          </p:cNvPr>
          <p:cNvCxnSpPr>
            <a:cxnSpLocks/>
          </p:cNvCxnSpPr>
          <p:nvPr/>
        </p:nvCxnSpPr>
        <p:spPr>
          <a:xfrm>
            <a:off x="943429" y="1901371"/>
            <a:ext cx="10081141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027F7C97-E9AE-48CF-B5E4-4F1D0D4C153E}"/>
              </a:ext>
            </a:extLst>
          </p:cNvPr>
          <p:cNvSpPr/>
          <p:nvPr/>
        </p:nvSpPr>
        <p:spPr>
          <a:xfrm>
            <a:off x="4876800" y="2449238"/>
            <a:ext cx="3200400" cy="76199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7165" y="1415130"/>
            <a:ext cx="506870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−∞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76227" y="1392535"/>
            <a:ext cx="583814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+∞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079906"/>
            <a:ext cx="17748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elastic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2077736"/>
            <a:ext cx="127470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Unit elastic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89508" y="2077736"/>
            <a:ext cx="195438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inelastic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3889" y="2077736"/>
            <a:ext cx="1274708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Unit elastic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196" y="1415130"/>
            <a:ext cx="356188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7898" y="1392536"/>
            <a:ext cx="381702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dirty="0"/>
              <a:t>1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48124" y="1415130"/>
            <a:ext cx="54373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400" dirty="0"/>
              <a:t>−1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33539" y="2072971"/>
            <a:ext cx="1774845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1600" dirty="0"/>
              <a:t>Perfectly elastic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7142" y="2632229"/>
            <a:ext cx="105830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Elastic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00913" y="2638937"/>
            <a:ext cx="1538087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Inelastic</a:t>
            </a:r>
          </a:p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0191809" y="2619804"/>
            <a:ext cx="1058303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en-US" sz="2400" dirty="0"/>
              <a:t>Elastic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3"/>
              <p:cNvSpPr txBox="1">
                <a:spLocks/>
              </p:cNvSpPr>
              <p:nvPr/>
            </p:nvSpPr>
            <p:spPr>
              <a:xfrm>
                <a:off x="609600" y="3450773"/>
                <a:ext cx="10972800" cy="28193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How responsive is change in quantity to a change in price?</a:t>
                </a:r>
              </a:p>
              <a:p>
                <a:pPr lvl="1"/>
                <a:r>
                  <a:rPr lang="en-US" sz="2400" dirty="0"/>
                  <a:t>Not very, inelastic; ratio is less than 1 (in absolute value, |-1|=|1|=1)</a:t>
                </a:r>
              </a:p>
              <a:p>
                <a:pPr lvl="1"/>
                <a:r>
                  <a:rPr lang="en-US" sz="2400" dirty="0"/>
                  <a:t>Very, elastic; ratio is more than 1 (in absolute value)</a:t>
                </a:r>
              </a:p>
              <a:p>
                <a:r>
                  <a:rPr lang="en-US" sz="2800" dirty="0"/>
                  <a:t>What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Closeness of substitutes</a:t>
                </a:r>
              </a:p>
              <a:p>
                <a:pPr lvl="1"/>
                <a:r>
                  <a:rPr lang="en-US" sz="2400" dirty="0"/>
                  <a:t>Time it takes to react to the change</a:t>
                </a:r>
              </a:p>
            </p:txBody>
          </p:sp>
        </mc:Choice>
        <mc:Fallback xmlns="">
          <p:sp>
            <p:nvSpPr>
              <p:cNvPr id="2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50773"/>
                <a:ext cx="10972800" cy="2819399"/>
              </a:xfrm>
              <a:prstGeom prst="rect">
                <a:avLst/>
              </a:prstGeom>
              <a:blipFill>
                <a:blip r:embed="rId3"/>
                <a:stretch>
                  <a:fillRect l="-1000" t="-2160" b="-3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347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4D988-037D-4FAC-AB3B-43E70119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Residential electricity: −0.1</a:t>
            </a:r>
          </a:p>
          <a:p>
            <a:r>
              <a:rPr lang="en-US" sz="2400" dirty="0"/>
              <a:t>Coffee: −0.3</a:t>
            </a:r>
          </a:p>
          <a:p>
            <a:r>
              <a:rPr lang="en-US" sz="2400" dirty="0"/>
              <a:t>Cigarettes: −0.5</a:t>
            </a:r>
          </a:p>
          <a:p>
            <a:r>
              <a:rPr lang="en-US" sz="2400" dirty="0"/>
              <a:t>Tires short run: −0.9</a:t>
            </a:r>
          </a:p>
          <a:p>
            <a:r>
              <a:rPr lang="en-US" sz="2400" dirty="0"/>
              <a:t>Tires long run: −1.2</a:t>
            </a:r>
          </a:p>
          <a:p>
            <a:pPr lvl="1"/>
            <a:r>
              <a:rPr lang="en-US" sz="2000" dirty="0"/>
              <a:t>Long run is as long as it takes for people to make all the desired adjustments</a:t>
            </a:r>
          </a:p>
          <a:p>
            <a:pPr lvl="1"/>
            <a:r>
              <a:rPr lang="en-US" sz="2000" dirty="0"/>
              <a:t>Long run is usually more elastic than short run</a:t>
            </a:r>
          </a:p>
          <a:p>
            <a:r>
              <a:rPr lang="en-US" sz="2400" dirty="0"/>
              <a:t>Restaurant meals: −2.3</a:t>
            </a:r>
          </a:p>
          <a:p>
            <a:r>
              <a:rPr lang="en-US" sz="2400" dirty="0"/>
              <a:t>Foreign travel: −4.0</a:t>
            </a:r>
          </a:p>
          <a:p>
            <a:pPr lvl="1"/>
            <a:r>
              <a:rPr lang="en-US" sz="2000" dirty="0"/>
              <a:t>The more essential/addictive, the more inelastic</a:t>
            </a:r>
          </a:p>
          <a:p>
            <a:pPr lvl="1"/>
            <a:r>
              <a:rPr lang="en-US" sz="2000" dirty="0"/>
              <a:t>The more optional, the more elastic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69906-791F-4D7E-B5B5-9C609AFD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3655511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011672-327E-47DA-8064-98974B65F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10220"/>
              </p:ext>
            </p:extLst>
          </p:nvPr>
        </p:nvGraphicFramePr>
        <p:xfrm>
          <a:off x="838200" y="1584432"/>
          <a:ext cx="10591800" cy="436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8D64AA-9713-46B8-8B0F-4ACA8CA7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but Not Quite Correct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D5080-95C4-4C62-848F-2B1BBD38B7FF}"/>
              </a:ext>
            </a:extLst>
          </p:cNvPr>
          <p:cNvSpPr txBox="1"/>
          <p:nvPr/>
        </p:nvSpPr>
        <p:spPr>
          <a:xfrm>
            <a:off x="6172200" y="3341450"/>
            <a:ext cx="4495799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Not much change in p, large change in 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1E5CF-858D-42C8-9359-28F99805DF2A}"/>
              </a:ext>
            </a:extLst>
          </p:cNvPr>
          <p:cNvSpPr txBox="1"/>
          <p:nvPr/>
        </p:nvSpPr>
        <p:spPr>
          <a:xfrm>
            <a:off x="609600" y="5979769"/>
            <a:ext cx="109728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Not technically correct since elasticity changes at each point on the respective linear demand curves as we will see, but intuitively helpful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42AC2B-70F8-4605-A51A-3BBAAA384DE4}"/>
              </a:ext>
            </a:extLst>
          </p:cNvPr>
          <p:cNvSpPr txBox="1"/>
          <p:nvPr/>
        </p:nvSpPr>
        <p:spPr>
          <a:xfrm>
            <a:off x="1066800" y="121533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37909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60E2D-B89C-4DE8-9420-4C14612AA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q = 286 − 20 * p, p* = $3.30, q* = 220</a:t>
                </a:r>
              </a:p>
              <a:p>
                <a:pPr lvl="1"/>
                <a:r>
                  <a:rPr lang="en-US" sz="2400" dirty="0"/>
                  <a:t>Increase p to $3.50</a:t>
                </a:r>
              </a:p>
              <a:p>
                <a:pPr lvl="1"/>
                <a:r>
                  <a:rPr lang="en-US" sz="2400" dirty="0"/>
                  <a:t>q = 286 − 20 * 3.50 = 216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=−4,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=+$0.20, 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=$3.30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1.8%</m:t>
                        </m:r>
                      </m:num>
                      <m:den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6.1%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$.20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$3.30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$0.20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$3.30</m:t>
                        </m:r>
                      </m:num>
                      <m:den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sz="2800" dirty="0"/>
                  <a:t> = −0.3</a:t>
                </a:r>
              </a:p>
              <a:p>
                <a:r>
                  <a:rPr lang="en-US" sz="2800" dirty="0"/>
                  <a:t> Inelastic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260E2D-B89C-4DE8-9420-4C14612AA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482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1A280B5-46C6-422C-981E-C22E08BC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430000" cy="1143000"/>
          </a:xfrm>
        </p:spPr>
        <p:txBody>
          <a:bodyPr/>
          <a:lstStyle/>
          <a:p>
            <a:r>
              <a:rPr lang="en-US" dirty="0"/>
              <a:t>Price Elasticity of Demand Example </a:t>
            </a:r>
            <a:r>
              <a:rPr lang="en-US" sz="1200" dirty="0"/>
              <a:t>Perloff, Microeconomics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8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Cross-Price Elasticity and </a:t>
            </a:r>
            <a:br>
              <a:rPr lang="en-US" dirty="0"/>
            </a:br>
            <a:r>
              <a:rPr lang="en-US" dirty="0"/>
              <a:t>Income Elasticity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4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A7661-F734-40FC-B064-DAA6C3141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𝑝𝑏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dirty="0" smtClean="0">
                                <a:latin typeface="Cambria Math" panose="02040503050406030204" pitchFamily="18" charset="0"/>
                              </a:rPr>
                              <m:t>𝑝𝑏</m:t>
                            </m:r>
                          </m:den>
                        </m:f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𝑞𝑎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a and b are consumed together (bacon and eggs), they are </a:t>
                </a:r>
                <a:r>
                  <a:rPr lang="en-US" i="1" dirty="0"/>
                  <a:t>complements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negative</a:t>
                </a:r>
              </a:p>
              <a:p>
                <a:r>
                  <a:rPr lang="en-US" dirty="0"/>
                  <a:t>If a and b are consumed one or the other (bacon or sausage), they are substitutes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</a:t>
                </a:r>
              </a:p>
              <a:p>
                <a:r>
                  <a:rPr lang="en-US" dirty="0"/>
                  <a:t>If a and b are not related in consumption,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A7661-F734-40FC-B064-DAA6C3141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31ACD-3F40-4975-A627-1581C01AFA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Cross-Price Elasticity: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%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change</m:t>
                            </m:r>
                            <m:r>
                              <a:rPr lang="en-US" sz="36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600" i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531ACD-3F40-4975-A627-1581C01AF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38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AD686-712F-4B55-B711-B98087C23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q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=$4.00,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smtClean="0">
                        <a:latin typeface="Cambria Math" panose="02040503050406030204" pitchFamily="18" charset="0"/>
                      </a:rPr>
                      <m:t>=$3.33, 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=$12.50</m:t>
                    </m:r>
                  </m:oMath>
                </a14:m>
                <a:endParaRPr lang="es-ES" sz="2000" dirty="0"/>
              </a:p>
              <a:p>
                <a:pPr lvl="1"/>
                <a:r>
                  <a:rPr lang="en-US" sz="2000" dirty="0"/>
                  <a:t>q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=171−20∗$3.30+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+3∗3.33+2∗12.5</m:t>
                    </m:r>
                  </m:oMath>
                </a14:m>
                <a:endParaRPr lang="es-ES" sz="2000" dirty="0"/>
              </a:p>
              <a:p>
                <a:pPr lvl="2"/>
                <a:r>
                  <a:rPr lang="es-ES" sz="1800" dirty="0"/>
                  <a:t>q = 286 − 20 * p, we were at ($3.30, </a:t>
                </a:r>
                <a:r>
                  <a:rPr lang="es-ES" sz="1800" b="1" dirty="0">
                    <a:highlight>
                      <a:srgbClr val="FFFF00"/>
                    </a:highlight>
                  </a:rPr>
                  <a:t>220</a:t>
                </a:r>
                <a:r>
                  <a:rPr lang="es-ES" sz="18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𝑔𝑜𝑒𝑠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5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𝑘𝑒𝑒𝑝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smtClean="0">
                        <a:latin typeface="Cambria Math" panose="02040503050406030204" pitchFamily="18" charset="0"/>
                      </a:rPr>
                      <m:t>=$3.30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=171−20∗$3.30+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20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+3∗3.33+2∗12.5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=171−66+100+10+25=</m:t>
                    </m:r>
                    <m:r>
                      <a:rPr lang="en-US" sz="20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𝟐𝟒𝟎</m:t>
                    </m:r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𝑞𝑎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𝑝𝑏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𝑞𝑎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𝑝𝑏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𝑞𝑎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𝑝𝑏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𝑝𝑏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𝑞𝑎</m:t>
                        </m:r>
                      </m:den>
                    </m:f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=20,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.091%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.25%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=0.36</m:t>
                    </m:r>
                  </m:oMath>
                </a14:m>
                <a:r>
                  <a:rPr lang="en-US" sz="2400" dirty="0"/>
                  <a:t>, positive, substitutes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AAD686-712F-4B55-B711-B98087C23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4C33340-8418-4EF4-A26D-8EA11DB3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Cross-Price Elasticity Example for Pork</a:t>
            </a:r>
          </a:p>
        </p:txBody>
      </p:sp>
    </p:spTree>
    <p:extLst>
      <p:ext uri="{BB962C8B-B14F-4D97-AF65-F5344CB8AC3E}">
        <p14:creationId xmlns:p14="http://schemas.microsoft.com/office/powerpoint/2010/main" val="2700644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EE7E-DC4D-4B52-913F-0470AFFFD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sz="2800" dirty="0"/>
                  <a:t>, where Y is income</a:t>
                </a:r>
              </a:p>
              <a:p>
                <a:r>
                  <a:rPr lang="en-US" sz="2800" dirty="0"/>
                  <a:t>If E</a:t>
                </a:r>
                <a:r>
                  <a:rPr lang="en-US" sz="2800" baseline="-25000" dirty="0"/>
                  <a:t>Y</a:t>
                </a:r>
                <a:r>
                  <a:rPr lang="en-US" sz="2800" dirty="0"/>
                  <a:t> is negative, q is an </a:t>
                </a:r>
                <a:r>
                  <a:rPr lang="en-US" sz="2800" i="1" dirty="0"/>
                  <a:t>inferior</a:t>
                </a:r>
                <a:r>
                  <a:rPr lang="en-US" sz="2800" dirty="0"/>
                  <a:t> good</a:t>
                </a:r>
              </a:p>
              <a:p>
                <a:pPr lvl="1"/>
                <a:r>
                  <a:rPr lang="en-US" sz="2400" dirty="0"/>
                  <a:t>As income goes up we consume less of it</a:t>
                </a:r>
              </a:p>
              <a:p>
                <a:r>
                  <a:rPr lang="en-US" sz="2800" dirty="0"/>
                  <a:t>If E</a:t>
                </a:r>
                <a:r>
                  <a:rPr lang="en-US" sz="2800" baseline="-25000" dirty="0"/>
                  <a:t>Y</a:t>
                </a:r>
                <a:r>
                  <a:rPr lang="en-US" sz="2800" dirty="0"/>
                  <a:t> is positive, q is a </a:t>
                </a:r>
                <a:r>
                  <a:rPr lang="en-US" sz="2800" i="1" dirty="0"/>
                  <a:t>normal</a:t>
                </a:r>
                <a:r>
                  <a:rPr lang="en-US" sz="2800" dirty="0"/>
                  <a:t> good</a:t>
                </a:r>
              </a:p>
              <a:p>
                <a:pPr lvl="1"/>
                <a:r>
                  <a:rPr lang="en-US" sz="2400" dirty="0"/>
                  <a:t>As income goes up, we consume more of it</a:t>
                </a:r>
              </a:p>
              <a:p>
                <a:pPr lvl="2"/>
                <a:r>
                  <a:rPr lang="en-US" sz="2000" dirty="0"/>
                  <a:t>Sometimes there is the term </a:t>
                </a:r>
                <a:r>
                  <a:rPr lang="en-US" sz="2000" i="1" dirty="0"/>
                  <a:t>luxury</a:t>
                </a:r>
                <a:r>
                  <a:rPr lang="en-US" sz="2000" dirty="0"/>
                  <a:t> good when E</a:t>
                </a:r>
                <a:r>
                  <a:rPr lang="en-US" sz="2000" baseline="-25000" dirty="0"/>
                  <a:t>y</a:t>
                </a:r>
                <a:r>
                  <a:rPr lang="en-US" sz="2000" dirty="0"/>
                  <a:t> is greater than 1</a:t>
                </a:r>
              </a:p>
              <a:p>
                <a:r>
                  <a:rPr lang="en-US" sz="2800" dirty="0"/>
                  <a:t>Brazil 1974–1975: income elasticity for cassava −1.59, for milk 0.15, for rice 0.17, for eggs 0.63</a:t>
                </a:r>
              </a:p>
              <a:p>
                <a:r>
                  <a:rPr lang="en-US" sz="2800" dirty="0"/>
                  <a:t>China 2020: income elasticity for cereals 0.39 and for meat 0.69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A0EE7E-DC4D-4B52-913F-0470AFFFD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b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715967-7B4D-41BE-AA1F-B173B73DE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Income Elasticity of Demand: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715967-7B4D-41BE-AA1F-B173B73DE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31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7AD0D-9FDA-4DE7-B578-EB37EDEAE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q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=171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smtClean="0">
                        <a:latin typeface="Cambria Math" panose="02040503050406030204" pitchFamily="18" charset="0"/>
                      </a:rPr>
                      <m:t>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+20∗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+3∗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+2∗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=$4.00,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=$3.33,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=$12.50</m:t>
                    </m:r>
                  </m:oMath>
                </a14:m>
                <a:endParaRPr lang="es-ES" sz="2000" dirty="0"/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=171−20∗$3.30+20∗4+3∗3.33+</m:t>
                    </m:r>
                    <m:r>
                      <a:rPr lang="en-US" sz="20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000" b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:pPr lvl="2"/>
                <a:r>
                  <a:rPr lang="en-US" sz="1800" dirty="0"/>
                  <a:t>q = 286 – 20 * p, we were at ($3.30, 220)</a:t>
                </a:r>
              </a:p>
              <a:p>
                <a:r>
                  <a:rPr lang="en-US" sz="2400" dirty="0"/>
                  <a:t>Increase income by 1 to $13.50</a:t>
                </a:r>
              </a:p>
              <a:p>
                <a:r>
                  <a:rPr lang="en-US" sz="2400" dirty="0"/>
                  <a:t>q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=171−20∗3.30+20∗4+3∗3.333+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en-US" sz="2000" dirty="0"/>
                  <a:t>q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=171−66+80+10+27=222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=220,∆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=12.5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0.9%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8%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12.5</m:t>
                        </m:r>
                      </m:num>
                      <m:den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sz="2400" dirty="0"/>
                  <a:t> = 0.11, so normal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7AD0D-9FDA-4DE7-B578-EB37EDEAE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112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92C4897F-2477-49A8-976D-A34D2DA2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Elasticity Example</a:t>
            </a:r>
          </a:p>
        </p:txBody>
      </p:sp>
    </p:spTree>
    <p:extLst>
      <p:ext uri="{BB962C8B-B14F-4D97-AF65-F5344CB8AC3E}">
        <p14:creationId xmlns:p14="http://schemas.microsoft.com/office/powerpoint/2010/main" val="90798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3671-6339-4C04-A8AF-9A24DBB5E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develop the idea that answering these three questions through market forces is the ideal.</a:t>
            </a:r>
          </a:p>
          <a:p>
            <a:r>
              <a:rPr lang="en-US" dirty="0"/>
              <a:t>We will see ways in which this ideal is not always possible.</a:t>
            </a:r>
          </a:p>
          <a:p>
            <a:r>
              <a:rPr lang="en-US" dirty="0"/>
              <a:t>We will identify how this relates to public policy decisions.</a:t>
            </a:r>
          </a:p>
          <a:p>
            <a:r>
              <a:rPr lang="en-US" dirty="0"/>
              <a:t>We will look at ways to use economic tools and concepts to move the outcome closer to the ideal.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9E337-BBD7-471F-A6B4-15B7C76A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Microeconomics in Policy Analysis</a:t>
            </a:r>
          </a:p>
        </p:txBody>
      </p:sp>
    </p:spTree>
    <p:extLst>
      <p:ext uri="{BB962C8B-B14F-4D97-AF65-F5344CB8AC3E}">
        <p14:creationId xmlns:p14="http://schemas.microsoft.com/office/powerpoint/2010/main" val="31549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98"/>
    </mc:Choice>
    <mc:Fallback xmlns="">
      <p:transition spd="slow" advTm="46698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Elasticity of Supply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76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4FD00-0C29-4E89-9351-EBDD4EB22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m:rPr>
                            <m:sty m:val="p"/>
                          </m:rPr>
                          <a:rPr lang="el-GR" sz="28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80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80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The only difference with the price elasticity of demand is that the S is for supply; same formula</a:t>
                </a:r>
              </a:p>
              <a:p>
                <a:r>
                  <a:rPr lang="en-US" sz="2800" dirty="0"/>
                  <a:t>Supply is more elastic</a:t>
                </a:r>
              </a:p>
              <a:p>
                <a:pPr lvl="1"/>
                <a:r>
                  <a:rPr lang="en-US" sz="2400" dirty="0"/>
                  <a:t>The longer the time period to adjust</a:t>
                </a:r>
              </a:p>
              <a:p>
                <a:pPr lvl="1"/>
                <a:r>
                  <a:rPr lang="en-US" sz="2400" dirty="0"/>
                  <a:t>The easier it is to enter and exit production</a:t>
                </a:r>
              </a:p>
              <a:p>
                <a:pPr lvl="1"/>
                <a:r>
                  <a:rPr lang="en-US" sz="2400" dirty="0"/>
                  <a:t>The more technology of production and production environment are similar across firms</a:t>
                </a:r>
              </a:p>
              <a:p>
                <a:pPr lvl="1"/>
                <a:r>
                  <a:rPr lang="en-US" sz="2400" dirty="0"/>
                  <a:t>The smaller the impact increasing production has on increasing the prices of inputs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74FD00-0C29-4E89-9351-EBDD4EB22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0" r="-778" b="-12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C97C84-A5C3-4C87-9A7A-3DBA12640A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Price Elasticity of Supply: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sz="3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q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%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change</m:t>
                        </m:r>
                        <m:r>
                          <a:rPr lang="en-US" sz="36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i="0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C97C84-A5C3-4C87-9A7A-3DBA12640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451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DBCE-20C5-4662-9087-923ADE75B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supply of land for farming tends to be inelastic since we can’t make more land, but we can clear and convert to some extent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North America is 0.04, but in Latin America and the Caribbean is 0.20)</a:t>
                </a:r>
              </a:p>
              <a:p>
                <a:r>
                  <a:rPr lang="en-US" sz="2400" dirty="0"/>
                  <a:t>Walnuts: 0.02 (transplanting to first nuts produced 4-7 years)</a:t>
                </a:r>
              </a:p>
              <a:p>
                <a:r>
                  <a:rPr lang="en-US" sz="2400" dirty="0"/>
                  <a:t>Almonds: 0.12 (transplanting to first nuts produced 2-4 years)</a:t>
                </a:r>
              </a:p>
              <a:p>
                <a:r>
                  <a:rPr lang="en-US" sz="2400" dirty="0"/>
                  <a:t>Natural gas short run: 0.07; long run: 0.42</a:t>
                </a:r>
              </a:p>
              <a:p>
                <a:r>
                  <a:rPr lang="en-US" sz="2400" dirty="0"/>
                  <a:t>Cotton: 0.47</a:t>
                </a:r>
              </a:p>
              <a:p>
                <a:r>
                  <a:rPr lang="en-US" sz="2400" dirty="0"/>
                  <a:t>Hogs: 0.50</a:t>
                </a:r>
              </a:p>
              <a:p>
                <a:r>
                  <a:rPr lang="en-US" sz="2400" dirty="0"/>
                  <a:t>Milk: 0.50</a:t>
                </a:r>
              </a:p>
              <a:p>
                <a:r>
                  <a:rPr lang="en-US" sz="2400" dirty="0"/>
                  <a:t>Nurses: 1.1</a:t>
                </a:r>
              </a:p>
              <a:p>
                <a:r>
                  <a:rPr lang="en-US" sz="2400" dirty="0"/>
                  <a:t>Childcare labor: 2.0</a:t>
                </a:r>
              </a:p>
              <a:p>
                <a:pPr lvl="1"/>
                <a:r>
                  <a:rPr lang="en-US" sz="2000" dirty="0"/>
                  <a:t>(Various sources)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6DDBCE-20C5-4662-9087-923ADE75B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943" r="-1389" b="-1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FB739C-5B5B-4DCA-B6DE-DFBA3178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Elasticity of Supply Examples</a:t>
            </a:r>
          </a:p>
        </p:txBody>
      </p:sp>
    </p:spTree>
    <p:extLst>
      <p:ext uri="{BB962C8B-B14F-4D97-AF65-F5344CB8AC3E}">
        <p14:creationId xmlns:p14="http://schemas.microsoft.com/office/powerpoint/2010/main" val="129770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Application of Elasticity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34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0F3D35-CFEA-4EAD-8949-1125E5B7E5F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524000" y="1455061"/>
              <a:ext cx="8915401" cy="2398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259">
                      <a:extLst>
                        <a:ext uri="{9D8B030D-6E8A-4147-A177-3AD203B41FA5}">
                          <a16:colId xmlns:a16="http://schemas.microsoft.com/office/drawing/2014/main" val="3835300329"/>
                        </a:ext>
                      </a:extLst>
                    </a:gridCol>
                    <a:gridCol w="2028992">
                      <a:extLst>
                        <a:ext uri="{9D8B030D-6E8A-4147-A177-3AD203B41FA5}">
                          <a16:colId xmlns:a16="http://schemas.microsoft.com/office/drawing/2014/main" val="425596435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3398823862"/>
                        </a:ext>
                      </a:extLst>
                    </a:gridCol>
                    <a:gridCol w="1073149">
                      <a:extLst>
                        <a:ext uri="{9D8B030D-6E8A-4147-A177-3AD203B41FA5}">
                          <a16:colId xmlns:a16="http://schemas.microsoft.com/office/drawing/2014/main" val="15847970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870752456"/>
                        </a:ext>
                      </a:extLst>
                    </a:gridCol>
                    <a:gridCol w="1159330">
                      <a:extLst>
                        <a:ext uri="{9D8B030D-6E8A-4147-A177-3AD203B41FA5}">
                          <a16:colId xmlns:a16="http://schemas.microsoft.com/office/drawing/2014/main" val="1828804201"/>
                        </a:ext>
                      </a:extLst>
                    </a:gridCol>
                    <a:gridCol w="1812471">
                      <a:extLst>
                        <a:ext uri="{9D8B030D-6E8A-4147-A177-3AD203B41FA5}">
                          <a16:colId xmlns:a16="http://schemas.microsoft.com/office/drawing/2014/main" val="1881708210"/>
                        </a:ext>
                      </a:extLst>
                    </a:gridCol>
                  </a:tblGrid>
                  <a:tr h="554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Price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∆p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∆q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num>
                                  <m:den>
                                    <m: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𝚫</m:t>
                                    </m:r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</a:t>
                          </a:r>
                          <a:r>
                            <a:rPr lang="en-US" sz="1800" baseline="-25000" dirty="0"/>
                            <a:t>D</a:t>
                          </a:r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2278500931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$0.00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20(0) = 100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614616734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$1.00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100 – 20(1) = 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1/80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–20/80 = –0.25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775730464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$2.00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20(2) =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2/60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–40/60 = –0.67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951362637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$3.00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20(3) = 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3/40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–60/40 = –1.50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2368747481"/>
                      </a:ext>
                    </a:extLst>
                  </a:tr>
                  <a:tr h="31521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$4.00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100 – 20(4) = 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–20/1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4/20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–80/20 = –4.00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85695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90F3D35-CFEA-4EAD-8949-1125E5B7E5F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9585398"/>
                  </p:ext>
                </p:extLst>
              </p:nvPr>
            </p:nvGraphicFramePr>
            <p:xfrm>
              <a:off x="1524000" y="1455061"/>
              <a:ext cx="8915401" cy="23987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0259">
                      <a:extLst>
                        <a:ext uri="{9D8B030D-6E8A-4147-A177-3AD203B41FA5}">
                          <a16:colId xmlns:a16="http://schemas.microsoft.com/office/drawing/2014/main" val="3835300329"/>
                        </a:ext>
                      </a:extLst>
                    </a:gridCol>
                    <a:gridCol w="2028992">
                      <a:extLst>
                        <a:ext uri="{9D8B030D-6E8A-4147-A177-3AD203B41FA5}">
                          <a16:colId xmlns:a16="http://schemas.microsoft.com/office/drawing/2014/main" val="425596435"/>
                        </a:ext>
                      </a:extLst>
                    </a:gridCol>
                    <a:gridCol w="742950">
                      <a:extLst>
                        <a:ext uri="{9D8B030D-6E8A-4147-A177-3AD203B41FA5}">
                          <a16:colId xmlns:a16="http://schemas.microsoft.com/office/drawing/2014/main" val="3398823862"/>
                        </a:ext>
                      </a:extLst>
                    </a:gridCol>
                    <a:gridCol w="1073149">
                      <a:extLst>
                        <a:ext uri="{9D8B030D-6E8A-4147-A177-3AD203B41FA5}">
                          <a16:colId xmlns:a16="http://schemas.microsoft.com/office/drawing/2014/main" val="15847970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2870752456"/>
                        </a:ext>
                      </a:extLst>
                    </a:gridCol>
                    <a:gridCol w="1159330">
                      <a:extLst>
                        <a:ext uri="{9D8B030D-6E8A-4147-A177-3AD203B41FA5}">
                          <a16:colId xmlns:a16="http://schemas.microsoft.com/office/drawing/2014/main" val="1828804201"/>
                        </a:ext>
                      </a:extLst>
                    </a:gridCol>
                    <a:gridCol w="1812471">
                      <a:extLst>
                        <a:ext uri="{9D8B030D-6E8A-4147-A177-3AD203B41FA5}">
                          <a16:colId xmlns:a16="http://schemas.microsoft.com/office/drawing/2014/main" val="1881708210"/>
                        </a:ext>
                      </a:extLst>
                    </a:gridCol>
                  </a:tblGrid>
                  <a:tr h="6384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Price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Quantity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∆p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∆q</a:t>
                          </a:r>
                        </a:p>
                      </a:txBody>
                      <a:tcPr marL="77724" marR="77724" marT="38862" marB="3886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 anchor="ctr">
                        <a:blipFill>
                          <a:blip r:embed="rId2"/>
                          <a:stretch>
                            <a:fillRect l="-381281" t="-952" r="-242365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7724" marR="77724" marT="38862" marB="38862" anchor="ctr">
                        <a:blipFill>
                          <a:blip r:embed="rId2"/>
                          <a:stretch>
                            <a:fillRect l="-511518" t="-952" r="-157592" b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E</a:t>
                          </a:r>
                          <a:r>
                            <a:rPr lang="en-US" sz="1800" baseline="-25000" dirty="0"/>
                            <a:t>D</a:t>
                          </a:r>
                          <a:endParaRPr lang="en-US" sz="1800" dirty="0"/>
                        </a:p>
                      </a:txBody>
                      <a:tcPr marL="77724" marR="77724" marT="38862" marB="38862" anchor="ctr"/>
                    </a:tc>
                    <a:extLst>
                      <a:ext uri="{0D108BD9-81ED-4DB2-BD59-A6C34878D82A}">
                        <a16:rowId xmlns:a16="http://schemas.microsoft.com/office/drawing/2014/main" val="2278500931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$0.00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20(0) = 100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NA</a:t>
                          </a:r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614616734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$1.00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100 – 20(1) = 80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1/80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–20/80 = –0.25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775730464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$2.00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20(2) =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60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2/60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–40/60 = –0.67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951362637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$3.00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20(3) = 40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3/40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–60/40 = –1.50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2368747481"/>
                      </a:ext>
                    </a:extLst>
                  </a:tr>
                  <a:tr h="352044"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$4.00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100 – 20(4) = 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+1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–20/1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4/20</a:t>
                          </a:r>
                        </a:p>
                      </a:txBody>
                      <a:tcPr marL="77724" marR="77724" marT="38862" marB="3886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–80/20 = –4.00</a:t>
                          </a:r>
                          <a:endParaRPr lang="en-US" sz="1800" dirty="0"/>
                        </a:p>
                      </a:txBody>
                      <a:tcPr marL="77724" marR="77724" marT="38862" marB="38862"/>
                    </a:tc>
                    <a:extLst>
                      <a:ext uri="{0D108BD9-81ED-4DB2-BD59-A6C34878D82A}">
                        <a16:rowId xmlns:a16="http://schemas.microsoft.com/office/drawing/2014/main" val="3856954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D45A835-D206-4BF8-97E7-193CF5D6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Elasticity Changes as We Move along a Curve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5990B57-B7AD-4242-850D-CB360D735B0B}"/>
              </a:ext>
            </a:extLst>
          </p:cNvPr>
          <p:cNvGraphicFramePr>
            <a:graphicFrameLocks/>
          </p:cNvGraphicFramePr>
          <p:nvPr/>
        </p:nvGraphicFramePr>
        <p:xfrm>
          <a:off x="3810000" y="4049224"/>
          <a:ext cx="4572000" cy="267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FF6B7D-A507-4500-B58C-534796814162}"/>
              </a:ext>
            </a:extLst>
          </p:cNvPr>
          <p:cNvSpPr txBox="1"/>
          <p:nvPr/>
        </p:nvSpPr>
        <p:spPr>
          <a:xfrm>
            <a:off x="6628357" y="5378326"/>
            <a:ext cx="1144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/>
              <a:t>inelastic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F3DD3-6C25-4E77-861C-AED030383B50}"/>
              </a:ext>
            </a:extLst>
          </p:cNvPr>
          <p:cNvSpPr txBox="1"/>
          <p:nvPr/>
        </p:nvSpPr>
        <p:spPr>
          <a:xfrm>
            <a:off x="3464437" y="387578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50E12-A145-4ED3-A096-09A93DF178CF}"/>
              </a:ext>
            </a:extLst>
          </p:cNvPr>
          <p:cNvSpPr txBox="1"/>
          <p:nvPr/>
        </p:nvSpPr>
        <p:spPr>
          <a:xfrm>
            <a:off x="7943590" y="641437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DA33F9-3429-4D18-BE64-4623F66B801E}"/>
              </a:ext>
            </a:extLst>
          </p:cNvPr>
          <p:cNvCxnSpPr>
            <a:cxnSpLocks/>
          </p:cNvCxnSpPr>
          <p:nvPr/>
        </p:nvCxnSpPr>
        <p:spPr>
          <a:xfrm>
            <a:off x="7372143" y="5752292"/>
            <a:ext cx="713427" cy="468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01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F7C9-20C5-49C6-970A-520FF7CB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Washington, DC increased the tax on gasoline sold in the district so that the price increased by 6% in an attempt to increase tax revenue.</a:t>
            </a:r>
          </a:p>
          <a:p>
            <a:pPr lvl="1"/>
            <a:r>
              <a:rPr lang="en-US" sz="2000" dirty="0"/>
              <a:t>Before the increase, the tax per gallon was already $0.25 per gallon.</a:t>
            </a:r>
          </a:p>
          <a:p>
            <a:pPr lvl="1"/>
            <a:r>
              <a:rPr lang="en-US" sz="2000" dirty="0"/>
              <a:t>The amount sold per day before they raised the price was 100,000 gallons.</a:t>
            </a:r>
          </a:p>
          <a:p>
            <a:pPr lvl="1"/>
            <a:r>
              <a:rPr lang="en-US" sz="2000" dirty="0"/>
              <a:t>Tax revenue was $25,000 per day.</a:t>
            </a:r>
          </a:p>
          <a:p>
            <a:r>
              <a:rPr lang="en-US" sz="2400" dirty="0"/>
              <a:t>The price changed from $2.00 per gallon (including the $0.25 tax) to $2.12 (so total tax per gallon was $0.37).</a:t>
            </a:r>
          </a:p>
          <a:p>
            <a:pPr lvl="1"/>
            <a:r>
              <a:rPr lang="en-US" sz="2000" dirty="0"/>
              <a:t>The price elasticity of demand for gasoline in the United States is reported to be −0.6 in the text.</a:t>
            </a:r>
          </a:p>
          <a:p>
            <a:pPr lvl="1"/>
            <a:r>
              <a:rPr lang="en-US" sz="2000" dirty="0"/>
              <a:t>What percent reduction in quantity and level of tax revenue does this predict?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58287-4697-4E82-B9C2-8FB694FC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430000" cy="1143000"/>
          </a:xfrm>
        </p:spPr>
        <p:txBody>
          <a:bodyPr/>
          <a:lstStyle/>
          <a:p>
            <a:r>
              <a:rPr lang="en-US" dirty="0"/>
              <a:t>Application </a:t>
            </a:r>
            <a:r>
              <a:rPr lang="en-US" sz="1200" dirty="0"/>
              <a:t>Based on Perloff, Microeconomics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4625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B9A97-35EE-4B84-BA60-6BD8497D4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581399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baseline="-25000" dirty="0"/>
              <a:t>D</a:t>
            </a:r>
            <a:r>
              <a:rPr lang="en-US" sz="2800" dirty="0"/>
              <a:t> = −0.60 = (% change in q)/(% change in p [+6%]), % change in q = (–0.60) * (0.06), a reduction by 3.6%.</a:t>
            </a:r>
          </a:p>
          <a:p>
            <a:pPr lvl="1"/>
            <a:r>
              <a:rPr lang="en-US" sz="2400" dirty="0"/>
              <a:t>If we calculate the decline in quantity demanded, it should go from 100,000 to 96,400 gallons per day. That should give us tax revenue of ($0.37) * (96,400) = $35,688 per day, an increase of $10,688 from the $25,000 they were already getting.</a:t>
            </a:r>
          </a:p>
          <a:p>
            <a:r>
              <a:rPr lang="en-US" sz="2800" dirty="0"/>
              <a:t>What happened? Well, six months after implementing the policy, sales of gasoline in the district had reduced 33%.</a:t>
            </a:r>
          </a:p>
          <a:p>
            <a:pPr lvl="1"/>
            <a:r>
              <a:rPr lang="en-US" sz="2400" dirty="0"/>
              <a:t>What was the implied price elasticity of demand? −33%/6%, or −5.5.</a:t>
            </a:r>
          </a:p>
          <a:p>
            <a:pPr lvl="1"/>
            <a:r>
              <a:rPr lang="en-US" sz="2400" dirty="0"/>
              <a:t>A 33% reduction from 100,000 takes us to 67,000 gallons per day. That gives us a revenue of ($0.37) * 67,000 = $24,790, a reduction of $210. What went wrong?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C867D-762B-49FB-9877-0B566288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971" y="6497545"/>
            <a:ext cx="7126514" cy="276999"/>
          </a:xfrm>
          <a:prstGeom prst="rect">
            <a:avLst/>
          </a:prstGeom>
        </p:spPr>
        <p:txBody>
          <a:bodyPr wrap="square" anchor="b">
            <a:noAutofit/>
          </a:bodyPr>
          <a:lstStyle/>
          <a:p>
            <a:r>
              <a:rPr lang="en-US" sz="1200" dirty="0">
                <a:solidFill>
                  <a:srgbClr val="6C6C6C"/>
                </a:solidFill>
              </a:rPr>
              <a:t>(Some of these numbers are made up for the purposes of the example, but the basic story line is true.)</a:t>
            </a:r>
          </a:p>
        </p:txBody>
      </p:sp>
    </p:spTree>
    <p:extLst>
      <p:ext uri="{BB962C8B-B14F-4D97-AF65-F5344CB8AC3E}">
        <p14:creationId xmlns:p14="http://schemas.microsoft.com/office/powerpoint/2010/main" val="1049205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Price Regulation in a Market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86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this session, we will consider:</a:t>
            </a:r>
          </a:p>
          <a:p>
            <a:r>
              <a:rPr lang="en-US" dirty="0"/>
              <a:t>The impact of a price floor</a:t>
            </a:r>
          </a:p>
          <a:p>
            <a:r>
              <a:rPr lang="en-US" dirty="0"/>
              <a:t>The impact of a price ceiling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Influencing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33420670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FDB2-20AA-474C-B06A-68E908F6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48903"/>
          </a:xfrm>
        </p:spPr>
        <p:txBody>
          <a:bodyPr>
            <a:noAutofit/>
          </a:bodyPr>
          <a:lstStyle/>
          <a:p>
            <a:r>
              <a:rPr lang="en-US" dirty="0"/>
              <a:t>A legal minimum price that is allowed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F400-6A22-4771-8485-655CD7B9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Price Floor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971" y="5739256"/>
            <a:ext cx="9028434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Agricultural commodities, minimum wage laws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5F6FBA-0647-4A77-ABE8-2297B558C055}"/>
              </a:ext>
            </a:extLst>
          </p:cNvPr>
          <p:cNvGraphicFramePr>
            <a:graphicFrameLocks/>
          </p:cNvGraphicFramePr>
          <p:nvPr/>
        </p:nvGraphicFramePr>
        <p:xfrm>
          <a:off x="2920097" y="2201048"/>
          <a:ext cx="6351807" cy="359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C96356-9FCF-44E9-B3B6-6D4F6B1E85F5}"/>
              </a:ext>
            </a:extLst>
          </p:cNvPr>
          <p:cNvCxnSpPr>
            <a:cxnSpLocks/>
          </p:cNvCxnSpPr>
          <p:nvPr/>
        </p:nvCxnSpPr>
        <p:spPr>
          <a:xfrm>
            <a:off x="7154635" y="3305710"/>
            <a:ext cx="0" cy="1871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1D04E5-9B38-49E4-8845-F9F672ACF276}"/>
              </a:ext>
            </a:extLst>
          </p:cNvPr>
          <p:cNvCxnSpPr>
            <a:cxnSpLocks/>
          </p:cNvCxnSpPr>
          <p:nvPr/>
        </p:nvCxnSpPr>
        <p:spPr>
          <a:xfrm>
            <a:off x="5147045" y="3305710"/>
            <a:ext cx="0" cy="187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309CC2-EEC4-4123-984D-16B2EC13DE7D}"/>
              </a:ext>
            </a:extLst>
          </p:cNvPr>
          <p:cNvSpPr txBox="1"/>
          <p:nvPr/>
        </p:nvSpPr>
        <p:spPr>
          <a:xfrm>
            <a:off x="5167423" y="4743283"/>
            <a:ext cx="1987209" cy="37181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surplus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3338D-0BC0-4307-B598-9B8785B679DD}"/>
              </a:ext>
            </a:extLst>
          </p:cNvPr>
          <p:cNvSpPr txBox="1"/>
          <p:nvPr/>
        </p:nvSpPr>
        <p:spPr>
          <a:xfrm>
            <a:off x="5007295" y="5171043"/>
            <a:ext cx="428363" cy="33463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 err="1"/>
              <a:t>qd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284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4F6A-81CD-4F16-8DBF-A0879C3B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Microeconomics is distinguished from macroeconomics.</a:t>
            </a:r>
          </a:p>
          <a:p>
            <a:r>
              <a:rPr lang="en-US" dirty="0"/>
              <a:t>Macroeconomics studies an economy at an aggregate level.</a:t>
            </a:r>
          </a:p>
          <a:p>
            <a:pPr lvl="1"/>
            <a:r>
              <a:rPr lang="en-US" dirty="0"/>
              <a:t>The focus is on things like aggregate consumption, inflation rates, and unemployment rates.</a:t>
            </a:r>
          </a:p>
          <a:p>
            <a:pPr lvl="1"/>
            <a:r>
              <a:rPr lang="en-US" dirty="0"/>
              <a:t>We will mostly focus on microeconomics with a few references to macroeconomics in this policy analysis course.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729D2-345B-4C12-A298-D612B474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</p:txBody>
      </p:sp>
    </p:spTree>
    <p:extLst>
      <p:ext uri="{BB962C8B-B14F-4D97-AF65-F5344CB8AC3E}">
        <p14:creationId xmlns:p14="http://schemas.microsoft.com/office/powerpoint/2010/main" val="3371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7FDB2-20AA-474C-B06A-68E908F6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48903"/>
          </a:xfrm>
        </p:spPr>
        <p:txBody>
          <a:bodyPr>
            <a:noAutofit/>
          </a:bodyPr>
          <a:lstStyle/>
          <a:p>
            <a:r>
              <a:rPr lang="en-US" dirty="0"/>
              <a:t>A legal maximum price that is allowed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8F400-6A22-4771-8485-655CD7B9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 Price Ceiling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971" y="5739256"/>
            <a:ext cx="8137164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Rent controls, price of bread, price of rice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162300" y="2286000"/>
            <a:ext cx="5867400" cy="3505200"/>
            <a:chOff x="990600" y="2057400"/>
            <a:chExt cx="5867400" cy="3505200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4417F4A-FAFB-41E9-BD4E-2A07312E7EE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990600" y="2057400"/>
            <a:ext cx="5867400" cy="3505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F9C4E1-9F64-405E-ABCA-075914DAF50A}"/>
                </a:ext>
              </a:extLst>
            </p:cNvPr>
            <p:cNvCxnSpPr>
              <a:cxnSpLocks/>
            </p:cNvCxnSpPr>
            <p:nvPr/>
          </p:nvCxnSpPr>
          <p:spPr>
            <a:xfrm>
              <a:off x="4142259" y="3756104"/>
              <a:ext cx="0" cy="127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18B88F-78A0-440C-86EC-30AA08EE5B80}"/>
                </a:ext>
              </a:extLst>
            </p:cNvPr>
            <p:cNvCxnSpPr>
              <a:cxnSpLocks/>
            </p:cNvCxnSpPr>
            <p:nvPr/>
          </p:nvCxnSpPr>
          <p:spPr>
            <a:xfrm>
              <a:off x="2667000" y="3756104"/>
              <a:ext cx="0" cy="127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22DAF5-141E-4E43-9DCF-DF7800C0063C}"/>
                </a:ext>
              </a:extLst>
            </p:cNvPr>
            <p:cNvSpPr txBox="1"/>
            <p:nvPr/>
          </p:nvSpPr>
          <p:spPr>
            <a:xfrm>
              <a:off x="2392996" y="4963055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 err="1"/>
                <a:t>qs</a:t>
              </a:r>
              <a:endParaRPr 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1FC4D6-9A65-4892-A3F4-0E0DDF0E198D}"/>
                </a:ext>
              </a:extLst>
            </p:cNvPr>
            <p:cNvSpPr txBox="1"/>
            <p:nvPr/>
          </p:nvSpPr>
          <p:spPr>
            <a:xfrm>
              <a:off x="2704578" y="4767196"/>
              <a:ext cx="1437381" cy="27699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/>
                <a:t>shortage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569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Instruments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Taxation</a:t>
            </a:r>
          </a:p>
        </p:txBody>
      </p:sp>
    </p:spTree>
    <p:extLst>
      <p:ext uri="{BB962C8B-B14F-4D97-AF65-F5344CB8AC3E}">
        <p14:creationId xmlns:p14="http://schemas.microsoft.com/office/powerpoint/2010/main" val="39635063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0AD7-0702-4E4E-B92E-1BB37EF4E5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A Specific (per Unit of q) Tax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660AD7-0702-4E4E-B92E-1BB37EF4E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7F8D55-ADF8-48E6-A390-CD8280488AE1}"/>
                  </a:ext>
                </a:extLst>
              </p:cNvPr>
              <p:cNvSpPr txBox="1"/>
              <p:nvPr/>
            </p:nvSpPr>
            <p:spPr>
              <a:xfrm>
                <a:off x="1501775" y="6102811"/>
                <a:ext cx="2618385" cy="6463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pc = ps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specific on producers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7F8D55-ADF8-48E6-A390-CD8280488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75" y="6102811"/>
                <a:ext cx="2618385" cy="646331"/>
              </a:xfrm>
              <a:prstGeom prst="rect">
                <a:avLst/>
              </a:prstGeom>
              <a:blipFill>
                <a:blip r:embed="rId4"/>
                <a:stretch>
                  <a:fillRect l="-1860" t="-4717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456D-256D-4C67-B363-8747906B7453}"/>
                  </a:ext>
                </a:extLst>
              </p:cNvPr>
              <p:cNvSpPr txBox="1"/>
              <p:nvPr/>
            </p:nvSpPr>
            <p:spPr>
              <a:xfrm>
                <a:off x="6499225" y="6102810"/>
                <a:ext cx="2467342" cy="6463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pc = ps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pc −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= ps</a:t>
                </a:r>
              </a:p>
              <a:p>
                <a:r>
                  <a:rPr lang="en-US" dirty="0"/>
                  <a:t>specific on consumers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3F456D-256D-4C67-B363-8747906B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25" y="6102810"/>
                <a:ext cx="2467342" cy="646331"/>
              </a:xfrm>
              <a:prstGeom prst="rect">
                <a:avLst/>
              </a:prstGeom>
              <a:blipFill>
                <a:blip r:embed="rId5"/>
                <a:stretch>
                  <a:fillRect l="-1975" t="-4717" r="-4938"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Content Placeholder 3">
            <a:extLst>
              <a:ext uri="{FF2B5EF4-FFF2-40B4-BE49-F238E27FC236}">
                <a16:creationId xmlns:a16="http://schemas.microsoft.com/office/drawing/2014/main" id="{82555BE9-BC8C-4077-B0C8-C193BEAFAF3D}"/>
              </a:ext>
            </a:extLst>
          </p:cNvPr>
          <p:cNvGraphicFramePr>
            <a:graphicFrameLocks/>
          </p:cNvGraphicFramePr>
          <p:nvPr/>
        </p:nvGraphicFramePr>
        <p:xfrm>
          <a:off x="1557534" y="1857260"/>
          <a:ext cx="4278954" cy="411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050F7F3A-FDD8-418F-864B-937418AAB66F}"/>
              </a:ext>
            </a:extLst>
          </p:cNvPr>
          <p:cNvGraphicFramePr>
            <a:graphicFrameLocks/>
          </p:cNvGraphicFramePr>
          <p:nvPr/>
        </p:nvGraphicFramePr>
        <p:xfrm>
          <a:off x="6378576" y="1719942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CD7508-4168-4618-880B-C329AC751E4F}"/>
              </a:ext>
            </a:extLst>
          </p:cNvPr>
          <p:cNvCxnSpPr/>
          <p:nvPr/>
        </p:nvCxnSpPr>
        <p:spPr>
          <a:xfrm>
            <a:off x="3253767" y="3091542"/>
            <a:ext cx="0" cy="231865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20FCA23-F971-4D31-8EB7-76CC2C811AEE}"/>
              </a:ext>
            </a:extLst>
          </p:cNvPr>
          <p:cNvCxnSpPr/>
          <p:nvPr/>
        </p:nvCxnSpPr>
        <p:spPr>
          <a:xfrm flipH="1">
            <a:off x="1902000" y="3116594"/>
            <a:ext cx="137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43935FA-F4BC-43E9-97AB-5E3268E020B8}"/>
              </a:ext>
            </a:extLst>
          </p:cNvPr>
          <p:cNvCxnSpPr>
            <a:cxnSpLocks/>
          </p:cNvCxnSpPr>
          <p:nvPr/>
        </p:nvCxnSpPr>
        <p:spPr>
          <a:xfrm>
            <a:off x="2040830" y="3777342"/>
            <a:ext cx="12129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474A6D-88A0-44DD-958D-F3119F432EA5}"/>
                  </a:ext>
                </a:extLst>
              </p:cNvPr>
              <p:cNvSpPr txBox="1"/>
              <p:nvPr/>
            </p:nvSpPr>
            <p:spPr>
              <a:xfrm>
                <a:off x="3328348" y="3270691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474A6D-88A0-44DD-958D-F3119F43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348" y="3270691"/>
                <a:ext cx="3595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64753BF-D381-4772-A25A-FA1EB1AE14C2}"/>
              </a:ext>
            </a:extLst>
          </p:cNvPr>
          <p:cNvSpPr txBox="1"/>
          <p:nvPr/>
        </p:nvSpPr>
        <p:spPr>
          <a:xfrm>
            <a:off x="1241425" y="2901359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C3A1C9-A86A-4C76-9B06-132C870B6A13}"/>
              </a:ext>
            </a:extLst>
          </p:cNvPr>
          <p:cNvSpPr txBox="1"/>
          <p:nvPr/>
        </p:nvSpPr>
        <p:spPr>
          <a:xfrm>
            <a:off x="1241425" y="3592676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F06729-E155-4834-9489-3BD62B1910E1}"/>
              </a:ext>
            </a:extLst>
          </p:cNvPr>
          <p:cNvSpPr txBox="1"/>
          <p:nvPr/>
        </p:nvSpPr>
        <p:spPr>
          <a:xfrm>
            <a:off x="1241425" y="3302957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CAD166-9F60-4204-BC8C-D3EAF8C31D63}"/>
              </a:ext>
            </a:extLst>
          </p:cNvPr>
          <p:cNvSpPr txBox="1"/>
          <p:nvPr/>
        </p:nvSpPr>
        <p:spPr>
          <a:xfrm>
            <a:off x="3756412" y="5052905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134570-367E-40C2-B1EC-5809BE41B12E}"/>
                  </a:ext>
                </a:extLst>
              </p:cNvPr>
              <p:cNvSpPr txBox="1"/>
              <p:nvPr/>
            </p:nvSpPr>
            <p:spPr>
              <a:xfrm>
                <a:off x="3156798" y="5052905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6134570-367E-40C2-B1EC-5809BE41B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798" y="5052905"/>
                <a:ext cx="467436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4DFD35BB-6ED8-4B98-8003-057DAE063038}"/>
              </a:ext>
            </a:extLst>
          </p:cNvPr>
          <p:cNvSpPr/>
          <p:nvPr/>
        </p:nvSpPr>
        <p:spPr>
          <a:xfrm>
            <a:off x="1899903" y="3131208"/>
            <a:ext cx="1343264" cy="64774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6A51DB9-CF80-432A-A3F1-35E48A1AE49C}"/>
              </a:ext>
            </a:extLst>
          </p:cNvPr>
          <p:cNvCxnSpPr/>
          <p:nvPr/>
        </p:nvCxnSpPr>
        <p:spPr>
          <a:xfrm>
            <a:off x="8943280" y="3487623"/>
            <a:ext cx="0" cy="184257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71D45B-12B6-4DAF-969C-38423FF935A4}"/>
              </a:ext>
            </a:extLst>
          </p:cNvPr>
          <p:cNvCxnSpPr>
            <a:cxnSpLocks/>
          </p:cNvCxnSpPr>
          <p:nvPr/>
        </p:nvCxnSpPr>
        <p:spPr>
          <a:xfrm flipH="1">
            <a:off x="6700700" y="3487623"/>
            <a:ext cx="2242580" cy="2714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3302BAE-ED5B-404D-9A82-33E523BA6A53}"/>
              </a:ext>
            </a:extLst>
          </p:cNvPr>
          <p:cNvCxnSpPr>
            <a:cxnSpLocks/>
          </p:cNvCxnSpPr>
          <p:nvPr/>
        </p:nvCxnSpPr>
        <p:spPr>
          <a:xfrm flipV="1">
            <a:off x="8333680" y="3086025"/>
            <a:ext cx="0" cy="22441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B2C28A-0229-46EE-89D1-B11F90D63E2F}"/>
              </a:ext>
            </a:extLst>
          </p:cNvPr>
          <p:cNvCxnSpPr>
            <a:cxnSpLocks/>
          </p:cNvCxnSpPr>
          <p:nvPr/>
        </p:nvCxnSpPr>
        <p:spPr>
          <a:xfrm flipH="1">
            <a:off x="6982032" y="3137919"/>
            <a:ext cx="13516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CACEFD0-C62A-4DD2-9034-9120B65916E8}"/>
              </a:ext>
            </a:extLst>
          </p:cNvPr>
          <p:cNvCxnSpPr/>
          <p:nvPr/>
        </p:nvCxnSpPr>
        <p:spPr>
          <a:xfrm flipH="1">
            <a:off x="6982032" y="3762258"/>
            <a:ext cx="1351648" cy="15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5EE7A3-68B7-4AAF-A24B-45FF95B1C14E}"/>
              </a:ext>
            </a:extLst>
          </p:cNvPr>
          <p:cNvCxnSpPr>
            <a:cxnSpLocks/>
          </p:cNvCxnSpPr>
          <p:nvPr/>
        </p:nvCxnSpPr>
        <p:spPr>
          <a:xfrm>
            <a:off x="9781480" y="4012112"/>
            <a:ext cx="0" cy="577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F70955-6AFE-4863-B268-5B9666ED0900}"/>
                  </a:ext>
                </a:extLst>
              </p:cNvPr>
              <p:cNvSpPr txBox="1"/>
              <p:nvPr/>
            </p:nvSpPr>
            <p:spPr>
              <a:xfrm>
                <a:off x="9741055" y="4224242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1F70955-6AFE-4863-B268-5B9666ED0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055" y="4224242"/>
                <a:ext cx="3595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7A0475-3A3D-4645-81BE-99E9E1B9FB45}"/>
                  </a:ext>
                </a:extLst>
              </p:cNvPr>
              <p:cNvSpPr txBox="1"/>
              <p:nvPr/>
            </p:nvSpPr>
            <p:spPr>
              <a:xfrm>
                <a:off x="8315333" y="3223645"/>
                <a:ext cx="35952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7A0475-3A3D-4645-81BE-99E9E1B9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33" y="3223645"/>
                <a:ext cx="35952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445F2883-BB8F-4CC6-9147-BE9FBBC9B502}"/>
              </a:ext>
            </a:extLst>
          </p:cNvPr>
          <p:cNvSpPr txBox="1"/>
          <p:nvPr/>
        </p:nvSpPr>
        <p:spPr>
          <a:xfrm>
            <a:off x="6241783" y="2953253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8E8387-073E-421C-8303-E9A998D41DC4}"/>
              </a:ext>
            </a:extLst>
          </p:cNvPr>
          <p:cNvSpPr txBox="1"/>
          <p:nvPr/>
        </p:nvSpPr>
        <p:spPr>
          <a:xfrm>
            <a:off x="6218330" y="3577592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47503-4961-474C-B36A-3141E030B85D}"/>
              </a:ext>
            </a:extLst>
          </p:cNvPr>
          <p:cNvSpPr txBox="1"/>
          <p:nvPr/>
        </p:nvSpPr>
        <p:spPr>
          <a:xfrm>
            <a:off x="6243500" y="3330097"/>
            <a:ext cx="9144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870055-F611-468C-B0CA-ADE3B08F0191}"/>
                  </a:ext>
                </a:extLst>
              </p:cNvPr>
              <p:cNvSpPr txBox="1"/>
              <p:nvPr/>
            </p:nvSpPr>
            <p:spPr>
              <a:xfrm>
                <a:off x="8218192" y="4973738"/>
                <a:ext cx="467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2870055-F611-468C-B0CA-ADE3B08F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192" y="4973738"/>
                <a:ext cx="467436" cy="369332"/>
              </a:xfrm>
              <a:prstGeom prst="rect">
                <a:avLst/>
              </a:prstGeom>
              <a:blipFill>
                <a:blip r:embed="rId1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11CF6E6-261B-4CCB-8752-C1C5CF8C031E}"/>
              </a:ext>
            </a:extLst>
          </p:cNvPr>
          <p:cNvSpPr txBox="1"/>
          <p:nvPr/>
        </p:nvSpPr>
        <p:spPr>
          <a:xfrm>
            <a:off x="8904933" y="4960862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5CF9E9D-9ED9-402F-B835-625561EF685A}"/>
              </a:ext>
            </a:extLst>
          </p:cNvPr>
          <p:cNvSpPr/>
          <p:nvPr/>
        </p:nvSpPr>
        <p:spPr>
          <a:xfrm>
            <a:off x="7038279" y="3145008"/>
            <a:ext cx="1282575" cy="64633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B4590F-5159-48D7-907F-C67B10D5A46A}"/>
              </a:ext>
            </a:extLst>
          </p:cNvPr>
          <p:cNvSpPr/>
          <p:nvPr/>
        </p:nvSpPr>
        <p:spPr>
          <a:xfrm>
            <a:off x="4154479" y="1371600"/>
            <a:ext cx="1338069" cy="53340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DA9F0D-5DA7-4D19-8462-47E6986E3B98}"/>
                  </a:ext>
                </a:extLst>
              </p:cNvPr>
              <p:cNvSpPr txBox="1"/>
              <p:nvPr/>
            </p:nvSpPr>
            <p:spPr>
              <a:xfrm>
                <a:off x="5570180" y="1485759"/>
                <a:ext cx="2467342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is tax revenue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DDA9F0D-5DA7-4D19-8462-47E6986E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80" y="1485759"/>
                <a:ext cx="2467342" cy="369332"/>
              </a:xfrm>
              <a:prstGeom prst="rect">
                <a:avLst/>
              </a:prstGeom>
              <a:blipFill>
                <a:blip r:embed="rId13"/>
                <a:stretch>
                  <a:fillRect l="-205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BFAD604B-5BA7-4A75-B5E0-552A9896738D}"/>
              </a:ext>
            </a:extLst>
          </p:cNvPr>
          <p:cNvSpPr txBox="1"/>
          <p:nvPr/>
        </p:nvSpPr>
        <p:spPr>
          <a:xfrm>
            <a:off x="1323886" y="2102582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47D959-A743-48B4-86DE-CF9DA76C4B90}"/>
              </a:ext>
            </a:extLst>
          </p:cNvPr>
          <p:cNvSpPr txBox="1"/>
          <p:nvPr/>
        </p:nvSpPr>
        <p:spPr>
          <a:xfrm>
            <a:off x="6352480" y="206967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430311-552F-4BBB-AC88-FD426BA57951}"/>
              </a:ext>
            </a:extLst>
          </p:cNvPr>
          <p:cNvSpPr txBox="1"/>
          <p:nvPr/>
        </p:nvSpPr>
        <p:spPr>
          <a:xfrm>
            <a:off x="5492548" y="566915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85C4AE-6DA8-4405-A777-C44A7BC91BAC}"/>
              </a:ext>
            </a:extLst>
          </p:cNvPr>
          <p:cNvSpPr txBox="1"/>
          <p:nvPr/>
        </p:nvSpPr>
        <p:spPr>
          <a:xfrm>
            <a:off x="10595752" y="560632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952915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D5BC9B-BD6D-4AAF-BEAB-419D840A88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Ad Valorem (Percent of a $) Tax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r>
                  <a:rPr lang="en-US" sz="3600" dirty="0"/>
                  <a:t> = </a:t>
                </a:r>
                <a:r>
                  <a:rPr lang="el-GR" sz="3600" dirty="0"/>
                  <a:t>α</a:t>
                </a:r>
                <a:r>
                  <a:rPr lang="en-US" sz="3600" dirty="0"/>
                  <a:t> * pc,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360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D5BC9B-BD6D-4AAF-BEAB-419D840A8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710447" y="1600200"/>
            <a:ext cx="8771106" cy="5105400"/>
            <a:chOff x="152400" y="1676399"/>
            <a:chExt cx="8771106" cy="51054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Content Placeholder 3">
                  <a:extLst>
                    <a:ext uri="{FF2B5EF4-FFF2-40B4-BE49-F238E27FC236}">
                      <a16:creationId xmlns:a16="http://schemas.microsoft.com/office/drawing/2014/main" id="{9FD7FA41-B623-45DB-90B6-2A60AF01DDF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30303849"/>
                    </p:ext>
                  </p:extLst>
                </p:nvPr>
              </p:nvGraphicFramePr>
              <p:xfrm>
                <a:off x="486427" y="1676399"/>
                <a:ext cx="8229600" cy="45259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</mc:Choice>
          <mc:Fallback xmlns="">
            <p:graphicFrame>
              <p:nvGraphicFramePr>
                <p:cNvPr id="16" name="Content Placeholder 3">
                  <a:extLst>
                    <a:ext uri="{FF2B5EF4-FFF2-40B4-BE49-F238E27FC236}">
                      <a16:creationId xmlns:a16="http://schemas.microsoft.com/office/drawing/2014/main" id="{9FD7FA41-B623-45DB-90B6-2A60AF01DDFD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7368165"/>
                    </p:ext>
                  </p:extLst>
                </p:nvPr>
              </p:nvGraphicFramePr>
              <p:xfrm>
                <a:off x="486427" y="1676399"/>
                <a:ext cx="8229600" cy="452596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028992-BBD5-4ED2-B7A7-DF38A192C191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3581400"/>
              <a:ext cx="0" cy="19812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6C8AFE-6094-49AF-B325-F9CD893D8E7F}"/>
                </a:ext>
              </a:extLst>
            </p:cNvPr>
            <p:cNvCxnSpPr/>
            <p:nvPr/>
          </p:nvCxnSpPr>
          <p:spPr>
            <a:xfrm flipH="1" flipV="1">
              <a:off x="3269293" y="5561556"/>
              <a:ext cx="7307" cy="10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D30B3-D7E3-4605-B2A1-7E9F1E5E6193}"/>
                </a:ext>
              </a:extLst>
            </p:cNvPr>
            <p:cNvCxnSpPr/>
            <p:nvPr/>
          </p:nvCxnSpPr>
          <p:spPr>
            <a:xfrm>
              <a:off x="3276600" y="3657600"/>
              <a:ext cx="30271" cy="25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57DA82-00C4-4B73-B8D7-1FE7D43F2BB1}"/>
                </a:ext>
              </a:extLst>
            </p:cNvPr>
            <p:cNvCxnSpPr/>
            <p:nvPr/>
          </p:nvCxnSpPr>
          <p:spPr>
            <a:xfrm flipH="1">
              <a:off x="762000" y="3657600"/>
              <a:ext cx="2507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E1A5B5-C6A9-412E-B339-F01C2491C5F4}"/>
                </a:ext>
              </a:extLst>
            </p:cNvPr>
            <p:cNvCxnSpPr/>
            <p:nvPr/>
          </p:nvCxnSpPr>
          <p:spPr>
            <a:xfrm flipH="1">
              <a:off x="762000" y="3186830"/>
              <a:ext cx="250729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4F5A56-E218-4485-A382-C0788B276311}"/>
                </a:ext>
              </a:extLst>
            </p:cNvPr>
            <p:cNvSpPr txBox="1"/>
            <p:nvPr/>
          </p:nvSpPr>
          <p:spPr>
            <a:xfrm>
              <a:off x="3995802" y="5311036"/>
              <a:ext cx="86951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/>
                <a:t>q*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AB9B94-4289-4CEB-ABA8-80A83DBDEB16}"/>
                </a:ext>
              </a:extLst>
            </p:cNvPr>
            <p:cNvSpPr txBox="1"/>
            <p:nvPr/>
          </p:nvSpPr>
          <p:spPr>
            <a:xfrm>
              <a:off x="450937" y="3631604"/>
              <a:ext cx="373820" cy="30777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dirty="0" err="1"/>
                <a:t>ps</a:t>
              </a:r>
              <a:endParaRPr lang="en-US" sz="1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D3CFDB-C5F9-4B16-8AE7-318C3FFEE7E7}"/>
                </a:ext>
              </a:extLst>
            </p:cNvPr>
            <p:cNvSpPr/>
            <p:nvPr/>
          </p:nvSpPr>
          <p:spPr>
            <a:xfrm>
              <a:off x="862336" y="3186830"/>
              <a:ext cx="2444532" cy="470770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536C9-0C45-4970-8848-2B09A95A71D4}"/>
                    </a:ext>
                  </a:extLst>
                </p:cNvPr>
                <p:cNvSpPr txBox="1"/>
                <p:nvPr/>
              </p:nvSpPr>
              <p:spPr>
                <a:xfrm>
                  <a:off x="3458227" y="6135468"/>
                  <a:ext cx="26799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dirty="0"/>
                    <a:t>pc = (1 − </a:t>
                  </a:r>
                  <a:r>
                    <a:rPr lang="el-GR" dirty="0"/>
                    <a:t>α</a:t>
                  </a:r>
                  <a:r>
                    <a:rPr lang="en-US" dirty="0"/>
                    <a:t>) * pc + </a:t>
                  </a:r>
                  <a:r>
                    <a:rPr lang="el-GR" dirty="0"/>
                    <a:t>α</a:t>
                  </a:r>
                  <a:r>
                    <a:rPr lang="en-US" dirty="0"/>
                    <a:t> * pc</a:t>
                  </a:r>
                </a:p>
                <a:p>
                  <a:r>
                    <a:rPr lang="en-US" dirty="0"/>
                    <a:t>pc = </a:t>
                  </a:r>
                  <a:r>
                    <a:rPr lang="en-US" dirty="0" err="1"/>
                    <a:t>ps</a:t>
                  </a:r>
                  <a:r>
                    <a:rPr lang="en-US" dirty="0"/>
                    <a:t> +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8536C9-0C45-4970-8848-2B09A95A7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8227" y="6135468"/>
                  <a:ext cx="2679926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045" t="-5660" r="-1136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9AA937-CD75-4657-B1E1-9CFEB15BB3DC}"/>
                </a:ext>
              </a:extLst>
            </p:cNvPr>
            <p:cNvSpPr txBox="1"/>
            <p:nvPr/>
          </p:nvSpPr>
          <p:spPr>
            <a:xfrm>
              <a:off x="152400" y="1676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6FD5F6-E9C8-47D1-9FF8-5FBFF898158E}"/>
                </a:ext>
              </a:extLst>
            </p:cNvPr>
            <p:cNvSpPr txBox="1"/>
            <p:nvPr/>
          </p:nvSpPr>
          <p:spPr>
            <a:xfrm>
              <a:off x="8610600" y="56803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3001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7C1B-D9AF-410B-AD88-B19A34298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The Burden of Taxation: Consumer 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BE11C5-F076-482B-8B24-975037883A8B}"/>
                  </a:ext>
                </a:extLst>
              </p:cNvPr>
              <p:cNvSpPr txBox="1"/>
              <p:nvPr/>
            </p:nvSpPr>
            <p:spPr>
              <a:xfrm>
                <a:off x="609600" y="5589756"/>
                <a:ext cx="10972800" cy="10396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The higher incidence is borne by the more inelastic party</a:t>
                </a:r>
              </a:p>
              <a:p>
                <a:r>
                  <a:rPr lang="en-US" dirty="0"/>
                  <a:t>Consumer incidence (CI)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𝑠𝑢𝑝𝑝𝑙𝑦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𝑏𝑒𝑐𝑜𝑚𝑒𝑠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𝑒𝑙𝑎𝑠𝑡𝑖𝑐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𝑤𝑖𝑙𝑙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𝑖𝑛𝑐𝑟𝑒𝑎𝑠𝑒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𝑑𝑒𝑚𝑎𝑛𝑑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𝑏𝑒𝑐𝑜𝑚𝑒𝑠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𝑚𝑜𝑟𝑒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𝑖𝑛𝑒𝑙𝑎𝑠𝑡𝑖𝑐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𝑤𝑖𝑙𝑙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BE11C5-F076-482B-8B24-975037883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89756"/>
                <a:ext cx="10972800" cy="1039644"/>
              </a:xfrm>
              <a:prstGeom prst="rect">
                <a:avLst/>
              </a:prstGeom>
              <a:blipFill>
                <a:blip r:embed="rId3"/>
                <a:stretch>
                  <a:fillRect l="-444" t="-35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D6DF8971-D64C-4DC2-B920-A4BB9950CBF4}"/>
              </a:ext>
            </a:extLst>
          </p:cNvPr>
          <p:cNvGraphicFramePr>
            <a:graphicFrameLocks/>
          </p:cNvGraphicFramePr>
          <p:nvPr/>
        </p:nvGraphicFramePr>
        <p:xfrm>
          <a:off x="1443702" y="1600200"/>
          <a:ext cx="4572000" cy="36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C960D4E-03FE-4A45-8D2B-95698872FB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3336"/>
              </p:ext>
            </p:extLst>
          </p:nvPr>
        </p:nvGraphicFramePr>
        <p:xfrm>
          <a:off x="6327309" y="1676400"/>
          <a:ext cx="4572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C3F888-65E1-45F4-95B4-4116D2EC0AE1}"/>
              </a:ext>
            </a:extLst>
          </p:cNvPr>
          <p:cNvCxnSpPr/>
          <p:nvPr/>
        </p:nvCxnSpPr>
        <p:spPr>
          <a:xfrm flipH="1">
            <a:off x="6860709" y="3657600"/>
            <a:ext cx="1524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5757E57-1553-4012-B190-72B83324F8FA}"/>
              </a:ext>
            </a:extLst>
          </p:cNvPr>
          <p:cNvCxnSpPr/>
          <p:nvPr/>
        </p:nvCxnSpPr>
        <p:spPr>
          <a:xfrm>
            <a:off x="8079909" y="35814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B564D2-E20C-44AA-8FA7-C40F6037A353}"/>
              </a:ext>
            </a:extLst>
          </p:cNvPr>
          <p:cNvCxnSpPr/>
          <p:nvPr/>
        </p:nvCxnSpPr>
        <p:spPr>
          <a:xfrm flipH="1">
            <a:off x="6860709" y="39624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E5C471D-A86C-4049-B0B0-44482F180314}"/>
              </a:ext>
            </a:extLst>
          </p:cNvPr>
          <p:cNvCxnSpPr/>
          <p:nvPr/>
        </p:nvCxnSpPr>
        <p:spPr>
          <a:xfrm flipH="1">
            <a:off x="6860709" y="36068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14CCE60-8262-4723-ABEE-DE9C7FF72E34}"/>
              </a:ext>
            </a:extLst>
          </p:cNvPr>
          <p:cNvCxnSpPr/>
          <p:nvPr/>
        </p:nvCxnSpPr>
        <p:spPr>
          <a:xfrm>
            <a:off x="5113527" y="4343400"/>
            <a:ext cx="0" cy="3619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E9FB1F-7E24-43E1-96F5-3F14A7C0713D}"/>
              </a:ext>
            </a:extLst>
          </p:cNvPr>
          <p:cNvCxnSpPr/>
          <p:nvPr/>
        </p:nvCxnSpPr>
        <p:spPr>
          <a:xfrm flipH="1">
            <a:off x="1913127" y="4343400"/>
            <a:ext cx="32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B63AE-AE3C-4764-90C1-157CB40808C3}"/>
              </a:ext>
            </a:extLst>
          </p:cNvPr>
          <p:cNvCxnSpPr>
            <a:cxnSpLocks/>
          </p:cNvCxnSpPr>
          <p:nvPr/>
        </p:nvCxnSpPr>
        <p:spPr>
          <a:xfrm>
            <a:off x="4732527" y="4038600"/>
            <a:ext cx="0" cy="657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B8AB02-F7D2-478F-9C43-A2A36D485632}"/>
              </a:ext>
            </a:extLst>
          </p:cNvPr>
          <p:cNvCxnSpPr/>
          <p:nvPr/>
        </p:nvCxnSpPr>
        <p:spPr>
          <a:xfrm flipH="1">
            <a:off x="1913127" y="401320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0F1297D-2C97-4C8E-BE5D-51E0B75D8440}"/>
              </a:ext>
            </a:extLst>
          </p:cNvPr>
          <p:cNvCxnSpPr/>
          <p:nvPr/>
        </p:nvCxnSpPr>
        <p:spPr>
          <a:xfrm flipH="1">
            <a:off x="1913127" y="440603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62ED90C-1CD9-4C45-B60B-44C62CCA931E}"/>
              </a:ext>
            </a:extLst>
          </p:cNvPr>
          <p:cNvSpPr txBox="1"/>
          <p:nvPr/>
        </p:nvSpPr>
        <p:spPr>
          <a:xfrm>
            <a:off x="1292691" y="3827642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15A5AC4-589D-4F79-BA29-DF046A9D1ADB}"/>
              </a:ext>
            </a:extLst>
          </p:cNvPr>
          <p:cNvSpPr txBox="1"/>
          <p:nvPr/>
        </p:nvSpPr>
        <p:spPr>
          <a:xfrm>
            <a:off x="1318339" y="4050268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114B94-A1BB-4008-8ADB-D84861EEECA3}"/>
              </a:ext>
            </a:extLst>
          </p:cNvPr>
          <p:cNvSpPr txBox="1"/>
          <p:nvPr/>
        </p:nvSpPr>
        <p:spPr>
          <a:xfrm>
            <a:off x="1303528" y="4237871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D7B26BC-3844-40DE-BD45-42BCE9D54DFE}"/>
              </a:ext>
            </a:extLst>
          </p:cNvPr>
          <p:cNvSpPr txBox="1"/>
          <p:nvPr/>
        </p:nvSpPr>
        <p:spPr>
          <a:xfrm>
            <a:off x="4590763" y="4743469"/>
            <a:ext cx="4539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qT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ED3A9F-D57A-4EA6-AD0B-5EE10435B4A7}"/>
              </a:ext>
            </a:extLst>
          </p:cNvPr>
          <p:cNvSpPr txBox="1"/>
          <p:nvPr/>
        </p:nvSpPr>
        <p:spPr>
          <a:xfrm>
            <a:off x="4985160" y="4711967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2392B7-067E-4F28-92B6-8D540E8B820D}"/>
              </a:ext>
            </a:extLst>
          </p:cNvPr>
          <p:cNvSpPr txBox="1"/>
          <p:nvPr/>
        </p:nvSpPr>
        <p:spPr>
          <a:xfrm>
            <a:off x="8270409" y="4847572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D5B90E9-95A7-464B-81C3-EBA92CE13B0D}"/>
              </a:ext>
            </a:extLst>
          </p:cNvPr>
          <p:cNvSpPr txBox="1"/>
          <p:nvPr/>
        </p:nvSpPr>
        <p:spPr>
          <a:xfrm>
            <a:off x="7816439" y="4876799"/>
            <a:ext cx="4539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qT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89CA9C-3DF4-4B11-80B2-507AA2D7F32B}"/>
              </a:ext>
            </a:extLst>
          </p:cNvPr>
          <p:cNvSpPr txBox="1"/>
          <p:nvPr/>
        </p:nvSpPr>
        <p:spPr>
          <a:xfrm>
            <a:off x="6165687" y="3396734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52E4C3-F5E8-407F-8B19-3CAAE045264A}"/>
              </a:ext>
            </a:extLst>
          </p:cNvPr>
          <p:cNvSpPr txBox="1"/>
          <p:nvPr/>
        </p:nvSpPr>
        <p:spPr>
          <a:xfrm>
            <a:off x="6166173" y="3606800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0D1C32-68A1-47D2-BD85-673F999FFE27}"/>
              </a:ext>
            </a:extLst>
          </p:cNvPr>
          <p:cNvSpPr txBox="1"/>
          <p:nvPr/>
        </p:nvSpPr>
        <p:spPr>
          <a:xfrm>
            <a:off x="6102065" y="3777734"/>
            <a:ext cx="42832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err="1"/>
              <a:t>ps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8B5A278-EE7F-43A0-B2F0-03CA634294A8}"/>
              </a:ext>
            </a:extLst>
          </p:cNvPr>
          <p:cNvSpPr/>
          <p:nvPr/>
        </p:nvSpPr>
        <p:spPr>
          <a:xfrm>
            <a:off x="1923964" y="4036698"/>
            <a:ext cx="2808563" cy="3693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59B5D2E-D46E-4CD4-ABE9-BC5785AD3CB5}"/>
              </a:ext>
            </a:extLst>
          </p:cNvPr>
          <p:cNvSpPr/>
          <p:nvPr/>
        </p:nvSpPr>
        <p:spPr>
          <a:xfrm>
            <a:off x="6911034" y="3632201"/>
            <a:ext cx="1156650" cy="31853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D5311E-F80A-4EB5-B9B6-3BC92A625AA6}"/>
              </a:ext>
            </a:extLst>
          </p:cNvPr>
          <p:cNvSpPr txBox="1"/>
          <p:nvPr/>
        </p:nvSpPr>
        <p:spPr>
          <a:xfrm>
            <a:off x="1318339" y="175260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DA1C55B-528C-4160-AA6A-1AAF05B5D3FE}"/>
              </a:ext>
            </a:extLst>
          </p:cNvPr>
          <p:cNvSpPr txBox="1"/>
          <p:nvPr/>
        </p:nvSpPr>
        <p:spPr>
          <a:xfrm>
            <a:off x="6179110" y="1703249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885EDA9-8FF7-41CD-88B9-2B41026EF52F}"/>
              </a:ext>
            </a:extLst>
          </p:cNvPr>
          <p:cNvSpPr txBox="1"/>
          <p:nvPr/>
        </p:nvSpPr>
        <p:spPr>
          <a:xfrm>
            <a:off x="5744801" y="4754111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6C4921-2737-4B2E-B98D-645D98D23FC4}"/>
              </a:ext>
            </a:extLst>
          </p:cNvPr>
          <p:cNvSpPr txBox="1"/>
          <p:nvPr/>
        </p:nvSpPr>
        <p:spPr>
          <a:xfrm>
            <a:off x="10582350" y="4752994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1085284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5833-D81F-43B9-A05F-A4AFEE701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Taxing a good for which there is inelastic price elasticity of demand is good for generating revenue (smaller change in q).</a:t>
            </a:r>
          </a:p>
          <a:p>
            <a:r>
              <a:rPr lang="en-US" sz="2800" dirty="0"/>
              <a:t>Taxing a good for which there </a:t>
            </a:r>
            <a:r>
              <a:rPr lang="en-US" sz="2800"/>
              <a:t>is elastic </a:t>
            </a:r>
            <a:r>
              <a:rPr lang="en-US" sz="2800" dirty="0"/>
              <a:t>price elasticity of demand is less effective at generating revenue (larger change in q).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828B6-F196-4C5D-A196-5A8BD316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and Revenue</a:t>
            </a:r>
          </a:p>
        </p:txBody>
      </p:sp>
    </p:spTree>
    <p:extLst>
      <p:ext uri="{BB962C8B-B14F-4D97-AF65-F5344CB8AC3E}">
        <p14:creationId xmlns:p14="http://schemas.microsoft.com/office/powerpoint/2010/main" val="32493551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Policy Instruments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Subsidy</a:t>
            </a:r>
          </a:p>
        </p:txBody>
      </p:sp>
    </p:spTree>
    <p:extLst>
      <p:ext uri="{BB962C8B-B14F-4D97-AF65-F5344CB8AC3E}">
        <p14:creationId xmlns:p14="http://schemas.microsoft.com/office/powerpoint/2010/main" val="8212610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488461-2B8E-4642-BA85-A4A14D693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01421"/>
              </p:ext>
            </p:extLst>
          </p:nvPr>
        </p:nvGraphicFramePr>
        <p:xfrm>
          <a:off x="762000" y="2069546"/>
          <a:ext cx="10820400" cy="405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2F0F0D-4E14-4654-BA70-6A3C852D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of Consumer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A98E70-2FEA-4B82-BEA6-3D6EDC6052DE}"/>
              </a:ext>
            </a:extLst>
          </p:cNvPr>
          <p:cNvCxnSpPr/>
          <p:nvPr/>
        </p:nvCxnSpPr>
        <p:spPr>
          <a:xfrm>
            <a:off x="8016856" y="3840480"/>
            <a:ext cx="0" cy="17697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E8249E-1D69-49FB-8BF3-EB79B22BFCDC}"/>
              </a:ext>
            </a:extLst>
          </p:cNvPr>
          <p:cNvCxnSpPr/>
          <p:nvPr/>
        </p:nvCxnSpPr>
        <p:spPr>
          <a:xfrm>
            <a:off x="1443431" y="3816220"/>
            <a:ext cx="6573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CEF0AE-D9AD-40F7-BFD6-AF77F50A4A0D}"/>
              </a:ext>
            </a:extLst>
          </p:cNvPr>
          <p:cNvCxnSpPr/>
          <p:nvPr/>
        </p:nvCxnSpPr>
        <p:spPr>
          <a:xfrm>
            <a:off x="1443431" y="4352749"/>
            <a:ext cx="1468025" cy="88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00A354-4AD6-4E84-A8B7-FBBDF2EAABAA}"/>
                  </a:ext>
                </a:extLst>
              </p:cNvPr>
              <p:cNvSpPr txBox="1"/>
              <p:nvPr/>
            </p:nvSpPr>
            <p:spPr>
              <a:xfrm>
                <a:off x="600797" y="3483375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00A354-4AD6-4E84-A8B7-FBBDF2EAA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7" y="3483375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B02F5A5-4970-4E37-9446-1661F0C10B36}"/>
              </a:ext>
            </a:extLst>
          </p:cNvPr>
          <p:cNvSpPr txBox="1"/>
          <p:nvPr/>
        </p:nvSpPr>
        <p:spPr>
          <a:xfrm>
            <a:off x="660878" y="3876063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28CC65-9BA8-41E4-BA69-88EDE038CD20}"/>
                  </a:ext>
                </a:extLst>
              </p:cNvPr>
              <p:cNvSpPr txBox="1"/>
              <p:nvPr/>
            </p:nvSpPr>
            <p:spPr>
              <a:xfrm>
                <a:off x="600797" y="4127920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728CC65-9BA8-41E4-BA69-88EDE038C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7" y="4127920"/>
                <a:ext cx="467820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37EA193-95E5-4A64-9A63-689121678B8A}"/>
              </a:ext>
            </a:extLst>
          </p:cNvPr>
          <p:cNvSpPr txBox="1"/>
          <p:nvPr/>
        </p:nvSpPr>
        <p:spPr>
          <a:xfrm>
            <a:off x="6428561" y="5548268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F109D-D9EB-402A-9549-B8BF880C8AB2}"/>
              </a:ext>
            </a:extLst>
          </p:cNvPr>
          <p:cNvSpPr txBox="1"/>
          <p:nvPr/>
        </p:nvSpPr>
        <p:spPr>
          <a:xfrm>
            <a:off x="7855894" y="5548024"/>
            <a:ext cx="46679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3D552-C31F-417C-A149-FC7E891B7BFD}"/>
              </a:ext>
            </a:extLst>
          </p:cNvPr>
          <p:cNvSpPr txBox="1"/>
          <p:nvPr/>
        </p:nvSpPr>
        <p:spPr>
          <a:xfrm>
            <a:off x="8034698" y="3947798"/>
            <a:ext cx="421177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σ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95AF61-25F1-434A-8C9A-3AE58A8641CB}"/>
              </a:ext>
            </a:extLst>
          </p:cNvPr>
          <p:cNvCxnSpPr/>
          <p:nvPr/>
        </p:nvCxnSpPr>
        <p:spPr>
          <a:xfrm>
            <a:off x="3417398" y="2819400"/>
            <a:ext cx="0" cy="4812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FEEAC3-E611-493D-9627-529782F665A3}"/>
                  </a:ext>
                </a:extLst>
              </p:cNvPr>
              <p:cNvSpPr txBox="1"/>
              <p:nvPr/>
            </p:nvSpPr>
            <p:spPr>
              <a:xfrm>
                <a:off x="1021742" y="6160532"/>
                <a:ext cx="2395656" cy="34932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/>
                        <m:t>−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FEEAC3-E611-493D-9627-529782F6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42" y="6160532"/>
                <a:ext cx="2395656" cy="349326"/>
              </a:xfrm>
              <a:prstGeom prst="rect">
                <a:avLst/>
              </a:prstGeom>
              <a:blipFill>
                <a:blip r:embed="rId6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8EE1A2-8560-45D0-A232-5101E75FFE9D}"/>
              </a:ext>
            </a:extLst>
          </p:cNvPr>
          <p:cNvSpPr txBox="1"/>
          <p:nvPr/>
        </p:nvSpPr>
        <p:spPr>
          <a:xfrm>
            <a:off x="5562601" y="6112703"/>
            <a:ext cx="411479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In tax, we describe tax incidence</a:t>
            </a:r>
          </a:p>
          <a:p>
            <a:r>
              <a:rPr lang="en-US" sz="1600" dirty="0"/>
              <a:t>With a subsidy, it is benefits incidence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6B38A-E648-49F2-9F63-B049E1175735}"/>
              </a:ext>
            </a:extLst>
          </p:cNvPr>
          <p:cNvSpPr/>
          <p:nvPr/>
        </p:nvSpPr>
        <p:spPr>
          <a:xfrm>
            <a:off x="1447800" y="3816220"/>
            <a:ext cx="6569056" cy="54540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0BB12-6F72-47CD-B97B-034A54E494E5}"/>
              </a:ext>
            </a:extLst>
          </p:cNvPr>
          <p:cNvSpPr txBox="1"/>
          <p:nvPr/>
        </p:nvSpPr>
        <p:spPr>
          <a:xfrm>
            <a:off x="584678" y="2222463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73634-2324-430E-93F8-5D9FAED0188C}"/>
              </a:ext>
            </a:extLst>
          </p:cNvPr>
          <p:cNvSpPr txBox="1"/>
          <p:nvPr/>
        </p:nvSpPr>
        <p:spPr>
          <a:xfrm>
            <a:off x="11269494" y="5732690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6FFB97-4AC3-4DD4-81C4-57B7392D8243}"/>
              </a:ext>
            </a:extLst>
          </p:cNvPr>
          <p:cNvSpPr/>
          <p:nvPr/>
        </p:nvSpPr>
        <p:spPr>
          <a:xfrm>
            <a:off x="586600" y="1509708"/>
            <a:ext cx="1576880" cy="42545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8D2BDA-B59D-473E-A272-040EFDD84162}"/>
              </a:ext>
            </a:extLst>
          </p:cNvPr>
          <p:cNvSpPr txBox="1"/>
          <p:nvPr/>
        </p:nvSpPr>
        <p:spPr>
          <a:xfrm>
            <a:off x="2254259" y="1537770"/>
            <a:ext cx="23262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is size of the subsidy</a:t>
            </a:r>
          </a:p>
        </p:txBody>
      </p:sp>
    </p:spTree>
    <p:extLst>
      <p:ext uri="{BB962C8B-B14F-4D97-AF65-F5344CB8AC3E}">
        <p14:creationId xmlns:p14="http://schemas.microsoft.com/office/powerpoint/2010/main" val="820052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2E8A-461E-4FB9-9D47-93275640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Subsidy of Producer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AF891E-F769-4648-98A7-2DF55C8839B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3557087"/>
              </p:ext>
            </p:extLst>
          </p:nvPr>
        </p:nvGraphicFramePr>
        <p:xfrm>
          <a:off x="586600" y="1981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0EE364-C706-478C-9B06-FF8AF0B9EAB6}"/>
              </a:ext>
            </a:extLst>
          </p:cNvPr>
          <p:cNvCxnSpPr>
            <a:cxnSpLocks/>
          </p:cNvCxnSpPr>
          <p:nvPr/>
        </p:nvCxnSpPr>
        <p:spPr>
          <a:xfrm>
            <a:off x="6446520" y="4130040"/>
            <a:ext cx="0" cy="184524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BD96546-D132-40C5-96BE-6AF9DEFF5746}"/>
              </a:ext>
            </a:extLst>
          </p:cNvPr>
          <p:cNvCxnSpPr>
            <a:cxnSpLocks/>
          </p:cNvCxnSpPr>
          <p:nvPr/>
        </p:nvCxnSpPr>
        <p:spPr>
          <a:xfrm flipH="1">
            <a:off x="1382654" y="4129889"/>
            <a:ext cx="507027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CFE504-E0DB-4BC1-82FE-774966FA4B3B}"/>
              </a:ext>
            </a:extLst>
          </p:cNvPr>
          <p:cNvCxnSpPr>
            <a:cxnSpLocks/>
          </p:cNvCxnSpPr>
          <p:nvPr/>
        </p:nvCxnSpPr>
        <p:spPr>
          <a:xfrm>
            <a:off x="7993357" y="3945221"/>
            <a:ext cx="0" cy="2002906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3A0E7-88DF-4A99-A27D-E76BE49A8CDD}"/>
              </a:ext>
            </a:extLst>
          </p:cNvPr>
          <p:cNvCxnSpPr>
            <a:cxnSpLocks/>
          </p:cNvCxnSpPr>
          <p:nvPr/>
        </p:nvCxnSpPr>
        <p:spPr>
          <a:xfrm flipH="1">
            <a:off x="1447800" y="4476909"/>
            <a:ext cx="66731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6A9B9-A534-4618-AA64-33591D26C8B4}"/>
              </a:ext>
            </a:extLst>
          </p:cNvPr>
          <p:cNvCxnSpPr>
            <a:cxnSpLocks/>
          </p:cNvCxnSpPr>
          <p:nvPr/>
        </p:nvCxnSpPr>
        <p:spPr>
          <a:xfrm flipH="1" flipV="1">
            <a:off x="1600201" y="3893794"/>
            <a:ext cx="6393156" cy="53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62DEE9-34EA-4C37-9032-0FFD0FCF8C9F}"/>
                  </a:ext>
                </a:extLst>
              </p:cNvPr>
              <p:cNvSpPr txBox="1"/>
              <p:nvPr/>
            </p:nvSpPr>
            <p:spPr>
              <a:xfrm>
                <a:off x="981522" y="3646289"/>
                <a:ext cx="4627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A62DEE9-34EA-4C37-9032-0FFD0FCF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22" y="3646289"/>
                <a:ext cx="462755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1BA814-88D1-4D9D-AB9A-BA21D9AFA8E4}"/>
              </a:ext>
            </a:extLst>
          </p:cNvPr>
          <p:cNvSpPr txBox="1"/>
          <p:nvPr/>
        </p:nvSpPr>
        <p:spPr>
          <a:xfrm>
            <a:off x="1004897" y="3896489"/>
            <a:ext cx="40267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BAA5DF-7E86-4BAE-BE12-445EEEB9C0F1}"/>
                  </a:ext>
                </a:extLst>
              </p:cNvPr>
              <p:cNvSpPr txBox="1"/>
              <p:nvPr/>
            </p:nvSpPr>
            <p:spPr>
              <a:xfrm>
                <a:off x="972473" y="4217812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BAA5DF-7E86-4BAE-BE12-445EEEB9C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73" y="4217812"/>
                <a:ext cx="467820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3E73B03-2837-43B0-BA70-89F6FB7020B5}"/>
              </a:ext>
            </a:extLst>
          </p:cNvPr>
          <p:cNvSpPr txBox="1"/>
          <p:nvPr/>
        </p:nvSpPr>
        <p:spPr>
          <a:xfrm>
            <a:off x="6263614" y="6016979"/>
            <a:ext cx="37863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q*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A01E1-15C2-4BB4-9CB9-CDE27E26AD55}"/>
                  </a:ext>
                </a:extLst>
              </p:cNvPr>
              <p:cNvSpPr txBox="1"/>
              <p:nvPr/>
            </p:nvSpPr>
            <p:spPr>
              <a:xfrm>
                <a:off x="7807471" y="6028957"/>
                <a:ext cx="493212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DA01E1-15C2-4BB4-9CB9-CDE27E26A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471" y="6028957"/>
                <a:ext cx="493212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9E10B8-2A8B-4ADA-A601-D58F2E803221}"/>
                  </a:ext>
                </a:extLst>
              </p:cNvPr>
              <p:cNvSpPr txBox="1"/>
              <p:nvPr/>
            </p:nvSpPr>
            <p:spPr>
              <a:xfrm>
                <a:off x="8223106" y="3971828"/>
                <a:ext cx="389081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9E10B8-2A8B-4ADA-A601-D58F2E803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6" y="3971828"/>
                <a:ext cx="3890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3E5A090D-460A-4BF0-86E5-0D07076E3427}"/>
              </a:ext>
            </a:extLst>
          </p:cNvPr>
          <p:cNvSpPr/>
          <p:nvPr/>
        </p:nvSpPr>
        <p:spPr>
          <a:xfrm>
            <a:off x="1447800" y="3907287"/>
            <a:ext cx="6545557" cy="569622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6FFB97-4AC3-4DD4-81C4-57B7392D8243}"/>
              </a:ext>
            </a:extLst>
          </p:cNvPr>
          <p:cNvSpPr/>
          <p:nvPr/>
        </p:nvSpPr>
        <p:spPr>
          <a:xfrm>
            <a:off x="586600" y="1509708"/>
            <a:ext cx="1576880" cy="42545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8D2BDA-B59D-473E-A272-040EFDD84162}"/>
              </a:ext>
            </a:extLst>
          </p:cNvPr>
          <p:cNvSpPr txBox="1"/>
          <p:nvPr/>
        </p:nvSpPr>
        <p:spPr>
          <a:xfrm>
            <a:off x="2254259" y="1537770"/>
            <a:ext cx="23262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is size of the subsidy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A3CCE-6195-4467-9CE1-E0B7A0AC2670}"/>
              </a:ext>
            </a:extLst>
          </p:cNvPr>
          <p:cNvSpPr txBox="1"/>
          <p:nvPr/>
        </p:nvSpPr>
        <p:spPr>
          <a:xfrm>
            <a:off x="685100" y="2360098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5960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Demand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8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Inverse relationship between price per unit and the number of units that consumers demand</a:t>
            </a:r>
          </a:p>
          <a:p>
            <a:r>
              <a:rPr lang="en-US" sz="2400" dirty="0"/>
              <a:t>A set of counterfactuals</a:t>
            </a:r>
          </a:p>
          <a:p>
            <a:pPr lvl="1"/>
            <a:r>
              <a:rPr lang="en-US" sz="2000" dirty="0"/>
              <a:t>If the price per unit is at a given level, what will be the quantity demanded?</a:t>
            </a:r>
          </a:p>
          <a:p>
            <a:pPr lvl="1"/>
            <a:r>
              <a:rPr lang="en-US" sz="2000" dirty="0"/>
              <a:t>If the quantity demanded is at a given level, what will be the price per unit?</a:t>
            </a:r>
          </a:p>
          <a:p>
            <a:r>
              <a:rPr lang="en-US" sz="2400" dirty="0"/>
              <a:t>Only one point on the demand curve is observable at a given point in time</a:t>
            </a:r>
          </a:p>
          <a:p>
            <a:r>
              <a:rPr lang="en-US" sz="2400" dirty="0"/>
              <a:t>“Law of demand” is that price and quantity move in opposite directions (are inversely related)</a:t>
            </a:r>
          </a:p>
          <a:p>
            <a:r>
              <a:rPr lang="en-US" sz="2400" dirty="0"/>
              <a:t>Exists as a concept, a drawing, an equation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417718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7962-C62C-4FC3-BC74-9BBB2D87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Interpret the value of the demand curve at a given quantity as the “marginal willingness to pay” for that unit</a:t>
            </a:r>
          </a:p>
          <a:p>
            <a:r>
              <a:rPr lang="en-US" sz="2400" dirty="0"/>
              <a:t>Embedded in the concept of demand are:</a:t>
            </a:r>
          </a:p>
          <a:p>
            <a:pPr lvl="1"/>
            <a:r>
              <a:rPr lang="en-US" sz="2000" dirty="0"/>
              <a:t>Preferences of a consumer</a:t>
            </a:r>
          </a:p>
          <a:p>
            <a:pPr lvl="1"/>
            <a:r>
              <a:rPr lang="en-US" sz="2000" dirty="0"/>
              <a:t>Ability (buying power) of consumers</a:t>
            </a:r>
          </a:p>
          <a:p>
            <a:pPr lvl="1"/>
            <a:r>
              <a:rPr lang="en-US" sz="2000" dirty="0"/>
              <a:t>Rules and regulations</a:t>
            </a:r>
          </a:p>
          <a:p>
            <a:pPr lvl="1"/>
            <a:r>
              <a:rPr lang="en-US" sz="2000" dirty="0"/>
              <a:t>Trade-offs between different uses of the available buying power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C8FC4-86C3-4E98-86F1-6CC47273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(cont.)</a:t>
            </a:r>
          </a:p>
        </p:txBody>
      </p:sp>
    </p:spTree>
    <p:extLst>
      <p:ext uri="{BB962C8B-B14F-4D97-AF65-F5344CB8AC3E}">
        <p14:creationId xmlns:p14="http://schemas.microsoft.com/office/powerpoint/2010/main" val="3401956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7"/>
  <p:tag name="MMPROD_UIDATA" val="&lt;database version=&quot;11.0&quot;&gt;&lt;object type=&quot;1&quot; unique_id=&quot;10001&quot;&gt;&lt;object type=&quot;2&quot; unique_id=&quot;46629&quot;&gt;&lt;object type=&quot;3&quot; unique_id=&quot;46630&quot;&gt;&lt;property id=&quot;20148&quot; value=&quot;5&quot;/&gt;&lt;property id=&quot;20300&quot; value=&quot;Slide 1 - &amp;quot;Insert Title Here&amp;quot;&quot;/&gt;&lt;property id=&quot;20307&quot; value=&quot;269&quot;/&gt;&lt;/object&gt;&lt;object type=&quot;3&quot; unique_id=&quot;46631&quot;&gt;&lt;property id=&quot;20148&quot; value=&quot;5&quot;/&gt;&lt;property id=&quot;20300&quot; value=&quot;Slide 2 - &amp;quot;Header&amp;quot;&quot;/&gt;&lt;property id=&quot;20307&quot; value=&quot;266&quot;/&gt;&lt;/object&gt;&lt;object type=&quot;3&quot; unique_id=&quot;46632&quot;&gt;&lt;property id=&quot;20148&quot; value=&quot;5&quot;/&gt;&lt;property id=&quot;20300&quot; value=&quot;Slide 7&quot;/&gt;&lt;property id=&quot;20307&quot; value=&quot;267&quot;/&gt;&lt;/object&gt;&lt;object type=&quot;3&quot; unique_id=&quot;46663&quot;&gt;&lt;property id=&quot;20148&quot; value=&quot;5&quot;/&gt;&lt;property id=&quot;20300&quot; value=&quot;Slide 3&quot;/&gt;&lt;property id=&quot;20307&quot; value=&quot;270&quot;/&gt;&lt;/object&gt;&lt;object type=&quot;3&quot; unique_id=&quot;46664&quot;&gt;&lt;property id=&quot;20148&quot; value=&quot;5&quot;/&gt;&lt;property id=&quot;20300&quot; value=&quot;Slide 4&quot;/&gt;&lt;property id=&quot;20307&quot; value=&quot;271&quot;/&gt;&lt;/object&gt;&lt;object type=&quot;3&quot; unique_id=&quot;46665&quot;&gt;&lt;property id=&quot;20148&quot; value=&quot;5&quot;/&gt;&lt;property id=&quot;20300&quot; value=&quot;Slide 5&quot;/&gt;&lt;property id=&quot;20307&quot; value=&quot;272&quot;/&gt;&lt;/object&gt;&lt;object type=&quot;3&quot; unique_id=&quot;46666&quot;&gt;&lt;property id=&quot;20148&quot; value=&quot;5&quot;/&gt;&lt;property id=&quot;20300&quot; value=&quot;Slide 6&quot;/&gt;&lt;property id=&quot;20307&quot; value=&quot;273&quot;/&gt;&lt;/object&gt;&lt;/object&gt;&lt;object type=&quot;8&quot; unique_id=&quot;466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ody Slides">
  <a:themeElements>
    <a:clrScheme name="Syracuse 4">
      <a:dk1>
        <a:srgbClr val="000000"/>
      </a:dk1>
      <a:lt1>
        <a:srgbClr val="FFFFFF"/>
      </a:lt1>
      <a:dk2>
        <a:srgbClr val="2B4570"/>
      </a:dk2>
      <a:lt2>
        <a:srgbClr val="9EE6EB"/>
      </a:lt2>
      <a:accent1>
        <a:srgbClr val="2683C6"/>
      </a:accent1>
      <a:accent2>
        <a:srgbClr val="ADB3B8"/>
      </a:accent2>
      <a:accent3>
        <a:srgbClr val="436583"/>
      </a:accent3>
      <a:accent4>
        <a:srgbClr val="D44500"/>
      </a:accent4>
      <a:accent5>
        <a:srgbClr val="C2D8EE"/>
      </a:accent5>
      <a:accent6>
        <a:srgbClr val="3E3D3C"/>
      </a:accent6>
      <a:hlink>
        <a:srgbClr val="0432FF"/>
      </a:hlink>
      <a:folHlink>
        <a:srgbClr val="043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3773</Words>
  <Application>Microsoft Office PowerPoint</Application>
  <PresentationFormat>Widescreen</PresentationFormat>
  <Paragraphs>561</Paragraphs>
  <Slides>68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Cambria Math</vt:lpstr>
      <vt:lpstr>1_Body Slides</vt:lpstr>
      <vt:lpstr>The Role of Microeconomics  in Policy Analysis</vt:lpstr>
      <vt:lpstr>Microeconomics</vt:lpstr>
      <vt:lpstr>Microeconomics (cont.)</vt:lpstr>
      <vt:lpstr>Three Key Microeconomic Questions</vt:lpstr>
      <vt:lpstr>Microeconomics in Policy Analysis</vt:lpstr>
      <vt:lpstr>Economics</vt:lpstr>
      <vt:lpstr>Demand</vt:lpstr>
      <vt:lpstr>Demand</vt:lpstr>
      <vt:lpstr>Demand (cont.)</vt:lpstr>
      <vt:lpstr>Demand Curve Example for Processed Pork  Perloff, Microeconomics</vt:lpstr>
      <vt:lpstr>All Else Equal (Ceteris Paribus)</vt:lpstr>
      <vt:lpstr>Demand Shifts Up/Out/to the Northeast</vt:lpstr>
      <vt:lpstr>Demand Shifts Down/In/Southwest</vt:lpstr>
      <vt:lpstr>The Underlying Equation</vt:lpstr>
      <vt:lpstr>Supply</vt:lpstr>
      <vt:lpstr>Supply Curve</vt:lpstr>
      <vt:lpstr>Supply Curve Example  also from Perloff, Microeconomics</vt:lpstr>
      <vt:lpstr>All Else Equal (Ceteris Paribus)</vt:lpstr>
      <vt:lpstr>Supply Shifts Up/In/to the Northwest</vt:lpstr>
      <vt:lpstr>Supply Shift Down/Out/to the Southeast</vt:lpstr>
      <vt:lpstr>The Underlying Equation</vt:lpstr>
      <vt:lpstr>Market Equilibrium</vt:lpstr>
      <vt:lpstr>Market Equilibrium</vt:lpstr>
      <vt:lpstr>Solving for the Equilibrium</vt:lpstr>
      <vt:lpstr>Out of Equilibrium (Price Too High)?</vt:lpstr>
      <vt:lpstr>Out of Equilibrium (Price Too Low)?</vt:lpstr>
      <vt:lpstr>Markets Are Self-Regulating</vt:lpstr>
      <vt:lpstr>What Does Equilibrium Look Like?</vt:lpstr>
      <vt:lpstr>Shifts in Supply and Demand</vt:lpstr>
      <vt:lpstr>Market Equilibrium</vt:lpstr>
      <vt:lpstr>A Shift Up in Supply Leads to  Movement along a Demand Curve</vt:lpstr>
      <vt:lpstr>A Shift Down in Supply Leads to  Movement along a Demand Curve</vt:lpstr>
      <vt:lpstr>A Shift Up in Demand Causes Movement along a Supply Curve</vt:lpstr>
      <vt:lpstr>A Shift Down in Demand Causes Movement along a Supply Curve</vt:lpstr>
      <vt:lpstr>There Are Four Possible Outcomes</vt:lpstr>
      <vt:lpstr>Elasticity Measures</vt:lpstr>
      <vt:lpstr>Qualitative to Quantitative Change</vt:lpstr>
      <vt:lpstr>Elasticity</vt:lpstr>
      <vt:lpstr>(Own) Price Elasticity of Demand</vt:lpstr>
      <vt:lpstr>Example of a Public Park User Fee Steinemann, Microeconomics for Public Decisions</vt:lpstr>
      <vt:lpstr>Interpreting Price Elasticity of Demand</vt:lpstr>
      <vt:lpstr>Examples </vt:lpstr>
      <vt:lpstr>Intuitive but Not Quite Correct</vt:lpstr>
      <vt:lpstr>Price Elasticity of Demand Example Perloff, Microeconomics</vt:lpstr>
      <vt:lpstr>Cross-Price Elasticity and  Income Elasticity</vt:lpstr>
      <vt:lpstr>Cross-Price Elasticity: E_ab=〖% change q〗_a/〖% change p〗_b </vt:lpstr>
      <vt:lpstr>Cross-Price Elasticity Example for Pork</vt:lpstr>
      <vt:lpstr>Income Elasticity of Demand: E_Y=(% change q)/(% change Y)</vt:lpstr>
      <vt:lpstr>Income Elasticity Example</vt:lpstr>
      <vt:lpstr>Price Elasticity of Supply</vt:lpstr>
      <vt:lpstr>Price Elasticity of Supply:〖 E〗_S=(% change q)/(% change p)</vt:lpstr>
      <vt:lpstr>Price Elasticity of Supply Examples</vt:lpstr>
      <vt:lpstr>Policy Application of Elasticity</vt:lpstr>
      <vt:lpstr>Elasticity Changes as We Move along a Curve</vt:lpstr>
      <vt:lpstr>Application Based on Perloff, Microeconomics</vt:lpstr>
      <vt:lpstr>Application</vt:lpstr>
      <vt:lpstr>Price Regulation in a Market</vt:lpstr>
      <vt:lpstr>Policies Influencing Supply and Demand</vt:lpstr>
      <vt:lpstr>A Price Floor</vt:lpstr>
      <vt:lpstr>A Price Ceiling</vt:lpstr>
      <vt:lpstr>Policy Instruments</vt:lpstr>
      <vt:lpstr>A Specific (per Unit of q) Tax τ</vt:lpstr>
      <vt:lpstr>Ad Valorem (Percent of a $) Tax τ = α * pc, α∈[0,1]</vt:lpstr>
      <vt:lpstr>The Burden of Taxation: Consumer Incidence</vt:lpstr>
      <vt:lpstr>Taxation and Revenue</vt:lpstr>
      <vt:lpstr>Policy Instruments</vt:lpstr>
      <vt:lpstr>Subsidy of Consumer</vt:lpstr>
      <vt:lpstr>Subsidy of Producer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University</dc:title>
  <dc:subject/>
  <dc:creator>Administrator</dc:creator>
  <cp:keywords/>
  <dc:description/>
  <cp:lastModifiedBy>John McPeak</cp:lastModifiedBy>
  <cp:revision>128</cp:revision>
  <dcterms:created xsi:type="dcterms:W3CDTF">2016-03-21T14:12:59Z</dcterms:created>
  <dcterms:modified xsi:type="dcterms:W3CDTF">2024-08-28T20:47:42Z</dcterms:modified>
  <cp:category/>
</cp:coreProperties>
</file>