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1" r:id="rId7"/>
    <p:sldId id="260" r:id="rId8"/>
    <p:sldId id="264" r:id="rId9"/>
    <p:sldId id="265" r:id="rId10"/>
    <p:sldId id="259"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9" d="100"/>
          <a:sy n="109" d="100"/>
        </p:scale>
        <p:origin x="6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55BC-E0CD-00CC-B6B4-F1CDA40375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06B8C6-1A29-A556-786A-4B1E2DE638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B96E4F-F880-98F7-0198-502BCBA1680E}"/>
              </a:ext>
            </a:extLst>
          </p:cNvPr>
          <p:cNvSpPr>
            <a:spLocks noGrp="1"/>
          </p:cNvSpPr>
          <p:nvPr>
            <p:ph type="dt" sz="half" idx="10"/>
          </p:nvPr>
        </p:nvSpPr>
        <p:spPr/>
        <p:txBody>
          <a:bodyPr/>
          <a:lstStyle/>
          <a:p>
            <a:fld id="{09E64D6D-5480-48E8-8236-452D53EBAEB3}" type="datetimeFigureOut">
              <a:rPr lang="en-US" smtClean="0"/>
              <a:t>10/16/2023</a:t>
            </a:fld>
            <a:endParaRPr lang="en-US"/>
          </a:p>
        </p:txBody>
      </p:sp>
      <p:sp>
        <p:nvSpPr>
          <p:cNvPr id="5" name="Footer Placeholder 4">
            <a:extLst>
              <a:ext uri="{FF2B5EF4-FFF2-40B4-BE49-F238E27FC236}">
                <a16:creationId xmlns:a16="http://schemas.microsoft.com/office/drawing/2014/main" id="{DD30D1B0-A072-7D51-00D9-13D82BD49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8E907-28D6-FF6F-C26F-AA7FCD10C400}"/>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93792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9AA42-1768-D68C-61EC-874701B488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9CDC-A186-193B-BAF8-5F905A8FDD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33034-B1CE-B0E4-0468-7DBD66D71CF1}"/>
              </a:ext>
            </a:extLst>
          </p:cNvPr>
          <p:cNvSpPr>
            <a:spLocks noGrp="1"/>
          </p:cNvSpPr>
          <p:nvPr>
            <p:ph type="dt" sz="half" idx="10"/>
          </p:nvPr>
        </p:nvSpPr>
        <p:spPr/>
        <p:txBody>
          <a:bodyPr/>
          <a:lstStyle/>
          <a:p>
            <a:fld id="{09E64D6D-5480-48E8-8236-452D53EBAEB3}" type="datetimeFigureOut">
              <a:rPr lang="en-US" smtClean="0"/>
              <a:t>10/16/2023</a:t>
            </a:fld>
            <a:endParaRPr lang="en-US"/>
          </a:p>
        </p:txBody>
      </p:sp>
      <p:sp>
        <p:nvSpPr>
          <p:cNvPr id="5" name="Footer Placeholder 4">
            <a:extLst>
              <a:ext uri="{FF2B5EF4-FFF2-40B4-BE49-F238E27FC236}">
                <a16:creationId xmlns:a16="http://schemas.microsoft.com/office/drawing/2014/main" id="{D53254AF-D218-5CA0-7983-0DFF43F24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112DBB-0CA0-B20C-02DA-9A7E70E16F8F}"/>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1102205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0F06F8-4E34-B996-401F-26F8E31A3C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3C5F82-7ED2-3A4A-222A-76B5E73C3B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FD149-88FE-A69E-90AB-FF32343C5FCA}"/>
              </a:ext>
            </a:extLst>
          </p:cNvPr>
          <p:cNvSpPr>
            <a:spLocks noGrp="1"/>
          </p:cNvSpPr>
          <p:nvPr>
            <p:ph type="dt" sz="half" idx="10"/>
          </p:nvPr>
        </p:nvSpPr>
        <p:spPr/>
        <p:txBody>
          <a:bodyPr/>
          <a:lstStyle/>
          <a:p>
            <a:fld id="{09E64D6D-5480-48E8-8236-452D53EBAEB3}" type="datetimeFigureOut">
              <a:rPr lang="en-US" smtClean="0"/>
              <a:t>10/16/2023</a:t>
            </a:fld>
            <a:endParaRPr lang="en-US"/>
          </a:p>
        </p:txBody>
      </p:sp>
      <p:sp>
        <p:nvSpPr>
          <p:cNvPr id="5" name="Footer Placeholder 4">
            <a:extLst>
              <a:ext uri="{FF2B5EF4-FFF2-40B4-BE49-F238E27FC236}">
                <a16:creationId xmlns:a16="http://schemas.microsoft.com/office/drawing/2014/main" id="{DCEC95A4-8BCA-B79A-07F7-F3A29FAD6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56C6D-2CDD-2941-02AC-27C9EA8E6BC4}"/>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11477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28902-6DAF-9CD1-B2A8-B255DD301E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821167-2931-71F1-102C-9316888425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92AC45-0F97-1C06-6059-97351A50662A}"/>
              </a:ext>
            </a:extLst>
          </p:cNvPr>
          <p:cNvSpPr>
            <a:spLocks noGrp="1"/>
          </p:cNvSpPr>
          <p:nvPr>
            <p:ph type="dt" sz="half" idx="10"/>
          </p:nvPr>
        </p:nvSpPr>
        <p:spPr/>
        <p:txBody>
          <a:bodyPr/>
          <a:lstStyle/>
          <a:p>
            <a:fld id="{09E64D6D-5480-48E8-8236-452D53EBAEB3}" type="datetimeFigureOut">
              <a:rPr lang="en-US" smtClean="0"/>
              <a:t>10/16/2023</a:t>
            </a:fld>
            <a:endParaRPr lang="en-US"/>
          </a:p>
        </p:txBody>
      </p:sp>
      <p:sp>
        <p:nvSpPr>
          <p:cNvPr id="5" name="Footer Placeholder 4">
            <a:extLst>
              <a:ext uri="{FF2B5EF4-FFF2-40B4-BE49-F238E27FC236}">
                <a16:creationId xmlns:a16="http://schemas.microsoft.com/office/drawing/2014/main" id="{C7CA1CED-4EF0-8C84-781C-6B27BE3D05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709CEB-06EB-B53D-A6AD-CE64EBFB8D2E}"/>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356541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E343-831F-A39A-4C11-3EA5947444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294CDD-66A8-5F3A-FDCC-2A5C38C796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0AC43D-2598-DC82-BDFA-84BFDC7BDD25}"/>
              </a:ext>
            </a:extLst>
          </p:cNvPr>
          <p:cNvSpPr>
            <a:spLocks noGrp="1"/>
          </p:cNvSpPr>
          <p:nvPr>
            <p:ph type="dt" sz="half" idx="10"/>
          </p:nvPr>
        </p:nvSpPr>
        <p:spPr/>
        <p:txBody>
          <a:bodyPr/>
          <a:lstStyle/>
          <a:p>
            <a:fld id="{09E64D6D-5480-48E8-8236-452D53EBAEB3}" type="datetimeFigureOut">
              <a:rPr lang="en-US" smtClean="0"/>
              <a:t>10/16/2023</a:t>
            </a:fld>
            <a:endParaRPr lang="en-US"/>
          </a:p>
        </p:txBody>
      </p:sp>
      <p:sp>
        <p:nvSpPr>
          <p:cNvPr id="5" name="Footer Placeholder 4">
            <a:extLst>
              <a:ext uri="{FF2B5EF4-FFF2-40B4-BE49-F238E27FC236}">
                <a16:creationId xmlns:a16="http://schemas.microsoft.com/office/drawing/2014/main" id="{6B79679F-C121-9F6B-501D-CA96F8DD0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5E68CA-B0DA-9DA4-556F-0EF74D3D4424}"/>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66702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E365B-6AEA-F673-B5EE-60FF795252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ACA6CD-AB3E-1CD6-4353-C42B235C10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A4476B-D4F3-D770-38C7-8BB4DCD45A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21DE4F-2C00-C9BC-C267-90A206213A32}"/>
              </a:ext>
            </a:extLst>
          </p:cNvPr>
          <p:cNvSpPr>
            <a:spLocks noGrp="1"/>
          </p:cNvSpPr>
          <p:nvPr>
            <p:ph type="dt" sz="half" idx="10"/>
          </p:nvPr>
        </p:nvSpPr>
        <p:spPr/>
        <p:txBody>
          <a:bodyPr/>
          <a:lstStyle/>
          <a:p>
            <a:fld id="{09E64D6D-5480-48E8-8236-452D53EBAEB3}" type="datetimeFigureOut">
              <a:rPr lang="en-US" smtClean="0"/>
              <a:t>10/16/2023</a:t>
            </a:fld>
            <a:endParaRPr lang="en-US"/>
          </a:p>
        </p:txBody>
      </p:sp>
      <p:sp>
        <p:nvSpPr>
          <p:cNvPr id="6" name="Footer Placeholder 5">
            <a:extLst>
              <a:ext uri="{FF2B5EF4-FFF2-40B4-BE49-F238E27FC236}">
                <a16:creationId xmlns:a16="http://schemas.microsoft.com/office/drawing/2014/main" id="{0B07CD62-C1F8-2596-60AF-4C81B793AD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C4FE66-5826-9B89-A44A-CB95B72C81F8}"/>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369306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20DA0-B718-D52D-5788-77534884B5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21E77E-558F-ED5C-808C-79ED973369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83CAF3-04C0-6CAA-7601-A53A4D8A6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1A4E0C-6D8E-7F7E-6E1E-3E5AAA4348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51AA19-2528-4729-1791-0C601E8257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70C5DC-07D6-A943-BF5F-24D542C3B117}"/>
              </a:ext>
            </a:extLst>
          </p:cNvPr>
          <p:cNvSpPr>
            <a:spLocks noGrp="1"/>
          </p:cNvSpPr>
          <p:nvPr>
            <p:ph type="dt" sz="half" idx="10"/>
          </p:nvPr>
        </p:nvSpPr>
        <p:spPr/>
        <p:txBody>
          <a:bodyPr/>
          <a:lstStyle/>
          <a:p>
            <a:fld id="{09E64D6D-5480-48E8-8236-452D53EBAEB3}" type="datetimeFigureOut">
              <a:rPr lang="en-US" smtClean="0"/>
              <a:t>10/16/2023</a:t>
            </a:fld>
            <a:endParaRPr lang="en-US"/>
          </a:p>
        </p:txBody>
      </p:sp>
      <p:sp>
        <p:nvSpPr>
          <p:cNvPr id="8" name="Footer Placeholder 7">
            <a:extLst>
              <a:ext uri="{FF2B5EF4-FFF2-40B4-BE49-F238E27FC236}">
                <a16:creationId xmlns:a16="http://schemas.microsoft.com/office/drawing/2014/main" id="{41F84E2C-E16C-A618-EB30-487BA8EE95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64DE19-28A6-D89C-607F-98153BB813DC}"/>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17960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2499E-2FF4-1A72-04BC-7A0BC0F700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7ADA40-7C08-D7C5-C6ED-17C6CA1E9CA2}"/>
              </a:ext>
            </a:extLst>
          </p:cNvPr>
          <p:cNvSpPr>
            <a:spLocks noGrp="1"/>
          </p:cNvSpPr>
          <p:nvPr>
            <p:ph type="dt" sz="half" idx="10"/>
          </p:nvPr>
        </p:nvSpPr>
        <p:spPr/>
        <p:txBody>
          <a:bodyPr/>
          <a:lstStyle/>
          <a:p>
            <a:fld id="{09E64D6D-5480-48E8-8236-452D53EBAEB3}" type="datetimeFigureOut">
              <a:rPr lang="en-US" smtClean="0"/>
              <a:t>10/16/2023</a:t>
            </a:fld>
            <a:endParaRPr lang="en-US"/>
          </a:p>
        </p:txBody>
      </p:sp>
      <p:sp>
        <p:nvSpPr>
          <p:cNvPr id="4" name="Footer Placeholder 3">
            <a:extLst>
              <a:ext uri="{FF2B5EF4-FFF2-40B4-BE49-F238E27FC236}">
                <a16:creationId xmlns:a16="http://schemas.microsoft.com/office/drawing/2014/main" id="{15959780-AD6D-D347-4CED-FCD9F66011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6A2EB7-8226-25E6-E047-44070FC32AE4}"/>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2044463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F9F5CF-8022-1080-4741-20BF3E74E081}"/>
              </a:ext>
            </a:extLst>
          </p:cNvPr>
          <p:cNvSpPr>
            <a:spLocks noGrp="1"/>
          </p:cNvSpPr>
          <p:nvPr>
            <p:ph type="dt" sz="half" idx="10"/>
          </p:nvPr>
        </p:nvSpPr>
        <p:spPr/>
        <p:txBody>
          <a:bodyPr/>
          <a:lstStyle/>
          <a:p>
            <a:fld id="{09E64D6D-5480-48E8-8236-452D53EBAEB3}" type="datetimeFigureOut">
              <a:rPr lang="en-US" smtClean="0"/>
              <a:t>10/16/2023</a:t>
            </a:fld>
            <a:endParaRPr lang="en-US"/>
          </a:p>
        </p:txBody>
      </p:sp>
      <p:sp>
        <p:nvSpPr>
          <p:cNvPr id="3" name="Footer Placeholder 2">
            <a:extLst>
              <a:ext uri="{FF2B5EF4-FFF2-40B4-BE49-F238E27FC236}">
                <a16:creationId xmlns:a16="http://schemas.microsoft.com/office/drawing/2014/main" id="{02BCD082-CF19-69BA-B033-12AE2079C8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5495D6-4418-DCE4-B567-059494A75910}"/>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238242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90519-1E3F-7B77-A683-8EBB837E9A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B75330-BAEF-B777-2316-C0A6123598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96C085-E946-D079-57A9-6C1F74F6D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2E3AA8-8DD8-2184-98B9-F23C680094AD}"/>
              </a:ext>
            </a:extLst>
          </p:cNvPr>
          <p:cNvSpPr>
            <a:spLocks noGrp="1"/>
          </p:cNvSpPr>
          <p:nvPr>
            <p:ph type="dt" sz="half" idx="10"/>
          </p:nvPr>
        </p:nvSpPr>
        <p:spPr/>
        <p:txBody>
          <a:bodyPr/>
          <a:lstStyle/>
          <a:p>
            <a:fld id="{09E64D6D-5480-48E8-8236-452D53EBAEB3}" type="datetimeFigureOut">
              <a:rPr lang="en-US" smtClean="0"/>
              <a:t>10/16/2023</a:t>
            </a:fld>
            <a:endParaRPr lang="en-US"/>
          </a:p>
        </p:txBody>
      </p:sp>
      <p:sp>
        <p:nvSpPr>
          <p:cNvPr id="6" name="Footer Placeholder 5">
            <a:extLst>
              <a:ext uri="{FF2B5EF4-FFF2-40B4-BE49-F238E27FC236}">
                <a16:creationId xmlns:a16="http://schemas.microsoft.com/office/drawing/2014/main" id="{1D87FEA3-C29A-4130-5AE7-8F78A788C7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44AC0C-6C3F-2DB9-54EE-7164B6F540DF}"/>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4173542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CAFA4-2E43-3B5D-B81D-3826DDAF62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809642-4071-E6BA-1531-F70B09B105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F6FD73-ACB2-FD48-3961-BBC043DCC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899E96-934A-3721-6867-5E01CDCE35C7}"/>
              </a:ext>
            </a:extLst>
          </p:cNvPr>
          <p:cNvSpPr>
            <a:spLocks noGrp="1"/>
          </p:cNvSpPr>
          <p:nvPr>
            <p:ph type="dt" sz="half" idx="10"/>
          </p:nvPr>
        </p:nvSpPr>
        <p:spPr/>
        <p:txBody>
          <a:bodyPr/>
          <a:lstStyle/>
          <a:p>
            <a:fld id="{09E64D6D-5480-48E8-8236-452D53EBAEB3}" type="datetimeFigureOut">
              <a:rPr lang="en-US" smtClean="0"/>
              <a:t>10/16/2023</a:t>
            </a:fld>
            <a:endParaRPr lang="en-US"/>
          </a:p>
        </p:txBody>
      </p:sp>
      <p:sp>
        <p:nvSpPr>
          <p:cNvPr id="6" name="Footer Placeholder 5">
            <a:extLst>
              <a:ext uri="{FF2B5EF4-FFF2-40B4-BE49-F238E27FC236}">
                <a16:creationId xmlns:a16="http://schemas.microsoft.com/office/drawing/2014/main" id="{6712219C-1D4A-3150-D178-FCDE718DBB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2FC7E1-0746-AE91-D5B2-F22150CA3832}"/>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3123554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159560-0B2A-1201-F59E-D7FB4878FC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12F03A-2252-75B9-610B-B4D86EBB7B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F2E1B6-2A62-F10D-6457-0EBE8B6157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64D6D-5480-48E8-8236-452D53EBAEB3}" type="datetimeFigureOut">
              <a:rPr lang="en-US" smtClean="0"/>
              <a:t>10/16/2023</a:t>
            </a:fld>
            <a:endParaRPr lang="en-US"/>
          </a:p>
        </p:txBody>
      </p:sp>
      <p:sp>
        <p:nvSpPr>
          <p:cNvPr id="5" name="Footer Placeholder 4">
            <a:extLst>
              <a:ext uri="{FF2B5EF4-FFF2-40B4-BE49-F238E27FC236}">
                <a16:creationId xmlns:a16="http://schemas.microsoft.com/office/drawing/2014/main" id="{515DE4B3-25E8-8827-16F3-3967E77C1D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06E8B2-F2E6-527E-85A0-9BF54BC185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18F65-1C7B-4F5A-A2EF-EAA35D241DF6}" type="slidenum">
              <a:rPr lang="en-US" smtClean="0"/>
              <a:t>‹#›</a:t>
            </a:fld>
            <a:endParaRPr lang="en-US"/>
          </a:p>
        </p:txBody>
      </p:sp>
    </p:spTree>
    <p:extLst>
      <p:ext uri="{BB962C8B-B14F-4D97-AF65-F5344CB8AC3E}">
        <p14:creationId xmlns:p14="http://schemas.microsoft.com/office/powerpoint/2010/main" val="1247461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un.org/millenniumgoals/" TargetMode="External"/><Relationship Id="rId3" Type="http://schemas.openxmlformats.org/officeDocument/2006/relationships/hyperlink" Target="https://www.state.gov/wp-content/uploads/2018/12/Department-of-State-Program-and-Project-Design-Monitoring-and-Evaluation-Policy.pdf" TargetMode="External"/><Relationship Id="rId7" Type="http://schemas.openxmlformats.org/officeDocument/2006/relationships/hyperlink" Target="https://sdgs.un.org/goals" TargetMode="External"/><Relationship Id="rId2" Type="http://schemas.openxmlformats.org/officeDocument/2006/relationships/hyperlink" Target="https://www.usaid.gov/activity-monitoring-evaluation-and-learning-mel-plan" TargetMode="External"/><Relationship Id="rId1" Type="http://schemas.openxmlformats.org/officeDocument/2006/relationships/slideLayout" Target="../slideLayouts/slideLayout2.xml"/><Relationship Id="rId6" Type="http://schemas.openxmlformats.org/officeDocument/2006/relationships/hyperlink" Target="https://results.usaid.gov/results/country?fiscalYear=2022" TargetMode="External"/><Relationship Id="rId5" Type="http://schemas.openxmlformats.org/officeDocument/2006/relationships/hyperlink" Target="https://www.gov.uk/government/publications/fcdo-evaluation-policy/fcdo-evaluation-policy" TargetMode="External"/><Relationship Id="rId4" Type="http://schemas.openxmlformats.org/officeDocument/2006/relationships/hyperlink" Target="https://ieg.worldbankgroup.org/what-monitoring-and-evaluation"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documents.worldbank.org/en/publication/documents-reports/documentdetail/400101468169742262/the-road-to-results-designing-and-conducting-effective-development-evaluati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3BFC-04A3-B545-8E08-1A87E3668986}"/>
              </a:ext>
            </a:extLst>
          </p:cNvPr>
          <p:cNvSpPr>
            <a:spLocks noGrp="1"/>
          </p:cNvSpPr>
          <p:nvPr>
            <p:ph type="ctrTitle"/>
          </p:nvPr>
        </p:nvSpPr>
        <p:spPr/>
        <p:txBody>
          <a:bodyPr>
            <a:normAutofit fontScale="90000"/>
          </a:bodyPr>
          <a:lstStyle/>
          <a:p>
            <a:r>
              <a:rPr lang="en-US" dirty="0"/>
              <a:t>Monitoring and Evaluation (&amp;Learning),</a:t>
            </a:r>
            <a:br>
              <a:rPr lang="en-US" dirty="0"/>
            </a:br>
            <a:r>
              <a:rPr lang="en-US" dirty="0"/>
              <a:t> Impact Evaluation</a:t>
            </a:r>
          </a:p>
        </p:txBody>
      </p:sp>
      <p:sp>
        <p:nvSpPr>
          <p:cNvPr id="3" name="Subtitle 2">
            <a:extLst>
              <a:ext uri="{FF2B5EF4-FFF2-40B4-BE49-F238E27FC236}">
                <a16:creationId xmlns:a16="http://schemas.microsoft.com/office/drawing/2014/main" id="{C171C8B5-5351-2C33-3C3F-64E675E468C6}"/>
              </a:ext>
            </a:extLst>
          </p:cNvPr>
          <p:cNvSpPr>
            <a:spLocks noGrp="1"/>
          </p:cNvSpPr>
          <p:nvPr>
            <p:ph type="subTitle" idx="1"/>
          </p:nvPr>
        </p:nvSpPr>
        <p:spPr/>
        <p:txBody>
          <a:bodyPr/>
          <a:lstStyle/>
          <a:p>
            <a:r>
              <a:rPr lang="en-US" dirty="0"/>
              <a:t>John McPeak</a:t>
            </a:r>
          </a:p>
          <a:p>
            <a:r>
              <a:rPr lang="en-US" dirty="0"/>
              <a:t>PST 410</a:t>
            </a:r>
          </a:p>
          <a:p>
            <a:r>
              <a:rPr lang="en-US" dirty="0"/>
              <a:t>October 16, 2023</a:t>
            </a:r>
          </a:p>
        </p:txBody>
      </p:sp>
    </p:spTree>
    <p:extLst>
      <p:ext uri="{BB962C8B-B14F-4D97-AF65-F5344CB8AC3E}">
        <p14:creationId xmlns:p14="http://schemas.microsoft.com/office/powerpoint/2010/main" val="4023108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C6283-C8D5-A93F-2793-8D990A145848}"/>
              </a:ext>
            </a:extLst>
          </p:cNvPr>
          <p:cNvSpPr>
            <a:spLocks noGrp="1"/>
          </p:cNvSpPr>
          <p:nvPr>
            <p:ph type="title"/>
          </p:nvPr>
        </p:nvSpPr>
        <p:spPr/>
        <p:txBody>
          <a:bodyPr/>
          <a:lstStyle/>
          <a:p>
            <a:r>
              <a:rPr lang="en-US" dirty="0"/>
              <a:t>Theory of Change (TOC)</a:t>
            </a:r>
          </a:p>
        </p:txBody>
      </p:sp>
      <p:pic>
        <p:nvPicPr>
          <p:cNvPr id="4" name="Picture 3">
            <a:extLst>
              <a:ext uri="{FF2B5EF4-FFF2-40B4-BE49-F238E27FC236}">
                <a16:creationId xmlns:a16="http://schemas.microsoft.com/office/drawing/2014/main" id="{EF8C10E8-F843-8999-6C77-B7EF6F3112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7974" y="1562583"/>
            <a:ext cx="6694025" cy="4614380"/>
          </a:xfrm>
          <a:prstGeom prst="rect">
            <a:avLst/>
          </a:prstGeom>
          <a:noFill/>
          <a:ln>
            <a:noFill/>
          </a:ln>
        </p:spPr>
      </p:pic>
      <p:pic>
        <p:nvPicPr>
          <p:cNvPr id="5" name="Content Placeholder 4">
            <a:extLst>
              <a:ext uri="{FF2B5EF4-FFF2-40B4-BE49-F238E27FC236}">
                <a16:creationId xmlns:a16="http://schemas.microsoft.com/office/drawing/2014/main" id="{D0F6FF8E-8446-9ECC-FF6A-3EF56370C1BD}"/>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55586" y="1261641"/>
            <a:ext cx="5370652" cy="5626786"/>
          </a:xfrm>
          <a:prstGeom prst="rect">
            <a:avLst/>
          </a:prstGeom>
          <a:noFill/>
          <a:ln>
            <a:noFill/>
          </a:ln>
        </p:spPr>
      </p:pic>
    </p:spTree>
    <p:extLst>
      <p:ext uri="{BB962C8B-B14F-4D97-AF65-F5344CB8AC3E}">
        <p14:creationId xmlns:p14="http://schemas.microsoft.com/office/powerpoint/2010/main" val="320532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429B8A6-F98C-1ACC-0338-8A27C7080A57}"/>
              </a:ext>
            </a:extLst>
          </p:cNvPr>
          <p:cNvPicPr>
            <a:picLocks noGrp="1" noChangeAspect="1"/>
          </p:cNvPicPr>
          <p:nvPr>
            <p:ph idx="1"/>
          </p:nvPr>
        </p:nvPicPr>
        <p:blipFill>
          <a:blip r:embed="rId2"/>
          <a:stretch>
            <a:fillRect/>
          </a:stretch>
        </p:blipFill>
        <p:spPr>
          <a:xfrm>
            <a:off x="0" y="23150"/>
            <a:ext cx="12192000" cy="6832128"/>
          </a:xfrm>
        </p:spPr>
      </p:pic>
    </p:spTree>
    <p:extLst>
      <p:ext uri="{BB962C8B-B14F-4D97-AF65-F5344CB8AC3E}">
        <p14:creationId xmlns:p14="http://schemas.microsoft.com/office/powerpoint/2010/main" val="1296805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7DCA2-F432-5067-B548-2A4EA8D425C7}"/>
              </a:ext>
            </a:extLst>
          </p:cNvPr>
          <p:cNvSpPr>
            <a:spLocks noGrp="1"/>
          </p:cNvSpPr>
          <p:nvPr>
            <p:ph type="title"/>
          </p:nvPr>
        </p:nvSpPr>
        <p:spPr>
          <a:xfrm>
            <a:off x="0" y="365125"/>
            <a:ext cx="11353800" cy="1325563"/>
          </a:xfrm>
        </p:spPr>
        <p:txBody>
          <a:bodyPr/>
          <a:lstStyle/>
          <a:p>
            <a:r>
              <a:rPr lang="en-US" dirty="0"/>
              <a:t>Performance Indicators</a:t>
            </a:r>
          </a:p>
        </p:txBody>
      </p:sp>
      <p:sp>
        <p:nvSpPr>
          <p:cNvPr id="3" name="Content Placeholder 2">
            <a:extLst>
              <a:ext uri="{FF2B5EF4-FFF2-40B4-BE49-F238E27FC236}">
                <a16:creationId xmlns:a16="http://schemas.microsoft.com/office/drawing/2014/main" id="{9FBDDDB6-936B-71E7-7A6E-DA4E0AC251C3}"/>
              </a:ext>
            </a:extLst>
          </p:cNvPr>
          <p:cNvSpPr>
            <a:spLocks noGrp="1"/>
          </p:cNvSpPr>
          <p:nvPr>
            <p:ph idx="1"/>
          </p:nvPr>
        </p:nvSpPr>
        <p:spPr>
          <a:xfrm>
            <a:off x="838201" y="1825625"/>
            <a:ext cx="3942144" cy="4239509"/>
          </a:xfrm>
        </p:spPr>
        <p:txBody>
          <a:bodyPr>
            <a:normAutofit lnSpcReduction="10000"/>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 Things that can be measured that allow you to assess whether an outcome or impact is being produced.</a:t>
            </a:r>
          </a:p>
          <a:p>
            <a:r>
              <a:rPr lang="en-US" dirty="0">
                <a:effectLst/>
                <a:latin typeface="Calibri" panose="020F0502020204030204" pitchFamily="34" charset="0"/>
                <a:ea typeface="Calibri" panose="020F0502020204030204" pitchFamily="34" charset="0"/>
                <a:cs typeface="Times New Roman" panose="02020603050405020304" pitchFamily="18" charset="0"/>
              </a:rPr>
              <a:t>Variables that allow the verification of changes in the development intervention or shows results relative to what was planned.</a:t>
            </a:r>
          </a:p>
          <a:p>
            <a:endParaRPr lang="en-US" dirty="0"/>
          </a:p>
        </p:txBody>
      </p:sp>
      <p:pic>
        <p:nvPicPr>
          <p:cNvPr id="5" name="Picture 4">
            <a:extLst>
              <a:ext uri="{FF2B5EF4-FFF2-40B4-BE49-F238E27FC236}">
                <a16:creationId xmlns:a16="http://schemas.microsoft.com/office/drawing/2014/main" id="{85E2FD63-40BB-B0D9-0FFA-9CAB85A1651C}"/>
              </a:ext>
            </a:extLst>
          </p:cNvPr>
          <p:cNvPicPr>
            <a:picLocks noChangeAspect="1"/>
          </p:cNvPicPr>
          <p:nvPr/>
        </p:nvPicPr>
        <p:blipFill>
          <a:blip r:embed="rId2"/>
          <a:stretch>
            <a:fillRect/>
          </a:stretch>
        </p:blipFill>
        <p:spPr>
          <a:xfrm>
            <a:off x="5486401" y="0"/>
            <a:ext cx="6705600" cy="6736466"/>
          </a:xfrm>
          <a:prstGeom prst="rect">
            <a:avLst/>
          </a:prstGeom>
        </p:spPr>
      </p:pic>
    </p:spTree>
    <p:extLst>
      <p:ext uri="{BB962C8B-B14F-4D97-AF65-F5344CB8AC3E}">
        <p14:creationId xmlns:p14="http://schemas.microsoft.com/office/powerpoint/2010/main" val="1594495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2A55618-6034-C0A8-141A-467E392120CE}"/>
              </a:ext>
            </a:extLst>
          </p:cNvPr>
          <p:cNvPicPr>
            <a:picLocks noGrp="1" noChangeAspect="1"/>
          </p:cNvPicPr>
          <p:nvPr>
            <p:ph idx="1"/>
          </p:nvPr>
        </p:nvPicPr>
        <p:blipFill>
          <a:blip r:embed="rId2"/>
          <a:stretch>
            <a:fillRect/>
          </a:stretch>
        </p:blipFill>
        <p:spPr>
          <a:xfrm>
            <a:off x="7978236" y="11569"/>
            <a:ext cx="4213764" cy="1138687"/>
          </a:xfrm>
        </p:spPr>
      </p:pic>
      <p:pic>
        <p:nvPicPr>
          <p:cNvPr id="7" name="Picture 6">
            <a:extLst>
              <a:ext uri="{FF2B5EF4-FFF2-40B4-BE49-F238E27FC236}">
                <a16:creationId xmlns:a16="http://schemas.microsoft.com/office/drawing/2014/main" id="{0C1A2572-D572-C1DE-0DCB-694D7BBE28F6}"/>
              </a:ext>
            </a:extLst>
          </p:cNvPr>
          <p:cNvPicPr>
            <a:picLocks noChangeAspect="1"/>
          </p:cNvPicPr>
          <p:nvPr/>
        </p:nvPicPr>
        <p:blipFill>
          <a:blip r:embed="rId3"/>
          <a:stretch>
            <a:fillRect/>
          </a:stretch>
        </p:blipFill>
        <p:spPr>
          <a:xfrm>
            <a:off x="0" y="92597"/>
            <a:ext cx="8001386" cy="6765403"/>
          </a:xfrm>
          <a:prstGeom prst="rect">
            <a:avLst/>
          </a:prstGeom>
        </p:spPr>
      </p:pic>
    </p:spTree>
    <p:extLst>
      <p:ext uri="{BB962C8B-B14F-4D97-AF65-F5344CB8AC3E}">
        <p14:creationId xmlns:p14="http://schemas.microsoft.com/office/powerpoint/2010/main" val="2819908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F49E31A-49C6-A414-5A3C-F22518A3CD30}"/>
              </a:ext>
            </a:extLst>
          </p:cNvPr>
          <p:cNvPicPr>
            <a:picLocks noGrp="1" noChangeAspect="1"/>
          </p:cNvPicPr>
          <p:nvPr>
            <p:ph idx="1"/>
          </p:nvPr>
        </p:nvPicPr>
        <p:blipFill>
          <a:blip r:embed="rId2"/>
          <a:stretch>
            <a:fillRect/>
          </a:stretch>
        </p:blipFill>
        <p:spPr>
          <a:xfrm>
            <a:off x="107418" y="0"/>
            <a:ext cx="11956052" cy="6858000"/>
          </a:xfrm>
        </p:spPr>
      </p:pic>
    </p:spTree>
    <p:extLst>
      <p:ext uri="{BB962C8B-B14F-4D97-AF65-F5344CB8AC3E}">
        <p14:creationId xmlns:p14="http://schemas.microsoft.com/office/powerpoint/2010/main" val="2738991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1BBEE43-931D-21BA-B1AE-A86645D09CC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6491" y="152667"/>
            <a:ext cx="11239018" cy="6719104"/>
          </a:xfrm>
          <a:prstGeom prst="rect">
            <a:avLst/>
          </a:prstGeom>
          <a:noFill/>
          <a:ln>
            <a:noFill/>
          </a:ln>
        </p:spPr>
      </p:pic>
    </p:spTree>
    <p:extLst>
      <p:ext uri="{BB962C8B-B14F-4D97-AF65-F5344CB8AC3E}">
        <p14:creationId xmlns:p14="http://schemas.microsoft.com/office/powerpoint/2010/main" val="2894883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1BDF0-E0AB-9536-2D46-A29CDE593BB5}"/>
              </a:ext>
            </a:extLst>
          </p:cNvPr>
          <p:cNvSpPr>
            <a:spLocks noGrp="1"/>
          </p:cNvSpPr>
          <p:nvPr>
            <p:ph type="title"/>
          </p:nvPr>
        </p:nvSpPr>
        <p:spPr>
          <a:xfrm>
            <a:off x="0" y="1"/>
            <a:ext cx="12192000" cy="1035586"/>
          </a:xfrm>
        </p:spPr>
        <p:txBody>
          <a:bodyPr/>
          <a:lstStyle/>
          <a:p>
            <a:r>
              <a:rPr lang="en-US" dirty="0"/>
              <a:t>Steps toward building a results-based M&amp;E system</a:t>
            </a:r>
          </a:p>
        </p:txBody>
      </p:sp>
      <p:sp>
        <p:nvSpPr>
          <p:cNvPr id="3" name="Content Placeholder 2">
            <a:extLst>
              <a:ext uri="{FF2B5EF4-FFF2-40B4-BE49-F238E27FC236}">
                <a16:creationId xmlns:a16="http://schemas.microsoft.com/office/drawing/2014/main" id="{69C531CF-F60F-4B74-86B0-39C9C84C7E8F}"/>
              </a:ext>
            </a:extLst>
          </p:cNvPr>
          <p:cNvSpPr>
            <a:spLocks noGrp="1"/>
          </p:cNvSpPr>
          <p:nvPr>
            <p:ph idx="1"/>
          </p:nvPr>
        </p:nvSpPr>
        <p:spPr>
          <a:xfrm>
            <a:off x="209321" y="892366"/>
            <a:ext cx="11887200" cy="5965633"/>
          </a:xfrm>
        </p:spPr>
        <p:txBody>
          <a:bodyPr>
            <a:normAutofit fontScale="92500"/>
          </a:bodyPr>
          <a:lstStyle/>
          <a:p>
            <a:pPr marL="0" marR="0" indent="0">
              <a:lnSpc>
                <a:spcPct val="107000"/>
              </a:lnSpc>
              <a:spcBef>
                <a:spcPts val="0"/>
              </a:spcBef>
              <a:spcAft>
                <a:spcPts val="80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1) Readiness assessment.  What is the capacity and willingness of government and development partners to construct a results-based M&amp;E system?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Fundamentally, what are the incentive structures facing different people in this situation?</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are the roles and responsibilities that exist within organizations that will be impacted by this system?</a:t>
            </a:r>
          </a:p>
          <a:p>
            <a:pPr marL="342900" marR="0" lvl="0" indent="-342900">
              <a:lnSpc>
                <a:spcPct val="100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is the organization capacity to design, build, and sustain this system?</a:t>
            </a:r>
          </a:p>
          <a:p>
            <a:pPr marL="342900" marR="0" lvl="0" indent="-342900">
              <a:lnSpc>
                <a:spcPct val="100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barriers might there be to developing this system and can anything be done about them?</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2) Agreeing on outcomes to monitor and evaluate.</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are we trying to achieve and how can we measure and track change in this domain?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is the stated policy objective?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do citizens want as an outcome?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have donors defined as the outcomes that are important?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Are there internationally agreed upon objectives like the SDG / MDG?</a:t>
            </a:r>
          </a:p>
          <a:p>
            <a:endParaRPr lang="en-US" dirty="0"/>
          </a:p>
        </p:txBody>
      </p:sp>
    </p:spTree>
    <p:extLst>
      <p:ext uri="{BB962C8B-B14F-4D97-AF65-F5344CB8AC3E}">
        <p14:creationId xmlns:p14="http://schemas.microsoft.com/office/powerpoint/2010/main" val="118011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84C17-626D-C464-CDBD-C7DDD5F2DEF9}"/>
              </a:ext>
            </a:extLst>
          </p:cNvPr>
          <p:cNvSpPr>
            <a:spLocks noGrp="1"/>
          </p:cNvSpPr>
          <p:nvPr>
            <p:ph type="title"/>
          </p:nvPr>
        </p:nvSpPr>
        <p:spPr>
          <a:xfrm>
            <a:off x="0" y="2"/>
            <a:ext cx="12192000" cy="550842"/>
          </a:xfrm>
        </p:spPr>
        <p:txBody>
          <a:bodyPr>
            <a:normAutofit fontScale="90000"/>
          </a:bodyPr>
          <a:lstStyle/>
          <a:p>
            <a:r>
              <a:rPr lang="en-US" dirty="0"/>
              <a:t>Steps toward building a results-based M&amp;E system</a:t>
            </a:r>
          </a:p>
        </p:txBody>
      </p:sp>
      <p:sp>
        <p:nvSpPr>
          <p:cNvPr id="3" name="Content Placeholder 2">
            <a:extLst>
              <a:ext uri="{FF2B5EF4-FFF2-40B4-BE49-F238E27FC236}">
                <a16:creationId xmlns:a16="http://schemas.microsoft.com/office/drawing/2014/main" id="{EABD0D2C-8308-9568-E17D-82D5813B4F0F}"/>
              </a:ext>
            </a:extLst>
          </p:cNvPr>
          <p:cNvSpPr>
            <a:spLocks noGrp="1"/>
          </p:cNvSpPr>
          <p:nvPr>
            <p:ph idx="1"/>
          </p:nvPr>
        </p:nvSpPr>
        <p:spPr>
          <a:xfrm>
            <a:off x="212993" y="490625"/>
            <a:ext cx="12015730" cy="5427816"/>
          </a:xfrm>
        </p:spPr>
        <p:txBody>
          <a:bodyPr>
            <a:normAutofit fontScale="92500" lnSpcReduction="10000"/>
          </a:bodyPr>
          <a:lstStyle/>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3) Select key indicators to monitor outcomes.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Start with the quantitative, can move to more qualitative as the system becomes more sustained.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Indicators should be CREAM: Clear, Relevant, Economic, Adequate, Monitorable.</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number of indicators needed is related to the question, how will we know the outcome has been achieved?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Guideline; 2-7 is often chosen per outcome / goal.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At some level, you also want to consider what is already available for data / what is relatively easy to produce, and also what capacity exists for data gathering. </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4) Gather baseline data on the indicators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To evaluate progress towards an objective, we need initial conditions.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indicators are out there to use or can be collected?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Is this something that I am going to be able to regularly and reliably check on over time to monitor progress?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Is it feasible and cost effective in comparison to other possible indicators I could use?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methods do I have available to collect this information over time?</a:t>
            </a:r>
          </a:p>
          <a:p>
            <a:pPr marL="742950" marR="0" lvl="1" indent="-285750">
              <a:lnSpc>
                <a:spcPct val="107000"/>
              </a:lnSpc>
              <a:spcBef>
                <a:spcPts val="0"/>
              </a:spcBef>
              <a:spcAft>
                <a:spcPts val="80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83BCAD80-4631-681A-B6C9-9160403E641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23142" y="5584177"/>
            <a:ext cx="6096000" cy="1649774"/>
          </a:xfrm>
          <a:prstGeom prst="rect">
            <a:avLst/>
          </a:prstGeom>
          <a:noFill/>
          <a:ln>
            <a:noFill/>
          </a:ln>
        </p:spPr>
      </p:pic>
    </p:spTree>
    <p:extLst>
      <p:ext uri="{BB962C8B-B14F-4D97-AF65-F5344CB8AC3E}">
        <p14:creationId xmlns:p14="http://schemas.microsoft.com/office/powerpoint/2010/main" val="2616653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9075-F721-1A6A-481A-A497516815DF}"/>
              </a:ext>
            </a:extLst>
          </p:cNvPr>
          <p:cNvSpPr>
            <a:spLocks noGrp="1"/>
          </p:cNvSpPr>
          <p:nvPr>
            <p:ph type="title"/>
          </p:nvPr>
        </p:nvSpPr>
        <p:spPr>
          <a:xfrm>
            <a:off x="0" y="100719"/>
            <a:ext cx="12180065" cy="747579"/>
          </a:xfrm>
        </p:spPr>
        <p:txBody>
          <a:bodyPr/>
          <a:lstStyle/>
          <a:p>
            <a:r>
              <a:rPr lang="en-US" dirty="0"/>
              <a:t>Steps toward building a results-based M&amp;E system</a:t>
            </a:r>
          </a:p>
        </p:txBody>
      </p:sp>
      <p:sp>
        <p:nvSpPr>
          <p:cNvPr id="3" name="Content Placeholder 2">
            <a:extLst>
              <a:ext uri="{FF2B5EF4-FFF2-40B4-BE49-F238E27FC236}">
                <a16:creationId xmlns:a16="http://schemas.microsoft.com/office/drawing/2014/main" id="{C49F5298-573A-9F3D-A1D5-C241DCADFD28}"/>
              </a:ext>
            </a:extLst>
          </p:cNvPr>
          <p:cNvSpPr>
            <a:spLocks noGrp="1"/>
          </p:cNvSpPr>
          <p:nvPr>
            <p:ph idx="1"/>
          </p:nvPr>
        </p:nvSpPr>
        <p:spPr>
          <a:xfrm>
            <a:off x="143219" y="727113"/>
            <a:ext cx="12036846" cy="6130887"/>
          </a:xfrm>
        </p:spPr>
        <p:txBody>
          <a:bodyPr>
            <a:normAutofit fontScale="92500" lnSpcReduction="10000"/>
          </a:bodyPr>
          <a:lstStyle/>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5) Planning for improvement by selecting realistic targets.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value am in aiming to reach and in what time span?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resources do I have to get there?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capacity do I have in place or will have to build to improve the score of this indicator from the baseline value?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needs to be done before I can realize improvements in this indicator?  </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6) Now we get to the actual monitoring for results.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 am going to track implementation in terms of use of inputs, activities, outputs, spending and results in terms of outcomes and impacts.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This can be particularly challenging when we have multiple partner institutions working on a given activity (as is almost always the case).</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7) Using the information you are getting for evaluation.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We are doing the right things (we have the right strategy).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We are doing things right (our way of operation is correct).</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We could do things even better (learning).  </a:t>
            </a:r>
          </a:p>
          <a:p>
            <a:endParaRPr lang="en-US" dirty="0"/>
          </a:p>
        </p:txBody>
      </p:sp>
    </p:spTree>
    <p:extLst>
      <p:ext uri="{BB962C8B-B14F-4D97-AF65-F5344CB8AC3E}">
        <p14:creationId xmlns:p14="http://schemas.microsoft.com/office/powerpoint/2010/main" val="3073085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2BA67-713C-845B-46E9-32689637AA0A}"/>
              </a:ext>
            </a:extLst>
          </p:cNvPr>
          <p:cNvSpPr>
            <a:spLocks noGrp="1"/>
          </p:cNvSpPr>
          <p:nvPr>
            <p:ph type="title"/>
          </p:nvPr>
        </p:nvSpPr>
        <p:spPr>
          <a:xfrm>
            <a:off x="0" y="1"/>
            <a:ext cx="12192000" cy="837281"/>
          </a:xfrm>
        </p:spPr>
        <p:txBody>
          <a:bodyPr/>
          <a:lstStyle/>
          <a:p>
            <a:r>
              <a:rPr lang="en-US" dirty="0"/>
              <a:t>Steps toward building a results-based M&amp;E system</a:t>
            </a:r>
          </a:p>
        </p:txBody>
      </p:sp>
      <p:sp>
        <p:nvSpPr>
          <p:cNvPr id="3" name="Content Placeholder 2">
            <a:extLst>
              <a:ext uri="{FF2B5EF4-FFF2-40B4-BE49-F238E27FC236}">
                <a16:creationId xmlns:a16="http://schemas.microsoft.com/office/drawing/2014/main" id="{08ED0561-76FF-E207-3EB5-1A431DF9FF63}"/>
              </a:ext>
            </a:extLst>
          </p:cNvPr>
          <p:cNvSpPr>
            <a:spLocks noGrp="1"/>
          </p:cNvSpPr>
          <p:nvPr>
            <p:ph idx="1"/>
          </p:nvPr>
        </p:nvSpPr>
        <p:spPr>
          <a:xfrm>
            <a:off x="0" y="837282"/>
            <a:ext cx="11353800" cy="5339681"/>
          </a:xfrm>
        </p:spPr>
        <p:txBody>
          <a:bodyPr>
            <a:normAutofit/>
          </a:bodyPr>
          <a:lstStyle/>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8) Reporting findings.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Communicating out what you are finding.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Analysis of the indicator information coming in and putting it in some kind of easy to understand reporting framework.</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9) Using the findings.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Disseminate findings to the media.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Present your findings.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Generate Briefs.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Post online.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Share with partners.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Go to annual meetings and present.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Report back to funding sources.  </a:t>
            </a:r>
          </a:p>
          <a:p>
            <a:endParaRPr lang="en-US" dirty="0"/>
          </a:p>
        </p:txBody>
      </p:sp>
    </p:spTree>
    <p:extLst>
      <p:ext uri="{BB962C8B-B14F-4D97-AF65-F5344CB8AC3E}">
        <p14:creationId xmlns:p14="http://schemas.microsoft.com/office/powerpoint/2010/main" val="2314426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BB420-D776-3306-4508-D05F8C649AE9}"/>
              </a:ext>
            </a:extLst>
          </p:cNvPr>
          <p:cNvSpPr>
            <a:spLocks noGrp="1"/>
          </p:cNvSpPr>
          <p:nvPr>
            <p:ph type="title"/>
          </p:nvPr>
        </p:nvSpPr>
        <p:spPr/>
        <p:txBody>
          <a:bodyPr/>
          <a:lstStyle/>
          <a:p>
            <a:r>
              <a:rPr lang="en-US" dirty="0"/>
              <a:t>What is Evaluation Research?</a:t>
            </a:r>
          </a:p>
        </p:txBody>
      </p:sp>
      <p:sp>
        <p:nvSpPr>
          <p:cNvPr id="3" name="Content Placeholder 2">
            <a:extLst>
              <a:ext uri="{FF2B5EF4-FFF2-40B4-BE49-F238E27FC236}">
                <a16:creationId xmlns:a16="http://schemas.microsoft.com/office/drawing/2014/main" id="{8DE5FB6A-CE31-DA3E-9129-0A7607E87252}"/>
              </a:ext>
            </a:extLst>
          </p:cNvPr>
          <p:cNvSpPr>
            <a:spLocks noGrp="1"/>
          </p:cNvSpPr>
          <p:nvPr>
            <p:ph idx="1"/>
          </p:nvPr>
        </p:nvSpPr>
        <p:spPr>
          <a:xfrm>
            <a:off x="242371" y="1344058"/>
            <a:ext cx="11111429" cy="4832905"/>
          </a:xfrm>
        </p:spPr>
        <p:txBody>
          <a:bodyPr/>
          <a:lstStyle/>
          <a:p>
            <a:pPr>
              <a:lnSpc>
                <a:spcPct val="107000"/>
              </a:lnSpc>
              <a:spcBef>
                <a:spcPts val="0"/>
              </a:spcBef>
            </a:pPr>
            <a:r>
              <a:rPr lang="en-US" sz="3200" dirty="0">
                <a:effectLst/>
                <a:latin typeface="Calibri" panose="020F0502020204030204" pitchFamily="34" charset="0"/>
                <a:ea typeface="Calibri" panose="020F0502020204030204" pitchFamily="34" charset="0"/>
                <a:cs typeface="Times New Roman" panose="02020603050405020304" pitchFamily="18" charset="0"/>
              </a:rPr>
              <a:t>Evaluation Research is undertaken for the purpose of determining the impact of a given intervention</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R="0" lvl="1">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Has the intervention produced the intended results?</a:t>
            </a:r>
          </a:p>
          <a:p>
            <a:pPr marR="0" lvl="2">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Use of social science research methodology to systematically investigate the effectiveness of social intervention programs.</a:t>
            </a:r>
          </a:p>
          <a:p>
            <a:pPr marR="0" lvl="1">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Used to study, appraise, and help improve programs.  </a:t>
            </a:r>
          </a:p>
          <a:p>
            <a:pPr marR="0" lvl="1">
              <a:lnSpc>
                <a:spcPct val="107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I</a:t>
            </a:r>
            <a:r>
              <a:rPr lang="en-US" dirty="0">
                <a:effectLst/>
                <a:latin typeface="Calibri" panose="020F0502020204030204" pitchFamily="34" charset="0"/>
                <a:ea typeface="Calibri" panose="020F0502020204030204" pitchFamily="34" charset="0"/>
                <a:cs typeface="Times New Roman" panose="02020603050405020304" pitchFamily="18" charset="0"/>
              </a:rPr>
              <a:t>t is conducted not just to answer ‘has it worked?’ but also at times answers ‘what could be done to make it work better in the future?’.</a:t>
            </a:r>
          </a:p>
          <a:p>
            <a:pPr marR="0" lvl="1">
              <a:lnSpc>
                <a:spcPct val="107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It a</a:t>
            </a:r>
            <a:r>
              <a:rPr lang="en-US" dirty="0">
                <a:effectLst/>
                <a:latin typeface="Calibri" panose="020F0502020204030204" pitchFamily="34" charset="0"/>
                <a:ea typeface="Calibri" panose="020F0502020204030204" pitchFamily="34" charset="0"/>
                <a:cs typeface="Times New Roman" panose="02020603050405020304" pitchFamily="18" charset="0"/>
              </a:rPr>
              <a:t>lso can be important to identify unintended consequences.</a:t>
            </a:r>
          </a:p>
          <a:p>
            <a:pPr marR="0"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It is a rapidly growing field.</a:t>
            </a:r>
          </a:p>
        </p:txBody>
      </p:sp>
    </p:spTree>
    <p:extLst>
      <p:ext uri="{BB962C8B-B14F-4D97-AF65-F5344CB8AC3E}">
        <p14:creationId xmlns:p14="http://schemas.microsoft.com/office/powerpoint/2010/main" val="3528473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42F-E96A-6749-C736-7497D7CCB3B9}"/>
              </a:ext>
            </a:extLst>
          </p:cNvPr>
          <p:cNvSpPr>
            <a:spLocks noGrp="1"/>
          </p:cNvSpPr>
          <p:nvPr>
            <p:ph type="title"/>
          </p:nvPr>
        </p:nvSpPr>
        <p:spPr>
          <a:xfrm>
            <a:off x="0" y="1"/>
            <a:ext cx="12272790" cy="969484"/>
          </a:xfrm>
        </p:spPr>
        <p:txBody>
          <a:bodyPr>
            <a:normAutofit/>
          </a:bodyPr>
          <a:lstStyle/>
          <a:p>
            <a:r>
              <a:rPr lang="en-US" dirty="0"/>
              <a:t>Steps toward building a results-based M&amp;E system</a:t>
            </a:r>
          </a:p>
        </p:txBody>
      </p:sp>
      <p:sp>
        <p:nvSpPr>
          <p:cNvPr id="3" name="Content Placeholder 2">
            <a:extLst>
              <a:ext uri="{FF2B5EF4-FFF2-40B4-BE49-F238E27FC236}">
                <a16:creationId xmlns:a16="http://schemas.microsoft.com/office/drawing/2014/main" id="{AB64A4DF-A7C3-C02D-D168-411318C6C0D2}"/>
              </a:ext>
            </a:extLst>
          </p:cNvPr>
          <p:cNvSpPr>
            <a:spLocks noGrp="1"/>
          </p:cNvSpPr>
          <p:nvPr>
            <p:ph idx="1"/>
          </p:nvPr>
        </p:nvSpPr>
        <p:spPr>
          <a:xfrm>
            <a:off x="77118" y="1068636"/>
            <a:ext cx="11276682" cy="5108327"/>
          </a:xfrm>
        </p:spPr>
        <p:txBody>
          <a:bodyPr/>
          <a:lstStyle/>
          <a:p>
            <a:pPr marL="0" marR="0" indent="0">
              <a:lnSpc>
                <a:spcPct val="107000"/>
              </a:lnSpc>
              <a:spcBef>
                <a:spcPts val="120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10) Sustaining the M&amp;E system within the organization.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Create demand for the products.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Have clear roles and responsibilities for who is supposed to keep it going.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Provide credible and trustworthy information.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Be accountable for any errors or flaws and be open to sharing findings with interested shareholders.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Have the capacity to continue to deliver.  </a:t>
            </a:r>
          </a:p>
          <a:p>
            <a:pPr marL="342900" marR="0" lvl="0" indent="-342900">
              <a:lnSpc>
                <a:spcPct val="100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Have the incentives right for it to continue.  </a:t>
            </a:r>
          </a:p>
        </p:txBody>
      </p:sp>
    </p:spTree>
    <p:extLst>
      <p:ext uri="{BB962C8B-B14F-4D97-AF65-F5344CB8AC3E}">
        <p14:creationId xmlns:p14="http://schemas.microsoft.com/office/powerpoint/2010/main" val="256907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B3512B0-025A-8102-13CD-A6C517D61DC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72891" y="88135"/>
            <a:ext cx="7404160" cy="6702042"/>
          </a:xfrm>
          <a:prstGeom prst="rect">
            <a:avLst/>
          </a:prstGeom>
          <a:noFill/>
          <a:ln>
            <a:noFill/>
          </a:ln>
        </p:spPr>
      </p:pic>
    </p:spTree>
    <p:extLst>
      <p:ext uri="{BB962C8B-B14F-4D97-AF65-F5344CB8AC3E}">
        <p14:creationId xmlns:p14="http://schemas.microsoft.com/office/powerpoint/2010/main" val="226426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C4D2C-7633-084F-03C3-F070A8CFA779}"/>
              </a:ext>
            </a:extLst>
          </p:cNvPr>
          <p:cNvSpPr>
            <a:spLocks noGrp="1"/>
          </p:cNvSpPr>
          <p:nvPr>
            <p:ph type="title"/>
          </p:nvPr>
        </p:nvSpPr>
        <p:spPr/>
        <p:txBody>
          <a:bodyPr/>
          <a:lstStyle/>
          <a:p>
            <a:r>
              <a:rPr lang="en-US" dirty="0"/>
              <a:t>How does it apply to policy making?</a:t>
            </a:r>
          </a:p>
        </p:txBody>
      </p:sp>
      <p:sp>
        <p:nvSpPr>
          <p:cNvPr id="3" name="Content Placeholder 2">
            <a:extLst>
              <a:ext uri="{FF2B5EF4-FFF2-40B4-BE49-F238E27FC236}">
                <a16:creationId xmlns:a16="http://schemas.microsoft.com/office/drawing/2014/main" id="{9B2F2A8A-E3A8-7DE2-22A0-D51F6753BDE3}"/>
              </a:ext>
            </a:extLst>
          </p:cNvPr>
          <p:cNvSpPr>
            <a:spLocks noGrp="1"/>
          </p:cNvSpPr>
          <p:nvPr>
            <p:ph idx="1"/>
          </p:nvPr>
        </p:nvSpPr>
        <p:spPr>
          <a:xfrm>
            <a:off x="605928" y="1443210"/>
            <a:ext cx="10747872" cy="4733753"/>
          </a:xfrm>
        </p:spPr>
        <p:txBody>
          <a:bodyPr>
            <a:normAutofit lnSpcReduction="10000"/>
          </a:bodyPr>
          <a:lstStyle/>
          <a:p>
            <a:pPr>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Evidence based policy making</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It is required for the grant.</a:t>
            </a:r>
          </a:p>
          <a:p>
            <a:pPr lvl="1">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F</a:t>
            </a:r>
            <a:r>
              <a:rPr lang="en-US" dirty="0">
                <a:effectLst/>
                <a:latin typeface="Calibri" panose="020F0502020204030204" pitchFamily="34" charset="0"/>
                <a:ea typeface="Calibri" panose="020F0502020204030204" pitchFamily="34" charset="0"/>
                <a:cs typeface="Times New Roman" panose="02020603050405020304" pitchFamily="18" charset="0"/>
              </a:rPr>
              <a:t>unds to gather and analyze are included in the project budget. </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hlinkClick r:id="rId2"/>
              </a:rPr>
              <a:t>USAID</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hlinkClick r:id="rId3"/>
              </a:rPr>
              <a:t>US Department of State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hlinkClick r:id="rId4"/>
              </a:rPr>
              <a:t>World Bank</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hlinkClick r:id="rId5"/>
              </a:rPr>
              <a:t>UK Foreign, Commonwealth &amp; Development Office</a:t>
            </a:r>
            <a:r>
              <a:rPr lang="en-US" dirty="0">
                <a:effectLst/>
                <a:latin typeface="Calibri" panose="020F0502020204030204" pitchFamily="34" charset="0"/>
                <a:ea typeface="Calibri" panose="020F0502020204030204" pitchFamily="34" charset="0"/>
                <a:cs typeface="Times New Roman" panose="02020603050405020304" pitchFamily="18" charset="0"/>
              </a:rPr>
              <a:t> (was DfID)</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Use to justify results concerning use of funds</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hlinkClick r:id="rId6"/>
              </a:rPr>
              <a:t>USAID Dollars to Results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It can concentrate and goals around common indicators / goals.</a:t>
            </a:r>
          </a:p>
          <a:p>
            <a:pPr lvl="1"/>
            <a:r>
              <a:rPr lang="en-US" dirty="0"/>
              <a:t>Sustainable Development Goals (</a:t>
            </a:r>
            <a:r>
              <a:rPr lang="en-US" dirty="0">
                <a:hlinkClick r:id="rId7"/>
              </a:rPr>
              <a:t>SDG</a:t>
            </a:r>
            <a:r>
              <a:rPr lang="en-US" dirty="0"/>
              <a:t>)</a:t>
            </a:r>
          </a:p>
          <a:p>
            <a:pPr lvl="1"/>
            <a:r>
              <a:rPr lang="en-US" dirty="0"/>
              <a:t>Millenium Development Goals (</a:t>
            </a:r>
            <a:r>
              <a:rPr lang="en-US" dirty="0">
                <a:hlinkClick r:id="rId8"/>
              </a:rPr>
              <a:t>MDG</a:t>
            </a:r>
            <a:r>
              <a:rPr lang="en-US" dirty="0"/>
              <a:t>) </a:t>
            </a:r>
          </a:p>
        </p:txBody>
      </p:sp>
    </p:spTree>
    <p:extLst>
      <p:ext uri="{BB962C8B-B14F-4D97-AF65-F5344CB8AC3E}">
        <p14:creationId xmlns:p14="http://schemas.microsoft.com/office/powerpoint/2010/main" val="2886228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6DCC2-CAF1-8742-0958-25ACC59A8CA6}"/>
              </a:ext>
            </a:extLst>
          </p:cNvPr>
          <p:cNvSpPr>
            <a:spLocks noGrp="1"/>
          </p:cNvSpPr>
          <p:nvPr>
            <p:ph type="title"/>
          </p:nvPr>
        </p:nvSpPr>
        <p:spPr>
          <a:xfrm>
            <a:off x="0" y="1"/>
            <a:ext cx="12192000" cy="1057618"/>
          </a:xfrm>
        </p:spPr>
        <p:txBody>
          <a:bodyPr/>
          <a:lstStyle/>
          <a:p>
            <a:r>
              <a:rPr lang="en-US" dirty="0"/>
              <a:t>Contrast between M&amp;E / MEL and Impact Evaluation</a:t>
            </a:r>
          </a:p>
        </p:txBody>
      </p:sp>
      <p:sp>
        <p:nvSpPr>
          <p:cNvPr id="3" name="Content Placeholder 2">
            <a:extLst>
              <a:ext uri="{FF2B5EF4-FFF2-40B4-BE49-F238E27FC236}">
                <a16:creationId xmlns:a16="http://schemas.microsoft.com/office/drawing/2014/main" id="{9CA68579-5E48-1F35-6525-B46D665E43C9}"/>
              </a:ext>
            </a:extLst>
          </p:cNvPr>
          <p:cNvSpPr>
            <a:spLocks noGrp="1"/>
          </p:cNvSpPr>
          <p:nvPr>
            <p:ph idx="1"/>
          </p:nvPr>
        </p:nvSpPr>
        <p:spPr>
          <a:xfrm>
            <a:off x="0" y="826265"/>
            <a:ext cx="12192000" cy="5949108"/>
          </a:xfrm>
        </p:spPr>
        <p:txBody>
          <a:bodyPr>
            <a:normAutofit fontScale="85000" lnSpcReduction="20000"/>
          </a:bodyPr>
          <a:lstStyle/>
          <a:p>
            <a:pPr marL="0" indent="0">
              <a:lnSpc>
                <a:spcPct val="107000"/>
              </a:lnSpc>
              <a:spcBef>
                <a:spcPts val="0"/>
              </a:spcBef>
              <a:spcAft>
                <a:spcPts val="80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OECD definition of monitoring.  </a:t>
            </a:r>
          </a:p>
          <a:p>
            <a:pPr>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a:t>
            </a:r>
            <a:r>
              <a:rPr lang="en-US" sz="2600" b="1" dirty="0">
                <a:effectLst/>
                <a:latin typeface="Calibri" panose="020F0502020204030204" pitchFamily="34" charset="0"/>
                <a:ea typeface="Calibri" panose="020F0502020204030204" pitchFamily="34" charset="0"/>
                <a:cs typeface="Times New Roman" panose="02020603050405020304" pitchFamily="18" charset="0"/>
              </a:rPr>
              <a:t>Monitoring </a:t>
            </a:r>
            <a:r>
              <a:rPr lang="en-US" sz="2600" dirty="0">
                <a:effectLst/>
                <a:latin typeface="Calibri" panose="020F0502020204030204" pitchFamily="34" charset="0"/>
                <a:ea typeface="Calibri" panose="020F0502020204030204" pitchFamily="34" charset="0"/>
                <a:cs typeface="Times New Roman" panose="02020603050405020304" pitchFamily="18" charset="0"/>
              </a:rPr>
              <a:t>is a continuing function that uses systematic collection of data on specified indicators to provide management and the main stakeholders of an ongoing development intervention with indicators of the extent of progress and achievement of objectives and progress in the use of allocated funds.”  (p. 16). </a:t>
            </a:r>
          </a:p>
          <a:p>
            <a:pPr lvl="1">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Routine, ongoing, internal activity.   </a:t>
            </a:r>
            <a:r>
              <a:rPr lang="en-US" sz="2600" dirty="0">
                <a:latin typeface="Calibri" panose="020F0502020204030204" pitchFamily="34" charset="0"/>
                <a:ea typeface="Calibri" panose="020F0502020204030204" pitchFamily="34" charset="0"/>
                <a:cs typeface="Times New Roman" panose="02020603050405020304" pitchFamily="18" charset="0"/>
              </a:rPr>
              <a:t>It tracks w</a:t>
            </a:r>
            <a:r>
              <a:rPr lang="en-US" sz="2600" dirty="0">
                <a:effectLst/>
                <a:latin typeface="Calibri" panose="020F0502020204030204" pitchFamily="34" charset="0"/>
                <a:ea typeface="Calibri" panose="020F0502020204030204" pitchFamily="34" charset="0"/>
                <a:cs typeface="Times New Roman" panose="02020603050405020304" pitchFamily="18" charset="0"/>
              </a:rPr>
              <a:t>hat we have done using inputs to generate outputs. </a:t>
            </a:r>
          </a:p>
          <a:p>
            <a:pPr lvl="1">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Might report out based on values gathered, but it is mostly internal and gives information that allows development of trend lines over time.  </a:t>
            </a:r>
          </a:p>
          <a:p>
            <a:pPr>
              <a:lnSpc>
                <a:spcPct val="107000"/>
              </a:lnSpc>
              <a:spcBef>
                <a:spcPts val="0"/>
              </a:spcBef>
              <a:spcAft>
                <a:spcPts val="800"/>
              </a:spcAft>
            </a:pPr>
            <a:r>
              <a:rPr lang="en-US" sz="2600" b="1" dirty="0">
                <a:effectLst/>
                <a:latin typeface="Calibri" panose="020F0502020204030204" pitchFamily="34" charset="0"/>
                <a:ea typeface="Calibri" panose="020F0502020204030204" pitchFamily="34" charset="0"/>
                <a:cs typeface="Times New Roman" panose="02020603050405020304" pitchFamily="18" charset="0"/>
              </a:rPr>
              <a:t>Evaluations</a:t>
            </a:r>
            <a:r>
              <a:rPr lang="en-US" sz="2600" dirty="0">
                <a:effectLst/>
                <a:latin typeface="Calibri" panose="020F0502020204030204" pitchFamily="34" charset="0"/>
                <a:ea typeface="Calibri" panose="020F0502020204030204" pitchFamily="34" charset="0"/>
                <a:cs typeface="Times New Roman" panose="02020603050405020304" pitchFamily="18" charset="0"/>
              </a:rPr>
              <a:t> are there to answer the ‘why’ question. Why did we do all the activities using all of the inputs? </a:t>
            </a:r>
          </a:p>
          <a:p>
            <a:pPr lvl="1">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outputs were done to generate the outcomes that led to the impacts. </a:t>
            </a:r>
          </a:p>
          <a:p>
            <a:pPr lvl="1">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Why did we collect </a:t>
            </a:r>
            <a:r>
              <a:rPr lang="en-US" sz="2600" dirty="0">
                <a:latin typeface="Calibri" panose="020F0502020204030204" pitchFamily="34" charset="0"/>
                <a:ea typeface="Calibri" panose="020F0502020204030204" pitchFamily="34" charset="0"/>
                <a:cs typeface="Times New Roman" panose="02020603050405020304" pitchFamily="18" charset="0"/>
              </a:rPr>
              <a:t>the </a:t>
            </a:r>
            <a:r>
              <a:rPr lang="en-US" sz="2600" dirty="0">
                <a:effectLst/>
                <a:latin typeface="Calibri" panose="020F0502020204030204" pitchFamily="34" charset="0"/>
                <a:ea typeface="Calibri" panose="020F0502020204030204" pitchFamily="34" charset="0"/>
                <a:cs typeface="Times New Roman" panose="02020603050405020304" pitchFamily="18" charset="0"/>
              </a:rPr>
              <a:t>information in the monitoring phase?</a:t>
            </a:r>
          </a:p>
          <a:p>
            <a:pPr lvl="2">
              <a:lnSpc>
                <a:spcPct val="107000"/>
              </a:lnSpc>
              <a:spcBef>
                <a:spcPts val="0"/>
              </a:spcBef>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Because we needed the information to verify we did the activities that led to the outputs that led to the outcomes that led to the impact.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Monitoring is ongoing, evaluation is periodic.</a:t>
            </a:r>
          </a:p>
          <a:p>
            <a:pPr marL="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World Bank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The Road to Results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897520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145D0-3AB2-AC02-01FE-A5C3F2612008}"/>
              </a:ext>
            </a:extLst>
          </p:cNvPr>
          <p:cNvSpPr>
            <a:spLocks noGrp="1"/>
          </p:cNvSpPr>
          <p:nvPr>
            <p:ph type="title"/>
          </p:nvPr>
        </p:nvSpPr>
        <p:spPr/>
        <p:txBody>
          <a:bodyPr/>
          <a:lstStyle/>
          <a:p>
            <a:r>
              <a:rPr lang="en-US" dirty="0"/>
              <a:t>Contrast continued, and Evaluation types</a:t>
            </a:r>
          </a:p>
        </p:txBody>
      </p:sp>
      <p:sp>
        <p:nvSpPr>
          <p:cNvPr id="4" name="Rectangle 2">
            <a:extLst>
              <a:ext uri="{FF2B5EF4-FFF2-40B4-BE49-F238E27FC236}">
                <a16:creationId xmlns:a16="http://schemas.microsoft.com/office/drawing/2014/main" id="{00A5F16D-B757-0906-7F9F-A4F8F7248D7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2">
            <a:extLst>
              <a:ext uri="{FF2B5EF4-FFF2-40B4-BE49-F238E27FC236}">
                <a16:creationId xmlns:a16="http://schemas.microsoft.com/office/drawing/2014/main" id="{FA3CAD31-6FDD-9AAC-FF82-F6CC492DBEF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8716" y="1301638"/>
            <a:ext cx="7159013" cy="282896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F8F0252-4CB2-3F47-F22E-7C30733B6676}"/>
              </a:ext>
            </a:extLst>
          </p:cNvPr>
          <p:cNvSpPr txBox="1"/>
          <p:nvPr/>
        </p:nvSpPr>
        <p:spPr>
          <a:xfrm>
            <a:off x="506773" y="4274545"/>
            <a:ext cx="11486921" cy="2308324"/>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An </a:t>
            </a:r>
            <a:r>
              <a:rPr kumimoji="0" lang="en-US" altLang="en-US" sz="2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internal evaluation</a:t>
            </a:r>
            <a:r>
              <a:rPr kumimoji="0" lang="en-US" altLang="en-US"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is conducted by a unit or individuals reporting to the management of the donor, partner, or implementing organization.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An </a:t>
            </a:r>
            <a:r>
              <a:rPr kumimoji="0" lang="en-US" altLang="en-US" sz="2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external evaluation </a:t>
            </a:r>
            <a:r>
              <a:rPr kumimoji="0" lang="en-US" altLang="en-US"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is conducted by entities outside the donor, partner, or implementing organization.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ea typeface="Calibri" panose="020F0502020204030204" pitchFamily="34" charset="0"/>
                <a:cs typeface="Times New Roman" panose="02020603050405020304" pitchFamily="18" charset="0"/>
              </a:rPr>
              <a:t>A </a:t>
            </a:r>
            <a:r>
              <a:rPr lang="en-US" altLang="en-US" sz="2400" b="1" dirty="0">
                <a:ea typeface="Calibri" panose="020F0502020204030204" pitchFamily="34" charset="0"/>
                <a:cs typeface="Times New Roman" panose="02020603050405020304" pitchFamily="18" charset="0"/>
              </a:rPr>
              <a:t>p</a:t>
            </a:r>
            <a:r>
              <a:rPr kumimoji="0" lang="en-US" altLang="en-US" sz="2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articipatory evaluation</a:t>
            </a:r>
            <a:r>
              <a:rPr kumimoji="0" lang="en-US" altLang="en-US"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Works together with the representatives of agencies and stakeholders to design, carry out, and interpret an evaluation. </a:t>
            </a: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01518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413F-E7EC-FDCE-65B8-3A3C582E334C}"/>
              </a:ext>
            </a:extLst>
          </p:cNvPr>
          <p:cNvSpPr>
            <a:spLocks noGrp="1"/>
          </p:cNvSpPr>
          <p:nvPr>
            <p:ph type="title"/>
          </p:nvPr>
        </p:nvSpPr>
        <p:spPr>
          <a:xfrm>
            <a:off x="638978" y="1"/>
            <a:ext cx="10714822" cy="1244905"/>
          </a:xfrm>
        </p:spPr>
        <p:txBody>
          <a:bodyPr/>
          <a:lstStyle/>
          <a:p>
            <a:r>
              <a:rPr lang="en-US" dirty="0"/>
              <a:t>When do Evaluations Occur?</a:t>
            </a:r>
          </a:p>
        </p:txBody>
      </p:sp>
      <p:sp>
        <p:nvSpPr>
          <p:cNvPr id="3" name="Content Placeholder 2">
            <a:extLst>
              <a:ext uri="{FF2B5EF4-FFF2-40B4-BE49-F238E27FC236}">
                <a16:creationId xmlns:a16="http://schemas.microsoft.com/office/drawing/2014/main" id="{4A2C5D6F-96B4-015A-112A-C0F1E1395225}"/>
              </a:ext>
            </a:extLst>
          </p:cNvPr>
          <p:cNvSpPr>
            <a:spLocks noGrp="1"/>
          </p:cNvSpPr>
          <p:nvPr>
            <p:ph idx="1"/>
          </p:nvPr>
        </p:nvSpPr>
        <p:spPr>
          <a:xfrm>
            <a:off x="198304" y="947452"/>
            <a:ext cx="11644829" cy="5706736"/>
          </a:xfrm>
        </p:spPr>
        <p:txBody>
          <a:bodyPr>
            <a:noAutofit/>
          </a:bodyPr>
          <a:lstStyle/>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Prospective evaluation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Assess the likely outcomes of a proposed project, program, or policy.  Often can draw on summative evaluations from other settings to predict the likely impact of the item under consideration.  Ex ante evaluation.  </a:t>
            </a:r>
          </a:p>
          <a:p>
            <a:pPr marL="800100" lvl="1" indent="-342900">
              <a:lnSpc>
                <a:spcPct val="107000"/>
              </a:lnSpc>
              <a:spcBef>
                <a:spcPts val="0"/>
              </a:spcBef>
              <a:buFont typeface="Symbol" panose="05050102010706020507" pitchFamily="18"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Needs assessments.  Studies to determine the existence and extent of problems.   Can be targeted to distinct subpopulations.</a:t>
            </a:r>
          </a:p>
          <a:p>
            <a:pPr marL="800100" lvl="1" indent="-342900">
              <a:lnSpc>
                <a:spcPct val="107000"/>
              </a:lnSpc>
              <a:spcBef>
                <a:spcPts val="0"/>
              </a:spcBef>
              <a:buFont typeface="Symbol" panose="05050102010706020507" pitchFamily="18"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Cost benefit studies.  Looking at the present value of benefits compared to the present value of costs.  Looking at predicted flows of values over time and discounting to state in Net Present Value</a:t>
            </a:r>
            <a:r>
              <a:rPr lang="en-US" sz="2200" dirty="0">
                <a:latin typeface="Calibri" panose="020F0502020204030204" pitchFamily="34" charset="0"/>
                <a:ea typeface="Calibri" panose="020F0502020204030204" pitchFamily="34" charset="0"/>
                <a:cs typeface="Times New Roman" panose="02020603050405020304" pitchFamily="18" charset="0"/>
              </a:rPr>
              <a:t> / </a:t>
            </a:r>
            <a:r>
              <a:rPr lang="en-US" sz="2200" dirty="0">
                <a:effectLst/>
                <a:latin typeface="Calibri" panose="020F0502020204030204" pitchFamily="34" charset="0"/>
                <a:ea typeface="Calibri" panose="020F0502020204030204" pitchFamily="34" charset="0"/>
                <a:cs typeface="Times New Roman" panose="02020603050405020304" pitchFamily="18" charset="0"/>
              </a:rPr>
              <a:t> Cost benefit ratio</a:t>
            </a:r>
            <a:r>
              <a:rPr lang="en-US" sz="2200" dirty="0">
                <a:latin typeface="Calibri" panose="020F0502020204030204" pitchFamily="34" charset="0"/>
                <a:ea typeface="Calibri" panose="020F0502020204030204" pitchFamily="34" charset="0"/>
                <a:cs typeface="Times New Roman" panose="02020603050405020304" pitchFamily="18" charset="0"/>
              </a:rPr>
              <a:t> / </a:t>
            </a:r>
            <a:r>
              <a:rPr lang="en-US" sz="2200" dirty="0">
                <a:effectLst/>
                <a:latin typeface="Calibri" panose="020F0502020204030204" pitchFamily="34" charset="0"/>
                <a:ea typeface="Calibri" panose="020F0502020204030204" pitchFamily="34" charset="0"/>
                <a:cs typeface="Times New Roman" panose="02020603050405020304" pitchFamily="18" charset="0"/>
              </a:rPr>
              <a:t>Internal Rate of Return.  Discounting is a key element.</a:t>
            </a: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Formative evaluation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Process evaluation.  Looking at the way in which a program, policy, or program is being implemented.  A midpoint evaluation is a kind of formative evaluation.  A focus on implementation and improvement.</a:t>
            </a: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Summative evaluation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Outcome, or impact evaluation.  End of an intervention / when an intervention is mature to determine the extent to which the anticipated outcomes were realized.   A focus on results.  Ex Post / near the end.</a:t>
            </a:r>
          </a:p>
        </p:txBody>
      </p:sp>
    </p:spTree>
    <p:extLst>
      <p:ext uri="{BB962C8B-B14F-4D97-AF65-F5344CB8AC3E}">
        <p14:creationId xmlns:p14="http://schemas.microsoft.com/office/powerpoint/2010/main" val="1292556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0958D-DD59-4153-B06B-387C412ABD9B}"/>
              </a:ext>
            </a:extLst>
          </p:cNvPr>
          <p:cNvSpPr>
            <a:spLocks noGrp="1"/>
          </p:cNvSpPr>
          <p:nvPr>
            <p:ph type="title"/>
          </p:nvPr>
        </p:nvSpPr>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What are the purposes of evaluation?</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01A2EB5-1A44-872B-9691-2BD3872C6DC3}"/>
              </a:ext>
            </a:extLst>
          </p:cNvPr>
          <p:cNvSpPr>
            <a:spLocks noGrp="1"/>
          </p:cNvSpPr>
          <p:nvPr>
            <p:ph idx="1"/>
          </p:nvPr>
        </p:nvSpPr>
        <p:spPr>
          <a:xfrm>
            <a:off x="716096" y="1189822"/>
            <a:ext cx="10637704" cy="4987141"/>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Ethical.</a:t>
            </a:r>
            <a:r>
              <a:rPr lang="en-US" dirty="0">
                <a:effectLst/>
                <a:latin typeface="Calibri" panose="020F0502020204030204" pitchFamily="34" charset="0"/>
                <a:ea typeface="Calibri" panose="020F0502020204030204" pitchFamily="34" charset="0"/>
                <a:cs typeface="Times New Roman" panose="02020603050405020304" pitchFamily="18" charset="0"/>
              </a:rPr>
              <a:t>  Reporting to political leaders and citizens what has been done and what has been achieved. Transparency, accountability, democracy.  </a:t>
            </a: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Managerial.  </a:t>
            </a:r>
            <a:r>
              <a:rPr lang="en-US" dirty="0">
                <a:effectLst/>
                <a:latin typeface="Calibri" panose="020F0502020204030204" pitchFamily="34" charset="0"/>
                <a:ea typeface="Calibri" panose="020F0502020204030204" pitchFamily="34" charset="0"/>
                <a:cs typeface="Times New Roman" panose="02020603050405020304" pitchFamily="18" charset="0"/>
              </a:rPr>
              <a:t>Rationalize financial and human resources devoted to different kinds of tasks.</a:t>
            </a: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Decisional.  </a:t>
            </a:r>
            <a:r>
              <a:rPr lang="en-US" dirty="0">
                <a:effectLst/>
                <a:latin typeface="Calibri" panose="020F0502020204030204" pitchFamily="34" charset="0"/>
                <a:ea typeface="Calibri" panose="020F0502020204030204" pitchFamily="34" charset="0"/>
                <a:cs typeface="Times New Roman" panose="02020603050405020304" pitchFamily="18" charset="0"/>
              </a:rPr>
              <a:t>Information needed to decide whether to expand, contract, replicate, terminate…</a:t>
            </a:r>
          </a:p>
          <a:p>
            <a:pPr marL="342900" marR="0" lvl="0" indent="-342900">
              <a:lnSpc>
                <a:spcPct val="107000"/>
              </a:lnSpc>
              <a:spcBef>
                <a:spcPts val="0"/>
              </a:spcBef>
              <a:spcAft>
                <a:spcPts val="800"/>
              </a:spcAft>
              <a:buFont typeface="Symbol" panose="05050102010706020507" pitchFamily="18"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Educate and motivate.  </a:t>
            </a:r>
            <a:r>
              <a:rPr lang="en-US" dirty="0">
                <a:effectLst/>
                <a:latin typeface="Calibri" panose="020F0502020204030204" pitchFamily="34" charset="0"/>
                <a:ea typeface="Calibri" panose="020F0502020204030204" pitchFamily="34" charset="0"/>
                <a:cs typeface="Times New Roman" panose="02020603050405020304" pitchFamily="18" charset="0"/>
              </a:rPr>
              <a:t>Explain to people inside and out of the program / policy / project what is being done and to what extent it is reaching its objectives.</a:t>
            </a:r>
          </a:p>
          <a:p>
            <a:endParaRPr lang="en-US" dirty="0"/>
          </a:p>
        </p:txBody>
      </p:sp>
    </p:spTree>
    <p:extLst>
      <p:ext uri="{BB962C8B-B14F-4D97-AF65-F5344CB8AC3E}">
        <p14:creationId xmlns:p14="http://schemas.microsoft.com/office/powerpoint/2010/main" val="3690765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0B4D9-F836-B764-7857-15038FF127FF}"/>
              </a:ext>
            </a:extLst>
          </p:cNvPr>
          <p:cNvSpPr>
            <a:spLocks noGrp="1"/>
          </p:cNvSpPr>
          <p:nvPr>
            <p:ph type="title"/>
          </p:nvPr>
        </p:nvSpPr>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What are the benefits of evaluation?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1A9F73E-C398-E9CB-C3C9-A3499EE1A77B}"/>
              </a:ext>
            </a:extLst>
          </p:cNvPr>
          <p:cNvSpPr>
            <a:spLocks noGrp="1"/>
          </p:cNvSpPr>
          <p:nvPr>
            <p:ph idx="1"/>
          </p:nvPr>
        </p:nvSpPr>
        <p:spPr>
          <a:xfrm>
            <a:off x="838200" y="960699"/>
            <a:ext cx="10515600" cy="5216264"/>
          </a:xfrm>
        </p:spPr>
        <p:txBody>
          <a:bodyPr/>
          <a:lstStyle/>
          <a:p>
            <a:pPr>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We can answer:</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What are the impacts?</a:t>
            </a:r>
          </a:p>
          <a:p>
            <a:pPr lvl="2">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Is that what we planned?</a:t>
            </a:r>
          </a:p>
          <a:p>
            <a:pPr lvl="2">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Is it working differently in different places and if so why?</a:t>
            </a:r>
          </a:p>
          <a:p>
            <a:pPr lvl="2">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Is it working differently for different kinds of people and if so why?</a:t>
            </a:r>
          </a:p>
          <a:p>
            <a:pPr marL="0" indent="0">
              <a:buNone/>
            </a:pPr>
            <a:endParaRPr lang="en-US" dirty="0"/>
          </a:p>
        </p:txBody>
      </p:sp>
      <p:pic>
        <p:nvPicPr>
          <p:cNvPr id="4" name="Picture 3">
            <a:extLst>
              <a:ext uri="{FF2B5EF4-FFF2-40B4-BE49-F238E27FC236}">
                <a16:creationId xmlns:a16="http://schemas.microsoft.com/office/drawing/2014/main" id="{44EF77A9-9FBB-E79D-3CA3-A415192AD8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199" y="3206188"/>
            <a:ext cx="8596199" cy="3643082"/>
          </a:xfrm>
          <a:prstGeom prst="rect">
            <a:avLst/>
          </a:prstGeom>
          <a:noFill/>
          <a:ln>
            <a:noFill/>
          </a:ln>
        </p:spPr>
      </p:pic>
      <p:sp>
        <p:nvSpPr>
          <p:cNvPr id="5" name="TextBox 4">
            <a:extLst>
              <a:ext uri="{FF2B5EF4-FFF2-40B4-BE49-F238E27FC236}">
                <a16:creationId xmlns:a16="http://schemas.microsoft.com/office/drawing/2014/main" id="{F30FE5C2-93B6-A6C9-DF98-681FE8ADC302}"/>
              </a:ext>
            </a:extLst>
          </p:cNvPr>
          <p:cNvSpPr txBox="1"/>
          <p:nvPr/>
        </p:nvSpPr>
        <p:spPr>
          <a:xfrm>
            <a:off x="9676435" y="6481823"/>
            <a:ext cx="2537554" cy="369332"/>
          </a:xfrm>
          <a:prstGeom prst="rect">
            <a:avLst/>
          </a:prstGeom>
          <a:noFill/>
        </p:spPr>
        <p:txBody>
          <a:bodyPr wrap="none" rtlCol="0">
            <a:spAutoFit/>
          </a:bodyPr>
          <a:lstStyle/>
          <a:p>
            <a:r>
              <a:rPr lang="en-US" dirty="0"/>
              <a:t>From the Road to Results</a:t>
            </a:r>
          </a:p>
        </p:txBody>
      </p:sp>
    </p:spTree>
    <p:extLst>
      <p:ext uri="{BB962C8B-B14F-4D97-AF65-F5344CB8AC3E}">
        <p14:creationId xmlns:p14="http://schemas.microsoft.com/office/powerpoint/2010/main" val="357579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1DE5E-806A-BC0D-C5B3-5A2C60A4B969}"/>
              </a:ext>
            </a:extLst>
          </p:cNvPr>
          <p:cNvSpPr>
            <a:spLocks noGrp="1"/>
          </p:cNvSpPr>
          <p:nvPr>
            <p:ph type="title"/>
          </p:nvPr>
        </p:nvSpPr>
        <p:spPr>
          <a:xfrm>
            <a:off x="0" y="365125"/>
            <a:ext cx="11353800" cy="1325563"/>
          </a:xfrm>
        </p:spPr>
        <p:txBody>
          <a:bodyPr>
            <a:normAutofit fontScale="90000"/>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Principles and Standards for Development Evaluation.</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0DAF064-5E6B-69B6-9D01-99CF293E4F22}"/>
              </a:ext>
            </a:extLst>
          </p:cNvPr>
          <p:cNvSpPr>
            <a:spLocks noGrp="1"/>
          </p:cNvSpPr>
          <p:nvPr>
            <p:ph idx="1"/>
          </p:nvPr>
        </p:nvSpPr>
        <p:spPr>
          <a:xfrm>
            <a:off x="77118" y="1057618"/>
            <a:ext cx="11865166" cy="5695721"/>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Relevance</a:t>
            </a:r>
            <a:r>
              <a:rPr lang="en-US" sz="2400" dirty="0">
                <a:effectLst/>
                <a:latin typeface="Calibri" panose="020F0502020204030204" pitchFamily="34" charset="0"/>
                <a:ea typeface="Calibri" panose="020F0502020204030204" pitchFamily="34" charset="0"/>
                <a:cs typeface="Times New Roman" panose="02020603050405020304" pitchFamily="18" charset="0"/>
              </a:rPr>
              <a:t> – the extent to which the objectives of the development intervention are consistent with the beneficiaries’ requirements, country needs, global priorities, and the policies of donors and agencies.</a:t>
            </a:r>
          </a:p>
          <a:p>
            <a:pPr marL="342900" marR="0" lvl="0" indent="-342900">
              <a:lnSpc>
                <a:spcPct val="107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Effectiveness</a:t>
            </a:r>
            <a:r>
              <a:rPr lang="en-US" sz="2400" dirty="0">
                <a:effectLst/>
                <a:latin typeface="Calibri" panose="020F0502020204030204" pitchFamily="34" charset="0"/>
                <a:ea typeface="Calibri" panose="020F0502020204030204" pitchFamily="34" charset="0"/>
                <a:cs typeface="Times New Roman" panose="02020603050405020304" pitchFamily="18" charset="0"/>
              </a:rPr>
              <a:t> – a measure of the extent to which an activity achieves its objectives.</a:t>
            </a:r>
          </a:p>
          <a:p>
            <a:pPr marL="342900" marR="0" lvl="0" indent="-342900">
              <a:lnSpc>
                <a:spcPct val="107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Efficiency </a:t>
            </a:r>
            <a:r>
              <a:rPr lang="en-US" sz="2400" dirty="0">
                <a:effectLst/>
                <a:latin typeface="Calibri" panose="020F0502020204030204" pitchFamily="34" charset="0"/>
                <a:ea typeface="Calibri" panose="020F0502020204030204" pitchFamily="34" charset="0"/>
                <a:cs typeface="Times New Roman" panose="02020603050405020304" pitchFamily="18" charset="0"/>
              </a:rPr>
              <a:t>– Is it achieving maximum output given the use of inputs / using the smallest amount of inputs feasible to achieve a given level of output?</a:t>
            </a:r>
          </a:p>
          <a:p>
            <a:pPr marL="342900" marR="0" lvl="0" indent="-342900">
              <a:lnSpc>
                <a:spcPct val="107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Impact</a:t>
            </a:r>
            <a:r>
              <a:rPr lang="en-US" sz="2400" dirty="0">
                <a:effectLst/>
                <a:latin typeface="Calibri" panose="020F0502020204030204" pitchFamily="34" charset="0"/>
                <a:ea typeface="Calibri" panose="020F0502020204030204" pitchFamily="34" charset="0"/>
                <a:cs typeface="Times New Roman" panose="02020603050405020304" pitchFamily="18" charset="0"/>
              </a:rPr>
              <a:t>.  Positive and negative changes produced by an activity, directly or indirectly, intended or not intended.  </a:t>
            </a:r>
          </a:p>
          <a:p>
            <a:pPr marL="342900" marR="0" lvl="0" indent="-342900">
              <a:lnSpc>
                <a:spcPct val="107000"/>
              </a:lnSpc>
              <a:spcBef>
                <a:spcPts val="0"/>
              </a:spcBef>
              <a:spcAft>
                <a:spcPts val="80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Sustainability </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ability of the benefits of the program or activity to continue over time; resilience to risk and unforeseen events.</a:t>
            </a:r>
          </a:p>
          <a:p>
            <a:endParaRPr lang="en-US" dirty="0"/>
          </a:p>
        </p:txBody>
      </p:sp>
    </p:spTree>
    <p:extLst>
      <p:ext uri="{BB962C8B-B14F-4D97-AF65-F5344CB8AC3E}">
        <p14:creationId xmlns:p14="http://schemas.microsoft.com/office/powerpoint/2010/main" val="2099951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1723</Words>
  <Application>Microsoft Office PowerPoint</Application>
  <PresentationFormat>Widescreen</PresentationFormat>
  <Paragraphs>126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Symbol</vt:lpstr>
      <vt:lpstr>Office Theme</vt:lpstr>
      <vt:lpstr>Monitoring and Evaluation (&amp;Learning),  Impact Evaluation</vt:lpstr>
      <vt:lpstr>What is Evaluation Research?</vt:lpstr>
      <vt:lpstr>How does it apply to policy making?</vt:lpstr>
      <vt:lpstr>Contrast between M&amp;E / MEL and Impact Evaluation</vt:lpstr>
      <vt:lpstr>Contrast continued, and Evaluation types</vt:lpstr>
      <vt:lpstr>When do Evaluations Occur?</vt:lpstr>
      <vt:lpstr>What are the purposes of evaluation? </vt:lpstr>
      <vt:lpstr>What are the benefits of evaluation?   </vt:lpstr>
      <vt:lpstr>Principles and Standards for Development Evaluation. </vt:lpstr>
      <vt:lpstr>Theory of Change (TOC)</vt:lpstr>
      <vt:lpstr>PowerPoint Presentation</vt:lpstr>
      <vt:lpstr>Performance Indicators</vt:lpstr>
      <vt:lpstr>PowerPoint Presentation</vt:lpstr>
      <vt:lpstr>PowerPoint Presentation</vt:lpstr>
      <vt:lpstr>PowerPoint Presentation</vt:lpstr>
      <vt:lpstr>Steps toward building a results-based M&amp;E system</vt:lpstr>
      <vt:lpstr>Steps toward building a results-based M&amp;E system</vt:lpstr>
      <vt:lpstr>Steps toward building a results-based M&amp;E system</vt:lpstr>
      <vt:lpstr>Steps toward building a results-based M&amp;E system</vt:lpstr>
      <vt:lpstr>Steps toward building a results-based M&amp;E system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and Evaluation (&amp;Learning),  Impact Evaluation</dc:title>
  <dc:creator>John McPeak</dc:creator>
  <cp:lastModifiedBy>John McPeak</cp:lastModifiedBy>
  <cp:revision>2</cp:revision>
  <dcterms:created xsi:type="dcterms:W3CDTF">2023-10-15T16:25:55Z</dcterms:created>
  <dcterms:modified xsi:type="dcterms:W3CDTF">2023-10-16T17:58:24Z</dcterms:modified>
</cp:coreProperties>
</file>