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63" r:id="rId6"/>
    <p:sldId id="261" r:id="rId7"/>
    <p:sldId id="260" r:id="rId8"/>
    <p:sldId id="264" r:id="rId9"/>
    <p:sldId id="265" r:id="rId10"/>
    <p:sldId id="259"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12" d="100"/>
          <a:sy n="112" d="100"/>
        </p:scale>
        <p:origin x="55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McPeak" userId="1cc2098a-507f-44ed-aa67-086a597b3dce" providerId="ADAL" clId="{118107E8-F94F-4B32-8827-AC4956942EF7}"/>
    <pc:docChg chg="custSel addSld delSld modSld">
      <pc:chgData name="John McPeak" userId="1cc2098a-507f-44ed-aa67-086a597b3dce" providerId="ADAL" clId="{118107E8-F94F-4B32-8827-AC4956942EF7}" dt="2024-09-17T15:23:47.682" v="460" actId="20577"/>
      <pc:docMkLst>
        <pc:docMk/>
      </pc:docMkLst>
      <pc:sldChg chg="modSp mod">
        <pc:chgData name="John McPeak" userId="1cc2098a-507f-44ed-aa67-086a597b3dce" providerId="ADAL" clId="{118107E8-F94F-4B32-8827-AC4956942EF7}" dt="2024-09-17T15:19:01.059" v="313" actId="20577"/>
        <pc:sldMkLst>
          <pc:docMk/>
          <pc:sldMk cId="2055765519" sldId="277"/>
        </pc:sldMkLst>
        <pc:spChg chg="mod">
          <ac:chgData name="John McPeak" userId="1cc2098a-507f-44ed-aa67-086a597b3dce" providerId="ADAL" clId="{118107E8-F94F-4B32-8827-AC4956942EF7}" dt="2024-09-17T15:19:01.059" v="313" actId="20577"/>
          <ac:spMkLst>
            <pc:docMk/>
            <pc:sldMk cId="2055765519" sldId="277"/>
            <ac:spMk id="3" creationId="{343877E9-8530-14D1-4F16-3DAB07586BE4}"/>
          </ac:spMkLst>
        </pc:spChg>
      </pc:sldChg>
      <pc:sldChg chg="addSp delSp modSp new mod">
        <pc:chgData name="John McPeak" userId="1cc2098a-507f-44ed-aa67-086a597b3dce" providerId="ADAL" clId="{118107E8-F94F-4B32-8827-AC4956942EF7}" dt="2024-09-17T15:23:47.682" v="460" actId="20577"/>
        <pc:sldMkLst>
          <pc:docMk/>
          <pc:sldMk cId="216316850" sldId="278"/>
        </pc:sldMkLst>
        <pc:spChg chg="mod">
          <ac:chgData name="John McPeak" userId="1cc2098a-507f-44ed-aa67-086a597b3dce" providerId="ADAL" clId="{118107E8-F94F-4B32-8827-AC4956942EF7}" dt="2024-09-17T15:23:47.682" v="460" actId="20577"/>
          <ac:spMkLst>
            <pc:docMk/>
            <pc:sldMk cId="216316850" sldId="278"/>
            <ac:spMk id="2" creationId="{470141A1-8B82-38EB-E077-A8AC87947581}"/>
          </ac:spMkLst>
        </pc:spChg>
        <pc:spChg chg="del">
          <ac:chgData name="John McPeak" userId="1cc2098a-507f-44ed-aa67-086a597b3dce" providerId="ADAL" clId="{118107E8-F94F-4B32-8827-AC4956942EF7}" dt="2024-09-17T15:19:49.063" v="317"/>
          <ac:spMkLst>
            <pc:docMk/>
            <pc:sldMk cId="216316850" sldId="278"/>
            <ac:spMk id="3" creationId="{9F59CDD3-3BD5-874B-3BEF-091BA4010113}"/>
          </ac:spMkLst>
        </pc:spChg>
        <pc:spChg chg="add del mod">
          <ac:chgData name="John McPeak" userId="1cc2098a-507f-44ed-aa67-086a597b3dce" providerId="ADAL" clId="{118107E8-F94F-4B32-8827-AC4956942EF7}" dt="2024-09-17T15:22:01.763" v="382"/>
          <ac:spMkLst>
            <pc:docMk/>
            <pc:sldMk cId="216316850" sldId="278"/>
            <ac:spMk id="5" creationId="{D260AF4D-752D-6003-3FB7-48A1183E037C}"/>
          </ac:spMkLst>
        </pc:spChg>
        <pc:spChg chg="add del mod">
          <ac:chgData name="John McPeak" userId="1cc2098a-507f-44ed-aa67-086a597b3dce" providerId="ADAL" clId="{118107E8-F94F-4B32-8827-AC4956942EF7}" dt="2024-09-17T15:22:23.340" v="385" actId="478"/>
          <ac:spMkLst>
            <pc:docMk/>
            <pc:sldMk cId="216316850" sldId="278"/>
            <ac:spMk id="7" creationId="{F2EB8946-2545-90C3-C2F1-F43E6E4DCF4F}"/>
          </ac:spMkLst>
        </pc:spChg>
        <pc:graphicFrameChg chg="add mod modGraphic">
          <ac:chgData name="John McPeak" userId="1cc2098a-507f-44ed-aa67-086a597b3dce" providerId="ADAL" clId="{118107E8-F94F-4B32-8827-AC4956942EF7}" dt="2024-09-17T15:20:59.065" v="376" actId="14100"/>
          <ac:graphicFrameMkLst>
            <pc:docMk/>
            <pc:sldMk cId="216316850" sldId="278"/>
            <ac:graphicFrameMk id="4" creationId="{02DB64E4-8D5F-34AD-018D-730D3D3E4A2B}"/>
          </ac:graphicFrameMkLst>
        </pc:graphicFrameChg>
        <pc:graphicFrameChg chg="add mod modGraphic">
          <ac:chgData name="John McPeak" userId="1cc2098a-507f-44ed-aa67-086a597b3dce" providerId="ADAL" clId="{118107E8-F94F-4B32-8827-AC4956942EF7}" dt="2024-09-17T15:22:56.063" v="388" actId="255"/>
          <ac:graphicFrameMkLst>
            <pc:docMk/>
            <pc:sldMk cId="216316850" sldId="278"/>
            <ac:graphicFrameMk id="6" creationId="{3BD8445C-5FC4-4BDB-60BF-5EBFF5B2E7D0}"/>
          </ac:graphicFrameMkLst>
        </pc:graphicFrameChg>
      </pc:sldChg>
      <pc:sldChg chg="del">
        <pc:chgData name="John McPeak" userId="1cc2098a-507f-44ed-aa67-086a597b3dce" providerId="ADAL" clId="{118107E8-F94F-4B32-8827-AC4956942EF7}" dt="2024-09-17T15:19:23.424" v="315" actId="47"/>
        <pc:sldMkLst>
          <pc:docMk/>
          <pc:sldMk cId="1884236212" sldId="336"/>
        </pc:sldMkLst>
      </pc:sldChg>
      <pc:sldChg chg="del">
        <pc:chgData name="John McPeak" userId="1cc2098a-507f-44ed-aa67-086a597b3dce" providerId="ADAL" clId="{118107E8-F94F-4B32-8827-AC4956942EF7}" dt="2024-09-17T15:19:15.506" v="314" actId="47"/>
        <pc:sldMkLst>
          <pc:docMk/>
          <pc:sldMk cId="170387553" sldId="337"/>
        </pc:sldMkLst>
      </pc:sldChg>
    </pc:docChg>
  </pc:docChgLst>
  <pc:docChgLst>
    <pc:chgData name="John McPeak" userId="1cc2098a-507f-44ed-aa67-086a597b3dce" providerId="ADAL" clId="{996F744E-0082-473F-9A8A-19AC7F09A195}"/>
    <pc:docChg chg="custSel delSld modSld">
      <pc:chgData name="John McPeak" userId="1cc2098a-507f-44ed-aa67-086a597b3dce" providerId="ADAL" clId="{996F744E-0082-473F-9A8A-19AC7F09A195}" dt="2024-08-23T18:51:15.595" v="37" actId="20577"/>
      <pc:docMkLst>
        <pc:docMk/>
      </pc:docMkLst>
      <pc:sldChg chg="modSp mod">
        <pc:chgData name="John McPeak" userId="1cc2098a-507f-44ed-aa67-086a597b3dce" providerId="ADAL" clId="{996F744E-0082-473F-9A8A-19AC7F09A195}" dt="2024-08-23T18:50:31.442" v="17" actId="20577"/>
        <pc:sldMkLst>
          <pc:docMk/>
          <pc:sldMk cId="4023108172" sldId="256"/>
        </pc:sldMkLst>
        <pc:spChg chg="mod">
          <ac:chgData name="John McPeak" userId="1cc2098a-507f-44ed-aa67-086a597b3dce" providerId="ADAL" clId="{996F744E-0082-473F-9A8A-19AC7F09A195}" dt="2024-08-23T18:50:31.442" v="17" actId="20577"/>
          <ac:spMkLst>
            <pc:docMk/>
            <pc:sldMk cId="4023108172" sldId="256"/>
            <ac:spMk id="3" creationId="{C171C8B5-5351-2C33-3C3F-64E675E468C6}"/>
          </ac:spMkLst>
        </pc:spChg>
      </pc:sldChg>
      <pc:sldChg chg="modSp mod">
        <pc:chgData name="John McPeak" userId="1cc2098a-507f-44ed-aa67-086a597b3dce" providerId="ADAL" clId="{996F744E-0082-473F-9A8A-19AC7F09A195}" dt="2024-08-23T18:51:15.595" v="37" actId="20577"/>
        <pc:sldMkLst>
          <pc:docMk/>
          <pc:sldMk cId="2055765519" sldId="277"/>
        </pc:sldMkLst>
        <pc:spChg chg="mod">
          <ac:chgData name="John McPeak" userId="1cc2098a-507f-44ed-aa67-086a597b3dce" providerId="ADAL" clId="{996F744E-0082-473F-9A8A-19AC7F09A195}" dt="2024-08-23T18:51:15.595" v="37" actId="20577"/>
          <ac:spMkLst>
            <pc:docMk/>
            <pc:sldMk cId="2055765519" sldId="277"/>
            <ac:spMk id="3" creationId="{343877E9-8530-14D1-4F16-3DAB07586BE4}"/>
          </ac:spMkLst>
        </pc:spChg>
      </pc:sldChg>
      <pc:sldChg chg="del">
        <pc:chgData name="John McPeak" userId="1cc2098a-507f-44ed-aa67-086a597b3dce" providerId="ADAL" clId="{996F744E-0082-473F-9A8A-19AC7F09A195}" dt="2024-08-23T18:51:05.116" v="18" actId="47"/>
        <pc:sldMkLst>
          <pc:docMk/>
          <pc:sldMk cId="2329874676" sldId="338"/>
        </pc:sldMkLst>
      </pc:sldChg>
    </pc:docChg>
  </pc:docChgLst>
  <pc:docChgLst>
    <pc:chgData name="John McPeak" userId="1cc2098a-507f-44ed-aa67-086a597b3dce" providerId="ADAL" clId="{3D1BDE6E-059B-4233-AF75-73D5A1D601F0}"/>
    <pc:docChg chg="delSld modSld">
      <pc:chgData name="John McPeak" userId="1cc2098a-507f-44ed-aa67-086a597b3dce" providerId="ADAL" clId="{3D1BDE6E-059B-4233-AF75-73D5A1D601F0}" dt="2024-11-18T14:35:28.670" v="25" actId="47"/>
      <pc:docMkLst>
        <pc:docMk/>
      </pc:docMkLst>
      <pc:sldChg chg="modSp mod">
        <pc:chgData name="John McPeak" userId="1cc2098a-507f-44ed-aa67-086a597b3dce" providerId="ADAL" clId="{3D1BDE6E-059B-4233-AF75-73D5A1D601F0}" dt="2024-11-18T14:34:49.502" v="23" actId="20577"/>
        <pc:sldMkLst>
          <pc:docMk/>
          <pc:sldMk cId="4023108172" sldId="256"/>
        </pc:sldMkLst>
        <pc:spChg chg="mod">
          <ac:chgData name="John McPeak" userId="1cc2098a-507f-44ed-aa67-086a597b3dce" providerId="ADAL" clId="{3D1BDE6E-059B-4233-AF75-73D5A1D601F0}" dt="2024-11-18T14:34:49.502" v="23" actId="20577"/>
          <ac:spMkLst>
            <pc:docMk/>
            <pc:sldMk cId="4023108172" sldId="256"/>
            <ac:spMk id="3" creationId="{C171C8B5-5351-2C33-3C3F-64E675E468C6}"/>
          </ac:spMkLst>
        </pc:spChg>
      </pc:sldChg>
      <pc:sldChg chg="del">
        <pc:chgData name="John McPeak" userId="1cc2098a-507f-44ed-aa67-086a597b3dce" providerId="ADAL" clId="{3D1BDE6E-059B-4233-AF75-73D5A1D601F0}" dt="2024-11-18T14:35:28.670" v="25" actId="47"/>
        <pc:sldMkLst>
          <pc:docMk/>
          <pc:sldMk cId="2055765519" sldId="277"/>
        </pc:sldMkLst>
      </pc:sldChg>
      <pc:sldChg chg="del">
        <pc:chgData name="John McPeak" userId="1cc2098a-507f-44ed-aa67-086a597b3dce" providerId="ADAL" clId="{3D1BDE6E-059B-4233-AF75-73D5A1D601F0}" dt="2024-11-18T14:35:27.538" v="24" actId="47"/>
        <pc:sldMkLst>
          <pc:docMk/>
          <pc:sldMk cId="216316850" sldId="278"/>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E55BC-E0CD-00CC-B6B4-F1CDA403759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106B8C6-1A29-A556-786A-4B1E2DE638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CB96E4F-F880-98F7-0198-502BCBA1680E}"/>
              </a:ext>
            </a:extLst>
          </p:cNvPr>
          <p:cNvSpPr>
            <a:spLocks noGrp="1"/>
          </p:cNvSpPr>
          <p:nvPr>
            <p:ph type="dt" sz="half" idx="10"/>
          </p:nvPr>
        </p:nvSpPr>
        <p:spPr/>
        <p:txBody>
          <a:bodyPr/>
          <a:lstStyle/>
          <a:p>
            <a:fld id="{09E64D6D-5480-48E8-8236-452D53EBAEB3}" type="datetimeFigureOut">
              <a:rPr lang="en-US" smtClean="0"/>
              <a:t>11/18/2024</a:t>
            </a:fld>
            <a:endParaRPr lang="en-US"/>
          </a:p>
        </p:txBody>
      </p:sp>
      <p:sp>
        <p:nvSpPr>
          <p:cNvPr id="5" name="Footer Placeholder 4">
            <a:extLst>
              <a:ext uri="{FF2B5EF4-FFF2-40B4-BE49-F238E27FC236}">
                <a16:creationId xmlns:a16="http://schemas.microsoft.com/office/drawing/2014/main" id="{DD30D1B0-A072-7D51-00D9-13D82BD49E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08E907-28D6-FF6F-C26F-AA7FCD10C400}"/>
              </a:ext>
            </a:extLst>
          </p:cNvPr>
          <p:cNvSpPr>
            <a:spLocks noGrp="1"/>
          </p:cNvSpPr>
          <p:nvPr>
            <p:ph type="sldNum" sz="quarter" idx="12"/>
          </p:nvPr>
        </p:nvSpPr>
        <p:spPr/>
        <p:txBody>
          <a:bodyPr/>
          <a:lstStyle/>
          <a:p>
            <a:fld id="{AE118F65-1C7B-4F5A-A2EF-EAA35D241DF6}" type="slidenum">
              <a:rPr lang="en-US" smtClean="0"/>
              <a:t>‹#›</a:t>
            </a:fld>
            <a:endParaRPr lang="en-US"/>
          </a:p>
        </p:txBody>
      </p:sp>
    </p:spTree>
    <p:extLst>
      <p:ext uri="{BB962C8B-B14F-4D97-AF65-F5344CB8AC3E}">
        <p14:creationId xmlns:p14="http://schemas.microsoft.com/office/powerpoint/2010/main" val="93792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9AA42-1768-D68C-61EC-874701B4885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4A59CDC-A186-193B-BAF8-5F905A8FDDB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533034-B1CE-B0E4-0468-7DBD66D71CF1}"/>
              </a:ext>
            </a:extLst>
          </p:cNvPr>
          <p:cNvSpPr>
            <a:spLocks noGrp="1"/>
          </p:cNvSpPr>
          <p:nvPr>
            <p:ph type="dt" sz="half" idx="10"/>
          </p:nvPr>
        </p:nvSpPr>
        <p:spPr/>
        <p:txBody>
          <a:bodyPr/>
          <a:lstStyle/>
          <a:p>
            <a:fld id="{09E64D6D-5480-48E8-8236-452D53EBAEB3}" type="datetimeFigureOut">
              <a:rPr lang="en-US" smtClean="0"/>
              <a:t>11/18/2024</a:t>
            </a:fld>
            <a:endParaRPr lang="en-US"/>
          </a:p>
        </p:txBody>
      </p:sp>
      <p:sp>
        <p:nvSpPr>
          <p:cNvPr id="5" name="Footer Placeholder 4">
            <a:extLst>
              <a:ext uri="{FF2B5EF4-FFF2-40B4-BE49-F238E27FC236}">
                <a16:creationId xmlns:a16="http://schemas.microsoft.com/office/drawing/2014/main" id="{D53254AF-D218-5CA0-7983-0DFF43F244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112DBB-0CA0-B20C-02DA-9A7E70E16F8F}"/>
              </a:ext>
            </a:extLst>
          </p:cNvPr>
          <p:cNvSpPr>
            <a:spLocks noGrp="1"/>
          </p:cNvSpPr>
          <p:nvPr>
            <p:ph type="sldNum" sz="quarter" idx="12"/>
          </p:nvPr>
        </p:nvSpPr>
        <p:spPr/>
        <p:txBody>
          <a:bodyPr/>
          <a:lstStyle/>
          <a:p>
            <a:fld id="{AE118F65-1C7B-4F5A-A2EF-EAA35D241DF6}" type="slidenum">
              <a:rPr lang="en-US" smtClean="0"/>
              <a:t>‹#›</a:t>
            </a:fld>
            <a:endParaRPr lang="en-US"/>
          </a:p>
        </p:txBody>
      </p:sp>
    </p:spTree>
    <p:extLst>
      <p:ext uri="{BB962C8B-B14F-4D97-AF65-F5344CB8AC3E}">
        <p14:creationId xmlns:p14="http://schemas.microsoft.com/office/powerpoint/2010/main" val="1102205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10F06F8-4E34-B996-401F-26F8E31A3CA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43C5F82-7ED2-3A4A-222A-76B5E73C3B7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DFD149-88FE-A69E-90AB-FF32343C5FCA}"/>
              </a:ext>
            </a:extLst>
          </p:cNvPr>
          <p:cNvSpPr>
            <a:spLocks noGrp="1"/>
          </p:cNvSpPr>
          <p:nvPr>
            <p:ph type="dt" sz="half" idx="10"/>
          </p:nvPr>
        </p:nvSpPr>
        <p:spPr/>
        <p:txBody>
          <a:bodyPr/>
          <a:lstStyle/>
          <a:p>
            <a:fld id="{09E64D6D-5480-48E8-8236-452D53EBAEB3}" type="datetimeFigureOut">
              <a:rPr lang="en-US" smtClean="0"/>
              <a:t>11/18/2024</a:t>
            </a:fld>
            <a:endParaRPr lang="en-US"/>
          </a:p>
        </p:txBody>
      </p:sp>
      <p:sp>
        <p:nvSpPr>
          <p:cNvPr id="5" name="Footer Placeholder 4">
            <a:extLst>
              <a:ext uri="{FF2B5EF4-FFF2-40B4-BE49-F238E27FC236}">
                <a16:creationId xmlns:a16="http://schemas.microsoft.com/office/drawing/2014/main" id="{DCEC95A4-8BCA-B79A-07F7-F3A29FAD62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F56C6D-2CDD-2941-02AC-27C9EA8E6BC4}"/>
              </a:ext>
            </a:extLst>
          </p:cNvPr>
          <p:cNvSpPr>
            <a:spLocks noGrp="1"/>
          </p:cNvSpPr>
          <p:nvPr>
            <p:ph type="sldNum" sz="quarter" idx="12"/>
          </p:nvPr>
        </p:nvSpPr>
        <p:spPr/>
        <p:txBody>
          <a:bodyPr/>
          <a:lstStyle/>
          <a:p>
            <a:fld id="{AE118F65-1C7B-4F5A-A2EF-EAA35D241DF6}" type="slidenum">
              <a:rPr lang="en-US" smtClean="0"/>
              <a:t>‹#›</a:t>
            </a:fld>
            <a:endParaRPr lang="en-US"/>
          </a:p>
        </p:txBody>
      </p:sp>
    </p:spTree>
    <p:extLst>
      <p:ext uri="{BB962C8B-B14F-4D97-AF65-F5344CB8AC3E}">
        <p14:creationId xmlns:p14="http://schemas.microsoft.com/office/powerpoint/2010/main" val="114775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28902-6DAF-9CD1-B2A8-B255DD301E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2821167-2931-71F1-102C-93168884250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92AC45-0F97-1C06-6059-97351A50662A}"/>
              </a:ext>
            </a:extLst>
          </p:cNvPr>
          <p:cNvSpPr>
            <a:spLocks noGrp="1"/>
          </p:cNvSpPr>
          <p:nvPr>
            <p:ph type="dt" sz="half" idx="10"/>
          </p:nvPr>
        </p:nvSpPr>
        <p:spPr/>
        <p:txBody>
          <a:bodyPr/>
          <a:lstStyle/>
          <a:p>
            <a:fld id="{09E64D6D-5480-48E8-8236-452D53EBAEB3}" type="datetimeFigureOut">
              <a:rPr lang="en-US" smtClean="0"/>
              <a:t>11/18/2024</a:t>
            </a:fld>
            <a:endParaRPr lang="en-US"/>
          </a:p>
        </p:txBody>
      </p:sp>
      <p:sp>
        <p:nvSpPr>
          <p:cNvPr id="5" name="Footer Placeholder 4">
            <a:extLst>
              <a:ext uri="{FF2B5EF4-FFF2-40B4-BE49-F238E27FC236}">
                <a16:creationId xmlns:a16="http://schemas.microsoft.com/office/drawing/2014/main" id="{C7CA1CED-4EF0-8C84-781C-6B27BE3D05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709CEB-06EB-B53D-A6AD-CE64EBFB8D2E}"/>
              </a:ext>
            </a:extLst>
          </p:cNvPr>
          <p:cNvSpPr>
            <a:spLocks noGrp="1"/>
          </p:cNvSpPr>
          <p:nvPr>
            <p:ph type="sldNum" sz="quarter" idx="12"/>
          </p:nvPr>
        </p:nvSpPr>
        <p:spPr/>
        <p:txBody>
          <a:bodyPr/>
          <a:lstStyle/>
          <a:p>
            <a:fld id="{AE118F65-1C7B-4F5A-A2EF-EAA35D241DF6}" type="slidenum">
              <a:rPr lang="en-US" smtClean="0"/>
              <a:t>‹#›</a:t>
            </a:fld>
            <a:endParaRPr lang="en-US"/>
          </a:p>
        </p:txBody>
      </p:sp>
    </p:spTree>
    <p:extLst>
      <p:ext uri="{BB962C8B-B14F-4D97-AF65-F5344CB8AC3E}">
        <p14:creationId xmlns:p14="http://schemas.microsoft.com/office/powerpoint/2010/main" val="3565416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3E343-831F-A39A-4C11-3EA59474447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0294CDD-66A8-5F3A-FDCC-2A5C38C796B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D0AC43D-2598-DC82-BDFA-84BFDC7BDD25}"/>
              </a:ext>
            </a:extLst>
          </p:cNvPr>
          <p:cNvSpPr>
            <a:spLocks noGrp="1"/>
          </p:cNvSpPr>
          <p:nvPr>
            <p:ph type="dt" sz="half" idx="10"/>
          </p:nvPr>
        </p:nvSpPr>
        <p:spPr/>
        <p:txBody>
          <a:bodyPr/>
          <a:lstStyle/>
          <a:p>
            <a:fld id="{09E64D6D-5480-48E8-8236-452D53EBAEB3}" type="datetimeFigureOut">
              <a:rPr lang="en-US" smtClean="0"/>
              <a:t>11/18/2024</a:t>
            </a:fld>
            <a:endParaRPr lang="en-US"/>
          </a:p>
        </p:txBody>
      </p:sp>
      <p:sp>
        <p:nvSpPr>
          <p:cNvPr id="5" name="Footer Placeholder 4">
            <a:extLst>
              <a:ext uri="{FF2B5EF4-FFF2-40B4-BE49-F238E27FC236}">
                <a16:creationId xmlns:a16="http://schemas.microsoft.com/office/drawing/2014/main" id="{6B79679F-C121-9F6B-501D-CA96F8DD04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5E68CA-B0DA-9DA4-556F-0EF74D3D4424}"/>
              </a:ext>
            </a:extLst>
          </p:cNvPr>
          <p:cNvSpPr>
            <a:spLocks noGrp="1"/>
          </p:cNvSpPr>
          <p:nvPr>
            <p:ph type="sldNum" sz="quarter" idx="12"/>
          </p:nvPr>
        </p:nvSpPr>
        <p:spPr/>
        <p:txBody>
          <a:bodyPr/>
          <a:lstStyle/>
          <a:p>
            <a:fld id="{AE118F65-1C7B-4F5A-A2EF-EAA35D241DF6}" type="slidenum">
              <a:rPr lang="en-US" smtClean="0"/>
              <a:t>‹#›</a:t>
            </a:fld>
            <a:endParaRPr lang="en-US"/>
          </a:p>
        </p:txBody>
      </p:sp>
    </p:spTree>
    <p:extLst>
      <p:ext uri="{BB962C8B-B14F-4D97-AF65-F5344CB8AC3E}">
        <p14:creationId xmlns:p14="http://schemas.microsoft.com/office/powerpoint/2010/main" val="667028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E365B-6AEA-F673-B5EE-60FF795252F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2ACA6CD-AB3E-1CD6-4353-C42B235C104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6A4476B-D4F3-D770-38C7-8BB4DCD45A6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F21DE4F-2C00-C9BC-C267-90A206213A32}"/>
              </a:ext>
            </a:extLst>
          </p:cNvPr>
          <p:cNvSpPr>
            <a:spLocks noGrp="1"/>
          </p:cNvSpPr>
          <p:nvPr>
            <p:ph type="dt" sz="half" idx="10"/>
          </p:nvPr>
        </p:nvSpPr>
        <p:spPr/>
        <p:txBody>
          <a:bodyPr/>
          <a:lstStyle/>
          <a:p>
            <a:fld id="{09E64D6D-5480-48E8-8236-452D53EBAEB3}" type="datetimeFigureOut">
              <a:rPr lang="en-US" smtClean="0"/>
              <a:t>11/18/2024</a:t>
            </a:fld>
            <a:endParaRPr lang="en-US"/>
          </a:p>
        </p:txBody>
      </p:sp>
      <p:sp>
        <p:nvSpPr>
          <p:cNvPr id="6" name="Footer Placeholder 5">
            <a:extLst>
              <a:ext uri="{FF2B5EF4-FFF2-40B4-BE49-F238E27FC236}">
                <a16:creationId xmlns:a16="http://schemas.microsoft.com/office/drawing/2014/main" id="{0B07CD62-C1F8-2596-60AF-4C81B793AD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C4FE66-5826-9B89-A44A-CB95B72C81F8}"/>
              </a:ext>
            </a:extLst>
          </p:cNvPr>
          <p:cNvSpPr>
            <a:spLocks noGrp="1"/>
          </p:cNvSpPr>
          <p:nvPr>
            <p:ph type="sldNum" sz="quarter" idx="12"/>
          </p:nvPr>
        </p:nvSpPr>
        <p:spPr/>
        <p:txBody>
          <a:bodyPr/>
          <a:lstStyle/>
          <a:p>
            <a:fld id="{AE118F65-1C7B-4F5A-A2EF-EAA35D241DF6}" type="slidenum">
              <a:rPr lang="en-US" smtClean="0"/>
              <a:t>‹#›</a:t>
            </a:fld>
            <a:endParaRPr lang="en-US"/>
          </a:p>
        </p:txBody>
      </p:sp>
    </p:spTree>
    <p:extLst>
      <p:ext uri="{BB962C8B-B14F-4D97-AF65-F5344CB8AC3E}">
        <p14:creationId xmlns:p14="http://schemas.microsoft.com/office/powerpoint/2010/main" val="3693065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20DA0-B718-D52D-5788-77534884B54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F21E77E-558F-ED5C-808C-79ED973369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483CAF3-04C0-6CAA-7601-A53A4D8A65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B1A4E0C-6D8E-7F7E-6E1E-3E5AAA4348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F51AA19-2528-4729-1791-0C601E8257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270C5DC-07D6-A943-BF5F-24D542C3B117}"/>
              </a:ext>
            </a:extLst>
          </p:cNvPr>
          <p:cNvSpPr>
            <a:spLocks noGrp="1"/>
          </p:cNvSpPr>
          <p:nvPr>
            <p:ph type="dt" sz="half" idx="10"/>
          </p:nvPr>
        </p:nvSpPr>
        <p:spPr/>
        <p:txBody>
          <a:bodyPr/>
          <a:lstStyle/>
          <a:p>
            <a:fld id="{09E64D6D-5480-48E8-8236-452D53EBAEB3}" type="datetimeFigureOut">
              <a:rPr lang="en-US" smtClean="0"/>
              <a:t>11/18/2024</a:t>
            </a:fld>
            <a:endParaRPr lang="en-US"/>
          </a:p>
        </p:txBody>
      </p:sp>
      <p:sp>
        <p:nvSpPr>
          <p:cNvPr id="8" name="Footer Placeholder 7">
            <a:extLst>
              <a:ext uri="{FF2B5EF4-FFF2-40B4-BE49-F238E27FC236}">
                <a16:creationId xmlns:a16="http://schemas.microsoft.com/office/drawing/2014/main" id="{41F84E2C-E16C-A618-EB30-487BA8EE958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864DE19-28A6-D89C-607F-98153BB813DC}"/>
              </a:ext>
            </a:extLst>
          </p:cNvPr>
          <p:cNvSpPr>
            <a:spLocks noGrp="1"/>
          </p:cNvSpPr>
          <p:nvPr>
            <p:ph type="sldNum" sz="quarter" idx="12"/>
          </p:nvPr>
        </p:nvSpPr>
        <p:spPr/>
        <p:txBody>
          <a:bodyPr/>
          <a:lstStyle/>
          <a:p>
            <a:fld id="{AE118F65-1C7B-4F5A-A2EF-EAA35D241DF6}" type="slidenum">
              <a:rPr lang="en-US" smtClean="0"/>
              <a:t>‹#›</a:t>
            </a:fld>
            <a:endParaRPr lang="en-US"/>
          </a:p>
        </p:txBody>
      </p:sp>
    </p:spTree>
    <p:extLst>
      <p:ext uri="{BB962C8B-B14F-4D97-AF65-F5344CB8AC3E}">
        <p14:creationId xmlns:p14="http://schemas.microsoft.com/office/powerpoint/2010/main" val="17960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2499E-2FF4-1A72-04BC-7A0BC0F7001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67ADA40-7C08-D7C5-C6ED-17C6CA1E9CA2}"/>
              </a:ext>
            </a:extLst>
          </p:cNvPr>
          <p:cNvSpPr>
            <a:spLocks noGrp="1"/>
          </p:cNvSpPr>
          <p:nvPr>
            <p:ph type="dt" sz="half" idx="10"/>
          </p:nvPr>
        </p:nvSpPr>
        <p:spPr/>
        <p:txBody>
          <a:bodyPr/>
          <a:lstStyle/>
          <a:p>
            <a:fld id="{09E64D6D-5480-48E8-8236-452D53EBAEB3}" type="datetimeFigureOut">
              <a:rPr lang="en-US" smtClean="0"/>
              <a:t>11/18/2024</a:t>
            </a:fld>
            <a:endParaRPr lang="en-US"/>
          </a:p>
        </p:txBody>
      </p:sp>
      <p:sp>
        <p:nvSpPr>
          <p:cNvPr id="4" name="Footer Placeholder 3">
            <a:extLst>
              <a:ext uri="{FF2B5EF4-FFF2-40B4-BE49-F238E27FC236}">
                <a16:creationId xmlns:a16="http://schemas.microsoft.com/office/drawing/2014/main" id="{15959780-AD6D-D347-4CED-FCD9F660118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B6A2EB7-8226-25E6-E047-44070FC32AE4}"/>
              </a:ext>
            </a:extLst>
          </p:cNvPr>
          <p:cNvSpPr>
            <a:spLocks noGrp="1"/>
          </p:cNvSpPr>
          <p:nvPr>
            <p:ph type="sldNum" sz="quarter" idx="12"/>
          </p:nvPr>
        </p:nvSpPr>
        <p:spPr/>
        <p:txBody>
          <a:bodyPr/>
          <a:lstStyle/>
          <a:p>
            <a:fld id="{AE118F65-1C7B-4F5A-A2EF-EAA35D241DF6}" type="slidenum">
              <a:rPr lang="en-US" smtClean="0"/>
              <a:t>‹#›</a:t>
            </a:fld>
            <a:endParaRPr lang="en-US"/>
          </a:p>
        </p:txBody>
      </p:sp>
    </p:spTree>
    <p:extLst>
      <p:ext uri="{BB962C8B-B14F-4D97-AF65-F5344CB8AC3E}">
        <p14:creationId xmlns:p14="http://schemas.microsoft.com/office/powerpoint/2010/main" val="2044463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AF9F5CF-8022-1080-4741-20BF3E74E081}"/>
              </a:ext>
            </a:extLst>
          </p:cNvPr>
          <p:cNvSpPr>
            <a:spLocks noGrp="1"/>
          </p:cNvSpPr>
          <p:nvPr>
            <p:ph type="dt" sz="half" idx="10"/>
          </p:nvPr>
        </p:nvSpPr>
        <p:spPr/>
        <p:txBody>
          <a:bodyPr/>
          <a:lstStyle/>
          <a:p>
            <a:fld id="{09E64D6D-5480-48E8-8236-452D53EBAEB3}" type="datetimeFigureOut">
              <a:rPr lang="en-US" smtClean="0"/>
              <a:t>11/18/2024</a:t>
            </a:fld>
            <a:endParaRPr lang="en-US"/>
          </a:p>
        </p:txBody>
      </p:sp>
      <p:sp>
        <p:nvSpPr>
          <p:cNvPr id="3" name="Footer Placeholder 2">
            <a:extLst>
              <a:ext uri="{FF2B5EF4-FFF2-40B4-BE49-F238E27FC236}">
                <a16:creationId xmlns:a16="http://schemas.microsoft.com/office/drawing/2014/main" id="{02BCD082-CF19-69BA-B033-12AE2079C80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75495D6-4418-DCE4-B567-059494A75910}"/>
              </a:ext>
            </a:extLst>
          </p:cNvPr>
          <p:cNvSpPr>
            <a:spLocks noGrp="1"/>
          </p:cNvSpPr>
          <p:nvPr>
            <p:ph type="sldNum" sz="quarter" idx="12"/>
          </p:nvPr>
        </p:nvSpPr>
        <p:spPr/>
        <p:txBody>
          <a:bodyPr/>
          <a:lstStyle/>
          <a:p>
            <a:fld id="{AE118F65-1C7B-4F5A-A2EF-EAA35D241DF6}" type="slidenum">
              <a:rPr lang="en-US" smtClean="0"/>
              <a:t>‹#›</a:t>
            </a:fld>
            <a:endParaRPr lang="en-US"/>
          </a:p>
        </p:txBody>
      </p:sp>
    </p:spTree>
    <p:extLst>
      <p:ext uri="{BB962C8B-B14F-4D97-AF65-F5344CB8AC3E}">
        <p14:creationId xmlns:p14="http://schemas.microsoft.com/office/powerpoint/2010/main" val="2382423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190519-1E3F-7B77-A683-8EBB837E9A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2B75330-BAEF-B777-2316-C0A6123598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296C085-E946-D079-57A9-6C1F74F6D8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2E3AA8-8DD8-2184-98B9-F23C680094AD}"/>
              </a:ext>
            </a:extLst>
          </p:cNvPr>
          <p:cNvSpPr>
            <a:spLocks noGrp="1"/>
          </p:cNvSpPr>
          <p:nvPr>
            <p:ph type="dt" sz="half" idx="10"/>
          </p:nvPr>
        </p:nvSpPr>
        <p:spPr/>
        <p:txBody>
          <a:bodyPr/>
          <a:lstStyle/>
          <a:p>
            <a:fld id="{09E64D6D-5480-48E8-8236-452D53EBAEB3}" type="datetimeFigureOut">
              <a:rPr lang="en-US" smtClean="0"/>
              <a:t>11/18/2024</a:t>
            </a:fld>
            <a:endParaRPr lang="en-US"/>
          </a:p>
        </p:txBody>
      </p:sp>
      <p:sp>
        <p:nvSpPr>
          <p:cNvPr id="6" name="Footer Placeholder 5">
            <a:extLst>
              <a:ext uri="{FF2B5EF4-FFF2-40B4-BE49-F238E27FC236}">
                <a16:creationId xmlns:a16="http://schemas.microsoft.com/office/drawing/2014/main" id="{1D87FEA3-C29A-4130-5AE7-8F78A788C7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F44AC0C-6C3F-2DB9-54EE-7164B6F540DF}"/>
              </a:ext>
            </a:extLst>
          </p:cNvPr>
          <p:cNvSpPr>
            <a:spLocks noGrp="1"/>
          </p:cNvSpPr>
          <p:nvPr>
            <p:ph type="sldNum" sz="quarter" idx="12"/>
          </p:nvPr>
        </p:nvSpPr>
        <p:spPr/>
        <p:txBody>
          <a:bodyPr/>
          <a:lstStyle/>
          <a:p>
            <a:fld id="{AE118F65-1C7B-4F5A-A2EF-EAA35D241DF6}" type="slidenum">
              <a:rPr lang="en-US" smtClean="0"/>
              <a:t>‹#›</a:t>
            </a:fld>
            <a:endParaRPr lang="en-US"/>
          </a:p>
        </p:txBody>
      </p:sp>
    </p:spTree>
    <p:extLst>
      <p:ext uri="{BB962C8B-B14F-4D97-AF65-F5344CB8AC3E}">
        <p14:creationId xmlns:p14="http://schemas.microsoft.com/office/powerpoint/2010/main" val="4173542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CAFA4-2E43-3B5D-B81D-3826DDAF62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A809642-4071-E6BA-1531-F70B09B105B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5F6FD73-ACB2-FD48-3961-BBC043DCCE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899E96-934A-3721-6867-5E01CDCE35C7}"/>
              </a:ext>
            </a:extLst>
          </p:cNvPr>
          <p:cNvSpPr>
            <a:spLocks noGrp="1"/>
          </p:cNvSpPr>
          <p:nvPr>
            <p:ph type="dt" sz="half" idx="10"/>
          </p:nvPr>
        </p:nvSpPr>
        <p:spPr/>
        <p:txBody>
          <a:bodyPr/>
          <a:lstStyle/>
          <a:p>
            <a:fld id="{09E64D6D-5480-48E8-8236-452D53EBAEB3}" type="datetimeFigureOut">
              <a:rPr lang="en-US" smtClean="0"/>
              <a:t>11/18/2024</a:t>
            </a:fld>
            <a:endParaRPr lang="en-US"/>
          </a:p>
        </p:txBody>
      </p:sp>
      <p:sp>
        <p:nvSpPr>
          <p:cNvPr id="6" name="Footer Placeholder 5">
            <a:extLst>
              <a:ext uri="{FF2B5EF4-FFF2-40B4-BE49-F238E27FC236}">
                <a16:creationId xmlns:a16="http://schemas.microsoft.com/office/drawing/2014/main" id="{6712219C-1D4A-3150-D178-FCDE718DBB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2FC7E1-0746-AE91-D5B2-F22150CA3832}"/>
              </a:ext>
            </a:extLst>
          </p:cNvPr>
          <p:cNvSpPr>
            <a:spLocks noGrp="1"/>
          </p:cNvSpPr>
          <p:nvPr>
            <p:ph type="sldNum" sz="quarter" idx="12"/>
          </p:nvPr>
        </p:nvSpPr>
        <p:spPr/>
        <p:txBody>
          <a:bodyPr/>
          <a:lstStyle/>
          <a:p>
            <a:fld id="{AE118F65-1C7B-4F5A-A2EF-EAA35D241DF6}" type="slidenum">
              <a:rPr lang="en-US" smtClean="0"/>
              <a:t>‹#›</a:t>
            </a:fld>
            <a:endParaRPr lang="en-US"/>
          </a:p>
        </p:txBody>
      </p:sp>
    </p:spTree>
    <p:extLst>
      <p:ext uri="{BB962C8B-B14F-4D97-AF65-F5344CB8AC3E}">
        <p14:creationId xmlns:p14="http://schemas.microsoft.com/office/powerpoint/2010/main" val="3123554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2159560-0B2A-1201-F59E-D7FB4878FC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A12F03A-2252-75B9-610B-B4D86EBB7B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F2E1B6-2A62-F10D-6457-0EBE8B6157E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E64D6D-5480-48E8-8236-452D53EBAEB3}" type="datetimeFigureOut">
              <a:rPr lang="en-US" smtClean="0"/>
              <a:t>11/18/2024</a:t>
            </a:fld>
            <a:endParaRPr lang="en-US"/>
          </a:p>
        </p:txBody>
      </p:sp>
      <p:sp>
        <p:nvSpPr>
          <p:cNvPr id="5" name="Footer Placeholder 4">
            <a:extLst>
              <a:ext uri="{FF2B5EF4-FFF2-40B4-BE49-F238E27FC236}">
                <a16:creationId xmlns:a16="http://schemas.microsoft.com/office/drawing/2014/main" id="{515DE4B3-25E8-8827-16F3-3967E77C1D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506E8B2-F2E6-527E-85A0-9BF54BC185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118F65-1C7B-4F5A-A2EF-EAA35D241DF6}" type="slidenum">
              <a:rPr lang="en-US" smtClean="0"/>
              <a:t>‹#›</a:t>
            </a:fld>
            <a:endParaRPr lang="en-US"/>
          </a:p>
        </p:txBody>
      </p:sp>
    </p:spTree>
    <p:extLst>
      <p:ext uri="{BB962C8B-B14F-4D97-AF65-F5344CB8AC3E}">
        <p14:creationId xmlns:p14="http://schemas.microsoft.com/office/powerpoint/2010/main" val="12474618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www.un.org/millenniumgoals/" TargetMode="External"/><Relationship Id="rId3" Type="http://schemas.openxmlformats.org/officeDocument/2006/relationships/hyperlink" Target="https://www.state.gov/wp-content/uploads/2018/12/Department-of-State-Program-and-Project-Design-Monitoring-and-Evaluation-Policy.pdf" TargetMode="External"/><Relationship Id="rId7" Type="http://schemas.openxmlformats.org/officeDocument/2006/relationships/hyperlink" Target="https://sdgs.un.org/goals" TargetMode="External"/><Relationship Id="rId2" Type="http://schemas.openxmlformats.org/officeDocument/2006/relationships/hyperlink" Target="https://www.usaid.gov/activity-monitoring-evaluation-and-learning-mel-plan" TargetMode="External"/><Relationship Id="rId1" Type="http://schemas.openxmlformats.org/officeDocument/2006/relationships/slideLayout" Target="../slideLayouts/slideLayout2.xml"/><Relationship Id="rId6" Type="http://schemas.openxmlformats.org/officeDocument/2006/relationships/hyperlink" Target="https://results.usaid.gov/results/country?fiscalYear=2022" TargetMode="External"/><Relationship Id="rId5" Type="http://schemas.openxmlformats.org/officeDocument/2006/relationships/hyperlink" Target="https://www.gov.uk/government/publications/fcdo-evaluation-policy/fcdo-evaluation-policy" TargetMode="External"/><Relationship Id="rId4" Type="http://schemas.openxmlformats.org/officeDocument/2006/relationships/hyperlink" Target="https://ieg.worldbankgroup.org/what-monitoring-and-evaluation"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documents.worldbank.org/en/publication/documents-reports/documentdetail/400101468169742262/the-road-to-results-designing-and-conducting-effective-development-evaluation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33BFC-04A3-B545-8E08-1A87E3668986}"/>
              </a:ext>
            </a:extLst>
          </p:cNvPr>
          <p:cNvSpPr>
            <a:spLocks noGrp="1"/>
          </p:cNvSpPr>
          <p:nvPr>
            <p:ph type="ctrTitle"/>
          </p:nvPr>
        </p:nvSpPr>
        <p:spPr/>
        <p:txBody>
          <a:bodyPr>
            <a:normAutofit fontScale="90000"/>
          </a:bodyPr>
          <a:lstStyle/>
          <a:p>
            <a:r>
              <a:rPr lang="en-US" dirty="0"/>
              <a:t>Monitoring and Evaluation (&amp;Learning),</a:t>
            </a:r>
            <a:br>
              <a:rPr lang="en-US" dirty="0"/>
            </a:br>
            <a:r>
              <a:rPr lang="en-US" dirty="0"/>
              <a:t> Impact Evaluation</a:t>
            </a:r>
          </a:p>
        </p:txBody>
      </p:sp>
      <p:sp>
        <p:nvSpPr>
          <p:cNvPr id="3" name="Subtitle 2">
            <a:extLst>
              <a:ext uri="{FF2B5EF4-FFF2-40B4-BE49-F238E27FC236}">
                <a16:creationId xmlns:a16="http://schemas.microsoft.com/office/drawing/2014/main" id="{C171C8B5-5351-2C33-3C3F-64E675E468C6}"/>
              </a:ext>
            </a:extLst>
          </p:cNvPr>
          <p:cNvSpPr>
            <a:spLocks noGrp="1"/>
          </p:cNvSpPr>
          <p:nvPr>
            <p:ph type="subTitle" idx="1"/>
          </p:nvPr>
        </p:nvSpPr>
        <p:spPr/>
        <p:txBody>
          <a:bodyPr/>
          <a:lstStyle/>
          <a:p>
            <a:r>
              <a:rPr lang="en-US" dirty="0"/>
              <a:t>John McPeak</a:t>
            </a:r>
          </a:p>
          <a:p>
            <a:endParaRPr lang="en-US" dirty="0"/>
          </a:p>
          <a:p>
            <a:r>
              <a:rPr lang="en-US" dirty="0"/>
              <a:t>November 18, 2024</a:t>
            </a:r>
          </a:p>
        </p:txBody>
      </p:sp>
    </p:spTree>
    <p:extLst>
      <p:ext uri="{BB962C8B-B14F-4D97-AF65-F5344CB8AC3E}">
        <p14:creationId xmlns:p14="http://schemas.microsoft.com/office/powerpoint/2010/main" val="40231081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C6283-C8D5-A93F-2793-8D990A145848}"/>
              </a:ext>
            </a:extLst>
          </p:cNvPr>
          <p:cNvSpPr>
            <a:spLocks noGrp="1"/>
          </p:cNvSpPr>
          <p:nvPr>
            <p:ph type="title"/>
          </p:nvPr>
        </p:nvSpPr>
        <p:spPr/>
        <p:txBody>
          <a:bodyPr/>
          <a:lstStyle/>
          <a:p>
            <a:r>
              <a:rPr lang="en-US" dirty="0"/>
              <a:t>Theory of Change (TOC)</a:t>
            </a:r>
          </a:p>
        </p:txBody>
      </p:sp>
      <p:pic>
        <p:nvPicPr>
          <p:cNvPr id="4" name="Picture 3">
            <a:extLst>
              <a:ext uri="{FF2B5EF4-FFF2-40B4-BE49-F238E27FC236}">
                <a16:creationId xmlns:a16="http://schemas.microsoft.com/office/drawing/2014/main" id="{EF8C10E8-F843-8999-6C77-B7EF6F3112E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97974" y="1562583"/>
            <a:ext cx="6694025" cy="4614380"/>
          </a:xfrm>
          <a:prstGeom prst="rect">
            <a:avLst/>
          </a:prstGeom>
          <a:noFill/>
          <a:ln>
            <a:noFill/>
          </a:ln>
        </p:spPr>
      </p:pic>
      <p:pic>
        <p:nvPicPr>
          <p:cNvPr id="5" name="Content Placeholder 4">
            <a:extLst>
              <a:ext uri="{FF2B5EF4-FFF2-40B4-BE49-F238E27FC236}">
                <a16:creationId xmlns:a16="http://schemas.microsoft.com/office/drawing/2014/main" id="{D0F6FF8E-8446-9ECC-FF6A-3EF56370C1BD}"/>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555586" y="1261641"/>
            <a:ext cx="5370652" cy="5626786"/>
          </a:xfrm>
          <a:prstGeom prst="rect">
            <a:avLst/>
          </a:prstGeom>
          <a:noFill/>
          <a:ln>
            <a:noFill/>
          </a:ln>
        </p:spPr>
      </p:pic>
    </p:spTree>
    <p:extLst>
      <p:ext uri="{BB962C8B-B14F-4D97-AF65-F5344CB8AC3E}">
        <p14:creationId xmlns:p14="http://schemas.microsoft.com/office/powerpoint/2010/main" val="32053217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8429B8A6-F98C-1ACC-0338-8A27C7080A57}"/>
              </a:ext>
            </a:extLst>
          </p:cNvPr>
          <p:cNvPicPr>
            <a:picLocks noGrp="1" noChangeAspect="1"/>
          </p:cNvPicPr>
          <p:nvPr>
            <p:ph idx="1"/>
          </p:nvPr>
        </p:nvPicPr>
        <p:blipFill>
          <a:blip r:embed="rId2"/>
          <a:stretch>
            <a:fillRect/>
          </a:stretch>
        </p:blipFill>
        <p:spPr>
          <a:xfrm>
            <a:off x="0" y="23150"/>
            <a:ext cx="12192000" cy="6832128"/>
          </a:xfrm>
        </p:spPr>
      </p:pic>
    </p:spTree>
    <p:extLst>
      <p:ext uri="{BB962C8B-B14F-4D97-AF65-F5344CB8AC3E}">
        <p14:creationId xmlns:p14="http://schemas.microsoft.com/office/powerpoint/2010/main" val="12968059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7DCA2-F432-5067-B548-2A4EA8D425C7}"/>
              </a:ext>
            </a:extLst>
          </p:cNvPr>
          <p:cNvSpPr>
            <a:spLocks noGrp="1"/>
          </p:cNvSpPr>
          <p:nvPr>
            <p:ph type="title"/>
          </p:nvPr>
        </p:nvSpPr>
        <p:spPr>
          <a:xfrm>
            <a:off x="0" y="365125"/>
            <a:ext cx="11353800" cy="1325563"/>
          </a:xfrm>
        </p:spPr>
        <p:txBody>
          <a:bodyPr/>
          <a:lstStyle/>
          <a:p>
            <a:r>
              <a:rPr lang="en-US" dirty="0"/>
              <a:t>Performance Indicators</a:t>
            </a:r>
          </a:p>
        </p:txBody>
      </p:sp>
      <p:sp>
        <p:nvSpPr>
          <p:cNvPr id="3" name="Content Placeholder 2">
            <a:extLst>
              <a:ext uri="{FF2B5EF4-FFF2-40B4-BE49-F238E27FC236}">
                <a16:creationId xmlns:a16="http://schemas.microsoft.com/office/drawing/2014/main" id="{9FBDDDB6-936B-71E7-7A6E-DA4E0AC251C3}"/>
              </a:ext>
            </a:extLst>
          </p:cNvPr>
          <p:cNvSpPr>
            <a:spLocks noGrp="1"/>
          </p:cNvSpPr>
          <p:nvPr>
            <p:ph idx="1"/>
          </p:nvPr>
        </p:nvSpPr>
        <p:spPr>
          <a:xfrm>
            <a:off x="838201" y="1825625"/>
            <a:ext cx="3942144" cy="4239509"/>
          </a:xfrm>
        </p:spPr>
        <p:txBody>
          <a:bodyPr>
            <a:normAutofit lnSpcReduction="10000"/>
          </a:bodyPr>
          <a:lstStyle/>
          <a:p>
            <a:r>
              <a:rPr lang="en-US" dirty="0">
                <a:effectLst/>
                <a:latin typeface="Calibri" panose="020F0502020204030204" pitchFamily="34" charset="0"/>
                <a:ea typeface="Calibri" panose="020F0502020204030204" pitchFamily="34" charset="0"/>
                <a:cs typeface="Times New Roman" panose="02020603050405020304" pitchFamily="18" charset="0"/>
              </a:rPr>
              <a:t> Things that can be measured that allow you to assess whether an outcome or impact is being produced.</a:t>
            </a:r>
          </a:p>
          <a:p>
            <a:r>
              <a:rPr lang="en-US" dirty="0">
                <a:effectLst/>
                <a:latin typeface="Calibri" panose="020F0502020204030204" pitchFamily="34" charset="0"/>
                <a:ea typeface="Calibri" panose="020F0502020204030204" pitchFamily="34" charset="0"/>
                <a:cs typeface="Times New Roman" panose="02020603050405020304" pitchFamily="18" charset="0"/>
              </a:rPr>
              <a:t>Variables that allow the verification of changes in the development intervention or shows results relative to what was planned.</a:t>
            </a:r>
          </a:p>
          <a:p>
            <a:endParaRPr lang="en-US" dirty="0"/>
          </a:p>
        </p:txBody>
      </p:sp>
      <p:pic>
        <p:nvPicPr>
          <p:cNvPr id="5" name="Picture 4">
            <a:extLst>
              <a:ext uri="{FF2B5EF4-FFF2-40B4-BE49-F238E27FC236}">
                <a16:creationId xmlns:a16="http://schemas.microsoft.com/office/drawing/2014/main" id="{85E2FD63-40BB-B0D9-0FFA-9CAB85A1651C}"/>
              </a:ext>
            </a:extLst>
          </p:cNvPr>
          <p:cNvPicPr>
            <a:picLocks noChangeAspect="1"/>
          </p:cNvPicPr>
          <p:nvPr/>
        </p:nvPicPr>
        <p:blipFill>
          <a:blip r:embed="rId2"/>
          <a:stretch>
            <a:fillRect/>
          </a:stretch>
        </p:blipFill>
        <p:spPr>
          <a:xfrm>
            <a:off x="5486401" y="0"/>
            <a:ext cx="6705600" cy="6736466"/>
          </a:xfrm>
          <a:prstGeom prst="rect">
            <a:avLst/>
          </a:prstGeom>
        </p:spPr>
      </p:pic>
    </p:spTree>
    <p:extLst>
      <p:ext uri="{BB962C8B-B14F-4D97-AF65-F5344CB8AC3E}">
        <p14:creationId xmlns:p14="http://schemas.microsoft.com/office/powerpoint/2010/main" val="15944953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2A55618-6034-C0A8-141A-467E392120CE}"/>
              </a:ext>
            </a:extLst>
          </p:cNvPr>
          <p:cNvPicPr>
            <a:picLocks noGrp="1" noChangeAspect="1"/>
          </p:cNvPicPr>
          <p:nvPr>
            <p:ph idx="1"/>
          </p:nvPr>
        </p:nvPicPr>
        <p:blipFill>
          <a:blip r:embed="rId2"/>
          <a:stretch>
            <a:fillRect/>
          </a:stretch>
        </p:blipFill>
        <p:spPr>
          <a:xfrm>
            <a:off x="7978236" y="11569"/>
            <a:ext cx="4213764" cy="1138687"/>
          </a:xfrm>
        </p:spPr>
      </p:pic>
      <p:pic>
        <p:nvPicPr>
          <p:cNvPr id="7" name="Picture 6">
            <a:extLst>
              <a:ext uri="{FF2B5EF4-FFF2-40B4-BE49-F238E27FC236}">
                <a16:creationId xmlns:a16="http://schemas.microsoft.com/office/drawing/2014/main" id="{0C1A2572-D572-C1DE-0DCB-694D7BBE28F6}"/>
              </a:ext>
            </a:extLst>
          </p:cNvPr>
          <p:cNvPicPr>
            <a:picLocks noChangeAspect="1"/>
          </p:cNvPicPr>
          <p:nvPr/>
        </p:nvPicPr>
        <p:blipFill>
          <a:blip r:embed="rId3"/>
          <a:stretch>
            <a:fillRect/>
          </a:stretch>
        </p:blipFill>
        <p:spPr>
          <a:xfrm>
            <a:off x="0" y="92597"/>
            <a:ext cx="8001386" cy="6765403"/>
          </a:xfrm>
          <a:prstGeom prst="rect">
            <a:avLst/>
          </a:prstGeom>
        </p:spPr>
      </p:pic>
    </p:spTree>
    <p:extLst>
      <p:ext uri="{BB962C8B-B14F-4D97-AF65-F5344CB8AC3E}">
        <p14:creationId xmlns:p14="http://schemas.microsoft.com/office/powerpoint/2010/main" val="28199080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8F49E31A-49C6-A414-5A3C-F22518A3CD30}"/>
              </a:ext>
            </a:extLst>
          </p:cNvPr>
          <p:cNvPicPr>
            <a:picLocks noGrp="1" noChangeAspect="1"/>
          </p:cNvPicPr>
          <p:nvPr>
            <p:ph idx="1"/>
          </p:nvPr>
        </p:nvPicPr>
        <p:blipFill>
          <a:blip r:embed="rId2"/>
          <a:stretch>
            <a:fillRect/>
          </a:stretch>
        </p:blipFill>
        <p:spPr>
          <a:xfrm>
            <a:off x="107418" y="0"/>
            <a:ext cx="11956052" cy="6858000"/>
          </a:xfrm>
        </p:spPr>
      </p:pic>
    </p:spTree>
    <p:extLst>
      <p:ext uri="{BB962C8B-B14F-4D97-AF65-F5344CB8AC3E}">
        <p14:creationId xmlns:p14="http://schemas.microsoft.com/office/powerpoint/2010/main" val="27389914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71BBEE43-931D-21BA-B1AE-A86645D09CCD}"/>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76491" y="152667"/>
            <a:ext cx="11239018" cy="6719104"/>
          </a:xfrm>
          <a:prstGeom prst="rect">
            <a:avLst/>
          </a:prstGeom>
          <a:noFill/>
          <a:ln>
            <a:noFill/>
          </a:ln>
        </p:spPr>
      </p:pic>
    </p:spTree>
    <p:extLst>
      <p:ext uri="{BB962C8B-B14F-4D97-AF65-F5344CB8AC3E}">
        <p14:creationId xmlns:p14="http://schemas.microsoft.com/office/powerpoint/2010/main" val="28948835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1BDF0-E0AB-9536-2D46-A29CDE593BB5}"/>
              </a:ext>
            </a:extLst>
          </p:cNvPr>
          <p:cNvSpPr>
            <a:spLocks noGrp="1"/>
          </p:cNvSpPr>
          <p:nvPr>
            <p:ph type="title"/>
          </p:nvPr>
        </p:nvSpPr>
        <p:spPr>
          <a:xfrm>
            <a:off x="0" y="1"/>
            <a:ext cx="12192000" cy="1035586"/>
          </a:xfrm>
        </p:spPr>
        <p:txBody>
          <a:bodyPr/>
          <a:lstStyle/>
          <a:p>
            <a:r>
              <a:rPr lang="en-US" dirty="0"/>
              <a:t>Steps toward building a results-based M&amp;E system</a:t>
            </a:r>
          </a:p>
        </p:txBody>
      </p:sp>
      <p:sp>
        <p:nvSpPr>
          <p:cNvPr id="3" name="Content Placeholder 2">
            <a:extLst>
              <a:ext uri="{FF2B5EF4-FFF2-40B4-BE49-F238E27FC236}">
                <a16:creationId xmlns:a16="http://schemas.microsoft.com/office/drawing/2014/main" id="{69C531CF-F60F-4B74-86B0-39C9C84C7E8F}"/>
              </a:ext>
            </a:extLst>
          </p:cNvPr>
          <p:cNvSpPr>
            <a:spLocks noGrp="1"/>
          </p:cNvSpPr>
          <p:nvPr>
            <p:ph idx="1"/>
          </p:nvPr>
        </p:nvSpPr>
        <p:spPr>
          <a:xfrm>
            <a:off x="209321" y="892366"/>
            <a:ext cx="11887200" cy="5965633"/>
          </a:xfrm>
        </p:spPr>
        <p:txBody>
          <a:bodyPr>
            <a:normAutofit fontScale="92500"/>
          </a:bodyPr>
          <a:lstStyle/>
          <a:p>
            <a:pPr marL="0" marR="0" indent="0">
              <a:lnSpc>
                <a:spcPct val="107000"/>
              </a:lnSpc>
              <a:spcBef>
                <a:spcPts val="0"/>
              </a:spcBef>
              <a:spcAft>
                <a:spcPts val="800"/>
              </a:spcAft>
              <a:buNone/>
            </a:pPr>
            <a:r>
              <a:rPr lang="en-US" sz="3000" dirty="0">
                <a:effectLst/>
                <a:latin typeface="Calibri" panose="020F0502020204030204" pitchFamily="34" charset="0"/>
                <a:ea typeface="Calibri" panose="020F0502020204030204" pitchFamily="34" charset="0"/>
                <a:cs typeface="Times New Roman" panose="02020603050405020304" pitchFamily="18" charset="0"/>
              </a:rPr>
              <a:t>1) Readiness assessment.  What is the capacity and willingness of government and development partners to construct a results-based M&amp;E system? </a:t>
            </a:r>
          </a:p>
          <a:p>
            <a:pPr marL="342900" marR="0" lvl="0" indent="-342900">
              <a:lnSpc>
                <a:spcPct val="100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Fundamentally, what are the incentive structures facing different people in this situation?</a:t>
            </a:r>
          </a:p>
          <a:p>
            <a:pPr marL="342900" marR="0" lvl="0" indent="-342900">
              <a:lnSpc>
                <a:spcPct val="100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What are the roles and responsibilities that exist within organizations that will be impacted by this system?</a:t>
            </a:r>
          </a:p>
          <a:p>
            <a:pPr marL="342900" marR="0" lvl="0" indent="-342900">
              <a:lnSpc>
                <a:spcPct val="100000"/>
              </a:lnSpc>
              <a:spcBef>
                <a:spcPts val="0"/>
              </a:spcBef>
              <a:spcAft>
                <a:spcPts val="80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What is the organization capacity to design, build, and sustain this system?</a:t>
            </a:r>
          </a:p>
          <a:p>
            <a:pPr marL="342900" marR="0" lvl="0" indent="-342900">
              <a:lnSpc>
                <a:spcPct val="100000"/>
              </a:lnSpc>
              <a:spcBef>
                <a:spcPts val="0"/>
              </a:spcBef>
              <a:spcAft>
                <a:spcPts val="80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What barriers might there be to developing this system and can anything be done about them?</a:t>
            </a:r>
          </a:p>
          <a:p>
            <a:pPr marL="0" marR="0" indent="0">
              <a:lnSpc>
                <a:spcPct val="107000"/>
              </a:lnSpc>
              <a:spcBef>
                <a:spcPts val="0"/>
              </a:spcBef>
              <a:spcAft>
                <a:spcPts val="800"/>
              </a:spcAft>
              <a:buNone/>
            </a:pPr>
            <a:r>
              <a:rPr lang="en-US" dirty="0">
                <a:effectLst/>
                <a:latin typeface="Calibri" panose="020F0502020204030204" pitchFamily="34" charset="0"/>
                <a:ea typeface="Calibri" panose="020F0502020204030204" pitchFamily="34" charset="0"/>
                <a:cs typeface="Times New Roman" panose="02020603050405020304" pitchFamily="18" charset="0"/>
              </a:rPr>
              <a:t>2) Agreeing on outcomes to monitor and evaluate.</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What are we trying to achieve and how can we measure and track change in this domain?  </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What is the stated policy objective?  </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What do citizens want as an outcome?  </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What have donors defined as the outcomes that are important?  </a:t>
            </a:r>
          </a:p>
          <a:p>
            <a:pPr marL="342900" marR="0" lvl="0" indent="-342900">
              <a:lnSpc>
                <a:spcPct val="107000"/>
              </a:lnSpc>
              <a:spcBef>
                <a:spcPts val="0"/>
              </a:spcBef>
              <a:spcAft>
                <a:spcPts val="80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Are there internationally agreed upon objectives like the SDG / MDG?</a:t>
            </a:r>
          </a:p>
          <a:p>
            <a:endParaRPr lang="en-US" dirty="0"/>
          </a:p>
        </p:txBody>
      </p:sp>
    </p:spTree>
    <p:extLst>
      <p:ext uri="{BB962C8B-B14F-4D97-AF65-F5344CB8AC3E}">
        <p14:creationId xmlns:p14="http://schemas.microsoft.com/office/powerpoint/2010/main" val="11801170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84C17-626D-C464-CDBD-C7DDD5F2DEF9}"/>
              </a:ext>
            </a:extLst>
          </p:cNvPr>
          <p:cNvSpPr>
            <a:spLocks noGrp="1"/>
          </p:cNvSpPr>
          <p:nvPr>
            <p:ph type="title"/>
          </p:nvPr>
        </p:nvSpPr>
        <p:spPr>
          <a:xfrm>
            <a:off x="0" y="2"/>
            <a:ext cx="12192000" cy="550842"/>
          </a:xfrm>
        </p:spPr>
        <p:txBody>
          <a:bodyPr>
            <a:normAutofit fontScale="90000"/>
          </a:bodyPr>
          <a:lstStyle/>
          <a:p>
            <a:r>
              <a:rPr lang="en-US" dirty="0"/>
              <a:t>Steps toward building a results-based M&amp;E system</a:t>
            </a:r>
          </a:p>
        </p:txBody>
      </p:sp>
      <p:sp>
        <p:nvSpPr>
          <p:cNvPr id="3" name="Content Placeholder 2">
            <a:extLst>
              <a:ext uri="{FF2B5EF4-FFF2-40B4-BE49-F238E27FC236}">
                <a16:creationId xmlns:a16="http://schemas.microsoft.com/office/drawing/2014/main" id="{EABD0D2C-8308-9568-E17D-82D5813B4F0F}"/>
              </a:ext>
            </a:extLst>
          </p:cNvPr>
          <p:cNvSpPr>
            <a:spLocks noGrp="1"/>
          </p:cNvSpPr>
          <p:nvPr>
            <p:ph idx="1"/>
          </p:nvPr>
        </p:nvSpPr>
        <p:spPr>
          <a:xfrm>
            <a:off x="212993" y="490625"/>
            <a:ext cx="12015730" cy="5427816"/>
          </a:xfrm>
        </p:spPr>
        <p:txBody>
          <a:bodyPr>
            <a:normAutofit fontScale="92500" lnSpcReduction="10000"/>
          </a:bodyPr>
          <a:lstStyle/>
          <a:p>
            <a:pPr marL="0" marR="0" indent="0">
              <a:lnSpc>
                <a:spcPct val="107000"/>
              </a:lnSpc>
              <a:spcBef>
                <a:spcPts val="0"/>
              </a:spcBef>
              <a:spcAft>
                <a:spcPts val="800"/>
              </a:spcAft>
              <a:buNone/>
            </a:pPr>
            <a:r>
              <a:rPr lang="en-US" dirty="0">
                <a:effectLst/>
                <a:latin typeface="Calibri" panose="020F0502020204030204" pitchFamily="34" charset="0"/>
                <a:ea typeface="Calibri" panose="020F0502020204030204" pitchFamily="34" charset="0"/>
                <a:cs typeface="Times New Roman" panose="02020603050405020304" pitchFamily="18" charset="0"/>
              </a:rPr>
              <a:t>3) Select key indicators to monitor outcomes.</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Start with the quantitative, can move to more qualitative as the system becomes more sustained.  </a:t>
            </a:r>
          </a:p>
          <a:p>
            <a:pPr marL="742950" marR="0" lvl="1" indent="-285750">
              <a:lnSpc>
                <a:spcPct val="107000"/>
              </a:lnSpc>
              <a:spcBef>
                <a:spcPts val="0"/>
              </a:spcBef>
              <a:spcAft>
                <a:spcPts val="0"/>
              </a:spcAft>
              <a:buFont typeface="Courier New" panose="02070309020205020404" pitchFamily="49" charset="0"/>
              <a:buChar char="o"/>
            </a:pPr>
            <a:r>
              <a:rPr lang="en-US" sz="2000" dirty="0">
                <a:effectLst/>
                <a:latin typeface="Calibri" panose="020F0502020204030204" pitchFamily="34" charset="0"/>
                <a:ea typeface="Calibri" panose="020F0502020204030204" pitchFamily="34" charset="0"/>
                <a:cs typeface="Times New Roman" panose="02020603050405020304" pitchFamily="18" charset="0"/>
              </a:rPr>
              <a:t>Indicators should be CREAM: Clear, Relevant, Economic, Adequate, Monitorable.</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The number of indicators needed is related to the question, how will we know the outcome has been achieved?  </a:t>
            </a:r>
          </a:p>
          <a:p>
            <a:pPr marL="742950" marR="0" lvl="1" indent="-285750">
              <a:lnSpc>
                <a:spcPct val="107000"/>
              </a:lnSpc>
              <a:spcBef>
                <a:spcPts val="0"/>
              </a:spcBef>
              <a:spcAft>
                <a:spcPts val="0"/>
              </a:spcAft>
              <a:buFont typeface="Courier New" panose="02070309020205020404" pitchFamily="49" charset="0"/>
              <a:buChar char="o"/>
            </a:pPr>
            <a:r>
              <a:rPr lang="en-US" sz="2000" dirty="0">
                <a:effectLst/>
                <a:latin typeface="Calibri" panose="020F0502020204030204" pitchFamily="34" charset="0"/>
                <a:ea typeface="Calibri" panose="020F0502020204030204" pitchFamily="34" charset="0"/>
                <a:cs typeface="Times New Roman" panose="02020603050405020304" pitchFamily="18" charset="0"/>
              </a:rPr>
              <a:t>Guideline; 2-7 is often chosen per outcome / goal.</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pPr>
            <a:r>
              <a:rPr lang="en-US" sz="2400" dirty="0">
                <a:effectLst/>
                <a:latin typeface="Calibri" panose="020F0502020204030204" pitchFamily="34" charset="0"/>
                <a:ea typeface="Calibri" panose="020F0502020204030204" pitchFamily="34" charset="0"/>
                <a:cs typeface="Times New Roman" panose="02020603050405020304" pitchFamily="18" charset="0"/>
              </a:rPr>
              <a:t>At some level, you also want to consider what is already available for data / what is relatively easy to produce, and also what capacity exists for data gathering. </a:t>
            </a:r>
          </a:p>
          <a:p>
            <a:pPr marL="0" marR="0" indent="0">
              <a:lnSpc>
                <a:spcPct val="107000"/>
              </a:lnSpc>
              <a:spcBef>
                <a:spcPts val="0"/>
              </a:spcBef>
              <a:spcAft>
                <a:spcPts val="800"/>
              </a:spcAft>
              <a:buNone/>
            </a:pPr>
            <a:r>
              <a:rPr lang="en-US" dirty="0">
                <a:effectLst/>
                <a:latin typeface="Calibri" panose="020F0502020204030204" pitchFamily="34" charset="0"/>
                <a:ea typeface="Calibri" panose="020F0502020204030204" pitchFamily="34" charset="0"/>
                <a:cs typeface="Times New Roman" panose="02020603050405020304" pitchFamily="18" charset="0"/>
              </a:rPr>
              <a:t>4) Gather baseline data on the indicators</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To evaluate progress towards an objective, we need initial conditions.  </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What indicators are out there to use or can be collected?  </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Is this something that I am going to be able to regularly and reliably check on over time to monitor progress?  </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Is it feasible and cost effective in comparison to other possible indicators I could use?  </a:t>
            </a:r>
          </a:p>
          <a:p>
            <a:pPr marL="342900" marR="0" lvl="0" indent="-342900">
              <a:lnSpc>
                <a:spcPct val="107000"/>
              </a:lnSpc>
              <a:spcBef>
                <a:spcPts val="0"/>
              </a:spcBef>
              <a:spcAft>
                <a:spcPts val="80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What methods do I have available to collect this information over time?</a:t>
            </a:r>
          </a:p>
          <a:p>
            <a:pPr marL="742950" marR="0" lvl="1" indent="-285750">
              <a:lnSpc>
                <a:spcPct val="107000"/>
              </a:lnSpc>
              <a:spcBef>
                <a:spcPts val="0"/>
              </a:spcBef>
              <a:spcAft>
                <a:spcPts val="800"/>
              </a:spcAft>
              <a:buFont typeface="Courier New" panose="02070309020205020404" pitchFamily="49" charset="0"/>
              <a:buChar char="o"/>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pic>
        <p:nvPicPr>
          <p:cNvPr id="4" name="Picture 3">
            <a:extLst>
              <a:ext uri="{FF2B5EF4-FFF2-40B4-BE49-F238E27FC236}">
                <a16:creationId xmlns:a16="http://schemas.microsoft.com/office/drawing/2014/main" id="{83BCAD80-4631-681A-B6C9-9160403E641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23142" y="5584177"/>
            <a:ext cx="6096000" cy="1649774"/>
          </a:xfrm>
          <a:prstGeom prst="rect">
            <a:avLst/>
          </a:prstGeom>
          <a:noFill/>
          <a:ln>
            <a:noFill/>
          </a:ln>
        </p:spPr>
      </p:pic>
    </p:spTree>
    <p:extLst>
      <p:ext uri="{BB962C8B-B14F-4D97-AF65-F5344CB8AC3E}">
        <p14:creationId xmlns:p14="http://schemas.microsoft.com/office/powerpoint/2010/main" val="26166534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39075-F721-1A6A-481A-A497516815DF}"/>
              </a:ext>
            </a:extLst>
          </p:cNvPr>
          <p:cNvSpPr>
            <a:spLocks noGrp="1"/>
          </p:cNvSpPr>
          <p:nvPr>
            <p:ph type="title"/>
          </p:nvPr>
        </p:nvSpPr>
        <p:spPr>
          <a:xfrm>
            <a:off x="0" y="100719"/>
            <a:ext cx="12180065" cy="747579"/>
          </a:xfrm>
        </p:spPr>
        <p:txBody>
          <a:bodyPr/>
          <a:lstStyle/>
          <a:p>
            <a:r>
              <a:rPr lang="en-US" dirty="0"/>
              <a:t>Steps toward building a results-based M&amp;E system</a:t>
            </a:r>
          </a:p>
        </p:txBody>
      </p:sp>
      <p:sp>
        <p:nvSpPr>
          <p:cNvPr id="3" name="Content Placeholder 2">
            <a:extLst>
              <a:ext uri="{FF2B5EF4-FFF2-40B4-BE49-F238E27FC236}">
                <a16:creationId xmlns:a16="http://schemas.microsoft.com/office/drawing/2014/main" id="{C49F5298-573A-9F3D-A1D5-C241DCADFD28}"/>
              </a:ext>
            </a:extLst>
          </p:cNvPr>
          <p:cNvSpPr>
            <a:spLocks noGrp="1"/>
          </p:cNvSpPr>
          <p:nvPr>
            <p:ph idx="1"/>
          </p:nvPr>
        </p:nvSpPr>
        <p:spPr>
          <a:xfrm>
            <a:off x="143219" y="727113"/>
            <a:ext cx="12036846" cy="6130887"/>
          </a:xfrm>
        </p:spPr>
        <p:txBody>
          <a:bodyPr>
            <a:normAutofit fontScale="92500" lnSpcReduction="10000"/>
          </a:bodyPr>
          <a:lstStyle/>
          <a:p>
            <a:pPr marL="0" marR="0" indent="0">
              <a:lnSpc>
                <a:spcPct val="107000"/>
              </a:lnSpc>
              <a:spcBef>
                <a:spcPts val="0"/>
              </a:spcBef>
              <a:spcAft>
                <a:spcPts val="800"/>
              </a:spcAft>
              <a:buNone/>
            </a:pPr>
            <a:r>
              <a:rPr lang="en-US" dirty="0">
                <a:effectLst/>
                <a:latin typeface="Calibri" panose="020F0502020204030204" pitchFamily="34" charset="0"/>
                <a:ea typeface="Calibri" panose="020F0502020204030204" pitchFamily="34" charset="0"/>
                <a:cs typeface="Times New Roman" panose="02020603050405020304" pitchFamily="18" charset="0"/>
              </a:rPr>
              <a:t>5) Planning for improvement by selecting realistic targets.  </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What value am in aiming to reach and in what time span?  </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What resources do I have to get there?  </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What capacity do I have in place or will have to build to improve the score of this indicator from the baseline value?  </a:t>
            </a:r>
          </a:p>
          <a:p>
            <a:pPr marL="342900" marR="0" lvl="0" indent="-342900">
              <a:lnSpc>
                <a:spcPct val="107000"/>
              </a:lnSpc>
              <a:spcBef>
                <a:spcPts val="0"/>
              </a:spcBef>
              <a:spcAft>
                <a:spcPts val="80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What needs to be done before I can realize improvements in this indicator?  </a:t>
            </a:r>
          </a:p>
          <a:p>
            <a:pPr marL="0" marR="0" indent="0">
              <a:lnSpc>
                <a:spcPct val="107000"/>
              </a:lnSpc>
              <a:spcBef>
                <a:spcPts val="0"/>
              </a:spcBef>
              <a:spcAft>
                <a:spcPts val="800"/>
              </a:spcAft>
              <a:buNone/>
            </a:pPr>
            <a:r>
              <a:rPr lang="en-US" dirty="0">
                <a:effectLst/>
                <a:latin typeface="Calibri" panose="020F0502020204030204" pitchFamily="34" charset="0"/>
                <a:ea typeface="Calibri" panose="020F0502020204030204" pitchFamily="34" charset="0"/>
                <a:cs typeface="Times New Roman" panose="02020603050405020304" pitchFamily="18" charset="0"/>
              </a:rPr>
              <a:t>6) Now we get to the actual monitoring for results.  </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I am going to track implementation in terms of use of inputs, activities, outputs, spending and results in terms of outcomes and impacts.   </a:t>
            </a:r>
          </a:p>
          <a:p>
            <a:pPr marL="342900" marR="0" lvl="0" indent="-342900">
              <a:lnSpc>
                <a:spcPct val="107000"/>
              </a:lnSpc>
              <a:spcBef>
                <a:spcPts val="0"/>
              </a:spcBef>
              <a:spcAft>
                <a:spcPts val="80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This can be particularly challenging when we have multiple partner institutions working on a given activity (as is almost always the case).</a:t>
            </a:r>
          </a:p>
          <a:p>
            <a:pPr marL="0" marR="0" indent="0">
              <a:lnSpc>
                <a:spcPct val="107000"/>
              </a:lnSpc>
              <a:spcBef>
                <a:spcPts val="0"/>
              </a:spcBef>
              <a:spcAft>
                <a:spcPts val="800"/>
              </a:spcAft>
              <a:buNone/>
            </a:pPr>
            <a:r>
              <a:rPr lang="en-US" dirty="0">
                <a:effectLst/>
                <a:latin typeface="Calibri" panose="020F0502020204030204" pitchFamily="34" charset="0"/>
                <a:ea typeface="Calibri" panose="020F0502020204030204" pitchFamily="34" charset="0"/>
                <a:cs typeface="Times New Roman" panose="02020603050405020304" pitchFamily="18" charset="0"/>
              </a:rPr>
              <a:t>7) Using the information you are getting for evaluation.  </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We are doing the right things (we have the right strategy). </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We are doing things right (our way of operation is correct).</a:t>
            </a:r>
          </a:p>
          <a:p>
            <a:pPr marL="342900" marR="0" lvl="0" indent="-342900">
              <a:lnSpc>
                <a:spcPct val="107000"/>
              </a:lnSpc>
              <a:spcBef>
                <a:spcPts val="0"/>
              </a:spcBef>
              <a:spcAft>
                <a:spcPts val="80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We could do things even better (learning).  </a:t>
            </a:r>
          </a:p>
          <a:p>
            <a:endParaRPr lang="en-US" dirty="0"/>
          </a:p>
        </p:txBody>
      </p:sp>
    </p:spTree>
    <p:extLst>
      <p:ext uri="{BB962C8B-B14F-4D97-AF65-F5344CB8AC3E}">
        <p14:creationId xmlns:p14="http://schemas.microsoft.com/office/powerpoint/2010/main" val="30730857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2BA67-713C-845B-46E9-32689637AA0A}"/>
              </a:ext>
            </a:extLst>
          </p:cNvPr>
          <p:cNvSpPr>
            <a:spLocks noGrp="1"/>
          </p:cNvSpPr>
          <p:nvPr>
            <p:ph type="title"/>
          </p:nvPr>
        </p:nvSpPr>
        <p:spPr>
          <a:xfrm>
            <a:off x="0" y="1"/>
            <a:ext cx="12192000" cy="837281"/>
          </a:xfrm>
        </p:spPr>
        <p:txBody>
          <a:bodyPr/>
          <a:lstStyle/>
          <a:p>
            <a:r>
              <a:rPr lang="en-US" dirty="0"/>
              <a:t>Steps toward building a results-based M&amp;E system</a:t>
            </a:r>
          </a:p>
        </p:txBody>
      </p:sp>
      <p:sp>
        <p:nvSpPr>
          <p:cNvPr id="3" name="Content Placeholder 2">
            <a:extLst>
              <a:ext uri="{FF2B5EF4-FFF2-40B4-BE49-F238E27FC236}">
                <a16:creationId xmlns:a16="http://schemas.microsoft.com/office/drawing/2014/main" id="{08ED0561-76FF-E207-3EB5-1A431DF9FF63}"/>
              </a:ext>
            </a:extLst>
          </p:cNvPr>
          <p:cNvSpPr>
            <a:spLocks noGrp="1"/>
          </p:cNvSpPr>
          <p:nvPr>
            <p:ph idx="1"/>
          </p:nvPr>
        </p:nvSpPr>
        <p:spPr>
          <a:xfrm>
            <a:off x="0" y="837282"/>
            <a:ext cx="11353800" cy="5339681"/>
          </a:xfrm>
        </p:spPr>
        <p:txBody>
          <a:bodyPr>
            <a:normAutofit/>
          </a:bodyPr>
          <a:lstStyle/>
          <a:p>
            <a:pPr marL="0" marR="0" indent="0">
              <a:lnSpc>
                <a:spcPct val="107000"/>
              </a:lnSpc>
              <a:spcBef>
                <a:spcPts val="0"/>
              </a:spcBef>
              <a:spcAft>
                <a:spcPts val="800"/>
              </a:spcAft>
              <a:buNone/>
            </a:pPr>
            <a:r>
              <a:rPr lang="en-US" dirty="0">
                <a:effectLst/>
                <a:latin typeface="Calibri" panose="020F0502020204030204" pitchFamily="34" charset="0"/>
                <a:ea typeface="Calibri" panose="020F0502020204030204" pitchFamily="34" charset="0"/>
                <a:cs typeface="Times New Roman" panose="02020603050405020304" pitchFamily="18" charset="0"/>
              </a:rPr>
              <a:t>8) Reporting findings.  </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Communicating out what you are finding.  </a:t>
            </a:r>
          </a:p>
          <a:p>
            <a:pPr marL="342900" marR="0" lvl="0" indent="-342900">
              <a:lnSpc>
                <a:spcPct val="107000"/>
              </a:lnSpc>
              <a:spcBef>
                <a:spcPts val="0"/>
              </a:spcBef>
              <a:spcAft>
                <a:spcPts val="80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Analysis of the indicator information coming in and putting it in some kind of easy to understand reporting framework.</a:t>
            </a:r>
          </a:p>
          <a:p>
            <a:pPr marL="0" marR="0" indent="0">
              <a:lnSpc>
                <a:spcPct val="107000"/>
              </a:lnSpc>
              <a:spcBef>
                <a:spcPts val="0"/>
              </a:spcBef>
              <a:spcAft>
                <a:spcPts val="800"/>
              </a:spcAft>
              <a:buNone/>
            </a:pPr>
            <a:r>
              <a:rPr lang="en-US" dirty="0">
                <a:effectLst/>
                <a:latin typeface="Calibri" panose="020F0502020204030204" pitchFamily="34" charset="0"/>
                <a:ea typeface="Calibri" panose="020F0502020204030204" pitchFamily="34" charset="0"/>
                <a:cs typeface="Times New Roman" panose="02020603050405020304" pitchFamily="18" charset="0"/>
              </a:rPr>
              <a:t>9) Using the findings.  </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Disseminate findings to the media.  </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Present your findings.  </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Generate Briefs.  </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Post online.   </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Share with partners.  </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Go to annual meetings and present.  </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Report back to funding sources.  </a:t>
            </a:r>
          </a:p>
          <a:p>
            <a:endParaRPr lang="en-US" dirty="0"/>
          </a:p>
        </p:txBody>
      </p:sp>
    </p:spTree>
    <p:extLst>
      <p:ext uri="{BB962C8B-B14F-4D97-AF65-F5344CB8AC3E}">
        <p14:creationId xmlns:p14="http://schemas.microsoft.com/office/powerpoint/2010/main" val="2314426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BB420-D776-3306-4508-D05F8C649AE9}"/>
              </a:ext>
            </a:extLst>
          </p:cNvPr>
          <p:cNvSpPr>
            <a:spLocks noGrp="1"/>
          </p:cNvSpPr>
          <p:nvPr>
            <p:ph type="title"/>
          </p:nvPr>
        </p:nvSpPr>
        <p:spPr/>
        <p:txBody>
          <a:bodyPr/>
          <a:lstStyle/>
          <a:p>
            <a:r>
              <a:rPr lang="en-US" dirty="0"/>
              <a:t>What is Evaluation Research?</a:t>
            </a:r>
          </a:p>
        </p:txBody>
      </p:sp>
      <p:sp>
        <p:nvSpPr>
          <p:cNvPr id="3" name="Content Placeholder 2">
            <a:extLst>
              <a:ext uri="{FF2B5EF4-FFF2-40B4-BE49-F238E27FC236}">
                <a16:creationId xmlns:a16="http://schemas.microsoft.com/office/drawing/2014/main" id="{8DE5FB6A-CE31-DA3E-9129-0A7607E87252}"/>
              </a:ext>
            </a:extLst>
          </p:cNvPr>
          <p:cNvSpPr>
            <a:spLocks noGrp="1"/>
          </p:cNvSpPr>
          <p:nvPr>
            <p:ph idx="1"/>
          </p:nvPr>
        </p:nvSpPr>
        <p:spPr>
          <a:xfrm>
            <a:off x="242371" y="1344058"/>
            <a:ext cx="11111429" cy="4832905"/>
          </a:xfrm>
        </p:spPr>
        <p:txBody>
          <a:bodyPr/>
          <a:lstStyle/>
          <a:p>
            <a:pPr>
              <a:lnSpc>
                <a:spcPct val="107000"/>
              </a:lnSpc>
              <a:spcBef>
                <a:spcPts val="0"/>
              </a:spcBef>
            </a:pPr>
            <a:r>
              <a:rPr lang="en-US" sz="3200" dirty="0">
                <a:effectLst/>
                <a:latin typeface="Calibri" panose="020F0502020204030204" pitchFamily="34" charset="0"/>
                <a:ea typeface="Calibri" panose="020F0502020204030204" pitchFamily="34" charset="0"/>
                <a:cs typeface="Times New Roman" panose="02020603050405020304" pitchFamily="18" charset="0"/>
              </a:rPr>
              <a:t>Evaluation Research is undertaken for the purpose of determining the impact of a given intervention</a:t>
            </a:r>
            <a:r>
              <a:rPr lang="en-US" dirty="0">
                <a:effectLst/>
                <a:latin typeface="Calibri" panose="020F0502020204030204" pitchFamily="34" charset="0"/>
                <a:ea typeface="Calibri" panose="020F0502020204030204" pitchFamily="34" charset="0"/>
                <a:cs typeface="Times New Roman" panose="02020603050405020304" pitchFamily="18" charset="0"/>
              </a:rPr>
              <a:t>.  </a:t>
            </a:r>
          </a:p>
          <a:p>
            <a:pPr marR="0" lvl="1">
              <a:lnSpc>
                <a:spcPct val="107000"/>
              </a:lnSpc>
              <a:spcBef>
                <a:spcPts val="0"/>
              </a:spcBef>
              <a:spcAft>
                <a:spcPts val="0"/>
              </a:spcAft>
            </a:pPr>
            <a:r>
              <a:rPr lang="en-US" dirty="0">
                <a:effectLst/>
                <a:latin typeface="Calibri" panose="020F0502020204030204" pitchFamily="34" charset="0"/>
                <a:ea typeface="Calibri" panose="020F0502020204030204" pitchFamily="34" charset="0"/>
                <a:cs typeface="Times New Roman" panose="02020603050405020304" pitchFamily="18" charset="0"/>
              </a:rPr>
              <a:t>Has the intervention produced the intended results?</a:t>
            </a:r>
          </a:p>
          <a:p>
            <a:pPr marR="0" lvl="2">
              <a:lnSpc>
                <a:spcPct val="107000"/>
              </a:lnSpc>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Use of social science research methodology to systematically investigate the effectiveness of social intervention programs.</a:t>
            </a:r>
          </a:p>
          <a:p>
            <a:pPr marR="0" lvl="1">
              <a:lnSpc>
                <a:spcPct val="107000"/>
              </a:lnSpc>
              <a:spcBef>
                <a:spcPts val="0"/>
              </a:spcBef>
              <a:spcAft>
                <a:spcPts val="0"/>
              </a:spcAft>
            </a:pPr>
            <a:r>
              <a:rPr lang="en-US" dirty="0">
                <a:effectLst/>
                <a:latin typeface="Calibri" panose="020F0502020204030204" pitchFamily="34" charset="0"/>
                <a:ea typeface="Calibri" panose="020F0502020204030204" pitchFamily="34" charset="0"/>
                <a:cs typeface="Times New Roman" panose="02020603050405020304" pitchFamily="18" charset="0"/>
              </a:rPr>
              <a:t>Used to study, appraise, and help improve programs.  </a:t>
            </a:r>
          </a:p>
          <a:p>
            <a:pPr marR="0" lvl="1">
              <a:lnSpc>
                <a:spcPct val="107000"/>
              </a:lnSpc>
              <a:spcBef>
                <a:spcPts val="0"/>
              </a:spcBef>
              <a:spcAft>
                <a:spcPts val="0"/>
              </a:spcAft>
            </a:pPr>
            <a:r>
              <a:rPr lang="en-US" dirty="0">
                <a:latin typeface="Calibri" panose="020F0502020204030204" pitchFamily="34" charset="0"/>
                <a:ea typeface="Calibri" panose="020F0502020204030204" pitchFamily="34" charset="0"/>
                <a:cs typeface="Times New Roman" panose="02020603050405020304" pitchFamily="18" charset="0"/>
              </a:rPr>
              <a:t>I</a:t>
            </a:r>
            <a:r>
              <a:rPr lang="en-US" dirty="0">
                <a:effectLst/>
                <a:latin typeface="Calibri" panose="020F0502020204030204" pitchFamily="34" charset="0"/>
                <a:ea typeface="Calibri" panose="020F0502020204030204" pitchFamily="34" charset="0"/>
                <a:cs typeface="Times New Roman" panose="02020603050405020304" pitchFamily="18" charset="0"/>
              </a:rPr>
              <a:t>t is conducted not just to answer ‘has it worked?’ but also at times answers ‘what could be done to make it work better in the future?’.</a:t>
            </a:r>
          </a:p>
          <a:p>
            <a:pPr marR="0" lvl="1">
              <a:lnSpc>
                <a:spcPct val="107000"/>
              </a:lnSpc>
              <a:spcBef>
                <a:spcPts val="0"/>
              </a:spcBef>
              <a:spcAft>
                <a:spcPts val="0"/>
              </a:spcAft>
            </a:pPr>
            <a:r>
              <a:rPr lang="en-US" dirty="0">
                <a:latin typeface="Calibri" panose="020F0502020204030204" pitchFamily="34" charset="0"/>
                <a:ea typeface="Calibri" panose="020F0502020204030204" pitchFamily="34" charset="0"/>
                <a:cs typeface="Times New Roman" panose="02020603050405020304" pitchFamily="18" charset="0"/>
              </a:rPr>
              <a:t>It a</a:t>
            </a:r>
            <a:r>
              <a:rPr lang="en-US" dirty="0">
                <a:effectLst/>
                <a:latin typeface="Calibri" panose="020F0502020204030204" pitchFamily="34" charset="0"/>
                <a:ea typeface="Calibri" panose="020F0502020204030204" pitchFamily="34" charset="0"/>
                <a:cs typeface="Times New Roman" panose="02020603050405020304" pitchFamily="18" charset="0"/>
              </a:rPr>
              <a:t>lso can be important to identify unintended consequences.</a:t>
            </a:r>
          </a:p>
          <a:p>
            <a:pPr marR="0" lvl="1">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It is a rapidly growing field.</a:t>
            </a:r>
          </a:p>
        </p:txBody>
      </p:sp>
    </p:spTree>
    <p:extLst>
      <p:ext uri="{BB962C8B-B14F-4D97-AF65-F5344CB8AC3E}">
        <p14:creationId xmlns:p14="http://schemas.microsoft.com/office/powerpoint/2010/main" val="35284731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9F42F-E96A-6749-C736-7497D7CCB3B9}"/>
              </a:ext>
            </a:extLst>
          </p:cNvPr>
          <p:cNvSpPr>
            <a:spLocks noGrp="1"/>
          </p:cNvSpPr>
          <p:nvPr>
            <p:ph type="title"/>
          </p:nvPr>
        </p:nvSpPr>
        <p:spPr>
          <a:xfrm>
            <a:off x="0" y="1"/>
            <a:ext cx="12272790" cy="969484"/>
          </a:xfrm>
        </p:spPr>
        <p:txBody>
          <a:bodyPr>
            <a:normAutofit/>
          </a:bodyPr>
          <a:lstStyle/>
          <a:p>
            <a:r>
              <a:rPr lang="en-US" dirty="0"/>
              <a:t>Steps toward building a results-based M&amp;E system</a:t>
            </a:r>
          </a:p>
        </p:txBody>
      </p:sp>
      <p:sp>
        <p:nvSpPr>
          <p:cNvPr id="3" name="Content Placeholder 2">
            <a:extLst>
              <a:ext uri="{FF2B5EF4-FFF2-40B4-BE49-F238E27FC236}">
                <a16:creationId xmlns:a16="http://schemas.microsoft.com/office/drawing/2014/main" id="{AB64A4DF-A7C3-C02D-D168-411318C6C0D2}"/>
              </a:ext>
            </a:extLst>
          </p:cNvPr>
          <p:cNvSpPr>
            <a:spLocks noGrp="1"/>
          </p:cNvSpPr>
          <p:nvPr>
            <p:ph idx="1"/>
          </p:nvPr>
        </p:nvSpPr>
        <p:spPr>
          <a:xfrm>
            <a:off x="77118" y="1068636"/>
            <a:ext cx="11276682" cy="5108327"/>
          </a:xfrm>
        </p:spPr>
        <p:txBody>
          <a:bodyPr/>
          <a:lstStyle/>
          <a:p>
            <a:pPr marL="0" marR="0" indent="0">
              <a:lnSpc>
                <a:spcPct val="107000"/>
              </a:lnSpc>
              <a:spcBef>
                <a:spcPts val="1200"/>
              </a:spcBef>
              <a:spcAft>
                <a:spcPts val="800"/>
              </a:spcAft>
              <a:buNone/>
            </a:pPr>
            <a:r>
              <a:rPr lang="en-US" dirty="0">
                <a:effectLst/>
                <a:latin typeface="Calibri" panose="020F0502020204030204" pitchFamily="34" charset="0"/>
                <a:ea typeface="Calibri" panose="020F0502020204030204" pitchFamily="34" charset="0"/>
                <a:cs typeface="Times New Roman" panose="02020603050405020304" pitchFamily="18" charset="0"/>
              </a:rPr>
              <a:t>10) Sustaining the M&amp;E system within the organization.  </a:t>
            </a:r>
          </a:p>
          <a:p>
            <a:pPr marL="342900" marR="0" lvl="0" indent="-342900">
              <a:lnSpc>
                <a:spcPct val="100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Create demand for the products.  </a:t>
            </a:r>
          </a:p>
          <a:p>
            <a:pPr marL="342900" marR="0" lvl="0" indent="-342900">
              <a:lnSpc>
                <a:spcPct val="100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Have clear roles and responsibilities for who is supposed to keep it going.  </a:t>
            </a:r>
          </a:p>
          <a:p>
            <a:pPr marL="342900" marR="0" lvl="0" indent="-342900">
              <a:lnSpc>
                <a:spcPct val="100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Provide credible and trustworthy information.  </a:t>
            </a:r>
          </a:p>
          <a:p>
            <a:pPr marL="342900" marR="0" lvl="0" indent="-342900">
              <a:lnSpc>
                <a:spcPct val="100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Be accountable for any errors or flaws and be open to sharing findings with interested shareholders.  </a:t>
            </a:r>
          </a:p>
          <a:p>
            <a:pPr marL="342900" marR="0" lvl="0" indent="-342900">
              <a:lnSpc>
                <a:spcPct val="100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Have the capacity to continue to deliver.  </a:t>
            </a:r>
          </a:p>
          <a:p>
            <a:pPr marL="342900" marR="0" lvl="0" indent="-342900">
              <a:lnSpc>
                <a:spcPct val="100000"/>
              </a:lnSpc>
              <a:spcBef>
                <a:spcPts val="0"/>
              </a:spcBef>
              <a:spcAft>
                <a:spcPts val="80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Have the incentives right for it to continue.  </a:t>
            </a:r>
          </a:p>
        </p:txBody>
      </p:sp>
    </p:spTree>
    <p:extLst>
      <p:ext uri="{BB962C8B-B14F-4D97-AF65-F5344CB8AC3E}">
        <p14:creationId xmlns:p14="http://schemas.microsoft.com/office/powerpoint/2010/main" val="2569072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B3512B0-025A-8102-13CD-A6C517D61DC8}"/>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72891" y="88135"/>
            <a:ext cx="7404160" cy="6702042"/>
          </a:xfrm>
          <a:prstGeom prst="rect">
            <a:avLst/>
          </a:prstGeom>
          <a:noFill/>
          <a:ln>
            <a:noFill/>
          </a:ln>
        </p:spPr>
      </p:pic>
    </p:spTree>
    <p:extLst>
      <p:ext uri="{BB962C8B-B14F-4D97-AF65-F5344CB8AC3E}">
        <p14:creationId xmlns:p14="http://schemas.microsoft.com/office/powerpoint/2010/main" val="2264264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C4D2C-7633-084F-03C3-F070A8CFA779}"/>
              </a:ext>
            </a:extLst>
          </p:cNvPr>
          <p:cNvSpPr>
            <a:spLocks noGrp="1"/>
          </p:cNvSpPr>
          <p:nvPr>
            <p:ph type="title"/>
          </p:nvPr>
        </p:nvSpPr>
        <p:spPr/>
        <p:txBody>
          <a:bodyPr/>
          <a:lstStyle/>
          <a:p>
            <a:r>
              <a:rPr lang="en-US" dirty="0"/>
              <a:t>How does it apply to policy making?</a:t>
            </a:r>
          </a:p>
        </p:txBody>
      </p:sp>
      <p:sp>
        <p:nvSpPr>
          <p:cNvPr id="3" name="Content Placeholder 2">
            <a:extLst>
              <a:ext uri="{FF2B5EF4-FFF2-40B4-BE49-F238E27FC236}">
                <a16:creationId xmlns:a16="http://schemas.microsoft.com/office/drawing/2014/main" id="{9B2F2A8A-E3A8-7DE2-22A0-D51F6753BDE3}"/>
              </a:ext>
            </a:extLst>
          </p:cNvPr>
          <p:cNvSpPr>
            <a:spLocks noGrp="1"/>
          </p:cNvSpPr>
          <p:nvPr>
            <p:ph idx="1"/>
          </p:nvPr>
        </p:nvSpPr>
        <p:spPr>
          <a:xfrm>
            <a:off x="605928" y="1443210"/>
            <a:ext cx="10747872" cy="4733753"/>
          </a:xfrm>
        </p:spPr>
        <p:txBody>
          <a:bodyPr>
            <a:normAutofit lnSpcReduction="10000"/>
          </a:bodyPr>
          <a:lstStyle/>
          <a:p>
            <a:pPr>
              <a:lnSpc>
                <a:spcPct val="107000"/>
              </a:lnSpc>
              <a:spcBef>
                <a:spcPts val="0"/>
              </a:spcBef>
            </a:pPr>
            <a:r>
              <a:rPr lang="en-US" dirty="0">
                <a:effectLst/>
                <a:latin typeface="Calibri" panose="020F0502020204030204" pitchFamily="34" charset="0"/>
                <a:ea typeface="Calibri" panose="020F0502020204030204" pitchFamily="34" charset="0"/>
                <a:cs typeface="Times New Roman" panose="02020603050405020304" pitchFamily="18" charset="0"/>
              </a:rPr>
              <a:t>Evidence based policy making</a:t>
            </a:r>
            <a:r>
              <a:rPr lang="en-US" sz="2000" dirty="0">
                <a:effectLst/>
                <a:latin typeface="Calibri" panose="020F0502020204030204" pitchFamily="34" charset="0"/>
                <a:ea typeface="Calibri" panose="020F0502020204030204" pitchFamily="34" charset="0"/>
                <a:cs typeface="Times New Roman" panose="02020603050405020304" pitchFamily="18" charset="0"/>
              </a:rPr>
              <a:t>.</a:t>
            </a:r>
          </a:p>
          <a:p>
            <a:pPr lvl="1">
              <a:lnSpc>
                <a:spcPct val="107000"/>
              </a:lnSpc>
              <a:spcBef>
                <a:spcPts val="0"/>
              </a:spcBef>
            </a:pPr>
            <a:r>
              <a:rPr lang="en-US" dirty="0">
                <a:effectLst/>
                <a:latin typeface="Calibri" panose="020F0502020204030204" pitchFamily="34" charset="0"/>
                <a:ea typeface="Calibri" panose="020F0502020204030204" pitchFamily="34" charset="0"/>
                <a:cs typeface="Times New Roman" panose="02020603050405020304" pitchFamily="18" charset="0"/>
              </a:rPr>
              <a:t>It is required for the grant.</a:t>
            </a:r>
          </a:p>
          <a:p>
            <a:pPr lvl="1">
              <a:lnSpc>
                <a:spcPct val="107000"/>
              </a:lnSpc>
              <a:spcBef>
                <a:spcPts val="0"/>
              </a:spcBef>
            </a:pPr>
            <a:r>
              <a:rPr lang="en-US" dirty="0">
                <a:latin typeface="Calibri" panose="020F0502020204030204" pitchFamily="34" charset="0"/>
                <a:ea typeface="Calibri" panose="020F0502020204030204" pitchFamily="34" charset="0"/>
                <a:cs typeface="Times New Roman" panose="02020603050405020304" pitchFamily="18" charset="0"/>
              </a:rPr>
              <a:t>F</a:t>
            </a:r>
            <a:r>
              <a:rPr lang="en-US" dirty="0">
                <a:effectLst/>
                <a:latin typeface="Calibri" panose="020F0502020204030204" pitchFamily="34" charset="0"/>
                <a:ea typeface="Calibri" panose="020F0502020204030204" pitchFamily="34" charset="0"/>
                <a:cs typeface="Times New Roman" panose="02020603050405020304" pitchFamily="18" charset="0"/>
              </a:rPr>
              <a:t>unds to gather and analyze are included in the project budget. </a:t>
            </a:r>
          </a:p>
          <a:p>
            <a:pPr lvl="1">
              <a:lnSpc>
                <a:spcPct val="107000"/>
              </a:lnSpc>
              <a:spcBef>
                <a:spcPts val="0"/>
              </a:spcBef>
            </a:pPr>
            <a:r>
              <a:rPr lang="en-US" dirty="0">
                <a:effectLst/>
                <a:latin typeface="Calibri" panose="020F0502020204030204" pitchFamily="34" charset="0"/>
                <a:ea typeface="Calibri" panose="020F0502020204030204" pitchFamily="34" charset="0"/>
                <a:cs typeface="Times New Roman" panose="02020603050405020304" pitchFamily="18" charset="0"/>
                <a:hlinkClick r:id="rId2"/>
              </a:rPr>
              <a:t>USAID</a:t>
            </a:r>
            <a:endParaRPr lang="en-US" dirty="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pPr>
            <a:r>
              <a:rPr lang="en-US" dirty="0">
                <a:effectLst/>
                <a:latin typeface="Calibri" panose="020F0502020204030204" pitchFamily="34" charset="0"/>
                <a:ea typeface="Calibri" panose="020F0502020204030204" pitchFamily="34" charset="0"/>
                <a:cs typeface="Times New Roman" panose="02020603050405020304" pitchFamily="18" charset="0"/>
                <a:hlinkClick r:id="rId3"/>
              </a:rPr>
              <a:t>US Department of State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pPr>
            <a:r>
              <a:rPr lang="en-US" dirty="0">
                <a:latin typeface="Calibri" panose="020F0502020204030204" pitchFamily="34" charset="0"/>
                <a:ea typeface="Calibri" panose="020F0502020204030204" pitchFamily="34" charset="0"/>
                <a:cs typeface="Times New Roman" panose="02020603050405020304" pitchFamily="18" charset="0"/>
                <a:hlinkClick r:id="rId4"/>
              </a:rPr>
              <a:t>World Bank</a:t>
            </a:r>
            <a:endParaRPr lang="en-US" dirty="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pPr>
            <a:r>
              <a:rPr lang="en-US" dirty="0">
                <a:effectLst/>
                <a:latin typeface="Calibri" panose="020F0502020204030204" pitchFamily="34" charset="0"/>
                <a:ea typeface="Calibri" panose="020F0502020204030204" pitchFamily="34" charset="0"/>
                <a:cs typeface="Times New Roman" panose="02020603050405020304" pitchFamily="18" charset="0"/>
                <a:hlinkClick r:id="rId5"/>
              </a:rPr>
              <a:t>UK Foreign, Commonwealth &amp; Development Office</a:t>
            </a:r>
            <a:r>
              <a:rPr lang="en-US" dirty="0">
                <a:effectLst/>
                <a:latin typeface="Calibri" panose="020F0502020204030204" pitchFamily="34" charset="0"/>
                <a:ea typeface="Calibri" panose="020F0502020204030204" pitchFamily="34" charset="0"/>
                <a:cs typeface="Times New Roman" panose="02020603050405020304" pitchFamily="18" charset="0"/>
              </a:rPr>
              <a:t> (was DfID)</a:t>
            </a:r>
          </a:p>
          <a:p>
            <a:pPr>
              <a:lnSpc>
                <a:spcPct val="107000"/>
              </a:lnSpc>
              <a:spcBef>
                <a:spcPts val="0"/>
              </a:spcBef>
            </a:pPr>
            <a:r>
              <a:rPr lang="en-US" dirty="0">
                <a:latin typeface="Calibri" panose="020F0502020204030204" pitchFamily="34" charset="0"/>
                <a:ea typeface="Calibri" panose="020F0502020204030204" pitchFamily="34" charset="0"/>
                <a:cs typeface="Times New Roman" panose="02020603050405020304" pitchFamily="18" charset="0"/>
              </a:rPr>
              <a:t>Use to justify results concerning use of funds</a:t>
            </a:r>
          </a:p>
          <a:p>
            <a:pPr lvl="1">
              <a:lnSpc>
                <a:spcPct val="107000"/>
              </a:lnSpc>
              <a:spcBef>
                <a:spcPts val="0"/>
              </a:spcBef>
            </a:pPr>
            <a:r>
              <a:rPr lang="en-US" dirty="0">
                <a:effectLst/>
                <a:latin typeface="Calibri" panose="020F0502020204030204" pitchFamily="34" charset="0"/>
                <a:ea typeface="Calibri" panose="020F0502020204030204" pitchFamily="34" charset="0"/>
                <a:cs typeface="Times New Roman" panose="02020603050405020304" pitchFamily="18" charset="0"/>
                <a:hlinkClick r:id="rId6"/>
              </a:rPr>
              <a:t>USAID Dollars to Results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r>
              <a:rPr lang="en-US" dirty="0"/>
              <a:t>It can concentrate around common indicators / goals.</a:t>
            </a:r>
          </a:p>
          <a:p>
            <a:pPr lvl="1"/>
            <a:r>
              <a:rPr lang="en-US" dirty="0"/>
              <a:t>Sustainable Development Goals (</a:t>
            </a:r>
            <a:r>
              <a:rPr lang="en-US" dirty="0">
                <a:hlinkClick r:id="rId7"/>
              </a:rPr>
              <a:t>SDG</a:t>
            </a:r>
            <a:r>
              <a:rPr lang="en-US" dirty="0"/>
              <a:t>)</a:t>
            </a:r>
          </a:p>
          <a:p>
            <a:pPr lvl="1"/>
            <a:r>
              <a:rPr lang="en-US" dirty="0"/>
              <a:t>Millenium Development Goals (</a:t>
            </a:r>
            <a:r>
              <a:rPr lang="en-US" dirty="0">
                <a:hlinkClick r:id="rId8"/>
              </a:rPr>
              <a:t>MDG</a:t>
            </a:r>
            <a:r>
              <a:rPr lang="en-US" dirty="0"/>
              <a:t>) </a:t>
            </a:r>
          </a:p>
        </p:txBody>
      </p:sp>
    </p:spTree>
    <p:extLst>
      <p:ext uri="{BB962C8B-B14F-4D97-AF65-F5344CB8AC3E}">
        <p14:creationId xmlns:p14="http://schemas.microsoft.com/office/powerpoint/2010/main" val="2886228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6DCC2-CAF1-8742-0958-25ACC59A8CA6}"/>
              </a:ext>
            </a:extLst>
          </p:cNvPr>
          <p:cNvSpPr>
            <a:spLocks noGrp="1"/>
          </p:cNvSpPr>
          <p:nvPr>
            <p:ph type="title"/>
          </p:nvPr>
        </p:nvSpPr>
        <p:spPr>
          <a:xfrm>
            <a:off x="0" y="1"/>
            <a:ext cx="12192000" cy="1057618"/>
          </a:xfrm>
        </p:spPr>
        <p:txBody>
          <a:bodyPr/>
          <a:lstStyle/>
          <a:p>
            <a:r>
              <a:rPr lang="en-US" dirty="0"/>
              <a:t>Contrast between M&amp;E / MEL and Impact Evaluation</a:t>
            </a:r>
          </a:p>
        </p:txBody>
      </p:sp>
      <p:sp>
        <p:nvSpPr>
          <p:cNvPr id="3" name="Content Placeholder 2">
            <a:extLst>
              <a:ext uri="{FF2B5EF4-FFF2-40B4-BE49-F238E27FC236}">
                <a16:creationId xmlns:a16="http://schemas.microsoft.com/office/drawing/2014/main" id="{9CA68579-5E48-1F35-6525-B46D665E43C9}"/>
              </a:ext>
            </a:extLst>
          </p:cNvPr>
          <p:cNvSpPr>
            <a:spLocks noGrp="1"/>
          </p:cNvSpPr>
          <p:nvPr>
            <p:ph idx="1"/>
          </p:nvPr>
        </p:nvSpPr>
        <p:spPr>
          <a:xfrm>
            <a:off x="0" y="826265"/>
            <a:ext cx="12192000" cy="5949108"/>
          </a:xfrm>
        </p:spPr>
        <p:txBody>
          <a:bodyPr>
            <a:normAutofit fontScale="85000" lnSpcReduction="20000"/>
          </a:bodyPr>
          <a:lstStyle/>
          <a:p>
            <a:pPr marL="0" indent="0">
              <a:lnSpc>
                <a:spcPct val="107000"/>
              </a:lnSpc>
              <a:spcBef>
                <a:spcPts val="0"/>
              </a:spcBef>
              <a:spcAft>
                <a:spcPts val="800"/>
              </a:spcAft>
              <a:buNone/>
            </a:pPr>
            <a:r>
              <a:rPr lang="en-US" sz="2600" dirty="0">
                <a:effectLst/>
                <a:latin typeface="Calibri" panose="020F0502020204030204" pitchFamily="34" charset="0"/>
                <a:ea typeface="Calibri" panose="020F0502020204030204" pitchFamily="34" charset="0"/>
                <a:cs typeface="Times New Roman" panose="02020603050405020304" pitchFamily="18" charset="0"/>
              </a:rPr>
              <a:t>OECD definition of monitoring.  </a:t>
            </a:r>
          </a:p>
          <a:p>
            <a:pPr>
              <a:lnSpc>
                <a:spcPct val="107000"/>
              </a:lnSpc>
              <a:spcBef>
                <a:spcPts val="0"/>
              </a:spcBef>
              <a:spcAft>
                <a:spcPts val="800"/>
              </a:spcAft>
            </a:pPr>
            <a:r>
              <a:rPr lang="en-US" sz="2600" dirty="0">
                <a:effectLst/>
                <a:latin typeface="Calibri" panose="020F0502020204030204" pitchFamily="34" charset="0"/>
                <a:ea typeface="Calibri" panose="020F0502020204030204" pitchFamily="34" charset="0"/>
                <a:cs typeface="Times New Roman" panose="02020603050405020304" pitchFamily="18" charset="0"/>
              </a:rPr>
              <a:t>“</a:t>
            </a:r>
            <a:r>
              <a:rPr lang="en-US" sz="2600" b="1" dirty="0">
                <a:effectLst/>
                <a:latin typeface="Calibri" panose="020F0502020204030204" pitchFamily="34" charset="0"/>
                <a:ea typeface="Calibri" panose="020F0502020204030204" pitchFamily="34" charset="0"/>
                <a:cs typeface="Times New Roman" panose="02020603050405020304" pitchFamily="18" charset="0"/>
              </a:rPr>
              <a:t>Monitoring </a:t>
            </a:r>
            <a:r>
              <a:rPr lang="en-US" sz="2600" dirty="0">
                <a:effectLst/>
                <a:latin typeface="Calibri" panose="020F0502020204030204" pitchFamily="34" charset="0"/>
                <a:ea typeface="Calibri" panose="020F0502020204030204" pitchFamily="34" charset="0"/>
                <a:cs typeface="Times New Roman" panose="02020603050405020304" pitchFamily="18" charset="0"/>
              </a:rPr>
              <a:t>is a continuing function that uses systematic collection of data on specified indicators to provide management and the main stakeholders of an ongoing development intervention with indicators of the extent of progress and achievement of objectives and progress in the use of allocated funds.”  (p. 16). </a:t>
            </a:r>
          </a:p>
          <a:p>
            <a:pPr lvl="1">
              <a:lnSpc>
                <a:spcPct val="107000"/>
              </a:lnSpc>
              <a:spcBef>
                <a:spcPts val="0"/>
              </a:spcBef>
              <a:spcAft>
                <a:spcPts val="800"/>
              </a:spcAft>
            </a:pPr>
            <a:r>
              <a:rPr lang="en-US" sz="2600" dirty="0">
                <a:effectLst/>
                <a:latin typeface="Calibri" panose="020F0502020204030204" pitchFamily="34" charset="0"/>
                <a:ea typeface="Calibri" panose="020F0502020204030204" pitchFamily="34" charset="0"/>
                <a:cs typeface="Times New Roman" panose="02020603050405020304" pitchFamily="18" charset="0"/>
              </a:rPr>
              <a:t>Routine, ongoing, internal activity.   </a:t>
            </a:r>
            <a:r>
              <a:rPr lang="en-US" sz="2600" dirty="0">
                <a:latin typeface="Calibri" panose="020F0502020204030204" pitchFamily="34" charset="0"/>
                <a:ea typeface="Calibri" panose="020F0502020204030204" pitchFamily="34" charset="0"/>
                <a:cs typeface="Times New Roman" panose="02020603050405020304" pitchFamily="18" charset="0"/>
              </a:rPr>
              <a:t>It tracks w</a:t>
            </a:r>
            <a:r>
              <a:rPr lang="en-US" sz="2600" dirty="0">
                <a:effectLst/>
                <a:latin typeface="Calibri" panose="020F0502020204030204" pitchFamily="34" charset="0"/>
                <a:ea typeface="Calibri" panose="020F0502020204030204" pitchFamily="34" charset="0"/>
                <a:cs typeface="Times New Roman" panose="02020603050405020304" pitchFamily="18" charset="0"/>
              </a:rPr>
              <a:t>hat we have done using inputs to generate outputs. </a:t>
            </a:r>
          </a:p>
          <a:p>
            <a:pPr lvl="1">
              <a:lnSpc>
                <a:spcPct val="107000"/>
              </a:lnSpc>
              <a:spcBef>
                <a:spcPts val="0"/>
              </a:spcBef>
              <a:spcAft>
                <a:spcPts val="800"/>
              </a:spcAft>
            </a:pPr>
            <a:r>
              <a:rPr lang="en-US" sz="2600" dirty="0">
                <a:effectLst/>
                <a:latin typeface="Calibri" panose="020F0502020204030204" pitchFamily="34" charset="0"/>
                <a:ea typeface="Calibri" panose="020F0502020204030204" pitchFamily="34" charset="0"/>
                <a:cs typeface="Times New Roman" panose="02020603050405020304" pitchFamily="18" charset="0"/>
              </a:rPr>
              <a:t>Might report out based on values gathered, but it is mostly internal and gives information that allows development of trend lines over time.  </a:t>
            </a:r>
          </a:p>
          <a:p>
            <a:pPr>
              <a:lnSpc>
                <a:spcPct val="107000"/>
              </a:lnSpc>
              <a:spcBef>
                <a:spcPts val="0"/>
              </a:spcBef>
              <a:spcAft>
                <a:spcPts val="800"/>
              </a:spcAft>
            </a:pPr>
            <a:r>
              <a:rPr lang="en-US" sz="2600" b="1" dirty="0">
                <a:effectLst/>
                <a:latin typeface="Calibri" panose="020F0502020204030204" pitchFamily="34" charset="0"/>
                <a:ea typeface="Calibri" panose="020F0502020204030204" pitchFamily="34" charset="0"/>
                <a:cs typeface="Times New Roman" panose="02020603050405020304" pitchFamily="18" charset="0"/>
              </a:rPr>
              <a:t>Evaluations</a:t>
            </a:r>
            <a:r>
              <a:rPr lang="en-US" sz="2600" dirty="0">
                <a:effectLst/>
                <a:latin typeface="Calibri" panose="020F0502020204030204" pitchFamily="34" charset="0"/>
                <a:ea typeface="Calibri" panose="020F0502020204030204" pitchFamily="34" charset="0"/>
                <a:cs typeface="Times New Roman" panose="02020603050405020304" pitchFamily="18" charset="0"/>
              </a:rPr>
              <a:t> are there to answer the ‘why’ question. Why did we do all the activities using all of the inputs? </a:t>
            </a:r>
          </a:p>
          <a:p>
            <a:pPr lvl="1">
              <a:lnSpc>
                <a:spcPct val="107000"/>
              </a:lnSpc>
              <a:spcBef>
                <a:spcPts val="0"/>
              </a:spcBef>
              <a:spcAft>
                <a:spcPts val="800"/>
              </a:spcAft>
            </a:pPr>
            <a:r>
              <a:rPr lang="en-US" sz="2600" dirty="0">
                <a:effectLst/>
                <a:latin typeface="Calibri" panose="020F0502020204030204" pitchFamily="34" charset="0"/>
                <a:ea typeface="Calibri" panose="020F0502020204030204" pitchFamily="34" charset="0"/>
                <a:cs typeface="Times New Roman" panose="02020603050405020304" pitchFamily="18" charset="0"/>
              </a:rPr>
              <a:t>The outputs were done to generate the outcomes that led to the impacts. </a:t>
            </a:r>
          </a:p>
          <a:p>
            <a:pPr lvl="1">
              <a:lnSpc>
                <a:spcPct val="107000"/>
              </a:lnSpc>
              <a:spcBef>
                <a:spcPts val="0"/>
              </a:spcBef>
              <a:spcAft>
                <a:spcPts val="800"/>
              </a:spcAft>
            </a:pPr>
            <a:r>
              <a:rPr lang="en-US" sz="2600" dirty="0">
                <a:effectLst/>
                <a:latin typeface="Calibri" panose="020F0502020204030204" pitchFamily="34" charset="0"/>
                <a:ea typeface="Calibri" panose="020F0502020204030204" pitchFamily="34" charset="0"/>
                <a:cs typeface="Times New Roman" panose="02020603050405020304" pitchFamily="18" charset="0"/>
              </a:rPr>
              <a:t>Why did we collect </a:t>
            </a:r>
            <a:r>
              <a:rPr lang="en-US" sz="2600" dirty="0">
                <a:latin typeface="Calibri" panose="020F0502020204030204" pitchFamily="34" charset="0"/>
                <a:ea typeface="Calibri" panose="020F0502020204030204" pitchFamily="34" charset="0"/>
                <a:cs typeface="Times New Roman" panose="02020603050405020304" pitchFamily="18" charset="0"/>
              </a:rPr>
              <a:t>the </a:t>
            </a:r>
            <a:r>
              <a:rPr lang="en-US" sz="2600" dirty="0">
                <a:effectLst/>
                <a:latin typeface="Calibri" panose="020F0502020204030204" pitchFamily="34" charset="0"/>
                <a:ea typeface="Calibri" panose="020F0502020204030204" pitchFamily="34" charset="0"/>
                <a:cs typeface="Times New Roman" panose="02020603050405020304" pitchFamily="18" charset="0"/>
              </a:rPr>
              <a:t>information in the monitoring phase?</a:t>
            </a:r>
          </a:p>
          <a:p>
            <a:pPr lvl="2">
              <a:lnSpc>
                <a:spcPct val="107000"/>
              </a:lnSpc>
              <a:spcBef>
                <a:spcPts val="0"/>
              </a:spcBef>
              <a:spcAft>
                <a:spcPts val="800"/>
              </a:spcAft>
            </a:pPr>
            <a:r>
              <a:rPr lang="en-US" sz="2200" dirty="0">
                <a:latin typeface="Calibri" panose="020F0502020204030204" pitchFamily="34" charset="0"/>
                <a:ea typeface="Calibri" panose="020F0502020204030204" pitchFamily="34" charset="0"/>
                <a:cs typeface="Times New Roman" panose="02020603050405020304" pitchFamily="18" charset="0"/>
              </a:rPr>
              <a:t>Because we needed the information to verify we did the activities that led to the outputs that led to the outcomes that led to the impact.</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pPr>
            <a:r>
              <a:rPr lang="en-US" sz="2600" dirty="0">
                <a:effectLst/>
                <a:latin typeface="Calibri" panose="020F0502020204030204" pitchFamily="34" charset="0"/>
                <a:ea typeface="Calibri" panose="020F0502020204030204" pitchFamily="34" charset="0"/>
                <a:cs typeface="Times New Roman" panose="02020603050405020304" pitchFamily="18" charset="0"/>
              </a:rPr>
              <a:t>Monitoring is ongoing, evaluation is periodic.</a:t>
            </a:r>
          </a:p>
          <a:p>
            <a:pPr marL="0" indent="0">
              <a:lnSpc>
                <a:spcPct val="107000"/>
              </a:lnSpc>
              <a:spcBef>
                <a:spcPts val="0"/>
              </a:spcBef>
              <a:spcAft>
                <a:spcPts val="80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World Bank “</a:t>
            </a:r>
            <a:r>
              <a:rPr lang="en-US" sz="2400" dirty="0">
                <a:effectLst/>
                <a:latin typeface="Calibri" panose="020F0502020204030204" pitchFamily="34" charset="0"/>
                <a:ea typeface="Calibri" panose="020F0502020204030204" pitchFamily="34" charset="0"/>
                <a:cs typeface="Times New Roman" panose="02020603050405020304" pitchFamily="18" charset="0"/>
                <a:hlinkClick r:id="rId2"/>
              </a:rPr>
              <a:t>The Road to Results</a:t>
            </a: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1897520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145D0-3AB2-AC02-01FE-A5C3F2612008}"/>
              </a:ext>
            </a:extLst>
          </p:cNvPr>
          <p:cNvSpPr>
            <a:spLocks noGrp="1"/>
          </p:cNvSpPr>
          <p:nvPr>
            <p:ph type="title"/>
          </p:nvPr>
        </p:nvSpPr>
        <p:spPr/>
        <p:txBody>
          <a:bodyPr/>
          <a:lstStyle/>
          <a:p>
            <a:r>
              <a:rPr lang="en-US" dirty="0"/>
              <a:t>Contrast continued, and Evaluation types</a:t>
            </a:r>
          </a:p>
        </p:txBody>
      </p:sp>
      <p:sp>
        <p:nvSpPr>
          <p:cNvPr id="4" name="Rectangle 2">
            <a:extLst>
              <a:ext uri="{FF2B5EF4-FFF2-40B4-BE49-F238E27FC236}">
                <a16:creationId xmlns:a16="http://schemas.microsoft.com/office/drawing/2014/main" id="{00A5F16D-B757-0906-7F9F-A4F8F7248D7B}"/>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6" name="Picture 2">
            <a:extLst>
              <a:ext uri="{FF2B5EF4-FFF2-40B4-BE49-F238E27FC236}">
                <a16:creationId xmlns:a16="http://schemas.microsoft.com/office/drawing/2014/main" id="{FA3CAD31-6FDD-9AAC-FF82-F6CC492DBEF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08716" y="1301638"/>
            <a:ext cx="7159013" cy="282896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3F8F0252-4CB2-3F47-F22E-7C30733B6676}"/>
              </a:ext>
            </a:extLst>
          </p:cNvPr>
          <p:cNvSpPr txBox="1"/>
          <p:nvPr/>
        </p:nvSpPr>
        <p:spPr>
          <a:xfrm>
            <a:off x="506773" y="4274545"/>
            <a:ext cx="11486921" cy="2308324"/>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An </a:t>
            </a:r>
            <a:r>
              <a:rPr kumimoji="0" lang="en-US" altLang="en-US" sz="2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internal evaluation</a:t>
            </a:r>
            <a:r>
              <a:rPr kumimoji="0" lang="en-US" altLang="en-US" sz="24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is conducted by a unit or individuals reporting to the management of the donor, partner, or implementing organization.  </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An </a:t>
            </a:r>
            <a:r>
              <a:rPr kumimoji="0" lang="en-US" altLang="en-US" sz="2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external evaluation </a:t>
            </a:r>
            <a:r>
              <a:rPr kumimoji="0" lang="en-US" altLang="en-US" sz="24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is conducted by entities outside the donor, partner, or implementing organization.  </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400" dirty="0">
                <a:ea typeface="Calibri" panose="020F0502020204030204" pitchFamily="34" charset="0"/>
                <a:cs typeface="Times New Roman" panose="02020603050405020304" pitchFamily="18" charset="0"/>
              </a:rPr>
              <a:t>A </a:t>
            </a:r>
            <a:r>
              <a:rPr lang="en-US" altLang="en-US" sz="2400" b="1" dirty="0">
                <a:ea typeface="Calibri" panose="020F0502020204030204" pitchFamily="34" charset="0"/>
                <a:cs typeface="Times New Roman" panose="02020603050405020304" pitchFamily="18" charset="0"/>
              </a:rPr>
              <a:t>p</a:t>
            </a:r>
            <a:r>
              <a:rPr kumimoji="0" lang="en-US" altLang="en-US" sz="2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articipatory evaluation</a:t>
            </a:r>
            <a:r>
              <a:rPr kumimoji="0" lang="en-US" altLang="en-US" sz="24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Works together with the representatives of agencies and stakeholders to design, carry out, and interpret an evaluation. </a:t>
            </a:r>
            <a:endParaRPr kumimoji="0" lang="en-US" alt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101518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2413F-E7EC-FDCE-65B8-3A3C582E334C}"/>
              </a:ext>
            </a:extLst>
          </p:cNvPr>
          <p:cNvSpPr>
            <a:spLocks noGrp="1"/>
          </p:cNvSpPr>
          <p:nvPr>
            <p:ph type="title"/>
          </p:nvPr>
        </p:nvSpPr>
        <p:spPr>
          <a:xfrm>
            <a:off x="638978" y="1"/>
            <a:ext cx="10714822" cy="1244905"/>
          </a:xfrm>
        </p:spPr>
        <p:txBody>
          <a:bodyPr/>
          <a:lstStyle/>
          <a:p>
            <a:r>
              <a:rPr lang="en-US" dirty="0"/>
              <a:t>When do Evaluations Occur?</a:t>
            </a:r>
          </a:p>
        </p:txBody>
      </p:sp>
      <p:sp>
        <p:nvSpPr>
          <p:cNvPr id="3" name="Content Placeholder 2">
            <a:extLst>
              <a:ext uri="{FF2B5EF4-FFF2-40B4-BE49-F238E27FC236}">
                <a16:creationId xmlns:a16="http://schemas.microsoft.com/office/drawing/2014/main" id="{4A2C5D6F-96B4-015A-112A-C0F1E1395225}"/>
              </a:ext>
            </a:extLst>
          </p:cNvPr>
          <p:cNvSpPr>
            <a:spLocks noGrp="1"/>
          </p:cNvSpPr>
          <p:nvPr>
            <p:ph idx="1"/>
          </p:nvPr>
        </p:nvSpPr>
        <p:spPr>
          <a:xfrm>
            <a:off x="198304" y="947452"/>
            <a:ext cx="11644829" cy="5706736"/>
          </a:xfrm>
        </p:spPr>
        <p:txBody>
          <a:bodyPr>
            <a:noAutofit/>
          </a:bodyPr>
          <a:lstStyle/>
          <a:p>
            <a:pPr marL="0" marR="0">
              <a:lnSpc>
                <a:spcPct val="107000"/>
              </a:lnSpc>
              <a:spcBef>
                <a:spcPts val="0"/>
              </a:spcBef>
              <a:spcAft>
                <a:spcPts val="80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Prospective evaluation</a:t>
            </a:r>
            <a:r>
              <a:rPr lang="en-US" sz="2400" dirty="0">
                <a:effectLst/>
                <a:latin typeface="Calibri" panose="020F0502020204030204" pitchFamily="34" charset="0"/>
                <a:ea typeface="Calibri" panose="020F0502020204030204" pitchFamily="34" charset="0"/>
                <a:cs typeface="Times New Roman" panose="02020603050405020304" pitchFamily="18" charset="0"/>
              </a:rPr>
              <a:t>.  Assess the likely outcomes of a proposed project, program, or policy.  Often can draw on summative evaluations from other settings to predict the likely impact of the item under consideration.  </a:t>
            </a:r>
            <a:r>
              <a:rPr lang="en-US" sz="2400" i="1" dirty="0">
                <a:effectLst/>
                <a:latin typeface="Calibri" panose="020F0502020204030204" pitchFamily="34" charset="0"/>
                <a:ea typeface="Calibri" panose="020F0502020204030204" pitchFamily="34" charset="0"/>
                <a:cs typeface="Times New Roman" panose="02020603050405020304" pitchFamily="18" charset="0"/>
              </a:rPr>
              <a:t>Ex ante </a:t>
            </a:r>
            <a:r>
              <a:rPr lang="en-US" sz="2400" dirty="0">
                <a:effectLst/>
                <a:latin typeface="Calibri" panose="020F0502020204030204" pitchFamily="34" charset="0"/>
                <a:ea typeface="Calibri" panose="020F0502020204030204" pitchFamily="34" charset="0"/>
                <a:cs typeface="Times New Roman" panose="02020603050405020304" pitchFamily="18" charset="0"/>
              </a:rPr>
              <a:t>evaluation.  </a:t>
            </a:r>
          </a:p>
          <a:p>
            <a:pPr marL="800100" lvl="1" indent="-342900">
              <a:lnSpc>
                <a:spcPct val="107000"/>
              </a:lnSpc>
              <a:spcBef>
                <a:spcPts val="0"/>
              </a:spcBef>
              <a:buFont typeface="Symbol" panose="05050102010706020507" pitchFamily="18" charset="2"/>
              <a:buChar char=""/>
            </a:pPr>
            <a:r>
              <a:rPr lang="en-US" sz="2200" dirty="0">
                <a:effectLst/>
                <a:latin typeface="Calibri" panose="020F0502020204030204" pitchFamily="34" charset="0"/>
                <a:ea typeface="Calibri" panose="020F0502020204030204" pitchFamily="34" charset="0"/>
                <a:cs typeface="Times New Roman" panose="02020603050405020304" pitchFamily="18" charset="0"/>
              </a:rPr>
              <a:t>Needs assessments.  Studies to determine the existence and extent of problems.   Can be targeted to distinct subpopulations.</a:t>
            </a:r>
          </a:p>
          <a:p>
            <a:pPr marL="800100" lvl="1" indent="-342900">
              <a:lnSpc>
                <a:spcPct val="107000"/>
              </a:lnSpc>
              <a:spcBef>
                <a:spcPts val="0"/>
              </a:spcBef>
              <a:buFont typeface="Symbol" panose="05050102010706020507" pitchFamily="18" charset="2"/>
              <a:buChar char=""/>
            </a:pPr>
            <a:r>
              <a:rPr lang="en-US" sz="2200" dirty="0">
                <a:effectLst/>
                <a:latin typeface="Calibri" panose="020F0502020204030204" pitchFamily="34" charset="0"/>
                <a:ea typeface="Calibri" panose="020F0502020204030204" pitchFamily="34" charset="0"/>
                <a:cs typeface="Times New Roman" panose="02020603050405020304" pitchFamily="18" charset="0"/>
              </a:rPr>
              <a:t>Cost benefit studies.  Looking at the present value of benefits compared to the present value of costs.  Looking at predicted flows of values over time and discounting to state in Net Present Value</a:t>
            </a:r>
            <a:r>
              <a:rPr lang="en-US" sz="2200" dirty="0">
                <a:latin typeface="Calibri" panose="020F0502020204030204" pitchFamily="34" charset="0"/>
                <a:ea typeface="Calibri" panose="020F0502020204030204" pitchFamily="34" charset="0"/>
                <a:cs typeface="Times New Roman" panose="02020603050405020304" pitchFamily="18" charset="0"/>
              </a:rPr>
              <a:t> / </a:t>
            </a:r>
            <a:r>
              <a:rPr lang="en-US" sz="2200" dirty="0">
                <a:effectLst/>
                <a:latin typeface="Calibri" panose="020F0502020204030204" pitchFamily="34" charset="0"/>
                <a:ea typeface="Calibri" panose="020F0502020204030204" pitchFamily="34" charset="0"/>
                <a:cs typeface="Times New Roman" panose="02020603050405020304" pitchFamily="18" charset="0"/>
              </a:rPr>
              <a:t> Cost benefit ratio</a:t>
            </a:r>
            <a:r>
              <a:rPr lang="en-US" sz="2200" dirty="0">
                <a:latin typeface="Calibri" panose="020F0502020204030204" pitchFamily="34" charset="0"/>
                <a:ea typeface="Calibri" panose="020F0502020204030204" pitchFamily="34" charset="0"/>
                <a:cs typeface="Times New Roman" panose="02020603050405020304" pitchFamily="18" charset="0"/>
              </a:rPr>
              <a:t> / </a:t>
            </a:r>
            <a:r>
              <a:rPr lang="en-US" sz="2200" dirty="0">
                <a:effectLst/>
                <a:latin typeface="Calibri" panose="020F0502020204030204" pitchFamily="34" charset="0"/>
                <a:ea typeface="Calibri" panose="020F0502020204030204" pitchFamily="34" charset="0"/>
                <a:cs typeface="Times New Roman" panose="02020603050405020304" pitchFamily="18" charset="0"/>
              </a:rPr>
              <a:t>Internal Rate of Return.  Discounting is a key element.</a:t>
            </a:r>
          </a:p>
          <a:p>
            <a:pPr marL="0" marR="0">
              <a:lnSpc>
                <a:spcPct val="107000"/>
              </a:lnSpc>
              <a:spcBef>
                <a:spcPts val="0"/>
              </a:spcBef>
              <a:spcAft>
                <a:spcPts val="80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Formative evaluation</a:t>
            </a:r>
            <a:r>
              <a:rPr lang="en-US" sz="2400" dirty="0">
                <a:effectLst/>
                <a:latin typeface="Calibri" panose="020F0502020204030204" pitchFamily="34" charset="0"/>
                <a:ea typeface="Calibri" panose="020F0502020204030204" pitchFamily="34" charset="0"/>
                <a:cs typeface="Times New Roman" panose="02020603050405020304" pitchFamily="18" charset="0"/>
              </a:rPr>
              <a:t>.  Process evaluation.  Looking at the way in which a program, policy, or program is being implemented.  A midpoint evaluation is a kind of formative evaluation.  A focus on implementation and improvement.</a:t>
            </a:r>
          </a:p>
          <a:p>
            <a:pPr marL="0" marR="0">
              <a:lnSpc>
                <a:spcPct val="107000"/>
              </a:lnSpc>
              <a:spcBef>
                <a:spcPts val="0"/>
              </a:spcBef>
              <a:spcAft>
                <a:spcPts val="80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Summative evaluation</a:t>
            </a:r>
            <a:r>
              <a:rPr lang="en-US" sz="2400" dirty="0">
                <a:effectLst/>
                <a:latin typeface="Calibri" panose="020F0502020204030204" pitchFamily="34" charset="0"/>
                <a:ea typeface="Calibri" panose="020F0502020204030204" pitchFamily="34" charset="0"/>
                <a:cs typeface="Times New Roman" panose="02020603050405020304" pitchFamily="18" charset="0"/>
              </a:rPr>
              <a:t>.  Outcome, or impact evaluation.  End of an intervention / when an intervention is mature to determine the extent to which the anticipated outcomes were realized.   A focus on results.  </a:t>
            </a:r>
            <a:r>
              <a:rPr lang="en-US" sz="2400" i="1" dirty="0">
                <a:effectLst/>
                <a:latin typeface="Calibri" panose="020F0502020204030204" pitchFamily="34" charset="0"/>
                <a:ea typeface="Calibri" panose="020F0502020204030204" pitchFamily="34" charset="0"/>
                <a:cs typeface="Times New Roman" panose="02020603050405020304" pitchFamily="18" charset="0"/>
              </a:rPr>
              <a:t>Ex Post </a:t>
            </a:r>
            <a:r>
              <a:rPr lang="en-US" sz="2400" dirty="0">
                <a:effectLst/>
                <a:latin typeface="Calibri" panose="020F0502020204030204" pitchFamily="34" charset="0"/>
                <a:ea typeface="Calibri" panose="020F0502020204030204" pitchFamily="34" charset="0"/>
                <a:cs typeface="Times New Roman" panose="02020603050405020304" pitchFamily="18" charset="0"/>
              </a:rPr>
              <a:t>/ near the end.</a:t>
            </a:r>
          </a:p>
        </p:txBody>
      </p:sp>
    </p:spTree>
    <p:extLst>
      <p:ext uri="{BB962C8B-B14F-4D97-AF65-F5344CB8AC3E}">
        <p14:creationId xmlns:p14="http://schemas.microsoft.com/office/powerpoint/2010/main" val="1292556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0958D-DD59-4153-B06B-387C412ABD9B}"/>
              </a:ext>
            </a:extLst>
          </p:cNvPr>
          <p:cNvSpPr>
            <a:spLocks noGrp="1"/>
          </p:cNvSpPr>
          <p:nvPr>
            <p:ph type="title"/>
          </p:nvPr>
        </p:nvSpPr>
        <p:spPr/>
        <p:txBody>
          <a:bodyPr/>
          <a:lstStyle/>
          <a:p>
            <a:r>
              <a:rPr lang="en-US" sz="4400" dirty="0">
                <a:effectLst/>
                <a:latin typeface="Calibri" panose="020F0502020204030204" pitchFamily="34" charset="0"/>
                <a:ea typeface="Calibri" panose="020F0502020204030204" pitchFamily="34" charset="0"/>
                <a:cs typeface="Times New Roman" panose="02020603050405020304" pitchFamily="18" charset="0"/>
              </a:rPr>
              <a:t>What are the purposes of evaluation?</a:t>
            </a:r>
            <a:br>
              <a:rPr lang="en-US" sz="44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001A2EB5-1A44-872B-9691-2BD3872C6DC3}"/>
              </a:ext>
            </a:extLst>
          </p:cNvPr>
          <p:cNvSpPr>
            <a:spLocks noGrp="1"/>
          </p:cNvSpPr>
          <p:nvPr>
            <p:ph idx="1"/>
          </p:nvPr>
        </p:nvSpPr>
        <p:spPr>
          <a:xfrm>
            <a:off x="716096" y="1189822"/>
            <a:ext cx="10637704" cy="4987141"/>
          </a:xfrm>
        </p:spPr>
        <p:txBody>
          <a:bodyPr>
            <a:normAutofit/>
          </a:bodyPr>
          <a:lstStyle/>
          <a:p>
            <a:pPr marL="342900" marR="0" lvl="0" indent="-342900">
              <a:lnSpc>
                <a:spcPct val="107000"/>
              </a:lnSpc>
              <a:spcBef>
                <a:spcPts val="0"/>
              </a:spcBef>
              <a:spcAft>
                <a:spcPts val="0"/>
              </a:spcAft>
              <a:buFont typeface="Symbol" panose="05050102010706020507" pitchFamily="18" charset="2"/>
              <a:buChar char=""/>
            </a:pPr>
            <a:r>
              <a:rPr lang="en-US" b="1" dirty="0">
                <a:effectLst/>
                <a:latin typeface="Calibri" panose="020F0502020204030204" pitchFamily="34" charset="0"/>
                <a:ea typeface="Calibri" panose="020F0502020204030204" pitchFamily="34" charset="0"/>
                <a:cs typeface="Times New Roman" panose="02020603050405020304" pitchFamily="18" charset="0"/>
              </a:rPr>
              <a:t>Ethical.</a:t>
            </a:r>
            <a:r>
              <a:rPr lang="en-US" dirty="0">
                <a:effectLst/>
                <a:latin typeface="Calibri" panose="020F0502020204030204" pitchFamily="34" charset="0"/>
                <a:ea typeface="Calibri" panose="020F0502020204030204" pitchFamily="34" charset="0"/>
                <a:cs typeface="Times New Roman" panose="02020603050405020304" pitchFamily="18" charset="0"/>
              </a:rPr>
              <a:t>  Reporting to political leaders and citizens what has been done and what has been achieved. Transparency, accountability, democracy.  </a:t>
            </a:r>
          </a:p>
          <a:p>
            <a:pPr marL="342900" marR="0" lvl="0" indent="-342900">
              <a:lnSpc>
                <a:spcPct val="107000"/>
              </a:lnSpc>
              <a:spcBef>
                <a:spcPts val="0"/>
              </a:spcBef>
              <a:spcAft>
                <a:spcPts val="0"/>
              </a:spcAft>
              <a:buFont typeface="Symbol" panose="05050102010706020507" pitchFamily="18" charset="2"/>
              <a:buChar char=""/>
            </a:pPr>
            <a:r>
              <a:rPr lang="en-US" b="1" dirty="0">
                <a:effectLst/>
                <a:latin typeface="Calibri" panose="020F0502020204030204" pitchFamily="34" charset="0"/>
                <a:ea typeface="Calibri" panose="020F0502020204030204" pitchFamily="34" charset="0"/>
                <a:cs typeface="Times New Roman" panose="02020603050405020304" pitchFamily="18" charset="0"/>
              </a:rPr>
              <a:t>Managerial.  </a:t>
            </a:r>
            <a:r>
              <a:rPr lang="en-US" dirty="0">
                <a:effectLst/>
                <a:latin typeface="Calibri" panose="020F0502020204030204" pitchFamily="34" charset="0"/>
                <a:ea typeface="Calibri" panose="020F0502020204030204" pitchFamily="34" charset="0"/>
                <a:cs typeface="Times New Roman" panose="02020603050405020304" pitchFamily="18" charset="0"/>
              </a:rPr>
              <a:t>Rationalize financial and human resources devoted to different kinds of tasks.</a:t>
            </a:r>
          </a:p>
          <a:p>
            <a:pPr marL="342900" marR="0" lvl="0" indent="-342900">
              <a:lnSpc>
                <a:spcPct val="107000"/>
              </a:lnSpc>
              <a:spcBef>
                <a:spcPts val="0"/>
              </a:spcBef>
              <a:spcAft>
                <a:spcPts val="0"/>
              </a:spcAft>
              <a:buFont typeface="Symbol" panose="05050102010706020507" pitchFamily="18" charset="2"/>
              <a:buChar char=""/>
            </a:pPr>
            <a:r>
              <a:rPr lang="en-US" b="1" dirty="0">
                <a:effectLst/>
                <a:latin typeface="Calibri" panose="020F0502020204030204" pitchFamily="34" charset="0"/>
                <a:ea typeface="Calibri" panose="020F0502020204030204" pitchFamily="34" charset="0"/>
                <a:cs typeface="Times New Roman" panose="02020603050405020304" pitchFamily="18" charset="0"/>
              </a:rPr>
              <a:t>Decisional.  </a:t>
            </a:r>
            <a:r>
              <a:rPr lang="en-US" dirty="0">
                <a:effectLst/>
                <a:latin typeface="Calibri" panose="020F0502020204030204" pitchFamily="34" charset="0"/>
                <a:ea typeface="Calibri" panose="020F0502020204030204" pitchFamily="34" charset="0"/>
                <a:cs typeface="Times New Roman" panose="02020603050405020304" pitchFamily="18" charset="0"/>
              </a:rPr>
              <a:t>Information needed to decide whether to expand, contract, replicate, terminate…</a:t>
            </a:r>
          </a:p>
          <a:p>
            <a:pPr marL="342900" marR="0" lvl="0" indent="-342900">
              <a:lnSpc>
                <a:spcPct val="107000"/>
              </a:lnSpc>
              <a:spcBef>
                <a:spcPts val="0"/>
              </a:spcBef>
              <a:spcAft>
                <a:spcPts val="800"/>
              </a:spcAft>
              <a:buFont typeface="Symbol" panose="05050102010706020507" pitchFamily="18" charset="2"/>
              <a:buChar char=""/>
            </a:pPr>
            <a:r>
              <a:rPr lang="en-US" b="1" dirty="0">
                <a:effectLst/>
                <a:latin typeface="Calibri" panose="020F0502020204030204" pitchFamily="34" charset="0"/>
                <a:ea typeface="Calibri" panose="020F0502020204030204" pitchFamily="34" charset="0"/>
                <a:cs typeface="Times New Roman" panose="02020603050405020304" pitchFamily="18" charset="0"/>
              </a:rPr>
              <a:t>Educate and motivate.  </a:t>
            </a:r>
            <a:r>
              <a:rPr lang="en-US" dirty="0">
                <a:effectLst/>
                <a:latin typeface="Calibri" panose="020F0502020204030204" pitchFamily="34" charset="0"/>
                <a:ea typeface="Calibri" panose="020F0502020204030204" pitchFamily="34" charset="0"/>
                <a:cs typeface="Times New Roman" panose="02020603050405020304" pitchFamily="18" charset="0"/>
              </a:rPr>
              <a:t>Explain to people inside and out of the program / policy / project what is being done and to what extent it is reaching its objectives.</a:t>
            </a:r>
          </a:p>
          <a:p>
            <a:endParaRPr lang="en-US" dirty="0"/>
          </a:p>
        </p:txBody>
      </p:sp>
    </p:spTree>
    <p:extLst>
      <p:ext uri="{BB962C8B-B14F-4D97-AF65-F5344CB8AC3E}">
        <p14:creationId xmlns:p14="http://schemas.microsoft.com/office/powerpoint/2010/main" val="36907653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0B4D9-F836-B764-7857-15038FF127FF}"/>
              </a:ext>
            </a:extLst>
          </p:cNvPr>
          <p:cNvSpPr>
            <a:spLocks noGrp="1"/>
          </p:cNvSpPr>
          <p:nvPr>
            <p:ph type="title"/>
          </p:nvPr>
        </p:nvSpPr>
        <p:spPr/>
        <p:txBody>
          <a:bodyPr/>
          <a:lstStyle/>
          <a:p>
            <a:r>
              <a:rPr lang="en-US" sz="4400" dirty="0">
                <a:effectLst/>
                <a:latin typeface="Calibri" panose="020F0502020204030204" pitchFamily="34" charset="0"/>
                <a:ea typeface="Calibri" panose="020F0502020204030204" pitchFamily="34" charset="0"/>
                <a:cs typeface="Times New Roman" panose="02020603050405020304" pitchFamily="18" charset="0"/>
              </a:rPr>
              <a:t>What are the benefits of evaluation?  </a:t>
            </a:r>
            <a:br>
              <a:rPr lang="en-US" sz="44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51A9F73E-C398-E9CB-C3C9-A3499EE1A77B}"/>
              </a:ext>
            </a:extLst>
          </p:cNvPr>
          <p:cNvSpPr>
            <a:spLocks noGrp="1"/>
          </p:cNvSpPr>
          <p:nvPr>
            <p:ph idx="1"/>
          </p:nvPr>
        </p:nvSpPr>
        <p:spPr>
          <a:xfrm>
            <a:off x="838200" y="960699"/>
            <a:ext cx="10515600" cy="5216264"/>
          </a:xfrm>
        </p:spPr>
        <p:txBody>
          <a:bodyPr/>
          <a:lstStyle/>
          <a:p>
            <a:pPr>
              <a:lnSpc>
                <a:spcPct val="107000"/>
              </a:lnSpc>
              <a:spcBef>
                <a:spcPts val="0"/>
              </a:spcBef>
              <a:spcAft>
                <a:spcPts val="800"/>
              </a:spcAft>
            </a:pPr>
            <a:r>
              <a:rPr lang="en-US" b="1" dirty="0">
                <a:effectLst/>
                <a:latin typeface="Calibri" panose="020F0502020204030204" pitchFamily="34" charset="0"/>
                <a:ea typeface="Calibri" panose="020F0502020204030204" pitchFamily="34" charset="0"/>
                <a:cs typeface="Times New Roman" panose="02020603050405020304" pitchFamily="18" charset="0"/>
              </a:rPr>
              <a:t>We can answer:</a:t>
            </a:r>
          </a:p>
          <a:p>
            <a:pPr lvl="1">
              <a:lnSpc>
                <a:spcPct val="107000"/>
              </a:lnSpc>
              <a:spcBef>
                <a:spcPts val="0"/>
              </a:spcBef>
            </a:pPr>
            <a:r>
              <a:rPr lang="en-US" dirty="0">
                <a:effectLst/>
                <a:latin typeface="Calibri" panose="020F0502020204030204" pitchFamily="34" charset="0"/>
                <a:ea typeface="Calibri" panose="020F0502020204030204" pitchFamily="34" charset="0"/>
                <a:cs typeface="Times New Roman" panose="02020603050405020304" pitchFamily="18" charset="0"/>
              </a:rPr>
              <a:t>What are the impacts?</a:t>
            </a:r>
          </a:p>
          <a:p>
            <a:pPr lvl="2">
              <a:lnSpc>
                <a:spcPct val="107000"/>
              </a:lnSpc>
              <a:spcBef>
                <a:spcPts val="0"/>
              </a:spcBef>
            </a:pPr>
            <a:r>
              <a:rPr lang="en-US" dirty="0">
                <a:effectLst/>
                <a:latin typeface="Calibri" panose="020F0502020204030204" pitchFamily="34" charset="0"/>
                <a:ea typeface="Calibri" panose="020F0502020204030204" pitchFamily="34" charset="0"/>
                <a:cs typeface="Times New Roman" panose="02020603050405020304" pitchFamily="18" charset="0"/>
              </a:rPr>
              <a:t>Is that what we planned?</a:t>
            </a:r>
          </a:p>
          <a:p>
            <a:pPr lvl="2">
              <a:lnSpc>
                <a:spcPct val="107000"/>
              </a:lnSpc>
              <a:spcBef>
                <a:spcPts val="0"/>
              </a:spcBef>
            </a:pPr>
            <a:r>
              <a:rPr lang="en-US" dirty="0">
                <a:effectLst/>
                <a:latin typeface="Calibri" panose="020F0502020204030204" pitchFamily="34" charset="0"/>
                <a:ea typeface="Calibri" panose="020F0502020204030204" pitchFamily="34" charset="0"/>
                <a:cs typeface="Times New Roman" panose="02020603050405020304" pitchFamily="18" charset="0"/>
              </a:rPr>
              <a:t>Is it working differently in different places and if so why?</a:t>
            </a:r>
          </a:p>
          <a:p>
            <a:pPr lvl="2">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Is it working differently for different kinds of people and if so why?</a:t>
            </a:r>
          </a:p>
          <a:p>
            <a:pPr marL="0" indent="0">
              <a:buNone/>
            </a:pPr>
            <a:endParaRPr lang="en-US" dirty="0"/>
          </a:p>
        </p:txBody>
      </p:sp>
      <p:pic>
        <p:nvPicPr>
          <p:cNvPr id="4" name="Picture 3">
            <a:extLst>
              <a:ext uri="{FF2B5EF4-FFF2-40B4-BE49-F238E27FC236}">
                <a16:creationId xmlns:a16="http://schemas.microsoft.com/office/drawing/2014/main" id="{44EF77A9-9FBB-E79D-3CA3-A415192AD8A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8199" y="3206188"/>
            <a:ext cx="8596199" cy="3643082"/>
          </a:xfrm>
          <a:prstGeom prst="rect">
            <a:avLst/>
          </a:prstGeom>
          <a:noFill/>
          <a:ln>
            <a:noFill/>
          </a:ln>
        </p:spPr>
      </p:pic>
      <p:sp>
        <p:nvSpPr>
          <p:cNvPr id="5" name="TextBox 4">
            <a:extLst>
              <a:ext uri="{FF2B5EF4-FFF2-40B4-BE49-F238E27FC236}">
                <a16:creationId xmlns:a16="http://schemas.microsoft.com/office/drawing/2014/main" id="{F30FE5C2-93B6-A6C9-DF98-681FE8ADC302}"/>
              </a:ext>
            </a:extLst>
          </p:cNvPr>
          <p:cNvSpPr txBox="1"/>
          <p:nvPr/>
        </p:nvSpPr>
        <p:spPr>
          <a:xfrm>
            <a:off x="9676435" y="6481823"/>
            <a:ext cx="2537554" cy="369332"/>
          </a:xfrm>
          <a:prstGeom prst="rect">
            <a:avLst/>
          </a:prstGeom>
          <a:noFill/>
        </p:spPr>
        <p:txBody>
          <a:bodyPr wrap="none" rtlCol="0">
            <a:spAutoFit/>
          </a:bodyPr>
          <a:lstStyle/>
          <a:p>
            <a:r>
              <a:rPr lang="en-US" dirty="0"/>
              <a:t>From the Road to Results</a:t>
            </a:r>
          </a:p>
        </p:txBody>
      </p:sp>
    </p:spTree>
    <p:extLst>
      <p:ext uri="{BB962C8B-B14F-4D97-AF65-F5344CB8AC3E}">
        <p14:creationId xmlns:p14="http://schemas.microsoft.com/office/powerpoint/2010/main" val="3575799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1DE5E-806A-BC0D-C5B3-5A2C60A4B969}"/>
              </a:ext>
            </a:extLst>
          </p:cNvPr>
          <p:cNvSpPr>
            <a:spLocks noGrp="1"/>
          </p:cNvSpPr>
          <p:nvPr>
            <p:ph type="title"/>
          </p:nvPr>
        </p:nvSpPr>
        <p:spPr>
          <a:xfrm>
            <a:off x="0" y="365125"/>
            <a:ext cx="11353800" cy="1325563"/>
          </a:xfrm>
        </p:spPr>
        <p:txBody>
          <a:bodyPr>
            <a:normAutofit fontScale="90000"/>
          </a:bodyPr>
          <a:lstStyle/>
          <a:p>
            <a:r>
              <a:rPr lang="en-US" sz="4400" dirty="0">
                <a:effectLst/>
                <a:latin typeface="Calibri" panose="020F0502020204030204" pitchFamily="34" charset="0"/>
                <a:ea typeface="Calibri" panose="020F0502020204030204" pitchFamily="34" charset="0"/>
                <a:cs typeface="Times New Roman" panose="02020603050405020304" pitchFamily="18" charset="0"/>
              </a:rPr>
              <a:t>Principles and Standards for Development Evaluation.</a:t>
            </a:r>
            <a:br>
              <a:rPr lang="en-US" sz="44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20DAF064-5E6B-69B6-9D01-99CF293E4F22}"/>
              </a:ext>
            </a:extLst>
          </p:cNvPr>
          <p:cNvSpPr>
            <a:spLocks noGrp="1"/>
          </p:cNvSpPr>
          <p:nvPr>
            <p:ph idx="1"/>
          </p:nvPr>
        </p:nvSpPr>
        <p:spPr>
          <a:xfrm>
            <a:off x="77118" y="1057618"/>
            <a:ext cx="11865166" cy="5695721"/>
          </a:xfrm>
        </p:spPr>
        <p:txBody>
          <a:bodyPr>
            <a:normAutofit/>
          </a:bodyPr>
          <a:lstStyle/>
          <a:p>
            <a:pPr marL="342900" marR="0" lvl="0" indent="-342900">
              <a:lnSpc>
                <a:spcPct val="107000"/>
              </a:lnSpc>
              <a:spcBef>
                <a:spcPts val="0"/>
              </a:spcBef>
              <a:spcAft>
                <a:spcPts val="0"/>
              </a:spcAft>
              <a:buFont typeface="Symbol" panose="05050102010706020507" pitchFamily="18" charset="2"/>
              <a:buChar char=""/>
            </a:pPr>
            <a:r>
              <a:rPr lang="en-US" sz="2400" b="1" dirty="0">
                <a:effectLst/>
                <a:latin typeface="Calibri" panose="020F0502020204030204" pitchFamily="34" charset="0"/>
                <a:ea typeface="Calibri" panose="020F0502020204030204" pitchFamily="34" charset="0"/>
                <a:cs typeface="Times New Roman" panose="02020603050405020304" pitchFamily="18" charset="0"/>
              </a:rPr>
              <a:t>Relevance</a:t>
            </a:r>
            <a:r>
              <a:rPr lang="en-US" sz="2400" dirty="0">
                <a:effectLst/>
                <a:latin typeface="Calibri" panose="020F0502020204030204" pitchFamily="34" charset="0"/>
                <a:ea typeface="Calibri" panose="020F0502020204030204" pitchFamily="34" charset="0"/>
                <a:cs typeface="Times New Roman" panose="02020603050405020304" pitchFamily="18" charset="0"/>
              </a:rPr>
              <a:t> – the extent to which the objectives of the development intervention are consistent with the beneficiaries’ requirements, country needs, global priorities, and the policies of donors and agencies.</a:t>
            </a:r>
          </a:p>
          <a:p>
            <a:pPr marL="342900" marR="0" lvl="0" indent="-342900">
              <a:lnSpc>
                <a:spcPct val="107000"/>
              </a:lnSpc>
              <a:spcBef>
                <a:spcPts val="0"/>
              </a:spcBef>
              <a:spcAft>
                <a:spcPts val="0"/>
              </a:spcAft>
              <a:buFont typeface="Symbol" panose="05050102010706020507" pitchFamily="18" charset="2"/>
              <a:buChar char=""/>
            </a:pPr>
            <a:r>
              <a:rPr lang="en-US" sz="2400" b="1" dirty="0">
                <a:effectLst/>
                <a:latin typeface="Calibri" panose="020F0502020204030204" pitchFamily="34" charset="0"/>
                <a:ea typeface="Calibri" panose="020F0502020204030204" pitchFamily="34" charset="0"/>
                <a:cs typeface="Times New Roman" panose="02020603050405020304" pitchFamily="18" charset="0"/>
              </a:rPr>
              <a:t>Effectiveness</a:t>
            </a:r>
            <a:r>
              <a:rPr lang="en-US" sz="2400" dirty="0">
                <a:effectLst/>
                <a:latin typeface="Calibri" panose="020F0502020204030204" pitchFamily="34" charset="0"/>
                <a:ea typeface="Calibri" panose="020F0502020204030204" pitchFamily="34" charset="0"/>
                <a:cs typeface="Times New Roman" panose="02020603050405020304" pitchFamily="18" charset="0"/>
              </a:rPr>
              <a:t> – a measure of the extent to which an activity achieves its objectives.</a:t>
            </a:r>
          </a:p>
          <a:p>
            <a:pPr marL="342900" marR="0" lvl="0" indent="-342900">
              <a:lnSpc>
                <a:spcPct val="107000"/>
              </a:lnSpc>
              <a:spcBef>
                <a:spcPts val="0"/>
              </a:spcBef>
              <a:spcAft>
                <a:spcPts val="0"/>
              </a:spcAft>
              <a:buFont typeface="Symbol" panose="05050102010706020507" pitchFamily="18" charset="2"/>
              <a:buChar char=""/>
            </a:pPr>
            <a:r>
              <a:rPr lang="en-US" sz="2400" b="1" dirty="0">
                <a:effectLst/>
                <a:latin typeface="Calibri" panose="020F0502020204030204" pitchFamily="34" charset="0"/>
                <a:ea typeface="Calibri" panose="020F0502020204030204" pitchFamily="34" charset="0"/>
                <a:cs typeface="Times New Roman" panose="02020603050405020304" pitchFamily="18" charset="0"/>
              </a:rPr>
              <a:t>Efficiency </a:t>
            </a:r>
            <a:r>
              <a:rPr lang="en-US" sz="2400" dirty="0">
                <a:effectLst/>
                <a:latin typeface="Calibri" panose="020F0502020204030204" pitchFamily="34" charset="0"/>
                <a:ea typeface="Calibri" panose="020F0502020204030204" pitchFamily="34" charset="0"/>
                <a:cs typeface="Times New Roman" panose="02020603050405020304" pitchFamily="18" charset="0"/>
              </a:rPr>
              <a:t>– Is it achieving maximum output given the use of inputs / using the smallest amount of inputs feasible to achieve a given level of output?</a:t>
            </a:r>
          </a:p>
          <a:p>
            <a:pPr marL="342900" marR="0" lvl="0" indent="-342900">
              <a:lnSpc>
                <a:spcPct val="107000"/>
              </a:lnSpc>
              <a:spcBef>
                <a:spcPts val="0"/>
              </a:spcBef>
              <a:spcAft>
                <a:spcPts val="0"/>
              </a:spcAft>
              <a:buFont typeface="Symbol" panose="05050102010706020507" pitchFamily="18" charset="2"/>
              <a:buChar char=""/>
            </a:pPr>
            <a:r>
              <a:rPr lang="en-US" sz="2400" b="1" dirty="0">
                <a:effectLst/>
                <a:latin typeface="Calibri" panose="020F0502020204030204" pitchFamily="34" charset="0"/>
                <a:ea typeface="Calibri" panose="020F0502020204030204" pitchFamily="34" charset="0"/>
                <a:cs typeface="Times New Roman" panose="02020603050405020304" pitchFamily="18" charset="0"/>
              </a:rPr>
              <a:t>Impact</a:t>
            </a:r>
            <a:r>
              <a:rPr lang="en-US" sz="2400" dirty="0">
                <a:effectLst/>
                <a:latin typeface="Calibri" panose="020F0502020204030204" pitchFamily="34" charset="0"/>
                <a:ea typeface="Calibri" panose="020F0502020204030204" pitchFamily="34" charset="0"/>
                <a:cs typeface="Times New Roman" panose="02020603050405020304" pitchFamily="18" charset="0"/>
              </a:rPr>
              <a:t>.  Positive and negative changes produced by an activity, directly or indirectly, intended or not intended.  </a:t>
            </a:r>
          </a:p>
          <a:p>
            <a:pPr marL="342900" marR="0" lvl="0" indent="-342900">
              <a:lnSpc>
                <a:spcPct val="107000"/>
              </a:lnSpc>
              <a:spcBef>
                <a:spcPts val="0"/>
              </a:spcBef>
              <a:spcAft>
                <a:spcPts val="800"/>
              </a:spcAft>
              <a:buFont typeface="Symbol" panose="05050102010706020507" pitchFamily="18" charset="2"/>
              <a:buChar char=""/>
            </a:pPr>
            <a:r>
              <a:rPr lang="en-US" sz="2400" b="1" dirty="0">
                <a:effectLst/>
                <a:latin typeface="Calibri" panose="020F0502020204030204" pitchFamily="34" charset="0"/>
                <a:ea typeface="Calibri" panose="020F0502020204030204" pitchFamily="34" charset="0"/>
                <a:cs typeface="Times New Roman" panose="02020603050405020304" pitchFamily="18" charset="0"/>
              </a:rPr>
              <a:t>Sustainability </a:t>
            </a:r>
            <a:r>
              <a:rPr lang="en-US" sz="2400" dirty="0">
                <a:effectLst/>
                <a:latin typeface="Calibri" panose="020F0502020204030204" pitchFamily="34" charset="0"/>
                <a:ea typeface="Calibri" panose="020F0502020204030204" pitchFamily="34" charset="0"/>
                <a:cs typeface="Times New Roman" panose="02020603050405020304" pitchFamily="18" charset="0"/>
              </a:rPr>
              <a:t>– The ability of the benefits of the program or activity to continue over time; resilience to risk and unforeseen events.</a:t>
            </a:r>
          </a:p>
          <a:p>
            <a:endParaRPr lang="en-US" dirty="0"/>
          </a:p>
        </p:txBody>
      </p:sp>
    </p:spTree>
    <p:extLst>
      <p:ext uri="{BB962C8B-B14F-4D97-AF65-F5344CB8AC3E}">
        <p14:creationId xmlns:p14="http://schemas.microsoft.com/office/powerpoint/2010/main" val="20999513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4278a402-1a9e-4eb9-8414-ffb55a5fcf1e}" enabled="0" method="" siteId="{4278a402-1a9e-4eb9-8414-ffb55a5fcf1e}" removed="1"/>
</clbl:labelList>
</file>

<file path=docProps/app.xml><?xml version="1.0" encoding="utf-8"?>
<Properties xmlns="http://schemas.openxmlformats.org/officeDocument/2006/extended-properties" xmlns:vt="http://schemas.openxmlformats.org/officeDocument/2006/docPropsVTypes">
  <TotalTime>291</TotalTime>
  <Words>1719</Words>
  <Application>Microsoft Office PowerPoint</Application>
  <PresentationFormat>Widescreen</PresentationFormat>
  <Paragraphs>126</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Courier New</vt:lpstr>
      <vt:lpstr>Symbol</vt:lpstr>
      <vt:lpstr>Office Theme</vt:lpstr>
      <vt:lpstr>Monitoring and Evaluation (&amp;Learning),  Impact Evaluation</vt:lpstr>
      <vt:lpstr>What is Evaluation Research?</vt:lpstr>
      <vt:lpstr>How does it apply to policy making?</vt:lpstr>
      <vt:lpstr>Contrast between M&amp;E / MEL and Impact Evaluation</vt:lpstr>
      <vt:lpstr>Contrast continued, and Evaluation types</vt:lpstr>
      <vt:lpstr>When do Evaluations Occur?</vt:lpstr>
      <vt:lpstr>What are the purposes of evaluation? </vt:lpstr>
      <vt:lpstr>What are the benefits of evaluation?   </vt:lpstr>
      <vt:lpstr>Principles and Standards for Development Evaluation. </vt:lpstr>
      <vt:lpstr>Theory of Change (TOC)</vt:lpstr>
      <vt:lpstr>PowerPoint Presentation</vt:lpstr>
      <vt:lpstr>Performance Indicators</vt:lpstr>
      <vt:lpstr>PowerPoint Presentation</vt:lpstr>
      <vt:lpstr>PowerPoint Presentation</vt:lpstr>
      <vt:lpstr>PowerPoint Presentation</vt:lpstr>
      <vt:lpstr>Steps toward building a results-based M&amp;E system</vt:lpstr>
      <vt:lpstr>Steps toward building a results-based M&amp;E system</vt:lpstr>
      <vt:lpstr>Steps toward building a results-based M&amp;E system</vt:lpstr>
      <vt:lpstr>Steps toward building a results-based M&amp;E system</vt:lpstr>
      <vt:lpstr>Steps toward building a results-based M&amp;E system</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Monitoring and Evaluation (&amp;Learning),  Impact Evaluation</dc:title>
  <dc:creator>John McPeak</dc:creator>
  <cp:lastModifiedBy>John McPeak</cp:lastModifiedBy>
  <cp:revision>2</cp:revision>
  <dcterms:created xsi:type="dcterms:W3CDTF">2023-10-15T16:25:55Z</dcterms:created>
  <dcterms:modified xsi:type="dcterms:W3CDTF">2024-11-18T14:35:36Z</dcterms:modified>
</cp:coreProperties>
</file>