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26974800" cy="17830800"/>
  <p:notesSz cx="6858000" cy="9144000"/>
  <p:defaultTextStyle>
    <a:defPPr>
      <a:defRPr lang="en-US"/>
    </a:defPPr>
    <a:lvl1pPr marL="0" algn="l" defTabSz="2560320" rtl="0" eaLnBrk="1" latinLnBrk="0" hangingPunct="1">
      <a:defRPr sz="5000" kern="1200">
        <a:solidFill>
          <a:schemeClr val="tx1"/>
        </a:solidFill>
        <a:latin typeface="+mn-lt"/>
        <a:ea typeface="+mn-ea"/>
        <a:cs typeface="+mn-cs"/>
      </a:defRPr>
    </a:lvl1pPr>
    <a:lvl2pPr marL="1280160" algn="l" defTabSz="2560320" rtl="0" eaLnBrk="1" latinLnBrk="0" hangingPunct="1">
      <a:defRPr sz="5000" kern="1200">
        <a:solidFill>
          <a:schemeClr val="tx1"/>
        </a:solidFill>
        <a:latin typeface="+mn-lt"/>
        <a:ea typeface="+mn-ea"/>
        <a:cs typeface="+mn-cs"/>
      </a:defRPr>
    </a:lvl2pPr>
    <a:lvl3pPr marL="2560320" algn="l" defTabSz="2560320" rtl="0" eaLnBrk="1" latinLnBrk="0" hangingPunct="1">
      <a:defRPr sz="5000" kern="1200">
        <a:solidFill>
          <a:schemeClr val="tx1"/>
        </a:solidFill>
        <a:latin typeface="+mn-lt"/>
        <a:ea typeface="+mn-ea"/>
        <a:cs typeface="+mn-cs"/>
      </a:defRPr>
    </a:lvl3pPr>
    <a:lvl4pPr marL="3840480" algn="l" defTabSz="2560320" rtl="0" eaLnBrk="1" latinLnBrk="0" hangingPunct="1">
      <a:defRPr sz="5000" kern="1200">
        <a:solidFill>
          <a:schemeClr val="tx1"/>
        </a:solidFill>
        <a:latin typeface="+mn-lt"/>
        <a:ea typeface="+mn-ea"/>
        <a:cs typeface="+mn-cs"/>
      </a:defRPr>
    </a:lvl4pPr>
    <a:lvl5pPr marL="5120640" algn="l" defTabSz="2560320" rtl="0" eaLnBrk="1" latinLnBrk="0" hangingPunct="1">
      <a:defRPr sz="5000" kern="1200">
        <a:solidFill>
          <a:schemeClr val="tx1"/>
        </a:solidFill>
        <a:latin typeface="+mn-lt"/>
        <a:ea typeface="+mn-ea"/>
        <a:cs typeface="+mn-cs"/>
      </a:defRPr>
    </a:lvl5pPr>
    <a:lvl6pPr marL="6400800" algn="l" defTabSz="2560320" rtl="0" eaLnBrk="1" latinLnBrk="0" hangingPunct="1">
      <a:defRPr sz="5000" kern="1200">
        <a:solidFill>
          <a:schemeClr val="tx1"/>
        </a:solidFill>
        <a:latin typeface="+mn-lt"/>
        <a:ea typeface="+mn-ea"/>
        <a:cs typeface="+mn-cs"/>
      </a:defRPr>
    </a:lvl6pPr>
    <a:lvl7pPr marL="7680960" algn="l" defTabSz="2560320" rtl="0" eaLnBrk="1" latinLnBrk="0" hangingPunct="1">
      <a:defRPr sz="5000" kern="1200">
        <a:solidFill>
          <a:schemeClr val="tx1"/>
        </a:solidFill>
        <a:latin typeface="+mn-lt"/>
        <a:ea typeface="+mn-ea"/>
        <a:cs typeface="+mn-cs"/>
      </a:defRPr>
    </a:lvl7pPr>
    <a:lvl8pPr marL="8961120" algn="l" defTabSz="2560320" rtl="0" eaLnBrk="1" latinLnBrk="0" hangingPunct="1">
      <a:defRPr sz="5000" kern="1200">
        <a:solidFill>
          <a:schemeClr val="tx1"/>
        </a:solidFill>
        <a:latin typeface="+mn-lt"/>
        <a:ea typeface="+mn-ea"/>
        <a:cs typeface="+mn-cs"/>
      </a:defRPr>
    </a:lvl8pPr>
    <a:lvl9pPr marL="10241280" algn="l" defTabSz="2560320" rtl="0" eaLnBrk="1" latinLnBrk="0" hangingPunct="1">
      <a:defRPr sz="5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26" d="100"/>
          <a:sy n="26" d="100"/>
        </p:scale>
        <p:origin x="-360" y="-126"/>
      </p:cViewPr>
      <p:guideLst>
        <p:guide orient="horz" pos="5616"/>
        <p:guide pos="8496"/>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Parimasynthesisyear\revisedherdsizegraphs.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6.5016558794025112E-2"/>
          <c:y val="2.8252405949256341E-2"/>
          <c:w val="0.55761278531283043"/>
          <c:h val="0.71648403324584442"/>
        </c:manualLayout>
      </c:layout>
      <c:lineChart>
        <c:grouping val="standard"/>
        <c:ser>
          <c:idx val="0"/>
          <c:order val="0"/>
          <c:tx>
            <c:strRef>
              <c:f>Sheet1!$A$344</c:f>
              <c:strCache>
                <c:ptCount val="1"/>
                <c:pt idx="0">
                  <c:v>Lower Cash, Lower Livestock</c:v>
                </c:pt>
              </c:strCache>
            </c:strRef>
          </c:tx>
          <c:marker>
            <c:symbol val="none"/>
          </c:marker>
          <c:cat>
            <c:numRef>
              <c:f>Sheet1!$B$343:$J$343</c:f>
              <c:numCache>
                <c:formatCode>mmm\-yy</c:formatCode>
                <c:ptCount val="9"/>
                <c:pt idx="0">
                  <c:v>36678</c:v>
                </c:pt>
                <c:pt idx="1">
                  <c:v>36770</c:v>
                </c:pt>
                <c:pt idx="2">
                  <c:v>36861</c:v>
                </c:pt>
                <c:pt idx="3">
                  <c:v>36951</c:v>
                </c:pt>
                <c:pt idx="4">
                  <c:v>37043</c:v>
                </c:pt>
                <c:pt idx="5">
                  <c:v>37135</c:v>
                </c:pt>
                <c:pt idx="6">
                  <c:v>37226</c:v>
                </c:pt>
                <c:pt idx="7">
                  <c:v>37316</c:v>
                </c:pt>
                <c:pt idx="8">
                  <c:v>37408</c:v>
                </c:pt>
              </c:numCache>
            </c:numRef>
          </c:cat>
          <c:val>
            <c:numRef>
              <c:f>Sheet1!$B$344:$J$344</c:f>
              <c:numCache>
                <c:formatCode>0.0</c:formatCode>
                <c:ptCount val="9"/>
                <c:pt idx="0">
                  <c:v>0.3116883333333334</c:v>
                </c:pt>
                <c:pt idx="1">
                  <c:v>0.4</c:v>
                </c:pt>
                <c:pt idx="2">
                  <c:v>0.28818185000000002</c:v>
                </c:pt>
                <c:pt idx="3">
                  <c:v>0.2931818000000001</c:v>
                </c:pt>
                <c:pt idx="4">
                  <c:v>0.3636363636363637</c:v>
                </c:pt>
                <c:pt idx="5">
                  <c:v>0.39818180000000014</c:v>
                </c:pt>
                <c:pt idx="6">
                  <c:v>0.38672438095238104</c:v>
                </c:pt>
                <c:pt idx="7">
                  <c:v>0.54113624999999987</c:v>
                </c:pt>
                <c:pt idx="8">
                  <c:v>0.48232322222222235</c:v>
                </c:pt>
              </c:numCache>
            </c:numRef>
          </c:val>
        </c:ser>
        <c:ser>
          <c:idx val="1"/>
          <c:order val="1"/>
          <c:tx>
            <c:strRef>
              <c:f>Sheet1!$A$345</c:f>
              <c:strCache>
                <c:ptCount val="1"/>
                <c:pt idx="0">
                  <c:v>Lower Cash, Higher Livestock</c:v>
                </c:pt>
              </c:strCache>
            </c:strRef>
          </c:tx>
          <c:marker>
            <c:symbol val="none"/>
          </c:marker>
          <c:cat>
            <c:numRef>
              <c:f>Sheet1!$B$343:$J$343</c:f>
              <c:numCache>
                <c:formatCode>mmm\-yy</c:formatCode>
                <c:ptCount val="9"/>
                <c:pt idx="0">
                  <c:v>36678</c:v>
                </c:pt>
                <c:pt idx="1">
                  <c:v>36770</c:v>
                </c:pt>
                <c:pt idx="2">
                  <c:v>36861</c:v>
                </c:pt>
                <c:pt idx="3">
                  <c:v>36951</c:v>
                </c:pt>
                <c:pt idx="4">
                  <c:v>37043</c:v>
                </c:pt>
                <c:pt idx="5">
                  <c:v>37135</c:v>
                </c:pt>
                <c:pt idx="6">
                  <c:v>37226</c:v>
                </c:pt>
                <c:pt idx="7">
                  <c:v>37316</c:v>
                </c:pt>
                <c:pt idx="8">
                  <c:v>37408</c:v>
                </c:pt>
              </c:numCache>
            </c:numRef>
          </c:cat>
          <c:val>
            <c:numRef>
              <c:f>Sheet1!$B$345:$J$345</c:f>
              <c:numCache>
                <c:formatCode>0.0</c:formatCode>
                <c:ptCount val="9"/>
                <c:pt idx="0">
                  <c:v>1.8367342857142854</c:v>
                </c:pt>
                <c:pt idx="1">
                  <c:v>2.1071430000000002</c:v>
                </c:pt>
                <c:pt idx="2">
                  <c:v>1.827745</c:v>
                </c:pt>
                <c:pt idx="3">
                  <c:v>1.9940909999999998</c:v>
                </c:pt>
                <c:pt idx="4">
                  <c:v>2.204081428571429</c:v>
                </c:pt>
                <c:pt idx="5">
                  <c:v>2.1071430000000002</c:v>
                </c:pt>
                <c:pt idx="6">
                  <c:v>2.1428571428571432</c:v>
                </c:pt>
                <c:pt idx="7">
                  <c:v>2.1632657142857146</c:v>
                </c:pt>
                <c:pt idx="8">
                  <c:v>2.1018976923076926</c:v>
                </c:pt>
              </c:numCache>
            </c:numRef>
          </c:val>
        </c:ser>
        <c:ser>
          <c:idx val="2"/>
          <c:order val="2"/>
          <c:tx>
            <c:strRef>
              <c:f>Sheet1!$A$346</c:f>
              <c:strCache>
                <c:ptCount val="1"/>
                <c:pt idx="0">
                  <c:v>Higher Cash, Lower Livestock</c:v>
                </c:pt>
              </c:strCache>
            </c:strRef>
          </c:tx>
          <c:marker>
            <c:symbol val="none"/>
          </c:marker>
          <c:cat>
            <c:numRef>
              <c:f>Sheet1!$B$343:$J$343</c:f>
              <c:numCache>
                <c:formatCode>mmm\-yy</c:formatCode>
                <c:ptCount val="9"/>
                <c:pt idx="0">
                  <c:v>36678</c:v>
                </c:pt>
                <c:pt idx="1">
                  <c:v>36770</c:v>
                </c:pt>
                <c:pt idx="2">
                  <c:v>36861</c:v>
                </c:pt>
                <c:pt idx="3">
                  <c:v>36951</c:v>
                </c:pt>
                <c:pt idx="4">
                  <c:v>37043</c:v>
                </c:pt>
                <c:pt idx="5">
                  <c:v>37135</c:v>
                </c:pt>
                <c:pt idx="6">
                  <c:v>37226</c:v>
                </c:pt>
                <c:pt idx="7">
                  <c:v>37316</c:v>
                </c:pt>
                <c:pt idx="8">
                  <c:v>37408</c:v>
                </c:pt>
              </c:numCache>
            </c:numRef>
          </c:cat>
          <c:val>
            <c:numRef>
              <c:f>Sheet1!$B$346:$J$346</c:f>
              <c:numCache>
                <c:formatCode>0.0</c:formatCode>
                <c:ptCount val="9"/>
                <c:pt idx="0">
                  <c:v>0.45454550000000005</c:v>
                </c:pt>
                <c:pt idx="1">
                  <c:v>0.60340912499999999</c:v>
                </c:pt>
                <c:pt idx="2">
                  <c:v>0.75050511111111129</c:v>
                </c:pt>
                <c:pt idx="3">
                  <c:v>0.67987014999999995</c:v>
                </c:pt>
                <c:pt idx="4">
                  <c:v>0.61157027272727271</c:v>
                </c:pt>
                <c:pt idx="5">
                  <c:v>0.68979585714285752</c:v>
                </c:pt>
                <c:pt idx="6">
                  <c:v>0.68181816666666661</c:v>
                </c:pt>
                <c:pt idx="7">
                  <c:v>0.75757577777777785</c:v>
                </c:pt>
                <c:pt idx="8">
                  <c:v>0.77272730000000001</c:v>
                </c:pt>
              </c:numCache>
            </c:numRef>
          </c:val>
        </c:ser>
        <c:ser>
          <c:idx val="3"/>
          <c:order val="3"/>
          <c:tx>
            <c:strRef>
              <c:f>Sheet1!$A$347</c:f>
              <c:strCache>
                <c:ptCount val="1"/>
                <c:pt idx="0">
                  <c:v>Higher Cash, Higher Livestock</c:v>
                </c:pt>
              </c:strCache>
            </c:strRef>
          </c:tx>
          <c:marker>
            <c:symbol val="none"/>
          </c:marker>
          <c:cat>
            <c:numRef>
              <c:f>Sheet1!$B$343:$J$343</c:f>
              <c:numCache>
                <c:formatCode>mmm\-yy</c:formatCode>
                <c:ptCount val="9"/>
                <c:pt idx="0">
                  <c:v>36678</c:v>
                </c:pt>
                <c:pt idx="1">
                  <c:v>36770</c:v>
                </c:pt>
                <c:pt idx="2">
                  <c:v>36861</c:v>
                </c:pt>
                <c:pt idx="3">
                  <c:v>36951</c:v>
                </c:pt>
                <c:pt idx="4">
                  <c:v>37043</c:v>
                </c:pt>
                <c:pt idx="5">
                  <c:v>37135</c:v>
                </c:pt>
                <c:pt idx="6">
                  <c:v>37226</c:v>
                </c:pt>
                <c:pt idx="7">
                  <c:v>37316</c:v>
                </c:pt>
                <c:pt idx="8">
                  <c:v>37408</c:v>
                </c:pt>
              </c:numCache>
            </c:numRef>
          </c:cat>
          <c:val>
            <c:numRef>
              <c:f>Sheet1!$B$347:$J$347</c:f>
              <c:numCache>
                <c:formatCode>0.0</c:formatCode>
                <c:ptCount val="9"/>
                <c:pt idx="0">
                  <c:v>3.4621208333333335</c:v>
                </c:pt>
                <c:pt idx="1">
                  <c:v>3</c:v>
                </c:pt>
                <c:pt idx="2">
                  <c:v>2.323636</c:v>
                </c:pt>
                <c:pt idx="3">
                  <c:v>2.3199760526315791</c:v>
                </c:pt>
                <c:pt idx="4">
                  <c:v>2.3868990789473687</c:v>
                </c:pt>
                <c:pt idx="5">
                  <c:v>2.1287883333333331</c:v>
                </c:pt>
                <c:pt idx="6">
                  <c:v>2.5721864166666668</c:v>
                </c:pt>
                <c:pt idx="7">
                  <c:v>2.3818182499999998</c:v>
                </c:pt>
                <c:pt idx="8">
                  <c:v>3.1265299999999998</c:v>
                </c:pt>
              </c:numCache>
            </c:numRef>
          </c:val>
        </c:ser>
        <c:marker val="1"/>
        <c:axId val="67536384"/>
        <c:axId val="67537920"/>
      </c:lineChart>
      <c:catAx>
        <c:axId val="67536384"/>
        <c:scaling>
          <c:orientation val="minMax"/>
          <c:min val="1"/>
        </c:scaling>
        <c:axPos val="b"/>
        <c:numFmt formatCode="[$-409]mmm\-yy;@" sourceLinked="0"/>
        <c:tickLblPos val="nextTo"/>
        <c:txPr>
          <a:bodyPr rot="-2700000" vert="horz"/>
          <a:lstStyle/>
          <a:p>
            <a:pPr>
              <a:defRPr/>
            </a:pPr>
            <a:endParaRPr lang="en-US"/>
          </a:p>
        </c:txPr>
        <c:crossAx val="67537920"/>
        <c:crosses val="autoZero"/>
        <c:lblAlgn val="ctr"/>
        <c:lblOffset val="100"/>
      </c:catAx>
      <c:valAx>
        <c:axId val="67537920"/>
        <c:scaling>
          <c:orientation val="minMax"/>
        </c:scaling>
        <c:axPos val="l"/>
        <c:majorGridlines/>
        <c:numFmt formatCode="0.0" sourceLinked="1"/>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67536384"/>
        <c:crosses val="autoZero"/>
        <c:crossBetween val="between"/>
      </c:valAx>
    </c:plotArea>
    <c:legend>
      <c:legendPos val="r"/>
      <c:layout/>
      <c:txPr>
        <a:bodyPr/>
        <a:lstStyle/>
        <a:p>
          <a:pPr>
            <a:defRPr sz="920" b="0" i="0" u="none" strike="noStrike" baseline="0">
              <a:solidFill>
                <a:srgbClr val="000000"/>
              </a:solidFill>
              <a:latin typeface="Calibri"/>
              <a:ea typeface="Calibri"/>
              <a:cs typeface="Calibri"/>
            </a:defRPr>
          </a:pPr>
          <a:endParaRPr lang="en-US"/>
        </a:p>
      </c:txPr>
    </c:legend>
    <c:plotVisOnly val="1"/>
    <c:dispBlanksAs val="gap"/>
  </c:chart>
  <c:spPr>
    <a:solidFill>
      <a:schemeClr val="bg1"/>
    </a:solidFill>
  </c:spPr>
  <c:txPr>
    <a:bodyPr/>
    <a:lstStyle/>
    <a:p>
      <a:pPr>
        <a:defRPr sz="1000" b="0" i="0" u="none" strike="noStrike" baseline="0">
          <a:solidFill>
            <a:srgbClr val="000000"/>
          </a:solidFill>
          <a:latin typeface="Calibri"/>
          <a:ea typeface="Calibri"/>
          <a:cs typeface="Calibri"/>
        </a:defRPr>
      </a:pPr>
      <a:endParaRPr lang="en-US"/>
    </a:p>
  </c:txPr>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23110" y="5539106"/>
            <a:ext cx="22928580" cy="3822065"/>
          </a:xfrm>
        </p:spPr>
        <p:txBody>
          <a:bodyPr/>
          <a:lstStyle/>
          <a:p>
            <a:r>
              <a:rPr lang="en-US" smtClean="0"/>
              <a:t>Click to edit Master title style</a:t>
            </a:r>
            <a:endParaRPr lang="en-US"/>
          </a:p>
        </p:txBody>
      </p:sp>
      <p:sp>
        <p:nvSpPr>
          <p:cNvPr id="3" name="Subtitle 2"/>
          <p:cNvSpPr>
            <a:spLocks noGrp="1"/>
          </p:cNvSpPr>
          <p:nvPr>
            <p:ph type="subTitle" idx="1"/>
          </p:nvPr>
        </p:nvSpPr>
        <p:spPr>
          <a:xfrm>
            <a:off x="4046220" y="10104120"/>
            <a:ext cx="18882360" cy="4556760"/>
          </a:xfrm>
        </p:spPr>
        <p:txBody>
          <a:bodyPr/>
          <a:lstStyle>
            <a:lvl1pPr marL="0" indent="0" algn="ctr">
              <a:buNone/>
              <a:defRPr>
                <a:solidFill>
                  <a:schemeClr val="tx1">
                    <a:tint val="75000"/>
                  </a:schemeClr>
                </a:solidFill>
              </a:defRPr>
            </a:lvl1pPr>
            <a:lvl2pPr marL="1280160" indent="0" algn="ctr">
              <a:buNone/>
              <a:defRPr>
                <a:solidFill>
                  <a:schemeClr val="tx1">
                    <a:tint val="75000"/>
                  </a:schemeClr>
                </a:solidFill>
              </a:defRPr>
            </a:lvl2pPr>
            <a:lvl3pPr marL="2560320" indent="0" algn="ctr">
              <a:buNone/>
              <a:defRPr>
                <a:solidFill>
                  <a:schemeClr val="tx1">
                    <a:tint val="75000"/>
                  </a:schemeClr>
                </a:solidFill>
              </a:defRPr>
            </a:lvl3pPr>
            <a:lvl4pPr marL="3840480" indent="0" algn="ctr">
              <a:buNone/>
              <a:defRPr>
                <a:solidFill>
                  <a:schemeClr val="tx1">
                    <a:tint val="75000"/>
                  </a:schemeClr>
                </a:solidFill>
              </a:defRPr>
            </a:lvl4pPr>
            <a:lvl5pPr marL="5120640" indent="0" algn="ctr">
              <a:buNone/>
              <a:defRPr>
                <a:solidFill>
                  <a:schemeClr val="tx1">
                    <a:tint val="75000"/>
                  </a:schemeClr>
                </a:solidFill>
              </a:defRPr>
            </a:lvl5pPr>
            <a:lvl6pPr marL="6400800" indent="0" algn="ctr">
              <a:buNone/>
              <a:defRPr>
                <a:solidFill>
                  <a:schemeClr val="tx1">
                    <a:tint val="75000"/>
                  </a:schemeClr>
                </a:solidFill>
              </a:defRPr>
            </a:lvl6pPr>
            <a:lvl7pPr marL="7680960" indent="0" algn="ctr">
              <a:buNone/>
              <a:defRPr>
                <a:solidFill>
                  <a:schemeClr val="tx1">
                    <a:tint val="75000"/>
                  </a:schemeClr>
                </a:solidFill>
              </a:defRPr>
            </a:lvl7pPr>
            <a:lvl8pPr marL="8961120" indent="0" algn="ctr">
              <a:buNone/>
              <a:defRPr>
                <a:solidFill>
                  <a:schemeClr val="tx1">
                    <a:tint val="75000"/>
                  </a:schemeClr>
                </a:solidFill>
              </a:defRPr>
            </a:lvl8pPr>
            <a:lvl9pPr marL="1024128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5D27A71-438E-4839-A019-DEB5A8CA50BE}" type="datetimeFigureOut">
              <a:rPr lang="en-US" smtClean="0"/>
              <a:pPr/>
              <a:t>7/6/2009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334355-E989-42A6-9237-F3B803F8503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D27A71-438E-4839-A019-DEB5A8CA50BE}" type="datetimeFigureOut">
              <a:rPr lang="en-US" smtClean="0"/>
              <a:pPr/>
              <a:t>7/6/2009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334355-E989-42A6-9237-F3B803F8503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691419" y="1857376"/>
            <a:ext cx="17903585" cy="3955383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980656" y="1857376"/>
            <a:ext cx="53261182" cy="395538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D27A71-438E-4839-A019-DEB5A8CA50BE}" type="datetimeFigureOut">
              <a:rPr lang="en-US" smtClean="0"/>
              <a:pPr/>
              <a:t>7/6/2009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334355-E989-42A6-9237-F3B803F8503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D27A71-438E-4839-A019-DEB5A8CA50BE}" type="datetimeFigureOut">
              <a:rPr lang="en-US" smtClean="0"/>
              <a:pPr/>
              <a:t>7/6/2009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334355-E989-42A6-9237-F3B803F8503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30823" y="11457941"/>
            <a:ext cx="22928580" cy="3541395"/>
          </a:xfrm>
        </p:spPr>
        <p:txBody>
          <a:bodyPr anchor="t"/>
          <a:lstStyle>
            <a:lvl1pPr algn="l">
              <a:defRPr sz="11200" b="1" cap="all"/>
            </a:lvl1pPr>
          </a:lstStyle>
          <a:p>
            <a:r>
              <a:rPr lang="en-US" smtClean="0"/>
              <a:t>Click to edit Master title style</a:t>
            </a:r>
            <a:endParaRPr lang="en-US"/>
          </a:p>
        </p:txBody>
      </p:sp>
      <p:sp>
        <p:nvSpPr>
          <p:cNvPr id="3" name="Text Placeholder 2"/>
          <p:cNvSpPr>
            <a:spLocks noGrp="1"/>
          </p:cNvSpPr>
          <p:nvPr>
            <p:ph type="body" idx="1"/>
          </p:nvPr>
        </p:nvSpPr>
        <p:spPr>
          <a:xfrm>
            <a:off x="2130823" y="7557455"/>
            <a:ext cx="22928580" cy="3900486"/>
          </a:xfrm>
        </p:spPr>
        <p:txBody>
          <a:bodyPr anchor="b"/>
          <a:lstStyle>
            <a:lvl1pPr marL="0" indent="0">
              <a:buNone/>
              <a:defRPr sz="5600">
                <a:solidFill>
                  <a:schemeClr val="tx1">
                    <a:tint val="75000"/>
                  </a:schemeClr>
                </a:solidFill>
              </a:defRPr>
            </a:lvl1pPr>
            <a:lvl2pPr marL="1280160" indent="0">
              <a:buNone/>
              <a:defRPr sz="5000">
                <a:solidFill>
                  <a:schemeClr val="tx1">
                    <a:tint val="75000"/>
                  </a:schemeClr>
                </a:solidFill>
              </a:defRPr>
            </a:lvl2pPr>
            <a:lvl3pPr marL="2560320" indent="0">
              <a:buNone/>
              <a:defRPr sz="4500">
                <a:solidFill>
                  <a:schemeClr val="tx1">
                    <a:tint val="75000"/>
                  </a:schemeClr>
                </a:solidFill>
              </a:defRPr>
            </a:lvl3pPr>
            <a:lvl4pPr marL="3840480" indent="0">
              <a:buNone/>
              <a:defRPr sz="3900">
                <a:solidFill>
                  <a:schemeClr val="tx1">
                    <a:tint val="75000"/>
                  </a:schemeClr>
                </a:solidFill>
              </a:defRPr>
            </a:lvl4pPr>
            <a:lvl5pPr marL="5120640" indent="0">
              <a:buNone/>
              <a:defRPr sz="3900">
                <a:solidFill>
                  <a:schemeClr val="tx1">
                    <a:tint val="75000"/>
                  </a:schemeClr>
                </a:solidFill>
              </a:defRPr>
            </a:lvl5pPr>
            <a:lvl6pPr marL="6400800" indent="0">
              <a:buNone/>
              <a:defRPr sz="3900">
                <a:solidFill>
                  <a:schemeClr val="tx1">
                    <a:tint val="75000"/>
                  </a:schemeClr>
                </a:solidFill>
              </a:defRPr>
            </a:lvl6pPr>
            <a:lvl7pPr marL="7680960" indent="0">
              <a:buNone/>
              <a:defRPr sz="3900">
                <a:solidFill>
                  <a:schemeClr val="tx1">
                    <a:tint val="75000"/>
                  </a:schemeClr>
                </a:solidFill>
              </a:defRPr>
            </a:lvl7pPr>
            <a:lvl8pPr marL="8961120" indent="0">
              <a:buNone/>
              <a:defRPr sz="3900">
                <a:solidFill>
                  <a:schemeClr val="tx1">
                    <a:tint val="75000"/>
                  </a:schemeClr>
                </a:solidFill>
              </a:defRPr>
            </a:lvl8pPr>
            <a:lvl9pPr marL="10241280" indent="0">
              <a:buNone/>
              <a:defRPr sz="3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D27A71-438E-4839-A019-DEB5A8CA50BE}" type="datetimeFigureOut">
              <a:rPr lang="en-US" smtClean="0"/>
              <a:pPr/>
              <a:t>7/6/2009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334355-E989-42A6-9237-F3B803F8503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980658" y="10818179"/>
            <a:ext cx="35582384" cy="30593030"/>
          </a:xfrm>
        </p:spPr>
        <p:txBody>
          <a:bodyPr/>
          <a:lstStyle>
            <a:lvl1pPr>
              <a:defRPr sz="7800"/>
            </a:lvl1pPr>
            <a:lvl2pPr>
              <a:defRPr sz="6700"/>
            </a:lvl2pPr>
            <a:lvl3pPr>
              <a:defRPr sz="5600"/>
            </a:lvl3pPr>
            <a:lvl4pPr>
              <a:defRPr sz="5000"/>
            </a:lvl4pPr>
            <a:lvl5pPr>
              <a:defRPr sz="5000"/>
            </a:lvl5pPr>
            <a:lvl6pPr>
              <a:defRPr sz="5000"/>
            </a:lvl6pPr>
            <a:lvl7pPr>
              <a:defRPr sz="5000"/>
            </a:lvl7pPr>
            <a:lvl8pPr>
              <a:defRPr sz="5000"/>
            </a:lvl8pPr>
            <a:lvl9pPr>
              <a:defRPr sz="5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0012621" y="10818179"/>
            <a:ext cx="35582384" cy="30593030"/>
          </a:xfrm>
        </p:spPr>
        <p:txBody>
          <a:bodyPr/>
          <a:lstStyle>
            <a:lvl1pPr>
              <a:defRPr sz="7800"/>
            </a:lvl1pPr>
            <a:lvl2pPr>
              <a:defRPr sz="6700"/>
            </a:lvl2pPr>
            <a:lvl3pPr>
              <a:defRPr sz="5600"/>
            </a:lvl3pPr>
            <a:lvl4pPr>
              <a:defRPr sz="5000"/>
            </a:lvl4pPr>
            <a:lvl5pPr>
              <a:defRPr sz="5000"/>
            </a:lvl5pPr>
            <a:lvl6pPr>
              <a:defRPr sz="5000"/>
            </a:lvl6pPr>
            <a:lvl7pPr>
              <a:defRPr sz="5000"/>
            </a:lvl7pPr>
            <a:lvl8pPr>
              <a:defRPr sz="5000"/>
            </a:lvl8pPr>
            <a:lvl9pPr>
              <a:defRPr sz="5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5D27A71-438E-4839-A019-DEB5A8CA50BE}" type="datetimeFigureOut">
              <a:rPr lang="en-US" smtClean="0"/>
              <a:pPr/>
              <a:t>7/6/2009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334355-E989-42A6-9237-F3B803F8503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48740" y="714059"/>
            <a:ext cx="24277320" cy="29718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48740" y="3991294"/>
            <a:ext cx="11918555" cy="1663381"/>
          </a:xfrm>
        </p:spPr>
        <p:txBody>
          <a:bodyPr anchor="b"/>
          <a:lstStyle>
            <a:lvl1pPr marL="0" indent="0">
              <a:buNone/>
              <a:defRPr sz="6700" b="1"/>
            </a:lvl1pPr>
            <a:lvl2pPr marL="1280160" indent="0">
              <a:buNone/>
              <a:defRPr sz="5600" b="1"/>
            </a:lvl2pPr>
            <a:lvl3pPr marL="2560320" indent="0">
              <a:buNone/>
              <a:defRPr sz="5000" b="1"/>
            </a:lvl3pPr>
            <a:lvl4pPr marL="3840480" indent="0">
              <a:buNone/>
              <a:defRPr sz="4500" b="1"/>
            </a:lvl4pPr>
            <a:lvl5pPr marL="5120640" indent="0">
              <a:buNone/>
              <a:defRPr sz="4500" b="1"/>
            </a:lvl5pPr>
            <a:lvl6pPr marL="6400800" indent="0">
              <a:buNone/>
              <a:defRPr sz="4500" b="1"/>
            </a:lvl6pPr>
            <a:lvl7pPr marL="7680960" indent="0">
              <a:buNone/>
              <a:defRPr sz="4500" b="1"/>
            </a:lvl7pPr>
            <a:lvl8pPr marL="8961120" indent="0">
              <a:buNone/>
              <a:defRPr sz="4500" b="1"/>
            </a:lvl8pPr>
            <a:lvl9pPr marL="10241280" indent="0">
              <a:buNone/>
              <a:defRPr sz="4500" b="1"/>
            </a:lvl9pPr>
          </a:lstStyle>
          <a:p>
            <a:pPr lvl="0"/>
            <a:r>
              <a:rPr lang="en-US" smtClean="0"/>
              <a:t>Click to edit Master text styles</a:t>
            </a:r>
          </a:p>
        </p:txBody>
      </p:sp>
      <p:sp>
        <p:nvSpPr>
          <p:cNvPr id="4" name="Content Placeholder 3"/>
          <p:cNvSpPr>
            <a:spLocks noGrp="1"/>
          </p:cNvSpPr>
          <p:nvPr>
            <p:ph sz="half" idx="2"/>
          </p:nvPr>
        </p:nvSpPr>
        <p:spPr>
          <a:xfrm>
            <a:off x="1348740" y="5654675"/>
            <a:ext cx="11918555" cy="10273349"/>
          </a:xfrm>
        </p:spPr>
        <p:txBody>
          <a:bodyPr/>
          <a:lstStyle>
            <a:lvl1pPr>
              <a:defRPr sz="6700"/>
            </a:lvl1pPr>
            <a:lvl2pPr>
              <a:defRPr sz="5600"/>
            </a:lvl2pPr>
            <a:lvl3pPr>
              <a:defRPr sz="5000"/>
            </a:lvl3pPr>
            <a:lvl4pPr>
              <a:defRPr sz="4500"/>
            </a:lvl4pPr>
            <a:lvl5pPr>
              <a:defRPr sz="4500"/>
            </a:lvl5pPr>
            <a:lvl6pPr>
              <a:defRPr sz="4500"/>
            </a:lvl6pPr>
            <a:lvl7pPr>
              <a:defRPr sz="4500"/>
            </a:lvl7pPr>
            <a:lvl8pPr>
              <a:defRPr sz="4500"/>
            </a:lvl8pPr>
            <a:lvl9pPr>
              <a:defRPr sz="4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3702825" y="3991294"/>
            <a:ext cx="11923236" cy="1663381"/>
          </a:xfrm>
        </p:spPr>
        <p:txBody>
          <a:bodyPr anchor="b"/>
          <a:lstStyle>
            <a:lvl1pPr marL="0" indent="0">
              <a:buNone/>
              <a:defRPr sz="6700" b="1"/>
            </a:lvl1pPr>
            <a:lvl2pPr marL="1280160" indent="0">
              <a:buNone/>
              <a:defRPr sz="5600" b="1"/>
            </a:lvl2pPr>
            <a:lvl3pPr marL="2560320" indent="0">
              <a:buNone/>
              <a:defRPr sz="5000" b="1"/>
            </a:lvl3pPr>
            <a:lvl4pPr marL="3840480" indent="0">
              <a:buNone/>
              <a:defRPr sz="4500" b="1"/>
            </a:lvl4pPr>
            <a:lvl5pPr marL="5120640" indent="0">
              <a:buNone/>
              <a:defRPr sz="4500" b="1"/>
            </a:lvl5pPr>
            <a:lvl6pPr marL="6400800" indent="0">
              <a:buNone/>
              <a:defRPr sz="4500" b="1"/>
            </a:lvl6pPr>
            <a:lvl7pPr marL="7680960" indent="0">
              <a:buNone/>
              <a:defRPr sz="4500" b="1"/>
            </a:lvl7pPr>
            <a:lvl8pPr marL="8961120" indent="0">
              <a:buNone/>
              <a:defRPr sz="4500" b="1"/>
            </a:lvl8pPr>
            <a:lvl9pPr marL="10241280" indent="0">
              <a:buNone/>
              <a:defRPr sz="4500" b="1"/>
            </a:lvl9pPr>
          </a:lstStyle>
          <a:p>
            <a:pPr lvl="0"/>
            <a:r>
              <a:rPr lang="en-US" smtClean="0"/>
              <a:t>Click to edit Master text styles</a:t>
            </a:r>
          </a:p>
        </p:txBody>
      </p:sp>
      <p:sp>
        <p:nvSpPr>
          <p:cNvPr id="6" name="Content Placeholder 5"/>
          <p:cNvSpPr>
            <a:spLocks noGrp="1"/>
          </p:cNvSpPr>
          <p:nvPr>
            <p:ph sz="quarter" idx="4"/>
          </p:nvPr>
        </p:nvSpPr>
        <p:spPr>
          <a:xfrm>
            <a:off x="13702825" y="5654675"/>
            <a:ext cx="11923236" cy="10273349"/>
          </a:xfrm>
        </p:spPr>
        <p:txBody>
          <a:bodyPr/>
          <a:lstStyle>
            <a:lvl1pPr>
              <a:defRPr sz="6700"/>
            </a:lvl1pPr>
            <a:lvl2pPr>
              <a:defRPr sz="5600"/>
            </a:lvl2pPr>
            <a:lvl3pPr>
              <a:defRPr sz="5000"/>
            </a:lvl3pPr>
            <a:lvl4pPr>
              <a:defRPr sz="4500"/>
            </a:lvl4pPr>
            <a:lvl5pPr>
              <a:defRPr sz="4500"/>
            </a:lvl5pPr>
            <a:lvl6pPr>
              <a:defRPr sz="4500"/>
            </a:lvl6pPr>
            <a:lvl7pPr>
              <a:defRPr sz="4500"/>
            </a:lvl7pPr>
            <a:lvl8pPr>
              <a:defRPr sz="4500"/>
            </a:lvl8pPr>
            <a:lvl9pPr>
              <a:defRPr sz="4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D27A71-438E-4839-A019-DEB5A8CA50BE}" type="datetimeFigureOut">
              <a:rPr lang="en-US" smtClean="0"/>
              <a:pPr/>
              <a:t>7/6/2009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334355-E989-42A6-9237-F3B803F8503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D27A71-438E-4839-A019-DEB5A8CA50BE}" type="datetimeFigureOut">
              <a:rPr lang="en-US" smtClean="0"/>
              <a:pPr/>
              <a:t>7/6/2009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334355-E989-42A6-9237-F3B803F8503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D27A71-438E-4839-A019-DEB5A8CA50BE}" type="datetimeFigureOut">
              <a:rPr lang="en-US" smtClean="0"/>
              <a:pPr/>
              <a:t>7/6/2009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334355-E989-42A6-9237-F3B803F8503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8742" y="709930"/>
            <a:ext cx="8874523" cy="3021330"/>
          </a:xfrm>
        </p:spPr>
        <p:txBody>
          <a:bodyPr anchor="b"/>
          <a:lstStyle>
            <a:lvl1pPr algn="l">
              <a:defRPr sz="5600" b="1"/>
            </a:lvl1pPr>
          </a:lstStyle>
          <a:p>
            <a:r>
              <a:rPr lang="en-US" smtClean="0"/>
              <a:t>Click to edit Master title style</a:t>
            </a:r>
            <a:endParaRPr lang="en-US"/>
          </a:p>
        </p:txBody>
      </p:sp>
      <p:sp>
        <p:nvSpPr>
          <p:cNvPr id="3" name="Content Placeholder 2"/>
          <p:cNvSpPr>
            <a:spLocks noGrp="1"/>
          </p:cNvSpPr>
          <p:nvPr>
            <p:ph idx="1"/>
          </p:nvPr>
        </p:nvSpPr>
        <p:spPr>
          <a:xfrm>
            <a:off x="10546397" y="709931"/>
            <a:ext cx="15079663" cy="15218094"/>
          </a:xfrm>
        </p:spPr>
        <p:txBody>
          <a:bodyPr/>
          <a:lstStyle>
            <a:lvl1pPr>
              <a:defRPr sz="9000"/>
            </a:lvl1pPr>
            <a:lvl2pPr>
              <a:defRPr sz="7800"/>
            </a:lvl2pPr>
            <a:lvl3pPr>
              <a:defRPr sz="6700"/>
            </a:lvl3pPr>
            <a:lvl4pPr>
              <a:defRPr sz="5600"/>
            </a:lvl4pPr>
            <a:lvl5pPr>
              <a:defRPr sz="5600"/>
            </a:lvl5pPr>
            <a:lvl6pPr>
              <a:defRPr sz="5600"/>
            </a:lvl6pPr>
            <a:lvl7pPr>
              <a:defRPr sz="5600"/>
            </a:lvl7pPr>
            <a:lvl8pPr>
              <a:defRPr sz="5600"/>
            </a:lvl8pPr>
            <a:lvl9pPr>
              <a:defRPr sz="5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348742" y="3731261"/>
            <a:ext cx="8874523" cy="12196764"/>
          </a:xfrm>
        </p:spPr>
        <p:txBody>
          <a:bodyPr/>
          <a:lstStyle>
            <a:lvl1pPr marL="0" indent="0">
              <a:buNone/>
              <a:defRPr sz="3900"/>
            </a:lvl1pPr>
            <a:lvl2pPr marL="1280160" indent="0">
              <a:buNone/>
              <a:defRPr sz="3400"/>
            </a:lvl2pPr>
            <a:lvl3pPr marL="2560320" indent="0">
              <a:buNone/>
              <a:defRPr sz="2800"/>
            </a:lvl3pPr>
            <a:lvl4pPr marL="3840480" indent="0">
              <a:buNone/>
              <a:defRPr sz="2500"/>
            </a:lvl4pPr>
            <a:lvl5pPr marL="5120640" indent="0">
              <a:buNone/>
              <a:defRPr sz="2500"/>
            </a:lvl5pPr>
            <a:lvl6pPr marL="6400800" indent="0">
              <a:buNone/>
              <a:defRPr sz="2500"/>
            </a:lvl6pPr>
            <a:lvl7pPr marL="7680960" indent="0">
              <a:buNone/>
              <a:defRPr sz="2500"/>
            </a:lvl7pPr>
            <a:lvl8pPr marL="8961120" indent="0">
              <a:buNone/>
              <a:defRPr sz="2500"/>
            </a:lvl8pPr>
            <a:lvl9pPr marL="10241280" indent="0">
              <a:buNone/>
              <a:defRPr sz="2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D27A71-438E-4839-A019-DEB5A8CA50BE}" type="datetimeFigureOut">
              <a:rPr lang="en-US" smtClean="0"/>
              <a:pPr/>
              <a:t>7/6/2009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334355-E989-42A6-9237-F3B803F8503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87250" y="12481560"/>
            <a:ext cx="16184880" cy="1473519"/>
          </a:xfrm>
        </p:spPr>
        <p:txBody>
          <a:bodyPr anchor="b"/>
          <a:lstStyle>
            <a:lvl1pPr algn="l">
              <a:defRPr sz="5600" b="1"/>
            </a:lvl1pPr>
          </a:lstStyle>
          <a:p>
            <a:r>
              <a:rPr lang="en-US" smtClean="0"/>
              <a:t>Click to edit Master title style</a:t>
            </a:r>
            <a:endParaRPr lang="en-US"/>
          </a:p>
        </p:txBody>
      </p:sp>
      <p:sp>
        <p:nvSpPr>
          <p:cNvPr id="3" name="Picture Placeholder 2"/>
          <p:cNvSpPr>
            <a:spLocks noGrp="1"/>
          </p:cNvSpPr>
          <p:nvPr>
            <p:ph type="pic" idx="1"/>
          </p:nvPr>
        </p:nvSpPr>
        <p:spPr>
          <a:xfrm>
            <a:off x="5287250" y="1593215"/>
            <a:ext cx="16184880" cy="10698480"/>
          </a:xfrm>
        </p:spPr>
        <p:txBody>
          <a:bodyPr/>
          <a:lstStyle>
            <a:lvl1pPr marL="0" indent="0">
              <a:buNone/>
              <a:defRPr sz="9000"/>
            </a:lvl1pPr>
            <a:lvl2pPr marL="1280160" indent="0">
              <a:buNone/>
              <a:defRPr sz="7800"/>
            </a:lvl2pPr>
            <a:lvl3pPr marL="2560320" indent="0">
              <a:buNone/>
              <a:defRPr sz="6700"/>
            </a:lvl3pPr>
            <a:lvl4pPr marL="3840480" indent="0">
              <a:buNone/>
              <a:defRPr sz="5600"/>
            </a:lvl4pPr>
            <a:lvl5pPr marL="5120640" indent="0">
              <a:buNone/>
              <a:defRPr sz="5600"/>
            </a:lvl5pPr>
            <a:lvl6pPr marL="6400800" indent="0">
              <a:buNone/>
              <a:defRPr sz="5600"/>
            </a:lvl6pPr>
            <a:lvl7pPr marL="7680960" indent="0">
              <a:buNone/>
              <a:defRPr sz="5600"/>
            </a:lvl7pPr>
            <a:lvl8pPr marL="8961120" indent="0">
              <a:buNone/>
              <a:defRPr sz="5600"/>
            </a:lvl8pPr>
            <a:lvl9pPr marL="10241280" indent="0">
              <a:buNone/>
              <a:defRPr sz="5600"/>
            </a:lvl9pPr>
          </a:lstStyle>
          <a:p>
            <a:endParaRPr lang="en-US"/>
          </a:p>
        </p:txBody>
      </p:sp>
      <p:sp>
        <p:nvSpPr>
          <p:cNvPr id="4" name="Text Placeholder 3"/>
          <p:cNvSpPr>
            <a:spLocks noGrp="1"/>
          </p:cNvSpPr>
          <p:nvPr>
            <p:ph type="body" sz="half" idx="2"/>
          </p:nvPr>
        </p:nvSpPr>
        <p:spPr>
          <a:xfrm>
            <a:off x="5287250" y="13955079"/>
            <a:ext cx="16184880" cy="2092641"/>
          </a:xfrm>
        </p:spPr>
        <p:txBody>
          <a:bodyPr/>
          <a:lstStyle>
            <a:lvl1pPr marL="0" indent="0">
              <a:buNone/>
              <a:defRPr sz="3900"/>
            </a:lvl1pPr>
            <a:lvl2pPr marL="1280160" indent="0">
              <a:buNone/>
              <a:defRPr sz="3400"/>
            </a:lvl2pPr>
            <a:lvl3pPr marL="2560320" indent="0">
              <a:buNone/>
              <a:defRPr sz="2800"/>
            </a:lvl3pPr>
            <a:lvl4pPr marL="3840480" indent="0">
              <a:buNone/>
              <a:defRPr sz="2500"/>
            </a:lvl4pPr>
            <a:lvl5pPr marL="5120640" indent="0">
              <a:buNone/>
              <a:defRPr sz="2500"/>
            </a:lvl5pPr>
            <a:lvl6pPr marL="6400800" indent="0">
              <a:buNone/>
              <a:defRPr sz="2500"/>
            </a:lvl6pPr>
            <a:lvl7pPr marL="7680960" indent="0">
              <a:buNone/>
              <a:defRPr sz="2500"/>
            </a:lvl7pPr>
            <a:lvl8pPr marL="8961120" indent="0">
              <a:buNone/>
              <a:defRPr sz="2500"/>
            </a:lvl8pPr>
            <a:lvl9pPr marL="10241280" indent="0">
              <a:buNone/>
              <a:defRPr sz="2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D27A71-438E-4839-A019-DEB5A8CA50BE}" type="datetimeFigureOut">
              <a:rPr lang="en-US" smtClean="0"/>
              <a:pPr/>
              <a:t>7/6/2009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334355-E989-42A6-9237-F3B803F8503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48740" y="714059"/>
            <a:ext cx="24277320" cy="2971800"/>
          </a:xfrm>
          <a:prstGeom prst="rect">
            <a:avLst/>
          </a:prstGeom>
        </p:spPr>
        <p:txBody>
          <a:bodyPr vert="horz" lIns="256032" tIns="128016" rIns="256032" bIns="12801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348740" y="4160521"/>
            <a:ext cx="24277320" cy="11767504"/>
          </a:xfrm>
          <a:prstGeom prst="rect">
            <a:avLst/>
          </a:prstGeom>
        </p:spPr>
        <p:txBody>
          <a:bodyPr vert="horz" lIns="256032" tIns="128016" rIns="256032" bIns="12801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348740" y="16526511"/>
            <a:ext cx="6294120" cy="949325"/>
          </a:xfrm>
          <a:prstGeom prst="rect">
            <a:avLst/>
          </a:prstGeom>
        </p:spPr>
        <p:txBody>
          <a:bodyPr vert="horz" lIns="256032" tIns="128016" rIns="256032" bIns="128016" rtlCol="0" anchor="ctr"/>
          <a:lstStyle>
            <a:lvl1pPr algn="l">
              <a:defRPr sz="3400">
                <a:solidFill>
                  <a:schemeClr val="tx1">
                    <a:tint val="75000"/>
                  </a:schemeClr>
                </a:solidFill>
              </a:defRPr>
            </a:lvl1pPr>
          </a:lstStyle>
          <a:p>
            <a:fld id="{E5D27A71-438E-4839-A019-DEB5A8CA50BE}" type="datetimeFigureOut">
              <a:rPr lang="en-US" smtClean="0"/>
              <a:pPr/>
              <a:t>7/6/2009</a:t>
            </a:fld>
            <a:endParaRPr lang="en-US"/>
          </a:p>
        </p:txBody>
      </p:sp>
      <p:sp>
        <p:nvSpPr>
          <p:cNvPr id="5" name="Footer Placeholder 4"/>
          <p:cNvSpPr>
            <a:spLocks noGrp="1"/>
          </p:cNvSpPr>
          <p:nvPr>
            <p:ph type="ftr" sz="quarter" idx="3"/>
          </p:nvPr>
        </p:nvSpPr>
        <p:spPr>
          <a:xfrm>
            <a:off x="9216390" y="16526511"/>
            <a:ext cx="8542020" cy="949325"/>
          </a:xfrm>
          <a:prstGeom prst="rect">
            <a:avLst/>
          </a:prstGeom>
        </p:spPr>
        <p:txBody>
          <a:bodyPr vert="horz" lIns="256032" tIns="128016" rIns="256032" bIns="128016" rtlCol="0" anchor="ctr"/>
          <a:lstStyle>
            <a:lvl1pPr algn="ctr">
              <a:defRPr sz="3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9331940" y="16526511"/>
            <a:ext cx="6294120" cy="949325"/>
          </a:xfrm>
          <a:prstGeom prst="rect">
            <a:avLst/>
          </a:prstGeom>
        </p:spPr>
        <p:txBody>
          <a:bodyPr vert="horz" lIns="256032" tIns="128016" rIns="256032" bIns="128016" rtlCol="0" anchor="ctr"/>
          <a:lstStyle>
            <a:lvl1pPr algn="r">
              <a:defRPr sz="3400">
                <a:solidFill>
                  <a:schemeClr val="tx1">
                    <a:tint val="75000"/>
                  </a:schemeClr>
                </a:solidFill>
              </a:defRPr>
            </a:lvl1pPr>
          </a:lstStyle>
          <a:p>
            <a:fld id="{0D334355-E989-42A6-9237-F3B803F8503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560320" rtl="0" eaLnBrk="1" latinLnBrk="0" hangingPunct="1">
        <a:spcBef>
          <a:spcPct val="0"/>
        </a:spcBef>
        <a:buNone/>
        <a:defRPr sz="12300" kern="1200">
          <a:solidFill>
            <a:schemeClr val="tx1"/>
          </a:solidFill>
          <a:latin typeface="+mj-lt"/>
          <a:ea typeface="+mj-ea"/>
          <a:cs typeface="+mj-cs"/>
        </a:defRPr>
      </a:lvl1pPr>
    </p:titleStyle>
    <p:bodyStyle>
      <a:lvl1pPr marL="960120" indent="-960120" algn="l" defTabSz="2560320" rtl="0" eaLnBrk="1" latinLnBrk="0" hangingPunct="1">
        <a:spcBef>
          <a:spcPct val="20000"/>
        </a:spcBef>
        <a:buFont typeface="Arial" pitchFamily="34" charset="0"/>
        <a:buChar char="•"/>
        <a:defRPr sz="9000" kern="1200">
          <a:solidFill>
            <a:schemeClr val="tx1"/>
          </a:solidFill>
          <a:latin typeface="+mn-lt"/>
          <a:ea typeface="+mn-ea"/>
          <a:cs typeface="+mn-cs"/>
        </a:defRPr>
      </a:lvl1pPr>
      <a:lvl2pPr marL="2080260" indent="-800100" algn="l" defTabSz="2560320" rtl="0" eaLnBrk="1" latinLnBrk="0" hangingPunct="1">
        <a:spcBef>
          <a:spcPct val="20000"/>
        </a:spcBef>
        <a:buFont typeface="Arial" pitchFamily="34" charset="0"/>
        <a:buChar char="–"/>
        <a:defRPr sz="7800" kern="1200">
          <a:solidFill>
            <a:schemeClr val="tx1"/>
          </a:solidFill>
          <a:latin typeface="+mn-lt"/>
          <a:ea typeface="+mn-ea"/>
          <a:cs typeface="+mn-cs"/>
        </a:defRPr>
      </a:lvl2pPr>
      <a:lvl3pPr marL="3200400" indent="-640080" algn="l" defTabSz="2560320" rtl="0" eaLnBrk="1" latinLnBrk="0" hangingPunct="1">
        <a:spcBef>
          <a:spcPct val="20000"/>
        </a:spcBef>
        <a:buFont typeface="Arial" pitchFamily="34" charset="0"/>
        <a:buChar char="•"/>
        <a:defRPr sz="6700" kern="1200">
          <a:solidFill>
            <a:schemeClr val="tx1"/>
          </a:solidFill>
          <a:latin typeface="+mn-lt"/>
          <a:ea typeface="+mn-ea"/>
          <a:cs typeface="+mn-cs"/>
        </a:defRPr>
      </a:lvl3pPr>
      <a:lvl4pPr marL="4480560" indent="-640080" algn="l" defTabSz="2560320" rtl="0" eaLnBrk="1" latinLnBrk="0" hangingPunct="1">
        <a:spcBef>
          <a:spcPct val="20000"/>
        </a:spcBef>
        <a:buFont typeface="Arial" pitchFamily="34" charset="0"/>
        <a:buChar char="–"/>
        <a:defRPr sz="5600" kern="1200">
          <a:solidFill>
            <a:schemeClr val="tx1"/>
          </a:solidFill>
          <a:latin typeface="+mn-lt"/>
          <a:ea typeface="+mn-ea"/>
          <a:cs typeface="+mn-cs"/>
        </a:defRPr>
      </a:lvl4pPr>
      <a:lvl5pPr marL="5760720" indent="-640080" algn="l" defTabSz="2560320" rtl="0" eaLnBrk="1" latinLnBrk="0" hangingPunct="1">
        <a:spcBef>
          <a:spcPct val="20000"/>
        </a:spcBef>
        <a:buFont typeface="Arial" pitchFamily="34" charset="0"/>
        <a:buChar char="»"/>
        <a:defRPr sz="5600" kern="1200">
          <a:solidFill>
            <a:schemeClr val="tx1"/>
          </a:solidFill>
          <a:latin typeface="+mn-lt"/>
          <a:ea typeface="+mn-ea"/>
          <a:cs typeface="+mn-cs"/>
        </a:defRPr>
      </a:lvl5pPr>
      <a:lvl6pPr marL="7040880" indent="-640080" algn="l" defTabSz="2560320" rtl="0" eaLnBrk="1" latinLnBrk="0" hangingPunct="1">
        <a:spcBef>
          <a:spcPct val="20000"/>
        </a:spcBef>
        <a:buFont typeface="Arial" pitchFamily="34" charset="0"/>
        <a:buChar char="•"/>
        <a:defRPr sz="5600" kern="1200">
          <a:solidFill>
            <a:schemeClr val="tx1"/>
          </a:solidFill>
          <a:latin typeface="+mn-lt"/>
          <a:ea typeface="+mn-ea"/>
          <a:cs typeface="+mn-cs"/>
        </a:defRPr>
      </a:lvl6pPr>
      <a:lvl7pPr marL="8321040" indent="-640080" algn="l" defTabSz="2560320" rtl="0" eaLnBrk="1" latinLnBrk="0" hangingPunct="1">
        <a:spcBef>
          <a:spcPct val="20000"/>
        </a:spcBef>
        <a:buFont typeface="Arial" pitchFamily="34" charset="0"/>
        <a:buChar char="•"/>
        <a:defRPr sz="5600" kern="1200">
          <a:solidFill>
            <a:schemeClr val="tx1"/>
          </a:solidFill>
          <a:latin typeface="+mn-lt"/>
          <a:ea typeface="+mn-ea"/>
          <a:cs typeface="+mn-cs"/>
        </a:defRPr>
      </a:lvl7pPr>
      <a:lvl8pPr marL="9601200" indent="-640080" algn="l" defTabSz="2560320" rtl="0" eaLnBrk="1" latinLnBrk="0" hangingPunct="1">
        <a:spcBef>
          <a:spcPct val="20000"/>
        </a:spcBef>
        <a:buFont typeface="Arial" pitchFamily="34" charset="0"/>
        <a:buChar char="•"/>
        <a:defRPr sz="5600" kern="1200">
          <a:solidFill>
            <a:schemeClr val="tx1"/>
          </a:solidFill>
          <a:latin typeface="+mn-lt"/>
          <a:ea typeface="+mn-ea"/>
          <a:cs typeface="+mn-cs"/>
        </a:defRPr>
      </a:lvl8pPr>
      <a:lvl9pPr marL="10881360" indent="-640080" algn="l" defTabSz="2560320" rtl="0" eaLnBrk="1" latinLnBrk="0" hangingPunct="1">
        <a:spcBef>
          <a:spcPct val="20000"/>
        </a:spcBef>
        <a:buFont typeface="Arial" pitchFamily="34" charset="0"/>
        <a:buChar char="•"/>
        <a:defRPr sz="5600" kern="1200">
          <a:solidFill>
            <a:schemeClr val="tx1"/>
          </a:solidFill>
          <a:latin typeface="+mn-lt"/>
          <a:ea typeface="+mn-ea"/>
          <a:cs typeface="+mn-cs"/>
        </a:defRPr>
      </a:lvl9pPr>
    </p:bodyStyle>
    <p:otherStyle>
      <a:defPPr>
        <a:defRPr lang="en-US"/>
      </a:defPPr>
      <a:lvl1pPr marL="0" algn="l" defTabSz="2560320" rtl="0" eaLnBrk="1" latinLnBrk="0" hangingPunct="1">
        <a:defRPr sz="5000" kern="1200">
          <a:solidFill>
            <a:schemeClr val="tx1"/>
          </a:solidFill>
          <a:latin typeface="+mn-lt"/>
          <a:ea typeface="+mn-ea"/>
          <a:cs typeface="+mn-cs"/>
        </a:defRPr>
      </a:lvl1pPr>
      <a:lvl2pPr marL="1280160" algn="l" defTabSz="2560320" rtl="0" eaLnBrk="1" latinLnBrk="0" hangingPunct="1">
        <a:defRPr sz="5000" kern="1200">
          <a:solidFill>
            <a:schemeClr val="tx1"/>
          </a:solidFill>
          <a:latin typeface="+mn-lt"/>
          <a:ea typeface="+mn-ea"/>
          <a:cs typeface="+mn-cs"/>
        </a:defRPr>
      </a:lvl2pPr>
      <a:lvl3pPr marL="2560320" algn="l" defTabSz="2560320" rtl="0" eaLnBrk="1" latinLnBrk="0" hangingPunct="1">
        <a:defRPr sz="5000" kern="1200">
          <a:solidFill>
            <a:schemeClr val="tx1"/>
          </a:solidFill>
          <a:latin typeface="+mn-lt"/>
          <a:ea typeface="+mn-ea"/>
          <a:cs typeface="+mn-cs"/>
        </a:defRPr>
      </a:lvl3pPr>
      <a:lvl4pPr marL="3840480" algn="l" defTabSz="2560320" rtl="0" eaLnBrk="1" latinLnBrk="0" hangingPunct="1">
        <a:defRPr sz="5000" kern="1200">
          <a:solidFill>
            <a:schemeClr val="tx1"/>
          </a:solidFill>
          <a:latin typeface="+mn-lt"/>
          <a:ea typeface="+mn-ea"/>
          <a:cs typeface="+mn-cs"/>
        </a:defRPr>
      </a:lvl4pPr>
      <a:lvl5pPr marL="5120640" algn="l" defTabSz="2560320" rtl="0" eaLnBrk="1" latinLnBrk="0" hangingPunct="1">
        <a:defRPr sz="5000" kern="1200">
          <a:solidFill>
            <a:schemeClr val="tx1"/>
          </a:solidFill>
          <a:latin typeface="+mn-lt"/>
          <a:ea typeface="+mn-ea"/>
          <a:cs typeface="+mn-cs"/>
        </a:defRPr>
      </a:lvl5pPr>
      <a:lvl6pPr marL="6400800" algn="l" defTabSz="2560320" rtl="0" eaLnBrk="1" latinLnBrk="0" hangingPunct="1">
        <a:defRPr sz="5000" kern="1200">
          <a:solidFill>
            <a:schemeClr val="tx1"/>
          </a:solidFill>
          <a:latin typeface="+mn-lt"/>
          <a:ea typeface="+mn-ea"/>
          <a:cs typeface="+mn-cs"/>
        </a:defRPr>
      </a:lvl6pPr>
      <a:lvl7pPr marL="7680960" algn="l" defTabSz="2560320" rtl="0" eaLnBrk="1" latinLnBrk="0" hangingPunct="1">
        <a:defRPr sz="5000" kern="1200">
          <a:solidFill>
            <a:schemeClr val="tx1"/>
          </a:solidFill>
          <a:latin typeface="+mn-lt"/>
          <a:ea typeface="+mn-ea"/>
          <a:cs typeface="+mn-cs"/>
        </a:defRPr>
      </a:lvl7pPr>
      <a:lvl8pPr marL="8961120" algn="l" defTabSz="2560320" rtl="0" eaLnBrk="1" latinLnBrk="0" hangingPunct="1">
        <a:defRPr sz="5000" kern="1200">
          <a:solidFill>
            <a:schemeClr val="tx1"/>
          </a:solidFill>
          <a:latin typeface="+mn-lt"/>
          <a:ea typeface="+mn-ea"/>
          <a:cs typeface="+mn-cs"/>
        </a:defRPr>
      </a:lvl8pPr>
      <a:lvl9pPr marL="10241280" algn="l" defTabSz="2560320" rtl="0" eaLnBrk="1" latinLnBrk="0" hangingPunct="1">
        <a:defRPr sz="5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tiff"/><Relationship Id="rId3" Type="http://schemas.openxmlformats.org/officeDocument/2006/relationships/image" Target="../media/image2.png"/><Relationship Id="rId7" Type="http://schemas.openxmlformats.org/officeDocument/2006/relationships/image" Target="../media/image6.tiff"/><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26441400" cy="1447800"/>
          </a:xfrm>
        </p:spPr>
        <p:txBody>
          <a:bodyPr>
            <a:normAutofit fontScale="90000"/>
          </a:bodyPr>
          <a:lstStyle/>
          <a:p>
            <a:r>
              <a:rPr lang="en-US" sz="9600" dirty="0" smtClean="0"/>
              <a:t>Changing Livelihoods in a Risky Environment</a:t>
            </a:r>
            <a:endParaRPr lang="en-US" sz="9600" dirty="0"/>
          </a:p>
        </p:txBody>
      </p:sp>
      <p:sp>
        <p:nvSpPr>
          <p:cNvPr id="4" name="TextBox 3"/>
          <p:cNvSpPr txBox="1"/>
          <p:nvPr/>
        </p:nvSpPr>
        <p:spPr>
          <a:xfrm>
            <a:off x="685800" y="2438400"/>
            <a:ext cx="8839200" cy="4893647"/>
          </a:xfrm>
          <a:prstGeom prst="rect">
            <a:avLst/>
          </a:prstGeom>
          <a:noFill/>
        </p:spPr>
        <p:txBody>
          <a:bodyPr wrap="square" rtlCol="0">
            <a:spAutoFit/>
          </a:bodyPr>
          <a:lstStyle/>
          <a:p>
            <a:r>
              <a:rPr lang="en-US" sz="2400" dirty="0" smtClean="0"/>
              <a:t>Abstract:  </a:t>
            </a:r>
          </a:p>
          <a:p>
            <a:r>
              <a:rPr lang="en-US" sz="2400" dirty="0" smtClean="0"/>
              <a:t>The PARIMA research team has been investigating what our data reveal about livelihood strategies in our study sites.  We argue that two critical variables to consider are access to livestock and access to the cash economy.  Our findings indicate that greater access to both increases mean income and decreases income variability.  We come to two main conclusions: one, livestock are and will for the foreseeable future be the foundation of the economy both in terms of livestock marketing and in terms of the contribution of milk to household income; two, improved access to the cash economy in the long term fostered by improved access to training and education offers an opportunity to build new income generating opportunities on the livestock based economy.</a:t>
            </a:r>
          </a:p>
        </p:txBody>
      </p:sp>
      <p:pic>
        <p:nvPicPr>
          <p:cNvPr id="1026" name="Picture 2"/>
          <p:cNvPicPr>
            <a:picLocks noChangeAspect="1" noChangeArrowheads="1"/>
          </p:cNvPicPr>
          <p:nvPr/>
        </p:nvPicPr>
        <p:blipFill>
          <a:blip r:embed="rId3" cstate="print"/>
          <a:srcRect/>
          <a:stretch>
            <a:fillRect/>
          </a:stretch>
        </p:blipFill>
        <p:spPr bwMode="auto">
          <a:xfrm>
            <a:off x="17297400" y="9296400"/>
            <a:ext cx="7696200" cy="5181600"/>
          </a:xfrm>
          <a:prstGeom prst="rect">
            <a:avLst/>
          </a:prstGeom>
          <a:noFill/>
          <a:ln w="9525">
            <a:noFill/>
            <a:miter lim="800000"/>
            <a:headEnd/>
            <a:tailEnd/>
          </a:ln>
          <a:effectLst/>
        </p:spPr>
      </p:pic>
      <p:graphicFrame>
        <p:nvGraphicFramePr>
          <p:cNvPr id="6" name="Table 5"/>
          <p:cNvGraphicFramePr>
            <a:graphicFrameLocks noGrp="1"/>
          </p:cNvGraphicFramePr>
          <p:nvPr/>
        </p:nvGraphicFramePr>
        <p:xfrm>
          <a:off x="9677400" y="2514601"/>
          <a:ext cx="6986016" cy="5090160"/>
        </p:xfrm>
        <a:graphic>
          <a:graphicData uri="http://schemas.openxmlformats.org/drawingml/2006/table">
            <a:tbl>
              <a:tblPr firstRow="1" bandRow="1">
                <a:tableStyleId>{5C22544A-7EE6-4342-B048-85BDC9FD1C3A}</a:tableStyleId>
              </a:tblPr>
              <a:tblGrid>
                <a:gridCol w="2312416"/>
                <a:gridCol w="2336800"/>
                <a:gridCol w="2336800"/>
              </a:tblGrid>
              <a:tr h="1305894">
                <a:tc>
                  <a:txBody>
                    <a:bodyPr/>
                    <a:lstStyle/>
                    <a:p>
                      <a:endParaRPr lang="en-US" dirty="0"/>
                    </a:p>
                  </a:txBody>
                  <a:tcPr/>
                </a:tc>
                <a:tc>
                  <a:txBody>
                    <a:bodyPr/>
                    <a:lstStyle/>
                    <a:p>
                      <a:r>
                        <a:rPr lang="en-US" dirty="0" smtClean="0"/>
                        <a:t>Lower  Cash</a:t>
                      </a:r>
                      <a:endParaRPr lang="en-US" dirty="0"/>
                    </a:p>
                  </a:txBody>
                  <a:tcPr/>
                </a:tc>
                <a:tc>
                  <a:txBody>
                    <a:bodyPr/>
                    <a:lstStyle/>
                    <a:p>
                      <a:r>
                        <a:rPr lang="en-US" dirty="0" smtClean="0"/>
                        <a:t>Higher Cash</a:t>
                      </a:r>
                      <a:endParaRPr lang="en-US" dirty="0"/>
                    </a:p>
                  </a:txBody>
                  <a:tcPr/>
                </a:tc>
              </a:tr>
              <a:tr h="1404453">
                <a:tc>
                  <a:txBody>
                    <a:bodyPr/>
                    <a:lstStyle/>
                    <a:p>
                      <a:r>
                        <a:rPr lang="en-US" sz="3600" dirty="0" smtClean="0"/>
                        <a:t>Lower Livestock</a:t>
                      </a:r>
                      <a:endParaRPr lang="en-US" sz="3600" dirty="0"/>
                    </a:p>
                  </a:txBody>
                  <a:tcPr/>
                </a:tc>
                <a:tc>
                  <a:txBody>
                    <a:bodyPr/>
                    <a:lstStyle/>
                    <a:p>
                      <a:r>
                        <a:rPr lang="en-US" sz="3600" dirty="0" smtClean="0"/>
                        <a:t>$0.20 (1.32)</a:t>
                      </a:r>
                      <a:endParaRPr lang="en-US" sz="3600" dirty="0"/>
                    </a:p>
                  </a:txBody>
                  <a:tcPr/>
                </a:tc>
                <a:tc>
                  <a:txBody>
                    <a:bodyPr/>
                    <a:lstStyle/>
                    <a:p>
                      <a:pPr marL="0" marR="0" indent="0" algn="l" defTabSz="2560320" rtl="0" eaLnBrk="1" fontAlgn="auto" latinLnBrk="0" hangingPunct="1">
                        <a:lnSpc>
                          <a:spcPct val="100000"/>
                        </a:lnSpc>
                        <a:spcBef>
                          <a:spcPts val="0"/>
                        </a:spcBef>
                        <a:spcAft>
                          <a:spcPts val="0"/>
                        </a:spcAft>
                        <a:buClrTx/>
                        <a:buSzTx/>
                        <a:buFontTx/>
                        <a:buNone/>
                        <a:tabLst/>
                        <a:defRPr/>
                      </a:pPr>
                      <a:r>
                        <a:rPr lang="en-US" sz="3600" dirty="0" smtClean="0"/>
                        <a:t>$0.27 (0.90)</a:t>
                      </a:r>
                    </a:p>
                    <a:p>
                      <a:endParaRPr lang="en-US" sz="3600" dirty="0"/>
                    </a:p>
                  </a:txBody>
                  <a:tcPr/>
                </a:tc>
              </a:tr>
              <a:tr h="1404453">
                <a:tc>
                  <a:txBody>
                    <a:bodyPr/>
                    <a:lstStyle/>
                    <a:p>
                      <a:r>
                        <a:rPr lang="en-US" sz="3600" dirty="0" smtClean="0"/>
                        <a:t>Higher Livestock</a:t>
                      </a:r>
                      <a:endParaRPr lang="en-US" sz="3600" dirty="0"/>
                    </a:p>
                  </a:txBody>
                  <a:tcPr/>
                </a:tc>
                <a:tc>
                  <a:txBody>
                    <a:bodyPr/>
                    <a:lstStyle/>
                    <a:p>
                      <a:pPr marL="0" marR="0" indent="0" algn="l" defTabSz="2560320" rtl="0" eaLnBrk="1" fontAlgn="auto" latinLnBrk="0" hangingPunct="1">
                        <a:lnSpc>
                          <a:spcPct val="100000"/>
                        </a:lnSpc>
                        <a:spcBef>
                          <a:spcPts val="0"/>
                        </a:spcBef>
                        <a:spcAft>
                          <a:spcPts val="0"/>
                        </a:spcAft>
                        <a:buClrTx/>
                        <a:buSzTx/>
                        <a:buFontTx/>
                        <a:buNone/>
                        <a:tabLst/>
                        <a:defRPr/>
                      </a:pPr>
                      <a:r>
                        <a:rPr lang="en-US" sz="3600" dirty="0" smtClean="0"/>
                        <a:t>$0.34 (0.82)</a:t>
                      </a:r>
                    </a:p>
                    <a:p>
                      <a:endParaRPr lang="en-US" sz="3600" dirty="0"/>
                    </a:p>
                  </a:txBody>
                  <a:tcPr/>
                </a:tc>
                <a:tc>
                  <a:txBody>
                    <a:bodyPr/>
                    <a:lstStyle/>
                    <a:p>
                      <a:pPr marL="0" marR="0" indent="0" algn="l" defTabSz="2560320" rtl="0" eaLnBrk="1" fontAlgn="auto" latinLnBrk="0" hangingPunct="1">
                        <a:lnSpc>
                          <a:spcPct val="100000"/>
                        </a:lnSpc>
                        <a:spcBef>
                          <a:spcPts val="0"/>
                        </a:spcBef>
                        <a:spcAft>
                          <a:spcPts val="0"/>
                        </a:spcAft>
                        <a:buClrTx/>
                        <a:buSzTx/>
                        <a:buFontTx/>
                        <a:buNone/>
                        <a:tabLst/>
                        <a:defRPr/>
                      </a:pPr>
                      <a:r>
                        <a:rPr lang="en-US" sz="3600" dirty="0" smtClean="0"/>
                        <a:t>$0.46 (0.63)</a:t>
                      </a:r>
                    </a:p>
                    <a:p>
                      <a:endParaRPr lang="en-US" sz="3600" dirty="0"/>
                    </a:p>
                  </a:txBody>
                  <a:tcPr/>
                </a:tc>
              </a:tr>
            </a:tbl>
          </a:graphicData>
        </a:graphic>
      </p:graphicFrame>
      <p:pic>
        <p:nvPicPr>
          <p:cNvPr id="1027" name="Chart 2"/>
          <p:cNvPicPr>
            <a:picLocks noChangeArrowheads="1"/>
          </p:cNvPicPr>
          <p:nvPr/>
        </p:nvPicPr>
        <p:blipFill>
          <a:blip r:embed="rId4" cstate="print"/>
          <a:srcRect b="-41"/>
          <a:stretch>
            <a:fillRect/>
          </a:stretch>
        </p:blipFill>
        <p:spPr bwMode="auto">
          <a:xfrm>
            <a:off x="9448800" y="9525000"/>
            <a:ext cx="6781800" cy="4931664"/>
          </a:xfrm>
          <a:prstGeom prst="rect">
            <a:avLst/>
          </a:prstGeom>
          <a:noFill/>
          <a:ln w="9525">
            <a:noFill/>
            <a:miter lim="800000"/>
            <a:headEnd/>
            <a:tailEnd/>
          </a:ln>
        </p:spPr>
      </p:pic>
      <p:pic>
        <p:nvPicPr>
          <p:cNvPr id="1028" name="Chart 3"/>
          <p:cNvPicPr>
            <a:picLocks noChangeArrowheads="1"/>
          </p:cNvPicPr>
          <p:nvPr/>
        </p:nvPicPr>
        <p:blipFill>
          <a:blip r:embed="rId5" cstate="print"/>
          <a:srcRect/>
          <a:stretch>
            <a:fillRect/>
          </a:stretch>
        </p:blipFill>
        <p:spPr bwMode="auto">
          <a:xfrm>
            <a:off x="685800" y="7696200"/>
            <a:ext cx="8077200" cy="5657850"/>
          </a:xfrm>
          <a:prstGeom prst="rect">
            <a:avLst/>
          </a:prstGeom>
          <a:noFill/>
          <a:ln w="9525">
            <a:noFill/>
            <a:miter lim="800000"/>
            <a:headEnd/>
            <a:tailEnd/>
          </a:ln>
        </p:spPr>
      </p:pic>
      <p:pic>
        <p:nvPicPr>
          <p:cNvPr id="1029" name="Picture 5"/>
          <p:cNvPicPr>
            <a:picLocks noChangeAspect="1" noChangeArrowheads="1"/>
          </p:cNvPicPr>
          <p:nvPr/>
        </p:nvPicPr>
        <p:blipFill>
          <a:blip r:embed="rId6" cstate="print"/>
          <a:srcRect/>
          <a:stretch>
            <a:fillRect/>
          </a:stretch>
        </p:blipFill>
        <p:spPr bwMode="auto">
          <a:xfrm>
            <a:off x="17297400" y="2667000"/>
            <a:ext cx="9067800" cy="3436937"/>
          </a:xfrm>
          <a:prstGeom prst="rect">
            <a:avLst/>
          </a:prstGeom>
          <a:noFill/>
          <a:ln w="9525">
            <a:noFill/>
            <a:miter lim="800000"/>
            <a:headEnd/>
            <a:tailEnd/>
          </a:ln>
          <a:effectLst/>
        </p:spPr>
      </p:pic>
      <p:sp>
        <p:nvSpPr>
          <p:cNvPr id="13" name="TextBox 12"/>
          <p:cNvSpPr txBox="1"/>
          <p:nvPr/>
        </p:nvSpPr>
        <p:spPr>
          <a:xfrm>
            <a:off x="9677400" y="1295400"/>
            <a:ext cx="6934200" cy="1200329"/>
          </a:xfrm>
          <a:prstGeom prst="rect">
            <a:avLst/>
          </a:prstGeom>
          <a:noFill/>
        </p:spPr>
        <p:txBody>
          <a:bodyPr wrap="square" rtlCol="0">
            <a:spAutoFit/>
          </a:bodyPr>
          <a:lstStyle/>
          <a:p>
            <a:r>
              <a:rPr lang="en-US" sz="2400" dirty="0" smtClean="0"/>
              <a:t>Average total Income per person per day by group (CV over time).  Poor are not only poor in terms of lower income but also more variability about  mean income.</a:t>
            </a:r>
            <a:endParaRPr lang="en-US" sz="2400" dirty="0"/>
          </a:p>
        </p:txBody>
      </p:sp>
      <p:sp>
        <p:nvSpPr>
          <p:cNvPr id="14" name="TextBox 13"/>
          <p:cNvSpPr txBox="1"/>
          <p:nvPr/>
        </p:nvSpPr>
        <p:spPr>
          <a:xfrm>
            <a:off x="9372600" y="7620000"/>
            <a:ext cx="7924800" cy="1877437"/>
          </a:xfrm>
          <a:prstGeom prst="rect">
            <a:avLst/>
          </a:prstGeom>
          <a:noFill/>
        </p:spPr>
        <p:txBody>
          <a:bodyPr wrap="square" rtlCol="0">
            <a:spAutoFit/>
          </a:bodyPr>
          <a:lstStyle/>
          <a:p>
            <a:r>
              <a:rPr lang="en-US" sz="2400" dirty="0" smtClean="0"/>
              <a:t>The total income generation profile by livelihood group emphasizes the importance of livestock and livestock products in the generation of total income.  </a:t>
            </a:r>
          </a:p>
          <a:p>
            <a:r>
              <a:rPr lang="en-US" sz="2400" dirty="0" smtClean="0"/>
              <a:t>	</a:t>
            </a:r>
            <a:r>
              <a:rPr lang="en-US" sz="2000" dirty="0" smtClean="0"/>
              <a:t>Note the importance of milk.</a:t>
            </a:r>
          </a:p>
          <a:p>
            <a:r>
              <a:rPr lang="en-US" sz="2000" dirty="0" smtClean="0"/>
              <a:t>	Note the small share attributed to food aid</a:t>
            </a:r>
            <a:endParaRPr lang="en-US" sz="2000" dirty="0"/>
          </a:p>
        </p:txBody>
      </p:sp>
      <p:sp>
        <p:nvSpPr>
          <p:cNvPr id="15" name="TextBox 14"/>
          <p:cNvSpPr txBox="1"/>
          <p:nvPr/>
        </p:nvSpPr>
        <p:spPr>
          <a:xfrm>
            <a:off x="17145000" y="1447801"/>
            <a:ext cx="9372600" cy="1200329"/>
          </a:xfrm>
          <a:prstGeom prst="rect">
            <a:avLst/>
          </a:prstGeom>
          <a:noFill/>
        </p:spPr>
        <p:txBody>
          <a:bodyPr wrap="square" rtlCol="0">
            <a:spAutoFit/>
          </a:bodyPr>
          <a:lstStyle/>
          <a:p>
            <a:r>
              <a:rPr lang="en-US" sz="2400" dirty="0" smtClean="0"/>
              <a:t>Access to Cash by Livelihood Group.  Note the main difference between the high cash and low cash groups is the importance of income from wage, salary, trade, and business.</a:t>
            </a:r>
            <a:endParaRPr lang="en-US" sz="2400" dirty="0"/>
          </a:p>
        </p:txBody>
      </p:sp>
      <p:sp>
        <p:nvSpPr>
          <p:cNvPr id="17" name="TextBox 16"/>
          <p:cNvSpPr txBox="1"/>
          <p:nvPr/>
        </p:nvSpPr>
        <p:spPr>
          <a:xfrm rot="10800000" flipV="1">
            <a:off x="17068800" y="6019801"/>
            <a:ext cx="8991600" cy="461665"/>
          </a:xfrm>
          <a:prstGeom prst="rect">
            <a:avLst/>
          </a:prstGeom>
          <a:noFill/>
        </p:spPr>
        <p:txBody>
          <a:bodyPr wrap="square" rtlCol="0">
            <a:spAutoFit/>
          </a:bodyPr>
          <a:lstStyle/>
          <a:p>
            <a:pPr fontAlgn="t"/>
            <a:r>
              <a:rPr lang="en-US" sz="2400" dirty="0" smtClean="0"/>
              <a:t>Access to  Livestock by livelihood group.  Median TLU per households </a:t>
            </a:r>
            <a:endParaRPr lang="en-US" sz="2400" b="1" dirty="0"/>
          </a:p>
        </p:txBody>
      </p:sp>
      <p:sp>
        <p:nvSpPr>
          <p:cNvPr id="20" name="TextBox 19"/>
          <p:cNvSpPr txBox="1"/>
          <p:nvPr/>
        </p:nvSpPr>
        <p:spPr>
          <a:xfrm>
            <a:off x="457200" y="13487400"/>
            <a:ext cx="8305800" cy="1938992"/>
          </a:xfrm>
          <a:prstGeom prst="rect">
            <a:avLst/>
          </a:prstGeom>
          <a:noFill/>
        </p:spPr>
        <p:txBody>
          <a:bodyPr wrap="square" rtlCol="0">
            <a:spAutoFit/>
          </a:bodyPr>
          <a:lstStyle/>
          <a:p>
            <a:r>
              <a:rPr lang="en-US" sz="2400" dirty="0" smtClean="0"/>
              <a:t>Pattern of animal deaths over time in the sample.  This sums the total number of animal deaths reported in a survey round and  categorizes deaths by what respondents noted as the reason for death.  Over half of all deaths are ‘drought’, and most deaths occurred in the first nine months of the study</a:t>
            </a:r>
            <a:endParaRPr lang="en-US" sz="2400" dirty="0"/>
          </a:p>
        </p:txBody>
      </p:sp>
      <p:sp>
        <p:nvSpPr>
          <p:cNvPr id="21" name="TextBox 20"/>
          <p:cNvSpPr txBox="1"/>
          <p:nvPr/>
        </p:nvSpPr>
        <p:spPr>
          <a:xfrm rot="10800000" flipV="1">
            <a:off x="533400" y="1757065"/>
            <a:ext cx="8458200" cy="461665"/>
          </a:xfrm>
          <a:prstGeom prst="rect">
            <a:avLst/>
          </a:prstGeom>
          <a:noFill/>
        </p:spPr>
        <p:txBody>
          <a:bodyPr wrap="square" rtlCol="0">
            <a:spAutoFit/>
          </a:bodyPr>
          <a:lstStyle/>
          <a:p>
            <a:r>
              <a:rPr lang="en-US" sz="2400" dirty="0" smtClean="0"/>
              <a:t>John McPeak, Cheryl Doss, Peter Little, and Chris Barrett</a:t>
            </a:r>
            <a:endParaRPr lang="en-US" sz="2400" dirty="0"/>
          </a:p>
        </p:txBody>
      </p:sp>
      <p:pic>
        <p:nvPicPr>
          <p:cNvPr id="22" name="Picture 3" descr="C:\Parimasynthesisyear\Poster Guidelines and Logos\Low Res USAID Logo.tif"/>
          <p:cNvPicPr>
            <a:picLocks noChangeAspect="1" noChangeArrowheads="1"/>
          </p:cNvPicPr>
          <p:nvPr/>
        </p:nvPicPr>
        <p:blipFill>
          <a:blip r:embed="rId7" cstate="print"/>
          <a:srcRect/>
          <a:stretch>
            <a:fillRect/>
          </a:stretch>
        </p:blipFill>
        <p:spPr bwMode="auto">
          <a:xfrm>
            <a:off x="0" y="15617952"/>
            <a:ext cx="3657600" cy="2286000"/>
          </a:xfrm>
          <a:prstGeom prst="rect">
            <a:avLst/>
          </a:prstGeom>
          <a:noFill/>
        </p:spPr>
      </p:pic>
      <p:pic>
        <p:nvPicPr>
          <p:cNvPr id="23" name="Picture 2" descr="C:\Parimasynthesisyear\Poster Guidelines and Logos\ram.tif"/>
          <p:cNvPicPr>
            <a:picLocks noChangeAspect="1" noChangeArrowheads="1"/>
          </p:cNvPicPr>
          <p:nvPr/>
        </p:nvPicPr>
        <p:blipFill>
          <a:blip r:embed="rId8" cstate="print"/>
          <a:srcRect/>
          <a:stretch>
            <a:fillRect/>
          </a:stretch>
        </p:blipFill>
        <p:spPr bwMode="auto">
          <a:xfrm>
            <a:off x="22631400" y="15617952"/>
            <a:ext cx="4343400" cy="2286000"/>
          </a:xfrm>
          <a:prstGeom prst="rect">
            <a:avLst/>
          </a:prstGeom>
          <a:noFill/>
        </p:spPr>
      </p:pic>
      <p:sp>
        <p:nvSpPr>
          <p:cNvPr id="24" name="Rectangle 23"/>
          <p:cNvSpPr/>
          <p:nvPr/>
        </p:nvSpPr>
        <p:spPr>
          <a:xfrm>
            <a:off x="3505200" y="15632204"/>
            <a:ext cx="19202400" cy="2308324"/>
          </a:xfrm>
          <a:prstGeom prst="rect">
            <a:avLst/>
          </a:prstGeom>
          <a:solidFill>
            <a:schemeClr val="bg1"/>
          </a:solidFill>
        </p:spPr>
        <p:txBody>
          <a:bodyPr wrap="square">
            <a:spAutoFit/>
          </a:bodyPr>
          <a:lstStyle/>
          <a:p>
            <a:r>
              <a:rPr lang="en-US" sz="3600" dirty="0" smtClean="0">
                <a:solidFill>
                  <a:schemeClr val="tx1"/>
                </a:solidFill>
              </a:rPr>
              <a:t>This research is a component of the Global Livestock Collaborative Research Support program support by USAID Grant No. PCE-G-00-98-00036-00 and by contributions from the participating institutions.  The opinions expressed herein are those of the author(s) and do not necessarily reflect the views of the U.S. Agency for International Development.</a:t>
            </a:r>
            <a:endParaRPr lang="en-US" sz="3600" dirty="0">
              <a:solidFill>
                <a:schemeClr val="tx1"/>
              </a:solidFill>
            </a:endParaRPr>
          </a:p>
        </p:txBody>
      </p:sp>
      <p:sp>
        <p:nvSpPr>
          <p:cNvPr id="25" name="TextBox 24"/>
          <p:cNvSpPr txBox="1"/>
          <p:nvPr/>
        </p:nvSpPr>
        <p:spPr>
          <a:xfrm>
            <a:off x="17830800" y="8839200"/>
            <a:ext cx="8534400" cy="461665"/>
          </a:xfrm>
          <a:prstGeom prst="rect">
            <a:avLst/>
          </a:prstGeom>
          <a:noFill/>
        </p:spPr>
        <p:txBody>
          <a:bodyPr wrap="square" rtlCol="0">
            <a:spAutoFit/>
          </a:bodyPr>
          <a:lstStyle/>
          <a:p>
            <a:r>
              <a:rPr lang="en-US" sz="2400" dirty="0" smtClean="0"/>
              <a:t>Also should note spatial pattern</a:t>
            </a:r>
            <a:endParaRPr lang="en-US" sz="2400" dirty="0"/>
          </a:p>
        </p:txBody>
      </p:sp>
      <p:graphicFrame>
        <p:nvGraphicFramePr>
          <p:cNvPr id="26" name="Chart 25"/>
          <p:cNvGraphicFramePr>
            <a:graphicFrameLocks/>
          </p:cNvGraphicFramePr>
          <p:nvPr/>
        </p:nvGraphicFramePr>
        <p:xfrm>
          <a:off x="17449800" y="6400800"/>
          <a:ext cx="8734425" cy="2286000"/>
        </p:xfrm>
        <a:graphic>
          <a:graphicData uri="http://schemas.openxmlformats.org/drawingml/2006/chart">
            <c:chart xmlns:c="http://schemas.openxmlformats.org/drawingml/2006/chart" xmlns:r="http://schemas.openxmlformats.org/officeDocument/2006/relationships" r:id="rId9"/>
          </a:graphicData>
        </a:graphic>
      </p:graphicFrame>
      <p:sp>
        <p:nvSpPr>
          <p:cNvPr id="27" name="TextBox 26"/>
          <p:cNvSpPr txBox="1"/>
          <p:nvPr/>
        </p:nvSpPr>
        <p:spPr>
          <a:xfrm>
            <a:off x="9448800" y="14325600"/>
            <a:ext cx="17526000" cy="1384995"/>
          </a:xfrm>
          <a:prstGeom prst="rect">
            <a:avLst/>
          </a:prstGeom>
          <a:noFill/>
        </p:spPr>
        <p:txBody>
          <a:bodyPr wrap="square" rtlCol="0">
            <a:spAutoFit/>
          </a:bodyPr>
          <a:lstStyle/>
          <a:p>
            <a:r>
              <a:rPr lang="en-US" sz="2800" b="1" i="1" dirty="0" smtClean="0"/>
              <a:t>Conclusion:  Livestock are critical to the most people and are the most critical pathway to improved well being.  Better access to the cash economy over time (and across space) also offers a more long term possible route to reducing poverty and vulnerability.</a:t>
            </a:r>
            <a:endParaRPr lang="en-US" sz="2800" b="1" i="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TotalTime>
  <Words>441</Words>
  <Application>Microsoft Office PowerPoint</Application>
  <PresentationFormat>Custom</PresentationFormat>
  <Paragraphs>22</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Changing Livelihoods in a Risky Environment</vt:lpstr>
    </vt:vector>
  </TitlesOfParts>
  <Company>Syracuse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Changing Livelihoods in a Risky Environment PARIMA</dc:title>
  <dc:creator>jomcpeak</dc:creator>
  <cp:lastModifiedBy>jomcpeak</cp:lastModifiedBy>
  <cp:revision>14</cp:revision>
  <dcterms:created xsi:type="dcterms:W3CDTF">2009-05-28T18:28:55Z</dcterms:created>
  <dcterms:modified xsi:type="dcterms:W3CDTF">2009-07-06T16:59:40Z</dcterms:modified>
</cp:coreProperties>
</file>